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6"/>
  </p:notesMasterIdLst>
  <p:sldIdLst>
    <p:sldId id="256" r:id="rId2"/>
    <p:sldId id="257" r:id="rId3"/>
    <p:sldId id="258" r:id="rId4"/>
    <p:sldId id="259" r:id="rId5"/>
    <p:sldId id="260" r:id="rId6"/>
    <p:sldId id="261" r:id="rId7"/>
    <p:sldId id="262" r:id="rId8"/>
    <p:sldId id="305" r:id="rId9"/>
    <p:sldId id="306" r:id="rId10"/>
    <p:sldId id="307" r:id="rId11"/>
    <p:sldId id="1026" r:id="rId12"/>
    <p:sldId id="308" r:id="rId13"/>
    <p:sldId id="309" r:id="rId14"/>
    <p:sldId id="1027" r:id="rId15"/>
    <p:sldId id="310" r:id="rId16"/>
    <p:sldId id="1030" r:id="rId17"/>
    <p:sldId id="1028" r:id="rId18"/>
    <p:sldId id="1029" r:id="rId19"/>
    <p:sldId id="1031" r:id="rId20"/>
    <p:sldId id="1032" r:id="rId21"/>
    <p:sldId id="1033" r:id="rId22"/>
    <p:sldId id="1036" r:id="rId23"/>
    <p:sldId id="1037" r:id="rId24"/>
    <p:sldId id="1038" r:id="rId25"/>
    <p:sldId id="1039" r:id="rId26"/>
    <p:sldId id="1040" r:id="rId27"/>
    <p:sldId id="800" r:id="rId28"/>
    <p:sldId id="801" r:id="rId29"/>
    <p:sldId id="1048" r:id="rId30"/>
    <p:sldId id="1049" r:id="rId31"/>
    <p:sldId id="1041" r:id="rId32"/>
    <p:sldId id="1042" r:id="rId33"/>
    <p:sldId id="1046" r:id="rId34"/>
    <p:sldId id="1047" r:id="rId35"/>
    <p:sldId id="1043" r:id="rId36"/>
    <p:sldId id="1045" r:id="rId37"/>
    <p:sldId id="1050" r:id="rId38"/>
    <p:sldId id="1051" r:id="rId39"/>
    <p:sldId id="286" r:id="rId40"/>
    <p:sldId id="1052" r:id="rId41"/>
    <p:sldId id="1053" r:id="rId42"/>
    <p:sldId id="1054" r:id="rId43"/>
    <p:sldId id="1055" r:id="rId44"/>
    <p:sldId id="1060" r:id="rId45"/>
    <p:sldId id="1062" r:id="rId46"/>
    <p:sldId id="1061" r:id="rId47"/>
    <p:sldId id="1068" r:id="rId48"/>
    <p:sldId id="1064" r:id="rId49"/>
    <p:sldId id="1063" r:id="rId50"/>
    <p:sldId id="1067" r:id="rId51"/>
    <p:sldId id="1065" r:id="rId52"/>
    <p:sldId id="1069" r:id="rId53"/>
    <p:sldId id="1070" r:id="rId54"/>
    <p:sldId id="1077" r:id="rId55"/>
    <p:sldId id="1076" r:id="rId56"/>
    <p:sldId id="1078" r:id="rId57"/>
    <p:sldId id="1073" r:id="rId58"/>
    <p:sldId id="1071" r:id="rId59"/>
    <p:sldId id="1066" r:id="rId60"/>
    <p:sldId id="1057" r:id="rId61"/>
    <p:sldId id="1058" r:id="rId62"/>
    <p:sldId id="1079" r:id="rId63"/>
    <p:sldId id="1059" r:id="rId64"/>
    <p:sldId id="304" r:id="rId65"/>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00"/>
    <a:srgbClr val="CC00FF"/>
    <a:srgbClr val="FFFFCC"/>
    <a:srgbClr val="FFCCFF"/>
    <a:srgbClr val="990033"/>
    <a:srgbClr val="9900CC"/>
    <a:srgbClr val="FFFFFF"/>
    <a:srgbClr val="99FF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7" autoAdjust="0"/>
    <p:restoredTop sz="91447" autoAdjust="0"/>
  </p:normalViewPr>
  <p:slideViewPr>
    <p:cSldViewPr>
      <p:cViewPr varScale="1">
        <p:scale>
          <a:sx n="116" d="100"/>
          <a:sy n="116" d="100"/>
        </p:scale>
        <p:origin x="636" y="10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4.emf"/><Relationship Id="rId4"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7.e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6.emf"/><Relationship Id="rId9" Type="http://schemas.openxmlformats.org/officeDocument/2006/relationships/image" Target="../media/image32.emf"/><Relationship Id="rId14"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偏序：顺序</a:t>
            </a:r>
            <a:r>
              <a:rPr lang="en-US" altLang="zh-CN" dirty="0"/>
              <a:t>(</a:t>
            </a:r>
            <a:r>
              <a:rPr lang="zh-CN" altLang="en-US" dirty="0">
                <a:solidFill>
                  <a:srgbClr val="00B050"/>
                </a:solidFill>
              </a:rPr>
              <a:t>非递减 </a:t>
            </a:r>
            <a:r>
              <a:rPr lang="en-US" altLang="zh-CN" dirty="0"/>
              <a:t>)</a:t>
            </a:r>
            <a:r>
              <a:rPr lang="zh-CN" altLang="en-US" dirty="0"/>
              <a:t>或逆序</a:t>
            </a:r>
            <a:r>
              <a:rPr lang="en-US" altLang="zh-CN" dirty="0"/>
              <a:t>(</a:t>
            </a:r>
            <a:r>
              <a:rPr lang="zh-CN" altLang="en-US" dirty="0">
                <a:solidFill>
                  <a:srgbClr val="00B050"/>
                </a:solidFill>
              </a:rPr>
              <a:t>非递增</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a:t>
            </a:fld>
            <a:endParaRPr lang="en-US" altLang="zh-CN"/>
          </a:p>
        </p:txBody>
      </p:sp>
    </p:spTree>
    <p:extLst>
      <p:ext uri="{BB962C8B-B14F-4D97-AF65-F5344CB8AC3E}">
        <p14:creationId xmlns:p14="http://schemas.microsoft.com/office/powerpoint/2010/main" val="3394469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C00000"/>
                </a:solidFill>
              </a:rPr>
              <a:t>堆排序空间复杂度</a:t>
            </a:r>
            <a:r>
              <a:rPr lang="en-US" altLang="zh-CN" dirty="0">
                <a:solidFill>
                  <a:srgbClr val="C00000"/>
                </a:solidFill>
              </a:rPr>
              <a:t>O(1)</a:t>
            </a:r>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24</a:t>
            </a:fld>
            <a:endParaRPr lang="en-US" altLang="zh-CN"/>
          </a:p>
        </p:txBody>
      </p:sp>
    </p:spTree>
    <p:extLst>
      <p:ext uri="{BB962C8B-B14F-4D97-AF65-F5344CB8AC3E}">
        <p14:creationId xmlns:p14="http://schemas.microsoft.com/office/powerpoint/2010/main" val="650216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00FF"/>
                </a:solidFill>
                <a:latin typeface="微软雅黑" panose="020B0503020204020204" pitchFamily="34" charset="-122"/>
                <a:ea typeface="微软雅黑" panose="020B0503020204020204" pitchFamily="34" charset="-122"/>
              </a:rPr>
              <a:t>大顶</a:t>
            </a:r>
            <a:r>
              <a:rPr lang="zh-CN" altLang="zh-CN" sz="1200" b="1" dirty="0">
                <a:solidFill>
                  <a:srgbClr val="0000FF"/>
                </a:solidFill>
                <a:latin typeface="微软雅黑" panose="020B0503020204020204" pitchFamily="34" charset="-122"/>
                <a:ea typeface="微软雅黑" panose="020B0503020204020204" pitchFamily="34" charset="-122"/>
              </a:rPr>
              <a:t>堆</a:t>
            </a:r>
            <a:r>
              <a:rPr lang="zh-CN" altLang="en-US" sz="1200" b="1" dirty="0">
                <a:solidFill>
                  <a:srgbClr val="0000FF"/>
                </a:solidFill>
                <a:latin typeface="微软雅黑" panose="020B0503020204020204" pitchFamily="34" charset="-122"/>
                <a:ea typeface="微软雅黑" panose="020B0503020204020204" pitchFamily="34" charset="-122"/>
              </a:rPr>
              <a:t>：</a:t>
            </a:r>
            <a:r>
              <a:rPr lang="zh-CN" altLang="en-US" dirty="0"/>
              <a:t>顶</a:t>
            </a:r>
            <a:r>
              <a:rPr lang="en-US" altLang="zh-CN" dirty="0"/>
              <a:t>(</a:t>
            </a:r>
            <a:r>
              <a:rPr lang="zh-CN" altLang="en-US" dirty="0"/>
              <a:t>或根</a:t>
            </a:r>
            <a:r>
              <a:rPr lang="en-US" altLang="zh-CN" dirty="0"/>
              <a:t>)</a:t>
            </a:r>
            <a:r>
              <a:rPr lang="zh-CN" altLang="en-US" dirty="0"/>
              <a:t>的值较大，</a:t>
            </a:r>
            <a:r>
              <a:rPr lang="zh-CN" altLang="en-US" sz="1200" b="1" dirty="0">
                <a:solidFill>
                  <a:srgbClr val="0000FF"/>
                </a:solidFill>
                <a:latin typeface="微软雅黑" panose="020B0503020204020204" pitchFamily="34" charset="-122"/>
                <a:ea typeface="微软雅黑" panose="020B0503020204020204" pitchFamily="34" charset="-122"/>
              </a:rPr>
              <a:t>小顶</a:t>
            </a:r>
            <a:r>
              <a:rPr lang="zh-CN" altLang="zh-CN" sz="1200" b="1" dirty="0">
                <a:solidFill>
                  <a:srgbClr val="0000FF"/>
                </a:solidFill>
                <a:latin typeface="微软雅黑" panose="020B0503020204020204" pitchFamily="34" charset="-122"/>
                <a:ea typeface="微软雅黑" panose="020B0503020204020204" pitchFamily="34" charset="-122"/>
              </a:rPr>
              <a:t>堆</a:t>
            </a:r>
            <a:r>
              <a:rPr lang="zh-CN" altLang="en-US" sz="1200" b="1" dirty="0">
                <a:solidFill>
                  <a:srgbClr val="0000FF"/>
                </a:solidFill>
                <a:latin typeface="微软雅黑" panose="020B0503020204020204" pitchFamily="34" charset="-122"/>
                <a:ea typeface="微软雅黑" panose="020B0503020204020204" pitchFamily="34" charset="-122"/>
              </a:rPr>
              <a:t>：</a:t>
            </a:r>
            <a:r>
              <a:rPr lang="zh-CN" altLang="en-US" dirty="0"/>
              <a:t>顶</a:t>
            </a:r>
            <a:r>
              <a:rPr lang="en-US" altLang="zh-CN" dirty="0"/>
              <a:t>(</a:t>
            </a:r>
            <a:r>
              <a:rPr lang="zh-CN" altLang="en-US" dirty="0"/>
              <a:t>或根</a:t>
            </a:r>
            <a:r>
              <a:rPr lang="en-US" altLang="zh-CN" dirty="0"/>
              <a:t>)</a:t>
            </a:r>
            <a:r>
              <a:rPr lang="zh-CN" altLang="en-US" dirty="0"/>
              <a:t>的值较小，</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26</a:t>
            </a:fld>
            <a:endParaRPr lang="en-US" altLang="zh-CN"/>
          </a:p>
        </p:txBody>
      </p:sp>
    </p:spTree>
    <p:extLst>
      <p:ext uri="{BB962C8B-B14F-4D97-AF65-F5344CB8AC3E}">
        <p14:creationId xmlns:p14="http://schemas.microsoft.com/office/powerpoint/2010/main" val="3533297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图上左</a:t>
            </a:r>
            <a:r>
              <a:rPr lang="en-US" altLang="zh-CN" dirty="0"/>
              <a:t>1</a:t>
            </a:r>
            <a:r>
              <a:rPr lang="zh-CN" altLang="en-US" dirty="0"/>
              <a:t>，由待排序列构造为</a:t>
            </a:r>
            <a:r>
              <a:rPr lang="zh-CN" altLang="en-US" b="1" dirty="0"/>
              <a:t>初始堆排序</a:t>
            </a:r>
            <a:r>
              <a:rPr lang="zh-CN" altLang="en-US" dirty="0"/>
              <a:t>，输出根值，即最小值</a:t>
            </a:r>
            <a:r>
              <a:rPr lang="en-US" altLang="zh-CN" dirty="0"/>
              <a:t>13</a:t>
            </a:r>
            <a:r>
              <a:rPr lang="zh-CN" altLang="en-US" dirty="0"/>
              <a:t>，将最下右结点</a:t>
            </a:r>
            <a:r>
              <a:rPr lang="en-US" altLang="zh-CN" dirty="0"/>
              <a:t>97</a:t>
            </a:r>
            <a:r>
              <a:rPr lang="zh-CN" altLang="en-US" dirty="0"/>
              <a:t>取代根节点</a:t>
            </a:r>
            <a:r>
              <a:rPr lang="en-US" altLang="zh-CN" dirty="0"/>
              <a:t>13</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图上左</a:t>
            </a:r>
            <a:r>
              <a:rPr lang="en-US" altLang="zh-CN" dirty="0"/>
              <a:t>2</a:t>
            </a:r>
            <a:r>
              <a:rPr lang="zh-CN" altLang="en-US" dirty="0"/>
              <a:t>，调整为堆排序；</a:t>
            </a:r>
            <a:endParaRPr lang="en-US" altLang="zh-CN" dirty="0"/>
          </a:p>
          <a:p>
            <a:r>
              <a:rPr lang="zh-CN" altLang="en-US" dirty="0"/>
              <a:t>图上左</a:t>
            </a:r>
            <a:r>
              <a:rPr lang="en-US" altLang="zh-CN" dirty="0"/>
              <a:t>3</a:t>
            </a:r>
            <a:r>
              <a:rPr lang="zh-CN" altLang="en-US" dirty="0"/>
              <a:t>，输出根值，即最小值</a:t>
            </a:r>
            <a:r>
              <a:rPr lang="en-US" altLang="zh-CN" dirty="0"/>
              <a:t>27</a:t>
            </a:r>
            <a:r>
              <a:rPr lang="zh-CN" altLang="en-US" dirty="0"/>
              <a:t>，将最下右结点</a:t>
            </a:r>
            <a:r>
              <a:rPr lang="en-US" altLang="zh-CN" dirty="0"/>
              <a:t>97</a:t>
            </a:r>
            <a:r>
              <a:rPr lang="zh-CN" altLang="en-US" dirty="0"/>
              <a:t>取代根节点</a:t>
            </a:r>
            <a:r>
              <a:rPr lang="en-US" altLang="zh-CN" dirty="0"/>
              <a:t>27</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图下左</a:t>
            </a:r>
            <a:r>
              <a:rPr lang="en-US" altLang="zh-CN" dirty="0"/>
              <a:t>1</a:t>
            </a:r>
            <a:r>
              <a:rPr lang="zh-CN" altLang="en-US" dirty="0"/>
              <a:t>，调整为堆排序；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图下左</a:t>
            </a:r>
            <a:r>
              <a:rPr lang="en-US" altLang="zh-CN" dirty="0"/>
              <a:t>2</a:t>
            </a:r>
            <a:r>
              <a:rPr lang="zh-CN" altLang="en-US" dirty="0"/>
              <a:t>，输出根值，即最小值</a:t>
            </a:r>
            <a:r>
              <a:rPr lang="en-US" altLang="zh-CN" dirty="0"/>
              <a:t>38</a:t>
            </a:r>
            <a:r>
              <a:rPr lang="zh-CN" altLang="en-US" dirty="0"/>
              <a:t>，将最下右结点</a:t>
            </a:r>
            <a:r>
              <a:rPr lang="en-US" altLang="zh-CN" dirty="0"/>
              <a:t>65</a:t>
            </a:r>
            <a:r>
              <a:rPr lang="zh-CN" altLang="en-US" dirty="0"/>
              <a:t>取代根节点</a:t>
            </a:r>
            <a:r>
              <a:rPr lang="en-US" altLang="zh-CN" dirty="0"/>
              <a:t>38</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图下左</a:t>
            </a:r>
            <a:r>
              <a:rPr lang="en-US" altLang="zh-CN" dirty="0"/>
              <a:t>3</a:t>
            </a:r>
            <a:r>
              <a:rPr lang="zh-CN" altLang="en-US" dirty="0"/>
              <a:t>，调整为堆排序；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图下左</a:t>
            </a:r>
            <a:r>
              <a:rPr lang="en-US" altLang="zh-CN" dirty="0"/>
              <a:t>4</a:t>
            </a:r>
            <a:r>
              <a:rPr lang="zh-CN" altLang="en-US" dirty="0"/>
              <a:t>，输出根值，即最小值</a:t>
            </a:r>
            <a:r>
              <a:rPr lang="en-US" altLang="zh-CN" dirty="0"/>
              <a:t>49</a:t>
            </a:r>
            <a:r>
              <a:rPr lang="zh-CN" altLang="en-US" dirty="0"/>
              <a:t>，将最下右结点</a:t>
            </a:r>
            <a:r>
              <a:rPr lang="en-US" altLang="zh-CN" dirty="0"/>
              <a:t>76</a:t>
            </a:r>
            <a:r>
              <a:rPr lang="zh-CN" altLang="en-US" dirty="0"/>
              <a:t>取代根节点</a:t>
            </a:r>
            <a:r>
              <a:rPr lang="en-US" altLang="zh-CN" dirty="0"/>
              <a:t>49</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27</a:t>
            </a:fld>
            <a:endParaRPr lang="en-US" altLang="zh-CN"/>
          </a:p>
        </p:txBody>
      </p:sp>
    </p:spTree>
    <p:extLst>
      <p:ext uri="{BB962C8B-B14F-4D97-AF65-F5344CB8AC3E}">
        <p14:creationId xmlns:p14="http://schemas.microsoft.com/office/powerpoint/2010/main" val="174216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图上左</a:t>
            </a:r>
            <a:r>
              <a:rPr lang="en-US" altLang="zh-CN" dirty="0"/>
              <a:t>1</a:t>
            </a:r>
            <a:r>
              <a:rPr lang="zh-CN" altLang="en-US" dirty="0"/>
              <a:t>，调整为堆排序；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图上左</a:t>
            </a:r>
            <a:r>
              <a:rPr lang="en-US" altLang="zh-CN" dirty="0"/>
              <a:t>2</a:t>
            </a:r>
            <a:r>
              <a:rPr lang="zh-CN" altLang="en-US" dirty="0"/>
              <a:t>，输出根值，即最小值</a:t>
            </a:r>
            <a:r>
              <a:rPr lang="en-US" altLang="zh-CN" dirty="0"/>
              <a:t>50</a:t>
            </a:r>
            <a:r>
              <a:rPr lang="zh-CN" altLang="en-US" dirty="0"/>
              <a:t>，将最下右结点</a:t>
            </a:r>
            <a:r>
              <a:rPr lang="en-US" altLang="zh-CN" dirty="0"/>
              <a:t>97</a:t>
            </a:r>
            <a:r>
              <a:rPr lang="zh-CN" altLang="en-US" dirty="0"/>
              <a:t>取代根节点</a:t>
            </a:r>
            <a:r>
              <a:rPr lang="en-US" altLang="zh-CN" dirty="0"/>
              <a:t>50</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图上左</a:t>
            </a:r>
            <a:r>
              <a:rPr lang="en-US" altLang="zh-CN" dirty="0"/>
              <a:t>1</a:t>
            </a:r>
            <a:r>
              <a:rPr lang="zh-CN" altLang="en-US" dirty="0"/>
              <a:t>，调整为堆排序；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图下左</a:t>
            </a:r>
            <a:r>
              <a:rPr lang="en-US" altLang="zh-CN" dirty="0"/>
              <a:t>1</a:t>
            </a:r>
            <a:r>
              <a:rPr lang="zh-CN" altLang="en-US" dirty="0"/>
              <a:t>，输出根值，即最小值</a:t>
            </a:r>
            <a:r>
              <a:rPr lang="en-US" altLang="zh-CN" dirty="0"/>
              <a:t>65</a:t>
            </a:r>
            <a:r>
              <a:rPr lang="zh-CN" altLang="en-US" dirty="0"/>
              <a:t>，将最下右结点</a:t>
            </a:r>
            <a:r>
              <a:rPr lang="en-US" altLang="zh-CN" dirty="0"/>
              <a:t>97</a:t>
            </a:r>
            <a:r>
              <a:rPr lang="zh-CN" altLang="en-US" dirty="0"/>
              <a:t>取代根节点</a:t>
            </a:r>
            <a:r>
              <a:rPr lang="en-US" altLang="zh-CN" dirty="0"/>
              <a:t>65</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图上左</a:t>
            </a:r>
            <a:r>
              <a:rPr lang="en-US" altLang="zh-CN" dirty="0"/>
              <a:t>2</a:t>
            </a:r>
            <a:r>
              <a:rPr lang="zh-CN" altLang="en-US" dirty="0"/>
              <a:t>，调整为堆排序；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图下左</a:t>
            </a:r>
            <a:r>
              <a:rPr lang="en-US" altLang="zh-CN" dirty="0"/>
              <a:t>3</a:t>
            </a:r>
            <a:r>
              <a:rPr lang="zh-CN" altLang="en-US" dirty="0"/>
              <a:t>，输出根值，即最小值</a:t>
            </a:r>
            <a:r>
              <a:rPr lang="en-US" altLang="zh-CN" dirty="0"/>
              <a:t>76</a:t>
            </a:r>
            <a:r>
              <a:rPr lang="zh-CN" altLang="en-US" dirty="0"/>
              <a:t>，最后剩下一个结点</a:t>
            </a:r>
            <a:r>
              <a:rPr lang="en-US" altLang="zh-CN" dirty="0"/>
              <a:t>97</a:t>
            </a:r>
            <a:r>
              <a:rPr lang="zh-CN" altLang="en-US" dirty="0"/>
              <a:t>输出。</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28</a:t>
            </a:fld>
            <a:endParaRPr lang="en-US" altLang="zh-CN"/>
          </a:p>
        </p:txBody>
      </p:sp>
    </p:spTree>
    <p:extLst>
      <p:ext uri="{BB962C8B-B14F-4D97-AF65-F5344CB8AC3E}">
        <p14:creationId xmlns:p14="http://schemas.microsoft.com/office/powerpoint/2010/main" val="1658265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重新在二叉树上分析全部过程看</a:t>
            </a:r>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29</a:t>
            </a:fld>
            <a:endParaRPr lang="en-US" altLang="zh-CN"/>
          </a:p>
        </p:txBody>
      </p:sp>
    </p:spTree>
    <p:extLst>
      <p:ext uri="{BB962C8B-B14F-4D97-AF65-F5344CB8AC3E}">
        <p14:creationId xmlns:p14="http://schemas.microsoft.com/office/powerpoint/2010/main" val="112101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注意，存储仅在</a:t>
            </a:r>
            <a:r>
              <a:rPr lang="en-US" altLang="zh-CN" dirty="0"/>
              <a:t>1</a:t>
            </a:r>
            <a:r>
              <a:rPr lang="zh-CN" altLang="en-US" dirty="0"/>
              <a:t>个</a:t>
            </a:r>
            <a:r>
              <a:rPr lang="en-US" altLang="zh-CN" dirty="0"/>
              <a:t>n</a:t>
            </a:r>
            <a:r>
              <a:rPr lang="zh-CN" altLang="en-US" dirty="0"/>
              <a:t>维数组中进行，树没有单独开存储</a:t>
            </a:r>
            <a:endParaRPr lang="en-US" altLang="zh-CN" dirty="0"/>
          </a:p>
          <a:p>
            <a:r>
              <a:rPr lang="zh-CN" altLang="en-US" dirty="0"/>
              <a:t>当</a:t>
            </a:r>
            <a:r>
              <a:rPr lang="en-US" altLang="zh-CN" dirty="0"/>
              <a:t>k=1</a:t>
            </a:r>
            <a:r>
              <a:rPr lang="zh-CN" altLang="en-US" dirty="0"/>
              <a:t>时，</a:t>
            </a:r>
            <a:r>
              <a:rPr lang="en-US" altLang="zh-CN" sz="1200" dirty="0"/>
              <a:t>r[0]= r[k] =48</a:t>
            </a:r>
            <a:r>
              <a:rPr lang="zh-CN" altLang="en-US" sz="1200" dirty="0"/>
              <a:t>，</a:t>
            </a:r>
            <a:r>
              <a:rPr lang="en-US" altLang="zh-CN" sz="1200" dirty="0"/>
              <a:t>j=2*k=2</a:t>
            </a:r>
            <a:r>
              <a:rPr lang="zh-CN" altLang="en-US" sz="1200" dirty="0"/>
              <a:t>，</a:t>
            </a:r>
            <a:r>
              <a:rPr lang="en-US" altLang="zh-CN" sz="1200" dirty="0"/>
              <a:t>r[j] =77</a:t>
            </a:r>
            <a:r>
              <a:rPr lang="zh-CN" altLang="en-US" sz="1200" dirty="0"/>
              <a:t>左子树</a:t>
            </a:r>
            <a:r>
              <a:rPr lang="en-US" altLang="zh-CN" sz="1200" dirty="0"/>
              <a:t>&gt;r[j+1] =36</a:t>
            </a:r>
            <a:r>
              <a:rPr lang="zh-CN" altLang="en-US" sz="1200" dirty="0"/>
              <a:t>右子树，</a:t>
            </a:r>
            <a:r>
              <a:rPr lang="en-US" altLang="zh-CN" sz="1200" dirty="0"/>
              <a:t>j</a:t>
            </a:r>
            <a:r>
              <a:rPr lang="zh-CN" altLang="en-US" sz="1200" dirty="0"/>
              <a:t>不变；</a:t>
            </a:r>
            <a:r>
              <a:rPr lang="en-US" altLang="zh-CN" sz="1200" dirty="0"/>
              <a:t>r[0].key=48 &gt;= r[j].key=77</a:t>
            </a:r>
          </a:p>
          <a:p>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32</a:t>
            </a:fld>
            <a:endParaRPr lang="en-US" altLang="zh-CN"/>
          </a:p>
        </p:txBody>
      </p:sp>
    </p:spTree>
    <p:extLst>
      <p:ext uri="{BB962C8B-B14F-4D97-AF65-F5344CB8AC3E}">
        <p14:creationId xmlns:p14="http://schemas.microsoft.com/office/powerpoint/2010/main" val="803912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开始时，按照</a:t>
            </a:r>
            <a:r>
              <a:rPr lang="zh-CN" altLang="en-US" sz="1200" b="1" dirty="0"/>
              <a:t>初始序列元素顺序逐一将关键字值从上到下，从左到右标记在二叉树上</a:t>
            </a:r>
            <a:endParaRPr lang="en-US" altLang="zh-CN" sz="1200" b="1" dirty="0"/>
          </a:p>
          <a:p>
            <a:r>
              <a:rPr lang="zh-CN" altLang="en-US" b="1" dirty="0">
                <a:solidFill>
                  <a:srgbClr val="FF00FF"/>
                </a:solidFill>
              </a:rPr>
              <a:t>自最后一个非叶结点：位置为 </a:t>
            </a:r>
            <a:r>
              <a:rPr kumimoji="1" lang="zh-CN" altLang="en-US" b="1" dirty="0">
                <a:solidFill>
                  <a:srgbClr val="FF00FF"/>
                </a:solidFill>
                <a:latin typeface="宋体" panose="02010600030101010101" pitchFamily="2" charset="-122"/>
                <a:ea typeface="宋体" panose="02010600030101010101" pitchFamily="2" charset="-122"/>
                <a:sym typeface="Symbol" panose="05050102010706020507" pitchFamily="18" charset="2"/>
              </a:rPr>
              <a:t></a:t>
            </a:r>
            <a:r>
              <a:rPr kumimoji="1" lang="en-US" altLang="zh-CN" sz="1400" b="1" dirty="0">
                <a:solidFill>
                  <a:srgbClr val="FF00FF"/>
                </a:solidFill>
                <a:latin typeface="宋体" panose="02010600030101010101" pitchFamily="2" charset="-122"/>
                <a:ea typeface="宋体" panose="02010600030101010101" pitchFamily="2" charset="-122"/>
              </a:rPr>
              <a:t>n/2</a:t>
            </a:r>
            <a:r>
              <a:rPr kumimoji="1" lang="en-US" altLang="zh-CN" b="1" dirty="0">
                <a:solidFill>
                  <a:srgbClr val="FF00FF"/>
                </a:solidFill>
                <a:latin typeface="宋体" panose="02010600030101010101" pitchFamily="2" charset="-122"/>
                <a:ea typeface="宋体" panose="02010600030101010101" pitchFamily="2" charset="-122"/>
                <a:sym typeface="Symbol" panose="05050102010706020507" pitchFamily="18" charset="2"/>
              </a:rPr>
              <a:t>=8/2 =4</a:t>
            </a:r>
            <a:r>
              <a:rPr kumimoji="1" lang="zh-CN" altLang="en-US" b="1" dirty="0">
                <a:solidFill>
                  <a:srgbClr val="FF00FF"/>
                </a:solidFill>
                <a:latin typeface="宋体" panose="02010600030101010101" pitchFamily="2" charset="-122"/>
                <a:ea typeface="宋体" panose="02010600030101010101" pitchFamily="2" charset="-122"/>
                <a:sym typeface="Symbol" panose="05050102010706020507" pitchFamily="18" charset="2"/>
              </a:rPr>
              <a:t>对应</a:t>
            </a:r>
            <a:r>
              <a:rPr kumimoji="1" lang="en-US" altLang="zh-CN" b="1" dirty="0">
                <a:solidFill>
                  <a:srgbClr val="FF00FF"/>
                </a:solidFill>
                <a:latin typeface="宋体" panose="02010600030101010101" pitchFamily="2" charset="-122"/>
                <a:ea typeface="宋体" panose="02010600030101010101" pitchFamily="2" charset="-122"/>
                <a:sym typeface="Symbol" panose="05050102010706020507" pitchFamily="18" charset="2"/>
              </a:rPr>
              <a:t>77</a:t>
            </a:r>
            <a:r>
              <a:rPr lang="zh-CN" altLang="en-US" b="1" dirty="0">
                <a:solidFill>
                  <a:srgbClr val="FF00FF"/>
                </a:solidFill>
              </a:rPr>
              <a:t>进行筛选建堆，调用</a:t>
            </a:r>
            <a:r>
              <a:rPr lang="en-US" altLang="zh-CN" sz="1200" b="1" dirty="0"/>
              <a:t>sift(r</a:t>
            </a:r>
            <a:r>
              <a:rPr lang="zh-CN" altLang="en-US" sz="1200" b="1" dirty="0"/>
              <a:t>，</a:t>
            </a:r>
            <a:r>
              <a:rPr lang="en-US" altLang="zh-CN" sz="1200" b="1" dirty="0"/>
              <a:t>k=4</a:t>
            </a:r>
            <a:r>
              <a:rPr lang="zh-CN" altLang="en-US" sz="1200" b="1" dirty="0"/>
              <a:t>，</a:t>
            </a:r>
            <a:r>
              <a:rPr lang="en-US" altLang="zh-CN" sz="1200" b="1" dirty="0"/>
              <a:t>n=8)</a:t>
            </a:r>
            <a:r>
              <a:rPr lang="zh-CN" altLang="en-US" sz="1200" b="1" dirty="0"/>
              <a:t>，即</a:t>
            </a:r>
            <a:r>
              <a:rPr lang="en-US" altLang="zh-CN" sz="1200" b="1" dirty="0"/>
              <a:t>77</a:t>
            </a:r>
            <a:r>
              <a:rPr lang="zh-CN" altLang="en-US" sz="1200" b="1" dirty="0"/>
              <a:t>与</a:t>
            </a:r>
            <a:r>
              <a:rPr lang="en-US" altLang="zh-CN" sz="1200" b="1" dirty="0"/>
              <a:t>99</a:t>
            </a:r>
            <a:r>
              <a:rPr lang="zh-CN" altLang="en-US" sz="1200" b="1" dirty="0"/>
              <a:t>对调；</a:t>
            </a:r>
            <a:endParaRPr lang="en-US" altLang="zh-CN" sz="1200" b="1" dirty="0"/>
          </a:p>
          <a:p>
            <a:r>
              <a:rPr lang="zh-CN" altLang="en-US" b="1" dirty="0">
                <a:solidFill>
                  <a:srgbClr val="FF00FF"/>
                </a:solidFill>
              </a:rPr>
              <a:t>调用</a:t>
            </a:r>
            <a:r>
              <a:rPr lang="en-US" altLang="zh-CN" sz="1200" b="1" dirty="0"/>
              <a:t>sift(r</a:t>
            </a:r>
            <a:r>
              <a:rPr lang="zh-CN" altLang="en-US" sz="1200" b="1" dirty="0"/>
              <a:t>，</a:t>
            </a:r>
            <a:r>
              <a:rPr lang="en-US" altLang="zh-CN" sz="1200" b="1" dirty="0"/>
              <a:t>k=3</a:t>
            </a:r>
            <a:r>
              <a:rPr lang="zh-CN" altLang="en-US" sz="1200" b="1" dirty="0"/>
              <a:t>，</a:t>
            </a:r>
            <a:r>
              <a:rPr lang="en-US" altLang="zh-CN" sz="1200" b="1" dirty="0"/>
              <a:t>n=8)</a:t>
            </a:r>
            <a:r>
              <a:rPr lang="zh-CN" altLang="en-US" sz="1200" b="1" dirty="0"/>
              <a:t>，即不变；</a:t>
            </a:r>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33</a:t>
            </a:fld>
            <a:endParaRPr lang="en-US" altLang="zh-CN"/>
          </a:p>
        </p:txBody>
      </p:sp>
    </p:spTree>
    <p:extLst>
      <p:ext uri="{BB962C8B-B14F-4D97-AF65-F5344CB8AC3E}">
        <p14:creationId xmlns:p14="http://schemas.microsoft.com/office/powerpoint/2010/main" val="828547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FF00FF"/>
                </a:solidFill>
              </a:rPr>
              <a:t>调用</a:t>
            </a:r>
            <a:r>
              <a:rPr lang="en-US" altLang="zh-CN" sz="1200" b="1" dirty="0"/>
              <a:t>sift(r</a:t>
            </a:r>
            <a:r>
              <a:rPr lang="zh-CN" altLang="en-US" sz="1200" b="1" dirty="0"/>
              <a:t>，</a:t>
            </a:r>
            <a:r>
              <a:rPr lang="en-US" altLang="zh-CN" sz="1200" b="1" dirty="0"/>
              <a:t>k=2</a:t>
            </a:r>
            <a:r>
              <a:rPr lang="zh-CN" altLang="en-US" sz="1200" b="1" dirty="0"/>
              <a:t>，</a:t>
            </a:r>
            <a:r>
              <a:rPr lang="en-US" altLang="zh-CN" sz="1200" b="1" dirty="0"/>
              <a:t>n=8)</a:t>
            </a:r>
            <a:r>
              <a:rPr lang="zh-CN" altLang="en-US" sz="1200" b="1" dirty="0"/>
              <a:t>，即</a:t>
            </a:r>
            <a:r>
              <a:rPr lang="en-US" altLang="zh-CN" sz="1200" b="1" dirty="0"/>
              <a:t>62</a:t>
            </a:r>
            <a:r>
              <a:rPr lang="zh-CN" altLang="en-US" sz="1200" b="1" dirty="0"/>
              <a:t>与</a:t>
            </a:r>
            <a:r>
              <a:rPr lang="en-US" altLang="zh-CN" sz="1200" b="1" dirty="0"/>
              <a:t>99</a:t>
            </a:r>
            <a:r>
              <a:rPr lang="zh-CN" altLang="en-US" sz="1200" b="1" dirty="0"/>
              <a:t>对调，</a:t>
            </a:r>
            <a:r>
              <a:rPr lang="en-US" altLang="zh-CN" sz="1200" b="1" dirty="0"/>
              <a:t>62</a:t>
            </a:r>
            <a:r>
              <a:rPr lang="zh-CN" altLang="en-US" sz="1200" b="1" dirty="0"/>
              <a:t>与</a:t>
            </a:r>
            <a:r>
              <a:rPr lang="en-US" altLang="zh-CN" sz="1200" b="1" dirty="0"/>
              <a:t>7</a:t>
            </a:r>
            <a:r>
              <a:rPr lang="zh-CN" altLang="en-US" sz="1200" b="1" dirty="0"/>
              <a:t>对调；</a:t>
            </a:r>
            <a:endParaRPr lang="en-US" altLang="zh-CN" sz="1200" b="1" dirty="0"/>
          </a:p>
          <a:p>
            <a:r>
              <a:rPr lang="zh-CN" altLang="en-US" b="1" dirty="0">
                <a:solidFill>
                  <a:srgbClr val="FF00FF"/>
                </a:solidFill>
              </a:rPr>
              <a:t>调用</a:t>
            </a:r>
            <a:r>
              <a:rPr lang="en-US" altLang="zh-CN" sz="1200" b="1" dirty="0"/>
              <a:t>sift(r</a:t>
            </a:r>
            <a:r>
              <a:rPr lang="zh-CN" altLang="en-US" sz="1200" b="1" dirty="0"/>
              <a:t>，</a:t>
            </a:r>
            <a:r>
              <a:rPr lang="en-US" altLang="zh-CN" sz="1200" b="1" dirty="0"/>
              <a:t>k=1</a:t>
            </a:r>
            <a:r>
              <a:rPr lang="zh-CN" altLang="en-US" sz="1200" b="1" dirty="0"/>
              <a:t>，</a:t>
            </a:r>
            <a:r>
              <a:rPr lang="en-US" altLang="zh-CN" sz="1200" b="1" dirty="0"/>
              <a:t>n=8)</a:t>
            </a:r>
            <a:r>
              <a:rPr lang="zh-CN" altLang="en-US" sz="1200" b="1" dirty="0"/>
              <a:t>，</a:t>
            </a:r>
            <a:r>
              <a:rPr lang="en-US" altLang="zh-CN" sz="1200" b="1" dirty="0"/>
              <a:t>48</a:t>
            </a:r>
            <a:r>
              <a:rPr lang="zh-CN" altLang="en-US" sz="1200" b="1" dirty="0"/>
              <a:t>与</a:t>
            </a:r>
            <a:r>
              <a:rPr lang="en-US" altLang="zh-CN" sz="1200" b="1" dirty="0"/>
              <a:t>99</a:t>
            </a:r>
            <a:r>
              <a:rPr lang="zh-CN" altLang="en-US" sz="1200" b="1" dirty="0"/>
              <a:t>对调，</a:t>
            </a:r>
            <a:r>
              <a:rPr lang="en-US" altLang="zh-CN" sz="1200" b="1" dirty="0"/>
              <a:t>48</a:t>
            </a:r>
            <a:r>
              <a:rPr lang="zh-CN" altLang="en-US" sz="1200" b="1" dirty="0"/>
              <a:t>与</a:t>
            </a:r>
            <a:r>
              <a:rPr lang="en-US" altLang="zh-CN" sz="1200" b="1" dirty="0"/>
              <a:t>77</a:t>
            </a:r>
            <a:r>
              <a:rPr lang="zh-CN" altLang="en-US" sz="1200" b="1" dirty="0"/>
              <a:t>对调，</a:t>
            </a:r>
            <a:r>
              <a:rPr lang="en-US" altLang="zh-CN" sz="1200" b="1" dirty="0"/>
              <a:t>48</a:t>
            </a:r>
            <a:r>
              <a:rPr lang="zh-CN" altLang="en-US" sz="1200" b="1" dirty="0"/>
              <a:t>与</a:t>
            </a:r>
            <a:r>
              <a:rPr lang="en-US" altLang="zh-CN" sz="1200" b="1" dirty="0"/>
              <a:t>62</a:t>
            </a:r>
            <a:r>
              <a:rPr lang="zh-CN" altLang="en-US" sz="1200" b="1" dirty="0"/>
              <a:t>对调</a:t>
            </a:r>
            <a:r>
              <a:rPr lang="en-US" altLang="zh-CN" sz="1200" b="1" dirty="0"/>
              <a:t>.</a:t>
            </a:r>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34</a:t>
            </a:fld>
            <a:endParaRPr lang="en-US" altLang="zh-CN"/>
          </a:p>
        </p:txBody>
      </p:sp>
    </p:spTree>
    <p:extLst>
      <p:ext uri="{BB962C8B-B14F-4D97-AF65-F5344CB8AC3E}">
        <p14:creationId xmlns:p14="http://schemas.microsoft.com/office/powerpoint/2010/main" val="1569608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xfrm>
            <a:off x="139700" y="768350"/>
            <a:ext cx="6819900" cy="3836988"/>
          </a:xfrm>
          <a:ln/>
        </p:spPr>
      </p:sp>
      <p:sp>
        <p:nvSpPr>
          <p:cNvPr id="124931" name="备注占位符 2"/>
          <p:cNvSpPr>
            <a:spLocks noGrp="1"/>
          </p:cNvSpPr>
          <p:nvPr>
            <p:ph type="body" idx="1"/>
          </p:nvPr>
        </p:nvSpPr>
        <p:spPr>
          <a:noFill/>
        </p:spPr>
        <p:txBody>
          <a:bodyPr/>
          <a:lstStyle/>
          <a:p>
            <a:endParaRPr lang="zh-CN" altLang="en-US"/>
          </a:p>
        </p:txBody>
      </p:sp>
      <p:sp>
        <p:nvSpPr>
          <p:cNvPr id="124932" name="灯片编号占位符 3"/>
          <p:cNvSpPr>
            <a:spLocks noGrp="1"/>
          </p:cNvSpPr>
          <p:nvPr>
            <p:ph type="sldNum" sz="quarter" idx="5"/>
          </p:nvPr>
        </p:nvSpPr>
        <p:spPr>
          <a:noFill/>
        </p:spPr>
        <p:txBody>
          <a:bodyPr/>
          <a:lstStyle>
            <a:lvl1pPr eaLnBrk="0" hangingPunct="0">
              <a:defRPr kumimoji="1" sz="3300" b="1">
                <a:solidFill>
                  <a:srgbClr val="003300"/>
                </a:solidFill>
                <a:latin typeface="微软雅黑" pitchFamily="34" charset="-122"/>
                <a:ea typeface="微软雅黑" pitchFamily="34" charset="-122"/>
              </a:defRPr>
            </a:lvl1pPr>
            <a:lvl2pPr marL="770959" indent="-296523" eaLnBrk="0" hangingPunct="0">
              <a:defRPr kumimoji="1" sz="3300" b="1">
                <a:solidFill>
                  <a:srgbClr val="003300"/>
                </a:solidFill>
                <a:latin typeface="微软雅黑" pitchFamily="34" charset="-122"/>
                <a:ea typeface="微软雅黑" pitchFamily="34" charset="-122"/>
              </a:defRPr>
            </a:lvl2pPr>
            <a:lvl3pPr marL="1186091" indent="-237218" eaLnBrk="0" hangingPunct="0">
              <a:defRPr kumimoji="1" sz="3300" b="1">
                <a:solidFill>
                  <a:srgbClr val="003300"/>
                </a:solidFill>
                <a:latin typeface="微软雅黑" pitchFamily="34" charset="-122"/>
                <a:ea typeface="微软雅黑" pitchFamily="34" charset="-122"/>
              </a:defRPr>
            </a:lvl3pPr>
            <a:lvl4pPr marL="1660528" indent="-237218" eaLnBrk="0" hangingPunct="0">
              <a:defRPr kumimoji="1" sz="3300" b="1">
                <a:solidFill>
                  <a:srgbClr val="003300"/>
                </a:solidFill>
                <a:latin typeface="微软雅黑" pitchFamily="34" charset="-122"/>
                <a:ea typeface="微软雅黑" pitchFamily="34" charset="-122"/>
              </a:defRPr>
            </a:lvl4pPr>
            <a:lvl5pPr marL="2134964" indent="-237218" eaLnBrk="0" hangingPunct="0">
              <a:defRPr kumimoji="1" sz="3300" b="1">
                <a:solidFill>
                  <a:srgbClr val="003300"/>
                </a:solidFill>
                <a:latin typeface="微软雅黑" pitchFamily="34" charset="-122"/>
                <a:ea typeface="微软雅黑" pitchFamily="34" charset="-122"/>
              </a:defRPr>
            </a:lvl5pPr>
            <a:lvl6pPr marL="2609400" indent="-237218" eaLnBrk="0" fontAlgn="base" hangingPunct="0">
              <a:spcBef>
                <a:spcPct val="0"/>
              </a:spcBef>
              <a:spcAft>
                <a:spcPct val="0"/>
              </a:spcAft>
              <a:buChar char="•"/>
              <a:defRPr kumimoji="1" sz="3300" b="1">
                <a:solidFill>
                  <a:srgbClr val="003300"/>
                </a:solidFill>
                <a:latin typeface="微软雅黑" pitchFamily="34" charset="-122"/>
                <a:ea typeface="微软雅黑" pitchFamily="34" charset="-122"/>
              </a:defRPr>
            </a:lvl6pPr>
            <a:lvl7pPr marL="3083837" indent="-237218" eaLnBrk="0" fontAlgn="base" hangingPunct="0">
              <a:spcBef>
                <a:spcPct val="0"/>
              </a:spcBef>
              <a:spcAft>
                <a:spcPct val="0"/>
              </a:spcAft>
              <a:buChar char="•"/>
              <a:defRPr kumimoji="1" sz="3300" b="1">
                <a:solidFill>
                  <a:srgbClr val="003300"/>
                </a:solidFill>
                <a:latin typeface="微软雅黑" pitchFamily="34" charset="-122"/>
                <a:ea typeface="微软雅黑" pitchFamily="34" charset="-122"/>
              </a:defRPr>
            </a:lvl7pPr>
            <a:lvl8pPr marL="3558273" indent="-237218" eaLnBrk="0" fontAlgn="base" hangingPunct="0">
              <a:spcBef>
                <a:spcPct val="0"/>
              </a:spcBef>
              <a:spcAft>
                <a:spcPct val="0"/>
              </a:spcAft>
              <a:buChar char="•"/>
              <a:defRPr kumimoji="1" sz="3300" b="1">
                <a:solidFill>
                  <a:srgbClr val="003300"/>
                </a:solidFill>
                <a:latin typeface="微软雅黑" pitchFamily="34" charset="-122"/>
                <a:ea typeface="微软雅黑" pitchFamily="34" charset="-122"/>
              </a:defRPr>
            </a:lvl8pPr>
            <a:lvl9pPr marL="4032710" indent="-237218" eaLnBrk="0" fontAlgn="base" hangingPunct="0">
              <a:spcBef>
                <a:spcPct val="0"/>
              </a:spcBef>
              <a:spcAft>
                <a:spcPct val="0"/>
              </a:spcAft>
              <a:buChar char="•"/>
              <a:defRPr kumimoji="1" sz="3300" b="1">
                <a:solidFill>
                  <a:srgbClr val="003300"/>
                </a:solidFill>
                <a:latin typeface="微软雅黑" pitchFamily="34" charset="-122"/>
                <a:ea typeface="微软雅黑" pitchFamily="34" charset="-122"/>
              </a:defRPr>
            </a:lvl9pPr>
          </a:lstStyle>
          <a:p>
            <a:fld id="{B3E52A57-CE85-45DE-92E1-FEC183F72DA8}" type="slidenum">
              <a:rPr kumimoji="0" lang="zh-CN" altLang="en-US" sz="1200" b="0">
                <a:solidFill>
                  <a:schemeClr val="tx1"/>
                </a:solidFill>
                <a:latin typeface="Arial" charset="0"/>
                <a:ea typeface="宋体" charset="-122"/>
              </a:rPr>
              <a:pPr/>
              <a:t>56</a:t>
            </a:fld>
            <a:endParaRPr kumimoji="0" lang="en-US" altLang="zh-CN" sz="1200" b="0">
              <a:solidFill>
                <a:schemeClr val="tx1"/>
              </a:solidFill>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第</a:t>
            </a:r>
            <a:r>
              <a:rPr lang="en-US" altLang="zh-CN" b="1" dirty="0"/>
              <a:t>1</a:t>
            </a:r>
            <a:r>
              <a:rPr lang="zh-CN" altLang="en-US" b="1" dirty="0"/>
              <a:t>次，</a:t>
            </a:r>
            <a:r>
              <a:rPr lang="en-US" altLang="zh-CN" b="1" dirty="0"/>
              <a:t>R[mid]=25</a:t>
            </a:r>
            <a:r>
              <a:rPr lang="zh-CN" altLang="en-US" b="1" dirty="0"/>
              <a:t>，</a:t>
            </a:r>
            <a:r>
              <a:rPr lang="en-US" altLang="zh-CN" b="1" dirty="0"/>
              <a:t>R[</a:t>
            </a:r>
            <a:r>
              <a:rPr lang="en-US" altLang="zh-CN" b="1" dirty="0" err="1"/>
              <a:t>i</a:t>
            </a:r>
            <a:r>
              <a:rPr lang="en-US" altLang="zh-CN" b="1" dirty="0"/>
              <a:t>]=32&gt;R[mid]</a:t>
            </a:r>
            <a:r>
              <a:rPr lang="zh-CN" altLang="en-US" b="1" dirty="0"/>
              <a:t>，丢掉低值的一半</a:t>
            </a:r>
            <a:endParaRPr lang="en-US" altLang="zh-CN"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第</a:t>
            </a:r>
            <a:r>
              <a:rPr lang="en-US" altLang="zh-CN" b="1" dirty="0"/>
              <a:t>2</a:t>
            </a:r>
            <a:r>
              <a:rPr lang="zh-CN" altLang="en-US" b="1" dirty="0"/>
              <a:t>次，</a:t>
            </a:r>
            <a:r>
              <a:rPr lang="en-US" altLang="zh-CN" b="1" dirty="0"/>
              <a:t>R[mid]=45</a:t>
            </a:r>
            <a:r>
              <a:rPr lang="zh-CN" altLang="en-US" b="1" dirty="0"/>
              <a:t>，</a:t>
            </a:r>
            <a:r>
              <a:rPr lang="en-US" altLang="zh-CN" b="1" dirty="0"/>
              <a:t>R[</a:t>
            </a:r>
            <a:r>
              <a:rPr lang="en-US" altLang="zh-CN" b="1" dirty="0" err="1"/>
              <a:t>i</a:t>
            </a:r>
            <a:r>
              <a:rPr lang="en-US" altLang="zh-CN" b="1" dirty="0"/>
              <a:t>]=32&lt;R[mid]</a:t>
            </a:r>
            <a:r>
              <a:rPr lang="zh-CN" altLang="en-US" b="1" dirty="0"/>
              <a:t>，丢掉高值的一半</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第</a:t>
            </a:r>
            <a:r>
              <a:rPr lang="en-US" altLang="zh-CN" b="1" dirty="0"/>
              <a:t>3</a:t>
            </a:r>
            <a:r>
              <a:rPr lang="zh-CN" altLang="en-US" b="1" dirty="0"/>
              <a:t>次，</a:t>
            </a:r>
            <a:r>
              <a:rPr lang="en-US" altLang="zh-CN" b="1" dirty="0"/>
              <a:t>R[mid]=36</a:t>
            </a:r>
            <a:r>
              <a:rPr lang="zh-CN" altLang="en-US" b="1" dirty="0"/>
              <a:t>，</a:t>
            </a:r>
            <a:r>
              <a:rPr lang="en-US" altLang="zh-CN" b="1" dirty="0"/>
              <a:t>R[</a:t>
            </a:r>
            <a:r>
              <a:rPr lang="en-US" altLang="zh-CN" b="1" dirty="0" err="1"/>
              <a:t>i</a:t>
            </a:r>
            <a:r>
              <a:rPr lang="en-US" altLang="zh-CN" b="1" dirty="0"/>
              <a:t>]=32&lt;R[mid]</a:t>
            </a:r>
            <a:r>
              <a:rPr lang="zh-CN" altLang="en-US" b="1" dirty="0"/>
              <a:t>，丢掉高值的一半，此时只有一个数据</a:t>
            </a:r>
            <a:r>
              <a:rPr lang="en-US" altLang="zh-CN" b="1" dirty="0"/>
              <a:t>36</a:t>
            </a:r>
            <a:r>
              <a:rPr lang="zh-CN" altLang="en-US" b="1" dirty="0"/>
              <a:t>，</a:t>
            </a:r>
            <a:r>
              <a:rPr lang="en-US" altLang="zh-CN" b="1" dirty="0"/>
              <a:t>high=mid-1&lt;</a:t>
            </a:r>
            <a:r>
              <a:rPr kumimoji="0" lang="en-US" altLang="zh-CN" sz="1200" b="1" dirty="0">
                <a:solidFill>
                  <a:srgbClr val="FF0000"/>
                </a:solidFill>
                <a:latin typeface="Verdana" pitchFamily="34" charset="0"/>
                <a:ea typeface="微软雅黑" pitchFamily="34" charset="-122"/>
              </a:rPr>
              <a:t>low,</a:t>
            </a:r>
            <a:r>
              <a:rPr kumimoji="0" lang="zh-CN" altLang="en-US" sz="1200" b="1" dirty="0">
                <a:solidFill>
                  <a:srgbClr val="FF0000"/>
                </a:solidFill>
                <a:latin typeface="Verdana" pitchFamily="34" charset="0"/>
                <a:ea typeface="微软雅黑" pitchFamily="34" charset="-122"/>
              </a:rPr>
              <a:t>结束</a:t>
            </a:r>
            <a:endParaRPr lang="zh-CN" altLang="en-US" b="1" dirty="0"/>
          </a:p>
          <a:p>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8</a:t>
            </a:fld>
            <a:endParaRPr lang="en-US" altLang="zh-CN"/>
          </a:p>
        </p:txBody>
      </p:sp>
    </p:spTree>
    <p:extLst>
      <p:ext uri="{BB962C8B-B14F-4D97-AF65-F5344CB8AC3E}">
        <p14:creationId xmlns:p14="http://schemas.microsoft.com/office/powerpoint/2010/main" val="186797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B050"/>
                </a:solidFill>
              </a:rPr>
              <a:t>缩小增量：逐渐减少构成</a:t>
            </a:r>
            <a:r>
              <a:rPr lang="zh-CN" altLang="en-US" dirty="0"/>
              <a:t>子序列的相邻元素的间隔</a:t>
            </a:r>
            <a:r>
              <a:rPr lang="en-US" altLang="zh-CN" dirty="0"/>
              <a:t>(</a:t>
            </a:r>
            <a:r>
              <a:rPr lang="zh-CN" altLang="en-US" sz="1200" dirty="0">
                <a:solidFill>
                  <a:srgbClr val="00B050"/>
                </a:solidFill>
              </a:rPr>
              <a:t>增量</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10</a:t>
            </a:fld>
            <a:endParaRPr lang="en-US" altLang="zh-CN"/>
          </a:p>
        </p:txBody>
      </p:sp>
    </p:spTree>
    <p:extLst>
      <p:ext uri="{BB962C8B-B14F-4D97-AF65-F5344CB8AC3E}">
        <p14:creationId xmlns:p14="http://schemas.microsoft.com/office/powerpoint/2010/main" val="71277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xfrm>
            <a:off x="139700" y="768350"/>
            <a:ext cx="6819900" cy="3836988"/>
          </a:xfrm>
          <a:ln/>
        </p:spPr>
      </p:sp>
      <p:sp>
        <p:nvSpPr>
          <p:cNvPr id="82947" name="备注占位符 2"/>
          <p:cNvSpPr>
            <a:spLocks noGrp="1"/>
          </p:cNvSpPr>
          <p:nvPr>
            <p:ph type="body" idx="1"/>
          </p:nvPr>
        </p:nvSpPr>
        <p:spPr>
          <a:noFill/>
        </p:spPr>
        <p:txBody>
          <a:bodyPr/>
          <a:lstStyle/>
          <a:p>
            <a:r>
              <a:rPr lang="zh-CN" altLang="en-US" sz="1200" dirty="0">
                <a:solidFill>
                  <a:srgbClr val="000000"/>
                </a:solidFill>
                <a:latin typeface="微软雅黑" pitchFamily="34" charset="-122"/>
                <a:ea typeface="微软雅黑" pitchFamily="34" charset="-122"/>
              </a:rPr>
              <a:t>第</a:t>
            </a:r>
            <a:r>
              <a:rPr lang="en-US" altLang="zh-CN" sz="1200" dirty="0">
                <a:solidFill>
                  <a:srgbClr val="000000"/>
                </a:solidFill>
                <a:latin typeface="微软雅黑" pitchFamily="34" charset="-122"/>
                <a:ea typeface="微软雅黑" pitchFamily="34" charset="-122"/>
              </a:rPr>
              <a:t>1</a:t>
            </a:r>
            <a:r>
              <a:rPr lang="zh-CN" altLang="en-US" sz="1200" dirty="0">
                <a:solidFill>
                  <a:srgbClr val="000000"/>
                </a:solidFill>
                <a:latin typeface="微软雅黑" pitchFamily="34" charset="-122"/>
                <a:ea typeface="微软雅黑" pitchFamily="34" charset="-122"/>
              </a:rPr>
              <a:t>趟，对选择的</a:t>
            </a:r>
            <a:r>
              <a:rPr lang="en-US" altLang="zh-CN" sz="1200" dirty="0">
                <a:solidFill>
                  <a:srgbClr val="000000"/>
                </a:solidFill>
                <a:latin typeface="微软雅黑" pitchFamily="34" charset="-122"/>
                <a:ea typeface="微软雅黑" pitchFamily="34" charset="-122"/>
              </a:rPr>
              <a:t>16</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11</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31</a:t>
            </a:r>
            <a:r>
              <a:rPr lang="zh-CN" altLang="en-US" sz="1200" dirty="0">
                <a:solidFill>
                  <a:srgbClr val="000000"/>
                </a:solidFill>
                <a:latin typeface="微软雅黑" pitchFamily="34" charset="-122"/>
                <a:ea typeface="微软雅黑" pitchFamily="34" charset="-122"/>
              </a:rPr>
              <a:t>排序，对选择的</a:t>
            </a:r>
            <a:r>
              <a:rPr lang="en-US" altLang="zh-CN" sz="1200" dirty="0">
                <a:solidFill>
                  <a:srgbClr val="000000"/>
                </a:solidFill>
                <a:latin typeface="微软雅黑" pitchFamily="34" charset="-122"/>
                <a:ea typeface="微软雅黑" pitchFamily="34" charset="-122"/>
              </a:rPr>
              <a:t>25</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23</a:t>
            </a:r>
            <a:r>
              <a:rPr lang="zh-CN" altLang="en-US" sz="1200" dirty="0">
                <a:solidFill>
                  <a:srgbClr val="000000"/>
                </a:solidFill>
                <a:latin typeface="微软雅黑" pitchFamily="34" charset="-122"/>
                <a:ea typeface="微软雅黑" pitchFamily="34" charset="-122"/>
              </a:rPr>
              <a:t>排序，对选择的</a:t>
            </a:r>
            <a:r>
              <a:rPr lang="en-US" altLang="zh-CN" sz="1200" dirty="0">
                <a:solidFill>
                  <a:srgbClr val="000000"/>
                </a:solidFill>
                <a:latin typeface="微软雅黑" pitchFamily="34" charset="-122"/>
                <a:ea typeface="微软雅黑" pitchFamily="34" charset="-122"/>
              </a:rPr>
              <a:t>12</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36</a:t>
            </a:r>
            <a:r>
              <a:rPr lang="zh-CN" altLang="en-US" sz="1200" dirty="0">
                <a:solidFill>
                  <a:srgbClr val="000000"/>
                </a:solidFill>
                <a:latin typeface="微软雅黑" pitchFamily="34" charset="-122"/>
                <a:ea typeface="微软雅黑" pitchFamily="34" charset="-122"/>
              </a:rPr>
              <a:t>排序，对选择的</a:t>
            </a:r>
            <a:r>
              <a:rPr lang="en-US" altLang="zh-CN" sz="1200" dirty="0">
                <a:solidFill>
                  <a:srgbClr val="000000"/>
                </a:solidFill>
                <a:latin typeface="微软雅黑" pitchFamily="34" charset="-122"/>
                <a:ea typeface="微软雅黑" pitchFamily="34" charset="-122"/>
              </a:rPr>
              <a:t>30</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9</a:t>
            </a:r>
            <a:r>
              <a:rPr lang="zh-CN" altLang="en-US" sz="1200" dirty="0">
                <a:solidFill>
                  <a:srgbClr val="000000"/>
                </a:solidFill>
                <a:latin typeface="微软雅黑" pitchFamily="34" charset="-122"/>
                <a:ea typeface="微软雅黑" pitchFamily="34" charset="-122"/>
              </a:rPr>
              <a:t>排序，对选择的</a:t>
            </a:r>
            <a:r>
              <a:rPr lang="en-US" altLang="zh-CN" sz="1200" dirty="0">
                <a:solidFill>
                  <a:srgbClr val="000000"/>
                </a:solidFill>
                <a:latin typeface="微软雅黑" pitchFamily="34" charset="-122"/>
                <a:ea typeface="微软雅黑" pitchFamily="34" charset="-122"/>
              </a:rPr>
              <a:t>47</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18</a:t>
            </a:r>
            <a:r>
              <a:rPr lang="zh-CN" altLang="en-US" sz="1200" dirty="0">
                <a:solidFill>
                  <a:srgbClr val="000000"/>
                </a:solidFill>
                <a:latin typeface="微软雅黑" pitchFamily="34" charset="-122"/>
                <a:ea typeface="微软雅黑" pitchFamily="34" charset="-122"/>
              </a:rPr>
              <a:t>排序</a:t>
            </a:r>
            <a:r>
              <a:rPr lang="en-US" altLang="zh-CN" sz="1200" dirty="0">
                <a:solidFill>
                  <a:srgbClr val="000000"/>
                </a:solidFill>
                <a:latin typeface="微软雅黑" pitchFamily="34" charset="-122"/>
                <a:ea typeface="微软雅黑" pitchFamily="34" charset="-122"/>
              </a:rPr>
              <a:t>(</a:t>
            </a:r>
            <a:r>
              <a:rPr lang="zh-CN" altLang="en-US" sz="1200" dirty="0">
                <a:solidFill>
                  <a:srgbClr val="00B050"/>
                </a:solidFill>
              </a:rPr>
              <a:t>宏观</a:t>
            </a:r>
            <a:r>
              <a:rPr lang="zh-CN" altLang="en-US" sz="1200" dirty="0"/>
              <a:t>调整</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a:t>
            </a:r>
            <a:endParaRPr lang="en-US" altLang="zh-CN" sz="1200" dirty="0">
              <a:solidFill>
                <a:srgbClr val="000000"/>
              </a:solidFill>
              <a:latin typeface="微软雅黑" pitchFamily="34" charset="-122"/>
              <a:ea typeface="微软雅黑"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微软雅黑" pitchFamily="34" charset="-122"/>
                <a:ea typeface="微软雅黑" pitchFamily="34" charset="-122"/>
              </a:rPr>
              <a:t>第</a:t>
            </a:r>
            <a:r>
              <a:rPr lang="en-US" altLang="zh-CN" sz="1200" dirty="0">
                <a:solidFill>
                  <a:srgbClr val="000000"/>
                </a:solidFill>
                <a:latin typeface="微软雅黑" pitchFamily="34" charset="-122"/>
                <a:ea typeface="微软雅黑" pitchFamily="34" charset="-122"/>
              </a:rPr>
              <a:t>2</a:t>
            </a:r>
            <a:r>
              <a:rPr lang="zh-CN" altLang="en-US" sz="1200" dirty="0">
                <a:solidFill>
                  <a:srgbClr val="000000"/>
                </a:solidFill>
                <a:latin typeface="微软雅黑" pitchFamily="34" charset="-122"/>
                <a:ea typeface="微软雅黑" pitchFamily="34" charset="-122"/>
              </a:rPr>
              <a:t>趟，对选择的</a:t>
            </a:r>
            <a:r>
              <a:rPr lang="en-US" altLang="zh-CN" sz="1200" dirty="0">
                <a:solidFill>
                  <a:srgbClr val="000000"/>
                </a:solidFill>
                <a:latin typeface="微软雅黑" pitchFamily="34" charset="-122"/>
                <a:ea typeface="微软雅黑" pitchFamily="34" charset="-122"/>
              </a:rPr>
              <a:t>11</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9</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25</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47</a:t>
            </a:r>
            <a:r>
              <a:rPr lang="zh-CN" altLang="en-US" sz="1200" dirty="0">
                <a:solidFill>
                  <a:srgbClr val="000000"/>
                </a:solidFill>
                <a:latin typeface="微软雅黑" pitchFamily="34" charset="-122"/>
                <a:ea typeface="微软雅黑" pitchFamily="34" charset="-122"/>
              </a:rPr>
              <a:t>排序，对选择的</a:t>
            </a:r>
            <a:r>
              <a:rPr lang="en-US" altLang="zh-CN" sz="1200" dirty="0">
                <a:solidFill>
                  <a:srgbClr val="000000"/>
                </a:solidFill>
                <a:latin typeface="微软雅黑" pitchFamily="34" charset="-122"/>
                <a:ea typeface="微软雅黑" pitchFamily="34" charset="-122"/>
              </a:rPr>
              <a:t>23</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18</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36</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31</a:t>
            </a:r>
            <a:r>
              <a:rPr lang="zh-CN" altLang="en-US" sz="1200" dirty="0">
                <a:solidFill>
                  <a:srgbClr val="000000"/>
                </a:solidFill>
                <a:latin typeface="微软雅黑" pitchFamily="34" charset="-122"/>
                <a:ea typeface="微软雅黑" pitchFamily="34" charset="-122"/>
              </a:rPr>
              <a:t>排序，对选择的</a:t>
            </a:r>
            <a:r>
              <a:rPr lang="en-US" altLang="zh-CN" sz="1200" dirty="0">
                <a:solidFill>
                  <a:srgbClr val="000000"/>
                </a:solidFill>
                <a:latin typeface="微软雅黑" pitchFamily="34" charset="-122"/>
                <a:ea typeface="微软雅黑" pitchFamily="34" charset="-122"/>
              </a:rPr>
              <a:t>12</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16</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30</a:t>
            </a:r>
            <a:r>
              <a:rPr lang="zh-CN" altLang="en-US" sz="1200" dirty="0">
                <a:solidFill>
                  <a:srgbClr val="000000"/>
                </a:solidFill>
                <a:latin typeface="微软雅黑" pitchFamily="34" charset="-122"/>
                <a:ea typeface="微软雅黑" pitchFamily="34" charset="-122"/>
              </a:rPr>
              <a:t>排序</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逐步</a:t>
            </a:r>
            <a:r>
              <a:rPr lang="zh-CN" altLang="en-US" sz="1200" dirty="0">
                <a:solidFill>
                  <a:srgbClr val="00B050"/>
                </a:solidFill>
              </a:rPr>
              <a:t>宏观</a:t>
            </a:r>
            <a:r>
              <a:rPr lang="zh-CN" altLang="en-US" sz="1200" dirty="0"/>
              <a:t>调整</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a:t>
            </a:r>
            <a:endParaRPr lang="en-US" altLang="zh-CN" sz="1200" dirty="0">
              <a:solidFill>
                <a:srgbClr val="000000"/>
              </a:solidFill>
              <a:latin typeface="微软雅黑" pitchFamily="34" charset="-122"/>
              <a:ea typeface="微软雅黑" pitchFamily="34" charset="-122"/>
            </a:endParaRPr>
          </a:p>
          <a:p>
            <a:r>
              <a:rPr lang="zh-CN" altLang="en-US" sz="1200" dirty="0">
                <a:solidFill>
                  <a:srgbClr val="000000"/>
                </a:solidFill>
                <a:latin typeface="微软雅黑" pitchFamily="34" charset="-122"/>
                <a:ea typeface="微软雅黑" pitchFamily="34" charset="-122"/>
              </a:rPr>
              <a:t>第</a:t>
            </a:r>
            <a:r>
              <a:rPr lang="en-US" altLang="zh-CN" sz="1200" dirty="0">
                <a:solidFill>
                  <a:srgbClr val="000000"/>
                </a:solidFill>
                <a:latin typeface="微软雅黑" pitchFamily="34" charset="-122"/>
                <a:ea typeface="微软雅黑" pitchFamily="34" charset="-122"/>
              </a:rPr>
              <a:t>2</a:t>
            </a:r>
            <a:r>
              <a:rPr lang="zh-CN" altLang="en-US" sz="1200" dirty="0">
                <a:solidFill>
                  <a:srgbClr val="000000"/>
                </a:solidFill>
                <a:latin typeface="微软雅黑" pitchFamily="34" charset="-122"/>
                <a:ea typeface="微软雅黑" pitchFamily="34" charset="-122"/>
              </a:rPr>
              <a:t>趟，对选择的</a:t>
            </a:r>
            <a:r>
              <a:rPr lang="zh-CN" altLang="en-US" dirty="0">
                <a:solidFill>
                  <a:srgbClr val="00B050"/>
                </a:solidFill>
              </a:rPr>
              <a:t>全序列</a:t>
            </a:r>
            <a:r>
              <a:rPr lang="en-US" altLang="zh-CN" dirty="0">
                <a:solidFill>
                  <a:srgbClr val="00B050"/>
                </a:solidFill>
              </a:rPr>
              <a:t>9</a:t>
            </a:r>
            <a:r>
              <a:rPr lang="zh-CN" altLang="en-US" dirty="0">
                <a:solidFill>
                  <a:srgbClr val="00B050"/>
                </a:solidFill>
              </a:rPr>
              <a:t>、</a:t>
            </a:r>
            <a:r>
              <a:rPr lang="en-US" altLang="zh-CN" dirty="0">
                <a:solidFill>
                  <a:srgbClr val="00B050"/>
                </a:solidFill>
              </a:rPr>
              <a:t>18</a:t>
            </a:r>
            <a:r>
              <a:rPr lang="zh-CN" altLang="en-US" dirty="0">
                <a:solidFill>
                  <a:srgbClr val="00B050"/>
                </a:solidFill>
              </a:rPr>
              <a:t>、</a:t>
            </a:r>
            <a:r>
              <a:rPr lang="en-US" altLang="zh-CN" dirty="0">
                <a:solidFill>
                  <a:srgbClr val="00B050"/>
                </a:solidFill>
              </a:rPr>
              <a:t>12</a:t>
            </a:r>
            <a:r>
              <a:rPr lang="zh-CN" altLang="en-US" dirty="0">
                <a:solidFill>
                  <a:srgbClr val="00B050"/>
                </a:solidFill>
              </a:rPr>
              <a:t>、</a:t>
            </a:r>
            <a:r>
              <a:rPr lang="en-US" altLang="zh-CN" dirty="0">
                <a:solidFill>
                  <a:srgbClr val="00B050"/>
                </a:solidFill>
              </a:rPr>
              <a:t>11</a:t>
            </a:r>
            <a:r>
              <a:rPr lang="zh-CN" altLang="en-US" dirty="0">
                <a:solidFill>
                  <a:srgbClr val="00B050"/>
                </a:solidFill>
              </a:rPr>
              <a:t>、</a:t>
            </a:r>
            <a:r>
              <a:rPr lang="en-US" altLang="zh-CN" dirty="0">
                <a:solidFill>
                  <a:srgbClr val="00B050"/>
                </a:solidFill>
              </a:rPr>
              <a:t>23</a:t>
            </a:r>
            <a:r>
              <a:rPr lang="zh-CN" altLang="en-US" dirty="0">
                <a:solidFill>
                  <a:srgbClr val="00B050"/>
                </a:solidFill>
              </a:rPr>
              <a:t>、</a:t>
            </a:r>
            <a:r>
              <a:rPr lang="en-US" altLang="zh-CN" dirty="0">
                <a:solidFill>
                  <a:srgbClr val="00B050"/>
                </a:solidFill>
              </a:rPr>
              <a:t>16</a:t>
            </a:r>
            <a:r>
              <a:rPr lang="zh-CN" altLang="en-US" dirty="0">
                <a:solidFill>
                  <a:srgbClr val="00B050"/>
                </a:solidFill>
              </a:rPr>
              <a:t>、</a:t>
            </a:r>
            <a:r>
              <a:rPr lang="en-US" altLang="zh-CN" dirty="0">
                <a:solidFill>
                  <a:srgbClr val="00B050"/>
                </a:solidFill>
              </a:rPr>
              <a:t>25</a:t>
            </a:r>
            <a:r>
              <a:rPr lang="zh-CN" altLang="en-US" dirty="0">
                <a:solidFill>
                  <a:srgbClr val="00B050"/>
                </a:solidFill>
              </a:rPr>
              <a:t>、</a:t>
            </a:r>
            <a:r>
              <a:rPr lang="en-US" altLang="zh-CN" dirty="0">
                <a:solidFill>
                  <a:srgbClr val="00B050"/>
                </a:solidFill>
              </a:rPr>
              <a:t>31</a:t>
            </a:r>
            <a:r>
              <a:rPr lang="zh-CN" altLang="en-US" dirty="0">
                <a:solidFill>
                  <a:srgbClr val="00B050"/>
                </a:solidFill>
              </a:rPr>
              <a:t>、</a:t>
            </a:r>
            <a:r>
              <a:rPr lang="en-US" altLang="zh-CN" dirty="0">
                <a:solidFill>
                  <a:srgbClr val="00B050"/>
                </a:solidFill>
              </a:rPr>
              <a:t>30</a:t>
            </a:r>
            <a:r>
              <a:rPr lang="zh-CN" altLang="en-US" dirty="0">
                <a:solidFill>
                  <a:srgbClr val="00B050"/>
                </a:solidFill>
              </a:rPr>
              <a:t>、</a:t>
            </a:r>
            <a:r>
              <a:rPr lang="en-US" altLang="zh-CN" dirty="0">
                <a:solidFill>
                  <a:srgbClr val="00B050"/>
                </a:solidFill>
              </a:rPr>
              <a:t>47</a:t>
            </a:r>
            <a:r>
              <a:rPr lang="zh-CN" altLang="en-US" dirty="0">
                <a:solidFill>
                  <a:srgbClr val="00B050"/>
                </a:solidFill>
              </a:rPr>
              <a:t>、</a:t>
            </a:r>
            <a:r>
              <a:rPr lang="en-US" altLang="zh-CN" dirty="0">
                <a:solidFill>
                  <a:srgbClr val="00B050"/>
                </a:solidFill>
              </a:rPr>
              <a:t>36</a:t>
            </a:r>
            <a:r>
              <a:rPr lang="zh-CN" altLang="en-US" sz="1200" dirty="0">
                <a:solidFill>
                  <a:srgbClr val="000000"/>
                </a:solidFill>
                <a:latin typeface="微软雅黑" pitchFamily="34" charset="-122"/>
                <a:ea typeface="微软雅黑" pitchFamily="34" charset="-122"/>
              </a:rPr>
              <a:t>排序</a:t>
            </a:r>
            <a:r>
              <a:rPr lang="en-US" altLang="zh-CN" sz="1200" dirty="0">
                <a:solidFill>
                  <a:srgbClr val="000000"/>
                </a:solidFill>
                <a:latin typeface="微软雅黑" pitchFamily="34" charset="-122"/>
                <a:ea typeface="微软雅黑" pitchFamily="34" charset="-122"/>
              </a:rPr>
              <a:t>(</a:t>
            </a:r>
            <a:r>
              <a:rPr lang="zh-CN" altLang="en-US" sz="1200" dirty="0">
                <a:solidFill>
                  <a:srgbClr val="00B050"/>
                </a:solidFill>
              </a:rPr>
              <a:t>微</a:t>
            </a:r>
            <a:r>
              <a:rPr lang="zh-CN" altLang="en-US" sz="1200" dirty="0"/>
              <a:t>观调整</a:t>
            </a:r>
            <a:r>
              <a:rPr lang="en-US" altLang="zh-CN" sz="1200" dirty="0">
                <a:solidFill>
                  <a:srgbClr val="000000"/>
                </a:solidFill>
                <a:latin typeface="微软雅黑" pitchFamily="34" charset="-122"/>
                <a:ea typeface="微软雅黑" pitchFamily="34" charset="-122"/>
              </a:rPr>
              <a:t>)</a:t>
            </a:r>
            <a:endParaRPr lang="zh-CN" altLang="en-US" dirty="0"/>
          </a:p>
        </p:txBody>
      </p:sp>
      <p:sp>
        <p:nvSpPr>
          <p:cNvPr id="82948" name="灯片编号占位符 3"/>
          <p:cNvSpPr>
            <a:spLocks noGrp="1"/>
          </p:cNvSpPr>
          <p:nvPr>
            <p:ph type="sldNum" sz="quarter" idx="5"/>
          </p:nvPr>
        </p:nvSpPr>
        <p:spPr>
          <a:noFill/>
        </p:spPr>
        <p:txBody>
          <a:bodyPr/>
          <a:lstStyle>
            <a:lvl1pPr eaLnBrk="0" hangingPunct="0">
              <a:defRPr kumimoji="1" sz="3300" b="1">
                <a:solidFill>
                  <a:srgbClr val="003300"/>
                </a:solidFill>
                <a:latin typeface="微软雅黑" pitchFamily="34" charset="-122"/>
                <a:ea typeface="微软雅黑" pitchFamily="34" charset="-122"/>
              </a:defRPr>
            </a:lvl1pPr>
            <a:lvl2pPr marL="770959" indent="-296523" eaLnBrk="0" hangingPunct="0">
              <a:defRPr kumimoji="1" sz="3300" b="1">
                <a:solidFill>
                  <a:srgbClr val="003300"/>
                </a:solidFill>
                <a:latin typeface="微软雅黑" pitchFamily="34" charset="-122"/>
                <a:ea typeface="微软雅黑" pitchFamily="34" charset="-122"/>
              </a:defRPr>
            </a:lvl2pPr>
            <a:lvl3pPr marL="1186091" indent="-237218" eaLnBrk="0" hangingPunct="0">
              <a:defRPr kumimoji="1" sz="3300" b="1">
                <a:solidFill>
                  <a:srgbClr val="003300"/>
                </a:solidFill>
                <a:latin typeface="微软雅黑" pitchFamily="34" charset="-122"/>
                <a:ea typeface="微软雅黑" pitchFamily="34" charset="-122"/>
              </a:defRPr>
            </a:lvl3pPr>
            <a:lvl4pPr marL="1660528" indent="-237218" eaLnBrk="0" hangingPunct="0">
              <a:defRPr kumimoji="1" sz="3300" b="1">
                <a:solidFill>
                  <a:srgbClr val="003300"/>
                </a:solidFill>
                <a:latin typeface="微软雅黑" pitchFamily="34" charset="-122"/>
                <a:ea typeface="微软雅黑" pitchFamily="34" charset="-122"/>
              </a:defRPr>
            </a:lvl4pPr>
            <a:lvl5pPr marL="2134964" indent="-237218" eaLnBrk="0" hangingPunct="0">
              <a:defRPr kumimoji="1" sz="3300" b="1">
                <a:solidFill>
                  <a:srgbClr val="003300"/>
                </a:solidFill>
                <a:latin typeface="微软雅黑" pitchFamily="34" charset="-122"/>
                <a:ea typeface="微软雅黑" pitchFamily="34" charset="-122"/>
              </a:defRPr>
            </a:lvl5pPr>
            <a:lvl6pPr marL="2609400" indent="-237218" eaLnBrk="0" fontAlgn="base" hangingPunct="0">
              <a:spcBef>
                <a:spcPct val="0"/>
              </a:spcBef>
              <a:spcAft>
                <a:spcPct val="0"/>
              </a:spcAft>
              <a:buChar char="•"/>
              <a:defRPr kumimoji="1" sz="3300" b="1">
                <a:solidFill>
                  <a:srgbClr val="003300"/>
                </a:solidFill>
                <a:latin typeface="微软雅黑" pitchFamily="34" charset="-122"/>
                <a:ea typeface="微软雅黑" pitchFamily="34" charset="-122"/>
              </a:defRPr>
            </a:lvl6pPr>
            <a:lvl7pPr marL="3083837" indent="-237218" eaLnBrk="0" fontAlgn="base" hangingPunct="0">
              <a:spcBef>
                <a:spcPct val="0"/>
              </a:spcBef>
              <a:spcAft>
                <a:spcPct val="0"/>
              </a:spcAft>
              <a:buChar char="•"/>
              <a:defRPr kumimoji="1" sz="3300" b="1">
                <a:solidFill>
                  <a:srgbClr val="003300"/>
                </a:solidFill>
                <a:latin typeface="微软雅黑" pitchFamily="34" charset="-122"/>
                <a:ea typeface="微软雅黑" pitchFamily="34" charset="-122"/>
              </a:defRPr>
            </a:lvl7pPr>
            <a:lvl8pPr marL="3558273" indent="-237218" eaLnBrk="0" fontAlgn="base" hangingPunct="0">
              <a:spcBef>
                <a:spcPct val="0"/>
              </a:spcBef>
              <a:spcAft>
                <a:spcPct val="0"/>
              </a:spcAft>
              <a:buChar char="•"/>
              <a:defRPr kumimoji="1" sz="3300" b="1">
                <a:solidFill>
                  <a:srgbClr val="003300"/>
                </a:solidFill>
                <a:latin typeface="微软雅黑" pitchFamily="34" charset="-122"/>
                <a:ea typeface="微软雅黑" pitchFamily="34" charset="-122"/>
              </a:defRPr>
            </a:lvl8pPr>
            <a:lvl9pPr marL="4032710" indent="-237218" eaLnBrk="0" fontAlgn="base" hangingPunct="0">
              <a:spcBef>
                <a:spcPct val="0"/>
              </a:spcBef>
              <a:spcAft>
                <a:spcPct val="0"/>
              </a:spcAft>
              <a:buChar char="•"/>
              <a:defRPr kumimoji="1" sz="3300" b="1">
                <a:solidFill>
                  <a:srgbClr val="003300"/>
                </a:solidFill>
                <a:latin typeface="微软雅黑" pitchFamily="34" charset="-122"/>
                <a:ea typeface="微软雅黑" pitchFamily="34" charset="-122"/>
              </a:defRPr>
            </a:lvl9pPr>
          </a:lstStyle>
          <a:p>
            <a:fld id="{7C160B12-B447-4698-B6B9-AAADB166E7B8}" type="slidenum">
              <a:rPr kumimoji="0" lang="zh-CN" altLang="en-US" sz="1200" b="0">
                <a:solidFill>
                  <a:schemeClr val="tx1"/>
                </a:solidFill>
                <a:latin typeface="Arial" charset="0"/>
                <a:ea typeface="宋体" charset="-122"/>
              </a:rPr>
              <a:pPr/>
              <a:t>11</a:t>
            </a:fld>
            <a:endParaRPr kumimoji="0"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384915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a:t>
            </a:r>
            <a:r>
              <a:rPr lang="zh-CN" altLang="en-US" dirty="0"/>
              <a:t>次，</a:t>
            </a:r>
            <a:r>
              <a:rPr lang="en-US" altLang="zh-CN" dirty="0" err="1"/>
              <a:t>i</a:t>
            </a:r>
            <a:r>
              <a:rPr lang="en-US" altLang="zh-CN" dirty="0"/>
              <a:t>=1</a:t>
            </a:r>
            <a:r>
              <a:rPr lang="zh-CN" altLang="en-US" dirty="0"/>
              <a:t>，</a:t>
            </a:r>
            <a:r>
              <a:rPr lang="en-US" altLang="zh-CN" dirty="0"/>
              <a:t>r[1]=6</a:t>
            </a:r>
            <a:r>
              <a:rPr lang="zh-CN" altLang="en-US" dirty="0"/>
              <a:t>，从</a:t>
            </a:r>
            <a:r>
              <a:rPr lang="en-US" altLang="zh-CN" dirty="0">
                <a:solidFill>
                  <a:srgbClr val="00B050"/>
                </a:solidFill>
              </a:rPr>
              <a:t>n-i+1=7</a:t>
            </a:r>
            <a:r>
              <a:rPr lang="zh-CN" altLang="en-US" dirty="0">
                <a:solidFill>
                  <a:srgbClr val="00B050"/>
                </a:solidFill>
              </a:rPr>
              <a:t>（</a:t>
            </a:r>
            <a:r>
              <a:rPr lang="en-US" altLang="zh-CN" dirty="0" err="1">
                <a:solidFill>
                  <a:srgbClr val="00B050"/>
                </a:solidFill>
              </a:rPr>
              <a:t>i</a:t>
            </a:r>
            <a:r>
              <a:rPr lang="en-US" altLang="zh-CN" dirty="0">
                <a:solidFill>
                  <a:srgbClr val="00B050"/>
                </a:solidFill>
              </a:rPr>
              <a:t>=1</a:t>
            </a:r>
            <a:r>
              <a:rPr lang="zh-CN" altLang="en-US" dirty="0">
                <a:solidFill>
                  <a:srgbClr val="00B050"/>
                </a:solidFill>
              </a:rPr>
              <a:t>，</a:t>
            </a:r>
            <a:r>
              <a:rPr lang="en-US" altLang="zh-CN" dirty="0">
                <a:solidFill>
                  <a:srgbClr val="00B050"/>
                </a:solidFill>
              </a:rPr>
              <a:t>n=7</a:t>
            </a:r>
            <a:r>
              <a:rPr lang="zh-CN" altLang="en-US" dirty="0">
                <a:solidFill>
                  <a:srgbClr val="00B050"/>
                </a:solidFill>
              </a:rPr>
              <a:t>）个</a:t>
            </a:r>
            <a:r>
              <a:rPr lang="zh-CN" altLang="en-US" dirty="0"/>
              <a:t>记录</a:t>
            </a:r>
            <a:r>
              <a:rPr lang="en-US" altLang="zh-CN" dirty="0"/>
              <a:t>{6</a:t>
            </a:r>
            <a:r>
              <a:rPr lang="zh-CN" altLang="en-US" dirty="0"/>
              <a:t>，</a:t>
            </a:r>
            <a:r>
              <a:rPr lang="en-US" altLang="zh-CN" dirty="0"/>
              <a:t>15</a:t>
            </a:r>
            <a:r>
              <a:rPr lang="zh-CN" altLang="en-US" dirty="0"/>
              <a:t>，</a:t>
            </a:r>
            <a:r>
              <a:rPr lang="en-US" altLang="zh-CN" dirty="0"/>
              <a:t>45</a:t>
            </a:r>
            <a:r>
              <a:rPr lang="zh-CN" altLang="en-US" dirty="0"/>
              <a:t>，</a:t>
            </a:r>
            <a:r>
              <a:rPr lang="en-US" altLang="zh-CN" dirty="0"/>
              <a:t>23</a:t>
            </a:r>
            <a:r>
              <a:rPr lang="zh-CN" altLang="en-US" dirty="0"/>
              <a:t>，</a:t>
            </a:r>
            <a:r>
              <a:rPr lang="en-US" altLang="zh-CN" dirty="0"/>
              <a:t>9</a:t>
            </a:r>
            <a:r>
              <a:rPr lang="zh-CN" altLang="en-US" dirty="0"/>
              <a:t>，</a:t>
            </a:r>
            <a:r>
              <a:rPr lang="en-US" altLang="zh-CN" dirty="0"/>
              <a:t>78</a:t>
            </a:r>
            <a:r>
              <a:rPr lang="zh-CN" altLang="en-US" dirty="0"/>
              <a:t>，</a:t>
            </a:r>
            <a:r>
              <a:rPr lang="en-US" altLang="zh-CN" dirty="0"/>
              <a:t>35}</a:t>
            </a:r>
            <a:r>
              <a:rPr lang="zh-CN" altLang="en-US" dirty="0"/>
              <a:t>中，</a:t>
            </a:r>
            <a:r>
              <a:rPr lang="zh-CN" altLang="en-US" b="1" dirty="0"/>
              <a:t>选取</a:t>
            </a:r>
            <a:r>
              <a:rPr lang="zh-CN" altLang="en-US" dirty="0">
                <a:solidFill>
                  <a:srgbClr val="00B050"/>
                </a:solidFill>
              </a:rPr>
              <a:t>关键字最小</a:t>
            </a:r>
            <a:r>
              <a:rPr lang="zh-CN" altLang="en-US" dirty="0"/>
              <a:t>的记录</a:t>
            </a:r>
            <a:r>
              <a:rPr lang="en-US" altLang="zh-CN" dirty="0"/>
              <a:t>6</a:t>
            </a:r>
            <a:r>
              <a:rPr lang="zh-CN" altLang="en-US" dirty="0"/>
              <a:t>作为有序序列中</a:t>
            </a:r>
            <a:r>
              <a:rPr lang="zh-CN" altLang="en-US" dirty="0">
                <a:solidFill>
                  <a:srgbClr val="00B050"/>
                </a:solidFill>
              </a:rPr>
              <a:t>第</a:t>
            </a:r>
            <a:r>
              <a:rPr lang="en-US" altLang="zh-CN" dirty="0" err="1">
                <a:solidFill>
                  <a:srgbClr val="00B050"/>
                </a:solidFill>
              </a:rPr>
              <a:t>i</a:t>
            </a:r>
            <a:r>
              <a:rPr lang="en-US" altLang="zh-CN" dirty="0">
                <a:solidFill>
                  <a:srgbClr val="00B050"/>
                </a:solidFill>
              </a:rPr>
              <a:t>=1</a:t>
            </a:r>
            <a:r>
              <a:rPr lang="zh-CN" altLang="en-US" dirty="0">
                <a:solidFill>
                  <a:srgbClr val="00B050"/>
                </a:solidFill>
              </a:rPr>
              <a:t>个记录</a:t>
            </a:r>
            <a:r>
              <a:rPr lang="en-US" altLang="zh-CN" dirty="0"/>
              <a:t>r[1]=6</a:t>
            </a:r>
            <a:r>
              <a:rPr lang="zh-CN" altLang="en-US" dirty="0">
                <a:solidFill>
                  <a:srgbClr val="00B050"/>
                </a:solidFill>
              </a:rPr>
              <a:t>；</a:t>
            </a:r>
            <a:endParaRPr lang="en-US" altLang="zh-CN" dirty="0">
              <a:solidFill>
                <a:srgbClr val="00B05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a:t>
            </a:r>
            <a:r>
              <a:rPr lang="en-US" altLang="zh-CN" dirty="0"/>
              <a:t>2</a:t>
            </a:r>
            <a:r>
              <a:rPr lang="zh-CN" altLang="en-US" dirty="0"/>
              <a:t>次，</a:t>
            </a:r>
            <a:r>
              <a:rPr lang="en-US" altLang="zh-CN" dirty="0" err="1"/>
              <a:t>i</a:t>
            </a:r>
            <a:r>
              <a:rPr lang="en-US" altLang="zh-CN" dirty="0"/>
              <a:t>=2</a:t>
            </a:r>
            <a:r>
              <a:rPr lang="zh-CN" altLang="en-US" dirty="0"/>
              <a:t>，</a:t>
            </a:r>
            <a:r>
              <a:rPr lang="en-US" altLang="zh-CN" dirty="0"/>
              <a:t>r[2]=15</a:t>
            </a:r>
            <a:r>
              <a:rPr lang="zh-CN" altLang="en-US" dirty="0"/>
              <a:t>，从</a:t>
            </a:r>
            <a:r>
              <a:rPr lang="en-US" altLang="zh-CN" dirty="0">
                <a:solidFill>
                  <a:srgbClr val="00B050"/>
                </a:solidFill>
              </a:rPr>
              <a:t>n-i+1=6</a:t>
            </a:r>
            <a:r>
              <a:rPr lang="zh-CN" altLang="en-US" dirty="0">
                <a:solidFill>
                  <a:srgbClr val="00B050"/>
                </a:solidFill>
              </a:rPr>
              <a:t>（</a:t>
            </a:r>
            <a:r>
              <a:rPr lang="en-US" altLang="zh-CN" dirty="0" err="1">
                <a:solidFill>
                  <a:srgbClr val="00B050"/>
                </a:solidFill>
              </a:rPr>
              <a:t>i</a:t>
            </a:r>
            <a:r>
              <a:rPr lang="en-US" altLang="zh-CN" dirty="0">
                <a:solidFill>
                  <a:srgbClr val="00B050"/>
                </a:solidFill>
              </a:rPr>
              <a:t>=2</a:t>
            </a:r>
            <a:r>
              <a:rPr lang="zh-CN" altLang="en-US" dirty="0">
                <a:solidFill>
                  <a:srgbClr val="00B050"/>
                </a:solidFill>
              </a:rPr>
              <a:t>，</a:t>
            </a:r>
            <a:r>
              <a:rPr lang="en-US" altLang="zh-CN" dirty="0">
                <a:solidFill>
                  <a:srgbClr val="00B050"/>
                </a:solidFill>
              </a:rPr>
              <a:t>n=7</a:t>
            </a:r>
            <a:r>
              <a:rPr lang="zh-CN" altLang="en-US" dirty="0">
                <a:solidFill>
                  <a:srgbClr val="00B050"/>
                </a:solidFill>
              </a:rPr>
              <a:t>）个</a:t>
            </a:r>
            <a:r>
              <a:rPr lang="zh-CN" altLang="en-US" dirty="0"/>
              <a:t>记录</a:t>
            </a:r>
            <a:r>
              <a:rPr lang="en-US" altLang="zh-CN" dirty="0"/>
              <a:t>{15</a:t>
            </a:r>
            <a:r>
              <a:rPr lang="zh-CN" altLang="en-US" dirty="0"/>
              <a:t>，</a:t>
            </a:r>
            <a:r>
              <a:rPr lang="en-US" altLang="zh-CN" dirty="0"/>
              <a:t>45</a:t>
            </a:r>
            <a:r>
              <a:rPr lang="zh-CN" altLang="en-US" dirty="0"/>
              <a:t>，</a:t>
            </a:r>
            <a:r>
              <a:rPr lang="en-US" altLang="zh-CN" dirty="0"/>
              <a:t>23</a:t>
            </a:r>
            <a:r>
              <a:rPr lang="zh-CN" altLang="en-US" dirty="0"/>
              <a:t>，</a:t>
            </a:r>
            <a:r>
              <a:rPr lang="en-US" altLang="zh-CN" dirty="0"/>
              <a:t>9</a:t>
            </a:r>
            <a:r>
              <a:rPr lang="zh-CN" altLang="en-US" dirty="0"/>
              <a:t>，</a:t>
            </a:r>
            <a:r>
              <a:rPr lang="en-US" altLang="zh-CN" dirty="0"/>
              <a:t>78</a:t>
            </a:r>
            <a:r>
              <a:rPr lang="zh-CN" altLang="en-US" dirty="0"/>
              <a:t>，</a:t>
            </a:r>
            <a:r>
              <a:rPr lang="en-US" altLang="zh-CN" dirty="0"/>
              <a:t>35}</a:t>
            </a:r>
            <a:r>
              <a:rPr lang="zh-CN" altLang="en-US" dirty="0"/>
              <a:t>中，</a:t>
            </a:r>
            <a:r>
              <a:rPr lang="zh-CN" altLang="en-US" b="1" dirty="0"/>
              <a:t>选取</a:t>
            </a:r>
            <a:r>
              <a:rPr lang="zh-CN" altLang="en-US" dirty="0">
                <a:solidFill>
                  <a:srgbClr val="00B050"/>
                </a:solidFill>
              </a:rPr>
              <a:t>关键字最小</a:t>
            </a:r>
            <a:r>
              <a:rPr lang="zh-CN" altLang="en-US" dirty="0"/>
              <a:t>的记录</a:t>
            </a:r>
            <a:r>
              <a:rPr lang="en-US" altLang="zh-CN" dirty="0"/>
              <a:t>9</a:t>
            </a:r>
            <a:r>
              <a:rPr lang="zh-CN" altLang="en-US" dirty="0"/>
              <a:t>作为有序序列中</a:t>
            </a:r>
            <a:r>
              <a:rPr lang="zh-CN" altLang="en-US" dirty="0">
                <a:solidFill>
                  <a:srgbClr val="00B050"/>
                </a:solidFill>
              </a:rPr>
              <a:t>第</a:t>
            </a:r>
            <a:r>
              <a:rPr lang="en-US" altLang="zh-CN" dirty="0" err="1">
                <a:solidFill>
                  <a:srgbClr val="00B050"/>
                </a:solidFill>
              </a:rPr>
              <a:t>i</a:t>
            </a:r>
            <a:r>
              <a:rPr lang="en-US" altLang="zh-CN" dirty="0">
                <a:solidFill>
                  <a:srgbClr val="00B050"/>
                </a:solidFill>
              </a:rPr>
              <a:t>=2</a:t>
            </a:r>
            <a:r>
              <a:rPr lang="zh-CN" altLang="en-US" dirty="0">
                <a:solidFill>
                  <a:srgbClr val="00B050"/>
                </a:solidFill>
              </a:rPr>
              <a:t>个记录</a:t>
            </a:r>
            <a:r>
              <a:rPr lang="en-US" altLang="zh-CN" dirty="0"/>
              <a:t>r[2]=9</a:t>
            </a:r>
            <a:r>
              <a:rPr lang="zh-CN" altLang="en-US" dirty="0">
                <a:solidFill>
                  <a:srgbClr val="00B050"/>
                </a:solidFill>
              </a:rPr>
              <a:t>；</a:t>
            </a:r>
            <a:endParaRPr lang="en-US" altLang="zh-CN" dirty="0">
              <a:solidFill>
                <a:srgbClr val="00B05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a:t>
            </a:r>
            <a:r>
              <a:rPr lang="en-US" altLang="zh-CN" dirty="0"/>
              <a:t>3</a:t>
            </a:r>
            <a:r>
              <a:rPr lang="zh-CN" altLang="en-US" dirty="0"/>
              <a:t>次，</a:t>
            </a:r>
            <a:r>
              <a:rPr lang="en-US" altLang="zh-CN" dirty="0" err="1"/>
              <a:t>i</a:t>
            </a:r>
            <a:r>
              <a:rPr lang="en-US" altLang="zh-CN" dirty="0"/>
              <a:t>=3</a:t>
            </a:r>
            <a:r>
              <a:rPr lang="zh-CN" altLang="en-US" dirty="0"/>
              <a:t>，</a:t>
            </a:r>
            <a:r>
              <a:rPr lang="en-US" altLang="zh-CN" dirty="0"/>
              <a:t>r[3]=45</a:t>
            </a:r>
            <a:r>
              <a:rPr lang="zh-CN" altLang="en-US" dirty="0"/>
              <a:t>，从</a:t>
            </a:r>
            <a:r>
              <a:rPr lang="en-US" altLang="zh-CN" dirty="0">
                <a:solidFill>
                  <a:srgbClr val="00B050"/>
                </a:solidFill>
              </a:rPr>
              <a:t>n-i+1=5</a:t>
            </a:r>
            <a:r>
              <a:rPr lang="zh-CN" altLang="en-US" dirty="0">
                <a:solidFill>
                  <a:srgbClr val="00B050"/>
                </a:solidFill>
              </a:rPr>
              <a:t>（</a:t>
            </a:r>
            <a:r>
              <a:rPr lang="en-US" altLang="zh-CN" dirty="0" err="1">
                <a:solidFill>
                  <a:srgbClr val="00B050"/>
                </a:solidFill>
              </a:rPr>
              <a:t>i</a:t>
            </a:r>
            <a:r>
              <a:rPr lang="en-US" altLang="zh-CN" dirty="0">
                <a:solidFill>
                  <a:srgbClr val="00B050"/>
                </a:solidFill>
              </a:rPr>
              <a:t>=3</a:t>
            </a:r>
            <a:r>
              <a:rPr lang="zh-CN" altLang="en-US" dirty="0">
                <a:solidFill>
                  <a:srgbClr val="00B050"/>
                </a:solidFill>
              </a:rPr>
              <a:t>，</a:t>
            </a:r>
            <a:r>
              <a:rPr lang="en-US" altLang="zh-CN" dirty="0">
                <a:solidFill>
                  <a:srgbClr val="00B050"/>
                </a:solidFill>
              </a:rPr>
              <a:t>n=7</a:t>
            </a:r>
            <a:r>
              <a:rPr lang="zh-CN" altLang="en-US" dirty="0">
                <a:solidFill>
                  <a:srgbClr val="00B050"/>
                </a:solidFill>
              </a:rPr>
              <a:t>）个</a:t>
            </a:r>
            <a:r>
              <a:rPr lang="zh-CN" altLang="en-US" dirty="0"/>
              <a:t>记录</a:t>
            </a:r>
            <a:r>
              <a:rPr lang="en-US" altLang="zh-CN" dirty="0"/>
              <a:t>{15</a:t>
            </a:r>
            <a:r>
              <a:rPr lang="zh-CN" altLang="en-US" dirty="0"/>
              <a:t>，</a:t>
            </a:r>
            <a:r>
              <a:rPr lang="en-US" altLang="zh-CN" dirty="0"/>
              <a:t>45</a:t>
            </a:r>
            <a:r>
              <a:rPr lang="zh-CN" altLang="en-US" dirty="0"/>
              <a:t>，</a:t>
            </a:r>
            <a:r>
              <a:rPr lang="en-US" altLang="zh-CN" dirty="0"/>
              <a:t>23</a:t>
            </a:r>
            <a:r>
              <a:rPr lang="zh-CN" altLang="en-US" dirty="0"/>
              <a:t>，</a:t>
            </a:r>
            <a:r>
              <a:rPr lang="en-US" altLang="zh-CN" dirty="0"/>
              <a:t>78</a:t>
            </a:r>
            <a:r>
              <a:rPr lang="zh-CN" altLang="en-US" dirty="0"/>
              <a:t>，</a:t>
            </a:r>
            <a:r>
              <a:rPr lang="en-US" altLang="zh-CN" dirty="0"/>
              <a:t>35}</a:t>
            </a:r>
            <a:r>
              <a:rPr lang="zh-CN" altLang="en-US" dirty="0"/>
              <a:t>中，</a:t>
            </a:r>
            <a:r>
              <a:rPr lang="zh-CN" altLang="en-US" b="1" dirty="0"/>
              <a:t>选取</a:t>
            </a:r>
            <a:r>
              <a:rPr lang="zh-CN" altLang="en-US" dirty="0">
                <a:solidFill>
                  <a:srgbClr val="00B050"/>
                </a:solidFill>
              </a:rPr>
              <a:t>关键字最小</a:t>
            </a:r>
            <a:r>
              <a:rPr lang="zh-CN" altLang="en-US" dirty="0"/>
              <a:t>的记录</a:t>
            </a:r>
            <a:r>
              <a:rPr lang="en-US" altLang="zh-CN" dirty="0"/>
              <a:t>15</a:t>
            </a:r>
            <a:r>
              <a:rPr lang="zh-CN" altLang="en-US" dirty="0"/>
              <a:t>作为有序序列中</a:t>
            </a:r>
            <a:r>
              <a:rPr lang="zh-CN" altLang="en-US" dirty="0">
                <a:solidFill>
                  <a:srgbClr val="00B050"/>
                </a:solidFill>
              </a:rPr>
              <a:t>第</a:t>
            </a:r>
            <a:r>
              <a:rPr lang="en-US" altLang="zh-CN" dirty="0" err="1">
                <a:solidFill>
                  <a:srgbClr val="00B050"/>
                </a:solidFill>
              </a:rPr>
              <a:t>i</a:t>
            </a:r>
            <a:r>
              <a:rPr lang="en-US" altLang="zh-CN" dirty="0">
                <a:solidFill>
                  <a:srgbClr val="00B050"/>
                </a:solidFill>
              </a:rPr>
              <a:t>=2</a:t>
            </a:r>
            <a:r>
              <a:rPr lang="zh-CN" altLang="en-US" dirty="0">
                <a:solidFill>
                  <a:srgbClr val="00B050"/>
                </a:solidFill>
              </a:rPr>
              <a:t>个记录</a:t>
            </a:r>
            <a:r>
              <a:rPr lang="en-US" altLang="zh-CN" dirty="0"/>
              <a:t>r[3]=15</a:t>
            </a:r>
            <a:r>
              <a:rPr lang="zh-CN" altLang="en-US" dirty="0">
                <a:solidFill>
                  <a:srgbClr val="00B050"/>
                </a:solidFill>
              </a:rPr>
              <a:t>；</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a:t>
            </a:r>
            <a:r>
              <a:rPr lang="en-US" altLang="zh-CN" dirty="0"/>
              <a:t>4</a:t>
            </a:r>
            <a:r>
              <a:rPr lang="zh-CN" altLang="en-US" dirty="0"/>
              <a:t>次，</a:t>
            </a:r>
            <a:r>
              <a:rPr lang="en-US" altLang="zh-CN" dirty="0" err="1"/>
              <a:t>i</a:t>
            </a:r>
            <a:r>
              <a:rPr lang="en-US" altLang="zh-CN" dirty="0"/>
              <a:t>=4</a:t>
            </a:r>
            <a:r>
              <a:rPr lang="zh-CN" altLang="en-US" dirty="0"/>
              <a:t>，</a:t>
            </a:r>
            <a:r>
              <a:rPr lang="en-US" altLang="zh-CN" dirty="0"/>
              <a:t>r[4]=23</a:t>
            </a:r>
            <a:r>
              <a:rPr lang="zh-CN" altLang="en-US" dirty="0"/>
              <a:t>，从</a:t>
            </a:r>
            <a:r>
              <a:rPr lang="en-US" altLang="zh-CN" dirty="0">
                <a:solidFill>
                  <a:srgbClr val="00B050"/>
                </a:solidFill>
              </a:rPr>
              <a:t>n-i+1=4</a:t>
            </a:r>
            <a:r>
              <a:rPr lang="zh-CN" altLang="en-US" dirty="0">
                <a:solidFill>
                  <a:srgbClr val="00B050"/>
                </a:solidFill>
              </a:rPr>
              <a:t>（</a:t>
            </a:r>
            <a:r>
              <a:rPr lang="en-US" altLang="zh-CN" dirty="0" err="1">
                <a:solidFill>
                  <a:srgbClr val="00B050"/>
                </a:solidFill>
              </a:rPr>
              <a:t>i</a:t>
            </a:r>
            <a:r>
              <a:rPr lang="en-US" altLang="zh-CN" dirty="0">
                <a:solidFill>
                  <a:srgbClr val="00B050"/>
                </a:solidFill>
              </a:rPr>
              <a:t>=4</a:t>
            </a:r>
            <a:r>
              <a:rPr lang="zh-CN" altLang="en-US" dirty="0">
                <a:solidFill>
                  <a:srgbClr val="00B050"/>
                </a:solidFill>
              </a:rPr>
              <a:t>，</a:t>
            </a:r>
            <a:r>
              <a:rPr lang="en-US" altLang="zh-CN" dirty="0">
                <a:solidFill>
                  <a:srgbClr val="00B050"/>
                </a:solidFill>
              </a:rPr>
              <a:t>n=7</a:t>
            </a:r>
            <a:r>
              <a:rPr lang="zh-CN" altLang="en-US" dirty="0">
                <a:solidFill>
                  <a:srgbClr val="00B050"/>
                </a:solidFill>
              </a:rPr>
              <a:t>）个</a:t>
            </a:r>
            <a:r>
              <a:rPr lang="zh-CN" altLang="en-US" dirty="0"/>
              <a:t>记录</a:t>
            </a:r>
            <a:r>
              <a:rPr lang="en-US" altLang="zh-CN" dirty="0"/>
              <a:t>{45</a:t>
            </a:r>
            <a:r>
              <a:rPr lang="zh-CN" altLang="en-US" dirty="0"/>
              <a:t>，</a:t>
            </a:r>
            <a:r>
              <a:rPr lang="en-US" altLang="zh-CN" dirty="0"/>
              <a:t>23</a:t>
            </a:r>
            <a:r>
              <a:rPr lang="zh-CN" altLang="en-US" dirty="0"/>
              <a:t>，</a:t>
            </a:r>
            <a:r>
              <a:rPr lang="en-US" altLang="zh-CN" dirty="0"/>
              <a:t>78</a:t>
            </a:r>
            <a:r>
              <a:rPr lang="zh-CN" altLang="en-US" dirty="0"/>
              <a:t>，</a:t>
            </a:r>
            <a:r>
              <a:rPr lang="en-US" altLang="zh-CN" dirty="0"/>
              <a:t>35}</a:t>
            </a:r>
            <a:r>
              <a:rPr lang="zh-CN" altLang="en-US" dirty="0"/>
              <a:t>中，</a:t>
            </a:r>
            <a:r>
              <a:rPr lang="zh-CN" altLang="en-US" b="1" dirty="0"/>
              <a:t>选取</a:t>
            </a:r>
            <a:r>
              <a:rPr lang="zh-CN" altLang="en-US" dirty="0">
                <a:solidFill>
                  <a:srgbClr val="00B050"/>
                </a:solidFill>
              </a:rPr>
              <a:t>关键字最小</a:t>
            </a:r>
            <a:r>
              <a:rPr lang="zh-CN" altLang="en-US" dirty="0"/>
              <a:t>的记录</a:t>
            </a:r>
            <a:r>
              <a:rPr lang="en-US" altLang="zh-CN" dirty="0"/>
              <a:t>23</a:t>
            </a:r>
            <a:r>
              <a:rPr lang="zh-CN" altLang="en-US" dirty="0"/>
              <a:t>作为有序序列中</a:t>
            </a:r>
            <a:r>
              <a:rPr lang="zh-CN" altLang="en-US" dirty="0">
                <a:solidFill>
                  <a:srgbClr val="00B050"/>
                </a:solidFill>
              </a:rPr>
              <a:t>第</a:t>
            </a:r>
            <a:r>
              <a:rPr lang="en-US" altLang="zh-CN" dirty="0" err="1">
                <a:solidFill>
                  <a:srgbClr val="00B050"/>
                </a:solidFill>
              </a:rPr>
              <a:t>i</a:t>
            </a:r>
            <a:r>
              <a:rPr lang="en-US" altLang="zh-CN" dirty="0">
                <a:solidFill>
                  <a:srgbClr val="00B050"/>
                </a:solidFill>
              </a:rPr>
              <a:t>=2</a:t>
            </a:r>
            <a:r>
              <a:rPr lang="zh-CN" altLang="en-US" dirty="0">
                <a:solidFill>
                  <a:srgbClr val="00B050"/>
                </a:solidFill>
              </a:rPr>
              <a:t>个记录</a:t>
            </a:r>
            <a:r>
              <a:rPr lang="en-US" altLang="zh-CN" dirty="0"/>
              <a:t>r[4]=23</a:t>
            </a:r>
            <a:r>
              <a:rPr lang="zh-CN" altLang="en-US" dirty="0">
                <a:solidFill>
                  <a:srgbClr val="00B050"/>
                </a:solidFill>
              </a:rPr>
              <a:t>；</a:t>
            </a:r>
            <a:endParaRPr lang="en-US" altLang="zh-CN" dirty="0">
              <a:solidFill>
                <a:srgbClr val="00B05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a:t>
            </a:r>
            <a:r>
              <a:rPr lang="en-US" altLang="zh-CN" dirty="0"/>
              <a:t>5</a:t>
            </a:r>
            <a:r>
              <a:rPr lang="zh-CN" altLang="en-US" dirty="0"/>
              <a:t>次，</a:t>
            </a:r>
            <a:r>
              <a:rPr lang="en-US" altLang="zh-CN" dirty="0" err="1"/>
              <a:t>i</a:t>
            </a:r>
            <a:r>
              <a:rPr lang="en-US" altLang="zh-CN" dirty="0"/>
              <a:t>=5</a:t>
            </a:r>
            <a:r>
              <a:rPr lang="zh-CN" altLang="en-US" dirty="0"/>
              <a:t>，</a:t>
            </a:r>
            <a:r>
              <a:rPr lang="en-US" altLang="zh-CN" dirty="0"/>
              <a:t>r[5]=45</a:t>
            </a:r>
            <a:r>
              <a:rPr lang="zh-CN" altLang="en-US" dirty="0"/>
              <a:t>，从</a:t>
            </a:r>
            <a:r>
              <a:rPr lang="en-US" altLang="zh-CN" dirty="0">
                <a:solidFill>
                  <a:srgbClr val="00B050"/>
                </a:solidFill>
              </a:rPr>
              <a:t>n-i+1=3</a:t>
            </a:r>
            <a:r>
              <a:rPr lang="zh-CN" altLang="en-US" dirty="0">
                <a:solidFill>
                  <a:srgbClr val="00B050"/>
                </a:solidFill>
              </a:rPr>
              <a:t>（</a:t>
            </a:r>
            <a:r>
              <a:rPr lang="en-US" altLang="zh-CN" dirty="0" err="1">
                <a:solidFill>
                  <a:srgbClr val="00B050"/>
                </a:solidFill>
              </a:rPr>
              <a:t>i</a:t>
            </a:r>
            <a:r>
              <a:rPr lang="en-US" altLang="zh-CN" dirty="0">
                <a:solidFill>
                  <a:srgbClr val="00B050"/>
                </a:solidFill>
              </a:rPr>
              <a:t>=5</a:t>
            </a:r>
            <a:r>
              <a:rPr lang="zh-CN" altLang="en-US" dirty="0">
                <a:solidFill>
                  <a:srgbClr val="00B050"/>
                </a:solidFill>
              </a:rPr>
              <a:t>，</a:t>
            </a:r>
            <a:r>
              <a:rPr lang="en-US" altLang="zh-CN" dirty="0">
                <a:solidFill>
                  <a:srgbClr val="00B050"/>
                </a:solidFill>
              </a:rPr>
              <a:t>n=7</a:t>
            </a:r>
            <a:r>
              <a:rPr lang="zh-CN" altLang="en-US" dirty="0">
                <a:solidFill>
                  <a:srgbClr val="00B050"/>
                </a:solidFill>
              </a:rPr>
              <a:t>）个</a:t>
            </a:r>
            <a:r>
              <a:rPr lang="zh-CN" altLang="en-US" dirty="0"/>
              <a:t>记录</a:t>
            </a:r>
            <a:r>
              <a:rPr lang="en-US" altLang="zh-CN" dirty="0"/>
              <a:t>{45</a:t>
            </a:r>
            <a:r>
              <a:rPr lang="zh-CN" altLang="en-US" dirty="0"/>
              <a:t>，</a:t>
            </a:r>
            <a:r>
              <a:rPr lang="en-US" altLang="zh-CN" dirty="0"/>
              <a:t>23</a:t>
            </a:r>
            <a:r>
              <a:rPr lang="zh-CN" altLang="en-US" dirty="0"/>
              <a:t>，</a:t>
            </a:r>
            <a:r>
              <a:rPr lang="en-US" altLang="zh-CN" dirty="0"/>
              <a:t>78</a:t>
            </a:r>
            <a:r>
              <a:rPr lang="zh-CN" altLang="en-US" dirty="0"/>
              <a:t>，</a:t>
            </a:r>
            <a:r>
              <a:rPr lang="en-US" altLang="zh-CN" dirty="0"/>
              <a:t>35}</a:t>
            </a:r>
            <a:r>
              <a:rPr lang="zh-CN" altLang="en-US" dirty="0"/>
              <a:t>中，</a:t>
            </a:r>
            <a:r>
              <a:rPr lang="zh-CN" altLang="en-US" b="1" dirty="0"/>
              <a:t>选取</a:t>
            </a:r>
            <a:r>
              <a:rPr lang="zh-CN" altLang="en-US" dirty="0">
                <a:solidFill>
                  <a:srgbClr val="00B050"/>
                </a:solidFill>
              </a:rPr>
              <a:t>关键字最小</a:t>
            </a:r>
            <a:r>
              <a:rPr lang="zh-CN" altLang="en-US" dirty="0"/>
              <a:t>的记录</a:t>
            </a:r>
            <a:r>
              <a:rPr lang="en-US" altLang="zh-CN" dirty="0"/>
              <a:t>35</a:t>
            </a:r>
            <a:r>
              <a:rPr lang="zh-CN" altLang="en-US" dirty="0"/>
              <a:t>作为有序序列中</a:t>
            </a:r>
            <a:r>
              <a:rPr lang="zh-CN" altLang="en-US" dirty="0">
                <a:solidFill>
                  <a:srgbClr val="00B050"/>
                </a:solidFill>
              </a:rPr>
              <a:t>第</a:t>
            </a:r>
            <a:r>
              <a:rPr lang="en-US" altLang="zh-CN" dirty="0" err="1">
                <a:solidFill>
                  <a:srgbClr val="00B050"/>
                </a:solidFill>
              </a:rPr>
              <a:t>i</a:t>
            </a:r>
            <a:r>
              <a:rPr lang="en-US" altLang="zh-CN" dirty="0">
                <a:solidFill>
                  <a:srgbClr val="00B050"/>
                </a:solidFill>
              </a:rPr>
              <a:t>=2</a:t>
            </a:r>
            <a:r>
              <a:rPr lang="zh-CN" altLang="en-US" dirty="0">
                <a:solidFill>
                  <a:srgbClr val="00B050"/>
                </a:solidFill>
              </a:rPr>
              <a:t>个记录</a:t>
            </a:r>
            <a:r>
              <a:rPr lang="en-US" altLang="zh-CN" dirty="0"/>
              <a:t>r[5]=35</a:t>
            </a:r>
            <a:r>
              <a:rPr lang="zh-CN" altLang="en-US" dirty="0">
                <a:solidFill>
                  <a:srgbClr val="00B050"/>
                </a:solidFill>
              </a:rPr>
              <a:t>；</a:t>
            </a:r>
            <a:endParaRPr lang="en-US" altLang="zh-CN" dirty="0">
              <a:solidFill>
                <a:srgbClr val="00B05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a:t>
            </a:r>
            <a:r>
              <a:rPr lang="en-US" altLang="zh-CN" dirty="0"/>
              <a:t>6</a:t>
            </a:r>
            <a:r>
              <a:rPr lang="zh-CN" altLang="en-US" dirty="0"/>
              <a:t>次，</a:t>
            </a:r>
            <a:r>
              <a:rPr lang="en-US" altLang="zh-CN" dirty="0" err="1"/>
              <a:t>i</a:t>
            </a:r>
            <a:r>
              <a:rPr lang="en-US" altLang="zh-CN" dirty="0"/>
              <a:t>=4</a:t>
            </a:r>
            <a:r>
              <a:rPr lang="zh-CN" altLang="en-US" dirty="0"/>
              <a:t>，</a:t>
            </a:r>
            <a:r>
              <a:rPr lang="en-US" altLang="zh-CN" dirty="0"/>
              <a:t>r[6]=78</a:t>
            </a:r>
            <a:r>
              <a:rPr lang="zh-CN" altLang="en-US" dirty="0"/>
              <a:t>，从</a:t>
            </a:r>
            <a:r>
              <a:rPr lang="en-US" altLang="zh-CN" dirty="0">
                <a:solidFill>
                  <a:srgbClr val="00B050"/>
                </a:solidFill>
              </a:rPr>
              <a:t>n-i+1=2</a:t>
            </a:r>
            <a:r>
              <a:rPr lang="zh-CN" altLang="en-US" dirty="0">
                <a:solidFill>
                  <a:srgbClr val="00B050"/>
                </a:solidFill>
              </a:rPr>
              <a:t>（</a:t>
            </a:r>
            <a:r>
              <a:rPr lang="en-US" altLang="zh-CN" dirty="0" err="1">
                <a:solidFill>
                  <a:srgbClr val="00B050"/>
                </a:solidFill>
              </a:rPr>
              <a:t>i</a:t>
            </a:r>
            <a:r>
              <a:rPr lang="en-US" altLang="zh-CN" dirty="0">
                <a:solidFill>
                  <a:srgbClr val="00B050"/>
                </a:solidFill>
              </a:rPr>
              <a:t>=4</a:t>
            </a:r>
            <a:r>
              <a:rPr lang="zh-CN" altLang="en-US" dirty="0">
                <a:solidFill>
                  <a:srgbClr val="00B050"/>
                </a:solidFill>
              </a:rPr>
              <a:t>，</a:t>
            </a:r>
            <a:r>
              <a:rPr lang="en-US" altLang="zh-CN" dirty="0">
                <a:solidFill>
                  <a:srgbClr val="00B050"/>
                </a:solidFill>
              </a:rPr>
              <a:t>n=7</a:t>
            </a:r>
            <a:r>
              <a:rPr lang="zh-CN" altLang="en-US" dirty="0">
                <a:solidFill>
                  <a:srgbClr val="00B050"/>
                </a:solidFill>
              </a:rPr>
              <a:t>）个</a:t>
            </a:r>
            <a:r>
              <a:rPr lang="zh-CN" altLang="en-US" dirty="0"/>
              <a:t>记录</a:t>
            </a:r>
            <a:r>
              <a:rPr lang="en-US" altLang="zh-CN" dirty="0"/>
              <a:t>{45</a:t>
            </a:r>
            <a:r>
              <a:rPr lang="zh-CN" altLang="en-US" dirty="0"/>
              <a:t>，</a:t>
            </a:r>
            <a:r>
              <a:rPr lang="en-US" altLang="zh-CN" dirty="0"/>
              <a:t>23</a:t>
            </a:r>
            <a:r>
              <a:rPr lang="zh-CN" altLang="en-US" dirty="0"/>
              <a:t>，</a:t>
            </a:r>
            <a:r>
              <a:rPr lang="en-US" altLang="zh-CN" dirty="0"/>
              <a:t>78</a:t>
            </a:r>
            <a:r>
              <a:rPr lang="zh-CN" altLang="en-US" dirty="0"/>
              <a:t>，</a:t>
            </a:r>
            <a:r>
              <a:rPr lang="en-US" altLang="zh-CN" dirty="0"/>
              <a:t>35}</a:t>
            </a:r>
            <a:r>
              <a:rPr lang="zh-CN" altLang="en-US" dirty="0"/>
              <a:t>中，</a:t>
            </a:r>
            <a:r>
              <a:rPr lang="zh-CN" altLang="en-US" b="1" dirty="0"/>
              <a:t>选取</a:t>
            </a:r>
            <a:r>
              <a:rPr lang="zh-CN" altLang="en-US" dirty="0">
                <a:solidFill>
                  <a:srgbClr val="00B050"/>
                </a:solidFill>
              </a:rPr>
              <a:t>关键字最小</a:t>
            </a:r>
            <a:r>
              <a:rPr lang="zh-CN" altLang="en-US" dirty="0"/>
              <a:t>的记录</a:t>
            </a:r>
            <a:r>
              <a:rPr lang="en-US" altLang="zh-CN" dirty="0"/>
              <a:t>45</a:t>
            </a:r>
            <a:r>
              <a:rPr lang="zh-CN" altLang="en-US" dirty="0"/>
              <a:t>作为有序序列中</a:t>
            </a:r>
            <a:r>
              <a:rPr lang="zh-CN" altLang="en-US" dirty="0">
                <a:solidFill>
                  <a:srgbClr val="00B050"/>
                </a:solidFill>
              </a:rPr>
              <a:t>第</a:t>
            </a:r>
            <a:r>
              <a:rPr lang="en-US" altLang="zh-CN" dirty="0" err="1">
                <a:solidFill>
                  <a:srgbClr val="00B050"/>
                </a:solidFill>
              </a:rPr>
              <a:t>i</a:t>
            </a:r>
            <a:r>
              <a:rPr lang="en-US" altLang="zh-CN" dirty="0">
                <a:solidFill>
                  <a:srgbClr val="00B050"/>
                </a:solidFill>
              </a:rPr>
              <a:t>=2</a:t>
            </a:r>
            <a:r>
              <a:rPr lang="zh-CN" altLang="en-US" dirty="0">
                <a:solidFill>
                  <a:srgbClr val="00B050"/>
                </a:solidFill>
              </a:rPr>
              <a:t>个记录</a:t>
            </a:r>
            <a:r>
              <a:rPr lang="en-US" altLang="zh-CN" dirty="0"/>
              <a:t>r[6]=45</a:t>
            </a:r>
            <a:r>
              <a:rPr lang="zh-CN" altLang="en-US" dirty="0">
                <a:solidFill>
                  <a:srgbClr val="00B050"/>
                </a:solidFill>
              </a:rPr>
              <a:t>；</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最后</a:t>
            </a:r>
            <a:r>
              <a:rPr lang="en-US" altLang="zh-CN" dirty="0"/>
              <a:t>1</a:t>
            </a:r>
            <a:r>
              <a:rPr lang="zh-CN" altLang="en-US" dirty="0"/>
              <a:t>次，</a:t>
            </a:r>
            <a:r>
              <a:rPr lang="zh-CN" altLang="en-US" b="1" dirty="0"/>
              <a:t>不用选择</a:t>
            </a:r>
            <a:r>
              <a:rPr lang="zh-CN" altLang="en-US" dirty="0"/>
              <a:t>，</a:t>
            </a:r>
            <a:r>
              <a:rPr lang="en-US" altLang="zh-CN" dirty="0"/>
              <a:t>r[7]=78</a:t>
            </a:r>
            <a:r>
              <a:rPr lang="zh-CN" altLang="en-US" dirty="0">
                <a:solidFill>
                  <a:srgbClr val="00B050"/>
                </a:solidFill>
              </a:rPr>
              <a:t>。</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19</a:t>
            </a:fld>
            <a:endParaRPr lang="en-US" altLang="zh-CN"/>
          </a:p>
        </p:txBody>
      </p:sp>
    </p:spTree>
    <p:extLst>
      <p:ext uri="{BB962C8B-B14F-4D97-AF65-F5344CB8AC3E}">
        <p14:creationId xmlns:p14="http://schemas.microsoft.com/office/powerpoint/2010/main" val="187590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移动记录的次数：</a:t>
            </a:r>
            <a:endParaRPr lang="en-US" altLang="zh-CN" dirty="0"/>
          </a:p>
          <a:p>
            <a:r>
              <a:rPr lang="zh-CN" altLang="en-US" dirty="0"/>
              <a:t>最好情况，</a:t>
            </a:r>
            <a:r>
              <a:rPr lang="en-US" altLang="zh-CN" dirty="0"/>
              <a:t>n </a:t>
            </a:r>
            <a:r>
              <a:rPr lang="zh-CN" altLang="en-US" dirty="0"/>
              <a:t>个记录已经按照非递减排好序，没有移动；</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最差情况，第</a:t>
            </a:r>
            <a:r>
              <a:rPr lang="en-US" altLang="zh-CN" dirty="0"/>
              <a:t>1</a:t>
            </a:r>
            <a:r>
              <a:rPr lang="zh-CN" altLang="en-US" dirty="0"/>
              <a:t>个记录最大，其它</a:t>
            </a:r>
            <a:r>
              <a:rPr lang="en-US" altLang="zh-CN" dirty="0"/>
              <a:t>n-1 </a:t>
            </a:r>
            <a:r>
              <a:rPr lang="zh-CN" altLang="en-US" dirty="0"/>
              <a:t>个记录已经按照非递减排好序；</a:t>
            </a:r>
          </a:p>
          <a:p>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20</a:t>
            </a:fld>
            <a:endParaRPr lang="en-US" altLang="zh-CN"/>
          </a:p>
        </p:txBody>
      </p:sp>
    </p:spTree>
    <p:extLst>
      <p:ext uri="{BB962C8B-B14F-4D97-AF65-F5344CB8AC3E}">
        <p14:creationId xmlns:p14="http://schemas.microsoft.com/office/powerpoint/2010/main" val="372941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B050"/>
                </a:solidFill>
              </a:rPr>
              <a:t>比较次数：</a:t>
            </a:r>
            <a:r>
              <a:rPr lang="zh-CN" altLang="en-US" sz="1200" dirty="0"/>
              <a:t>简单选择排序的</a:t>
            </a:r>
            <a:r>
              <a:rPr lang="en-US" altLang="zh-CN" sz="1200" dirty="0">
                <a:solidFill>
                  <a:srgbClr val="FF00FF"/>
                </a:solidFill>
              </a:rPr>
              <a:t>O(n</a:t>
            </a:r>
            <a:r>
              <a:rPr lang="en-US" altLang="zh-CN" sz="1200" baseline="30000" dirty="0">
                <a:solidFill>
                  <a:srgbClr val="FF00FF"/>
                </a:solidFill>
              </a:rPr>
              <a:t>2</a:t>
            </a:r>
            <a:r>
              <a:rPr lang="en-US" altLang="zh-CN" sz="1200" dirty="0">
                <a:solidFill>
                  <a:srgbClr val="FF00FF"/>
                </a:solidFill>
              </a:rPr>
              <a:t>)</a:t>
            </a:r>
            <a:r>
              <a:rPr lang="zh-CN" altLang="en-US" sz="1200" dirty="0">
                <a:solidFill>
                  <a:srgbClr val="FF00FF"/>
                </a:solidFill>
              </a:rPr>
              <a:t>，</a:t>
            </a:r>
            <a:r>
              <a:rPr lang="zh-CN" altLang="en-US" sz="1200" dirty="0">
                <a:solidFill>
                  <a:srgbClr val="FF0000"/>
                </a:solidFill>
              </a:rPr>
              <a:t>树形选择排序</a:t>
            </a:r>
            <a:r>
              <a:rPr kumimoji="1" lang="en-US" altLang="zh-CN" sz="1200" kern="1200" dirty="0">
                <a:solidFill>
                  <a:srgbClr val="C00000"/>
                </a:solidFill>
                <a:latin typeface="Times New Roman" panose="02020603050405020304" pitchFamily="18" charset="0"/>
                <a:ea typeface="宋体" panose="02010600030101010101" pitchFamily="2" charset="-122"/>
              </a:rPr>
              <a:t>O(</a:t>
            </a:r>
            <a:r>
              <a:rPr kumimoji="1" lang="en-US" altLang="zh-CN" sz="1200" kern="1200" dirty="0">
                <a:solidFill>
                  <a:srgbClr val="C00000"/>
                </a:solidFill>
                <a:highlight>
                  <a:srgbClr val="FFFF00"/>
                </a:highlight>
                <a:latin typeface="Times New Roman" panose="02020603050405020304" pitchFamily="18" charset="0"/>
                <a:ea typeface="宋体" panose="02010600030101010101" pitchFamily="2" charset="-122"/>
              </a:rPr>
              <a:t>n</a:t>
            </a:r>
            <a:r>
              <a:rPr kumimoji="1" lang="en-US" altLang="zh-CN" sz="1200" kern="1200" dirty="0">
                <a:solidFill>
                  <a:srgbClr val="C00000"/>
                </a:solidFill>
                <a:latin typeface="Times New Roman" panose="02020603050405020304" pitchFamily="18" charset="0"/>
                <a:ea typeface="宋体" panose="02010600030101010101" pitchFamily="2" charset="-122"/>
              </a:rPr>
              <a:t>log</a:t>
            </a:r>
            <a:r>
              <a:rPr kumimoji="1" lang="en-US" altLang="zh-CN" sz="1200" kern="1200" baseline="-30000" dirty="0">
                <a:solidFill>
                  <a:srgbClr val="C00000"/>
                </a:solidFill>
                <a:latin typeface="Times New Roman" panose="02020603050405020304" pitchFamily="18" charset="0"/>
                <a:ea typeface="宋体" panose="02010600030101010101" pitchFamily="2" charset="-122"/>
              </a:rPr>
              <a:t>2</a:t>
            </a:r>
            <a:r>
              <a:rPr kumimoji="1" lang="en-US" altLang="zh-CN" sz="1200" kern="1200" dirty="0">
                <a:solidFill>
                  <a:srgbClr val="C00000"/>
                </a:solidFill>
                <a:latin typeface="Times New Roman" panose="02020603050405020304" pitchFamily="18" charset="0"/>
                <a:ea typeface="宋体" panose="02010600030101010101" pitchFamily="2" charset="-122"/>
              </a:rPr>
              <a:t>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FF00FF"/>
                </a:solidFill>
              </a:rPr>
              <a:t>刚选出的叶结点</a:t>
            </a:r>
            <a:r>
              <a:rPr lang="zh-CN" altLang="en-US" sz="1200" dirty="0"/>
              <a:t>的成绩置为</a:t>
            </a:r>
            <a:r>
              <a:rPr lang="zh-CN" altLang="en-US" sz="1200" dirty="0">
                <a:solidFill>
                  <a:srgbClr val="FF00FF"/>
                </a:solidFill>
              </a:rPr>
              <a:t>最差</a:t>
            </a:r>
            <a:r>
              <a:rPr lang="en-US" altLang="zh-CN" sz="1200" dirty="0">
                <a:solidFill>
                  <a:srgbClr val="FF00FF"/>
                </a:solidFill>
              </a:rPr>
              <a:t>0</a:t>
            </a:r>
          </a:p>
          <a:p>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21</a:t>
            </a:fld>
            <a:endParaRPr lang="en-US" altLang="zh-CN"/>
          </a:p>
        </p:txBody>
      </p:sp>
    </p:spTree>
    <p:extLst>
      <p:ext uri="{BB962C8B-B14F-4D97-AF65-F5344CB8AC3E}">
        <p14:creationId xmlns:p14="http://schemas.microsoft.com/office/powerpoint/2010/main" val="2916056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a:t>
            </a:r>
            <a:r>
              <a:rPr lang="zh-CN" altLang="en-US" dirty="0"/>
              <a:t>次：左边为分组</a:t>
            </a:r>
            <a:r>
              <a:rPr lang="en-US" altLang="zh-CN" dirty="0"/>
              <a:t>(</a:t>
            </a:r>
            <a:r>
              <a:rPr lang="zh-CN" altLang="en-US" dirty="0"/>
              <a:t>按照序号，两两组队</a:t>
            </a:r>
            <a:r>
              <a:rPr lang="en-US" altLang="zh-CN" dirty="0"/>
              <a:t>)</a:t>
            </a:r>
            <a:r>
              <a:rPr lang="zh-CN" altLang="en-US" dirty="0"/>
              <a:t>；右上为第</a:t>
            </a:r>
            <a:r>
              <a:rPr lang="en-US" altLang="zh-CN" dirty="0"/>
              <a:t>1</a:t>
            </a:r>
            <a:r>
              <a:rPr lang="zh-CN" altLang="en-US" dirty="0"/>
              <a:t>次选出最大值</a:t>
            </a:r>
            <a:r>
              <a:rPr lang="en-US" altLang="zh-CN" dirty="0"/>
              <a:t>90</a:t>
            </a:r>
            <a:r>
              <a:rPr lang="zh-CN" altLang="en-US" dirty="0"/>
              <a:t>，</a:t>
            </a:r>
            <a:r>
              <a:rPr lang="zh-CN" altLang="en-US" sz="1200" dirty="0"/>
              <a:t>为</a:t>
            </a:r>
            <a:r>
              <a:rPr lang="zh-CN" altLang="en-US" sz="1200" dirty="0">
                <a:solidFill>
                  <a:srgbClr val="FF0000"/>
                </a:solidFill>
              </a:rPr>
              <a:t>第一名</a:t>
            </a:r>
            <a:r>
              <a:rPr lang="zh-CN" altLang="en-US" dirty="0"/>
              <a:t>；右下，第</a:t>
            </a:r>
            <a:r>
              <a:rPr lang="en-US" altLang="zh-CN" dirty="0"/>
              <a:t>1</a:t>
            </a:r>
            <a:r>
              <a:rPr lang="zh-CN" altLang="en-US" dirty="0"/>
              <a:t>次选出最大值叶子结点的</a:t>
            </a:r>
            <a:r>
              <a:rPr lang="en-US" altLang="zh-CN" dirty="0"/>
              <a:t>90</a:t>
            </a:r>
            <a:r>
              <a:rPr lang="zh-CN" altLang="en-US" dirty="0"/>
              <a:t>用</a:t>
            </a:r>
            <a:r>
              <a:rPr lang="en-US" altLang="zh-CN" dirty="0"/>
              <a:t>0</a:t>
            </a:r>
            <a:r>
              <a:rPr lang="zh-CN" altLang="en-US" dirty="0"/>
              <a:t>取代</a:t>
            </a:r>
            <a:r>
              <a:rPr lang="en-US" altLang="zh-CN" dirty="0"/>
              <a:t>(</a:t>
            </a:r>
            <a:r>
              <a:rPr lang="zh-CN" altLang="en-US" sz="1200" dirty="0">
                <a:solidFill>
                  <a:srgbClr val="FF00FF"/>
                </a:solidFill>
              </a:rPr>
              <a:t>刚选出的叶结点</a:t>
            </a:r>
            <a:r>
              <a:rPr lang="zh-CN" altLang="en-US" sz="1200" dirty="0"/>
              <a:t>的成绩置为</a:t>
            </a:r>
            <a:r>
              <a:rPr lang="zh-CN" altLang="en-US" sz="1200" dirty="0">
                <a:solidFill>
                  <a:srgbClr val="FF00FF"/>
                </a:solidFill>
              </a:rPr>
              <a:t>最差</a:t>
            </a:r>
            <a:r>
              <a:rPr lang="en-US" altLang="zh-CN" dirty="0"/>
              <a:t>)</a:t>
            </a:r>
            <a:r>
              <a:rPr lang="zh-CN" altLang="en-US" dirty="0"/>
              <a:t>，</a:t>
            </a:r>
            <a:r>
              <a:rPr lang="en-US" altLang="zh-CN" sz="1200" dirty="0"/>
              <a:t>【</a:t>
            </a:r>
            <a:r>
              <a:rPr lang="zh-CN" altLang="en-US" sz="1200" dirty="0"/>
              <a:t>产生</a:t>
            </a:r>
            <a:r>
              <a:rPr lang="zh-CN" altLang="en-US" sz="1200" dirty="0">
                <a:solidFill>
                  <a:srgbClr val="FF0000"/>
                </a:solidFill>
              </a:rPr>
              <a:t>其他名次</a:t>
            </a:r>
            <a:r>
              <a:rPr lang="zh-CN" altLang="en-US" sz="1200" dirty="0"/>
              <a:t>：再从该叶结点开始，沿向上路径依次和相应的兄弟结点进行比较，胜者进入上一层，最终形成根，得到当前名次，重复</a:t>
            </a:r>
            <a:r>
              <a:rPr lang="en-US" altLang="zh-CN" sz="1200" dirty="0"/>
              <a:t>n-2</a:t>
            </a:r>
            <a:r>
              <a:rPr lang="zh-CN" altLang="en-US" sz="1200" dirty="0"/>
              <a:t>次，最终得到</a:t>
            </a:r>
            <a:r>
              <a:rPr lang="zh-CN" altLang="en-US" sz="1200" dirty="0">
                <a:solidFill>
                  <a:srgbClr val="00B050"/>
                </a:solidFill>
              </a:rPr>
              <a:t>所有</a:t>
            </a:r>
            <a:r>
              <a:rPr lang="zh-CN" altLang="en-US" sz="1200" dirty="0"/>
              <a:t>选手的排名，</a:t>
            </a:r>
            <a:r>
              <a:rPr lang="zh-CN" altLang="en-US" dirty="0"/>
              <a:t>即：</a:t>
            </a:r>
            <a:r>
              <a:rPr lang="en-US" altLang="zh-CN" dirty="0"/>
              <a:t>0</a:t>
            </a:r>
            <a:r>
              <a:rPr lang="zh-CN" altLang="en-US" dirty="0"/>
              <a:t>与</a:t>
            </a:r>
            <a:r>
              <a:rPr lang="en-US" altLang="zh-CN" dirty="0"/>
              <a:t>15</a:t>
            </a:r>
            <a:r>
              <a:rPr lang="zh-CN" altLang="en-US" dirty="0"/>
              <a:t>最大者为根</a:t>
            </a:r>
            <a:r>
              <a:rPr lang="en-US" altLang="zh-CN" dirty="0"/>
              <a:t>15</a:t>
            </a:r>
            <a:r>
              <a:rPr lang="zh-CN" altLang="en-US" dirty="0"/>
              <a:t>，</a:t>
            </a:r>
            <a:r>
              <a:rPr lang="en-US" altLang="zh-CN" dirty="0"/>
              <a:t>15</a:t>
            </a:r>
            <a:r>
              <a:rPr lang="zh-CN" altLang="en-US" dirty="0"/>
              <a:t>与</a:t>
            </a:r>
            <a:r>
              <a:rPr lang="en-US" altLang="zh-CN" dirty="0"/>
              <a:t>49</a:t>
            </a:r>
            <a:r>
              <a:rPr lang="zh-CN" altLang="en-US" dirty="0"/>
              <a:t>最大者为根</a:t>
            </a:r>
            <a:r>
              <a:rPr lang="en-US" altLang="zh-CN" dirty="0"/>
              <a:t>49</a:t>
            </a:r>
            <a:r>
              <a:rPr lang="zh-CN" altLang="en-US" dirty="0"/>
              <a:t>，</a:t>
            </a:r>
            <a:r>
              <a:rPr lang="en-US" altLang="zh-CN" dirty="0"/>
              <a:t>78</a:t>
            </a:r>
            <a:r>
              <a:rPr lang="zh-CN" altLang="en-US" dirty="0"/>
              <a:t>与</a:t>
            </a:r>
            <a:r>
              <a:rPr lang="en-US" altLang="zh-CN" dirty="0"/>
              <a:t>85</a:t>
            </a:r>
            <a:r>
              <a:rPr lang="zh-CN" altLang="en-US" dirty="0"/>
              <a:t>最大者为根</a:t>
            </a:r>
            <a:r>
              <a:rPr lang="en-US" altLang="zh-CN" dirty="0"/>
              <a:t>85</a:t>
            </a:r>
            <a:r>
              <a:rPr lang="zh-CN" altLang="en-US" dirty="0"/>
              <a:t>。</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第</a:t>
            </a:r>
            <a:r>
              <a:rPr lang="en-US" altLang="zh-CN" dirty="0"/>
              <a:t>2</a:t>
            </a:r>
            <a:r>
              <a:rPr lang="zh-CN" altLang="en-US" dirty="0"/>
              <a:t>次，同第</a:t>
            </a:r>
            <a:r>
              <a:rPr lang="en-US" altLang="zh-CN" dirty="0"/>
              <a:t>1</a:t>
            </a:r>
            <a:r>
              <a:rPr lang="zh-CN" altLang="en-US" dirty="0"/>
              <a:t>次，只是将第</a:t>
            </a:r>
            <a:r>
              <a:rPr lang="en-US" altLang="zh-CN" dirty="0"/>
              <a:t>1</a:t>
            </a:r>
            <a:r>
              <a:rPr lang="zh-CN" altLang="en-US" dirty="0"/>
              <a:t>次选出最大值</a:t>
            </a:r>
            <a:r>
              <a:rPr lang="en-US" altLang="zh-CN" dirty="0"/>
              <a:t>90</a:t>
            </a:r>
            <a:r>
              <a:rPr lang="zh-CN" altLang="en-US" dirty="0"/>
              <a:t>用</a:t>
            </a:r>
            <a:r>
              <a:rPr lang="en-US" altLang="zh-CN" dirty="0"/>
              <a:t>0</a:t>
            </a:r>
            <a:r>
              <a:rPr lang="zh-CN" altLang="en-US" dirty="0"/>
              <a:t>取代。利用了上次比较结果，与简单选择排序比，减少了比较次数</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注意，每次孩子结点比较也可选择较小者为根结点，并且将第上次选出最大值用无穷大取代，教材便是采用这种方式。</a:t>
            </a:r>
            <a:endParaRPr lang="en-US" altLang="zh-CN"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22</a:t>
            </a:fld>
            <a:endParaRPr lang="en-US" altLang="zh-CN"/>
          </a:p>
        </p:txBody>
      </p:sp>
    </p:spTree>
    <p:extLst>
      <p:ext uri="{BB962C8B-B14F-4D97-AF65-F5344CB8AC3E}">
        <p14:creationId xmlns:p14="http://schemas.microsoft.com/office/powerpoint/2010/main" val="2240105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0D6BE3-42E0-4DA5-B156-66EF77FDC710}" type="slidenum">
              <a:rPr lang="zh-CN" altLang="en-US" smtClean="0"/>
              <a:pPr/>
              <a:t>23</a:t>
            </a:fld>
            <a:endParaRPr lang="en-US" altLang="zh-CN"/>
          </a:p>
        </p:txBody>
      </p:sp>
    </p:spTree>
    <p:extLst>
      <p:ext uri="{BB962C8B-B14F-4D97-AF65-F5344CB8AC3E}">
        <p14:creationId xmlns:p14="http://schemas.microsoft.com/office/powerpoint/2010/main" val="885559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1582400" cy="993775"/>
          </a:xfrm>
        </p:spPr>
        <p:txBody>
          <a:bodyPr/>
          <a:lstStyle/>
          <a:p>
            <a:r>
              <a:rPr lang="zh-CN" altLang="en-US"/>
              <a:t>单击此处编辑母版标题样式</a:t>
            </a:r>
          </a:p>
        </p:txBody>
      </p:sp>
      <p:sp>
        <p:nvSpPr>
          <p:cNvPr id="3" name="表格占位符 2"/>
          <p:cNvSpPr>
            <a:spLocks noGrp="1"/>
          </p:cNvSpPr>
          <p:nvPr>
            <p:ph type="tbl" idx="1"/>
          </p:nvPr>
        </p:nvSpPr>
        <p:spPr>
          <a:xfrm>
            <a:off x="609600" y="1268413"/>
            <a:ext cx="10972800" cy="4857750"/>
          </a:xfrm>
        </p:spPr>
        <p:txBody>
          <a:bodyPr/>
          <a:lstStyle/>
          <a:p>
            <a:pPr lvl="0"/>
            <a:endParaRPr lang="zh-CN" altLang="en-US" noProof="0"/>
          </a:p>
        </p:txBody>
      </p:sp>
      <p:sp>
        <p:nvSpPr>
          <p:cNvPr id="4" name="Rectangle 4">
            <a:extLst>
              <a:ext uri="{FF2B5EF4-FFF2-40B4-BE49-F238E27FC236}">
                <a16:creationId xmlns:a16="http://schemas.microsoft.com/office/drawing/2014/main" id="{ACBB79F1-7965-437D-8343-6A18B953A7A1}"/>
              </a:ext>
            </a:extLst>
          </p:cNvPr>
          <p:cNvSpPr>
            <a:spLocks noGrp="1" noChangeArrowheads="1"/>
          </p:cNvSpPr>
          <p:nvPr>
            <p:ph type="dt" sz="half" idx="10"/>
          </p:nvPr>
        </p:nvSpPr>
        <p:spPr>
          <a:ln/>
        </p:spPr>
        <p:txBody>
          <a:bodyPr/>
          <a:lstStyle>
            <a:lvl1pPr>
              <a:defRPr/>
            </a:lvl1pPr>
          </a:lstStyle>
          <a:p>
            <a:pPr>
              <a:defRPr/>
            </a:pPr>
            <a:fld id="{BB5C69A8-D31D-4BFF-ADC8-16C466565CC7}" type="datetime1">
              <a:rPr lang="zh-CN" altLang="en-US"/>
              <a:pPr>
                <a:defRPr/>
              </a:pPr>
              <a:t>2025/6/3</a:t>
            </a:fld>
            <a:endParaRPr lang="en-US" altLang="zh-CN"/>
          </a:p>
        </p:txBody>
      </p:sp>
      <p:sp>
        <p:nvSpPr>
          <p:cNvPr id="5" name="Rectangle 5">
            <a:extLst>
              <a:ext uri="{FF2B5EF4-FFF2-40B4-BE49-F238E27FC236}">
                <a16:creationId xmlns:a16="http://schemas.microsoft.com/office/drawing/2014/main" id="{7B52D867-7329-4B51-AF8C-5092ABB9DE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8F7E60E-FD0D-4031-85D9-800051D3887E}"/>
              </a:ext>
            </a:extLst>
          </p:cNvPr>
          <p:cNvSpPr>
            <a:spLocks noGrp="1" noChangeArrowheads="1"/>
          </p:cNvSpPr>
          <p:nvPr>
            <p:ph type="sldNum" sz="quarter" idx="12"/>
          </p:nvPr>
        </p:nvSpPr>
        <p:spPr>
          <a:ln/>
        </p:spPr>
        <p:txBody>
          <a:bodyPr/>
          <a:lstStyle>
            <a:lvl1pPr>
              <a:defRPr/>
            </a:lvl1pPr>
          </a:lstStyle>
          <a:p>
            <a:fld id="{31DD837C-B746-483B-BE6B-1050A3E50CEE}" type="slidenum">
              <a:rPr lang="en-US" altLang="zh-CN"/>
              <a:pPr/>
              <a:t>‹#›</a:t>
            </a:fld>
            <a:endParaRPr lang="en-US" altLang="zh-CN"/>
          </a:p>
        </p:txBody>
      </p:sp>
    </p:spTree>
    <p:extLst>
      <p:ext uri="{BB962C8B-B14F-4D97-AF65-F5344CB8AC3E}">
        <p14:creationId xmlns:p14="http://schemas.microsoft.com/office/powerpoint/2010/main" val="382361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08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693738"/>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5082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58" r:id="rId6"/>
    <p:sldLayoutId id="2147484059" r:id="rId7"/>
    <p:sldLayoutId id="2147484060" r:id="rId8"/>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4.e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0.emf"/><Relationship Id="rId18" Type="http://schemas.openxmlformats.org/officeDocument/2006/relationships/oleObject" Target="../embeddings/oleObject22.bin"/><Relationship Id="rId3" Type="http://schemas.openxmlformats.org/officeDocument/2006/relationships/notesSlide" Target="../notesSlides/notesSlide12.xml"/><Relationship Id="rId21" Type="http://schemas.openxmlformats.org/officeDocument/2006/relationships/image" Target="../media/image24.emf"/><Relationship Id="rId7" Type="http://schemas.openxmlformats.org/officeDocument/2006/relationships/image" Target="../media/image17.emf"/><Relationship Id="rId12" Type="http://schemas.openxmlformats.org/officeDocument/2006/relationships/oleObject" Target="../embeddings/oleObject19.bin"/><Relationship Id="rId17" Type="http://schemas.openxmlformats.org/officeDocument/2006/relationships/image" Target="../media/image22.emf"/><Relationship Id="rId25" Type="http://schemas.openxmlformats.org/officeDocument/2006/relationships/image" Target="../media/image26.emf"/><Relationship Id="rId2" Type="http://schemas.openxmlformats.org/officeDocument/2006/relationships/slideLayout" Target="../slideLayouts/slideLayout8.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19.emf"/><Relationship Id="rId24" Type="http://schemas.openxmlformats.org/officeDocument/2006/relationships/oleObject" Target="../embeddings/oleObject25.bin"/><Relationship Id="rId5" Type="http://schemas.openxmlformats.org/officeDocument/2006/relationships/image" Target="../media/image16.emf"/><Relationship Id="rId15" Type="http://schemas.openxmlformats.org/officeDocument/2006/relationships/image" Target="../media/image21.emf"/><Relationship Id="rId23" Type="http://schemas.openxmlformats.org/officeDocument/2006/relationships/image" Target="../media/image25.emf"/><Relationship Id="rId10" Type="http://schemas.openxmlformats.org/officeDocument/2006/relationships/oleObject" Target="../embeddings/oleObject18.bin"/><Relationship Id="rId19" Type="http://schemas.openxmlformats.org/officeDocument/2006/relationships/image" Target="../media/image23.emf"/><Relationship Id="rId4" Type="http://schemas.openxmlformats.org/officeDocument/2006/relationships/oleObject" Target="../embeddings/oleObject15.bin"/><Relationship Id="rId9" Type="http://schemas.openxmlformats.org/officeDocument/2006/relationships/image" Target="../media/image18.emf"/><Relationship Id="rId14" Type="http://schemas.openxmlformats.org/officeDocument/2006/relationships/oleObject" Target="../embeddings/oleObject20.bin"/><Relationship Id="rId22"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8.e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notesSlide" Target="../notesSlides/notesSlide13.xml"/><Relationship Id="rId21" Type="http://schemas.openxmlformats.org/officeDocument/2006/relationships/image" Target="../media/image32.emf"/><Relationship Id="rId7" Type="http://schemas.openxmlformats.org/officeDocument/2006/relationships/image" Target="../media/image17.emf"/><Relationship Id="rId12" Type="http://schemas.openxmlformats.org/officeDocument/2006/relationships/oleObject" Target="../embeddings/oleObject29.bin"/><Relationship Id="rId17" Type="http://schemas.openxmlformats.org/officeDocument/2006/relationships/image" Target="../media/image30.emf"/><Relationship Id="rId25" Type="http://schemas.openxmlformats.org/officeDocument/2006/relationships/image" Target="../media/image34.emf"/><Relationship Id="rId2" Type="http://schemas.openxmlformats.org/officeDocument/2006/relationships/slideLayout" Target="../slideLayouts/slideLayout8.xml"/><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image" Target="../media/image36.emf"/><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26.emf"/><Relationship Id="rId24" Type="http://schemas.openxmlformats.org/officeDocument/2006/relationships/oleObject" Target="../embeddings/oleObject35.bin"/><Relationship Id="rId5" Type="http://schemas.openxmlformats.org/officeDocument/2006/relationships/image" Target="../media/image16.emf"/><Relationship Id="rId15" Type="http://schemas.openxmlformats.org/officeDocument/2006/relationships/image" Target="../media/image29.emf"/><Relationship Id="rId23" Type="http://schemas.openxmlformats.org/officeDocument/2006/relationships/image" Target="../media/image33.emf"/><Relationship Id="rId28" Type="http://schemas.openxmlformats.org/officeDocument/2006/relationships/oleObject" Target="../embeddings/oleObject37.bin"/><Relationship Id="rId10" Type="http://schemas.openxmlformats.org/officeDocument/2006/relationships/oleObject" Target="../embeddings/oleObject25.bin"/><Relationship Id="rId19" Type="http://schemas.openxmlformats.org/officeDocument/2006/relationships/image" Target="../media/image31.emf"/><Relationship Id="rId31" Type="http://schemas.openxmlformats.org/officeDocument/2006/relationships/image" Target="../media/image37.emf"/><Relationship Id="rId4" Type="http://schemas.openxmlformats.org/officeDocument/2006/relationships/oleObject" Target="../embeddings/oleObject26.bin"/><Relationship Id="rId9" Type="http://schemas.openxmlformats.org/officeDocument/2006/relationships/image" Target="../media/image27.e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35.emf"/><Relationship Id="rId30"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3.emf"/><Relationship Id="rId3" Type="http://schemas.openxmlformats.org/officeDocument/2006/relationships/notesSlide" Target="../notesSlides/notesSlide14.xml"/><Relationship Id="rId7" Type="http://schemas.openxmlformats.org/officeDocument/2006/relationships/image" Target="../media/image20.emf"/><Relationship Id="rId12" Type="http://schemas.openxmlformats.org/officeDocument/2006/relationships/oleObject" Target="../embeddings/oleObject22.bin"/><Relationship Id="rId17" Type="http://schemas.openxmlformats.org/officeDocument/2006/relationships/image" Target="../media/image25.emf"/><Relationship Id="rId2" Type="http://schemas.openxmlformats.org/officeDocument/2006/relationships/slideLayout" Target="../slideLayouts/slideLayout8.xml"/><Relationship Id="rId16" Type="http://schemas.openxmlformats.org/officeDocument/2006/relationships/oleObject" Target="../embeddings/oleObject24.bin"/><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22.emf"/><Relationship Id="rId5" Type="http://schemas.openxmlformats.org/officeDocument/2006/relationships/image" Target="../media/image19.emf"/><Relationship Id="rId15" Type="http://schemas.openxmlformats.org/officeDocument/2006/relationships/image" Target="../media/image24.emf"/><Relationship Id="rId10" Type="http://schemas.openxmlformats.org/officeDocument/2006/relationships/oleObject" Target="../embeddings/oleObject21.bin"/><Relationship Id="rId4" Type="http://schemas.openxmlformats.org/officeDocument/2006/relationships/oleObject" Target="../embeddings/oleObject39.bin"/><Relationship Id="rId9" Type="http://schemas.openxmlformats.org/officeDocument/2006/relationships/image" Target="../media/image21.emf"/><Relationship Id="rId1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30.bin"/><Relationship Id="rId7" Type="http://schemas.openxmlformats.org/officeDocument/2006/relationships/oleObject" Target="../embeddings/oleObject33.bin"/><Relationship Id="rId12" Type="http://schemas.openxmlformats.org/officeDocument/2006/relationships/image" Target="../media/image34.emf"/><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30.emf"/><Relationship Id="rId11" Type="http://schemas.openxmlformats.org/officeDocument/2006/relationships/oleObject" Target="../embeddings/oleObject35.bin"/><Relationship Id="rId5" Type="http://schemas.openxmlformats.org/officeDocument/2006/relationships/oleObject" Target="../embeddings/oleObject31.bin"/><Relationship Id="rId10" Type="http://schemas.openxmlformats.org/officeDocument/2006/relationships/image" Target="../media/image33.emf"/><Relationship Id="rId4" Type="http://schemas.openxmlformats.org/officeDocument/2006/relationships/image" Target="../media/image29.emf"/><Relationship Id="rId9" Type="http://schemas.openxmlformats.org/officeDocument/2006/relationships/oleObject" Target="../embeddings/oleObject3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emf"/><Relationship Id="rId2" Type="http://schemas.openxmlformats.org/officeDocument/2006/relationships/slideLayout" Target="../slideLayouts/slideLayout2.xml"/><Relationship Id="rId16"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4.bin"/><Relationship Id="rId14" Type="http://schemas.openxmlformats.org/officeDocument/2006/relationships/image" Target="../media/image8.emf"/></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9.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0.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1.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52.emf"/><Relationship Id="rId4" Type="http://schemas.openxmlformats.org/officeDocument/2006/relationships/oleObject" Target="../embeddings/oleObject4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9.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第九章 排序</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授课教师：夏金祥</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1FABE-B61C-428D-A7DC-882D839ED0E3}"/>
              </a:ext>
            </a:extLst>
          </p:cNvPr>
          <p:cNvSpPr>
            <a:spLocks noGrp="1"/>
          </p:cNvSpPr>
          <p:nvPr>
            <p:ph type="title"/>
          </p:nvPr>
        </p:nvSpPr>
        <p:spPr/>
        <p:txBody>
          <a:bodyPr/>
          <a:lstStyle/>
          <a:p>
            <a:r>
              <a:rPr lang="en-US" altLang="zh-CN" dirty="0"/>
              <a:t>9.2.3    </a:t>
            </a:r>
            <a:r>
              <a:rPr lang="zh-CN" altLang="en-US" dirty="0"/>
              <a:t>希尔排序</a:t>
            </a:r>
          </a:p>
        </p:txBody>
      </p:sp>
      <p:sp>
        <p:nvSpPr>
          <p:cNvPr id="3" name="内容占位符 2">
            <a:extLst>
              <a:ext uri="{FF2B5EF4-FFF2-40B4-BE49-F238E27FC236}">
                <a16:creationId xmlns:a16="http://schemas.microsoft.com/office/drawing/2014/main" id="{85C63B56-DDD8-46FF-9C50-0874C2DC85E5}"/>
              </a:ext>
            </a:extLst>
          </p:cNvPr>
          <p:cNvSpPr>
            <a:spLocks noGrp="1"/>
          </p:cNvSpPr>
          <p:nvPr>
            <p:ph idx="1"/>
          </p:nvPr>
        </p:nvSpPr>
        <p:spPr>
          <a:xfrm>
            <a:off x="304800" y="1219200"/>
            <a:ext cx="11582400" cy="5334000"/>
          </a:xfrm>
        </p:spPr>
        <p:txBody>
          <a:bodyPr/>
          <a:lstStyle/>
          <a:p>
            <a:r>
              <a:rPr lang="zh-CN" altLang="en-US" sz="2400" dirty="0">
                <a:solidFill>
                  <a:srgbClr val="FF0000"/>
                </a:solidFill>
              </a:rPr>
              <a:t>直接插入排序法</a:t>
            </a:r>
            <a:r>
              <a:rPr lang="zh-CN" altLang="en-US" sz="2400" dirty="0"/>
              <a:t>，在待排序的关键字序列</a:t>
            </a:r>
            <a:r>
              <a:rPr lang="zh-CN" altLang="en-US" sz="2400" dirty="0">
                <a:solidFill>
                  <a:srgbClr val="00B050"/>
                </a:solidFill>
              </a:rPr>
              <a:t>基本有序</a:t>
            </a:r>
            <a:r>
              <a:rPr lang="zh-CN" altLang="en-US" sz="2400" dirty="0"/>
              <a:t>且关键字个数</a:t>
            </a:r>
            <a:r>
              <a:rPr lang="en-US" altLang="zh-CN" sz="2400" dirty="0">
                <a:solidFill>
                  <a:srgbClr val="FF0000"/>
                </a:solidFill>
              </a:rPr>
              <a:t>n</a:t>
            </a:r>
            <a:r>
              <a:rPr lang="zh-CN" altLang="en-US" sz="2400" dirty="0">
                <a:solidFill>
                  <a:srgbClr val="FF0000"/>
                </a:solidFill>
              </a:rPr>
              <a:t>较少</a:t>
            </a:r>
            <a:r>
              <a:rPr lang="zh-CN" altLang="en-US" sz="2400" dirty="0"/>
              <a:t>时，其算法的性能</a:t>
            </a:r>
            <a:r>
              <a:rPr lang="zh-CN" altLang="en-US" sz="2400" dirty="0">
                <a:solidFill>
                  <a:srgbClr val="00B050"/>
                </a:solidFill>
              </a:rPr>
              <a:t>最佳</a:t>
            </a:r>
            <a:r>
              <a:rPr lang="zh-CN" altLang="en-US" sz="2400" dirty="0"/>
              <a:t>。</a:t>
            </a:r>
            <a:endParaRPr lang="en-US" altLang="zh-CN" sz="2400" dirty="0"/>
          </a:p>
          <a:p>
            <a:r>
              <a:rPr lang="zh-CN" altLang="en-US" sz="2400" dirty="0">
                <a:solidFill>
                  <a:srgbClr val="FF0000"/>
                </a:solidFill>
              </a:rPr>
              <a:t>希尔排序</a:t>
            </a:r>
            <a:r>
              <a:rPr lang="zh-CN" altLang="en-US" sz="2400" dirty="0"/>
              <a:t>又称</a:t>
            </a:r>
            <a:r>
              <a:rPr lang="zh-CN" altLang="en-US" sz="2400" dirty="0">
                <a:solidFill>
                  <a:srgbClr val="00B050"/>
                </a:solidFill>
              </a:rPr>
              <a:t>缩小增量</a:t>
            </a:r>
            <a:r>
              <a:rPr lang="zh-CN" altLang="en-US" sz="2400" dirty="0"/>
              <a:t>排序法：</a:t>
            </a:r>
            <a:endParaRPr lang="en-US" altLang="zh-CN" sz="2400" dirty="0"/>
          </a:p>
          <a:p>
            <a:pPr lvl="1"/>
            <a:r>
              <a:rPr lang="zh-CN" altLang="en-US" dirty="0"/>
              <a:t>将待排序的关键字序列</a:t>
            </a:r>
            <a:r>
              <a:rPr lang="zh-CN" altLang="en-US" dirty="0">
                <a:solidFill>
                  <a:srgbClr val="00B050"/>
                </a:solidFill>
              </a:rPr>
              <a:t>分</a:t>
            </a:r>
            <a:r>
              <a:rPr lang="zh-CN" altLang="en-US" dirty="0"/>
              <a:t>成若干个</a:t>
            </a:r>
            <a:r>
              <a:rPr lang="zh-CN" altLang="en-US" dirty="0">
                <a:solidFill>
                  <a:srgbClr val="00B050"/>
                </a:solidFill>
              </a:rPr>
              <a:t>较小的子序列</a:t>
            </a:r>
            <a:r>
              <a:rPr lang="zh-CN" altLang="en-US" dirty="0"/>
              <a:t>，对</a:t>
            </a:r>
            <a:r>
              <a:rPr lang="zh-CN" altLang="en-US" dirty="0">
                <a:solidFill>
                  <a:srgbClr val="00B050"/>
                </a:solidFill>
              </a:rPr>
              <a:t>子序列</a:t>
            </a:r>
            <a:r>
              <a:rPr lang="zh-CN" altLang="en-US" dirty="0"/>
              <a:t>进行</a:t>
            </a:r>
            <a:r>
              <a:rPr lang="zh-CN" altLang="en-US" dirty="0">
                <a:solidFill>
                  <a:srgbClr val="00B050"/>
                </a:solidFill>
              </a:rPr>
              <a:t>直接插入排序</a:t>
            </a:r>
            <a:endParaRPr lang="en-US" altLang="zh-CN" dirty="0">
              <a:solidFill>
                <a:srgbClr val="00B050"/>
              </a:solidFill>
            </a:endParaRPr>
          </a:p>
          <a:p>
            <a:pPr lvl="1"/>
            <a:r>
              <a:rPr lang="zh-CN" altLang="en-US" dirty="0"/>
              <a:t>当序列达到</a:t>
            </a:r>
            <a:r>
              <a:rPr lang="zh-CN" altLang="en-US" dirty="0">
                <a:solidFill>
                  <a:srgbClr val="00B050"/>
                </a:solidFill>
              </a:rPr>
              <a:t>基本有序</a:t>
            </a:r>
            <a:r>
              <a:rPr lang="zh-CN" altLang="en-US" dirty="0"/>
              <a:t>时，对其执行</a:t>
            </a:r>
            <a:r>
              <a:rPr lang="zh-CN" altLang="en-US" dirty="0">
                <a:solidFill>
                  <a:srgbClr val="00B050"/>
                </a:solidFill>
              </a:rPr>
              <a:t>一次</a:t>
            </a:r>
            <a:r>
              <a:rPr lang="zh-CN" altLang="en-US" dirty="0"/>
              <a:t>直接插入排序</a:t>
            </a:r>
          </a:p>
          <a:p>
            <a:r>
              <a:rPr lang="zh-CN" altLang="en-US" sz="2400" dirty="0"/>
              <a:t>对待排记录序列先作</a:t>
            </a:r>
            <a:r>
              <a:rPr lang="zh-CN" altLang="en-US" sz="2400" dirty="0">
                <a:solidFill>
                  <a:srgbClr val="00B050"/>
                </a:solidFill>
              </a:rPr>
              <a:t>宏观</a:t>
            </a:r>
            <a:r>
              <a:rPr lang="zh-CN" altLang="en-US" sz="2400" dirty="0"/>
              <a:t>调整，再作</a:t>
            </a:r>
            <a:r>
              <a:rPr lang="zh-CN" altLang="en-US" sz="2400" dirty="0">
                <a:solidFill>
                  <a:srgbClr val="00B050"/>
                </a:solidFill>
              </a:rPr>
              <a:t>微</a:t>
            </a:r>
            <a:r>
              <a:rPr lang="zh-CN" altLang="en-US" sz="2400" dirty="0"/>
              <a:t>观调整</a:t>
            </a:r>
          </a:p>
          <a:p>
            <a:pPr lvl="1"/>
            <a:r>
              <a:rPr lang="zh-CN" altLang="en-US" dirty="0"/>
              <a:t>宏观调整：</a:t>
            </a:r>
            <a:r>
              <a:rPr lang="zh-CN" altLang="en-US" dirty="0">
                <a:solidFill>
                  <a:srgbClr val="00B050"/>
                </a:solidFill>
              </a:rPr>
              <a:t>分段</a:t>
            </a:r>
            <a:r>
              <a:rPr lang="zh-CN" altLang="en-US" dirty="0"/>
              <a:t>执行插入排序</a:t>
            </a:r>
          </a:p>
          <a:p>
            <a:pPr lvl="1"/>
            <a:r>
              <a:rPr lang="zh-CN" altLang="en-US" dirty="0"/>
              <a:t>微观调整：对</a:t>
            </a:r>
            <a:r>
              <a:rPr lang="zh-CN" altLang="en-US" dirty="0">
                <a:solidFill>
                  <a:srgbClr val="00B050"/>
                </a:solidFill>
              </a:rPr>
              <a:t>全序列</a:t>
            </a:r>
            <a:r>
              <a:rPr lang="zh-CN" altLang="en-US" dirty="0"/>
              <a:t>执行一次直接插入排序</a:t>
            </a:r>
          </a:p>
        </p:txBody>
      </p:sp>
    </p:spTree>
    <p:extLst>
      <p:ext uri="{BB962C8B-B14F-4D97-AF65-F5344CB8AC3E}">
        <p14:creationId xmlns:p14="http://schemas.microsoft.com/office/powerpoint/2010/main" val="78366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62" name="Group 2"/>
          <p:cNvGrpSpPr>
            <a:grpSpLocks/>
          </p:cNvGrpSpPr>
          <p:nvPr/>
        </p:nvGrpSpPr>
        <p:grpSpPr bwMode="auto">
          <a:xfrm>
            <a:off x="2503488" y="2308225"/>
            <a:ext cx="6705600" cy="609600"/>
            <a:chOff x="816" y="1536"/>
            <a:chExt cx="4224" cy="384"/>
          </a:xfrm>
        </p:grpSpPr>
        <p:sp>
          <p:nvSpPr>
            <p:cNvPr id="16489" name="Rectangle 3"/>
            <p:cNvSpPr>
              <a:spLocks noChangeArrowheads="1"/>
            </p:cNvSpPr>
            <p:nvPr/>
          </p:nvSpPr>
          <p:spPr bwMode="auto">
            <a:xfrm>
              <a:off x="816" y="1536"/>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16490" name="Line 4"/>
            <p:cNvSpPr>
              <a:spLocks noChangeShapeType="1"/>
            </p:cNvSpPr>
            <p:nvPr/>
          </p:nvSpPr>
          <p:spPr bwMode="auto">
            <a:xfrm>
              <a:off x="1200"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1" name="Line 5"/>
            <p:cNvSpPr>
              <a:spLocks noChangeShapeType="1"/>
            </p:cNvSpPr>
            <p:nvPr/>
          </p:nvSpPr>
          <p:spPr bwMode="auto">
            <a:xfrm>
              <a:off x="1584"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2" name="Line 6"/>
            <p:cNvSpPr>
              <a:spLocks noChangeShapeType="1"/>
            </p:cNvSpPr>
            <p:nvPr/>
          </p:nvSpPr>
          <p:spPr bwMode="auto">
            <a:xfrm>
              <a:off x="1968"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3" name="Line 7"/>
            <p:cNvSpPr>
              <a:spLocks noChangeShapeType="1"/>
            </p:cNvSpPr>
            <p:nvPr/>
          </p:nvSpPr>
          <p:spPr bwMode="auto">
            <a:xfrm>
              <a:off x="2352"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4" name="Line 8"/>
            <p:cNvSpPr>
              <a:spLocks noChangeShapeType="1"/>
            </p:cNvSpPr>
            <p:nvPr/>
          </p:nvSpPr>
          <p:spPr bwMode="auto">
            <a:xfrm>
              <a:off x="2736"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5" name="Line 9"/>
            <p:cNvSpPr>
              <a:spLocks noChangeShapeType="1"/>
            </p:cNvSpPr>
            <p:nvPr/>
          </p:nvSpPr>
          <p:spPr bwMode="auto">
            <a:xfrm>
              <a:off x="3120"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6" name="Line 10"/>
            <p:cNvSpPr>
              <a:spLocks noChangeShapeType="1"/>
            </p:cNvSpPr>
            <p:nvPr/>
          </p:nvSpPr>
          <p:spPr bwMode="auto">
            <a:xfrm>
              <a:off x="3504"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7" name="Line 11"/>
            <p:cNvSpPr>
              <a:spLocks noChangeShapeType="1"/>
            </p:cNvSpPr>
            <p:nvPr/>
          </p:nvSpPr>
          <p:spPr bwMode="auto">
            <a:xfrm>
              <a:off x="3888"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8" name="Line 12"/>
            <p:cNvSpPr>
              <a:spLocks noChangeShapeType="1"/>
            </p:cNvSpPr>
            <p:nvPr/>
          </p:nvSpPr>
          <p:spPr bwMode="auto">
            <a:xfrm>
              <a:off x="4272"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99" name="Line 13"/>
            <p:cNvSpPr>
              <a:spLocks noChangeShapeType="1"/>
            </p:cNvSpPr>
            <p:nvPr/>
          </p:nvSpPr>
          <p:spPr bwMode="auto">
            <a:xfrm>
              <a:off x="4656" y="153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757774" name="Group 14"/>
          <p:cNvGrpSpPr>
            <a:grpSpLocks/>
          </p:cNvGrpSpPr>
          <p:nvPr/>
        </p:nvGrpSpPr>
        <p:grpSpPr bwMode="auto">
          <a:xfrm>
            <a:off x="2532063" y="4251324"/>
            <a:ext cx="6705600" cy="609600"/>
            <a:chOff x="816" y="2592"/>
            <a:chExt cx="4224" cy="384"/>
          </a:xfrm>
        </p:grpSpPr>
        <p:sp>
          <p:nvSpPr>
            <p:cNvPr id="16478" name="Rectangle 15"/>
            <p:cNvSpPr>
              <a:spLocks noChangeArrowheads="1"/>
            </p:cNvSpPr>
            <p:nvPr/>
          </p:nvSpPr>
          <p:spPr bwMode="auto">
            <a:xfrm>
              <a:off x="816" y="2592"/>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16479" name="Line 16"/>
            <p:cNvSpPr>
              <a:spLocks noChangeShapeType="1"/>
            </p:cNvSpPr>
            <p:nvPr/>
          </p:nvSpPr>
          <p:spPr bwMode="auto">
            <a:xfrm>
              <a:off x="1200"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0" name="Line 17"/>
            <p:cNvSpPr>
              <a:spLocks noChangeShapeType="1"/>
            </p:cNvSpPr>
            <p:nvPr/>
          </p:nvSpPr>
          <p:spPr bwMode="auto">
            <a:xfrm>
              <a:off x="1584"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1" name="Line 18"/>
            <p:cNvSpPr>
              <a:spLocks noChangeShapeType="1"/>
            </p:cNvSpPr>
            <p:nvPr/>
          </p:nvSpPr>
          <p:spPr bwMode="auto">
            <a:xfrm>
              <a:off x="1968"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2" name="Line 19"/>
            <p:cNvSpPr>
              <a:spLocks noChangeShapeType="1"/>
            </p:cNvSpPr>
            <p:nvPr/>
          </p:nvSpPr>
          <p:spPr bwMode="auto">
            <a:xfrm>
              <a:off x="2352"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3" name="Line 20"/>
            <p:cNvSpPr>
              <a:spLocks noChangeShapeType="1"/>
            </p:cNvSpPr>
            <p:nvPr/>
          </p:nvSpPr>
          <p:spPr bwMode="auto">
            <a:xfrm>
              <a:off x="2736"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4" name="Line 21"/>
            <p:cNvSpPr>
              <a:spLocks noChangeShapeType="1"/>
            </p:cNvSpPr>
            <p:nvPr/>
          </p:nvSpPr>
          <p:spPr bwMode="auto">
            <a:xfrm>
              <a:off x="3120"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5" name="Line 22"/>
            <p:cNvSpPr>
              <a:spLocks noChangeShapeType="1"/>
            </p:cNvSpPr>
            <p:nvPr/>
          </p:nvSpPr>
          <p:spPr bwMode="auto">
            <a:xfrm>
              <a:off x="3504"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6" name="Line 23"/>
            <p:cNvSpPr>
              <a:spLocks noChangeShapeType="1"/>
            </p:cNvSpPr>
            <p:nvPr/>
          </p:nvSpPr>
          <p:spPr bwMode="auto">
            <a:xfrm>
              <a:off x="3888"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7" name="Line 24"/>
            <p:cNvSpPr>
              <a:spLocks noChangeShapeType="1"/>
            </p:cNvSpPr>
            <p:nvPr/>
          </p:nvSpPr>
          <p:spPr bwMode="auto">
            <a:xfrm>
              <a:off x="4272"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88" name="Line 25"/>
            <p:cNvSpPr>
              <a:spLocks noChangeShapeType="1"/>
            </p:cNvSpPr>
            <p:nvPr/>
          </p:nvSpPr>
          <p:spPr bwMode="auto">
            <a:xfrm>
              <a:off x="4656" y="2592"/>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757786" name="Group 26"/>
          <p:cNvGrpSpPr>
            <a:grpSpLocks/>
          </p:cNvGrpSpPr>
          <p:nvPr/>
        </p:nvGrpSpPr>
        <p:grpSpPr bwMode="auto">
          <a:xfrm>
            <a:off x="2351088" y="436564"/>
            <a:ext cx="7194550" cy="701675"/>
            <a:chOff x="768" y="480"/>
            <a:chExt cx="4532" cy="442"/>
          </a:xfrm>
        </p:grpSpPr>
        <p:sp>
          <p:nvSpPr>
            <p:cNvPr id="16466" name="Rectangle 27"/>
            <p:cNvSpPr>
              <a:spLocks noChangeArrowheads="1"/>
            </p:cNvSpPr>
            <p:nvPr/>
          </p:nvSpPr>
          <p:spPr bwMode="auto">
            <a:xfrm>
              <a:off x="816" y="528"/>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sz="2400">
                <a:solidFill>
                  <a:srgbClr val="FF6600"/>
                </a:solidFill>
                <a:latin typeface="Times New Roman" pitchFamily="18" charset="0"/>
              </a:endParaRPr>
            </a:p>
          </p:txBody>
        </p:sp>
        <p:sp>
          <p:nvSpPr>
            <p:cNvPr id="16467" name="Line 28"/>
            <p:cNvSpPr>
              <a:spLocks noChangeShapeType="1"/>
            </p:cNvSpPr>
            <p:nvPr/>
          </p:nvSpPr>
          <p:spPr bwMode="auto">
            <a:xfrm>
              <a:off x="1200"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68" name="Line 29"/>
            <p:cNvSpPr>
              <a:spLocks noChangeShapeType="1"/>
            </p:cNvSpPr>
            <p:nvPr/>
          </p:nvSpPr>
          <p:spPr bwMode="auto">
            <a:xfrm>
              <a:off x="1584"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69" name="Line 30"/>
            <p:cNvSpPr>
              <a:spLocks noChangeShapeType="1"/>
            </p:cNvSpPr>
            <p:nvPr/>
          </p:nvSpPr>
          <p:spPr bwMode="auto">
            <a:xfrm>
              <a:off x="1968"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0" name="Line 31"/>
            <p:cNvSpPr>
              <a:spLocks noChangeShapeType="1"/>
            </p:cNvSpPr>
            <p:nvPr/>
          </p:nvSpPr>
          <p:spPr bwMode="auto">
            <a:xfrm>
              <a:off x="2352"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1" name="Line 32"/>
            <p:cNvSpPr>
              <a:spLocks noChangeShapeType="1"/>
            </p:cNvSpPr>
            <p:nvPr/>
          </p:nvSpPr>
          <p:spPr bwMode="auto">
            <a:xfrm>
              <a:off x="2736"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2" name="Line 33"/>
            <p:cNvSpPr>
              <a:spLocks noChangeShapeType="1"/>
            </p:cNvSpPr>
            <p:nvPr/>
          </p:nvSpPr>
          <p:spPr bwMode="auto">
            <a:xfrm>
              <a:off x="3120"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3" name="Line 34"/>
            <p:cNvSpPr>
              <a:spLocks noChangeShapeType="1"/>
            </p:cNvSpPr>
            <p:nvPr/>
          </p:nvSpPr>
          <p:spPr bwMode="auto">
            <a:xfrm>
              <a:off x="3504"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4" name="Line 35"/>
            <p:cNvSpPr>
              <a:spLocks noChangeShapeType="1"/>
            </p:cNvSpPr>
            <p:nvPr/>
          </p:nvSpPr>
          <p:spPr bwMode="auto">
            <a:xfrm>
              <a:off x="3888"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5" name="Line 36"/>
            <p:cNvSpPr>
              <a:spLocks noChangeShapeType="1"/>
            </p:cNvSpPr>
            <p:nvPr/>
          </p:nvSpPr>
          <p:spPr bwMode="auto">
            <a:xfrm>
              <a:off x="4272"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6" name="Line 37"/>
            <p:cNvSpPr>
              <a:spLocks noChangeShapeType="1"/>
            </p:cNvSpPr>
            <p:nvPr/>
          </p:nvSpPr>
          <p:spPr bwMode="auto">
            <a:xfrm>
              <a:off x="4656" y="528"/>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77" name="Text Box 38"/>
            <p:cNvSpPr txBox="1">
              <a:spLocks noChangeArrowheads="1"/>
            </p:cNvSpPr>
            <p:nvPr/>
          </p:nvSpPr>
          <p:spPr bwMode="auto">
            <a:xfrm>
              <a:off x="768" y="480"/>
              <a:ext cx="453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dirty="0">
                  <a:solidFill>
                    <a:srgbClr val="000000"/>
                  </a:solidFill>
                  <a:latin typeface="Times New Roman" pitchFamily="18" charset="0"/>
                </a:rPr>
                <a:t>16  25 12  30 47 11  23 36  9   18 31</a:t>
              </a:r>
              <a:r>
                <a:rPr lang="en-US" altLang="zh-CN" sz="4000" b="1" dirty="0">
                  <a:solidFill>
                    <a:srgbClr val="000000"/>
                  </a:solidFill>
                  <a:latin typeface="Times New Roman" pitchFamily="18" charset="0"/>
                </a:rPr>
                <a:t>   </a:t>
              </a:r>
            </a:p>
          </p:txBody>
        </p:sp>
      </p:grpSp>
      <p:sp>
        <p:nvSpPr>
          <p:cNvPr id="757799" name="Text Box 39"/>
          <p:cNvSpPr txBox="1">
            <a:spLocks noChangeArrowheads="1"/>
          </p:cNvSpPr>
          <p:nvPr/>
        </p:nvSpPr>
        <p:spPr bwMode="auto">
          <a:xfrm>
            <a:off x="1631950" y="1614487"/>
            <a:ext cx="8656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dirty="0">
                <a:solidFill>
                  <a:srgbClr val="000000"/>
                </a:solidFill>
                <a:latin typeface="微软雅黑" pitchFamily="34" charset="-122"/>
                <a:ea typeface="微软雅黑" pitchFamily="34" charset="-122"/>
              </a:rPr>
              <a:t>第一趟希尔排序，设置增量 </a:t>
            </a:r>
            <a:r>
              <a:rPr lang="en-US" altLang="zh-CN" sz="2800" b="1" dirty="0">
                <a:solidFill>
                  <a:srgbClr val="FF0000"/>
                </a:solidFill>
                <a:latin typeface="Verdana" pitchFamily="34" charset="0"/>
                <a:ea typeface="微软雅黑" pitchFamily="34" charset="-122"/>
              </a:rPr>
              <a:t>d=5</a:t>
            </a:r>
            <a:r>
              <a:rPr lang="zh-CN" altLang="en-US" sz="2800" dirty="0">
                <a:solidFill>
                  <a:srgbClr val="000000"/>
                </a:solidFill>
                <a:latin typeface="微软雅黑" pitchFamily="34" charset="-122"/>
                <a:ea typeface="微软雅黑" pitchFamily="34" charset="-122"/>
              </a:rPr>
              <a:t>，分为</a:t>
            </a:r>
            <a:r>
              <a:rPr lang="en-US" altLang="zh-CN" sz="2800" dirty="0">
                <a:solidFill>
                  <a:srgbClr val="000000"/>
                </a:solidFill>
                <a:latin typeface="微软雅黑" pitchFamily="34" charset="-122"/>
                <a:ea typeface="微软雅黑" pitchFamily="34" charset="-122"/>
              </a:rPr>
              <a:t>5</a:t>
            </a:r>
            <a:r>
              <a:rPr lang="zh-CN" altLang="en-US" sz="2800" dirty="0">
                <a:solidFill>
                  <a:srgbClr val="000000"/>
                </a:solidFill>
                <a:latin typeface="微软雅黑" pitchFamily="34" charset="-122"/>
                <a:ea typeface="微软雅黑" pitchFamily="34" charset="-122"/>
              </a:rPr>
              <a:t>个子序列</a:t>
            </a:r>
          </a:p>
        </p:txBody>
      </p:sp>
      <p:sp>
        <p:nvSpPr>
          <p:cNvPr id="757800" name="Text Box 40"/>
          <p:cNvSpPr txBox="1">
            <a:spLocks noChangeArrowheads="1"/>
          </p:cNvSpPr>
          <p:nvPr/>
        </p:nvSpPr>
        <p:spPr bwMode="auto">
          <a:xfrm>
            <a:off x="1631950" y="3581400"/>
            <a:ext cx="8656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dirty="0">
                <a:solidFill>
                  <a:srgbClr val="000000"/>
                </a:solidFill>
                <a:latin typeface="微软雅黑" pitchFamily="34" charset="-122"/>
                <a:ea typeface="微软雅黑" pitchFamily="34" charset="-122"/>
              </a:rPr>
              <a:t>第二趟希尔排序，设置增量 </a:t>
            </a:r>
            <a:r>
              <a:rPr lang="en-US" altLang="zh-CN" sz="2800" b="1" dirty="0">
                <a:solidFill>
                  <a:srgbClr val="FF0000"/>
                </a:solidFill>
                <a:latin typeface="Verdana" pitchFamily="34" charset="0"/>
                <a:ea typeface="微软雅黑" pitchFamily="34" charset="-122"/>
              </a:rPr>
              <a:t>d=3</a:t>
            </a:r>
            <a:r>
              <a:rPr lang="zh-CN" altLang="en-US" sz="2800" dirty="0">
                <a:solidFill>
                  <a:srgbClr val="000000"/>
                </a:solidFill>
                <a:latin typeface="微软雅黑" pitchFamily="34" charset="-122"/>
                <a:ea typeface="微软雅黑" pitchFamily="34" charset="-122"/>
              </a:rPr>
              <a:t>，分为</a:t>
            </a:r>
            <a:r>
              <a:rPr lang="en-US" altLang="zh-CN" sz="2800" dirty="0">
                <a:solidFill>
                  <a:srgbClr val="000000"/>
                </a:solidFill>
                <a:latin typeface="微软雅黑" pitchFamily="34" charset="-122"/>
                <a:ea typeface="微软雅黑" pitchFamily="34" charset="-122"/>
              </a:rPr>
              <a:t>3</a:t>
            </a:r>
            <a:r>
              <a:rPr lang="zh-CN" altLang="en-US" sz="2800" dirty="0">
                <a:solidFill>
                  <a:srgbClr val="000000"/>
                </a:solidFill>
                <a:latin typeface="微软雅黑" pitchFamily="34" charset="-122"/>
                <a:ea typeface="微软雅黑" pitchFamily="34" charset="-122"/>
              </a:rPr>
              <a:t>个子序列</a:t>
            </a:r>
          </a:p>
        </p:txBody>
      </p:sp>
      <p:sp>
        <p:nvSpPr>
          <p:cNvPr id="757801" name="Text Box 41"/>
          <p:cNvSpPr txBox="1">
            <a:spLocks noChangeArrowheads="1"/>
          </p:cNvSpPr>
          <p:nvPr/>
        </p:nvSpPr>
        <p:spPr bwMode="auto">
          <a:xfrm>
            <a:off x="1631950" y="5257800"/>
            <a:ext cx="903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dirty="0">
                <a:solidFill>
                  <a:srgbClr val="000000"/>
                </a:solidFill>
                <a:latin typeface="微软雅黑" pitchFamily="34" charset="-122"/>
                <a:ea typeface="微软雅黑" pitchFamily="34" charset="-122"/>
              </a:rPr>
              <a:t>第三趟希尔排序，设置增量</a:t>
            </a:r>
            <a:r>
              <a:rPr lang="zh-CN" altLang="en-US" sz="2800" dirty="0">
                <a:solidFill>
                  <a:srgbClr val="005042"/>
                </a:solidFill>
                <a:latin typeface="微软雅黑" pitchFamily="34" charset="-122"/>
                <a:ea typeface="微软雅黑" pitchFamily="34" charset="-122"/>
              </a:rPr>
              <a:t> </a:t>
            </a:r>
            <a:r>
              <a:rPr lang="en-US" altLang="zh-CN" sz="2800" b="1" dirty="0">
                <a:solidFill>
                  <a:srgbClr val="FF0000"/>
                </a:solidFill>
                <a:latin typeface="Verdana" pitchFamily="34" charset="0"/>
                <a:ea typeface="微软雅黑" pitchFamily="34" charset="-122"/>
              </a:rPr>
              <a:t>d=1</a:t>
            </a:r>
            <a:r>
              <a:rPr lang="zh-CN" altLang="en-US" sz="2800" dirty="0">
                <a:solidFill>
                  <a:srgbClr val="000000"/>
                </a:solidFill>
                <a:latin typeface="微软雅黑" pitchFamily="34" charset="-122"/>
                <a:ea typeface="微软雅黑" pitchFamily="34" charset="-122"/>
              </a:rPr>
              <a:t>，对整个序列进行排序</a:t>
            </a:r>
          </a:p>
        </p:txBody>
      </p:sp>
      <p:grpSp>
        <p:nvGrpSpPr>
          <p:cNvPr id="757802" name="Group 42"/>
          <p:cNvGrpSpPr>
            <a:grpSpLocks/>
          </p:cNvGrpSpPr>
          <p:nvPr/>
        </p:nvGrpSpPr>
        <p:grpSpPr bwMode="auto">
          <a:xfrm>
            <a:off x="2424114" y="5822951"/>
            <a:ext cx="7097713" cy="708025"/>
            <a:chOff x="748" y="3657"/>
            <a:chExt cx="4471" cy="446"/>
          </a:xfrm>
        </p:grpSpPr>
        <p:sp>
          <p:nvSpPr>
            <p:cNvPr id="16454" name="Rectangle 43"/>
            <p:cNvSpPr>
              <a:spLocks noChangeArrowheads="1"/>
            </p:cNvSpPr>
            <p:nvPr/>
          </p:nvSpPr>
          <p:spPr bwMode="auto">
            <a:xfrm>
              <a:off x="816" y="3696"/>
              <a:ext cx="4224" cy="384"/>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16455" name="Line 44"/>
            <p:cNvSpPr>
              <a:spLocks noChangeShapeType="1"/>
            </p:cNvSpPr>
            <p:nvPr/>
          </p:nvSpPr>
          <p:spPr bwMode="auto">
            <a:xfrm>
              <a:off x="1200"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56" name="Line 45"/>
            <p:cNvSpPr>
              <a:spLocks noChangeShapeType="1"/>
            </p:cNvSpPr>
            <p:nvPr/>
          </p:nvSpPr>
          <p:spPr bwMode="auto">
            <a:xfrm>
              <a:off x="1584"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57" name="Line 46"/>
            <p:cNvSpPr>
              <a:spLocks noChangeShapeType="1"/>
            </p:cNvSpPr>
            <p:nvPr/>
          </p:nvSpPr>
          <p:spPr bwMode="auto">
            <a:xfrm>
              <a:off x="1968"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58" name="Line 47"/>
            <p:cNvSpPr>
              <a:spLocks noChangeShapeType="1"/>
            </p:cNvSpPr>
            <p:nvPr/>
          </p:nvSpPr>
          <p:spPr bwMode="auto">
            <a:xfrm>
              <a:off x="2352"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59" name="Line 48"/>
            <p:cNvSpPr>
              <a:spLocks noChangeShapeType="1"/>
            </p:cNvSpPr>
            <p:nvPr/>
          </p:nvSpPr>
          <p:spPr bwMode="auto">
            <a:xfrm>
              <a:off x="2736"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60" name="Line 49"/>
            <p:cNvSpPr>
              <a:spLocks noChangeShapeType="1"/>
            </p:cNvSpPr>
            <p:nvPr/>
          </p:nvSpPr>
          <p:spPr bwMode="auto">
            <a:xfrm>
              <a:off x="3120"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61" name="Line 50"/>
            <p:cNvSpPr>
              <a:spLocks noChangeShapeType="1"/>
            </p:cNvSpPr>
            <p:nvPr/>
          </p:nvSpPr>
          <p:spPr bwMode="auto">
            <a:xfrm>
              <a:off x="3504"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62" name="Line 51"/>
            <p:cNvSpPr>
              <a:spLocks noChangeShapeType="1"/>
            </p:cNvSpPr>
            <p:nvPr/>
          </p:nvSpPr>
          <p:spPr bwMode="auto">
            <a:xfrm>
              <a:off x="3888"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63" name="Line 52"/>
            <p:cNvSpPr>
              <a:spLocks noChangeShapeType="1"/>
            </p:cNvSpPr>
            <p:nvPr/>
          </p:nvSpPr>
          <p:spPr bwMode="auto">
            <a:xfrm>
              <a:off x="4272"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64" name="Line 53"/>
            <p:cNvSpPr>
              <a:spLocks noChangeShapeType="1"/>
            </p:cNvSpPr>
            <p:nvPr/>
          </p:nvSpPr>
          <p:spPr bwMode="auto">
            <a:xfrm>
              <a:off x="4656" y="3696"/>
              <a:ext cx="0" cy="3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465" name="Text Box 54"/>
            <p:cNvSpPr txBox="1">
              <a:spLocks noChangeArrowheads="1"/>
            </p:cNvSpPr>
            <p:nvPr/>
          </p:nvSpPr>
          <p:spPr bwMode="auto">
            <a:xfrm>
              <a:off x="748" y="3657"/>
              <a:ext cx="447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4000" b="1">
                  <a:solidFill>
                    <a:srgbClr val="0000FF"/>
                  </a:solidFill>
                  <a:latin typeface="Times New Roman" pitchFamily="18" charset="0"/>
                </a:rPr>
                <a:t> </a:t>
              </a:r>
              <a:r>
                <a:rPr lang="en-US" altLang="zh-CN" sz="3600" b="1">
                  <a:solidFill>
                    <a:srgbClr val="0000FF"/>
                  </a:solidFill>
                  <a:latin typeface="Times New Roman" pitchFamily="18" charset="0"/>
                </a:rPr>
                <a:t>9   11  12 16 18  23 25 30  31 36  47 </a:t>
              </a:r>
            </a:p>
          </p:txBody>
        </p:sp>
      </p:grpSp>
      <p:grpSp>
        <p:nvGrpSpPr>
          <p:cNvPr id="757815" name="Group 55"/>
          <p:cNvGrpSpPr>
            <a:grpSpLocks/>
          </p:cNvGrpSpPr>
          <p:nvPr/>
        </p:nvGrpSpPr>
        <p:grpSpPr bwMode="auto">
          <a:xfrm>
            <a:off x="2679701" y="1125538"/>
            <a:ext cx="6265863" cy="322262"/>
            <a:chOff x="975" y="914"/>
            <a:chExt cx="3947" cy="203"/>
          </a:xfrm>
        </p:grpSpPr>
        <p:sp>
          <p:nvSpPr>
            <p:cNvPr id="16450" name="Line 56"/>
            <p:cNvSpPr>
              <a:spLocks noChangeShapeType="1"/>
            </p:cNvSpPr>
            <p:nvPr/>
          </p:nvSpPr>
          <p:spPr bwMode="auto">
            <a:xfrm>
              <a:off x="975" y="1117"/>
              <a:ext cx="39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51" name="Line 57"/>
            <p:cNvSpPr>
              <a:spLocks noChangeShapeType="1"/>
            </p:cNvSpPr>
            <p:nvPr/>
          </p:nvSpPr>
          <p:spPr bwMode="auto">
            <a:xfrm flipV="1">
              <a:off x="4921" y="915"/>
              <a:ext cx="1" cy="2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52" name="Line 58"/>
            <p:cNvSpPr>
              <a:spLocks noChangeShapeType="1"/>
            </p:cNvSpPr>
            <p:nvPr/>
          </p:nvSpPr>
          <p:spPr bwMode="auto">
            <a:xfrm flipH="1">
              <a:off x="2925" y="916"/>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53" name="Line 59"/>
            <p:cNvSpPr>
              <a:spLocks noChangeShapeType="1"/>
            </p:cNvSpPr>
            <p:nvPr/>
          </p:nvSpPr>
          <p:spPr bwMode="auto">
            <a:xfrm>
              <a:off x="975" y="914"/>
              <a:ext cx="0" cy="1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7820" name="Text Box 60"/>
          <p:cNvSpPr txBox="1">
            <a:spLocks noChangeArrowheads="1"/>
          </p:cNvSpPr>
          <p:nvPr/>
        </p:nvSpPr>
        <p:spPr bwMode="auto">
          <a:xfrm>
            <a:off x="2495550" y="2257425"/>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0000FF"/>
                </a:solidFill>
                <a:latin typeface="Times New Roman" pitchFamily="18" charset="0"/>
              </a:rPr>
              <a:t>11</a:t>
            </a:r>
            <a:endParaRPr lang="en-US" altLang="zh-CN" sz="4000" b="1">
              <a:solidFill>
                <a:srgbClr val="0000FF"/>
              </a:solidFill>
              <a:latin typeface="Times New Roman" pitchFamily="18" charset="0"/>
            </a:endParaRPr>
          </a:p>
        </p:txBody>
      </p:sp>
      <p:sp>
        <p:nvSpPr>
          <p:cNvPr id="757821" name="Text Box 61"/>
          <p:cNvSpPr txBox="1">
            <a:spLocks noChangeArrowheads="1"/>
          </p:cNvSpPr>
          <p:nvPr/>
        </p:nvSpPr>
        <p:spPr bwMode="auto">
          <a:xfrm>
            <a:off x="5564188" y="229076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0000FF"/>
                </a:solidFill>
                <a:latin typeface="Times New Roman" pitchFamily="18" charset="0"/>
              </a:rPr>
              <a:t>16</a:t>
            </a:r>
            <a:endParaRPr lang="en-US" altLang="zh-CN" sz="4000" b="1">
              <a:solidFill>
                <a:srgbClr val="0000FF"/>
              </a:solidFill>
              <a:latin typeface="Times New Roman" pitchFamily="18" charset="0"/>
            </a:endParaRPr>
          </a:p>
        </p:txBody>
      </p:sp>
      <p:sp>
        <p:nvSpPr>
          <p:cNvPr id="757822" name="Text Box 62"/>
          <p:cNvSpPr txBox="1">
            <a:spLocks noChangeArrowheads="1"/>
          </p:cNvSpPr>
          <p:nvPr/>
        </p:nvSpPr>
        <p:spPr bwMode="auto">
          <a:xfrm>
            <a:off x="8588375" y="229076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0000FF"/>
                </a:solidFill>
                <a:latin typeface="Times New Roman" pitchFamily="18" charset="0"/>
              </a:rPr>
              <a:t>31</a:t>
            </a:r>
            <a:endParaRPr lang="en-US" altLang="zh-CN" sz="4000" b="1">
              <a:solidFill>
                <a:srgbClr val="0000FF"/>
              </a:solidFill>
              <a:latin typeface="Times New Roman" pitchFamily="18" charset="0"/>
            </a:endParaRPr>
          </a:p>
        </p:txBody>
      </p:sp>
      <p:grpSp>
        <p:nvGrpSpPr>
          <p:cNvPr id="757823" name="Group 63"/>
          <p:cNvGrpSpPr>
            <a:grpSpLocks/>
          </p:cNvGrpSpPr>
          <p:nvPr/>
        </p:nvGrpSpPr>
        <p:grpSpPr bwMode="auto">
          <a:xfrm>
            <a:off x="3255964" y="1127125"/>
            <a:ext cx="3101975" cy="292100"/>
            <a:chOff x="1338" y="887"/>
            <a:chExt cx="1954" cy="184"/>
          </a:xfrm>
        </p:grpSpPr>
        <p:sp>
          <p:nvSpPr>
            <p:cNvPr id="16447" name="Line 64"/>
            <p:cNvSpPr>
              <a:spLocks noChangeShapeType="1"/>
            </p:cNvSpPr>
            <p:nvPr/>
          </p:nvSpPr>
          <p:spPr bwMode="auto">
            <a:xfrm>
              <a:off x="1338" y="1071"/>
              <a:ext cx="19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8" name="Line 65"/>
            <p:cNvSpPr>
              <a:spLocks noChangeShapeType="1"/>
            </p:cNvSpPr>
            <p:nvPr/>
          </p:nvSpPr>
          <p:spPr bwMode="auto">
            <a:xfrm>
              <a:off x="1338" y="89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9" name="Line 66"/>
            <p:cNvSpPr>
              <a:spLocks noChangeShapeType="1"/>
            </p:cNvSpPr>
            <p:nvPr/>
          </p:nvSpPr>
          <p:spPr bwMode="auto">
            <a:xfrm>
              <a:off x="3292" y="887"/>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7827" name="Text Box 67"/>
          <p:cNvSpPr txBox="1">
            <a:spLocks noChangeArrowheads="1"/>
          </p:cNvSpPr>
          <p:nvPr/>
        </p:nvSpPr>
        <p:spPr bwMode="auto">
          <a:xfrm>
            <a:off x="3116263" y="2274887"/>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FF9900"/>
                </a:solidFill>
                <a:latin typeface="Times New Roman" pitchFamily="18" charset="0"/>
              </a:rPr>
              <a:t>23</a:t>
            </a:r>
            <a:endParaRPr lang="en-US" altLang="zh-CN" sz="4000" b="1">
              <a:solidFill>
                <a:srgbClr val="FF9900"/>
              </a:solidFill>
              <a:latin typeface="Times New Roman" pitchFamily="18" charset="0"/>
            </a:endParaRPr>
          </a:p>
        </p:txBody>
      </p:sp>
      <p:sp>
        <p:nvSpPr>
          <p:cNvPr id="757828" name="Text Box 68"/>
          <p:cNvSpPr txBox="1">
            <a:spLocks noChangeArrowheads="1"/>
          </p:cNvSpPr>
          <p:nvPr/>
        </p:nvSpPr>
        <p:spPr bwMode="auto">
          <a:xfrm>
            <a:off x="6140450" y="229076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FF9900"/>
                </a:solidFill>
                <a:latin typeface="Times New Roman" pitchFamily="18" charset="0"/>
              </a:rPr>
              <a:t>25</a:t>
            </a:r>
            <a:endParaRPr lang="en-US" altLang="zh-CN" sz="4000" b="1">
              <a:solidFill>
                <a:srgbClr val="FF9900"/>
              </a:solidFill>
              <a:latin typeface="Times New Roman" pitchFamily="18" charset="0"/>
            </a:endParaRPr>
          </a:p>
        </p:txBody>
      </p:sp>
      <p:grpSp>
        <p:nvGrpSpPr>
          <p:cNvPr id="757829" name="Group 69"/>
          <p:cNvGrpSpPr>
            <a:grpSpLocks/>
          </p:cNvGrpSpPr>
          <p:nvPr/>
        </p:nvGrpSpPr>
        <p:grpSpPr bwMode="auto">
          <a:xfrm>
            <a:off x="3897314" y="1120775"/>
            <a:ext cx="3101975" cy="292100"/>
            <a:chOff x="1338" y="887"/>
            <a:chExt cx="1954" cy="184"/>
          </a:xfrm>
        </p:grpSpPr>
        <p:sp>
          <p:nvSpPr>
            <p:cNvPr id="16444" name="Line 70"/>
            <p:cNvSpPr>
              <a:spLocks noChangeShapeType="1"/>
            </p:cNvSpPr>
            <p:nvPr/>
          </p:nvSpPr>
          <p:spPr bwMode="auto">
            <a:xfrm>
              <a:off x="1338" y="1071"/>
              <a:ext cx="19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5" name="Line 71"/>
            <p:cNvSpPr>
              <a:spLocks noChangeShapeType="1"/>
            </p:cNvSpPr>
            <p:nvPr/>
          </p:nvSpPr>
          <p:spPr bwMode="auto">
            <a:xfrm>
              <a:off x="1338" y="89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6" name="Line 72"/>
            <p:cNvSpPr>
              <a:spLocks noChangeShapeType="1"/>
            </p:cNvSpPr>
            <p:nvPr/>
          </p:nvSpPr>
          <p:spPr bwMode="auto">
            <a:xfrm>
              <a:off x="3292" y="887"/>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7833" name="Text Box 73"/>
          <p:cNvSpPr txBox="1">
            <a:spLocks noChangeArrowheads="1"/>
          </p:cNvSpPr>
          <p:nvPr/>
        </p:nvSpPr>
        <p:spPr bwMode="auto">
          <a:xfrm>
            <a:off x="3692525" y="229076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990000"/>
                </a:solidFill>
                <a:latin typeface="Times New Roman" pitchFamily="18" charset="0"/>
              </a:rPr>
              <a:t>12</a:t>
            </a:r>
            <a:endParaRPr lang="en-US" altLang="zh-CN" sz="4000" b="1">
              <a:solidFill>
                <a:srgbClr val="990000"/>
              </a:solidFill>
              <a:latin typeface="Times New Roman" pitchFamily="18" charset="0"/>
            </a:endParaRPr>
          </a:p>
        </p:txBody>
      </p:sp>
      <p:sp>
        <p:nvSpPr>
          <p:cNvPr id="757834" name="Text Box 74"/>
          <p:cNvSpPr txBox="1">
            <a:spLocks noChangeArrowheads="1"/>
          </p:cNvSpPr>
          <p:nvPr/>
        </p:nvSpPr>
        <p:spPr bwMode="auto">
          <a:xfrm>
            <a:off x="6788150" y="229076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990000"/>
                </a:solidFill>
                <a:latin typeface="Times New Roman" pitchFamily="18" charset="0"/>
              </a:rPr>
              <a:t>36</a:t>
            </a:r>
            <a:endParaRPr lang="en-US" altLang="zh-CN" sz="4000" b="1">
              <a:solidFill>
                <a:srgbClr val="990000"/>
              </a:solidFill>
              <a:latin typeface="Times New Roman" pitchFamily="18" charset="0"/>
            </a:endParaRPr>
          </a:p>
        </p:txBody>
      </p:sp>
      <p:sp>
        <p:nvSpPr>
          <p:cNvPr id="757835" name="Text Box 75"/>
          <p:cNvSpPr txBox="1">
            <a:spLocks noChangeArrowheads="1"/>
          </p:cNvSpPr>
          <p:nvPr/>
        </p:nvSpPr>
        <p:spPr bwMode="auto">
          <a:xfrm>
            <a:off x="4430713" y="2290762"/>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D60093"/>
                </a:solidFill>
                <a:latin typeface="Times New Roman" pitchFamily="18" charset="0"/>
              </a:rPr>
              <a:t>9</a:t>
            </a:r>
            <a:endParaRPr lang="en-US" altLang="zh-CN" sz="4000" b="1">
              <a:solidFill>
                <a:srgbClr val="D60093"/>
              </a:solidFill>
              <a:latin typeface="Times New Roman" pitchFamily="18" charset="0"/>
            </a:endParaRPr>
          </a:p>
        </p:txBody>
      </p:sp>
      <p:sp>
        <p:nvSpPr>
          <p:cNvPr id="757836" name="Text Box 76"/>
          <p:cNvSpPr txBox="1">
            <a:spLocks noChangeArrowheads="1"/>
          </p:cNvSpPr>
          <p:nvPr/>
        </p:nvSpPr>
        <p:spPr bwMode="auto">
          <a:xfrm>
            <a:off x="7343775" y="229076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D60093"/>
                </a:solidFill>
                <a:latin typeface="Times New Roman" pitchFamily="18" charset="0"/>
              </a:rPr>
              <a:t>30</a:t>
            </a:r>
          </a:p>
        </p:txBody>
      </p:sp>
      <p:sp>
        <p:nvSpPr>
          <p:cNvPr id="757837" name="Text Box 77"/>
          <p:cNvSpPr txBox="1">
            <a:spLocks noChangeArrowheads="1"/>
          </p:cNvSpPr>
          <p:nvPr/>
        </p:nvSpPr>
        <p:spPr bwMode="auto">
          <a:xfrm>
            <a:off x="4922838" y="229076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chemeClr val="tx2"/>
                </a:solidFill>
                <a:latin typeface="Times New Roman" pitchFamily="18" charset="0"/>
              </a:rPr>
              <a:t>18</a:t>
            </a:r>
            <a:endParaRPr lang="en-US" altLang="zh-CN" sz="4000" b="1">
              <a:solidFill>
                <a:schemeClr val="tx2"/>
              </a:solidFill>
              <a:latin typeface="Times New Roman" pitchFamily="18" charset="0"/>
            </a:endParaRPr>
          </a:p>
        </p:txBody>
      </p:sp>
      <p:sp>
        <p:nvSpPr>
          <p:cNvPr id="757838" name="Text Box 78"/>
          <p:cNvSpPr txBox="1">
            <a:spLocks noChangeArrowheads="1"/>
          </p:cNvSpPr>
          <p:nvPr/>
        </p:nvSpPr>
        <p:spPr bwMode="auto">
          <a:xfrm>
            <a:off x="7924800" y="229076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chemeClr val="tx2"/>
                </a:solidFill>
                <a:latin typeface="Times New Roman" pitchFamily="18" charset="0"/>
              </a:rPr>
              <a:t>47</a:t>
            </a:r>
          </a:p>
        </p:txBody>
      </p:sp>
      <p:grpSp>
        <p:nvGrpSpPr>
          <p:cNvPr id="757839" name="Group 79"/>
          <p:cNvGrpSpPr>
            <a:grpSpLocks/>
          </p:cNvGrpSpPr>
          <p:nvPr/>
        </p:nvGrpSpPr>
        <p:grpSpPr bwMode="auto">
          <a:xfrm>
            <a:off x="4424364" y="1131888"/>
            <a:ext cx="3101975" cy="292100"/>
            <a:chOff x="1338" y="887"/>
            <a:chExt cx="1954" cy="184"/>
          </a:xfrm>
        </p:grpSpPr>
        <p:sp>
          <p:nvSpPr>
            <p:cNvPr id="16441" name="Line 80"/>
            <p:cNvSpPr>
              <a:spLocks noChangeShapeType="1"/>
            </p:cNvSpPr>
            <p:nvPr/>
          </p:nvSpPr>
          <p:spPr bwMode="auto">
            <a:xfrm>
              <a:off x="1338" y="1071"/>
              <a:ext cx="19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2" name="Line 81"/>
            <p:cNvSpPr>
              <a:spLocks noChangeShapeType="1"/>
            </p:cNvSpPr>
            <p:nvPr/>
          </p:nvSpPr>
          <p:spPr bwMode="auto">
            <a:xfrm>
              <a:off x="1338" y="89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3" name="Line 82"/>
            <p:cNvSpPr>
              <a:spLocks noChangeShapeType="1"/>
            </p:cNvSpPr>
            <p:nvPr/>
          </p:nvSpPr>
          <p:spPr bwMode="auto">
            <a:xfrm>
              <a:off x="3292" y="887"/>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7843" name="Group 83"/>
          <p:cNvGrpSpPr>
            <a:grpSpLocks/>
          </p:cNvGrpSpPr>
          <p:nvPr/>
        </p:nvGrpSpPr>
        <p:grpSpPr bwMode="auto">
          <a:xfrm>
            <a:off x="5199064" y="1127125"/>
            <a:ext cx="3101975" cy="292100"/>
            <a:chOff x="1338" y="887"/>
            <a:chExt cx="1954" cy="184"/>
          </a:xfrm>
        </p:grpSpPr>
        <p:sp>
          <p:nvSpPr>
            <p:cNvPr id="16438" name="Line 84"/>
            <p:cNvSpPr>
              <a:spLocks noChangeShapeType="1"/>
            </p:cNvSpPr>
            <p:nvPr/>
          </p:nvSpPr>
          <p:spPr bwMode="auto">
            <a:xfrm>
              <a:off x="1338" y="1071"/>
              <a:ext cx="19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9" name="Line 85"/>
            <p:cNvSpPr>
              <a:spLocks noChangeShapeType="1"/>
            </p:cNvSpPr>
            <p:nvPr/>
          </p:nvSpPr>
          <p:spPr bwMode="auto">
            <a:xfrm>
              <a:off x="1338" y="89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40" name="Line 86"/>
            <p:cNvSpPr>
              <a:spLocks noChangeShapeType="1"/>
            </p:cNvSpPr>
            <p:nvPr/>
          </p:nvSpPr>
          <p:spPr bwMode="auto">
            <a:xfrm>
              <a:off x="3292" y="887"/>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7847" name="Group 87"/>
          <p:cNvGrpSpPr>
            <a:grpSpLocks/>
          </p:cNvGrpSpPr>
          <p:nvPr/>
        </p:nvGrpSpPr>
        <p:grpSpPr bwMode="auto">
          <a:xfrm>
            <a:off x="2744789" y="2911476"/>
            <a:ext cx="5500687" cy="338137"/>
            <a:chOff x="968" y="1916"/>
            <a:chExt cx="3465" cy="213"/>
          </a:xfrm>
        </p:grpSpPr>
        <p:sp>
          <p:nvSpPr>
            <p:cNvPr id="16433" name="Line 88"/>
            <p:cNvSpPr>
              <a:spLocks noChangeShapeType="1"/>
            </p:cNvSpPr>
            <p:nvPr/>
          </p:nvSpPr>
          <p:spPr bwMode="auto">
            <a:xfrm>
              <a:off x="968" y="2129"/>
              <a:ext cx="34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4" name="Line 89"/>
            <p:cNvSpPr>
              <a:spLocks noChangeShapeType="1"/>
            </p:cNvSpPr>
            <p:nvPr/>
          </p:nvSpPr>
          <p:spPr bwMode="auto">
            <a:xfrm flipH="1">
              <a:off x="2154" y="1921"/>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5" name="Line 90"/>
            <p:cNvSpPr>
              <a:spLocks noChangeShapeType="1"/>
            </p:cNvSpPr>
            <p:nvPr/>
          </p:nvSpPr>
          <p:spPr bwMode="auto">
            <a:xfrm>
              <a:off x="975" y="1922"/>
              <a:ext cx="0" cy="1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6" name="Line 91"/>
            <p:cNvSpPr>
              <a:spLocks noChangeShapeType="1"/>
            </p:cNvSpPr>
            <p:nvPr/>
          </p:nvSpPr>
          <p:spPr bwMode="auto">
            <a:xfrm flipH="1">
              <a:off x="3288" y="1916"/>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7" name="Line 92"/>
            <p:cNvSpPr>
              <a:spLocks noChangeShapeType="1"/>
            </p:cNvSpPr>
            <p:nvPr/>
          </p:nvSpPr>
          <p:spPr bwMode="auto">
            <a:xfrm flipH="1">
              <a:off x="4422" y="1926"/>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7853" name="Text Box 93"/>
          <p:cNvSpPr txBox="1">
            <a:spLocks noChangeArrowheads="1"/>
          </p:cNvSpPr>
          <p:nvPr/>
        </p:nvSpPr>
        <p:spPr bwMode="auto">
          <a:xfrm>
            <a:off x="2643188" y="4259262"/>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0000FF"/>
                </a:solidFill>
                <a:latin typeface="Times New Roman" pitchFamily="18" charset="0"/>
              </a:rPr>
              <a:t>9</a:t>
            </a:r>
            <a:endParaRPr lang="en-US" altLang="zh-CN" sz="4000" b="1">
              <a:solidFill>
                <a:srgbClr val="0000FF"/>
              </a:solidFill>
              <a:latin typeface="Times New Roman" pitchFamily="18" charset="0"/>
            </a:endParaRPr>
          </a:p>
        </p:txBody>
      </p:sp>
      <p:sp>
        <p:nvSpPr>
          <p:cNvPr id="757854" name="Text Box 94"/>
          <p:cNvSpPr txBox="1">
            <a:spLocks noChangeArrowheads="1"/>
          </p:cNvSpPr>
          <p:nvPr/>
        </p:nvSpPr>
        <p:spPr bwMode="auto">
          <a:xfrm>
            <a:off x="6151563" y="4225924"/>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0000FF"/>
                </a:solidFill>
                <a:latin typeface="Times New Roman" pitchFamily="18" charset="0"/>
              </a:rPr>
              <a:t>25</a:t>
            </a:r>
          </a:p>
        </p:txBody>
      </p:sp>
      <p:sp>
        <p:nvSpPr>
          <p:cNvPr id="757855" name="Text Box 95"/>
          <p:cNvSpPr txBox="1">
            <a:spLocks noChangeArrowheads="1"/>
          </p:cNvSpPr>
          <p:nvPr/>
        </p:nvSpPr>
        <p:spPr bwMode="auto">
          <a:xfrm>
            <a:off x="4352925" y="4225924"/>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0000FF"/>
                </a:solidFill>
                <a:latin typeface="Times New Roman" pitchFamily="18" charset="0"/>
              </a:rPr>
              <a:t>11</a:t>
            </a:r>
          </a:p>
        </p:txBody>
      </p:sp>
      <p:sp>
        <p:nvSpPr>
          <p:cNvPr id="757856" name="Text Box 96"/>
          <p:cNvSpPr txBox="1">
            <a:spLocks noChangeArrowheads="1"/>
          </p:cNvSpPr>
          <p:nvPr/>
        </p:nvSpPr>
        <p:spPr bwMode="auto">
          <a:xfrm>
            <a:off x="7980363" y="4237037"/>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0000FF"/>
                </a:solidFill>
                <a:latin typeface="Times New Roman" pitchFamily="18" charset="0"/>
              </a:rPr>
              <a:t>47</a:t>
            </a:r>
          </a:p>
        </p:txBody>
      </p:sp>
      <p:grpSp>
        <p:nvGrpSpPr>
          <p:cNvPr id="757857" name="Group 97"/>
          <p:cNvGrpSpPr>
            <a:grpSpLocks/>
          </p:cNvGrpSpPr>
          <p:nvPr/>
        </p:nvGrpSpPr>
        <p:grpSpPr bwMode="auto">
          <a:xfrm>
            <a:off x="3375025" y="2938462"/>
            <a:ext cx="5500688" cy="338138"/>
            <a:chOff x="968" y="1916"/>
            <a:chExt cx="3465" cy="213"/>
          </a:xfrm>
        </p:grpSpPr>
        <p:sp>
          <p:nvSpPr>
            <p:cNvPr id="16428" name="Line 98"/>
            <p:cNvSpPr>
              <a:spLocks noChangeShapeType="1"/>
            </p:cNvSpPr>
            <p:nvPr/>
          </p:nvSpPr>
          <p:spPr bwMode="auto">
            <a:xfrm>
              <a:off x="968" y="2129"/>
              <a:ext cx="34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9" name="Line 99"/>
            <p:cNvSpPr>
              <a:spLocks noChangeShapeType="1"/>
            </p:cNvSpPr>
            <p:nvPr/>
          </p:nvSpPr>
          <p:spPr bwMode="auto">
            <a:xfrm flipH="1">
              <a:off x="2154" y="1921"/>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0" name="Line 100"/>
            <p:cNvSpPr>
              <a:spLocks noChangeShapeType="1"/>
            </p:cNvSpPr>
            <p:nvPr/>
          </p:nvSpPr>
          <p:spPr bwMode="auto">
            <a:xfrm>
              <a:off x="975" y="1922"/>
              <a:ext cx="0" cy="1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1" name="Line 101"/>
            <p:cNvSpPr>
              <a:spLocks noChangeShapeType="1"/>
            </p:cNvSpPr>
            <p:nvPr/>
          </p:nvSpPr>
          <p:spPr bwMode="auto">
            <a:xfrm flipH="1">
              <a:off x="3288" y="1916"/>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32" name="Line 102"/>
            <p:cNvSpPr>
              <a:spLocks noChangeShapeType="1"/>
            </p:cNvSpPr>
            <p:nvPr/>
          </p:nvSpPr>
          <p:spPr bwMode="auto">
            <a:xfrm flipH="1">
              <a:off x="4422" y="1926"/>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7863" name="Text Box 103"/>
          <p:cNvSpPr txBox="1">
            <a:spLocks noChangeArrowheads="1"/>
          </p:cNvSpPr>
          <p:nvPr/>
        </p:nvSpPr>
        <p:spPr bwMode="auto">
          <a:xfrm>
            <a:off x="8566150" y="4230687"/>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990000"/>
                </a:solidFill>
                <a:latin typeface="Times New Roman" pitchFamily="18" charset="0"/>
              </a:rPr>
              <a:t>36</a:t>
            </a:r>
          </a:p>
        </p:txBody>
      </p:sp>
      <p:sp>
        <p:nvSpPr>
          <p:cNvPr id="757864" name="Text Box 104"/>
          <p:cNvSpPr txBox="1">
            <a:spLocks noChangeArrowheads="1"/>
          </p:cNvSpPr>
          <p:nvPr/>
        </p:nvSpPr>
        <p:spPr bwMode="auto">
          <a:xfrm>
            <a:off x="3094038" y="4214812"/>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990000"/>
                </a:solidFill>
                <a:latin typeface="Times New Roman" pitchFamily="18" charset="0"/>
              </a:rPr>
              <a:t>18</a:t>
            </a:r>
          </a:p>
        </p:txBody>
      </p:sp>
      <p:sp>
        <p:nvSpPr>
          <p:cNvPr id="757865" name="Text Box 105"/>
          <p:cNvSpPr txBox="1">
            <a:spLocks noChangeArrowheads="1"/>
          </p:cNvSpPr>
          <p:nvPr/>
        </p:nvSpPr>
        <p:spPr bwMode="auto">
          <a:xfrm>
            <a:off x="6765925" y="4230687"/>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990000"/>
                </a:solidFill>
                <a:latin typeface="Times New Roman" pitchFamily="18" charset="0"/>
              </a:rPr>
              <a:t>31</a:t>
            </a:r>
            <a:endParaRPr lang="en-US" altLang="zh-CN" sz="4000" b="1">
              <a:solidFill>
                <a:srgbClr val="990000"/>
              </a:solidFill>
              <a:latin typeface="Times New Roman" pitchFamily="18" charset="0"/>
            </a:endParaRPr>
          </a:p>
        </p:txBody>
      </p:sp>
      <p:sp>
        <p:nvSpPr>
          <p:cNvPr id="757866" name="Text Box 106"/>
          <p:cNvSpPr txBox="1">
            <a:spLocks noChangeArrowheads="1"/>
          </p:cNvSpPr>
          <p:nvPr/>
        </p:nvSpPr>
        <p:spPr bwMode="auto">
          <a:xfrm>
            <a:off x="4900613" y="4230687"/>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990000"/>
                </a:solidFill>
                <a:latin typeface="Times New Roman" pitchFamily="18" charset="0"/>
              </a:rPr>
              <a:t>23</a:t>
            </a:r>
          </a:p>
        </p:txBody>
      </p:sp>
      <p:grpSp>
        <p:nvGrpSpPr>
          <p:cNvPr id="757867" name="Group 107"/>
          <p:cNvGrpSpPr>
            <a:grpSpLocks/>
          </p:cNvGrpSpPr>
          <p:nvPr/>
        </p:nvGrpSpPr>
        <p:grpSpPr bwMode="auto">
          <a:xfrm>
            <a:off x="3956050" y="2938462"/>
            <a:ext cx="3695700" cy="338138"/>
            <a:chOff x="1501" y="2069"/>
            <a:chExt cx="2328" cy="213"/>
          </a:xfrm>
        </p:grpSpPr>
        <p:sp>
          <p:nvSpPr>
            <p:cNvPr id="16424" name="Line 108"/>
            <p:cNvSpPr>
              <a:spLocks noChangeShapeType="1"/>
            </p:cNvSpPr>
            <p:nvPr/>
          </p:nvSpPr>
          <p:spPr bwMode="auto">
            <a:xfrm flipV="1">
              <a:off x="1501" y="2275"/>
              <a:ext cx="2328" cy="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5" name="Line 109"/>
            <p:cNvSpPr>
              <a:spLocks noChangeShapeType="1"/>
            </p:cNvSpPr>
            <p:nvPr/>
          </p:nvSpPr>
          <p:spPr bwMode="auto">
            <a:xfrm flipH="1">
              <a:off x="2687" y="2074"/>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6" name="Line 110"/>
            <p:cNvSpPr>
              <a:spLocks noChangeShapeType="1"/>
            </p:cNvSpPr>
            <p:nvPr/>
          </p:nvSpPr>
          <p:spPr bwMode="auto">
            <a:xfrm>
              <a:off x="1508" y="2075"/>
              <a:ext cx="0" cy="1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7" name="Line 111"/>
            <p:cNvSpPr>
              <a:spLocks noChangeShapeType="1"/>
            </p:cNvSpPr>
            <p:nvPr/>
          </p:nvSpPr>
          <p:spPr bwMode="auto">
            <a:xfrm flipH="1">
              <a:off x="3821" y="2069"/>
              <a:ext cx="0"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57872" name="Text Box 112"/>
          <p:cNvSpPr txBox="1">
            <a:spLocks noChangeArrowheads="1"/>
          </p:cNvSpPr>
          <p:nvPr/>
        </p:nvSpPr>
        <p:spPr bwMode="auto">
          <a:xfrm>
            <a:off x="5597525" y="4225924"/>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D60093"/>
                </a:solidFill>
                <a:latin typeface="Times New Roman" pitchFamily="18" charset="0"/>
              </a:rPr>
              <a:t>16</a:t>
            </a:r>
          </a:p>
        </p:txBody>
      </p:sp>
      <p:sp>
        <p:nvSpPr>
          <p:cNvPr id="757873" name="Text Box 113"/>
          <p:cNvSpPr txBox="1">
            <a:spLocks noChangeArrowheads="1"/>
          </p:cNvSpPr>
          <p:nvPr/>
        </p:nvSpPr>
        <p:spPr bwMode="auto">
          <a:xfrm>
            <a:off x="3725863" y="4225924"/>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D60093"/>
                </a:solidFill>
                <a:latin typeface="Times New Roman" pitchFamily="18" charset="0"/>
              </a:rPr>
              <a:t>12</a:t>
            </a:r>
          </a:p>
        </p:txBody>
      </p:sp>
      <p:sp>
        <p:nvSpPr>
          <p:cNvPr id="757874" name="Text Box 114"/>
          <p:cNvSpPr txBox="1">
            <a:spLocks noChangeArrowheads="1"/>
          </p:cNvSpPr>
          <p:nvPr/>
        </p:nvSpPr>
        <p:spPr bwMode="auto">
          <a:xfrm>
            <a:off x="7377113" y="4225924"/>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3600" b="1">
                <a:solidFill>
                  <a:srgbClr val="D60093"/>
                </a:solidFill>
                <a:latin typeface="Times New Roman" pitchFamily="18" charset="0"/>
              </a:rPr>
              <a:t>30</a:t>
            </a:r>
          </a:p>
        </p:txBody>
      </p:sp>
    </p:spTree>
    <p:extLst>
      <p:ext uri="{BB962C8B-B14F-4D97-AF65-F5344CB8AC3E}">
        <p14:creationId xmlns:p14="http://schemas.microsoft.com/office/powerpoint/2010/main" val="41857650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57786"/>
                                        </p:tgtEl>
                                        <p:attrNameLst>
                                          <p:attrName>style.visibility</p:attrName>
                                        </p:attrNameLst>
                                      </p:cBhvr>
                                      <p:to>
                                        <p:strVal val="visible"/>
                                      </p:to>
                                    </p:set>
                                    <p:animEffect transition="in" filter="wipe(left)">
                                      <p:cBhvr>
                                        <p:cTn id="7" dur="500"/>
                                        <p:tgtEl>
                                          <p:spTgt spid="757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9"/>
                                        </p:tgtEl>
                                        <p:attrNameLst>
                                          <p:attrName>style.visibility</p:attrName>
                                        </p:attrNameLst>
                                      </p:cBhvr>
                                      <p:to>
                                        <p:strVal val="visible"/>
                                      </p:to>
                                    </p:set>
                                    <p:animEffect transition="in" filter="wipe(left)">
                                      <p:cBhvr>
                                        <p:cTn id="12" dur="500"/>
                                        <p:tgtEl>
                                          <p:spTgt spid="75779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57762"/>
                                        </p:tgtEl>
                                        <p:attrNameLst>
                                          <p:attrName>style.visibility</p:attrName>
                                        </p:attrNameLst>
                                      </p:cBhvr>
                                      <p:to>
                                        <p:strVal val="visible"/>
                                      </p:to>
                                    </p:set>
                                    <p:animEffect transition="in" filter="wipe(left)">
                                      <p:cBhvr>
                                        <p:cTn id="16" dur="500"/>
                                        <p:tgtEl>
                                          <p:spTgt spid="7577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57815"/>
                                        </p:tgtEl>
                                        <p:attrNameLst>
                                          <p:attrName>style.visibility</p:attrName>
                                        </p:attrNameLst>
                                      </p:cBhvr>
                                      <p:to>
                                        <p:strVal val="visible"/>
                                      </p:to>
                                    </p:set>
                                    <p:animEffect transition="in" filter="wipe(down)">
                                      <p:cBhvr>
                                        <p:cTn id="21" dur="500"/>
                                        <p:tgtEl>
                                          <p:spTgt spid="757815"/>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57820"/>
                                        </p:tgtEl>
                                        <p:attrNameLst>
                                          <p:attrName>style.visibility</p:attrName>
                                        </p:attrNameLst>
                                      </p:cBhvr>
                                      <p:to>
                                        <p:strVal val="visible"/>
                                      </p:to>
                                    </p:set>
                                    <p:animEffect transition="in" filter="wipe(left)">
                                      <p:cBhvr>
                                        <p:cTn id="25" dur="500"/>
                                        <p:tgtEl>
                                          <p:spTgt spid="757820"/>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757821"/>
                                        </p:tgtEl>
                                        <p:attrNameLst>
                                          <p:attrName>style.visibility</p:attrName>
                                        </p:attrNameLst>
                                      </p:cBhvr>
                                      <p:to>
                                        <p:strVal val="visible"/>
                                      </p:to>
                                    </p:set>
                                    <p:animEffect transition="in" filter="wipe(left)">
                                      <p:cBhvr>
                                        <p:cTn id="29" dur="500"/>
                                        <p:tgtEl>
                                          <p:spTgt spid="757821"/>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757822"/>
                                        </p:tgtEl>
                                        <p:attrNameLst>
                                          <p:attrName>style.visibility</p:attrName>
                                        </p:attrNameLst>
                                      </p:cBhvr>
                                      <p:to>
                                        <p:strVal val="visible"/>
                                      </p:to>
                                    </p:set>
                                    <p:animEffect transition="in" filter="wipe(left)">
                                      <p:cBhvr>
                                        <p:cTn id="33" dur="500"/>
                                        <p:tgtEl>
                                          <p:spTgt spid="7578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xit" presetSubtype="1" fill="hold" nodeType="clickEffect">
                                  <p:stCondLst>
                                    <p:cond delay="0"/>
                                  </p:stCondLst>
                                  <p:childTnLst>
                                    <p:animEffect transition="out" filter="wipe(up)">
                                      <p:cBhvr>
                                        <p:cTn id="37" dur="500"/>
                                        <p:tgtEl>
                                          <p:spTgt spid="757815"/>
                                        </p:tgtEl>
                                      </p:cBhvr>
                                    </p:animEffect>
                                    <p:set>
                                      <p:cBhvr>
                                        <p:cTn id="38" dur="1" fill="hold">
                                          <p:stCondLst>
                                            <p:cond delay="499"/>
                                          </p:stCondLst>
                                        </p:cTn>
                                        <p:tgtEl>
                                          <p:spTgt spid="757815"/>
                                        </p:tgtEl>
                                        <p:attrNameLst>
                                          <p:attrName>style.visibility</p:attrName>
                                        </p:attrNameLst>
                                      </p:cBhvr>
                                      <p:to>
                                        <p:strVal val="hidden"/>
                                      </p:to>
                                    </p:set>
                                  </p:childTnLst>
                                </p:cTn>
                              </p:par>
                            </p:childTnLst>
                          </p:cTn>
                        </p:par>
                        <p:par>
                          <p:cTn id="39" fill="hold" nodeType="afterGroup">
                            <p:stCondLst>
                              <p:cond delay="500"/>
                            </p:stCondLst>
                            <p:childTnLst>
                              <p:par>
                                <p:cTn id="40" presetID="22" presetClass="entr" presetSubtype="4" fill="hold" nodeType="afterEffect">
                                  <p:stCondLst>
                                    <p:cond delay="0"/>
                                  </p:stCondLst>
                                  <p:childTnLst>
                                    <p:set>
                                      <p:cBhvr>
                                        <p:cTn id="41" dur="1" fill="hold">
                                          <p:stCondLst>
                                            <p:cond delay="0"/>
                                          </p:stCondLst>
                                        </p:cTn>
                                        <p:tgtEl>
                                          <p:spTgt spid="757823"/>
                                        </p:tgtEl>
                                        <p:attrNameLst>
                                          <p:attrName>style.visibility</p:attrName>
                                        </p:attrNameLst>
                                      </p:cBhvr>
                                      <p:to>
                                        <p:strVal val="visible"/>
                                      </p:to>
                                    </p:set>
                                    <p:animEffect transition="in" filter="wipe(down)">
                                      <p:cBhvr>
                                        <p:cTn id="42" dur="500"/>
                                        <p:tgtEl>
                                          <p:spTgt spid="757823"/>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757827"/>
                                        </p:tgtEl>
                                        <p:attrNameLst>
                                          <p:attrName>style.visibility</p:attrName>
                                        </p:attrNameLst>
                                      </p:cBhvr>
                                      <p:to>
                                        <p:strVal val="visible"/>
                                      </p:to>
                                    </p:set>
                                    <p:animEffect transition="in" filter="wipe(left)">
                                      <p:cBhvr>
                                        <p:cTn id="46" dur="500"/>
                                        <p:tgtEl>
                                          <p:spTgt spid="757827"/>
                                        </p:tgtEl>
                                      </p:cBhvr>
                                    </p:animEffect>
                                  </p:childTnLst>
                                </p:cTn>
                              </p:par>
                            </p:childTnLst>
                          </p:cTn>
                        </p:par>
                        <p:par>
                          <p:cTn id="47" fill="hold" nodeType="afterGroup">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757828"/>
                                        </p:tgtEl>
                                        <p:attrNameLst>
                                          <p:attrName>style.visibility</p:attrName>
                                        </p:attrNameLst>
                                      </p:cBhvr>
                                      <p:to>
                                        <p:strVal val="visible"/>
                                      </p:to>
                                    </p:set>
                                    <p:animEffect transition="in" filter="wipe(left)">
                                      <p:cBhvr>
                                        <p:cTn id="50" dur="500"/>
                                        <p:tgtEl>
                                          <p:spTgt spid="75782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xit" presetSubtype="1" fill="hold" nodeType="clickEffect">
                                  <p:stCondLst>
                                    <p:cond delay="0"/>
                                  </p:stCondLst>
                                  <p:childTnLst>
                                    <p:animEffect transition="out" filter="wipe(up)">
                                      <p:cBhvr>
                                        <p:cTn id="54" dur="500"/>
                                        <p:tgtEl>
                                          <p:spTgt spid="757823"/>
                                        </p:tgtEl>
                                      </p:cBhvr>
                                    </p:animEffect>
                                    <p:set>
                                      <p:cBhvr>
                                        <p:cTn id="55" dur="1" fill="hold">
                                          <p:stCondLst>
                                            <p:cond delay="499"/>
                                          </p:stCondLst>
                                        </p:cTn>
                                        <p:tgtEl>
                                          <p:spTgt spid="757823"/>
                                        </p:tgtEl>
                                        <p:attrNameLst>
                                          <p:attrName>style.visibility</p:attrName>
                                        </p:attrNameLst>
                                      </p:cBhvr>
                                      <p:to>
                                        <p:strVal val="hidden"/>
                                      </p:to>
                                    </p:set>
                                  </p:childTnLst>
                                </p:cTn>
                              </p:par>
                            </p:childTnLst>
                          </p:cTn>
                        </p:par>
                        <p:par>
                          <p:cTn id="56" fill="hold" nodeType="afterGroup">
                            <p:stCondLst>
                              <p:cond delay="500"/>
                            </p:stCondLst>
                            <p:childTnLst>
                              <p:par>
                                <p:cTn id="57" presetID="22" presetClass="entr" presetSubtype="4" fill="hold" nodeType="afterEffect">
                                  <p:stCondLst>
                                    <p:cond delay="0"/>
                                  </p:stCondLst>
                                  <p:childTnLst>
                                    <p:set>
                                      <p:cBhvr>
                                        <p:cTn id="58" dur="1" fill="hold">
                                          <p:stCondLst>
                                            <p:cond delay="0"/>
                                          </p:stCondLst>
                                        </p:cTn>
                                        <p:tgtEl>
                                          <p:spTgt spid="757829"/>
                                        </p:tgtEl>
                                        <p:attrNameLst>
                                          <p:attrName>style.visibility</p:attrName>
                                        </p:attrNameLst>
                                      </p:cBhvr>
                                      <p:to>
                                        <p:strVal val="visible"/>
                                      </p:to>
                                    </p:set>
                                    <p:animEffect transition="in" filter="wipe(down)">
                                      <p:cBhvr>
                                        <p:cTn id="59" dur="500"/>
                                        <p:tgtEl>
                                          <p:spTgt spid="757829"/>
                                        </p:tgtEl>
                                      </p:cBhvr>
                                    </p:animEffect>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757833"/>
                                        </p:tgtEl>
                                        <p:attrNameLst>
                                          <p:attrName>style.visibility</p:attrName>
                                        </p:attrNameLst>
                                      </p:cBhvr>
                                      <p:to>
                                        <p:strVal val="visible"/>
                                      </p:to>
                                    </p:set>
                                    <p:animEffect transition="in" filter="wipe(left)">
                                      <p:cBhvr>
                                        <p:cTn id="63" dur="500"/>
                                        <p:tgtEl>
                                          <p:spTgt spid="757833"/>
                                        </p:tgtEl>
                                      </p:cBhvr>
                                    </p:animEffect>
                                  </p:childTnLst>
                                </p:cTn>
                              </p:par>
                            </p:childTnLst>
                          </p:cTn>
                        </p:par>
                        <p:par>
                          <p:cTn id="64" fill="hold" nodeType="afterGroup">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757834"/>
                                        </p:tgtEl>
                                        <p:attrNameLst>
                                          <p:attrName>style.visibility</p:attrName>
                                        </p:attrNameLst>
                                      </p:cBhvr>
                                      <p:to>
                                        <p:strVal val="visible"/>
                                      </p:to>
                                    </p:set>
                                    <p:animEffect transition="in" filter="wipe(left)">
                                      <p:cBhvr>
                                        <p:cTn id="67" dur="500"/>
                                        <p:tgtEl>
                                          <p:spTgt spid="75783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xit" presetSubtype="1" fill="hold" nodeType="clickEffect">
                                  <p:stCondLst>
                                    <p:cond delay="0"/>
                                  </p:stCondLst>
                                  <p:childTnLst>
                                    <p:animEffect transition="out" filter="wipe(up)">
                                      <p:cBhvr>
                                        <p:cTn id="71" dur="500"/>
                                        <p:tgtEl>
                                          <p:spTgt spid="757829"/>
                                        </p:tgtEl>
                                      </p:cBhvr>
                                    </p:animEffect>
                                    <p:set>
                                      <p:cBhvr>
                                        <p:cTn id="72" dur="1" fill="hold">
                                          <p:stCondLst>
                                            <p:cond delay="499"/>
                                          </p:stCondLst>
                                        </p:cTn>
                                        <p:tgtEl>
                                          <p:spTgt spid="757829"/>
                                        </p:tgtEl>
                                        <p:attrNameLst>
                                          <p:attrName>style.visibility</p:attrName>
                                        </p:attrNameLst>
                                      </p:cBhvr>
                                      <p:to>
                                        <p:strVal val="hidden"/>
                                      </p:to>
                                    </p:set>
                                  </p:childTnLst>
                                </p:cTn>
                              </p:par>
                            </p:childTnLst>
                          </p:cTn>
                        </p:par>
                        <p:par>
                          <p:cTn id="73" fill="hold" nodeType="afterGroup">
                            <p:stCondLst>
                              <p:cond delay="500"/>
                            </p:stCondLst>
                            <p:childTnLst>
                              <p:par>
                                <p:cTn id="74" presetID="22" presetClass="entr" presetSubtype="4" fill="hold" nodeType="afterEffect">
                                  <p:stCondLst>
                                    <p:cond delay="0"/>
                                  </p:stCondLst>
                                  <p:childTnLst>
                                    <p:set>
                                      <p:cBhvr>
                                        <p:cTn id="75" dur="1" fill="hold">
                                          <p:stCondLst>
                                            <p:cond delay="0"/>
                                          </p:stCondLst>
                                        </p:cTn>
                                        <p:tgtEl>
                                          <p:spTgt spid="757839"/>
                                        </p:tgtEl>
                                        <p:attrNameLst>
                                          <p:attrName>style.visibility</p:attrName>
                                        </p:attrNameLst>
                                      </p:cBhvr>
                                      <p:to>
                                        <p:strVal val="visible"/>
                                      </p:to>
                                    </p:set>
                                    <p:animEffect transition="in" filter="wipe(down)">
                                      <p:cBhvr>
                                        <p:cTn id="76" dur="500"/>
                                        <p:tgtEl>
                                          <p:spTgt spid="757839"/>
                                        </p:tgtEl>
                                      </p:cBhvr>
                                    </p:animEffect>
                                  </p:childTnLst>
                                </p:cTn>
                              </p:par>
                            </p:childTnLst>
                          </p:cTn>
                        </p:par>
                        <p:par>
                          <p:cTn id="77" fill="hold" nodeType="afterGroup">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757835"/>
                                        </p:tgtEl>
                                        <p:attrNameLst>
                                          <p:attrName>style.visibility</p:attrName>
                                        </p:attrNameLst>
                                      </p:cBhvr>
                                      <p:to>
                                        <p:strVal val="visible"/>
                                      </p:to>
                                    </p:set>
                                    <p:animEffect transition="in" filter="wipe(left)">
                                      <p:cBhvr>
                                        <p:cTn id="80" dur="500"/>
                                        <p:tgtEl>
                                          <p:spTgt spid="757835"/>
                                        </p:tgtEl>
                                      </p:cBhvr>
                                    </p:animEffect>
                                  </p:childTnLst>
                                </p:cTn>
                              </p:par>
                            </p:childTnLst>
                          </p:cTn>
                        </p:par>
                        <p:par>
                          <p:cTn id="81" fill="hold" nodeType="afterGroup">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757836"/>
                                        </p:tgtEl>
                                        <p:attrNameLst>
                                          <p:attrName>style.visibility</p:attrName>
                                        </p:attrNameLst>
                                      </p:cBhvr>
                                      <p:to>
                                        <p:strVal val="visible"/>
                                      </p:to>
                                    </p:set>
                                    <p:animEffect transition="in" filter="wipe(left)">
                                      <p:cBhvr>
                                        <p:cTn id="84" dur="500"/>
                                        <p:tgtEl>
                                          <p:spTgt spid="757836"/>
                                        </p:tgtEl>
                                      </p:cBhvr>
                                    </p:animEffect>
                                  </p:childTnLst>
                                </p:cTn>
                              </p:par>
                            </p:childTnLst>
                          </p:cTn>
                        </p:par>
                        <p:par>
                          <p:cTn id="85" fill="hold" nodeType="afterGroup">
                            <p:stCondLst>
                              <p:cond delay="2000"/>
                            </p:stCondLst>
                            <p:childTnLst>
                              <p:par>
                                <p:cTn id="86" presetID="22" presetClass="exit" presetSubtype="1" fill="hold" nodeType="afterEffect">
                                  <p:stCondLst>
                                    <p:cond delay="0"/>
                                  </p:stCondLst>
                                  <p:childTnLst>
                                    <p:animEffect transition="out" filter="wipe(up)">
                                      <p:cBhvr>
                                        <p:cTn id="87" dur="500"/>
                                        <p:tgtEl>
                                          <p:spTgt spid="757839"/>
                                        </p:tgtEl>
                                      </p:cBhvr>
                                    </p:animEffect>
                                    <p:set>
                                      <p:cBhvr>
                                        <p:cTn id="88" dur="1" fill="hold">
                                          <p:stCondLst>
                                            <p:cond delay="499"/>
                                          </p:stCondLst>
                                        </p:cTn>
                                        <p:tgtEl>
                                          <p:spTgt spid="757839"/>
                                        </p:tgtEl>
                                        <p:attrNameLst>
                                          <p:attrName>style.visibility</p:attrName>
                                        </p:attrNameLst>
                                      </p:cBhvr>
                                      <p:to>
                                        <p:strVal val="hidden"/>
                                      </p:to>
                                    </p:set>
                                  </p:childTnLst>
                                </p:cTn>
                              </p:par>
                            </p:childTnLst>
                          </p:cTn>
                        </p:par>
                        <p:par>
                          <p:cTn id="89" fill="hold" nodeType="afterGroup">
                            <p:stCondLst>
                              <p:cond delay="2500"/>
                            </p:stCondLst>
                            <p:childTnLst>
                              <p:par>
                                <p:cTn id="90" presetID="22" presetClass="entr" presetSubtype="4" fill="hold" nodeType="afterEffect">
                                  <p:stCondLst>
                                    <p:cond delay="0"/>
                                  </p:stCondLst>
                                  <p:childTnLst>
                                    <p:set>
                                      <p:cBhvr>
                                        <p:cTn id="91" dur="1" fill="hold">
                                          <p:stCondLst>
                                            <p:cond delay="0"/>
                                          </p:stCondLst>
                                        </p:cTn>
                                        <p:tgtEl>
                                          <p:spTgt spid="757843"/>
                                        </p:tgtEl>
                                        <p:attrNameLst>
                                          <p:attrName>style.visibility</p:attrName>
                                        </p:attrNameLst>
                                      </p:cBhvr>
                                      <p:to>
                                        <p:strVal val="visible"/>
                                      </p:to>
                                    </p:set>
                                    <p:animEffect transition="in" filter="wipe(down)">
                                      <p:cBhvr>
                                        <p:cTn id="92" dur="500"/>
                                        <p:tgtEl>
                                          <p:spTgt spid="757843"/>
                                        </p:tgtEl>
                                      </p:cBhvr>
                                    </p:animEffect>
                                  </p:childTnLst>
                                </p:cTn>
                              </p:par>
                            </p:childTnLst>
                          </p:cTn>
                        </p:par>
                        <p:par>
                          <p:cTn id="93" fill="hold" nodeType="afterGroup">
                            <p:stCondLst>
                              <p:cond delay="3000"/>
                            </p:stCondLst>
                            <p:childTnLst>
                              <p:par>
                                <p:cTn id="94" presetID="22" presetClass="entr" presetSubtype="8" fill="hold" grpId="0" nodeType="afterEffect">
                                  <p:stCondLst>
                                    <p:cond delay="0"/>
                                  </p:stCondLst>
                                  <p:childTnLst>
                                    <p:set>
                                      <p:cBhvr>
                                        <p:cTn id="95" dur="1" fill="hold">
                                          <p:stCondLst>
                                            <p:cond delay="0"/>
                                          </p:stCondLst>
                                        </p:cTn>
                                        <p:tgtEl>
                                          <p:spTgt spid="757837"/>
                                        </p:tgtEl>
                                        <p:attrNameLst>
                                          <p:attrName>style.visibility</p:attrName>
                                        </p:attrNameLst>
                                      </p:cBhvr>
                                      <p:to>
                                        <p:strVal val="visible"/>
                                      </p:to>
                                    </p:set>
                                    <p:animEffect transition="in" filter="wipe(left)">
                                      <p:cBhvr>
                                        <p:cTn id="96" dur="500"/>
                                        <p:tgtEl>
                                          <p:spTgt spid="757837"/>
                                        </p:tgtEl>
                                      </p:cBhvr>
                                    </p:animEffect>
                                  </p:childTnLst>
                                </p:cTn>
                              </p:par>
                            </p:childTnLst>
                          </p:cTn>
                        </p:par>
                        <p:par>
                          <p:cTn id="97" fill="hold" nodeType="afterGroup">
                            <p:stCondLst>
                              <p:cond delay="3500"/>
                            </p:stCondLst>
                            <p:childTnLst>
                              <p:par>
                                <p:cTn id="98" presetID="22" presetClass="entr" presetSubtype="8" fill="hold" grpId="0" nodeType="afterEffect">
                                  <p:stCondLst>
                                    <p:cond delay="0"/>
                                  </p:stCondLst>
                                  <p:childTnLst>
                                    <p:set>
                                      <p:cBhvr>
                                        <p:cTn id="99" dur="1" fill="hold">
                                          <p:stCondLst>
                                            <p:cond delay="0"/>
                                          </p:stCondLst>
                                        </p:cTn>
                                        <p:tgtEl>
                                          <p:spTgt spid="757838"/>
                                        </p:tgtEl>
                                        <p:attrNameLst>
                                          <p:attrName>style.visibility</p:attrName>
                                        </p:attrNameLst>
                                      </p:cBhvr>
                                      <p:to>
                                        <p:strVal val="visible"/>
                                      </p:to>
                                    </p:set>
                                    <p:animEffect transition="in" filter="wipe(left)">
                                      <p:cBhvr>
                                        <p:cTn id="100" dur="500"/>
                                        <p:tgtEl>
                                          <p:spTgt spid="75783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757800"/>
                                        </p:tgtEl>
                                        <p:attrNameLst>
                                          <p:attrName>style.visibility</p:attrName>
                                        </p:attrNameLst>
                                      </p:cBhvr>
                                      <p:to>
                                        <p:strVal val="visible"/>
                                      </p:to>
                                    </p:set>
                                    <p:animEffect transition="in" filter="wipe(left)">
                                      <p:cBhvr>
                                        <p:cTn id="105" dur="500"/>
                                        <p:tgtEl>
                                          <p:spTgt spid="757800"/>
                                        </p:tgtEl>
                                      </p:cBhvr>
                                    </p:animEffect>
                                  </p:childTnLst>
                                </p:cTn>
                              </p:par>
                            </p:childTnLst>
                          </p:cTn>
                        </p:par>
                        <p:par>
                          <p:cTn id="106" fill="hold" nodeType="afterGroup">
                            <p:stCondLst>
                              <p:cond delay="500"/>
                            </p:stCondLst>
                            <p:childTnLst>
                              <p:par>
                                <p:cTn id="107" presetID="22" presetClass="entr" presetSubtype="8" fill="hold" nodeType="afterEffect">
                                  <p:stCondLst>
                                    <p:cond delay="0"/>
                                  </p:stCondLst>
                                  <p:childTnLst>
                                    <p:set>
                                      <p:cBhvr>
                                        <p:cTn id="108" dur="1" fill="hold">
                                          <p:stCondLst>
                                            <p:cond delay="0"/>
                                          </p:stCondLst>
                                        </p:cTn>
                                        <p:tgtEl>
                                          <p:spTgt spid="757774"/>
                                        </p:tgtEl>
                                        <p:attrNameLst>
                                          <p:attrName>style.visibility</p:attrName>
                                        </p:attrNameLst>
                                      </p:cBhvr>
                                      <p:to>
                                        <p:strVal val="visible"/>
                                      </p:to>
                                    </p:set>
                                    <p:animEffect transition="in" filter="wipe(left)">
                                      <p:cBhvr>
                                        <p:cTn id="109" dur="500"/>
                                        <p:tgtEl>
                                          <p:spTgt spid="75777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nodeType="clickEffect">
                                  <p:stCondLst>
                                    <p:cond delay="0"/>
                                  </p:stCondLst>
                                  <p:childTnLst>
                                    <p:set>
                                      <p:cBhvr>
                                        <p:cTn id="113" dur="1" fill="hold">
                                          <p:stCondLst>
                                            <p:cond delay="0"/>
                                          </p:stCondLst>
                                        </p:cTn>
                                        <p:tgtEl>
                                          <p:spTgt spid="757847"/>
                                        </p:tgtEl>
                                        <p:attrNameLst>
                                          <p:attrName>style.visibility</p:attrName>
                                        </p:attrNameLst>
                                      </p:cBhvr>
                                      <p:to>
                                        <p:strVal val="visible"/>
                                      </p:to>
                                    </p:set>
                                    <p:animEffect transition="in" filter="wipe(down)">
                                      <p:cBhvr>
                                        <p:cTn id="114" dur="500"/>
                                        <p:tgtEl>
                                          <p:spTgt spid="757847"/>
                                        </p:tgtEl>
                                      </p:cBhvr>
                                    </p:animEffect>
                                  </p:childTnLst>
                                </p:cTn>
                              </p:par>
                            </p:childTnLst>
                          </p:cTn>
                        </p:par>
                        <p:par>
                          <p:cTn id="115" fill="hold" nodeType="afterGroup">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757853"/>
                                        </p:tgtEl>
                                        <p:attrNameLst>
                                          <p:attrName>style.visibility</p:attrName>
                                        </p:attrNameLst>
                                      </p:cBhvr>
                                      <p:to>
                                        <p:strVal val="visible"/>
                                      </p:to>
                                    </p:set>
                                    <p:animEffect transition="in" filter="wipe(left)">
                                      <p:cBhvr>
                                        <p:cTn id="118" dur="500"/>
                                        <p:tgtEl>
                                          <p:spTgt spid="757853"/>
                                        </p:tgtEl>
                                      </p:cBhvr>
                                    </p:animEffect>
                                  </p:childTnLst>
                                </p:cTn>
                              </p:par>
                            </p:childTnLst>
                          </p:cTn>
                        </p:par>
                        <p:par>
                          <p:cTn id="119" fill="hold" nodeType="afterGroup">
                            <p:stCondLst>
                              <p:cond delay="1000"/>
                            </p:stCondLst>
                            <p:childTnLst>
                              <p:par>
                                <p:cTn id="120" presetID="22" presetClass="entr" presetSubtype="8" fill="hold" grpId="0" nodeType="afterEffect">
                                  <p:stCondLst>
                                    <p:cond delay="0"/>
                                  </p:stCondLst>
                                  <p:childTnLst>
                                    <p:set>
                                      <p:cBhvr>
                                        <p:cTn id="121" dur="1" fill="hold">
                                          <p:stCondLst>
                                            <p:cond delay="0"/>
                                          </p:stCondLst>
                                        </p:cTn>
                                        <p:tgtEl>
                                          <p:spTgt spid="757855"/>
                                        </p:tgtEl>
                                        <p:attrNameLst>
                                          <p:attrName>style.visibility</p:attrName>
                                        </p:attrNameLst>
                                      </p:cBhvr>
                                      <p:to>
                                        <p:strVal val="visible"/>
                                      </p:to>
                                    </p:set>
                                    <p:animEffect transition="in" filter="wipe(left)">
                                      <p:cBhvr>
                                        <p:cTn id="122" dur="500"/>
                                        <p:tgtEl>
                                          <p:spTgt spid="757855"/>
                                        </p:tgtEl>
                                      </p:cBhvr>
                                    </p:animEffect>
                                  </p:childTnLst>
                                </p:cTn>
                              </p:par>
                            </p:childTnLst>
                          </p:cTn>
                        </p:par>
                        <p:par>
                          <p:cTn id="123" fill="hold" nodeType="afterGroup">
                            <p:stCondLst>
                              <p:cond delay="1500"/>
                            </p:stCondLst>
                            <p:childTnLst>
                              <p:par>
                                <p:cTn id="124" presetID="22" presetClass="entr" presetSubtype="8" fill="hold" grpId="0" nodeType="afterEffect">
                                  <p:stCondLst>
                                    <p:cond delay="0"/>
                                  </p:stCondLst>
                                  <p:childTnLst>
                                    <p:set>
                                      <p:cBhvr>
                                        <p:cTn id="125" dur="1" fill="hold">
                                          <p:stCondLst>
                                            <p:cond delay="0"/>
                                          </p:stCondLst>
                                        </p:cTn>
                                        <p:tgtEl>
                                          <p:spTgt spid="757854"/>
                                        </p:tgtEl>
                                        <p:attrNameLst>
                                          <p:attrName>style.visibility</p:attrName>
                                        </p:attrNameLst>
                                      </p:cBhvr>
                                      <p:to>
                                        <p:strVal val="visible"/>
                                      </p:to>
                                    </p:set>
                                    <p:animEffect transition="in" filter="wipe(left)">
                                      <p:cBhvr>
                                        <p:cTn id="126" dur="500"/>
                                        <p:tgtEl>
                                          <p:spTgt spid="757854"/>
                                        </p:tgtEl>
                                      </p:cBhvr>
                                    </p:animEffect>
                                  </p:childTnLst>
                                </p:cTn>
                              </p:par>
                            </p:childTnLst>
                          </p:cTn>
                        </p:par>
                        <p:par>
                          <p:cTn id="127" fill="hold" nodeType="afterGroup">
                            <p:stCondLst>
                              <p:cond delay="2000"/>
                            </p:stCondLst>
                            <p:childTnLst>
                              <p:par>
                                <p:cTn id="128" presetID="22" presetClass="entr" presetSubtype="8" fill="hold" grpId="0" nodeType="afterEffect">
                                  <p:stCondLst>
                                    <p:cond delay="0"/>
                                  </p:stCondLst>
                                  <p:childTnLst>
                                    <p:set>
                                      <p:cBhvr>
                                        <p:cTn id="129" dur="1" fill="hold">
                                          <p:stCondLst>
                                            <p:cond delay="0"/>
                                          </p:stCondLst>
                                        </p:cTn>
                                        <p:tgtEl>
                                          <p:spTgt spid="757856"/>
                                        </p:tgtEl>
                                        <p:attrNameLst>
                                          <p:attrName>style.visibility</p:attrName>
                                        </p:attrNameLst>
                                      </p:cBhvr>
                                      <p:to>
                                        <p:strVal val="visible"/>
                                      </p:to>
                                    </p:set>
                                    <p:animEffect transition="in" filter="wipe(left)">
                                      <p:cBhvr>
                                        <p:cTn id="130" dur="500"/>
                                        <p:tgtEl>
                                          <p:spTgt spid="757856"/>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xit" presetSubtype="1" fill="hold" nodeType="clickEffect">
                                  <p:stCondLst>
                                    <p:cond delay="0"/>
                                  </p:stCondLst>
                                  <p:childTnLst>
                                    <p:animEffect transition="out" filter="wipe(up)">
                                      <p:cBhvr>
                                        <p:cTn id="134" dur="500"/>
                                        <p:tgtEl>
                                          <p:spTgt spid="757847"/>
                                        </p:tgtEl>
                                      </p:cBhvr>
                                    </p:animEffect>
                                    <p:set>
                                      <p:cBhvr>
                                        <p:cTn id="135" dur="1" fill="hold">
                                          <p:stCondLst>
                                            <p:cond delay="499"/>
                                          </p:stCondLst>
                                        </p:cTn>
                                        <p:tgtEl>
                                          <p:spTgt spid="757847"/>
                                        </p:tgtEl>
                                        <p:attrNameLst>
                                          <p:attrName>style.visibility</p:attrName>
                                        </p:attrNameLst>
                                      </p:cBhvr>
                                      <p:to>
                                        <p:strVal val="hidden"/>
                                      </p:to>
                                    </p:set>
                                  </p:childTnLst>
                                </p:cTn>
                              </p:par>
                            </p:childTnLst>
                          </p:cTn>
                        </p:par>
                        <p:par>
                          <p:cTn id="136" fill="hold" nodeType="afterGroup">
                            <p:stCondLst>
                              <p:cond delay="500"/>
                            </p:stCondLst>
                            <p:childTnLst>
                              <p:par>
                                <p:cTn id="137" presetID="22" presetClass="entr" presetSubtype="4" fill="hold" nodeType="afterEffect">
                                  <p:stCondLst>
                                    <p:cond delay="0"/>
                                  </p:stCondLst>
                                  <p:childTnLst>
                                    <p:set>
                                      <p:cBhvr>
                                        <p:cTn id="138" dur="1" fill="hold">
                                          <p:stCondLst>
                                            <p:cond delay="0"/>
                                          </p:stCondLst>
                                        </p:cTn>
                                        <p:tgtEl>
                                          <p:spTgt spid="757857"/>
                                        </p:tgtEl>
                                        <p:attrNameLst>
                                          <p:attrName>style.visibility</p:attrName>
                                        </p:attrNameLst>
                                      </p:cBhvr>
                                      <p:to>
                                        <p:strVal val="visible"/>
                                      </p:to>
                                    </p:set>
                                    <p:animEffect transition="in" filter="wipe(down)">
                                      <p:cBhvr>
                                        <p:cTn id="139" dur="500"/>
                                        <p:tgtEl>
                                          <p:spTgt spid="757857"/>
                                        </p:tgtEl>
                                      </p:cBhvr>
                                    </p:animEffect>
                                  </p:childTnLst>
                                </p:cTn>
                              </p:par>
                            </p:childTnLst>
                          </p:cTn>
                        </p:par>
                        <p:par>
                          <p:cTn id="140" fill="hold" nodeType="afterGroup">
                            <p:stCondLst>
                              <p:cond delay="1000"/>
                            </p:stCondLst>
                            <p:childTnLst>
                              <p:par>
                                <p:cTn id="141" presetID="22" presetClass="entr" presetSubtype="8" fill="hold" grpId="0" nodeType="afterEffect">
                                  <p:stCondLst>
                                    <p:cond delay="0"/>
                                  </p:stCondLst>
                                  <p:childTnLst>
                                    <p:set>
                                      <p:cBhvr>
                                        <p:cTn id="142" dur="1" fill="hold">
                                          <p:stCondLst>
                                            <p:cond delay="0"/>
                                          </p:stCondLst>
                                        </p:cTn>
                                        <p:tgtEl>
                                          <p:spTgt spid="757864"/>
                                        </p:tgtEl>
                                        <p:attrNameLst>
                                          <p:attrName>style.visibility</p:attrName>
                                        </p:attrNameLst>
                                      </p:cBhvr>
                                      <p:to>
                                        <p:strVal val="visible"/>
                                      </p:to>
                                    </p:set>
                                    <p:animEffect transition="in" filter="wipe(left)">
                                      <p:cBhvr>
                                        <p:cTn id="143" dur="500"/>
                                        <p:tgtEl>
                                          <p:spTgt spid="757864"/>
                                        </p:tgtEl>
                                      </p:cBhvr>
                                    </p:animEffect>
                                  </p:childTnLst>
                                </p:cTn>
                              </p:par>
                            </p:childTnLst>
                          </p:cTn>
                        </p:par>
                        <p:par>
                          <p:cTn id="144" fill="hold" nodeType="afterGroup">
                            <p:stCondLst>
                              <p:cond delay="1500"/>
                            </p:stCondLst>
                            <p:childTnLst>
                              <p:par>
                                <p:cTn id="145" presetID="22" presetClass="entr" presetSubtype="8" fill="hold" grpId="0" nodeType="afterEffect">
                                  <p:stCondLst>
                                    <p:cond delay="0"/>
                                  </p:stCondLst>
                                  <p:childTnLst>
                                    <p:set>
                                      <p:cBhvr>
                                        <p:cTn id="146" dur="1" fill="hold">
                                          <p:stCondLst>
                                            <p:cond delay="0"/>
                                          </p:stCondLst>
                                        </p:cTn>
                                        <p:tgtEl>
                                          <p:spTgt spid="757866"/>
                                        </p:tgtEl>
                                        <p:attrNameLst>
                                          <p:attrName>style.visibility</p:attrName>
                                        </p:attrNameLst>
                                      </p:cBhvr>
                                      <p:to>
                                        <p:strVal val="visible"/>
                                      </p:to>
                                    </p:set>
                                    <p:animEffect transition="in" filter="wipe(left)">
                                      <p:cBhvr>
                                        <p:cTn id="147" dur="500"/>
                                        <p:tgtEl>
                                          <p:spTgt spid="757866"/>
                                        </p:tgtEl>
                                      </p:cBhvr>
                                    </p:animEffect>
                                  </p:childTnLst>
                                </p:cTn>
                              </p:par>
                            </p:childTnLst>
                          </p:cTn>
                        </p:par>
                        <p:par>
                          <p:cTn id="148" fill="hold" nodeType="afterGroup">
                            <p:stCondLst>
                              <p:cond delay="2000"/>
                            </p:stCondLst>
                            <p:childTnLst>
                              <p:par>
                                <p:cTn id="149" presetID="22" presetClass="entr" presetSubtype="8" fill="hold" grpId="0" nodeType="afterEffect">
                                  <p:stCondLst>
                                    <p:cond delay="0"/>
                                  </p:stCondLst>
                                  <p:childTnLst>
                                    <p:set>
                                      <p:cBhvr>
                                        <p:cTn id="150" dur="1" fill="hold">
                                          <p:stCondLst>
                                            <p:cond delay="0"/>
                                          </p:stCondLst>
                                        </p:cTn>
                                        <p:tgtEl>
                                          <p:spTgt spid="757865"/>
                                        </p:tgtEl>
                                        <p:attrNameLst>
                                          <p:attrName>style.visibility</p:attrName>
                                        </p:attrNameLst>
                                      </p:cBhvr>
                                      <p:to>
                                        <p:strVal val="visible"/>
                                      </p:to>
                                    </p:set>
                                    <p:animEffect transition="in" filter="wipe(left)">
                                      <p:cBhvr>
                                        <p:cTn id="151" dur="500"/>
                                        <p:tgtEl>
                                          <p:spTgt spid="757865"/>
                                        </p:tgtEl>
                                      </p:cBhvr>
                                    </p:animEffect>
                                  </p:childTnLst>
                                </p:cTn>
                              </p:par>
                            </p:childTnLst>
                          </p:cTn>
                        </p:par>
                        <p:par>
                          <p:cTn id="152" fill="hold" nodeType="afterGroup">
                            <p:stCondLst>
                              <p:cond delay="2500"/>
                            </p:stCondLst>
                            <p:childTnLst>
                              <p:par>
                                <p:cTn id="153" presetID="22" presetClass="entr" presetSubtype="8" fill="hold" grpId="0" nodeType="afterEffect">
                                  <p:stCondLst>
                                    <p:cond delay="0"/>
                                  </p:stCondLst>
                                  <p:childTnLst>
                                    <p:set>
                                      <p:cBhvr>
                                        <p:cTn id="154" dur="1" fill="hold">
                                          <p:stCondLst>
                                            <p:cond delay="0"/>
                                          </p:stCondLst>
                                        </p:cTn>
                                        <p:tgtEl>
                                          <p:spTgt spid="757863"/>
                                        </p:tgtEl>
                                        <p:attrNameLst>
                                          <p:attrName>style.visibility</p:attrName>
                                        </p:attrNameLst>
                                      </p:cBhvr>
                                      <p:to>
                                        <p:strVal val="visible"/>
                                      </p:to>
                                    </p:set>
                                    <p:animEffect transition="in" filter="wipe(left)">
                                      <p:cBhvr>
                                        <p:cTn id="155" dur="500"/>
                                        <p:tgtEl>
                                          <p:spTgt spid="757863"/>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xit" presetSubtype="1" fill="hold" nodeType="clickEffect">
                                  <p:stCondLst>
                                    <p:cond delay="0"/>
                                  </p:stCondLst>
                                  <p:childTnLst>
                                    <p:animEffect transition="out" filter="wipe(up)">
                                      <p:cBhvr>
                                        <p:cTn id="159" dur="500"/>
                                        <p:tgtEl>
                                          <p:spTgt spid="757857"/>
                                        </p:tgtEl>
                                      </p:cBhvr>
                                    </p:animEffect>
                                    <p:set>
                                      <p:cBhvr>
                                        <p:cTn id="160" dur="1" fill="hold">
                                          <p:stCondLst>
                                            <p:cond delay="499"/>
                                          </p:stCondLst>
                                        </p:cTn>
                                        <p:tgtEl>
                                          <p:spTgt spid="757857"/>
                                        </p:tgtEl>
                                        <p:attrNameLst>
                                          <p:attrName>style.visibility</p:attrName>
                                        </p:attrNameLst>
                                      </p:cBhvr>
                                      <p:to>
                                        <p:strVal val="hidden"/>
                                      </p:to>
                                    </p:set>
                                  </p:childTnLst>
                                </p:cTn>
                              </p:par>
                            </p:childTnLst>
                          </p:cTn>
                        </p:par>
                        <p:par>
                          <p:cTn id="161" fill="hold" nodeType="afterGroup">
                            <p:stCondLst>
                              <p:cond delay="500"/>
                            </p:stCondLst>
                            <p:childTnLst>
                              <p:par>
                                <p:cTn id="162" presetID="22" presetClass="entr" presetSubtype="4" fill="hold" nodeType="afterEffect">
                                  <p:stCondLst>
                                    <p:cond delay="0"/>
                                  </p:stCondLst>
                                  <p:childTnLst>
                                    <p:set>
                                      <p:cBhvr>
                                        <p:cTn id="163" dur="1" fill="hold">
                                          <p:stCondLst>
                                            <p:cond delay="0"/>
                                          </p:stCondLst>
                                        </p:cTn>
                                        <p:tgtEl>
                                          <p:spTgt spid="757867"/>
                                        </p:tgtEl>
                                        <p:attrNameLst>
                                          <p:attrName>style.visibility</p:attrName>
                                        </p:attrNameLst>
                                      </p:cBhvr>
                                      <p:to>
                                        <p:strVal val="visible"/>
                                      </p:to>
                                    </p:set>
                                    <p:animEffect transition="in" filter="wipe(down)">
                                      <p:cBhvr>
                                        <p:cTn id="164" dur="500"/>
                                        <p:tgtEl>
                                          <p:spTgt spid="757867"/>
                                        </p:tgtEl>
                                      </p:cBhvr>
                                    </p:animEffect>
                                  </p:childTnLst>
                                </p:cTn>
                              </p:par>
                            </p:childTnLst>
                          </p:cTn>
                        </p:par>
                        <p:par>
                          <p:cTn id="165" fill="hold" nodeType="afterGroup">
                            <p:stCondLst>
                              <p:cond delay="1000"/>
                            </p:stCondLst>
                            <p:childTnLst>
                              <p:par>
                                <p:cTn id="166" presetID="22" presetClass="entr" presetSubtype="8" fill="hold" grpId="0" nodeType="afterEffect">
                                  <p:stCondLst>
                                    <p:cond delay="0"/>
                                  </p:stCondLst>
                                  <p:childTnLst>
                                    <p:set>
                                      <p:cBhvr>
                                        <p:cTn id="167" dur="1" fill="hold">
                                          <p:stCondLst>
                                            <p:cond delay="0"/>
                                          </p:stCondLst>
                                        </p:cTn>
                                        <p:tgtEl>
                                          <p:spTgt spid="757873"/>
                                        </p:tgtEl>
                                        <p:attrNameLst>
                                          <p:attrName>style.visibility</p:attrName>
                                        </p:attrNameLst>
                                      </p:cBhvr>
                                      <p:to>
                                        <p:strVal val="visible"/>
                                      </p:to>
                                    </p:set>
                                    <p:animEffect transition="in" filter="wipe(left)">
                                      <p:cBhvr>
                                        <p:cTn id="168" dur="500"/>
                                        <p:tgtEl>
                                          <p:spTgt spid="757873"/>
                                        </p:tgtEl>
                                      </p:cBhvr>
                                    </p:animEffect>
                                  </p:childTnLst>
                                </p:cTn>
                              </p:par>
                            </p:childTnLst>
                          </p:cTn>
                        </p:par>
                        <p:par>
                          <p:cTn id="169" fill="hold" nodeType="afterGroup">
                            <p:stCondLst>
                              <p:cond delay="1500"/>
                            </p:stCondLst>
                            <p:childTnLst>
                              <p:par>
                                <p:cTn id="170" presetID="22" presetClass="entr" presetSubtype="8" fill="hold" grpId="0" nodeType="afterEffect">
                                  <p:stCondLst>
                                    <p:cond delay="0"/>
                                  </p:stCondLst>
                                  <p:childTnLst>
                                    <p:set>
                                      <p:cBhvr>
                                        <p:cTn id="171" dur="1" fill="hold">
                                          <p:stCondLst>
                                            <p:cond delay="0"/>
                                          </p:stCondLst>
                                        </p:cTn>
                                        <p:tgtEl>
                                          <p:spTgt spid="757872"/>
                                        </p:tgtEl>
                                        <p:attrNameLst>
                                          <p:attrName>style.visibility</p:attrName>
                                        </p:attrNameLst>
                                      </p:cBhvr>
                                      <p:to>
                                        <p:strVal val="visible"/>
                                      </p:to>
                                    </p:set>
                                    <p:animEffect transition="in" filter="wipe(left)">
                                      <p:cBhvr>
                                        <p:cTn id="172" dur="500"/>
                                        <p:tgtEl>
                                          <p:spTgt spid="757872"/>
                                        </p:tgtEl>
                                      </p:cBhvr>
                                    </p:animEffect>
                                  </p:childTnLst>
                                </p:cTn>
                              </p:par>
                            </p:childTnLst>
                          </p:cTn>
                        </p:par>
                        <p:par>
                          <p:cTn id="173" fill="hold" nodeType="afterGroup">
                            <p:stCondLst>
                              <p:cond delay="2000"/>
                            </p:stCondLst>
                            <p:childTnLst>
                              <p:par>
                                <p:cTn id="174" presetID="22" presetClass="entr" presetSubtype="8" fill="hold" grpId="0" nodeType="afterEffect">
                                  <p:stCondLst>
                                    <p:cond delay="0"/>
                                  </p:stCondLst>
                                  <p:childTnLst>
                                    <p:set>
                                      <p:cBhvr>
                                        <p:cTn id="175" dur="1" fill="hold">
                                          <p:stCondLst>
                                            <p:cond delay="0"/>
                                          </p:stCondLst>
                                        </p:cTn>
                                        <p:tgtEl>
                                          <p:spTgt spid="757874"/>
                                        </p:tgtEl>
                                        <p:attrNameLst>
                                          <p:attrName>style.visibility</p:attrName>
                                        </p:attrNameLst>
                                      </p:cBhvr>
                                      <p:to>
                                        <p:strVal val="visible"/>
                                      </p:to>
                                    </p:set>
                                    <p:animEffect transition="in" filter="wipe(left)">
                                      <p:cBhvr>
                                        <p:cTn id="176" dur="500"/>
                                        <p:tgtEl>
                                          <p:spTgt spid="757874"/>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757801"/>
                                        </p:tgtEl>
                                        <p:attrNameLst>
                                          <p:attrName>style.visibility</p:attrName>
                                        </p:attrNameLst>
                                      </p:cBhvr>
                                      <p:to>
                                        <p:strVal val="visible"/>
                                      </p:to>
                                    </p:set>
                                    <p:animEffect transition="in" filter="wipe(left)">
                                      <p:cBhvr>
                                        <p:cTn id="181" dur="500"/>
                                        <p:tgtEl>
                                          <p:spTgt spid="757801"/>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8" fill="hold" nodeType="clickEffect">
                                  <p:stCondLst>
                                    <p:cond delay="0"/>
                                  </p:stCondLst>
                                  <p:childTnLst>
                                    <p:set>
                                      <p:cBhvr>
                                        <p:cTn id="185" dur="1" fill="hold">
                                          <p:stCondLst>
                                            <p:cond delay="0"/>
                                          </p:stCondLst>
                                        </p:cTn>
                                        <p:tgtEl>
                                          <p:spTgt spid="757802"/>
                                        </p:tgtEl>
                                        <p:attrNameLst>
                                          <p:attrName>style.visibility</p:attrName>
                                        </p:attrNameLst>
                                      </p:cBhvr>
                                      <p:to>
                                        <p:strVal val="visible"/>
                                      </p:to>
                                    </p:set>
                                    <p:animEffect transition="in" filter="wipe(left)">
                                      <p:cBhvr>
                                        <p:cTn id="186" dur="500"/>
                                        <p:tgtEl>
                                          <p:spTgt spid="757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9" grpId="0" autoUpdateAnimBg="0"/>
      <p:bldP spid="757800" grpId="0" autoUpdateAnimBg="0"/>
      <p:bldP spid="757801" grpId="0" autoUpdateAnimBg="0"/>
      <p:bldP spid="757820" grpId="0" autoUpdateAnimBg="0"/>
      <p:bldP spid="757821" grpId="0" autoUpdateAnimBg="0"/>
      <p:bldP spid="757822" grpId="0" autoUpdateAnimBg="0"/>
      <p:bldP spid="757827" grpId="0" autoUpdateAnimBg="0"/>
      <p:bldP spid="757828" grpId="0" autoUpdateAnimBg="0"/>
      <p:bldP spid="757833" grpId="0" autoUpdateAnimBg="0"/>
      <p:bldP spid="757834" grpId="0" autoUpdateAnimBg="0"/>
      <p:bldP spid="757835" grpId="0"/>
      <p:bldP spid="757836" grpId="0"/>
      <p:bldP spid="757837" grpId="0"/>
      <p:bldP spid="757838" grpId="0"/>
      <p:bldP spid="757853" grpId="0" autoUpdateAnimBg="0"/>
      <p:bldP spid="757854" grpId="0" autoUpdateAnimBg="0"/>
      <p:bldP spid="757855" grpId="0"/>
      <p:bldP spid="757856" grpId="0"/>
      <p:bldP spid="757863" grpId="0" autoUpdateAnimBg="0"/>
      <p:bldP spid="757864" grpId="0" autoUpdateAnimBg="0"/>
      <p:bldP spid="757865" grpId="0" autoUpdateAnimBg="0"/>
      <p:bldP spid="757866" grpId="0"/>
      <p:bldP spid="757872" grpId="0" autoUpdateAnimBg="0"/>
      <p:bldP spid="757873" grpId="0" autoUpdateAnimBg="0"/>
      <p:bldP spid="75787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1BEE6-03B3-4EAB-A895-62F101C6BF98}"/>
              </a:ext>
            </a:extLst>
          </p:cNvPr>
          <p:cNvSpPr>
            <a:spLocks noGrp="1"/>
          </p:cNvSpPr>
          <p:nvPr>
            <p:ph type="title"/>
          </p:nvPr>
        </p:nvSpPr>
        <p:spPr/>
        <p:txBody>
          <a:bodyPr/>
          <a:lstStyle/>
          <a:p>
            <a:r>
              <a:rPr lang="en-US" altLang="zh-CN" dirty="0"/>
              <a:t>9.3</a:t>
            </a:r>
            <a:r>
              <a:rPr lang="zh-CN" altLang="en-US" dirty="0"/>
              <a:t>交换类排序法</a:t>
            </a:r>
          </a:p>
        </p:txBody>
      </p:sp>
      <p:sp>
        <p:nvSpPr>
          <p:cNvPr id="3" name="内容占位符 2">
            <a:extLst>
              <a:ext uri="{FF2B5EF4-FFF2-40B4-BE49-F238E27FC236}">
                <a16:creationId xmlns:a16="http://schemas.microsoft.com/office/drawing/2014/main" id="{F2A54B77-30DC-4A20-A9A2-7F0D81D1F7F9}"/>
              </a:ext>
            </a:extLst>
          </p:cNvPr>
          <p:cNvSpPr>
            <a:spLocks noGrp="1"/>
          </p:cNvSpPr>
          <p:nvPr>
            <p:ph idx="1"/>
          </p:nvPr>
        </p:nvSpPr>
        <p:spPr/>
        <p:txBody>
          <a:bodyPr/>
          <a:lstStyle/>
          <a:p>
            <a:r>
              <a:rPr lang="zh-CN" altLang="en-US" dirty="0"/>
              <a:t>基于交换的排序法是一类通过</a:t>
            </a:r>
            <a:r>
              <a:rPr lang="zh-CN" altLang="en-US" dirty="0">
                <a:solidFill>
                  <a:srgbClr val="FF0000"/>
                </a:solidFill>
              </a:rPr>
              <a:t>交换逆序元素</a:t>
            </a:r>
            <a:r>
              <a:rPr lang="zh-CN" altLang="en-US" dirty="0"/>
              <a:t>进行排序的方法。</a:t>
            </a:r>
            <a:endParaRPr lang="en-US" altLang="zh-CN" dirty="0"/>
          </a:p>
          <a:p>
            <a:r>
              <a:rPr lang="zh-CN" altLang="en-US" dirty="0"/>
              <a:t>基于简单交换思想实现的</a:t>
            </a:r>
            <a:r>
              <a:rPr lang="zh-CN" altLang="en-US" dirty="0">
                <a:solidFill>
                  <a:srgbClr val="00B050"/>
                </a:solidFill>
              </a:rPr>
              <a:t>冒泡排序法</a:t>
            </a:r>
            <a:endParaRPr lang="en-US" altLang="zh-CN" dirty="0">
              <a:solidFill>
                <a:srgbClr val="00B050"/>
              </a:solidFill>
            </a:endParaRPr>
          </a:p>
          <a:p>
            <a:r>
              <a:rPr lang="zh-CN" altLang="en-US" dirty="0">
                <a:solidFill>
                  <a:srgbClr val="00B050"/>
                </a:solidFill>
              </a:rPr>
              <a:t>快速</a:t>
            </a:r>
            <a:r>
              <a:rPr lang="zh-CN" altLang="en-US" dirty="0"/>
              <a:t>排序法</a:t>
            </a:r>
          </a:p>
        </p:txBody>
      </p:sp>
    </p:spTree>
    <p:extLst>
      <p:ext uri="{BB962C8B-B14F-4D97-AF65-F5344CB8AC3E}">
        <p14:creationId xmlns:p14="http://schemas.microsoft.com/office/powerpoint/2010/main" val="192991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81307-0837-435D-9046-354ECE41370E}"/>
              </a:ext>
            </a:extLst>
          </p:cNvPr>
          <p:cNvSpPr>
            <a:spLocks noGrp="1"/>
          </p:cNvSpPr>
          <p:nvPr>
            <p:ph type="title"/>
          </p:nvPr>
        </p:nvSpPr>
        <p:spPr/>
        <p:txBody>
          <a:bodyPr/>
          <a:lstStyle/>
          <a:p>
            <a:r>
              <a:rPr lang="en-US" altLang="zh-CN" dirty="0"/>
              <a:t>9.3.1   </a:t>
            </a:r>
            <a:r>
              <a:rPr lang="zh-CN" altLang="en-US" dirty="0"/>
              <a:t>冒泡排序（相邻比序法）</a:t>
            </a:r>
          </a:p>
        </p:txBody>
      </p:sp>
      <p:sp>
        <p:nvSpPr>
          <p:cNvPr id="3" name="内容占位符 2">
            <a:extLst>
              <a:ext uri="{FF2B5EF4-FFF2-40B4-BE49-F238E27FC236}">
                <a16:creationId xmlns:a16="http://schemas.microsoft.com/office/drawing/2014/main" id="{9E10A228-8222-4DCE-BB12-3CA390496347}"/>
              </a:ext>
            </a:extLst>
          </p:cNvPr>
          <p:cNvSpPr>
            <a:spLocks noGrp="1"/>
          </p:cNvSpPr>
          <p:nvPr>
            <p:ph idx="1"/>
          </p:nvPr>
        </p:nvSpPr>
        <p:spPr>
          <a:xfrm>
            <a:off x="304800" y="1219200"/>
            <a:ext cx="11582400" cy="5334000"/>
          </a:xfrm>
        </p:spPr>
        <p:txBody>
          <a:bodyPr/>
          <a:lstStyle/>
          <a:p>
            <a:pPr>
              <a:spcBef>
                <a:spcPts val="0"/>
              </a:spcBef>
              <a:spcAft>
                <a:spcPts val="0"/>
              </a:spcAft>
            </a:pPr>
            <a:r>
              <a:rPr lang="zh-CN" altLang="en-US" sz="2400" dirty="0"/>
              <a:t>第一趟冒泡</a:t>
            </a:r>
          </a:p>
          <a:p>
            <a:pPr lvl="1">
              <a:spcBef>
                <a:spcPts val="0"/>
              </a:spcBef>
              <a:spcAft>
                <a:spcPts val="0"/>
              </a:spcAft>
            </a:pPr>
            <a:r>
              <a:rPr lang="zh-CN" altLang="en-US" dirty="0"/>
              <a:t>将第一个记录与第二个记录的关键字进行比较</a:t>
            </a:r>
          </a:p>
          <a:p>
            <a:pPr lvl="1">
              <a:spcBef>
                <a:spcPts val="0"/>
              </a:spcBef>
              <a:spcAft>
                <a:spcPts val="0"/>
              </a:spcAft>
            </a:pPr>
            <a:r>
              <a:rPr lang="zh-CN" altLang="en-US" dirty="0"/>
              <a:t>若为逆序：</a:t>
            </a:r>
            <a:r>
              <a:rPr lang="en-US" altLang="zh-CN" dirty="0"/>
              <a:t>r[1].key&gt;r[2].key</a:t>
            </a:r>
            <a:r>
              <a:rPr lang="zh-CN" altLang="en-US" dirty="0"/>
              <a:t>，则交换记录值</a:t>
            </a:r>
          </a:p>
          <a:p>
            <a:pPr lvl="1">
              <a:spcBef>
                <a:spcPts val="0"/>
              </a:spcBef>
              <a:spcAft>
                <a:spcPts val="0"/>
              </a:spcAft>
            </a:pPr>
            <a:r>
              <a:rPr lang="zh-CN" altLang="en-US" dirty="0"/>
              <a:t>然后比较第二个记录与第三个记录，依次类推</a:t>
            </a:r>
            <a:r>
              <a:rPr lang="en-US" altLang="zh-CN" dirty="0"/>
              <a:t>……</a:t>
            </a:r>
          </a:p>
          <a:p>
            <a:pPr lvl="1">
              <a:spcBef>
                <a:spcPts val="0"/>
              </a:spcBef>
              <a:spcAft>
                <a:spcPts val="0"/>
              </a:spcAft>
            </a:pPr>
            <a:r>
              <a:rPr lang="zh-CN" altLang="en-US" dirty="0"/>
              <a:t>直至第</a:t>
            </a:r>
            <a:r>
              <a:rPr lang="en-US" altLang="zh-CN" dirty="0"/>
              <a:t>n-1</a:t>
            </a:r>
            <a:r>
              <a:rPr lang="zh-CN" altLang="en-US" dirty="0"/>
              <a:t>个记录和第</a:t>
            </a:r>
            <a:r>
              <a:rPr lang="en-US" altLang="zh-CN" dirty="0"/>
              <a:t>n</a:t>
            </a:r>
            <a:r>
              <a:rPr lang="zh-CN" altLang="en-US" dirty="0"/>
              <a:t>个记录比较为止</a:t>
            </a:r>
          </a:p>
          <a:p>
            <a:pPr lvl="1">
              <a:spcBef>
                <a:spcPts val="0"/>
              </a:spcBef>
              <a:spcAft>
                <a:spcPts val="0"/>
              </a:spcAft>
            </a:pPr>
            <a:r>
              <a:rPr lang="zh-CN" altLang="en-US" dirty="0"/>
              <a:t>结果使</a:t>
            </a:r>
            <a:r>
              <a:rPr lang="zh-CN" altLang="en-US" dirty="0">
                <a:solidFill>
                  <a:srgbClr val="00B050"/>
                </a:solidFill>
              </a:rPr>
              <a:t>关键字最大的记录</a:t>
            </a:r>
            <a:r>
              <a:rPr lang="zh-CN" altLang="en-US" dirty="0"/>
              <a:t>被安置在</a:t>
            </a:r>
            <a:r>
              <a:rPr lang="zh-CN" altLang="en-US" dirty="0">
                <a:solidFill>
                  <a:srgbClr val="00B050"/>
                </a:solidFill>
              </a:rPr>
              <a:t>最后一个</a:t>
            </a:r>
            <a:r>
              <a:rPr lang="zh-CN" altLang="en-US" dirty="0"/>
              <a:t>记录上</a:t>
            </a:r>
          </a:p>
          <a:p>
            <a:pPr>
              <a:spcBef>
                <a:spcPts val="0"/>
              </a:spcBef>
              <a:spcAft>
                <a:spcPts val="0"/>
              </a:spcAft>
            </a:pPr>
            <a:r>
              <a:rPr lang="zh-CN" altLang="en-US" sz="2400" dirty="0"/>
              <a:t>对前</a:t>
            </a:r>
            <a:r>
              <a:rPr lang="en-US" altLang="zh-CN" sz="2400" dirty="0"/>
              <a:t>n-1</a:t>
            </a:r>
            <a:r>
              <a:rPr lang="zh-CN" altLang="en-US" sz="2400" dirty="0"/>
              <a:t>个记录进行第二趟冒泡排序</a:t>
            </a:r>
            <a:endParaRPr lang="en-US" altLang="zh-CN" sz="2400" dirty="0"/>
          </a:p>
          <a:p>
            <a:pPr lvl="1">
              <a:spcBef>
                <a:spcPts val="0"/>
              </a:spcBef>
              <a:spcAft>
                <a:spcPts val="0"/>
              </a:spcAft>
            </a:pPr>
            <a:r>
              <a:rPr lang="zh-CN" altLang="en-US" sz="2200" dirty="0"/>
              <a:t>结果使</a:t>
            </a:r>
            <a:r>
              <a:rPr lang="zh-CN" altLang="en-US" sz="2200" dirty="0">
                <a:solidFill>
                  <a:srgbClr val="00B050"/>
                </a:solidFill>
              </a:rPr>
              <a:t>关键字次大</a:t>
            </a:r>
            <a:r>
              <a:rPr lang="zh-CN" altLang="en-US" sz="2200" dirty="0"/>
              <a:t>的记录被安置在</a:t>
            </a:r>
            <a:r>
              <a:rPr lang="zh-CN" altLang="en-US" sz="2200" dirty="0">
                <a:solidFill>
                  <a:srgbClr val="00B050"/>
                </a:solidFill>
              </a:rPr>
              <a:t>第</a:t>
            </a:r>
            <a:r>
              <a:rPr lang="en-US" altLang="zh-CN" sz="2200" dirty="0">
                <a:solidFill>
                  <a:srgbClr val="00B050"/>
                </a:solidFill>
              </a:rPr>
              <a:t>n-1</a:t>
            </a:r>
            <a:r>
              <a:rPr lang="zh-CN" altLang="en-US" sz="2200" dirty="0">
                <a:solidFill>
                  <a:srgbClr val="00B050"/>
                </a:solidFill>
              </a:rPr>
              <a:t>个记录位置</a:t>
            </a:r>
          </a:p>
          <a:p>
            <a:pPr>
              <a:spcBef>
                <a:spcPts val="0"/>
              </a:spcBef>
              <a:spcAft>
                <a:spcPts val="0"/>
              </a:spcAft>
            </a:pPr>
            <a:r>
              <a:rPr lang="zh-CN" altLang="en-US" sz="2400" dirty="0"/>
              <a:t>重复上述过程</a:t>
            </a:r>
          </a:p>
          <a:p>
            <a:pPr>
              <a:spcBef>
                <a:spcPts val="0"/>
              </a:spcBef>
              <a:spcAft>
                <a:spcPts val="0"/>
              </a:spcAft>
            </a:pPr>
            <a:r>
              <a:rPr lang="zh-CN" altLang="en-US" sz="2400" dirty="0"/>
              <a:t>直到在一趟排序过程中没有进行过交换记录的操作为止</a:t>
            </a:r>
          </a:p>
          <a:p>
            <a:pPr>
              <a:spcBef>
                <a:spcPts val="0"/>
              </a:spcBef>
              <a:spcAft>
                <a:spcPts val="0"/>
              </a:spcAft>
            </a:pPr>
            <a:endParaRPr lang="zh-CN" altLang="en-US" sz="2400" dirty="0"/>
          </a:p>
        </p:txBody>
      </p:sp>
    </p:spTree>
    <p:extLst>
      <p:ext uri="{BB962C8B-B14F-4D97-AF65-F5344CB8AC3E}">
        <p14:creationId xmlns:p14="http://schemas.microsoft.com/office/powerpoint/2010/main" val="52565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BE324-4DF8-4D61-822C-D4CD04FC04D4}"/>
              </a:ext>
            </a:extLst>
          </p:cNvPr>
          <p:cNvSpPr>
            <a:spLocks noGrp="1"/>
          </p:cNvSpPr>
          <p:nvPr>
            <p:ph type="title"/>
          </p:nvPr>
        </p:nvSpPr>
        <p:spPr>
          <a:xfrm>
            <a:off x="914400" y="533400"/>
            <a:ext cx="10363200" cy="381000"/>
          </a:xfrm>
        </p:spPr>
        <p:txBody>
          <a:bodyPr/>
          <a:lstStyle/>
          <a:p>
            <a:r>
              <a:rPr lang="zh-CN" altLang="en-US" dirty="0"/>
              <a:t>简单的冒泡排序算法（上升法）</a:t>
            </a:r>
          </a:p>
        </p:txBody>
      </p:sp>
      <p:sp>
        <p:nvSpPr>
          <p:cNvPr id="3" name="内容占位符 2">
            <a:extLst>
              <a:ext uri="{FF2B5EF4-FFF2-40B4-BE49-F238E27FC236}">
                <a16:creationId xmlns:a16="http://schemas.microsoft.com/office/drawing/2014/main" id="{5B3621C8-C298-40BA-B048-8D537D3D81BF}"/>
              </a:ext>
            </a:extLst>
          </p:cNvPr>
          <p:cNvSpPr>
            <a:spLocks noGrp="1"/>
          </p:cNvSpPr>
          <p:nvPr>
            <p:ph idx="1"/>
          </p:nvPr>
        </p:nvSpPr>
        <p:spPr>
          <a:xfrm>
            <a:off x="304800" y="1143000"/>
            <a:ext cx="11582400" cy="5410200"/>
          </a:xfrm>
        </p:spPr>
        <p:txBody>
          <a:bodyPr/>
          <a:lstStyle/>
          <a:p>
            <a:pPr marL="0" indent="0">
              <a:buNone/>
            </a:pPr>
            <a:r>
              <a:rPr lang="en-US" altLang="zh-CN" sz="2400" dirty="0"/>
              <a:t>void bubble_sort_1(int a[ ], int n) {</a:t>
            </a:r>
          </a:p>
          <a:p>
            <a:pPr marL="0" indent="0">
              <a:buNone/>
            </a:pPr>
            <a:r>
              <a:rPr lang="en-US" altLang="zh-CN" sz="2400" dirty="0"/>
              <a:t>    int </a:t>
            </a:r>
            <a:r>
              <a:rPr lang="en-US" altLang="zh-CN" sz="2400" dirty="0" err="1"/>
              <a:t>i,j,x</a:t>
            </a:r>
            <a:r>
              <a:rPr lang="en-US" altLang="zh-CN" sz="2400" dirty="0"/>
              <a:t>;</a:t>
            </a:r>
          </a:p>
          <a:p>
            <a:pPr marL="0" indent="0">
              <a:buNone/>
            </a:pPr>
            <a:r>
              <a:rPr lang="en-US" altLang="zh-CN" sz="2400" dirty="0"/>
              <a:t>    for(j=0;j&lt;n-1; </a:t>
            </a:r>
            <a:r>
              <a:rPr lang="en-US" altLang="zh-CN" sz="2400" dirty="0" err="1"/>
              <a:t>j++</a:t>
            </a:r>
            <a:r>
              <a:rPr lang="en-US" altLang="zh-CN" sz="2400" dirty="0"/>
              <a:t>)			</a:t>
            </a:r>
            <a:r>
              <a:rPr lang="en-US" altLang="zh-CN" sz="2400" dirty="0">
                <a:solidFill>
                  <a:srgbClr val="9900CC"/>
                </a:solidFill>
              </a:rPr>
              <a:t>//j</a:t>
            </a:r>
            <a:r>
              <a:rPr lang="zh-CN" altLang="en-US" sz="2400" dirty="0">
                <a:solidFill>
                  <a:srgbClr val="9900CC"/>
                </a:solidFill>
              </a:rPr>
              <a:t>是本遍扫描终点下标</a:t>
            </a:r>
          </a:p>
          <a:p>
            <a:pPr marL="0" indent="0">
              <a:buNone/>
            </a:pPr>
            <a:r>
              <a:rPr lang="en-US" altLang="zh-CN" sz="2400" dirty="0"/>
              <a:t>        for(</a:t>
            </a:r>
            <a:r>
              <a:rPr lang="en-US" altLang="zh-CN" sz="2400" dirty="0" err="1"/>
              <a:t>i</a:t>
            </a:r>
            <a:r>
              <a:rPr lang="en-US" altLang="zh-CN" sz="2400" dirty="0"/>
              <a:t>=n-2;i&gt;=</a:t>
            </a:r>
            <a:r>
              <a:rPr lang="en-US" altLang="zh-CN" sz="2400" dirty="0" err="1"/>
              <a:t>j;i</a:t>
            </a:r>
            <a:r>
              <a:rPr lang="en-US" altLang="zh-CN" sz="2400" dirty="0"/>
              <a:t>--)</a:t>
            </a:r>
          </a:p>
          <a:p>
            <a:pPr marL="0" indent="0">
              <a:buNone/>
            </a:pPr>
            <a:r>
              <a:rPr lang="en-US" altLang="zh-CN" sz="2400" dirty="0"/>
              <a:t>            if(a[</a:t>
            </a:r>
            <a:r>
              <a:rPr lang="en-US" altLang="zh-CN" sz="2400" dirty="0" err="1"/>
              <a:t>i</a:t>
            </a:r>
            <a:r>
              <a:rPr lang="en-US" altLang="zh-CN" sz="2400" dirty="0"/>
              <a:t>]&gt;a[i+1]){</a:t>
            </a:r>
          </a:p>
          <a:p>
            <a:pPr marL="0" indent="0">
              <a:buNone/>
            </a:pPr>
            <a:r>
              <a:rPr lang="en-US" altLang="zh-CN" sz="2400" dirty="0"/>
              <a:t>                x=a[</a:t>
            </a:r>
            <a:r>
              <a:rPr lang="en-US" altLang="zh-CN" sz="2400" dirty="0" err="1"/>
              <a:t>i</a:t>
            </a:r>
            <a:r>
              <a:rPr lang="en-US" altLang="zh-CN" sz="2400" dirty="0"/>
              <a:t>];  a[</a:t>
            </a:r>
            <a:r>
              <a:rPr lang="en-US" altLang="zh-CN" sz="2400" dirty="0" err="1"/>
              <a:t>i</a:t>
            </a:r>
            <a:r>
              <a:rPr lang="en-US" altLang="zh-CN" sz="2400" dirty="0"/>
              <a:t>]=a[i+1];  a[i+1]=x;</a:t>
            </a:r>
          </a:p>
          <a:p>
            <a:pPr marL="0" indent="0">
              <a:buNone/>
            </a:pPr>
            <a:r>
              <a:rPr lang="en-US" altLang="zh-CN" sz="2400" dirty="0"/>
              <a:t>            </a:t>
            </a:r>
            <a:r>
              <a:rPr lang="en-US" altLang="zh-CN" sz="2400" dirty="0">
                <a:solidFill>
                  <a:srgbClr val="9900CC"/>
                </a:solidFill>
              </a:rPr>
              <a:t>}//</a:t>
            </a:r>
            <a:r>
              <a:rPr lang="zh-CN" altLang="en-US" sz="2400" dirty="0">
                <a:solidFill>
                  <a:srgbClr val="9900CC"/>
                </a:solidFill>
              </a:rPr>
              <a:t>发现逆序就交换</a:t>
            </a:r>
          </a:p>
          <a:p>
            <a:pPr marL="0" indent="0">
              <a:buNone/>
            </a:pPr>
            <a:r>
              <a:rPr lang="en-US" altLang="zh-CN" sz="2400" dirty="0"/>
              <a:t>}</a:t>
            </a:r>
          </a:p>
          <a:p>
            <a:pPr marL="0" indent="0">
              <a:buNone/>
            </a:pPr>
            <a:endParaRPr lang="zh-CN" altLang="en-US" sz="2400" dirty="0"/>
          </a:p>
        </p:txBody>
      </p:sp>
    </p:spTree>
    <p:extLst>
      <p:ext uri="{BB962C8B-B14F-4D97-AF65-F5344CB8AC3E}">
        <p14:creationId xmlns:p14="http://schemas.microsoft.com/office/powerpoint/2010/main" val="94428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BE324-4DF8-4D61-822C-D4CD04FC04D4}"/>
              </a:ext>
            </a:extLst>
          </p:cNvPr>
          <p:cNvSpPr>
            <a:spLocks noGrp="1"/>
          </p:cNvSpPr>
          <p:nvPr>
            <p:ph type="title"/>
          </p:nvPr>
        </p:nvSpPr>
        <p:spPr>
          <a:xfrm>
            <a:off x="914400" y="457200"/>
            <a:ext cx="10363200" cy="381000"/>
          </a:xfrm>
        </p:spPr>
        <p:txBody>
          <a:bodyPr/>
          <a:lstStyle/>
          <a:p>
            <a:r>
              <a:rPr lang="zh-CN" altLang="en-US" sz="3200" dirty="0"/>
              <a:t>带交换否标记的冒泡排序算法（下降法）</a:t>
            </a:r>
          </a:p>
        </p:txBody>
      </p:sp>
      <p:sp>
        <p:nvSpPr>
          <p:cNvPr id="3" name="内容占位符 2">
            <a:extLst>
              <a:ext uri="{FF2B5EF4-FFF2-40B4-BE49-F238E27FC236}">
                <a16:creationId xmlns:a16="http://schemas.microsoft.com/office/drawing/2014/main" id="{5B3621C8-C298-40BA-B048-8D537D3D81BF}"/>
              </a:ext>
            </a:extLst>
          </p:cNvPr>
          <p:cNvSpPr>
            <a:spLocks noGrp="1"/>
          </p:cNvSpPr>
          <p:nvPr>
            <p:ph idx="1"/>
          </p:nvPr>
        </p:nvSpPr>
        <p:spPr>
          <a:xfrm>
            <a:off x="304800" y="914400"/>
            <a:ext cx="11582400" cy="5638800"/>
          </a:xfrm>
        </p:spPr>
        <p:txBody>
          <a:bodyPr/>
          <a:lstStyle/>
          <a:p>
            <a:pPr marL="0" indent="0">
              <a:lnSpc>
                <a:spcPct val="100000"/>
              </a:lnSpc>
              <a:buNone/>
            </a:pPr>
            <a:r>
              <a:rPr lang="en-US" altLang="zh-CN" sz="2200" dirty="0"/>
              <a:t>void bubble_sort_2(int a[],int n) {</a:t>
            </a:r>
          </a:p>
          <a:p>
            <a:pPr marL="0" indent="0">
              <a:lnSpc>
                <a:spcPct val="100000"/>
              </a:lnSpc>
              <a:buNone/>
            </a:pPr>
            <a:r>
              <a:rPr lang="en-US" altLang="zh-CN" sz="2200" dirty="0"/>
              <a:t>    int  </a:t>
            </a:r>
            <a:r>
              <a:rPr lang="en-US" altLang="zh-CN" sz="2200" dirty="0" err="1"/>
              <a:t>i,j,x,flag</a:t>
            </a:r>
            <a:r>
              <a:rPr lang="en-US" altLang="zh-CN" sz="2200" dirty="0"/>
              <a:t>=1;</a:t>
            </a:r>
          </a:p>
          <a:p>
            <a:pPr marL="0" indent="0">
              <a:lnSpc>
                <a:spcPct val="100000"/>
              </a:lnSpc>
              <a:buNone/>
            </a:pPr>
            <a:r>
              <a:rPr lang="en-US" altLang="zh-CN" sz="2200" dirty="0"/>
              <a:t>    j=n-2;		</a:t>
            </a:r>
            <a:r>
              <a:rPr lang="en-US" altLang="zh-CN" sz="2200" dirty="0">
                <a:solidFill>
                  <a:srgbClr val="9900CC"/>
                </a:solidFill>
              </a:rPr>
              <a:t>//j</a:t>
            </a:r>
            <a:r>
              <a:rPr lang="zh-CN" altLang="en-US" sz="2200" dirty="0">
                <a:solidFill>
                  <a:srgbClr val="9900CC"/>
                </a:solidFill>
              </a:rPr>
              <a:t>是本遍扫描终点下标，初值为</a:t>
            </a:r>
            <a:r>
              <a:rPr lang="en-US" altLang="zh-CN" sz="2200" dirty="0">
                <a:solidFill>
                  <a:srgbClr val="9900CC"/>
                </a:solidFill>
              </a:rPr>
              <a:t>n-2</a:t>
            </a:r>
          </a:p>
          <a:p>
            <a:pPr marL="0" indent="0">
              <a:lnSpc>
                <a:spcPct val="100000"/>
              </a:lnSpc>
              <a:buNone/>
            </a:pPr>
            <a:r>
              <a:rPr lang="en-US" altLang="zh-CN" sz="2200" dirty="0"/>
              <a:t>    while(flag) { 	</a:t>
            </a:r>
            <a:r>
              <a:rPr lang="en-US" altLang="zh-CN" sz="2200" dirty="0">
                <a:solidFill>
                  <a:srgbClr val="9900CC"/>
                </a:solidFill>
              </a:rPr>
              <a:t>//</a:t>
            </a:r>
            <a:r>
              <a:rPr lang="zh-CN" altLang="en-US" sz="2200" dirty="0">
                <a:solidFill>
                  <a:srgbClr val="9900CC"/>
                </a:solidFill>
              </a:rPr>
              <a:t>当上一遍扫描发生过元素交换时，进行下一遍扫描</a:t>
            </a:r>
          </a:p>
          <a:p>
            <a:pPr marL="0" indent="0">
              <a:lnSpc>
                <a:spcPct val="100000"/>
              </a:lnSpc>
              <a:buNone/>
            </a:pPr>
            <a:r>
              <a:rPr lang="en-US" altLang="zh-CN" sz="2200" dirty="0"/>
              <a:t>        flag=0;		</a:t>
            </a:r>
            <a:r>
              <a:rPr lang="en-US" altLang="zh-CN" sz="2200" dirty="0">
                <a:solidFill>
                  <a:srgbClr val="9900CC"/>
                </a:solidFill>
              </a:rPr>
              <a:t>//</a:t>
            </a:r>
            <a:r>
              <a:rPr lang="zh-CN" altLang="en-US" sz="2200" dirty="0">
                <a:solidFill>
                  <a:srgbClr val="9900CC"/>
                </a:solidFill>
              </a:rPr>
              <a:t>进入本遍扫描时，首先清除上一遍扫描时的</a:t>
            </a:r>
            <a:r>
              <a:rPr lang="en-US" altLang="zh-CN" sz="2200" dirty="0">
                <a:solidFill>
                  <a:srgbClr val="9900CC"/>
                </a:solidFill>
              </a:rPr>
              <a:t>flag</a:t>
            </a:r>
            <a:r>
              <a:rPr lang="zh-CN" altLang="en-US" sz="2200" dirty="0">
                <a:solidFill>
                  <a:srgbClr val="9900CC"/>
                </a:solidFill>
              </a:rPr>
              <a:t>标记</a:t>
            </a:r>
          </a:p>
          <a:p>
            <a:pPr marL="0" indent="0">
              <a:lnSpc>
                <a:spcPct val="100000"/>
              </a:lnSpc>
              <a:buNone/>
            </a:pPr>
            <a:r>
              <a:rPr lang="en-US" altLang="zh-CN" sz="2200" dirty="0"/>
              <a:t>        for(</a:t>
            </a:r>
            <a:r>
              <a:rPr lang="en-US" altLang="zh-CN" sz="2200" dirty="0" err="1"/>
              <a:t>i</a:t>
            </a:r>
            <a:r>
              <a:rPr lang="en-US" altLang="zh-CN" sz="2200" dirty="0"/>
              <a:t>=0;i&lt;=</a:t>
            </a:r>
            <a:r>
              <a:rPr lang="en-US" altLang="zh-CN" sz="2200" dirty="0" err="1"/>
              <a:t>j;i</a:t>
            </a:r>
            <a:r>
              <a:rPr lang="en-US" altLang="zh-CN" sz="2200" dirty="0"/>
              <a:t>++) 			</a:t>
            </a:r>
            <a:r>
              <a:rPr lang="en-US" altLang="zh-CN" sz="2200" dirty="0">
                <a:solidFill>
                  <a:srgbClr val="9900CC"/>
                </a:solidFill>
              </a:rPr>
              <a:t>//</a:t>
            </a:r>
            <a:r>
              <a:rPr lang="zh-CN" altLang="en-US" sz="2200" dirty="0">
                <a:solidFill>
                  <a:srgbClr val="9900CC"/>
                </a:solidFill>
              </a:rPr>
              <a:t>开始扫描</a:t>
            </a:r>
          </a:p>
          <a:p>
            <a:pPr marL="0" indent="0">
              <a:lnSpc>
                <a:spcPct val="100000"/>
              </a:lnSpc>
              <a:buNone/>
            </a:pPr>
            <a:r>
              <a:rPr lang="en-US" altLang="zh-CN" sz="2200" dirty="0"/>
              <a:t>        if(a[</a:t>
            </a:r>
            <a:r>
              <a:rPr lang="en-US" altLang="zh-CN" sz="2200" dirty="0" err="1"/>
              <a:t>i</a:t>
            </a:r>
            <a:r>
              <a:rPr lang="en-US" altLang="zh-CN" sz="2200" dirty="0"/>
              <a:t>]&gt;a[i+1]) {			</a:t>
            </a:r>
            <a:r>
              <a:rPr lang="en-US" altLang="zh-CN" sz="2200" dirty="0">
                <a:solidFill>
                  <a:srgbClr val="9900CC"/>
                </a:solidFill>
              </a:rPr>
              <a:t>//</a:t>
            </a:r>
            <a:r>
              <a:rPr lang="zh-CN" altLang="en-US" sz="2200" dirty="0">
                <a:solidFill>
                  <a:srgbClr val="9900CC"/>
                </a:solidFill>
              </a:rPr>
              <a:t>发现逆序</a:t>
            </a:r>
          </a:p>
          <a:p>
            <a:pPr marL="0" indent="0">
              <a:lnSpc>
                <a:spcPct val="100000"/>
              </a:lnSpc>
              <a:buNone/>
            </a:pPr>
            <a:r>
              <a:rPr lang="en-US" altLang="zh-CN" sz="2200" dirty="0"/>
              <a:t>            x=a[</a:t>
            </a:r>
            <a:r>
              <a:rPr lang="en-US" altLang="zh-CN" sz="2200" dirty="0" err="1"/>
              <a:t>i</a:t>
            </a:r>
            <a:r>
              <a:rPr lang="en-US" altLang="zh-CN" sz="2200" dirty="0"/>
              <a:t>];  a[</a:t>
            </a:r>
            <a:r>
              <a:rPr lang="en-US" altLang="zh-CN" sz="2200" dirty="0" err="1"/>
              <a:t>i</a:t>
            </a:r>
            <a:r>
              <a:rPr lang="en-US" altLang="zh-CN" sz="2200" dirty="0"/>
              <a:t>]=a[i+1];  a[i+1]=x;	</a:t>
            </a:r>
            <a:r>
              <a:rPr lang="en-US" altLang="zh-CN" sz="2200" dirty="0">
                <a:solidFill>
                  <a:srgbClr val="9900CC"/>
                </a:solidFill>
              </a:rPr>
              <a:t>//</a:t>
            </a:r>
            <a:r>
              <a:rPr lang="zh-CN" altLang="en-US" sz="2200" dirty="0">
                <a:solidFill>
                  <a:srgbClr val="9900CC"/>
                </a:solidFill>
              </a:rPr>
              <a:t>交换</a:t>
            </a:r>
            <a:r>
              <a:rPr lang="en-US" altLang="zh-CN" sz="2200" dirty="0">
                <a:solidFill>
                  <a:srgbClr val="9900CC"/>
                </a:solidFill>
              </a:rPr>
              <a:t>a[</a:t>
            </a:r>
            <a:r>
              <a:rPr lang="en-US" altLang="zh-CN" sz="2200" dirty="0" err="1">
                <a:solidFill>
                  <a:srgbClr val="9900CC"/>
                </a:solidFill>
              </a:rPr>
              <a:t>i</a:t>
            </a:r>
            <a:r>
              <a:rPr lang="en-US" altLang="zh-CN" sz="2200" dirty="0">
                <a:solidFill>
                  <a:srgbClr val="9900CC"/>
                </a:solidFill>
              </a:rPr>
              <a:t>]</a:t>
            </a:r>
            <a:r>
              <a:rPr lang="zh-CN" altLang="en-US" sz="2200" dirty="0">
                <a:solidFill>
                  <a:srgbClr val="9900CC"/>
                </a:solidFill>
              </a:rPr>
              <a:t>与</a:t>
            </a:r>
            <a:r>
              <a:rPr lang="en-US" altLang="zh-CN" sz="2200" dirty="0">
                <a:solidFill>
                  <a:srgbClr val="9900CC"/>
                </a:solidFill>
              </a:rPr>
              <a:t>a[i+1]</a:t>
            </a:r>
            <a:r>
              <a:rPr lang="zh-CN" altLang="en-US" sz="2200" dirty="0">
                <a:solidFill>
                  <a:srgbClr val="9900CC"/>
                </a:solidFill>
              </a:rPr>
              <a:t>的值</a:t>
            </a:r>
          </a:p>
          <a:p>
            <a:pPr marL="0" indent="0">
              <a:lnSpc>
                <a:spcPct val="100000"/>
              </a:lnSpc>
              <a:buNone/>
            </a:pPr>
            <a:r>
              <a:rPr lang="en-US" altLang="zh-CN" sz="2200" dirty="0"/>
              <a:t>            flag=1;				</a:t>
            </a:r>
            <a:r>
              <a:rPr lang="en-US" altLang="zh-CN" sz="2200" dirty="0">
                <a:solidFill>
                  <a:srgbClr val="9900CC"/>
                </a:solidFill>
              </a:rPr>
              <a:t>//</a:t>
            </a:r>
            <a:r>
              <a:rPr lang="zh-CN" altLang="en-US" sz="2200" dirty="0">
                <a:solidFill>
                  <a:srgbClr val="9900CC"/>
                </a:solidFill>
              </a:rPr>
              <a:t>置本遍扫描过程发生过元素交换标记</a:t>
            </a:r>
          </a:p>
          <a:p>
            <a:pPr marL="0" indent="0">
              <a:lnSpc>
                <a:spcPct val="100000"/>
              </a:lnSpc>
              <a:spcBef>
                <a:spcPts val="0"/>
              </a:spcBef>
              <a:spcAft>
                <a:spcPts val="0"/>
              </a:spcAft>
              <a:buNone/>
            </a:pPr>
            <a:r>
              <a:rPr lang="zh-CN" altLang="en-US" sz="2200" dirty="0"/>
              <a:t>        </a:t>
            </a:r>
            <a:r>
              <a:rPr lang="en-US" altLang="zh-CN" sz="2200" dirty="0"/>
              <a:t>}</a:t>
            </a:r>
          </a:p>
          <a:p>
            <a:pPr marL="0" indent="0">
              <a:lnSpc>
                <a:spcPct val="100000"/>
              </a:lnSpc>
              <a:buNone/>
            </a:pPr>
            <a:r>
              <a:rPr lang="en-US" altLang="zh-CN" sz="2200" dirty="0"/>
              <a:t>        j--;					</a:t>
            </a:r>
            <a:r>
              <a:rPr lang="en-US" altLang="zh-CN" sz="2200" dirty="0">
                <a:solidFill>
                  <a:srgbClr val="9900CC"/>
                </a:solidFill>
              </a:rPr>
              <a:t>//</a:t>
            </a:r>
            <a:r>
              <a:rPr lang="zh-CN" altLang="en-US" sz="2200" dirty="0">
                <a:solidFill>
                  <a:srgbClr val="9900CC"/>
                </a:solidFill>
              </a:rPr>
              <a:t>定下一遍扫描终点</a:t>
            </a:r>
          </a:p>
          <a:p>
            <a:pPr marL="0" indent="0">
              <a:lnSpc>
                <a:spcPct val="100000"/>
              </a:lnSpc>
              <a:spcBef>
                <a:spcPts val="0"/>
              </a:spcBef>
              <a:spcAft>
                <a:spcPts val="0"/>
              </a:spcAft>
              <a:buNone/>
            </a:pPr>
            <a:r>
              <a:rPr lang="zh-CN" altLang="en-US" sz="2200" dirty="0"/>
              <a:t>    </a:t>
            </a:r>
            <a:r>
              <a:rPr lang="en-US" altLang="zh-CN" sz="2200" dirty="0"/>
              <a:t>}</a:t>
            </a:r>
          </a:p>
          <a:p>
            <a:pPr marL="0" indent="0">
              <a:lnSpc>
                <a:spcPct val="100000"/>
              </a:lnSpc>
              <a:spcBef>
                <a:spcPts val="0"/>
              </a:spcBef>
              <a:spcAft>
                <a:spcPts val="0"/>
              </a:spcAft>
              <a:buNone/>
            </a:pPr>
            <a:r>
              <a:rPr lang="en-US" altLang="zh-CN" sz="2200" dirty="0"/>
              <a:t>}</a:t>
            </a:r>
          </a:p>
          <a:p>
            <a:pPr marL="0" indent="0">
              <a:lnSpc>
                <a:spcPct val="100000"/>
              </a:lnSpc>
              <a:buNone/>
            </a:pPr>
            <a:endParaRPr lang="zh-CN" altLang="en-US" sz="2200" dirty="0"/>
          </a:p>
        </p:txBody>
      </p:sp>
    </p:spTree>
    <p:extLst>
      <p:ext uri="{BB962C8B-B14F-4D97-AF65-F5344CB8AC3E}">
        <p14:creationId xmlns:p14="http://schemas.microsoft.com/office/powerpoint/2010/main" val="19374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3FCEB-F045-4969-A620-3E01628C6298}"/>
              </a:ext>
            </a:extLst>
          </p:cNvPr>
          <p:cNvSpPr>
            <a:spLocks noGrp="1"/>
          </p:cNvSpPr>
          <p:nvPr>
            <p:ph type="title"/>
          </p:nvPr>
        </p:nvSpPr>
        <p:spPr/>
        <p:txBody>
          <a:bodyPr/>
          <a:lstStyle/>
          <a:p>
            <a:r>
              <a:rPr lang="en-US" altLang="zh-CN" dirty="0"/>
              <a:t>9.3.2 </a:t>
            </a:r>
            <a:r>
              <a:rPr lang="zh-CN" altLang="en-US" dirty="0"/>
              <a:t>快速排序</a:t>
            </a:r>
          </a:p>
        </p:txBody>
      </p:sp>
      <p:sp>
        <p:nvSpPr>
          <p:cNvPr id="3" name="内容占位符 2">
            <a:extLst>
              <a:ext uri="{FF2B5EF4-FFF2-40B4-BE49-F238E27FC236}">
                <a16:creationId xmlns:a16="http://schemas.microsoft.com/office/drawing/2014/main" id="{25791301-1245-42A4-8A3C-8D31FA57BD03}"/>
              </a:ext>
            </a:extLst>
          </p:cNvPr>
          <p:cNvSpPr>
            <a:spLocks noGrp="1"/>
          </p:cNvSpPr>
          <p:nvPr>
            <p:ph idx="1"/>
          </p:nvPr>
        </p:nvSpPr>
        <p:spPr>
          <a:xfrm>
            <a:off x="304800" y="1219200"/>
            <a:ext cx="11582400" cy="5334000"/>
          </a:xfrm>
        </p:spPr>
        <p:txBody>
          <a:bodyPr/>
          <a:lstStyle/>
          <a:p>
            <a:pPr>
              <a:spcAft>
                <a:spcPts val="0"/>
              </a:spcAft>
            </a:pPr>
            <a:r>
              <a:rPr lang="zh-CN" altLang="en-US" dirty="0"/>
              <a:t>在数组中确定一个记录（的关键字）作为“</a:t>
            </a:r>
            <a:r>
              <a:rPr lang="zh-CN" altLang="en-US" dirty="0">
                <a:solidFill>
                  <a:srgbClr val="FF00FF"/>
                </a:solidFill>
              </a:rPr>
              <a:t>划分元</a:t>
            </a:r>
            <a:r>
              <a:rPr lang="zh-CN" altLang="en-US" dirty="0"/>
              <a:t>”</a:t>
            </a:r>
          </a:p>
          <a:p>
            <a:pPr>
              <a:spcAft>
                <a:spcPts val="0"/>
              </a:spcAft>
            </a:pPr>
            <a:r>
              <a:rPr lang="zh-CN" altLang="en-US" dirty="0"/>
              <a:t>将数组中关键字</a:t>
            </a:r>
            <a:r>
              <a:rPr lang="zh-CN" altLang="en-US" dirty="0">
                <a:solidFill>
                  <a:srgbClr val="00B050"/>
                </a:solidFill>
              </a:rPr>
              <a:t>小于</a:t>
            </a:r>
            <a:r>
              <a:rPr lang="zh-CN" altLang="en-US" dirty="0"/>
              <a:t>划分元的记录均移动至该记录之</a:t>
            </a:r>
            <a:r>
              <a:rPr lang="zh-CN" altLang="en-US" dirty="0">
                <a:solidFill>
                  <a:srgbClr val="00B050"/>
                </a:solidFill>
              </a:rPr>
              <a:t>前</a:t>
            </a:r>
          </a:p>
          <a:p>
            <a:pPr>
              <a:spcAft>
                <a:spcPts val="0"/>
              </a:spcAft>
            </a:pPr>
            <a:r>
              <a:rPr lang="zh-CN" altLang="en-US" dirty="0"/>
              <a:t>将数组中关键字</a:t>
            </a:r>
            <a:r>
              <a:rPr lang="zh-CN" altLang="en-US" dirty="0">
                <a:solidFill>
                  <a:srgbClr val="00B050"/>
                </a:solidFill>
              </a:rPr>
              <a:t>大</a:t>
            </a:r>
            <a:r>
              <a:rPr lang="zh-CN" altLang="en-US" dirty="0"/>
              <a:t>于划分元的记录均移动至该记录之</a:t>
            </a:r>
            <a:r>
              <a:rPr lang="zh-CN" altLang="en-US" dirty="0">
                <a:solidFill>
                  <a:srgbClr val="00B050"/>
                </a:solidFill>
              </a:rPr>
              <a:t>后</a:t>
            </a:r>
          </a:p>
          <a:p>
            <a:pPr>
              <a:spcAft>
                <a:spcPts val="0"/>
              </a:spcAft>
            </a:pPr>
            <a:r>
              <a:rPr lang="zh-CN" altLang="en-US" dirty="0"/>
              <a:t>由此：一趟排序之后，序列</a:t>
            </a:r>
            <a:r>
              <a:rPr lang="en-US" altLang="zh-CN" dirty="0"/>
              <a:t>R[s...t]</a:t>
            </a:r>
            <a:r>
              <a:rPr lang="zh-CN" altLang="en-US" dirty="0"/>
              <a:t>将分割成</a:t>
            </a:r>
            <a:r>
              <a:rPr lang="zh-CN" altLang="en-US" dirty="0">
                <a:solidFill>
                  <a:srgbClr val="00B050"/>
                </a:solidFill>
              </a:rPr>
              <a:t>两部分</a:t>
            </a:r>
          </a:p>
          <a:p>
            <a:pPr lvl="1">
              <a:spcAft>
                <a:spcPts val="0"/>
              </a:spcAft>
            </a:pPr>
            <a:r>
              <a:rPr lang="en-US" altLang="zh-CN" dirty="0"/>
              <a:t>R[ s ... i-1 ] </a:t>
            </a:r>
            <a:r>
              <a:rPr lang="zh-CN" altLang="en-US" dirty="0"/>
              <a:t>和 </a:t>
            </a:r>
            <a:r>
              <a:rPr lang="en-US" altLang="zh-CN" dirty="0"/>
              <a:t>R[ i+1 ... t ]</a:t>
            </a:r>
          </a:p>
          <a:p>
            <a:pPr lvl="1">
              <a:spcAft>
                <a:spcPts val="0"/>
              </a:spcAft>
            </a:pPr>
            <a:r>
              <a:rPr lang="zh-CN" altLang="en-US" dirty="0"/>
              <a:t>且满足：</a:t>
            </a:r>
            <a:r>
              <a:rPr lang="en-US" altLang="zh-CN" dirty="0"/>
              <a:t>R[ s ... i-1 ]≤ </a:t>
            </a:r>
            <a:r>
              <a:rPr lang="en-US" altLang="zh-CN" dirty="0">
                <a:solidFill>
                  <a:srgbClr val="00B050"/>
                </a:solidFill>
              </a:rPr>
              <a:t>R[ </a:t>
            </a:r>
            <a:r>
              <a:rPr lang="en-US" altLang="zh-CN" dirty="0" err="1">
                <a:solidFill>
                  <a:srgbClr val="00B050"/>
                </a:solidFill>
              </a:rPr>
              <a:t>i</a:t>
            </a:r>
            <a:r>
              <a:rPr lang="en-US" altLang="zh-CN" dirty="0">
                <a:solidFill>
                  <a:srgbClr val="00B050"/>
                </a:solidFill>
              </a:rPr>
              <a:t> ]</a:t>
            </a:r>
            <a:r>
              <a:rPr lang="en-US" altLang="zh-CN" dirty="0"/>
              <a:t>≤ R[ i+1...t ]</a:t>
            </a:r>
          </a:p>
          <a:p>
            <a:pPr lvl="1">
              <a:spcAft>
                <a:spcPts val="0"/>
              </a:spcAft>
            </a:pPr>
            <a:r>
              <a:rPr lang="zh-CN" altLang="en-US" dirty="0"/>
              <a:t>其中：</a:t>
            </a:r>
            <a:r>
              <a:rPr lang="en-US" altLang="zh-CN" dirty="0"/>
              <a:t>R[ </a:t>
            </a:r>
            <a:r>
              <a:rPr lang="en-US" altLang="zh-CN" dirty="0" err="1"/>
              <a:t>i</a:t>
            </a:r>
            <a:r>
              <a:rPr lang="en-US" altLang="zh-CN" dirty="0"/>
              <a:t> ] </a:t>
            </a:r>
            <a:r>
              <a:rPr lang="zh-CN" altLang="en-US" dirty="0"/>
              <a:t>为选定的“划分元”</a:t>
            </a:r>
          </a:p>
          <a:p>
            <a:pPr>
              <a:spcAft>
                <a:spcPts val="0"/>
              </a:spcAft>
            </a:pPr>
            <a:r>
              <a:rPr lang="zh-CN" altLang="en-US" dirty="0"/>
              <a:t>对各部分重复上述过程，直到每一部分</a:t>
            </a:r>
            <a:r>
              <a:rPr lang="zh-CN" altLang="en-US" dirty="0">
                <a:solidFill>
                  <a:srgbClr val="00B050"/>
                </a:solidFill>
              </a:rPr>
              <a:t>仅剩一个记录</a:t>
            </a:r>
            <a:r>
              <a:rPr lang="zh-CN" altLang="en-US" dirty="0"/>
              <a:t>为止</a:t>
            </a:r>
          </a:p>
          <a:p>
            <a:pPr>
              <a:spcAft>
                <a:spcPts val="0"/>
              </a:spcAft>
            </a:pPr>
            <a:endParaRPr lang="zh-CN" altLang="en-US" dirty="0"/>
          </a:p>
        </p:txBody>
      </p:sp>
    </p:spTree>
    <p:extLst>
      <p:ext uri="{BB962C8B-B14F-4D97-AF65-F5344CB8AC3E}">
        <p14:creationId xmlns:p14="http://schemas.microsoft.com/office/powerpoint/2010/main" val="285296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945FC-48F3-4777-9DAE-F771314D1D4E}"/>
              </a:ext>
            </a:extLst>
          </p:cNvPr>
          <p:cNvSpPr>
            <a:spLocks noGrp="1"/>
          </p:cNvSpPr>
          <p:nvPr>
            <p:ph type="title"/>
          </p:nvPr>
        </p:nvSpPr>
        <p:spPr/>
        <p:txBody>
          <a:bodyPr/>
          <a:lstStyle/>
          <a:p>
            <a:r>
              <a:rPr lang="en-US" altLang="zh-CN" dirty="0"/>
              <a:t>9.4 </a:t>
            </a:r>
            <a:r>
              <a:rPr lang="zh-CN" altLang="en-US"/>
              <a:t>选择类排序法</a:t>
            </a:r>
          </a:p>
        </p:txBody>
      </p:sp>
      <p:sp>
        <p:nvSpPr>
          <p:cNvPr id="3" name="内容占位符 2">
            <a:extLst>
              <a:ext uri="{FF2B5EF4-FFF2-40B4-BE49-F238E27FC236}">
                <a16:creationId xmlns:a16="http://schemas.microsoft.com/office/drawing/2014/main" id="{4E4EFA19-448E-4738-98DB-71D23A1DF3DD}"/>
              </a:ext>
            </a:extLst>
          </p:cNvPr>
          <p:cNvSpPr>
            <a:spLocks noGrp="1"/>
          </p:cNvSpPr>
          <p:nvPr>
            <p:ph idx="1"/>
          </p:nvPr>
        </p:nvSpPr>
        <p:spPr/>
        <p:txBody>
          <a:bodyPr/>
          <a:lstStyle/>
          <a:p>
            <a:r>
              <a:rPr lang="zh-CN" altLang="en-US" dirty="0"/>
              <a:t>选择排序的基本思想是：每一趟在</a:t>
            </a:r>
            <a:r>
              <a:rPr lang="en-US" altLang="zh-CN" dirty="0">
                <a:solidFill>
                  <a:srgbClr val="00B050"/>
                </a:solidFill>
              </a:rPr>
              <a:t>n-i+1</a:t>
            </a:r>
            <a:r>
              <a:rPr lang="zh-CN" altLang="en-US" dirty="0">
                <a:solidFill>
                  <a:srgbClr val="00B050"/>
                </a:solidFill>
              </a:rPr>
              <a:t>（</a:t>
            </a:r>
            <a:r>
              <a:rPr lang="en-US" altLang="zh-CN" dirty="0" err="1">
                <a:solidFill>
                  <a:srgbClr val="00B050"/>
                </a:solidFill>
              </a:rPr>
              <a:t>i</a:t>
            </a:r>
            <a:r>
              <a:rPr lang="en-US" altLang="zh-CN" dirty="0">
                <a:solidFill>
                  <a:srgbClr val="00B050"/>
                </a:solidFill>
              </a:rPr>
              <a:t>=1</a:t>
            </a:r>
            <a:r>
              <a:rPr lang="zh-CN" altLang="en-US" dirty="0">
                <a:solidFill>
                  <a:srgbClr val="00B050"/>
                </a:solidFill>
              </a:rPr>
              <a:t>，</a:t>
            </a:r>
            <a:r>
              <a:rPr lang="en-US" altLang="zh-CN" dirty="0">
                <a:solidFill>
                  <a:srgbClr val="00B050"/>
                </a:solidFill>
              </a:rPr>
              <a:t>2</a:t>
            </a:r>
            <a:r>
              <a:rPr lang="zh-CN" altLang="en-US" dirty="0">
                <a:solidFill>
                  <a:srgbClr val="00B050"/>
                </a:solidFill>
              </a:rPr>
              <a:t>，</a:t>
            </a:r>
            <a:r>
              <a:rPr lang="en-US" altLang="zh-CN" dirty="0">
                <a:solidFill>
                  <a:srgbClr val="00B050"/>
                </a:solidFill>
              </a:rPr>
              <a:t>…n-1</a:t>
            </a:r>
            <a:r>
              <a:rPr lang="zh-CN" altLang="en-US" dirty="0">
                <a:solidFill>
                  <a:srgbClr val="00B050"/>
                </a:solidFill>
              </a:rPr>
              <a:t>）个</a:t>
            </a:r>
            <a:r>
              <a:rPr lang="zh-CN" altLang="en-US" dirty="0"/>
              <a:t>记录中选取</a:t>
            </a:r>
            <a:r>
              <a:rPr lang="zh-CN" altLang="en-US" dirty="0">
                <a:solidFill>
                  <a:srgbClr val="00B050"/>
                </a:solidFill>
              </a:rPr>
              <a:t>关键字最小</a:t>
            </a:r>
            <a:r>
              <a:rPr lang="zh-CN" altLang="en-US" dirty="0"/>
              <a:t>的记录作为有序序列中</a:t>
            </a:r>
            <a:r>
              <a:rPr lang="zh-CN" altLang="en-US" dirty="0">
                <a:solidFill>
                  <a:srgbClr val="00B050"/>
                </a:solidFill>
              </a:rPr>
              <a:t>第</a:t>
            </a:r>
            <a:r>
              <a:rPr lang="en-US" altLang="zh-CN" dirty="0" err="1">
                <a:solidFill>
                  <a:srgbClr val="00B050"/>
                </a:solidFill>
              </a:rPr>
              <a:t>i</a:t>
            </a:r>
            <a:r>
              <a:rPr lang="zh-CN" altLang="en-US" dirty="0">
                <a:solidFill>
                  <a:srgbClr val="00B050"/>
                </a:solidFill>
              </a:rPr>
              <a:t>个记录</a:t>
            </a:r>
            <a:endParaRPr lang="en-US" altLang="zh-CN" dirty="0">
              <a:solidFill>
                <a:srgbClr val="00B050"/>
              </a:solidFill>
            </a:endParaRPr>
          </a:p>
          <a:p>
            <a:pPr lvl="1"/>
            <a:r>
              <a:rPr lang="zh-CN" altLang="en-US" dirty="0"/>
              <a:t>简单选择排序</a:t>
            </a:r>
          </a:p>
          <a:p>
            <a:pPr lvl="1"/>
            <a:r>
              <a:rPr lang="zh-CN" altLang="en-US" dirty="0"/>
              <a:t>树形选择排序</a:t>
            </a:r>
            <a:endParaRPr lang="en-US" altLang="zh-CN" dirty="0"/>
          </a:p>
          <a:p>
            <a:pPr lvl="1"/>
            <a:r>
              <a:rPr lang="zh-CN" altLang="en-US" dirty="0"/>
              <a:t>堆排序</a:t>
            </a:r>
          </a:p>
        </p:txBody>
      </p:sp>
    </p:spTree>
    <p:extLst>
      <p:ext uri="{BB962C8B-B14F-4D97-AF65-F5344CB8AC3E}">
        <p14:creationId xmlns:p14="http://schemas.microsoft.com/office/powerpoint/2010/main" val="82183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E29E8-7162-4A7E-AEC4-2D45CDE35D31}"/>
              </a:ext>
            </a:extLst>
          </p:cNvPr>
          <p:cNvSpPr>
            <a:spLocks noGrp="1"/>
          </p:cNvSpPr>
          <p:nvPr>
            <p:ph type="title"/>
          </p:nvPr>
        </p:nvSpPr>
        <p:spPr/>
        <p:txBody>
          <a:bodyPr/>
          <a:lstStyle/>
          <a:p>
            <a:r>
              <a:rPr lang="en-US" altLang="zh-CN" dirty="0"/>
              <a:t>9.4.1 </a:t>
            </a:r>
            <a:r>
              <a:rPr lang="zh-CN" altLang="en-US" dirty="0"/>
              <a:t>简单选择排序</a:t>
            </a:r>
          </a:p>
        </p:txBody>
      </p:sp>
      <p:sp>
        <p:nvSpPr>
          <p:cNvPr id="3" name="内容占位符 2">
            <a:extLst>
              <a:ext uri="{FF2B5EF4-FFF2-40B4-BE49-F238E27FC236}">
                <a16:creationId xmlns:a16="http://schemas.microsoft.com/office/drawing/2014/main" id="{87F9583D-8D99-4CA6-8E8E-2611E4B4F558}"/>
              </a:ext>
            </a:extLst>
          </p:cNvPr>
          <p:cNvSpPr>
            <a:spLocks noGrp="1"/>
          </p:cNvSpPr>
          <p:nvPr>
            <p:ph idx="1"/>
          </p:nvPr>
        </p:nvSpPr>
        <p:spPr>
          <a:xfrm>
            <a:off x="304800" y="1371600"/>
            <a:ext cx="11582400" cy="533400"/>
          </a:xfrm>
        </p:spPr>
        <p:txBody>
          <a:bodyPr/>
          <a:lstStyle/>
          <a:p>
            <a:r>
              <a:rPr lang="zh-CN" altLang="en-US" dirty="0"/>
              <a:t>基本思想</a:t>
            </a:r>
          </a:p>
        </p:txBody>
      </p:sp>
      <p:sp>
        <p:nvSpPr>
          <p:cNvPr id="4" name="Text Box 4">
            <a:extLst>
              <a:ext uri="{FF2B5EF4-FFF2-40B4-BE49-F238E27FC236}">
                <a16:creationId xmlns:a16="http://schemas.microsoft.com/office/drawing/2014/main" id="{EC77EF2E-9323-4E4F-A76D-EE9B9E72FBCF}"/>
              </a:ext>
            </a:extLst>
          </p:cNvPr>
          <p:cNvSpPr txBox="1">
            <a:spLocks noChangeArrowheads="1"/>
          </p:cNvSpPr>
          <p:nvPr/>
        </p:nvSpPr>
        <p:spPr bwMode="auto">
          <a:xfrm>
            <a:off x="2286000" y="2438400"/>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ea typeface="楷体_GB2312" panose="02010609030101010101" pitchFamily="49" charset="-122"/>
              </a:rPr>
              <a:t>假设排序过程中，待排记录序列的状态为：</a:t>
            </a:r>
          </a:p>
        </p:txBody>
      </p:sp>
      <p:sp>
        <p:nvSpPr>
          <p:cNvPr id="5" name="Rectangle 5">
            <a:extLst>
              <a:ext uri="{FF2B5EF4-FFF2-40B4-BE49-F238E27FC236}">
                <a16:creationId xmlns:a16="http://schemas.microsoft.com/office/drawing/2014/main" id="{40F7C38C-4584-4B9F-8645-F96312C908E8}"/>
              </a:ext>
            </a:extLst>
          </p:cNvPr>
          <p:cNvSpPr>
            <a:spLocks noChangeArrowheads="1"/>
          </p:cNvSpPr>
          <p:nvPr/>
        </p:nvSpPr>
        <p:spPr bwMode="auto">
          <a:xfrm>
            <a:off x="1681162" y="3157538"/>
            <a:ext cx="3613150" cy="407987"/>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ea typeface="华文楷体" panose="02010600040101010101" pitchFamily="2" charset="-122"/>
              </a:rPr>
              <a:t>有序序列</a:t>
            </a:r>
            <a:r>
              <a:rPr kumimoji="1" lang="en-US" altLang="zh-CN" sz="2400" b="1">
                <a:latin typeface="Times New Roman" panose="02020603050405020304" pitchFamily="18" charset="0"/>
                <a:ea typeface="华文楷体" panose="02010600040101010101" pitchFamily="2" charset="-122"/>
              </a:rPr>
              <a:t>R[1..i-1]</a:t>
            </a:r>
          </a:p>
        </p:txBody>
      </p:sp>
      <p:sp>
        <p:nvSpPr>
          <p:cNvPr id="6" name="Rectangle 6">
            <a:extLst>
              <a:ext uri="{FF2B5EF4-FFF2-40B4-BE49-F238E27FC236}">
                <a16:creationId xmlns:a16="http://schemas.microsoft.com/office/drawing/2014/main" id="{6E63BD0D-9351-4DD7-967B-5342A3E75046}"/>
              </a:ext>
            </a:extLst>
          </p:cNvPr>
          <p:cNvSpPr>
            <a:spLocks noChangeArrowheads="1"/>
          </p:cNvSpPr>
          <p:nvPr/>
        </p:nvSpPr>
        <p:spPr bwMode="auto">
          <a:xfrm>
            <a:off x="5294312" y="3157538"/>
            <a:ext cx="3854450" cy="407987"/>
          </a:xfrm>
          <a:prstGeom prst="rect">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rgbClr val="0000FF"/>
                </a:solidFill>
                <a:latin typeface="Times New Roman" panose="02020603050405020304" pitchFamily="18" charset="0"/>
                <a:ea typeface="华文楷体" panose="02010600040101010101" pitchFamily="2" charset="-122"/>
              </a:rPr>
              <a:t>无序序列 </a:t>
            </a:r>
            <a:r>
              <a:rPr kumimoji="1" lang="en-US" altLang="zh-CN" sz="2400" b="1" dirty="0">
                <a:solidFill>
                  <a:srgbClr val="0000FF"/>
                </a:solidFill>
                <a:latin typeface="Times New Roman" panose="02020603050405020304" pitchFamily="18" charset="0"/>
                <a:ea typeface="华文楷体" panose="02010600040101010101" pitchFamily="2" charset="-122"/>
              </a:rPr>
              <a:t>R[</a:t>
            </a:r>
            <a:r>
              <a:rPr kumimoji="1" lang="en-US" altLang="zh-CN" sz="2400" b="1" dirty="0" err="1">
                <a:solidFill>
                  <a:srgbClr val="0000FF"/>
                </a:solidFill>
                <a:highlight>
                  <a:srgbClr val="FFFF00"/>
                </a:highlight>
                <a:latin typeface="Times New Roman" panose="02020603050405020304" pitchFamily="18" charset="0"/>
                <a:ea typeface="华文楷体" panose="02010600040101010101" pitchFamily="2" charset="-122"/>
              </a:rPr>
              <a:t>i</a:t>
            </a:r>
            <a:r>
              <a:rPr kumimoji="1" lang="en-US" altLang="zh-CN" sz="2400" b="1" dirty="0">
                <a:solidFill>
                  <a:srgbClr val="0000FF"/>
                </a:solidFill>
                <a:highlight>
                  <a:srgbClr val="FFFF00"/>
                </a:highlight>
                <a:latin typeface="Times New Roman" panose="02020603050405020304" pitchFamily="18" charset="0"/>
                <a:ea typeface="华文楷体" panose="02010600040101010101" pitchFamily="2" charset="-122"/>
              </a:rPr>
              <a:t>..n</a:t>
            </a:r>
            <a:r>
              <a:rPr kumimoji="1" lang="en-US" altLang="zh-CN" sz="2400" b="1" dirty="0">
                <a:solidFill>
                  <a:srgbClr val="0000FF"/>
                </a:solidFill>
                <a:latin typeface="Times New Roman" panose="02020603050405020304" pitchFamily="18" charset="0"/>
                <a:ea typeface="华文楷体" panose="02010600040101010101" pitchFamily="2" charset="-122"/>
              </a:rPr>
              <a:t>]</a:t>
            </a:r>
          </a:p>
        </p:txBody>
      </p:sp>
      <p:sp>
        <p:nvSpPr>
          <p:cNvPr id="7" name="Text Box 7">
            <a:extLst>
              <a:ext uri="{FF2B5EF4-FFF2-40B4-BE49-F238E27FC236}">
                <a16:creationId xmlns:a16="http://schemas.microsoft.com/office/drawing/2014/main" id="{7ADC120B-9305-4053-BA32-62E8A66C25D9}"/>
              </a:ext>
            </a:extLst>
          </p:cNvPr>
          <p:cNvSpPr txBox="1">
            <a:spLocks noChangeArrowheads="1"/>
          </p:cNvSpPr>
          <p:nvPr/>
        </p:nvSpPr>
        <p:spPr bwMode="auto">
          <a:xfrm>
            <a:off x="2046287" y="3806825"/>
            <a:ext cx="30956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kumimoji="1" lang="zh-CN" altLang="en-US" sz="2400" b="1">
                <a:latin typeface="Times New Roman" panose="02020603050405020304" pitchFamily="18" charset="0"/>
                <a:ea typeface="楷体_GB2312" panose="02010609030101010101" pitchFamily="49" charset="-122"/>
              </a:rPr>
              <a:t>  第 </a:t>
            </a:r>
            <a:r>
              <a:rPr kumimoji="1" lang="en-US" altLang="zh-CN" sz="2400" b="1">
                <a:latin typeface="Times New Roman" panose="02020603050405020304" pitchFamily="18" charset="0"/>
                <a:ea typeface="楷体_GB2312" panose="02010609030101010101" pitchFamily="49" charset="-122"/>
              </a:rPr>
              <a:t>i </a:t>
            </a:r>
            <a:r>
              <a:rPr kumimoji="1" lang="zh-CN" altLang="en-US" sz="2400" b="1">
                <a:latin typeface="Times New Roman" panose="02020603050405020304" pitchFamily="18" charset="0"/>
                <a:ea typeface="楷体_GB2312" panose="02010609030101010101" pitchFamily="49" charset="-122"/>
              </a:rPr>
              <a:t>趟</a:t>
            </a:r>
          </a:p>
          <a:p>
            <a:pPr eaLnBrk="1" hangingPunct="1">
              <a:lnSpc>
                <a:spcPct val="105000"/>
              </a:lnSpc>
            </a:pPr>
            <a:r>
              <a:rPr kumimoji="1" lang="zh-CN" altLang="en-US" sz="2400" b="1">
                <a:latin typeface="Times New Roman" panose="02020603050405020304" pitchFamily="18" charset="0"/>
                <a:ea typeface="楷体_GB2312" panose="02010609030101010101" pitchFamily="49" charset="-122"/>
              </a:rPr>
              <a:t>简单选择排序</a:t>
            </a:r>
          </a:p>
        </p:txBody>
      </p:sp>
      <p:sp>
        <p:nvSpPr>
          <p:cNvPr id="8" name="Text Box 8">
            <a:extLst>
              <a:ext uri="{FF2B5EF4-FFF2-40B4-BE49-F238E27FC236}">
                <a16:creationId xmlns:a16="http://schemas.microsoft.com/office/drawing/2014/main" id="{E9D6D03D-2C11-4B82-B3DA-A43EB082512C}"/>
              </a:ext>
            </a:extLst>
          </p:cNvPr>
          <p:cNvSpPr txBox="1">
            <a:spLocks noChangeArrowheads="1"/>
          </p:cNvSpPr>
          <p:nvPr/>
        </p:nvSpPr>
        <p:spPr bwMode="auto">
          <a:xfrm>
            <a:off x="5694362" y="3517900"/>
            <a:ext cx="35052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pPr>
            <a:r>
              <a:rPr kumimoji="1" lang="zh-CN" altLang="en-US" sz="2400">
                <a:solidFill>
                  <a:srgbClr val="0000FF"/>
                </a:solidFill>
                <a:latin typeface="Times New Roman" panose="02020603050405020304" pitchFamily="18" charset="0"/>
                <a:ea typeface="楷体_GB2312" panose="02010609030101010101" pitchFamily="49" charset="-122"/>
              </a:rPr>
              <a:t>从中选出</a:t>
            </a:r>
          </a:p>
          <a:p>
            <a:pPr eaLnBrk="1" hangingPunct="1">
              <a:lnSpc>
                <a:spcPct val="105000"/>
              </a:lnSpc>
            </a:pPr>
            <a:r>
              <a:rPr kumimoji="1" lang="zh-CN" altLang="en-US" sz="2400">
                <a:solidFill>
                  <a:srgbClr val="0000FF"/>
                </a:solidFill>
                <a:latin typeface="Times New Roman" panose="02020603050405020304" pitchFamily="18" charset="0"/>
                <a:ea typeface="楷体_GB2312" panose="02010609030101010101" pitchFamily="49" charset="-122"/>
              </a:rPr>
              <a:t>关键字最小的记录</a:t>
            </a:r>
            <a:endParaRPr kumimoji="1" lang="zh-CN" altLang="en-US" sz="2400">
              <a:latin typeface="Times New Roman" panose="02020603050405020304" pitchFamily="18" charset="0"/>
            </a:endParaRPr>
          </a:p>
        </p:txBody>
      </p:sp>
      <p:sp>
        <p:nvSpPr>
          <p:cNvPr id="9" name="AutoShape 9">
            <a:extLst>
              <a:ext uri="{FF2B5EF4-FFF2-40B4-BE49-F238E27FC236}">
                <a16:creationId xmlns:a16="http://schemas.microsoft.com/office/drawing/2014/main" id="{BD81AFF7-F172-41C3-8CE9-FCA338FB32C9}"/>
              </a:ext>
            </a:extLst>
          </p:cNvPr>
          <p:cNvSpPr>
            <a:spLocks noChangeArrowheads="1"/>
          </p:cNvSpPr>
          <p:nvPr/>
        </p:nvSpPr>
        <p:spPr bwMode="auto">
          <a:xfrm>
            <a:off x="5294312" y="3563938"/>
            <a:ext cx="3810000" cy="1609725"/>
          </a:xfrm>
          <a:prstGeom prst="downArrowCallout">
            <a:avLst>
              <a:gd name="adj1" fmla="val 25838"/>
              <a:gd name="adj2" fmla="val 28205"/>
              <a:gd name="adj3" fmla="val 37019"/>
              <a:gd name="adj4" fmla="val 46875"/>
            </a:avLst>
          </a:prstGeom>
          <a:noFill/>
          <a:ln w="9525">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10">
            <a:extLst>
              <a:ext uri="{FF2B5EF4-FFF2-40B4-BE49-F238E27FC236}">
                <a16:creationId xmlns:a16="http://schemas.microsoft.com/office/drawing/2014/main" id="{04D51058-D85F-431E-9F5A-599EB334D2BD}"/>
              </a:ext>
            </a:extLst>
          </p:cNvPr>
          <p:cNvSpPr>
            <a:spLocks noChangeArrowheads="1"/>
          </p:cNvSpPr>
          <p:nvPr/>
        </p:nvSpPr>
        <p:spPr bwMode="auto">
          <a:xfrm>
            <a:off x="1636712" y="5749925"/>
            <a:ext cx="4114800" cy="398463"/>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楷体_GB2312" panose="02010609030101010101" pitchFamily="49" charset="-122"/>
                <a:ea typeface="楷体_GB2312" panose="02010609030101010101" pitchFamily="49" charset="-122"/>
              </a:rPr>
              <a:t>有序序列</a:t>
            </a:r>
            <a:r>
              <a:rPr kumimoji="1" lang="en-US" altLang="zh-CN" sz="2400" b="1" dirty="0">
                <a:latin typeface="Times New Roman" panose="02020603050405020304" pitchFamily="18" charset="0"/>
                <a:ea typeface="楷体_GB2312" panose="02010609030101010101" pitchFamily="49" charset="-122"/>
              </a:rPr>
              <a:t>R[1..</a:t>
            </a:r>
            <a:r>
              <a:rPr kumimoji="1" lang="en-US" altLang="zh-CN" sz="2400" b="1" dirty="0">
                <a:solidFill>
                  <a:srgbClr val="00B050"/>
                </a:solidFill>
                <a:highlight>
                  <a:srgbClr val="FFFF00"/>
                </a:highlight>
                <a:latin typeface="Times New Roman" panose="02020603050405020304" pitchFamily="18" charset="0"/>
                <a:ea typeface="楷体_GB2312" panose="02010609030101010101" pitchFamily="49" charset="-122"/>
              </a:rPr>
              <a:t>i</a:t>
            </a:r>
            <a:r>
              <a:rPr kumimoji="1" lang="en-US" altLang="zh-CN" sz="2400" b="1" dirty="0">
                <a:latin typeface="Times New Roman" panose="02020603050405020304" pitchFamily="18" charset="0"/>
                <a:ea typeface="楷体_GB2312" panose="02010609030101010101" pitchFamily="49" charset="-122"/>
              </a:rPr>
              <a:t>]</a:t>
            </a:r>
            <a:endParaRPr kumimoji="1" lang="en-US" altLang="zh-CN" sz="2400" b="1" dirty="0">
              <a:latin typeface="Times New Roman" panose="02020603050405020304" pitchFamily="18" charset="0"/>
            </a:endParaRPr>
          </a:p>
        </p:txBody>
      </p:sp>
      <p:sp>
        <p:nvSpPr>
          <p:cNvPr id="11" name="Rectangle 11">
            <a:extLst>
              <a:ext uri="{FF2B5EF4-FFF2-40B4-BE49-F238E27FC236}">
                <a16:creationId xmlns:a16="http://schemas.microsoft.com/office/drawing/2014/main" id="{C0094D2D-42B5-4B9F-BCF2-B0343698FF8A}"/>
              </a:ext>
            </a:extLst>
          </p:cNvPr>
          <p:cNvSpPr>
            <a:spLocks noChangeArrowheads="1"/>
          </p:cNvSpPr>
          <p:nvPr/>
        </p:nvSpPr>
        <p:spPr bwMode="auto">
          <a:xfrm>
            <a:off x="5751512" y="5749925"/>
            <a:ext cx="3733800" cy="398463"/>
          </a:xfrm>
          <a:prstGeom prst="rect">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0000FF"/>
                </a:solidFill>
                <a:latin typeface="楷体_GB2312" panose="02010609030101010101" pitchFamily="49" charset="-122"/>
                <a:ea typeface="楷体_GB2312" panose="02010609030101010101" pitchFamily="49" charset="-122"/>
              </a:rPr>
              <a:t>无序序列</a:t>
            </a:r>
            <a:r>
              <a:rPr kumimoji="1" lang="zh-CN" altLang="en-US" sz="2400" b="1">
                <a:solidFill>
                  <a:srgbClr val="0000FF"/>
                </a:solidFill>
                <a:latin typeface="Times New Roman" panose="02020603050405020304" pitchFamily="18" charset="0"/>
                <a:ea typeface="楷体_GB2312" panose="02010609030101010101" pitchFamily="49" charset="-122"/>
              </a:rPr>
              <a:t> </a:t>
            </a:r>
            <a:r>
              <a:rPr kumimoji="1" lang="en-US" altLang="zh-CN" sz="2400" b="1">
                <a:solidFill>
                  <a:srgbClr val="0000FF"/>
                </a:solidFill>
                <a:latin typeface="Times New Roman" panose="02020603050405020304" pitchFamily="18" charset="0"/>
                <a:ea typeface="楷体_GB2312" panose="02010609030101010101" pitchFamily="49" charset="-122"/>
              </a:rPr>
              <a:t>R[i+1..n]</a:t>
            </a:r>
            <a:endParaRPr kumimoji="1" lang="en-US" altLang="zh-CN" sz="2400" b="1">
              <a:solidFill>
                <a:srgbClr val="0000FF"/>
              </a:solidFill>
              <a:latin typeface="Times New Roman" panose="02020603050405020304" pitchFamily="18" charset="0"/>
            </a:endParaRPr>
          </a:p>
        </p:txBody>
      </p:sp>
      <p:sp>
        <p:nvSpPr>
          <p:cNvPr id="12" name="Line 12">
            <a:extLst>
              <a:ext uri="{FF2B5EF4-FFF2-40B4-BE49-F238E27FC236}">
                <a16:creationId xmlns:a16="http://schemas.microsoft.com/office/drawing/2014/main" id="{5577ECF6-C2B5-4E07-8351-A2187A161AFB}"/>
              </a:ext>
            </a:extLst>
          </p:cNvPr>
          <p:cNvSpPr>
            <a:spLocks noChangeShapeType="1"/>
          </p:cNvSpPr>
          <p:nvPr/>
        </p:nvSpPr>
        <p:spPr bwMode="auto">
          <a:xfrm flipH="1">
            <a:off x="6030912" y="5173663"/>
            <a:ext cx="1173163" cy="504825"/>
          </a:xfrm>
          <a:prstGeom prst="line">
            <a:avLst/>
          </a:prstGeom>
          <a:noFill/>
          <a:ln w="38100">
            <a:solidFill>
              <a:srgbClr val="990000"/>
            </a:solidFill>
            <a:round/>
            <a:headEnd/>
            <a:tailEnd type="diamond"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Group 13">
            <a:extLst>
              <a:ext uri="{FF2B5EF4-FFF2-40B4-BE49-F238E27FC236}">
                <a16:creationId xmlns:a16="http://schemas.microsoft.com/office/drawing/2014/main" id="{DE160A2E-FCB1-4ABF-9499-AFEFD5D3A35F}"/>
              </a:ext>
            </a:extLst>
          </p:cNvPr>
          <p:cNvGrpSpPr>
            <a:grpSpLocks/>
          </p:cNvGrpSpPr>
          <p:nvPr/>
        </p:nvGrpSpPr>
        <p:grpSpPr bwMode="auto">
          <a:xfrm>
            <a:off x="5272092" y="3157632"/>
            <a:ext cx="471488" cy="2990242"/>
            <a:chOff x="2674" y="1369"/>
            <a:chExt cx="297" cy="2650"/>
          </a:xfrm>
        </p:grpSpPr>
        <p:sp>
          <p:nvSpPr>
            <p:cNvPr id="14" name="Line 14">
              <a:extLst>
                <a:ext uri="{FF2B5EF4-FFF2-40B4-BE49-F238E27FC236}">
                  <a16:creationId xmlns:a16="http://schemas.microsoft.com/office/drawing/2014/main" id="{730E8A14-2E5A-469F-B560-35969B0E0FDD}"/>
                </a:ext>
              </a:extLst>
            </p:cNvPr>
            <p:cNvSpPr>
              <a:spLocks noChangeShapeType="1"/>
            </p:cNvSpPr>
            <p:nvPr/>
          </p:nvSpPr>
          <p:spPr bwMode="auto">
            <a:xfrm flipH="1">
              <a:off x="2674" y="1372"/>
              <a:ext cx="7" cy="264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5">
              <a:extLst>
                <a:ext uri="{FF2B5EF4-FFF2-40B4-BE49-F238E27FC236}">
                  <a16:creationId xmlns:a16="http://schemas.microsoft.com/office/drawing/2014/main" id="{3F5D9CAF-8ED3-4ADD-AC39-92C3C5D55348}"/>
                </a:ext>
              </a:extLst>
            </p:cNvPr>
            <p:cNvSpPr>
              <a:spLocks noChangeShapeType="1"/>
            </p:cNvSpPr>
            <p:nvPr/>
          </p:nvSpPr>
          <p:spPr bwMode="auto">
            <a:xfrm>
              <a:off x="2964" y="1369"/>
              <a:ext cx="7" cy="26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56157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up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ppt_h/2"/>
                                          </p:val>
                                        </p:tav>
                                        <p:tav tm="100000">
                                          <p:val>
                                            <p:strVal val="#ppt_y"/>
                                          </p:val>
                                        </p:tav>
                                      </p:tavLst>
                                    </p:anim>
                                    <p:anim calcmode="lin" valueType="num">
                                      <p:cBhvr>
                                        <p:cTn id="28" dur="500" fill="hold"/>
                                        <p:tgtEl>
                                          <p:spTgt spid="9"/>
                                        </p:tgtEl>
                                        <p:attrNameLst>
                                          <p:attrName>ppt_w</p:attrName>
                                        </p:attrNameLst>
                                      </p:cBhvr>
                                      <p:tavLst>
                                        <p:tav tm="0">
                                          <p:val>
                                            <p:strVal val="#ppt_w"/>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par>
                          <p:cTn id="46" fill="hold">
                            <p:stCondLst>
                              <p:cond delay="2500"/>
                            </p:stCondLst>
                            <p:childTnLst>
                              <p:par>
                                <p:cTn id="47" presetID="22" presetClass="entr" presetSubtype="1"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autoUpdateAnimBg="0"/>
      <p:bldP spid="7" grpId="0" autoUpdateAnimBg="0"/>
      <p:bldP spid="8" grpId="0" autoUpdateAnimBg="0"/>
      <p:bldP spid="9" grpId="0" animBg="1"/>
      <p:bldP spid="10" grpId="0" animBg="1" autoUpdateAnimBg="0"/>
      <p:bldP spid="1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B586A-2B21-492D-95A7-A0B393C9F845}"/>
              </a:ext>
            </a:extLst>
          </p:cNvPr>
          <p:cNvSpPr>
            <a:spLocks noGrp="1"/>
          </p:cNvSpPr>
          <p:nvPr>
            <p:ph type="title"/>
          </p:nvPr>
        </p:nvSpPr>
        <p:spPr>
          <a:xfrm>
            <a:off x="914400" y="533400"/>
            <a:ext cx="10363200" cy="381000"/>
          </a:xfrm>
        </p:spPr>
        <p:txBody>
          <a:bodyPr/>
          <a:lstStyle/>
          <a:p>
            <a:r>
              <a:rPr lang="zh-CN" altLang="en-US" dirty="0"/>
              <a:t>简单选择排序算法</a:t>
            </a:r>
          </a:p>
        </p:txBody>
      </p:sp>
      <p:sp>
        <p:nvSpPr>
          <p:cNvPr id="3" name="内容占位符 2">
            <a:extLst>
              <a:ext uri="{FF2B5EF4-FFF2-40B4-BE49-F238E27FC236}">
                <a16:creationId xmlns:a16="http://schemas.microsoft.com/office/drawing/2014/main" id="{FAC47103-16D9-4B08-943F-4A219115E8E1}"/>
              </a:ext>
            </a:extLst>
          </p:cNvPr>
          <p:cNvSpPr>
            <a:spLocks noGrp="1"/>
          </p:cNvSpPr>
          <p:nvPr>
            <p:ph idx="1"/>
          </p:nvPr>
        </p:nvSpPr>
        <p:spPr>
          <a:xfrm>
            <a:off x="304800" y="1143000"/>
            <a:ext cx="11582400" cy="5410200"/>
          </a:xfrm>
        </p:spPr>
        <p:txBody>
          <a:bodyPr/>
          <a:lstStyle/>
          <a:p>
            <a:pPr marL="0" indent="0">
              <a:lnSpc>
                <a:spcPct val="100000"/>
              </a:lnSpc>
              <a:buNone/>
            </a:pPr>
            <a:r>
              <a:rPr lang="en-US" altLang="zh-CN" sz="2200" dirty="0"/>
              <a:t>void  </a:t>
            </a:r>
            <a:r>
              <a:rPr lang="en-US" altLang="zh-CN" sz="2200" dirty="0" err="1"/>
              <a:t>SelectSort</a:t>
            </a:r>
            <a:r>
              <a:rPr lang="en-US" altLang="zh-CN" sz="2200" dirty="0"/>
              <a:t>(</a:t>
            </a:r>
            <a:r>
              <a:rPr lang="en-US" altLang="zh-CN" sz="2200" dirty="0" err="1"/>
              <a:t>RecordType</a:t>
            </a:r>
            <a:r>
              <a:rPr lang="en-US" altLang="zh-CN" sz="2200" dirty="0"/>
              <a:t> r[], int n) {</a:t>
            </a:r>
          </a:p>
          <a:p>
            <a:pPr marL="0" indent="0">
              <a:lnSpc>
                <a:spcPct val="100000"/>
              </a:lnSpc>
              <a:buNone/>
            </a:pPr>
            <a:r>
              <a:rPr lang="en-US" altLang="zh-CN" sz="2200" dirty="0">
                <a:solidFill>
                  <a:srgbClr val="FF00FF"/>
                </a:solidFill>
              </a:rPr>
              <a:t>/*</a:t>
            </a:r>
            <a:r>
              <a:rPr lang="zh-CN" altLang="en-US" sz="2200" dirty="0">
                <a:solidFill>
                  <a:srgbClr val="FF00FF"/>
                </a:solidFill>
              </a:rPr>
              <a:t>对记录数组</a:t>
            </a:r>
            <a:r>
              <a:rPr lang="en-US" altLang="zh-CN" sz="2200" dirty="0">
                <a:solidFill>
                  <a:srgbClr val="FF00FF"/>
                </a:solidFill>
              </a:rPr>
              <a:t>r</a:t>
            </a:r>
            <a:r>
              <a:rPr lang="zh-CN" altLang="en-US" sz="2200" dirty="0">
                <a:solidFill>
                  <a:srgbClr val="FF00FF"/>
                </a:solidFill>
              </a:rPr>
              <a:t>做简单选择排序，</a:t>
            </a:r>
            <a:r>
              <a:rPr lang="en-US" altLang="zh-CN" sz="2200" dirty="0">
                <a:solidFill>
                  <a:srgbClr val="FF00FF"/>
                </a:solidFill>
              </a:rPr>
              <a:t>n</a:t>
            </a:r>
            <a:r>
              <a:rPr lang="zh-CN" altLang="en-US" sz="2200" dirty="0">
                <a:solidFill>
                  <a:srgbClr val="FF00FF"/>
                </a:solidFill>
              </a:rPr>
              <a:t>为数组的长度*</a:t>
            </a:r>
            <a:r>
              <a:rPr lang="en-US" altLang="zh-CN" sz="2200" dirty="0">
                <a:solidFill>
                  <a:srgbClr val="FF00FF"/>
                </a:solidFill>
              </a:rPr>
              <a:t>/</a:t>
            </a:r>
          </a:p>
          <a:p>
            <a:pPr marL="0" indent="0">
              <a:lnSpc>
                <a:spcPct val="100000"/>
              </a:lnSpc>
              <a:buNone/>
            </a:pPr>
            <a:r>
              <a:rPr lang="en-US" altLang="zh-CN" sz="2200" dirty="0"/>
              <a:t>    for ( </a:t>
            </a:r>
            <a:r>
              <a:rPr lang="en-US" altLang="zh-CN" sz="2200" dirty="0" err="1"/>
              <a:t>i</a:t>
            </a:r>
            <a:r>
              <a:rPr lang="en-US" altLang="zh-CN" sz="2200" dirty="0"/>
              <a:t>=1 ; </a:t>
            </a:r>
            <a:r>
              <a:rPr lang="en-US" altLang="zh-CN" sz="2200" dirty="0" err="1"/>
              <a:t>i</a:t>
            </a:r>
            <a:r>
              <a:rPr lang="en-US" altLang="zh-CN" sz="2200" dirty="0"/>
              <a:t>&lt;= n</a:t>
            </a:r>
            <a:r>
              <a:rPr lang="zh-CN" altLang="en-US" sz="2200" dirty="0"/>
              <a:t>－１</a:t>
            </a:r>
            <a:r>
              <a:rPr lang="en-US" altLang="zh-CN" sz="2200" dirty="0"/>
              <a:t>; ++</a:t>
            </a:r>
            <a:r>
              <a:rPr lang="en-US" altLang="zh-CN" sz="2200" dirty="0" err="1"/>
              <a:t>i</a:t>
            </a:r>
            <a:r>
              <a:rPr lang="en-US" altLang="zh-CN" sz="2200" dirty="0"/>
              <a:t>) {</a:t>
            </a:r>
          </a:p>
          <a:p>
            <a:pPr marL="0" indent="0">
              <a:lnSpc>
                <a:spcPct val="100000"/>
              </a:lnSpc>
              <a:buNone/>
            </a:pPr>
            <a:r>
              <a:rPr lang="en-US" altLang="zh-CN" sz="2200" dirty="0"/>
              <a:t>        k=</a:t>
            </a:r>
            <a:r>
              <a:rPr lang="en-US" altLang="zh-CN" sz="2200" dirty="0" err="1"/>
              <a:t>i</a:t>
            </a:r>
            <a:r>
              <a:rPr lang="zh-CN" altLang="en-US" sz="2200" dirty="0"/>
              <a:t>；</a:t>
            </a:r>
            <a:r>
              <a:rPr lang="en-US" altLang="zh-CN" sz="2000" dirty="0">
                <a:solidFill>
                  <a:srgbClr val="00B050"/>
                </a:solidFill>
              </a:rPr>
              <a:t>//k</a:t>
            </a:r>
            <a:r>
              <a:rPr lang="zh-CN" altLang="en-US" sz="2000" dirty="0">
                <a:solidFill>
                  <a:srgbClr val="00B050"/>
                </a:solidFill>
              </a:rPr>
              <a:t>为</a:t>
            </a:r>
            <a:r>
              <a:rPr kumimoji="1" lang="zh-CN" altLang="en-US" sz="2000" dirty="0">
                <a:solidFill>
                  <a:srgbClr val="00B050"/>
                </a:solidFill>
                <a:latin typeface="Times New Roman" panose="02020603050405020304" pitchFamily="18" charset="0"/>
                <a:ea typeface="楷体_GB2312" panose="02010609030101010101" pitchFamily="49" charset="-122"/>
              </a:rPr>
              <a:t>待排记录序列的第</a:t>
            </a:r>
            <a:r>
              <a:rPr kumimoji="1" lang="en-US" altLang="zh-CN" sz="2000" dirty="0">
                <a:solidFill>
                  <a:srgbClr val="00B050"/>
                </a:solidFill>
                <a:latin typeface="Times New Roman" panose="02020603050405020304" pitchFamily="18" charset="0"/>
                <a:ea typeface="楷体_GB2312" panose="02010609030101010101" pitchFamily="49" charset="-122"/>
              </a:rPr>
              <a:t>1</a:t>
            </a:r>
            <a:r>
              <a:rPr kumimoji="1" lang="zh-CN" altLang="en-US" sz="2000" dirty="0">
                <a:solidFill>
                  <a:srgbClr val="00B050"/>
                </a:solidFill>
                <a:latin typeface="Times New Roman" panose="02020603050405020304" pitchFamily="18" charset="0"/>
                <a:ea typeface="楷体_GB2312" panose="02010609030101010101" pitchFamily="49" charset="-122"/>
              </a:rPr>
              <a:t>个记录</a:t>
            </a:r>
            <a:endParaRPr lang="zh-CN" altLang="en-US" sz="2200" dirty="0">
              <a:solidFill>
                <a:srgbClr val="00B050"/>
              </a:solidFill>
            </a:endParaRPr>
          </a:p>
          <a:p>
            <a:pPr marL="0" indent="0">
              <a:lnSpc>
                <a:spcPct val="100000"/>
              </a:lnSpc>
              <a:buNone/>
            </a:pPr>
            <a:r>
              <a:rPr lang="en-US" altLang="zh-CN" sz="2200" dirty="0"/>
              <a:t>        for ( j=i+1 ; j&lt;= n ; ++j) </a:t>
            </a:r>
            <a:r>
              <a:rPr lang="en-US" altLang="zh-CN" sz="2000" dirty="0">
                <a:solidFill>
                  <a:srgbClr val="00B050"/>
                </a:solidFill>
              </a:rPr>
              <a:t>//</a:t>
            </a:r>
            <a:r>
              <a:rPr kumimoji="1" lang="zh-CN" altLang="en-US" sz="2000" dirty="0">
                <a:solidFill>
                  <a:srgbClr val="00B050"/>
                </a:solidFill>
                <a:latin typeface="Times New Roman" panose="02020603050405020304" pitchFamily="18" charset="0"/>
                <a:ea typeface="楷体_GB2312" panose="02010609030101010101" pitchFamily="49" charset="-122"/>
              </a:rPr>
              <a:t>待排序列所有记录</a:t>
            </a:r>
            <a:endParaRPr lang="en-US" altLang="zh-CN" sz="2200" dirty="0"/>
          </a:p>
          <a:p>
            <a:pPr marL="0" indent="0">
              <a:lnSpc>
                <a:spcPct val="100000"/>
              </a:lnSpc>
              <a:buNone/>
            </a:pPr>
            <a:r>
              <a:rPr lang="en-US" altLang="zh-CN" sz="2200" dirty="0"/>
              <a:t>            if (r[j].key &lt; r[k].key )  </a:t>
            </a:r>
          </a:p>
          <a:p>
            <a:pPr marL="0" indent="0">
              <a:lnSpc>
                <a:spcPct val="100000"/>
              </a:lnSpc>
              <a:buNone/>
            </a:pPr>
            <a:r>
              <a:rPr lang="en-US" altLang="zh-CN" sz="2200" dirty="0">
                <a:solidFill>
                  <a:srgbClr val="FF0000"/>
                </a:solidFill>
              </a:rPr>
              <a:t>                k=j</a:t>
            </a:r>
            <a:r>
              <a:rPr lang="zh-CN" altLang="en-US" sz="2200" dirty="0">
                <a:solidFill>
                  <a:srgbClr val="FF0000"/>
                </a:solidFill>
              </a:rPr>
              <a:t>；</a:t>
            </a:r>
            <a:r>
              <a:rPr lang="en-US" altLang="zh-CN" sz="2000" dirty="0">
                <a:solidFill>
                  <a:srgbClr val="00B050"/>
                </a:solidFill>
              </a:rPr>
              <a:t>//</a:t>
            </a:r>
            <a:r>
              <a:rPr lang="zh-CN" altLang="en-US" sz="2000" dirty="0">
                <a:solidFill>
                  <a:srgbClr val="00B050"/>
                </a:solidFill>
              </a:rPr>
              <a:t>将</a:t>
            </a:r>
            <a:r>
              <a:rPr lang="en-US" altLang="zh-CN" sz="2000" dirty="0">
                <a:solidFill>
                  <a:srgbClr val="00B050"/>
                </a:solidFill>
              </a:rPr>
              <a:t>k</a:t>
            </a:r>
            <a:r>
              <a:rPr lang="zh-CN" altLang="en-US" sz="2000" dirty="0">
                <a:solidFill>
                  <a:srgbClr val="00B050"/>
                </a:solidFill>
              </a:rPr>
              <a:t>赋值为较小者对应数组索引</a:t>
            </a:r>
          </a:p>
          <a:p>
            <a:pPr marL="0" indent="0">
              <a:lnSpc>
                <a:spcPct val="100000"/>
              </a:lnSpc>
              <a:buNone/>
            </a:pPr>
            <a:r>
              <a:rPr lang="en-US" altLang="zh-CN" sz="2200" dirty="0"/>
              <a:t>        if ( k!=</a:t>
            </a:r>
            <a:r>
              <a:rPr lang="en-US" altLang="zh-CN" sz="2200" dirty="0" err="1"/>
              <a:t>i</a:t>
            </a:r>
            <a:r>
              <a:rPr lang="en-US" altLang="zh-CN" sz="2200" dirty="0"/>
              <a:t>) { </a:t>
            </a:r>
          </a:p>
          <a:p>
            <a:pPr marL="0" indent="0">
              <a:lnSpc>
                <a:spcPct val="100000"/>
              </a:lnSpc>
              <a:buNone/>
            </a:pPr>
            <a:r>
              <a:rPr lang="en-US" altLang="zh-CN" sz="2200" dirty="0"/>
              <a:t>            </a:t>
            </a:r>
            <a:r>
              <a:rPr lang="en-US" altLang="zh-CN" sz="2200" dirty="0">
                <a:solidFill>
                  <a:srgbClr val="FF0000"/>
                </a:solidFill>
              </a:rPr>
              <a:t>x= r[</a:t>
            </a:r>
            <a:r>
              <a:rPr lang="en-US" altLang="zh-CN" sz="2200" dirty="0" err="1">
                <a:solidFill>
                  <a:srgbClr val="FF0000"/>
                </a:solidFill>
              </a:rPr>
              <a:t>i</a:t>
            </a:r>
            <a:r>
              <a:rPr lang="en-US" altLang="zh-CN" sz="2200" dirty="0">
                <a:solidFill>
                  <a:srgbClr val="FF0000"/>
                </a:solidFill>
              </a:rPr>
              <a:t>]</a:t>
            </a:r>
            <a:r>
              <a:rPr lang="zh-CN" altLang="en-US" sz="2200" dirty="0">
                <a:solidFill>
                  <a:srgbClr val="FF0000"/>
                </a:solidFill>
              </a:rPr>
              <a:t>； </a:t>
            </a:r>
            <a:r>
              <a:rPr lang="en-US" altLang="zh-CN" sz="2200" dirty="0">
                <a:solidFill>
                  <a:srgbClr val="FF0000"/>
                </a:solidFill>
              </a:rPr>
              <a:t>r[</a:t>
            </a:r>
            <a:r>
              <a:rPr lang="en-US" altLang="zh-CN" sz="2200" dirty="0" err="1">
                <a:solidFill>
                  <a:srgbClr val="FF0000"/>
                </a:solidFill>
              </a:rPr>
              <a:t>i</a:t>
            </a:r>
            <a:r>
              <a:rPr lang="en-US" altLang="zh-CN" sz="2200" dirty="0">
                <a:solidFill>
                  <a:srgbClr val="FF0000"/>
                </a:solidFill>
              </a:rPr>
              <a:t>]= r[k]</a:t>
            </a:r>
            <a:r>
              <a:rPr lang="zh-CN" altLang="en-US" sz="2200" dirty="0">
                <a:solidFill>
                  <a:srgbClr val="FF0000"/>
                </a:solidFill>
              </a:rPr>
              <a:t>； </a:t>
            </a:r>
            <a:r>
              <a:rPr lang="en-US" altLang="zh-CN" sz="2200" dirty="0">
                <a:solidFill>
                  <a:srgbClr val="FF0000"/>
                </a:solidFill>
              </a:rPr>
              <a:t>r[k]=x; </a:t>
            </a:r>
            <a:r>
              <a:rPr lang="en-US" altLang="zh-CN" sz="2200" dirty="0"/>
              <a:t>} </a:t>
            </a:r>
            <a:r>
              <a:rPr lang="en-US" altLang="zh-CN" sz="2000" dirty="0">
                <a:solidFill>
                  <a:srgbClr val="00B050"/>
                </a:solidFill>
              </a:rPr>
              <a:t>//</a:t>
            </a:r>
            <a:r>
              <a:rPr lang="zh-CN" altLang="en-US" sz="2000" dirty="0">
                <a:solidFill>
                  <a:srgbClr val="00B050"/>
                </a:solidFill>
              </a:rPr>
              <a:t>交换</a:t>
            </a:r>
            <a:r>
              <a:rPr lang="en-US" altLang="zh-CN" sz="2000" dirty="0">
                <a:solidFill>
                  <a:srgbClr val="00B050"/>
                </a:solidFill>
              </a:rPr>
              <a:t>r[</a:t>
            </a:r>
            <a:r>
              <a:rPr lang="en-US" altLang="zh-CN" sz="2000" dirty="0" err="1">
                <a:solidFill>
                  <a:srgbClr val="00B050"/>
                </a:solidFill>
              </a:rPr>
              <a:t>i</a:t>
            </a:r>
            <a:r>
              <a:rPr lang="en-US" altLang="zh-CN" sz="2000" dirty="0">
                <a:solidFill>
                  <a:srgbClr val="00B050"/>
                </a:solidFill>
              </a:rPr>
              <a:t>]</a:t>
            </a:r>
            <a:r>
              <a:rPr lang="zh-CN" altLang="en-US" sz="2000" dirty="0">
                <a:solidFill>
                  <a:srgbClr val="00B050"/>
                </a:solidFill>
              </a:rPr>
              <a:t>、</a:t>
            </a:r>
            <a:r>
              <a:rPr lang="en-US" altLang="zh-CN" sz="2000" dirty="0">
                <a:solidFill>
                  <a:srgbClr val="00B050"/>
                </a:solidFill>
              </a:rPr>
              <a:t>r[k]</a:t>
            </a:r>
          </a:p>
          <a:p>
            <a:pPr marL="0" indent="0">
              <a:lnSpc>
                <a:spcPct val="100000"/>
              </a:lnSpc>
              <a:buNone/>
            </a:pPr>
            <a:r>
              <a:rPr lang="en-US" altLang="zh-CN" sz="2200" dirty="0"/>
              <a:t>        }</a:t>
            </a:r>
          </a:p>
          <a:p>
            <a:pPr marL="0" indent="0">
              <a:lnSpc>
                <a:spcPct val="100000"/>
              </a:lnSpc>
              <a:buNone/>
            </a:pPr>
            <a:r>
              <a:rPr lang="en-US" altLang="zh-CN" sz="2200" dirty="0"/>
              <a:t>} /* </a:t>
            </a:r>
            <a:r>
              <a:rPr lang="en-US" altLang="zh-CN" sz="2200" dirty="0" err="1"/>
              <a:t>SelectSort</a:t>
            </a:r>
            <a:r>
              <a:rPr lang="en-US" altLang="zh-CN" sz="2200" dirty="0"/>
              <a:t>  */ </a:t>
            </a:r>
          </a:p>
          <a:p>
            <a:pPr marL="0" indent="0">
              <a:lnSpc>
                <a:spcPct val="100000"/>
              </a:lnSpc>
              <a:buNone/>
            </a:pPr>
            <a:endParaRPr lang="zh-CN" altLang="en-US" sz="2200" dirty="0"/>
          </a:p>
        </p:txBody>
      </p:sp>
      <p:graphicFrame>
        <p:nvGraphicFramePr>
          <p:cNvPr id="4" name="Object 16">
            <a:extLst>
              <a:ext uri="{FF2B5EF4-FFF2-40B4-BE49-F238E27FC236}">
                <a16:creationId xmlns:a16="http://schemas.microsoft.com/office/drawing/2014/main" id="{23F83993-5E49-4EF1-81F9-04263341472F}"/>
              </a:ext>
            </a:extLst>
          </p:cNvPr>
          <p:cNvGraphicFramePr>
            <a:graphicFrameLocks noChangeAspect="1"/>
          </p:cNvGraphicFramePr>
          <p:nvPr>
            <p:extLst>
              <p:ext uri="{D42A27DB-BD31-4B8C-83A1-F6EECF244321}">
                <p14:modId xmlns:p14="http://schemas.microsoft.com/office/powerpoint/2010/main" val="2218059805"/>
              </p:ext>
            </p:extLst>
          </p:nvPr>
        </p:nvGraphicFramePr>
        <p:xfrm>
          <a:off x="7222958" y="2286000"/>
          <a:ext cx="4038600" cy="2910676"/>
        </p:xfrm>
        <a:graphic>
          <a:graphicData uri="http://schemas.openxmlformats.org/presentationml/2006/ole">
            <mc:AlternateContent xmlns:mc="http://schemas.openxmlformats.org/markup-compatibility/2006">
              <mc:Choice xmlns:v="urn:schemas-microsoft-com:vml" Requires="v">
                <p:oleObj spid="_x0000_s4228" name="Visio" r:id="rId4" imgW="2234021" imgH="1609251" progId="Visio.Drawing.11">
                  <p:embed/>
                </p:oleObj>
              </mc:Choice>
              <mc:Fallback>
                <p:oleObj name="Visio" r:id="rId4" imgW="2234021" imgH="1609251" progId="Visio.Drawing.11">
                  <p:embed/>
                  <p:pic>
                    <p:nvPicPr>
                      <p:cNvPr id="234512" name="Object 16">
                        <a:extLst>
                          <a:ext uri="{FF2B5EF4-FFF2-40B4-BE49-F238E27FC236}">
                            <a16:creationId xmlns:a16="http://schemas.microsoft.com/office/drawing/2014/main" id="{763BEA62-1C5C-4E83-9D96-BF146A626C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40" t="4384" r="12602" b="5130"/>
                      <a:stretch>
                        <a:fillRect/>
                      </a:stretch>
                    </p:blipFill>
                    <p:spPr bwMode="auto">
                      <a:xfrm>
                        <a:off x="7222958" y="2286000"/>
                        <a:ext cx="4038600" cy="2910676"/>
                      </a:xfrm>
                      <a:prstGeom prst="rect">
                        <a:avLst/>
                      </a:prstGeom>
                      <a:solidFill>
                        <a:srgbClr val="FFFFCC"/>
                      </a:solidFill>
                      <a:ln>
                        <a:solidFill>
                          <a:srgbClr val="990033"/>
                        </a:solidFill>
                      </a:ln>
                    </p:spPr>
                  </p:pic>
                </p:oleObj>
              </mc:Fallback>
            </mc:AlternateContent>
          </a:graphicData>
        </a:graphic>
      </p:graphicFrame>
    </p:spTree>
    <p:extLst>
      <p:ext uri="{BB962C8B-B14F-4D97-AF65-F5344CB8AC3E}">
        <p14:creationId xmlns:p14="http://schemas.microsoft.com/office/powerpoint/2010/main" val="388826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排序的基本概念</a:t>
            </a:r>
          </a:p>
        </p:txBody>
      </p:sp>
      <p:sp>
        <p:nvSpPr>
          <p:cNvPr id="3" name="内容占位符 2"/>
          <p:cNvSpPr>
            <a:spLocks noGrp="1"/>
          </p:cNvSpPr>
          <p:nvPr>
            <p:ph idx="1"/>
          </p:nvPr>
        </p:nvSpPr>
        <p:spPr/>
        <p:txBody>
          <a:bodyPr/>
          <a:lstStyle/>
          <a:p>
            <a:r>
              <a:rPr lang="zh-CN" altLang="en-US" dirty="0"/>
              <a:t>将一个数据元素（记录）的</a:t>
            </a:r>
            <a:r>
              <a:rPr lang="zh-CN" altLang="en-US" dirty="0">
                <a:solidFill>
                  <a:srgbClr val="00B050"/>
                </a:solidFill>
              </a:rPr>
              <a:t>任意</a:t>
            </a:r>
            <a:r>
              <a:rPr lang="zh-CN" altLang="en-US" dirty="0"/>
              <a:t>序列，重新排列成一个</a:t>
            </a:r>
            <a:r>
              <a:rPr lang="zh-CN" altLang="en-US" dirty="0">
                <a:solidFill>
                  <a:srgbClr val="00B050"/>
                </a:solidFill>
              </a:rPr>
              <a:t>按关键字有序</a:t>
            </a:r>
            <a:r>
              <a:rPr lang="zh-CN" altLang="en-US" dirty="0"/>
              <a:t>的序列，称为</a:t>
            </a:r>
            <a:r>
              <a:rPr lang="zh-CN" altLang="en-US" dirty="0">
                <a:solidFill>
                  <a:srgbClr val="FF0000"/>
                </a:solidFill>
              </a:rPr>
              <a:t>排序</a:t>
            </a:r>
            <a:r>
              <a:rPr lang="zh-CN" altLang="en-US" dirty="0"/>
              <a:t>。</a:t>
            </a:r>
          </a:p>
          <a:p>
            <a:pPr lvl="1"/>
            <a:r>
              <a:rPr lang="zh-CN" altLang="en-US" dirty="0"/>
              <a:t>设：给定一个包含</a:t>
            </a:r>
            <a:r>
              <a:rPr lang="en-US" altLang="zh-CN" dirty="0"/>
              <a:t>n</a:t>
            </a:r>
            <a:r>
              <a:rPr lang="zh-CN" altLang="en-US" dirty="0"/>
              <a:t>个记录的序列 </a:t>
            </a:r>
            <a:r>
              <a:rPr lang="en-US" altLang="zh-CN" dirty="0"/>
              <a:t>{ R</a:t>
            </a:r>
            <a:r>
              <a:rPr lang="en-US" altLang="zh-CN" baseline="-25000" dirty="0"/>
              <a:t>1</a:t>
            </a:r>
            <a:r>
              <a:rPr lang="en-US" altLang="zh-CN" dirty="0"/>
              <a:t>, R</a:t>
            </a:r>
            <a:r>
              <a:rPr lang="en-US" altLang="zh-CN" baseline="-25000" dirty="0"/>
              <a:t>2</a:t>
            </a:r>
            <a:r>
              <a:rPr lang="en-US" altLang="zh-CN" dirty="0"/>
              <a:t>, …</a:t>
            </a:r>
            <a:r>
              <a:rPr lang="zh-CN" altLang="en-US" dirty="0"/>
              <a:t>， </a:t>
            </a:r>
            <a:r>
              <a:rPr lang="en-US" altLang="zh-CN" dirty="0"/>
              <a:t>R</a:t>
            </a:r>
            <a:r>
              <a:rPr lang="en-US" altLang="zh-CN" baseline="-25000" dirty="0"/>
              <a:t>n</a:t>
            </a:r>
            <a:r>
              <a:rPr lang="en-US" altLang="zh-CN" dirty="0"/>
              <a:t> }</a:t>
            </a:r>
          </a:p>
          <a:p>
            <a:pPr lvl="1"/>
            <a:r>
              <a:rPr lang="zh-CN" altLang="en-US" dirty="0"/>
              <a:t>其相应的关键字序列为  </a:t>
            </a:r>
            <a:r>
              <a:rPr lang="en-US" altLang="zh-CN" dirty="0"/>
              <a:t>{ K</a:t>
            </a:r>
            <a:r>
              <a:rPr lang="en-US" altLang="zh-CN" baseline="-25000" dirty="0"/>
              <a:t>1</a:t>
            </a:r>
            <a:r>
              <a:rPr lang="en-US" altLang="zh-CN" dirty="0"/>
              <a:t>, K</a:t>
            </a:r>
            <a:r>
              <a:rPr lang="en-US" altLang="zh-CN" baseline="-25000" dirty="0"/>
              <a:t>2</a:t>
            </a:r>
            <a:r>
              <a:rPr lang="en-US" altLang="zh-CN" dirty="0"/>
              <a:t>, …</a:t>
            </a:r>
            <a:r>
              <a:rPr lang="zh-CN" altLang="en-US" dirty="0"/>
              <a:t>，</a:t>
            </a:r>
            <a:r>
              <a:rPr lang="en-US" altLang="zh-CN" dirty="0" err="1"/>
              <a:t>K</a:t>
            </a:r>
            <a:r>
              <a:rPr lang="en-US" altLang="zh-CN" baseline="-25000" dirty="0" err="1"/>
              <a:t>n</a:t>
            </a:r>
            <a:r>
              <a:rPr lang="en-US" altLang="zh-CN" dirty="0"/>
              <a:t> }</a:t>
            </a:r>
          </a:p>
          <a:p>
            <a:pPr lvl="1"/>
            <a:r>
              <a:rPr lang="zh-CN" altLang="en-US" dirty="0"/>
              <a:t>这些关键字之间存在</a:t>
            </a:r>
            <a:r>
              <a:rPr lang="zh-CN" altLang="en-US" dirty="0">
                <a:solidFill>
                  <a:srgbClr val="00B050"/>
                </a:solidFill>
              </a:rPr>
              <a:t>非递减 </a:t>
            </a:r>
            <a:r>
              <a:rPr lang="en-US" altLang="zh-CN" dirty="0">
                <a:solidFill>
                  <a:srgbClr val="00B050"/>
                </a:solidFill>
              </a:rPr>
              <a:t>(</a:t>
            </a:r>
            <a:r>
              <a:rPr lang="zh-CN" altLang="en-US" dirty="0">
                <a:solidFill>
                  <a:srgbClr val="00B050"/>
                </a:solidFill>
              </a:rPr>
              <a:t>或非递增</a:t>
            </a:r>
            <a:r>
              <a:rPr lang="en-US" altLang="zh-CN" dirty="0">
                <a:solidFill>
                  <a:srgbClr val="00B050"/>
                </a:solidFill>
              </a:rPr>
              <a:t>)</a:t>
            </a:r>
            <a:r>
              <a:rPr lang="zh-CN" altLang="en-US" dirty="0"/>
              <a:t>关系：</a:t>
            </a:r>
            <a:r>
              <a:rPr kumimoji="1" lang="en-US" altLang="zh-CN" sz="2500" kern="1200" dirty="0">
                <a:solidFill>
                  <a:srgbClr val="000000"/>
                </a:solidFill>
                <a:latin typeface="Verdana" panose="020B0604030504040204" pitchFamily="34" charset="0"/>
                <a:ea typeface="Verdana" panose="020B0604030504040204" pitchFamily="34" charset="0"/>
                <a:cs typeface="Verdana" panose="020B0604030504040204" pitchFamily="34" charset="0"/>
              </a:rPr>
              <a:t>K</a:t>
            </a:r>
            <a:r>
              <a:rPr kumimoji="1" lang="en-US" altLang="zh-CN" sz="2800" kern="1200" baseline="-25000" dirty="0">
                <a:solidFill>
                  <a:srgbClr val="CC0000"/>
                </a:solidFill>
                <a:latin typeface="Verdana" panose="020B0604030504040204" pitchFamily="34" charset="0"/>
                <a:ea typeface="Verdana" panose="020B0604030504040204" pitchFamily="34" charset="0"/>
                <a:cs typeface="Verdana" panose="020B0604030504040204" pitchFamily="34" charset="0"/>
              </a:rPr>
              <a:t>p1 </a:t>
            </a:r>
            <a:r>
              <a:rPr kumimoji="1" lang="en-US" altLang="zh-CN" sz="2500" kern="1200" dirty="0">
                <a:solidFill>
                  <a:srgbClr val="CC0000"/>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500" kern="1200" dirty="0">
                <a:solidFill>
                  <a:srgbClr val="000000"/>
                </a:solidFill>
                <a:latin typeface="Verdana" panose="020B0604030504040204" pitchFamily="34" charset="0"/>
                <a:ea typeface="Verdana" panose="020B0604030504040204" pitchFamily="34" charset="0"/>
                <a:cs typeface="Verdana" panose="020B0604030504040204" pitchFamily="34" charset="0"/>
              </a:rPr>
              <a:t>K</a:t>
            </a:r>
            <a:r>
              <a:rPr kumimoji="1" lang="en-US" altLang="zh-CN" sz="2800" kern="1200" baseline="-25000" dirty="0">
                <a:solidFill>
                  <a:srgbClr val="CC0000"/>
                </a:solidFill>
                <a:latin typeface="Verdana" panose="020B0604030504040204" pitchFamily="34" charset="0"/>
                <a:ea typeface="Verdana" panose="020B0604030504040204" pitchFamily="34" charset="0"/>
                <a:cs typeface="Verdana" panose="020B0604030504040204" pitchFamily="34" charset="0"/>
              </a:rPr>
              <a:t>p2 </a:t>
            </a:r>
            <a:r>
              <a:rPr kumimoji="1" lang="en-US" altLang="zh-CN" sz="2500" kern="1200" dirty="0">
                <a:solidFill>
                  <a:srgbClr val="CC0000"/>
                </a:solidFill>
                <a:latin typeface="Verdana" panose="020B0604030504040204" pitchFamily="34" charset="0"/>
                <a:ea typeface="Verdana" panose="020B0604030504040204" pitchFamily="34" charset="0"/>
                <a:cs typeface="Verdana" panose="020B0604030504040204" pitchFamily="34" charset="0"/>
              </a:rPr>
              <a:t>≤ … ≤ </a:t>
            </a:r>
            <a:r>
              <a:rPr kumimoji="1" lang="en-US" altLang="zh-CN" sz="2500" kern="1200" dirty="0" err="1">
                <a:solidFill>
                  <a:srgbClr val="000000"/>
                </a:solidFill>
                <a:latin typeface="Verdana" panose="020B0604030504040204" pitchFamily="34" charset="0"/>
                <a:ea typeface="Verdana" panose="020B0604030504040204" pitchFamily="34" charset="0"/>
                <a:cs typeface="Verdana" panose="020B0604030504040204" pitchFamily="34" charset="0"/>
              </a:rPr>
              <a:t>K</a:t>
            </a:r>
            <a:r>
              <a:rPr kumimoji="1" lang="en-US" altLang="zh-CN" sz="2800" kern="1200" baseline="-25000" dirty="0" err="1">
                <a:solidFill>
                  <a:srgbClr val="CC0000"/>
                </a:solidFill>
                <a:latin typeface="Verdana" panose="020B0604030504040204" pitchFamily="34" charset="0"/>
                <a:ea typeface="Verdana" panose="020B0604030504040204" pitchFamily="34" charset="0"/>
                <a:cs typeface="Verdana" panose="020B0604030504040204" pitchFamily="34" charset="0"/>
              </a:rPr>
              <a:t>pn</a:t>
            </a:r>
            <a:endParaRPr kumimoji="1" lang="en-US" altLang="zh-CN" sz="2800" kern="1200" baseline="-25000" dirty="0">
              <a:solidFill>
                <a:srgbClr val="CC0000"/>
              </a:solidFill>
              <a:latin typeface="Verdana" panose="020B0604030504040204" pitchFamily="34" charset="0"/>
              <a:ea typeface="Verdana" panose="020B0604030504040204" pitchFamily="34" charset="0"/>
              <a:cs typeface="Verdana" panose="020B0604030504040204" pitchFamily="34" charset="0"/>
            </a:endParaRPr>
          </a:p>
          <a:p>
            <a:pPr lvl="1"/>
            <a:r>
              <a:rPr lang="zh-CN" altLang="en-US" dirty="0"/>
              <a:t>按此非递减关系，将上式记录序列</a:t>
            </a:r>
            <a:r>
              <a:rPr lang="zh-CN" altLang="en-US" dirty="0">
                <a:solidFill>
                  <a:srgbClr val="00B050"/>
                </a:solidFill>
              </a:rPr>
              <a:t>重新排列</a:t>
            </a:r>
            <a:r>
              <a:rPr lang="zh-CN" altLang="en-US" dirty="0"/>
              <a:t>为：</a:t>
            </a:r>
            <a:r>
              <a:rPr kumimoji="1" lang="en-US" altLang="zh-CN" sz="2500" kern="1200" dirty="0">
                <a:solidFill>
                  <a:srgbClr val="CC0000"/>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500" kern="1200" dirty="0">
                <a:solidFill>
                  <a:srgbClr val="000000"/>
                </a:solidFill>
                <a:latin typeface="Verdana" panose="020B0604030504040204" pitchFamily="34" charset="0"/>
                <a:ea typeface="Verdana" panose="020B0604030504040204" pitchFamily="34" charset="0"/>
                <a:cs typeface="Verdana" panose="020B0604030504040204" pitchFamily="34" charset="0"/>
              </a:rPr>
              <a:t>R</a:t>
            </a:r>
            <a:r>
              <a:rPr kumimoji="1" lang="en-US" altLang="zh-CN" kern="1200" baseline="-25000" dirty="0">
                <a:solidFill>
                  <a:srgbClr val="CC0000"/>
                </a:solidFill>
                <a:latin typeface="Verdana" panose="020B0604030504040204" pitchFamily="34" charset="0"/>
                <a:ea typeface="Verdana" panose="020B0604030504040204" pitchFamily="34" charset="0"/>
                <a:cs typeface="Verdana" panose="020B0604030504040204" pitchFamily="34" charset="0"/>
              </a:rPr>
              <a:t>p1</a:t>
            </a:r>
            <a:r>
              <a:rPr kumimoji="1" lang="en-US" altLang="zh-CN" sz="2500" kern="1200" dirty="0">
                <a:solidFill>
                  <a:srgbClr val="CC0000"/>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500" kern="1200" dirty="0">
                <a:solidFill>
                  <a:srgbClr val="000000"/>
                </a:solidFill>
                <a:latin typeface="Verdana" panose="020B0604030504040204" pitchFamily="34" charset="0"/>
                <a:ea typeface="Verdana" panose="020B0604030504040204" pitchFamily="34" charset="0"/>
                <a:cs typeface="Verdana" panose="020B0604030504040204" pitchFamily="34" charset="0"/>
              </a:rPr>
              <a:t>R</a:t>
            </a:r>
            <a:r>
              <a:rPr kumimoji="1" lang="en-US" altLang="zh-CN" kern="1200" baseline="-25000" dirty="0">
                <a:solidFill>
                  <a:srgbClr val="CC0000"/>
                </a:solidFill>
                <a:latin typeface="Verdana" panose="020B0604030504040204" pitchFamily="34" charset="0"/>
                <a:ea typeface="Verdana" panose="020B0604030504040204" pitchFamily="34" charset="0"/>
                <a:cs typeface="Verdana" panose="020B0604030504040204" pitchFamily="34" charset="0"/>
              </a:rPr>
              <a:t>p2</a:t>
            </a:r>
            <a:r>
              <a:rPr kumimoji="1" lang="en-US" altLang="zh-CN" sz="2500" kern="1200" dirty="0">
                <a:solidFill>
                  <a:srgbClr val="CC0000"/>
                </a:solidFill>
                <a:latin typeface="Verdana" panose="020B0604030504040204" pitchFamily="34" charset="0"/>
                <a:ea typeface="Verdana" panose="020B0604030504040204" pitchFamily="34" charset="0"/>
                <a:cs typeface="Verdana" panose="020B0604030504040204" pitchFamily="34" charset="0"/>
              </a:rPr>
              <a:t>, …</a:t>
            </a:r>
            <a:r>
              <a:rPr kumimoji="1" lang="zh-CN" altLang="en-US" sz="2500" kern="1200" dirty="0">
                <a:solidFill>
                  <a:srgbClr val="CC0000"/>
                </a:solidFill>
                <a:latin typeface="Verdana" panose="020B0604030504040204" pitchFamily="34" charset="0"/>
                <a:cs typeface="Verdana" panose="020B0604030504040204" pitchFamily="34" charset="0"/>
              </a:rPr>
              <a:t>，</a:t>
            </a:r>
            <a:r>
              <a:rPr kumimoji="1" lang="en-US" altLang="zh-CN" sz="2500" kern="1200" dirty="0" err="1">
                <a:solidFill>
                  <a:srgbClr val="000000"/>
                </a:solidFill>
                <a:latin typeface="Verdana" panose="020B0604030504040204" pitchFamily="34" charset="0"/>
                <a:ea typeface="Verdana" panose="020B0604030504040204" pitchFamily="34" charset="0"/>
                <a:cs typeface="Verdana" panose="020B0604030504040204" pitchFamily="34" charset="0"/>
              </a:rPr>
              <a:t>R</a:t>
            </a:r>
            <a:r>
              <a:rPr kumimoji="1" lang="en-US" altLang="zh-CN" kern="1200" baseline="-25000" dirty="0" err="1">
                <a:solidFill>
                  <a:srgbClr val="CC0000"/>
                </a:solidFill>
                <a:latin typeface="Verdana" panose="020B0604030504040204" pitchFamily="34" charset="0"/>
                <a:ea typeface="Verdana" panose="020B0604030504040204" pitchFamily="34" charset="0"/>
                <a:cs typeface="Verdana" panose="020B0604030504040204" pitchFamily="34" charset="0"/>
              </a:rPr>
              <a:t>pn</a:t>
            </a:r>
            <a:r>
              <a:rPr kumimoji="1" lang="en-US" altLang="zh-CN" sz="2500" kern="1200" dirty="0">
                <a:solidFill>
                  <a:srgbClr val="CC0000"/>
                </a:solidFill>
                <a:latin typeface="Verdana" panose="020B0604030504040204" pitchFamily="34" charset="0"/>
                <a:ea typeface="Verdana" panose="020B0604030504040204" pitchFamily="34" charset="0"/>
                <a:cs typeface="Verdana" panose="020B0604030504040204" pitchFamily="34" charset="0"/>
              </a:rPr>
              <a:t> }</a:t>
            </a:r>
          </a:p>
          <a:p>
            <a:r>
              <a:rPr lang="zh-CN" altLang="en-US" dirty="0"/>
              <a:t>将上述操作称为</a:t>
            </a:r>
            <a:r>
              <a:rPr lang="zh-CN" altLang="en-US" dirty="0">
                <a:solidFill>
                  <a:srgbClr val="FF0000"/>
                </a:solidFill>
              </a:rPr>
              <a:t>排序</a:t>
            </a:r>
            <a:r>
              <a:rPr lang="zh-CN" altLang="en-US" dirty="0"/>
              <a:t>。</a:t>
            </a:r>
          </a:p>
          <a:p>
            <a:endParaRPr lang="zh-CN" altLang="en-US" dirty="0"/>
          </a:p>
        </p:txBody>
      </p:sp>
    </p:spTree>
    <p:extLst>
      <p:ext uri="{BB962C8B-B14F-4D97-AF65-F5344CB8AC3E}">
        <p14:creationId xmlns:p14="http://schemas.microsoft.com/office/powerpoint/2010/main" val="2809549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DBF97-34D2-4AE6-9015-57AB87A08907}"/>
              </a:ext>
            </a:extLst>
          </p:cNvPr>
          <p:cNvSpPr>
            <a:spLocks noGrp="1"/>
          </p:cNvSpPr>
          <p:nvPr>
            <p:ph type="title"/>
          </p:nvPr>
        </p:nvSpPr>
        <p:spPr/>
        <p:txBody>
          <a:bodyPr/>
          <a:lstStyle/>
          <a:p>
            <a:r>
              <a:rPr lang="zh-CN" altLang="en-US" dirty="0"/>
              <a:t>简单选择排序算法分析</a:t>
            </a:r>
          </a:p>
        </p:txBody>
      </p:sp>
      <p:sp>
        <p:nvSpPr>
          <p:cNvPr id="3" name="内容占位符 2">
            <a:extLst>
              <a:ext uri="{FF2B5EF4-FFF2-40B4-BE49-F238E27FC236}">
                <a16:creationId xmlns:a16="http://schemas.microsoft.com/office/drawing/2014/main" id="{507ECBA9-7A30-4817-A88D-D095BDEDAB65}"/>
              </a:ext>
            </a:extLst>
          </p:cNvPr>
          <p:cNvSpPr>
            <a:spLocks noGrp="1"/>
          </p:cNvSpPr>
          <p:nvPr>
            <p:ph idx="1"/>
          </p:nvPr>
        </p:nvSpPr>
        <p:spPr>
          <a:xfrm>
            <a:off x="304800" y="1676400"/>
            <a:ext cx="11582400" cy="4876800"/>
          </a:xfrm>
        </p:spPr>
        <p:txBody>
          <a:bodyPr/>
          <a:lstStyle/>
          <a:p>
            <a:r>
              <a:rPr lang="zh-CN" altLang="en-US" dirty="0"/>
              <a:t>对 </a:t>
            </a:r>
            <a:r>
              <a:rPr lang="en-US" altLang="zh-CN" dirty="0"/>
              <a:t>n </a:t>
            </a:r>
            <a:r>
              <a:rPr lang="zh-CN" altLang="en-US" dirty="0"/>
              <a:t>个记录进行简单选择排序，所需进行的关键字间的</a:t>
            </a:r>
            <a:r>
              <a:rPr lang="zh-CN" altLang="en-US" dirty="0">
                <a:solidFill>
                  <a:srgbClr val="00B050"/>
                </a:solidFill>
              </a:rPr>
              <a:t>比较次数</a:t>
            </a:r>
            <a:r>
              <a:rPr lang="zh-CN" altLang="en-US" dirty="0"/>
              <a:t>为：</a:t>
            </a:r>
            <a:endParaRPr lang="en-US" altLang="zh-CN" dirty="0"/>
          </a:p>
          <a:p>
            <a:endParaRPr lang="en-US" altLang="zh-CN" dirty="0"/>
          </a:p>
          <a:p>
            <a:endParaRPr lang="en-US" altLang="zh-CN" dirty="0"/>
          </a:p>
          <a:p>
            <a:r>
              <a:rPr lang="zh-CN" altLang="en-US" dirty="0"/>
              <a:t>移动记录的次数，最小值为 </a:t>
            </a:r>
            <a:r>
              <a:rPr lang="en-US" altLang="zh-CN" dirty="0"/>
              <a:t>0, </a:t>
            </a:r>
            <a:r>
              <a:rPr lang="zh-CN" altLang="en-US" dirty="0"/>
              <a:t>最大值为</a:t>
            </a:r>
            <a:r>
              <a:rPr lang="en-US" altLang="zh-CN" dirty="0"/>
              <a:t>3(n-1) </a:t>
            </a:r>
            <a:r>
              <a:rPr lang="zh-CN" altLang="en-US" dirty="0"/>
              <a:t>。</a:t>
            </a:r>
          </a:p>
        </p:txBody>
      </p:sp>
      <p:graphicFrame>
        <p:nvGraphicFramePr>
          <p:cNvPr id="4" name="Object 7">
            <a:extLst>
              <a:ext uri="{FF2B5EF4-FFF2-40B4-BE49-F238E27FC236}">
                <a16:creationId xmlns:a16="http://schemas.microsoft.com/office/drawing/2014/main" id="{EA0DA317-8FE3-4131-A052-EB05D36E9282}"/>
              </a:ext>
            </a:extLst>
          </p:cNvPr>
          <p:cNvGraphicFramePr>
            <a:graphicFrameLocks noChangeAspect="1"/>
          </p:cNvGraphicFramePr>
          <p:nvPr>
            <p:extLst>
              <p:ext uri="{D42A27DB-BD31-4B8C-83A1-F6EECF244321}">
                <p14:modId xmlns:p14="http://schemas.microsoft.com/office/powerpoint/2010/main" val="3994134745"/>
              </p:ext>
            </p:extLst>
          </p:nvPr>
        </p:nvGraphicFramePr>
        <p:xfrm>
          <a:off x="2209800" y="2590800"/>
          <a:ext cx="3429000" cy="1185862"/>
        </p:xfrm>
        <a:graphic>
          <a:graphicData uri="http://schemas.openxmlformats.org/presentationml/2006/ole">
            <mc:AlternateContent xmlns:mc="http://schemas.openxmlformats.org/markup-compatibility/2006">
              <mc:Choice xmlns:v="urn:schemas-microsoft-com:vml" Requires="v">
                <p:oleObj spid="_x0000_s5249" name="公式" r:id="rId4" imgW="1244520" imgH="431640" progId="Equation.3">
                  <p:embed/>
                </p:oleObj>
              </mc:Choice>
              <mc:Fallback>
                <p:oleObj name="公式" r:id="rId4" imgW="1244520" imgH="431640" progId="Equation.3">
                  <p:embed/>
                  <p:pic>
                    <p:nvPicPr>
                      <p:cNvPr id="235527" name="Object 7">
                        <a:extLst>
                          <a:ext uri="{FF2B5EF4-FFF2-40B4-BE49-F238E27FC236}">
                            <a16:creationId xmlns:a16="http://schemas.microsoft.com/office/drawing/2014/main" id="{75D61AAD-A176-4223-92B1-790F820A0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90800"/>
                        <a:ext cx="3429000" cy="118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4871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0D8E9-3C03-44CE-96B6-CD9F6CCEB955}"/>
              </a:ext>
            </a:extLst>
          </p:cNvPr>
          <p:cNvSpPr>
            <a:spLocks noGrp="1"/>
          </p:cNvSpPr>
          <p:nvPr>
            <p:ph type="title"/>
          </p:nvPr>
        </p:nvSpPr>
        <p:spPr/>
        <p:txBody>
          <a:bodyPr/>
          <a:lstStyle/>
          <a:p>
            <a:r>
              <a:rPr lang="en-US" altLang="zh-CN" dirty="0"/>
              <a:t>9.4.2 </a:t>
            </a:r>
            <a:r>
              <a:rPr lang="zh-CN" altLang="en-US" dirty="0"/>
              <a:t>树型选择排序</a:t>
            </a:r>
          </a:p>
        </p:txBody>
      </p:sp>
      <p:sp>
        <p:nvSpPr>
          <p:cNvPr id="3" name="内容占位符 2">
            <a:extLst>
              <a:ext uri="{FF2B5EF4-FFF2-40B4-BE49-F238E27FC236}">
                <a16:creationId xmlns:a16="http://schemas.microsoft.com/office/drawing/2014/main" id="{E237A848-2FDD-48C4-BA09-245998645339}"/>
              </a:ext>
            </a:extLst>
          </p:cNvPr>
          <p:cNvSpPr>
            <a:spLocks noGrp="1"/>
          </p:cNvSpPr>
          <p:nvPr>
            <p:ph idx="1"/>
          </p:nvPr>
        </p:nvSpPr>
        <p:spPr>
          <a:xfrm>
            <a:off x="304800" y="1219200"/>
            <a:ext cx="11582400" cy="5334000"/>
          </a:xfrm>
        </p:spPr>
        <p:txBody>
          <a:bodyPr/>
          <a:lstStyle/>
          <a:p>
            <a:pPr>
              <a:spcAft>
                <a:spcPts val="0"/>
              </a:spcAft>
            </a:pPr>
            <a:r>
              <a:rPr lang="zh-CN" altLang="en-US" sz="2400" dirty="0">
                <a:solidFill>
                  <a:srgbClr val="FF0000"/>
                </a:solidFill>
              </a:rPr>
              <a:t>树形选择排序</a:t>
            </a:r>
            <a:r>
              <a:rPr lang="zh-CN" altLang="en-US" sz="2400" dirty="0"/>
              <a:t>，有时也称为</a:t>
            </a:r>
            <a:r>
              <a:rPr lang="zh-CN" altLang="en-US" sz="2400" dirty="0">
                <a:solidFill>
                  <a:srgbClr val="FF0000"/>
                </a:solidFill>
              </a:rPr>
              <a:t>锦标赛排序</a:t>
            </a:r>
            <a:r>
              <a:rPr lang="zh-CN" altLang="en-US" sz="2400" dirty="0"/>
              <a:t>，是简单选择排序的</a:t>
            </a:r>
            <a:r>
              <a:rPr lang="zh-CN" altLang="en-US" sz="2400" dirty="0">
                <a:solidFill>
                  <a:srgbClr val="00B050"/>
                </a:solidFill>
              </a:rPr>
              <a:t>比较次数的改进</a:t>
            </a:r>
            <a:r>
              <a:rPr lang="zh-CN" altLang="en-US" sz="2400" dirty="0"/>
              <a:t>。</a:t>
            </a:r>
            <a:endParaRPr lang="en-US" altLang="zh-CN" sz="2400" dirty="0"/>
          </a:p>
          <a:p>
            <a:pPr>
              <a:spcAft>
                <a:spcPts val="0"/>
              </a:spcAft>
            </a:pPr>
            <a:r>
              <a:rPr lang="zh-CN" altLang="en-US" sz="2400" dirty="0"/>
              <a:t>排序过程中，按照锦标赛比赛规则进行，将所有</a:t>
            </a:r>
            <a:r>
              <a:rPr lang="en-US" altLang="zh-CN" sz="2400" dirty="0"/>
              <a:t>n</a:t>
            </a:r>
            <a:r>
              <a:rPr lang="zh-CN" altLang="en-US" sz="2400" dirty="0"/>
              <a:t>个数据看成一棵</a:t>
            </a:r>
            <a:r>
              <a:rPr lang="zh-CN" altLang="en-US" sz="2400" dirty="0">
                <a:solidFill>
                  <a:srgbClr val="00B050"/>
                </a:solidFill>
              </a:rPr>
              <a:t>完全二叉树</a:t>
            </a:r>
            <a:r>
              <a:rPr lang="zh-CN" altLang="en-US" sz="2400" dirty="0"/>
              <a:t>的</a:t>
            </a:r>
            <a:r>
              <a:rPr lang="zh-CN" altLang="en-US" sz="2400" dirty="0">
                <a:solidFill>
                  <a:srgbClr val="00B050"/>
                </a:solidFill>
              </a:rPr>
              <a:t>叶子</a:t>
            </a:r>
            <a:r>
              <a:rPr lang="zh-CN" altLang="en-US" sz="2400" dirty="0"/>
              <a:t>结点</a:t>
            </a:r>
            <a:endParaRPr lang="en-US" altLang="zh-CN" sz="2400" dirty="0"/>
          </a:p>
          <a:p>
            <a:pPr>
              <a:spcAft>
                <a:spcPts val="0"/>
              </a:spcAft>
            </a:pPr>
            <a:r>
              <a:rPr lang="zh-CN" altLang="en-US" sz="2400" dirty="0"/>
              <a:t>完全二叉树中的叶子结点两两比较，</a:t>
            </a:r>
            <a:r>
              <a:rPr lang="zh-CN" altLang="en-US" sz="2400" dirty="0">
                <a:solidFill>
                  <a:srgbClr val="00B050"/>
                </a:solidFill>
              </a:rPr>
              <a:t>胜出</a:t>
            </a:r>
            <a:r>
              <a:rPr lang="zh-CN" altLang="en-US" sz="2400" dirty="0"/>
              <a:t>的兄弟</a:t>
            </a:r>
            <a:r>
              <a:rPr lang="zh-CN" altLang="en-US" sz="2400" dirty="0">
                <a:solidFill>
                  <a:srgbClr val="00B050"/>
                </a:solidFill>
              </a:rPr>
              <a:t>进</a:t>
            </a:r>
            <a:r>
              <a:rPr lang="zh-CN" altLang="en-US" sz="2400" dirty="0"/>
              <a:t>入树的</a:t>
            </a:r>
            <a:r>
              <a:rPr lang="zh-CN" altLang="en-US" sz="2400" dirty="0">
                <a:solidFill>
                  <a:srgbClr val="00B050"/>
                </a:solidFill>
              </a:rPr>
              <a:t>上一层</a:t>
            </a:r>
            <a:r>
              <a:rPr lang="zh-CN" altLang="en-US" sz="2400" dirty="0"/>
              <a:t>继续和兄弟进行比较，如果某个叶子结点</a:t>
            </a:r>
            <a:r>
              <a:rPr lang="zh-CN" altLang="en-US" sz="2400" dirty="0">
                <a:solidFill>
                  <a:srgbClr val="00B050"/>
                </a:solidFill>
              </a:rPr>
              <a:t>没有</a:t>
            </a:r>
            <a:r>
              <a:rPr lang="zh-CN" altLang="en-US" sz="2400" dirty="0"/>
              <a:t>兄弟，则</a:t>
            </a:r>
            <a:r>
              <a:rPr lang="zh-CN" altLang="en-US" sz="2400" dirty="0">
                <a:solidFill>
                  <a:srgbClr val="00B050"/>
                </a:solidFill>
              </a:rPr>
              <a:t>直接进入</a:t>
            </a:r>
            <a:r>
              <a:rPr lang="zh-CN" altLang="en-US" sz="2400" dirty="0"/>
              <a:t>上一层，一直到二叉树的第二层的两个兄弟结点进行比较，胜出者为</a:t>
            </a:r>
            <a:r>
              <a:rPr lang="zh-CN" altLang="en-US" sz="2400" dirty="0">
                <a:solidFill>
                  <a:srgbClr val="FF0000"/>
                </a:solidFill>
              </a:rPr>
              <a:t>第一名</a:t>
            </a:r>
            <a:r>
              <a:rPr lang="zh-CN" altLang="en-US" sz="2400" dirty="0"/>
              <a:t>。</a:t>
            </a:r>
            <a:endParaRPr lang="en-US" altLang="zh-CN" sz="2400" dirty="0"/>
          </a:p>
          <a:p>
            <a:pPr>
              <a:spcAft>
                <a:spcPts val="0"/>
              </a:spcAft>
            </a:pPr>
            <a:r>
              <a:rPr lang="zh-CN" altLang="en-US" sz="2400" dirty="0"/>
              <a:t>产生</a:t>
            </a:r>
            <a:r>
              <a:rPr lang="zh-CN" altLang="en-US" sz="2400" dirty="0">
                <a:solidFill>
                  <a:srgbClr val="FF0000"/>
                </a:solidFill>
              </a:rPr>
              <a:t>其他名次</a:t>
            </a:r>
            <a:r>
              <a:rPr lang="zh-CN" altLang="en-US" sz="2400" dirty="0"/>
              <a:t>：将</a:t>
            </a:r>
            <a:r>
              <a:rPr lang="zh-CN" altLang="en-US" sz="2400" dirty="0">
                <a:solidFill>
                  <a:srgbClr val="FF00FF"/>
                </a:solidFill>
              </a:rPr>
              <a:t>刚选出的叶结点</a:t>
            </a:r>
            <a:r>
              <a:rPr lang="zh-CN" altLang="en-US" sz="2400" dirty="0"/>
              <a:t>的成绩置为</a:t>
            </a:r>
            <a:r>
              <a:rPr lang="zh-CN" altLang="en-US" sz="2400" dirty="0">
                <a:solidFill>
                  <a:srgbClr val="FF00FF"/>
                </a:solidFill>
              </a:rPr>
              <a:t>最差</a:t>
            </a:r>
            <a:r>
              <a:rPr lang="zh-CN" altLang="en-US" sz="2400" dirty="0"/>
              <a:t>，再从该叶结点开始，沿向上路径依次和相应的兄弟结点进行比较，胜者进入上一层，最终形成根，得到当前名次</a:t>
            </a:r>
          </a:p>
          <a:p>
            <a:pPr>
              <a:spcAft>
                <a:spcPts val="0"/>
              </a:spcAft>
            </a:pPr>
            <a:r>
              <a:rPr lang="zh-CN" altLang="en-US" sz="2400" dirty="0"/>
              <a:t>重复</a:t>
            </a:r>
            <a:r>
              <a:rPr lang="en-US" altLang="zh-CN" sz="2400" dirty="0"/>
              <a:t>n-2</a:t>
            </a:r>
            <a:r>
              <a:rPr lang="zh-CN" altLang="en-US" sz="2400" dirty="0"/>
              <a:t>次，最终得到</a:t>
            </a:r>
            <a:r>
              <a:rPr lang="zh-CN" altLang="en-US" sz="2400" dirty="0">
                <a:solidFill>
                  <a:srgbClr val="00B050"/>
                </a:solidFill>
              </a:rPr>
              <a:t>所有</a:t>
            </a:r>
            <a:r>
              <a:rPr lang="zh-CN" altLang="en-US" sz="2400" dirty="0"/>
              <a:t>选手的排名</a:t>
            </a:r>
          </a:p>
        </p:txBody>
      </p:sp>
    </p:spTree>
    <p:extLst>
      <p:ext uri="{BB962C8B-B14F-4D97-AF65-F5344CB8AC3E}">
        <p14:creationId xmlns:p14="http://schemas.microsoft.com/office/powerpoint/2010/main" val="3855493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 name="Object 8">
            <a:extLst>
              <a:ext uri="{FF2B5EF4-FFF2-40B4-BE49-F238E27FC236}">
                <a16:creationId xmlns:a16="http://schemas.microsoft.com/office/drawing/2014/main" id="{E3E27575-8E5E-432B-AF6B-D81EA892A5B9}"/>
              </a:ext>
            </a:extLst>
          </p:cNvPr>
          <p:cNvGraphicFramePr>
            <a:graphicFrameLocks noChangeAspect="1"/>
          </p:cNvGraphicFramePr>
          <p:nvPr>
            <p:extLst>
              <p:ext uri="{D42A27DB-BD31-4B8C-83A1-F6EECF244321}">
                <p14:modId xmlns:p14="http://schemas.microsoft.com/office/powerpoint/2010/main" val="321707983"/>
              </p:ext>
            </p:extLst>
          </p:nvPr>
        </p:nvGraphicFramePr>
        <p:xfrm>
          <a:off x="3581400" y="514350"/>
          <a:ext cx="8101013" cy="2847975"/>
        </p:xfrm>
        <a:graphic>
          <a:graphicData uri="http://schemas.openxmlformats.org/presentationml/2006/ole">
            <mc:AlternateContent xmlns:mc="http://schemas.openxmlformats.org/markup-compatibility/2006">
              <mc:Choice xmlns:v="urn:schemas-microsoft-com:vml" Requires="v">
                <p:oleObj spid="_x0000_s8436" name="Visio" r:id="rId4" imgW="9920026" imgH="3488177" progId="Visio.Drawing.11">
                  <p:embed/>
                </p:oleObj>
              </mc:Choice>
              <mc:Fallback>
                <p:oleObj name="Visio" r:id="rId4" imgW="9920026" imgH="3488177" progId="Visio.Drawing.11">
                  <p:embed/>
                  <p:pic>
                    <p:nvPicPr>
                      <p:cNvPr id="67994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514350"/>
                        <a:ext cx="8101013"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a:extLst>
              <a:ext uri="{FF2B5EF4-FFF2-40B4-BE49-F238E27FC236}">
                <a16:creationId xmlns:a16="http://schemas.microsoft.com/office/drawing/2014/main" id="{B40F4F76-1B69-40A0-B2CC-51CD5DFA6A98}"/>
              </a:ext>
            </a:extLst>
          </p:cNvPr>
          <p:cNvSpPr>
            <a:spLocks noGrp="1"/>
          </p:cNvSpPr>
          <p:nvPr>
            <p:ph type="title"/>
          </p:nvPr>
        </p:nvSpPr>
        <p:spPr>
          <a:xfrm>
            <a:off x="457200" y="533400"/>
            <a:ext cx="10820400" cy="685800"/>
          </a:xfrm>
        </p:spPr>
        <p:txBody>
          <a:bodyPr/>
          <a:lstStyle/>
          <a:p>
            <a:pPr algn="l"/>
            <a:r>
              <a:rPr lang="zh-CN" altLang="en-US" dirty="0"/>
              <a:t>树形选择排序示例</a:t>
            </a:r>
          </a:p>
        </p:txBody>
      </p:sp>
      <p:sp>
        <p:nvSpPr>
          <p:cNvPr id="3" name="内容占位符 2">
            <a:extLst>
              <a:ext uri="{FF2B5EF4-FFF2-40B4-BE49-F238E27FC236}">
                <a16:creationId xmlns:a16="http://schemas.microsoft.com/office/drawing/2014/main" id="{48A7BE8B-0CCB-4257-8B29-1BA5DE857C03}"/>
              </a:ext>
            </a:extLst>
          </p:cNvPr>
          <p:cNvSpPr>
            <a:spLocks noGrp="1"/>
          </p:cNvSpPr>
          <p:nvPr>
            <p:ph idx="1"/>
          </p:nvPr>
        </p:nvSpPr>
        <p:spPr>
          <a:xfrm>
            <a:off x="393615" y="1605923"/>
            <a:ext cx="2160588" cy="4403633"/>
          </a:xfrm>
        </p:spPr>
        <p:txBody>
          <a:bodyPr/>
          <a:lstStyle/>
          <a:p>
            <a:r>
              <a:rPr lang="en-US" altLang="zh-CN" sz="2800" dirty="0"/>
              <a:t>45, 50, 23, 78, 90, 15, 37, 49, 63, 85, 19, 32</a:t>
            </a:r>
            <a:endParaRPr lang="zh-CN" altLang="en-US" dirty="0"/>
          </a:p>
        </p:txBody>
      </p:sp>
      <p:graphicFrame>
        <p:nvGraphicFramePr>
          <p:cNvPr id="9" name="Object 10">
            <a:extLst>
              <a:ext uri="{FF2B5EF4-FFF2-40B4-BE49-F238E27FC236}">
                <a16:creationId xmlns:a16="http://schemas.microsoft.com/office/drawing/2014/main" id="{681C6048-31CD-480B-9985-68EADBABA096}"/>
              </a:ext>
            </a:extLst>
          </p:cNvPr>
          <p:cNvGraphicFramePr>
            <a:graphicFrameLocks noChangeAspect="1"/>
          </p:cNvGraphicFramePr>
          <p:nvPr>
            <p:extLst>
              <p:ext uri="{D42A27DB-BD31-4B8C-83A1-F6EECF244321}">
                <p14:modId xmlns:p14="http://schemas.microsoft.com/office/powerpoint/2010/main" val="4126583452"/>
              </p:ext>
            </p:extLst>
          </p:nvPr>
        </p:nvGraphicFramePr>
        <p:xfrm>
          <a:off x="3581400" y="3505501"/>
          <a:ext cx="8101013" cy="2847975"/>
        </p:xfrm>
        <a:graphic>
          <a:graphicData uri="http://schemas.openxmlformats.org/presentationml/2006/ole">
            <mc:AlternateContent xmlns:mc="http://schemas.openxmlformats.org/markup-compatibility/2006">
              <mc:Choice xmlns:v="urn:schemas-microsoft-com:vml" Requires="v">
                <p:oleObj spid="_x0000_s8437" name="Visio" r:id="rId6" imgW="9920026" imgH="3488177" progId="Visio.Drawing.11">
                  <p:embed/>
                </p:oleObj>
              </mc:Choice>
              <mc:Fallback>
                <p:oleObj name="Visio" r:id="rId6" imgW="9920026" imgH="3488177" progId="Visio.Drawing.11">
                  <p:embed/>
                  <p:pic>
                    <p:nvPicPr>
                      <p:cNvPr id="67994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505501"/>
                        <a:ext cx="8101013"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11">
            <a:extLst>
              <a:ext uri="{FF2B5EF4-FFF2-40B4-BE49-F238E27FC236}">
                <a16:creationId xmlns:a16="http://schemas.microsoft.com/office/drawing/2014/main" id="{BF235F7A-2066-4E9D-9834-DB74DE46775D}"/>
              </a:ext>
            </a:extLst>
          </p:cNvPr>
          <p:cNvSpPr>
            <a:spLocks noChangeShapeType="1"/>
          </p:cNvSpPr>
          <p:nvPr/>
        </p:nvSpPr>
        <p:spPr bwMode="auto">
          <a:xfrm flipV="1">
            <a:off x="6318250" y="5451776"/>
            <a:ext cx="358775" cy="503237"/>
          </a:xfrm>
          <a:prstGeom prst="line">
            <a:avLst/>
          </a:prstGeom>
          <a:noFill/>
          <a:ln w="5715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 name="Line 12">
            <a:extLst>
              <a:ext uri="{FF2B5EF4-FFF2-40B4-BE49-F238E27FC236}">
                <a16:creationId xmlns:a16="http://schemas.microsoft.com/office/drawing/2014/main" id="{C906C39B-4F97-4995-BDD2-6FA3F1B7B871}"/>
              </a:ext>
            </a:extLst>
          </p:cNvPr>
          <p:cNvSpPr>
            <a:spLocks noChangeShapeType="1"/>
          </p:cNvSpPr>
          <p:nvPr/>
        </p:nvSpPr>
        <p:spPr bwMode="auto">
          <a:xfrm flipV="1">
            <a:off x="6965950" y="4873926"/>
            <a:ext cx="360363" cy="358775"/>
          </a:xfrm>
          <a:prstGeom prst="line">
            <a:avLst/>
          </a:prstGeom>
          <a:noFill/>
          <a:ln w="5715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 name="Line 13">
            <a:extLst>
              <a:ext uri="{FF2B5EF4-FFF2-40B4-BE49-F238E27FC236}">
                <a16:creationId xmlns:a16="http://schemas.microsoft.com/office/drawing/2014/main" id="{3F6950E6-BF53-4F0B-A261-35D45105AC2D}"/>
              </a:ext>
            </a:extLst>
          </p:cNvPr>
          <p:cNvSpPr>
            <a:spLocks noChangeShapeType="1"/>
          </p:cNvSpPr>
          <p:nvPr/>
        </p:nvSpPr>
        <p:spPr bwMode="auto">
          <a:xfrm flipH="1" flipV="1">
            <a:off x="6605588" y="4297663"/>
            <a:ext cx="936625" cy="360363"/>
          </a:xfrm>
          <a:prstGeom prst="line">
            <a:avLst/>
          </a:prstGeom>
          <a:noFill/>
          <a:ln w="5715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Line 14">
            <a:extLst>
              <a:ext uri="{FF2B5EF4-FFF2-40B4-BE49-F238E27FC236}">
                <a16:creationId xmlns:a16="http://schemas.microsoft.com/office/drawing/2014/main" id="{DE9E762F-2542-461B-A5BA-8AD3BAB1D8BE}"/>
              </a:ext>
            </a:extLst>
          </p:cNvPr>
          <p:cNvSpPr>
            <a:spLocks noChangeShapeType="1"/>
          </p:cNvSpPr>
          <p:nvPr/>
        </p:nvSpPr>
        <p:spPr bwMode="auto">
          <a:xfrm flipV="1">
            <a:off x="6389688" y="3649963"/>
            <a:ext cx="1655762" cy="431800"/>
          </a:xfrm>
          <a:prstGeom prst="line">
            <a:avLst/>
          </a:prstGeom>
          <a:noFill/>
          <a:ln w="5715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 name="Oval 15">
            <a:extLst>
              <a:ext uri="{FF2B5EF4-FFF2-40B4-BE49-F238E27FC236}">
                <a16:creationId xmlns:a16="http://schemas.microsoft.com/office/drawing/2014/main" id="{B776DC8D-FFD3-43C4-AE1B-94BF985F7179}"/>
              </a:ext>
            </a:extLst>
          </p:cNvPr>
          <p:cNvSpPr>
            <a:spLocks noChangeArrowheads="1"/>
          </p:cNvSpPr>
          <p:nvPr/>
        </p:nvSpPr>
        <p:spPr bwMode="auto">
          <a:xfrm>
            <a:off x="6345807" y="2866900"/>
            <a:ext cx="492265" cy="486626"/>
          </a:xfrm>
          <a:prstGeom prst="ellipse">
            <a:avLst/>
          </a:prstGeom>
          <a:noFill/>
          <a:ln w="76200" algn="ctr">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15" name="Oval 16">
            <a:extLst>
              <a:ext uri="{FF2B5EF4-FFF2-40B4-BE49-F238E27FC236}">
                <a16:creationId xmlns:a16="http://schemas.microsoft.com/office/drawing/2014/main" id="{B4A09651-1030-4A35-9B93-91E5162F0922}"/>
              </a:ext>
            </a:extLst>
          </p:cNvPr>
          <p:cNvSpPr>
            <a:spLocks noChangeArrowheads="1"/>
          </p:cNvSpPr>
          <p:nvPr/>
        </p:nvSpPr>
        <p:spPr bwMode="auto">
          <a:xfrm>
            <a:off x="6345807" y="5853092"/>
            <a:ext cx="492265" cy="491181"/>
          </a:xfrm>
          <a:prstGeom prst="ellipse">
            <a:avLst/>
          </a:prstGeom>
          <a:noFill/>
          <a:ln w="76200" algn="ctr">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Tree>
    <p:extLst>
      <p:ext uri="{BB962C8B-B14F-4D97-AF65-F5344CB8AC3E}">
        <p14:creationId xmlns:p14="http://schemas.microsoft.com/office/powerpoint/2010/main" val="110971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1)">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B8BE3-6272-4A2E-BC33-8A12F6BB83D9}"/>
              </a:ext>
            </a:extLst>
          </p:cNvPr>
          <p:cNvSpPr>
            <a:spLocks noGrp="1"/>
          </p:cNvSpPr>
          <p:nvPr>
            <p:ph type="title"/>
          </p:nvPr>
        </p:nvSpPr>
        <p:spPr/>
        <p:txBody>
          <a:bodyPr/>
          <a:lstStyle/>
          <a:p>
            <a:r>
              <a:rPr lang="zh-CN" altLang="en-US" dirty="0"/>
              <a:t>树形选择排序算法性能分析</a:t>
            </a:r>
          </a:p>
        </p:txBody>
      </p:sp>
      <p:sp>
        <p:nvSpPr>
          <p:cNvPr id="3" name="内容占位符 2">
            <a:extLst>
              <a:ext uri="{FF2B5EF4-FFF2-40B4-BE49-F238E27FC236}">
                <a16:creationId xmlns:a16="http://schemas.microsoft.com/office/drawing/2014/main" id="{B8350E3F-6BE0-41F3-BA11-D1F786AD390F}"/>
              </a:ext>
            </a:extLst>
          </p:cNvPr>
          <p:cNvSpPr>
            <a:spLocks noGrp="1"/>
          </p:cNvSpPr>
          <p:nvPr>
            <p:ph idx="1"/>
          </p:nvPr>
        </p:nvSpPr>
        <p:spPr/>
        <p:txBody>
          <a:bodyPr/>
          <a:lstStyle/>
          <a:p>
            <a:r>
              <a:rPr lang="zh-CN" altLang="en-US" dirty="0"/>
              <a:t>在树型选择排序中，</a:t>
            </a:r>
            <a:r>
              <a:rPr lang="zh-CN" altLang="en-US" dirty="0">
                <a:solidFill>
                  <a:srgbClr val="00B050"/>
                </a:solidFill>
              </a:rPr>
              <a:t>被选中</a:t>
            </a:r>
            <a:r>
              <a:rPr lang="zh-CN" altLang="en-US" dirty="0"/>
              <a:t>的关键字都是走了一条由</a:t>
            </a:r>
            <a:r>
              <a:rPr lang="zh-CN" altLang="en-US" dirty="0">
                <a:solidFill>
                  <a:srgbClr val="00B050"/>
                </a:solidFill>
              </a:rPr>
              <a:t>叶子</a:t>
            </a:r>
            <a:r>
              <a:rPr lang="zh-CN" altLang="en-US" dirty="0"/>
              <a:t>结点到</a:t>
            </a:r>
            <a:r>
              <a:rPr lang="zh-CN" altLang="en-US" dirty="0">
                <a:solidFill>
                  <a:srgbClr val="00B050"/>
                </a:solidFill>
              </a:rPr>
              <a:t>根</a:t>
            </a:r>
            <a:r>
              <a:rPr lang="zh-CN" altLang="en-US" dirty="0"/>
              <a:t>结点的比较的过程</a:t>
            </a:r>
            <a:r>
              <a:rPr lang="en-US" altLang="zh-CN" dirty="0"/>
              <a:t>,</a:t>
            </a:r>
            <a:r>
              <a:rPr lang="zh-CN" altLang="en-US" dirty="0"/>
              <a:t>由于含有</a:t>
            </a:r>
            <a:r>
              <a:rPr lang="en-US" altLang="zh-CN" dirty="0"/>
              <a:t>n</a:t>
            </a:r>
            <a:r>
              <a:rPr lang="zh-CN" altLang="en-US" dirty="0"/>
              <a:t>个叶子节点的完全二叉数的深度为 </a:t>
            </a:r>
            <a:r>
              <a:rPr kumimoji="1" lang="zh-CN" altLang="en-US" sz="2400" kern="1200"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kumimoji="1" lang="en-US" altLang="zh-CN" sz="2800" kern="1200" dirty="0">
                <a:solidFill>
                  <a:srgbClr val="C00000"/>
                </a:solidFill>
                <a:latin typeface="宋体" panose="02010600030101010101" pitchFamily="2" charset="-122"/>
                <a:ea typeface="宋体" panose="02010600030101010101" pitchFamily="2" charset="-122"/>
              </a:rPr>
              <a:t>log</a:t>
            </a:r>
            <a:r>
              <a:rPr kumimoji="1" lang="en-US" altLang="zh-CN" sz="2800" kern="1200" baseline="-25000" dirty="0">
                <a:solidFill>
                  <a:srgbClr val="C00000"/>
                </a:solidFill>
                <a:latin typeface="宋体" panose="02010600030101010101" pitchFamily="2" charset="-122"/>
                <a:ea typeface="宋体" panose="02010600030101010101" pitchFamily="2" charset="-122"/>
              </a:rPr>
              <a:t>2</a:t>
            </a:r>
            <a:r>
              <a:rPr kumimoji="1" lang="en-US" altLang="zh-CN" sz="2800" kern="1200" dirty="0">
                <a:solidFill>
                  <a:srgbClr val="C00000"/>
                </a:solidFill>
                <a:latin typeface="宋体" panose="02010600030101010101" pitchFamily="2" charset="-122"/>
                <a:ea typeface="宋体" panose="02010600030101010101" pitchFamily="2" charset="-122"/>
              </a:rPr>
              <a:t>n</a:t>
            </a:r>
            <a:r>
              <a:rPr kumimoji="1" lang="en-US" altLang="zh-CN" sz="2400" kern="1200"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kumimoji="1" lang="en-US" altLang="zh-CN" sz="2800" kern="1200" dirty="0">
                <a:solidFill>
                  <a:srgbClr val="C00000"/>
                </a:solidFill>
                <a:latin typeface="宋体" panose="02010600030101010101" pitchFamily="2" charset="-122"/>
                <a:ea typeface="宋体" panose="02010600030101010101" pitchFamily="2" charset="-122"/>
              </a:rPr>
              <a:t> </a:t>
            </a:r>
            <a:r>
              <a:rPr kumimoji="1" lang="en-US" altLang="zh-CN" sz="2800" kern="1200" dirty="0">
                <a:solidFill>
                  <a:srgbClr val="C00000"/>
                </a:solidFill>
                <a:latin typeface="Times New Roman" panose="02020603050405020304" pitchFamily="18" charset="0"/>
                <a:ea typeface="宋体" panose="02010600030101010101" pitchFamily="2" charset="-122"/>
              </a:rPr>
              <a:t>+1 </a:t>
            </a:r>
            <a:endParaRPr lang="en-US" altLang="zh-CN" dirty="0"/>
          </a:p>
          <a:p>
            <a:r>
              <a:rPr lang="zh-CN" altLang="en-US" dirty="0"/>
              <a:t>则在树型选择排序中，每选择</a:t>
            </a:r>
            <a:r>
              <a:rPr lang="zh-CN" altLang="en-US" dirty="0">
                <a:solidFill>
                  <a:srgbClr val="00B050"/>
                </a:solidFill>
              </a:rPr>
              <a:t>一个</a:t>
            </a:r>
            <a:r>
              <a:rPr lang="zh-CN" altLang="en-US" dirty="0"/>
              <a:t>大</a:t>
            </a:r>
            <a:r>
              <a:rPr lang="en-US" altLang="zh-CN" dirty="0"/>
              <a:t>(</a:t>
            </a:r>
            <a:r>
              <a:rPr lang="zh-CN" altLang="en-US" dirty="0"/>
              <a:t>或小</a:t>
            </a:r>
            <a:r>
              <a:rPr lang="en-US" altLang="zh-CN" dirty="0"/>
              <a:t>)</a:t>
            </a:r>
            <a:r>
              <a:rPr lang="zh-CN" altLang="en-US" dirty="0"/>
              <a:t>关键字需要进行 </a:t>
            </a:r>
            <a:r>
              <a:rPr kumimoji="1" lang="zh-CN" altLang="en-US" sz="2400" kern="1200" dirty="0">
                <a:solidFill>
                  <a:srgbClr val="C00000"/>
                </a:solidFill>
                <a:latin typeface="宋体" panose="02010600030101010101" pitchFamily="2" charset="-122"/>
                <a:ea typeface="宋体" panose="02010600030101010101" pitchFamily="2" charset="-122"/>
                <a:sym typeface="Symbol" panose="05050102010706020507" pitchFamily="18" charset="2"/>
              </a:rPr>
              <a:t></a:t>
            </a:r>
            <a:r>
              <a:rPr kumimoji="1" lang="en-US" altLang="zh-CN" sz="2800" kern="1200" dirty="0">
                <a:solidFill>
                  <a:srgbClr val="C00000"/>
                </a:solidFill>
                <a:latin typeface="宋体" panose="02010600030101010101" pitchFamily="2" charset="-122"/>
                <a:ea typeface="宋体" panose="02010600030101010101" pitchFamily="2" charset="-122"/>
              </a:rPr>
              <a:t>log</a:t>
            </a:r>
            <a:r>
              <a:rPr kumimoji="1" lang="en-US" altLang="zh-CN" sz="2800" kern="1200" baseline="-25000" dirty="0">
                <a:solidFill>
                  <a:srgbClr val="C00000"/>
                </a:solidFill>
                <a:latin typeface="宋体" panose="02010600030101010101" pitchFamily="2" charset="-122"/>
                <a:ea typeface="宋体" panose="02010600030101010101" pitchFamily="2" charset="-122"/>
              </a:rPr>
              <a:t>2</a:t>
            </a:r>
            <a:r>
              <a:rPr kumimoji="1" lang="en-US" altLang="zh-CN" sz="2800" kern="1200" dirty="0">
                <a:solidFill>
                  <a:srgbClr val="C00000"/>
                </a:solidFill>
                <a:latin typeface="宋体" panose="02010600030101010101" pitchFamily="2" charset="-122"/>
                <a:ea typeface="宋体" panose="02010600030101010101" pitchFamily="2" charset="-122"/>
              </a:rPr>
              <a:t>n</a:t>
            </a:r>
            <a:r>
              <a:rPr kumimoji="1" lang="en-US" altLang="zh-CN" sz="2400" kern="1200" dirty="0">
                <a:solidFill>
                  <a:srgbClr val="C00000"/>
                </a:solidFill>
                <a:latin typeface="宋体" panose="02010600030101010101" pitchFamily="2" charset="-122"/>
                <a:ea typeface="宋体" panose="02010600030101010101" pitchFamily="2" charset="-122"/>
                <a:sym typeface="Symbol" panose="05050102010706020507" pitchFamily="18" charset="2"/>
              </a:rPr>
              <a:t> </a:t>
            </a:r>
            <a:r>
              <a:rPr lang="zh-CN" altLang="en-US" dirty="0"/>
              <a:t>次比较</a:t>
            </a:r>
            <a:endParaRPr lang="en-US" altLang="zh-CN" dirty="0"/>
          </a:p>
          <a:p>
            <a:r>
              <a:rPr lang="zh-CN" altLang="en-US" dirty="0"/>
              <a:t>因此其</a:t>
            </a:r>
            <a:r>
              <a:rPr lang="zh-CN" altLang="en-US" dirty="0">
                <a:solidFill>
                  <a:srgbClr val="00B050"/>
                </a:solidFill>
              </a:rPr>
              <a:t>时间复杂度</a:t>
            </a:r>
            <a:r>
              <a:rPr lang="zh-CN" altLang="en-US" dirty="0"/>
              <a:t>为： </a:t>
            </a:r>
            <a:r>
              <a:rPr kumimoji="1" lang="en-US" altLang="zh-CN" sz="2800" kern="1200" dirty="0">
                <a:solidFill>
                  <a:srgbClr val="C00000"/>
                </a:solidFill>
                <a:latin typeface="Times New Roman" panose="02020603050405020304" pitchFamily="18" charset="0"/>
                <a:ea typeface="宋体" panose="02010600030101010101" pitchFamily="2" charset="-122"/>
              </a:rPr>
              <a:t>O(</a:t>
            </a:r>
            <a:r>
              <a:rPr kumimoji="1" lang="en-US" altLang="zh-CN" sz="2800" kern="1200" dirty="0">
                <a:solidFill>
                  <a:srgbClr val="C00000"/>
                </a:solidFill>
                <a:highlight>
                  <a:srgbClr val="FFFF00"/>
                </a:highlight>
                <a:latin typeface="Times New Roman" panose="02020603050405020304" pitchFamily="18" charset="0"/>
                <a:ea typeface="宋体" panose="02010600030101010101" pitchFamily="2" charset="-122"/>
              </a:rPr>
              <a:t>n</a:t>
            </a:r>
            <a:r>
              <a:rPr kumimoji="1" lang="en-US" altLang="zh-CN" sz="2800" kern="1200" dirty="0">
                <a:solidFill>
                  <a:srgbClr val="C00000"/>
                </a:solidFill>
                <a:latin typeface="Times New Roman" panose="02020603050405020304" pitchFamily="18" charset="0"/>
                <a:ea typeface="宋体" panose="02010600030101010101" pitchFamily="2" charset="-122"/>
              </a:rPr>
              <a:t>log</a:t>
            </a:r>
            <a:r>
              <a:rPr kumimoji="1" lang="en-US" altLang="zh-CN" sz="2800" kern="1200" baseline="-30000" dirty="0">
                <a:solidFill>
                  <a:srgbClr val="C00000"/>
                </a:solidFill>
                <a:latin typeface="Times New Roman" panose="02020603050405020304" pitchFamily="18" charset="0"/>
                <a:ea typeface="宋体" panose="02010600030101010101" pitchFamily="2" charset="-122"/>
              </a:rPr>
              <a:t>2</a:t>
            </a:r>
            <a:r>
              <a:rPr kumimoji="1" lang="en-US" altLang="zh-CN" sz="2800" kern="1200" dirty="0">
                <a:solidFill>
                  <a:srgbClr val="C00000"/>
                </a:solidFill>
                <a:latin typeface="Times New Roman" panose="02020603050405020304" pitchFamily="18" charset="0"/>
                <a:ea typeface="宋体" panose="02010600030101010101" pitchFamily="2" charset="-122"/>
              </a:rPr>
              <a:t>n)</a:t>
            </a:r>
            <a:r>
              <a:rPr kumimoji="1" lang="zh-CN" altLang="en-US" sz="2800" kern="1200" dirty="0">
                <a:solidFill>
                  <a:srgbClr val="C00000"/>
                </a:solidFill>
                <a:latin typeface="Times New Roman" panose="02020603050405020304" pitchFamily="18" charset="0"/>
                <a:ea typeface="宋体" panose="02010600030101010101" pitchFamily="2" charset="-122"/>
              </a:rPr>
              <a:t>，</a:t>
            </a:r>
            <a:r>
              <a:rPr lang="zh-CN" altLang="en-US" sz="2800" dirty="0"/>
              <a:t>比较次数较简单选择排序的</a:t>
            </a:r>
            <a:r>
              <a:rPr lang="en-US" altLang="zh-CN" sz="2800" dirty="0">
                <a:solidFill>
                  <a:srgbClr val="C00000"/>
                </a:solidFill>
              </a:rPr>
              <a:t>O(n</a:t>
            </a:r>
            <a:r>
              <a:rPr lang="en-US" altLang="zh-CN" sz="2800" baseline="30000" dirty="0">
                <a:solidFill>
                  <a:srgbClr val="C00000"/>
                </a:solidFill>
              </a:rPr>
              <a:t>2</a:t>
            </a:r>
            <a:r>
              <a:rPr lang="en-US" altLang="zh-CN" sz="2800" dirty="0">
                <a:solidFill>
                  <a:srgbClr val="C00000"/>
                </a:solidFill>
              </a:rPr>
              <a:t>)</a:t>
            </a:r>
            <a:r>
              <a:rPr lang="zh-CN" altLang="en-US" dirty="0"/>
              <a:t>好</a:t>
            </a:r>
            <a:endParaRPr lang="en-US" altLang="zh-CN" dirty="0"/>
          </a:p>
          <a:p>
            <a:r>
              <a:rPr lang="zh-CN" altLang="en-US" dirty="0">
                <a:solidFill>
                  <a:srgbClr val="00B050"/>
                </a:solidFill>
              </a:rPr>
              <a:t>移动</a:t>
            </a:r>
            <a:r>
              <a:rPr lang="zh-CN" altLang="en-US" dirty="0"/>
              <a:t>记录次数</a:t>
            </a:r>
            <a:r>
              <a:rPr lang="zh-CN" altLang="en-US" dirty="0">
                <a:solidFill>
                  <a:srgbClr val="00B050"/>
                </a:solidFill>
              </a:rPr>
              <a:t>不超过</a:t>
            </a:r>
            <a:r>
              <a:rPr lang="zh-CN" altLang="en-US" dirty="0"/>
              <a:t>比较次数，故总的算法时间复杂度为 </a:t>
            </a:r>
            <a:r>
              <a:rPr kumimoji="1" lang="en-US" altLang="zh-CN" sz="2800" kern="1200" dirty="0">
                <a:solidFill>
                  <a:srgbClr val="C00000"/>
                </a:solidFill>
                <a:latin typeface="Times New Roman" panose="02020603050405020304" pitchFamily="18" charset="0"/>
                <a:ea typeface="宋体" panose="02010600030101010101" pitchFamily="2" charset="-122"/>
              </a:rPr>
              <a:t>O(nlog</a:t>
            </a:r>
            <a:r>
              <a:rPr kumimoji="1" lang="en-US" altLang="zh-CN" sz="2800" kern="1200" baseline="-30000" dirty="0">
                <a:solidFill>
                  <a:srgbClr val="C00000"/>
                </a:solidFill>
                <a:latin typeface="Times New Roman" panose="02020603050405020304" pitchFamily="18" charset="0"/>
                <a:ea typeface="宋体" panose="02010600030101010101" pitchFamily="2" charset="-122"/>
              </a:rPr>
              <a:t>2</a:t>
            </a:r>
            <a:r>
              <a:rPr kumimoji="1" lang="en-US" altLang="zh-CN" sz="2800" kern="1200" dirty="0">
                <a:solidFill>
                  <a:srgbClr val="C00000"/>
                </a:solidFill>
                <a:latin typeface="Times New Roman" panose="02020603050405020304" pitchFamily="18" charset="0"/>
                <a:ea typeface="宋体" panose="02010600030101010101" pitchFamily="2" charset="-122"/>
              </a:rPr>
              <a:t>n) </a:t>
            </a:r>
            <a:r>
              <a:rPr lang="zh-CN" altLang="en-US" dirty="0"/>
              <a:t>。</a:t>
            </a:r>
            <a:endParaRPr lang="en-US" altLang="zh-CN" dirty="0"/>
          </a:p>
          <a:p>
            <a:r>
              <a:rPr lang="zh-CN" altLang="en-US" dirty="0"/>
              <a:t>与</a:t>
            </a:r>
            <a:r>
              <a:rPr lang="zh-CN" altLang="en-US" sz="2400" dirty="0"/>
              <a:t>简单选择排序比，</a:t>
            </a:r>
            <a:r>
              <a:rPr lang="zh-CN" altLang="en-US" dirty="0"/>
              <a:t>增加了</a:t>
            </a:r>
            <a:r>
              <a:rPr lang="en-US" altLang="zh-CN" dirty="0">
                <a:solidFill>
                  <a:srgbClr val="00B050"/>
                </a:solidFill>
              </a:rPr>
              <a:t>n-1</a:t>
            </a:r>
            <a:r>
              <a:rPr lang="zh-CN" altLang="en-US" dirty="0">
                <a:solidFill>
                  <a:srgbClr val="00B050"/>
                </a:solidFill>
              </a:rPr>
              <a:t>个额外的存储空间</a:t>
            </a:r>
            <a:r>
              <a:rPr lang="zh-CN" altLang="en-US" dirty="0"/>
              <a:t>存放中间比较结果</a:t>
            </a:r>
            <a:r>
              <a:rPr lang="en-US" altLang="zh-CN" dirty="0"/>
              <a:t>,</a:t>
            </a:r>
            <a:r>
              <a:rPr lang="zh-CN" altLang="en-US" dirty="0">
                <a:solidFill>
                  <a:srgbClr val="00B050"/>
                </a:solidFill>
              </a:rPr>
              <a:t>空间复杂度</a:t>
            </a:r>
            <a:r>
              <a:rPr lang="en-US" altLang="zh-CN" dirty="0">
                <a:solidFill>
                  <a:srgbClr val="C00000"/>
                </a:solidFill>
              </a:rPr>
              <a:t>O(n) </a:t>
            </a:r>
            <a:r>
              <a:rPr lang="zh-CN" altLang="en-US" dirty="0"/>
              <a:t>，同时附加了</a:t>
            </a:r>
            <a:r>
              <a:rPr lang="zh-CN" altLang="en-US" dirty="0">
                <a:solidFill>
                  <a:srgbClr val="00B050"/>
                </a:solidFill>
              </a:rPr>
              <a:t>与</a:t>
            </a:r>
            <a:r>
              <a:rPr lang="en-US" altLang="zh-CN" dirty="0">
                <a:solidFill>
                  <a:srgbClr val="00B050"/>
                </a:solidFill>
              </a:rPr>
              <a:t>0</a:t>
            </a:r>
            <a:r>
              <a:rPr lang="zh-CN" altLang="en-US" dirty="0">
                <a:solidFill>
                  <a:srgbClr val="00B050"/>
                </a:solidFill>
              </a:rPr>
              <a:t>或无穷大进行比较</a:t>
            </a:r>
            <a:r>
              <a:rPr lang="zh-CN" altLang="en-US" dirty="0"/>
              <a:t>的时间耗费。 </a:t>
            </a:r>
          </a:p>
        </p:txBody>
      </p:sp>
    </p:spTree>
    <p:extLst>
      <p:ext uri="{BB962C8B-B14F-4D97-AF65-F5344CB8AC3E}">
        <p14:creationId xmlns:p14="http://schemas.microsoft.com/office/powerpoint/2010/main" val="148591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3F0BE-75B6-495C-9F22-712DBA978C30}"/>
              </a:ext>
            </a:extLst>
          </p:cNvPr>
          <p:cNvSpPr>
            <a:spLocks noGrp="1"/>
          </p:cNvSpPr>
          <p:nvPr>
            <p:ph type="title"/>
          </p:nvPr>
        </p:nvSpPr>
        <p:spPr/>
        <p:txBody>
          <a:bodyPr/>
          <a:lstStyle/>
          <a:p>
            <a:r>
              <a:rPr lang="en-US" altLang="zh-CN" dirty="0"/>
              <a:t>9.4.3 </a:t>
            </a:r>
            <a:r>
              <a:rPr lang="zh-CN" altLang="en-US" dirty="0"/>
              <a:t>堆排序</a:t>
            </a:r>
          </a:p>
        </p:txBody>
      </p:sp>
      <p:sp>
        <p:nvSpPr>
          <p:cNvPr id="3" name="内容占位符 2">
            <a:extLst>
              <a:ext uri="{FF2B5EF4-FFF2-40B4-BE49-F238E27FC236}">
                <a16:creationId xmlns:a16="http://schemas.microsoft.com/office/drawing/2014/main" id="{A14E6092-7463-472C-8A9A-38704C68C8A5}"/>
              </a:ext>
            </a:extLst>
          </p:cNvPr>
          <p:cNvSpPr>
            <a:spLocks noGrp="1"/>
          </p:cNvSpPr>
          <p:nvPr>
            <p:ph idx="1"/>
          </p:nvPr>
        </p:nvSpPr>
        <p:spPr/>
        <p:txBody>
          <a:bodyPr/>
          <a:lstStyle/>
          <a:p>
            <a:r>
              <a:rPr lang="zh-CN" altLang="en-US" dirty="0">
                <a:solidFill>
                  <a:srgbClr val="C00000"/>
                </a:solidFill>
              </a:rPr>
              <a:t>堆排序</a:t>
            </a:r>
            <a:r>
              <a:rPr lang="zh-CN" altLang="en-US" dirty="0"/>
              <a:t>是对</a:t>
            </a:r>
            <a:r>
              <a:rPr lang="zh-CN" altLang="en-US" dirty="0">
                <a:solidFill>
                  <a:srgbClr val="C00000"/>
                </a:solidFill>
              </a:rPr>
              <a:t>树型选择排序</a:t>
            </a:r>
            <a:r>
              <a:rPr lang="zh-CN" altLang="en-US" dirty="0"/>
              <a:t>的进一步改进，弥补树形选择排序</a:t>
            </a:r>
            <a:r>
              <a:rPr lang="zh-CN" altLang="en-US" dirty="0">
                <a:solidFill>
                  <a:srgbClr val="00B050"/>
                </a:solidFill>
              </a:rPr>
              <a:t>占用空间多</a:t>
            </a:r>
            <a:r>
              <a:rPr lang="zh-CN" altLang="en-US" dirty="0"/>
              <a:t>的问题。</a:t>
            </a:r>
            <a:endParaRPr lang="en-US" altLang="zh-CN" dirty="0"/>
          </a:p>
          <a:p>
            <a:r>
              <a:rPr lang="zh-CN" altLang="en-US" dirty="0"/>
              <a:t>采用堆排序时，只需要</a:t>
            </a:r>
            <a:r>
              <a:rPr lang="zh-CN" altLang="en-US" dirty="0">
                <a:solidFill>
                  <a:srgbClr val="C00000"/>
                </a:solidFill>
              </a:rPr>
              <a:t>一个记录大小的辅助空间</a:t>
            </a:r>
            <a:r>
              <a:rPr lang="zh-CN" altLang="en-US" dirty="0"/>
              <a:t>。</a:t>
            </a:r>
            <a:endParaRPr lang="en-US" altLang="zh-CN" dirty="0"/>
          </a:p>
          <a:p>
            <a:r>
              <a:rPr lang="zh-CN" altLang="en-US" dirty="0"/>
              <a:t>堆排序</a:t>
            </a:r>
            <a:r>
              <a:rPr lang="zh-CN" altLang="en-US" dirty="0">
                <a:solidFill>
                  <a:srgbClr val="00B050"/>
                </a:solidFill>
              </a:rPr>
              <a:t>在排序过程中</a:t>
            </a:r>
            <a:r>
              <a:rPr lang="zh-CN" altLang="en-US" dirty="0"/>
              <a:t>，将向量中存储的数据看成一棵</a:t>
            </a:r>
            <a:r>
              <a:rPr lang="zh-CN" altLang="en-US" dirty="0">
                <a:solidFill>
                  <a:srgbClr val="00B050"/>
                </a:solidFill>
              </a:rPr>
              <a:t>完全二叉树</a:t>
            </a:r>
            <a:r>
              <a:rPr lang="zh-CN" altLang="en-US" dirty="0"/>
              <a:t>，利用完全二叉树中双亲结点和孩子结点之间的内在关系来选择关键字最小的记录，即待排序记录仍采用</a:t>
            </a:r>
            <a:r>
              <a:rPr lang="zh-CN" altLang="en-US" dirty="0">
                <a:solidFill>
                  <a:srgbClr val="00B050"/>
                </a:solidFill>
              </a:rPr>
              <a:t>向量数组</a:t>
            </a:r>
            <a:r>
              <a:rPr lang="zh-CN" altLang="en-US" dirty="0"/>
              <a:t>方式</a:t>
            </a:r>
            <a:r>
              <a:rPr lang="zh-CN" altLang="en-US" dirty="0">
                <a:solidFill>
                  <a:srgbClr val="00B050"/>
                </a:solidFill>
              </a:rPr>
              <a:t>存储</a:t>
            </a:r>
            <a:r>
              <a:rPr lang="zh-CN" altLang="en-US" dirty="0"/>
              <a:t>，并非采用树的存储结构</a:t>
            </a:r>
            <a:endParaRPr lang="en-US" altLang="zh-CN" dirty="0"/>
          </a:p>
          <a:p>
            <a:r>
              <a:rPr lang="zh-CN" altLang="en-US" dirty="0"/>
              <a:t>采用完全</a:t>
            </a:r>
            <a:r>
              <a:rPr lang="zh-CN" altLang="en-US" dirty="0">
                <a:solidFill>
                  <a:srgbClr val="00B050"/>
                </a:solidFill>
              </a:rPr>
              <a:t>二叉树</a:t>
            </a:r>
            <a:r>
              <a:rPr lang="zh-CN" altLang="en-US" dirty="0"/>
              <a:t>的顺序结构的特征进行</a:t>
            </a:r>
            <a:r>
              <a:rPr lang="zh-CN" altLang="en-US" dirty="0">
                <a:solidFill>
                  <a:srgbClr val="00B050"/>
                </a:solidFill>
              </a:rPr>
              <a:t>分析</a:t>
            </a:r>
            <a:r>
              <a:rPr lang="zh-CN" altLang="en-US" dirty="0"/>
              <a:t>而已。 </a:t>
            </a:r>
          </a:p>
        </p:txBody>
      </p:sp>
    </p:spTree>
    <p:extLst>
      <p:ext uri="{BB962C8B-B14F-4D97-AF65-F5344CB8AC3E}">
        <p14:creationId xmlns:p14="http://schemas.microsoft.com/office/powerpoint/2010/main" val="404778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F4F9A-B4AF-4AA4-8A21-0255817FE07A}"/>
              </a:ext>
            </a:extLst>
          </p:cNvPr>
          <p:cNvSpPr>
            <a:spLocks noGrp="1"/>
          </p:cNvSpPr>
          <p:nvPr>
            <p:ph type="title"/>
          </p:nvPr>
        </p:nvSpPr>
        <p:spPr>
          <a:xfrm>
            <a:off x="914400" y="533400"/>
            <a:ext cx="10363200" cy="457200"/>
          </a:xfrm>
        </p:spPr>
        <p:txBody>
          <a:bodyPr/>
          <a:lstStyle/>
          <a:p>
            <a:r>
              <a:rPr lang="zh-CN" altLang="en-US" dirty="0"/>
              <a:t>堆</a:t>
            </a:r>
          </a:p>
        </p:txBody>
      </p:sp>
      <p:sp>
        <p:nvSpPr>
          <p:cNvPr id="3" name="内容占位符 2">
            <a:extLst>
              <a:ext uri="{FF2B5EF4-FFF2-40B4-BE49-F238E27FC236}">
                <a16:creationId xmlns:a16="http://schemas.microsoft.com/office/drawing/2014/main" id="{1901F354-96DD-4897-91F1-B8A5A19896D9}"/>
              </a:ext>
            </a:extLst>
          </p:cNvPr>
          <p:cNvSpPr>
            <a:spLocks noGrp="1"/>
          </p:cNvSpPr>
          <p:nvPr>
            <p:ph idx="1"/>
          </p:nvPr>
        </p:nvSpPr>
        <p:spPr>
          <a:xfrm>
            <a:off x="304800" y="1066800"/>
            <a:ext cx="11582400" cy="3976584"/>
          </a:xfrm>
        </p:spPr>
        <p:txBody>
          <a:bodyPr/>
          <a:lstStyle/>
          <a:p>
            <a:pPr>
              <a:spcAft>
                <a:spcPts val="200"/>
              </a:spcAft>
            </a:pPr>
            <a:r>
              <a:rPr lang="zh-CN" altLang="en-US" sz="2400" dirty="0"/>
              <a:t>把待排序的记录的关键字存放在数组</a:t>
            </a:r>
            <a:r>
              <a:rPr lang="en-US" altLang="zh-CN" sz="2400" dirty="0"/>
              <a:t>r[1..n]</a:t>
            </a:r>
            <a:r>
              <a:rPr lang="zh-CN" altLang="en-US" sz="2400" dirty="0"/>
              <a:t>之中，将</a:t>
            </a:r>
            <a:r>
              <a:rPr lang="en-US" altLang="zh-CN" sz="2400" dirty="0"/>
              <a:t>r </a:t>
            </a:r>
            <a:r>
              <a:rPr lang="zh-CN" altLang="en-US" sz="2400" dirty="0"/>
              <a:t>看成是一棵</a:t>
            </a:r>
            <a:r>
              <a:rPr lang="zh-CN" altLang="en-US" sz="2400" dirty="0">
                <a:solidFill>
                  <a:srgbClr val="C00000"/>
                </a:solidFill>
              </a:rPr>
              <a:t>完全二叉树的顺序表示</a:t>
            </a:r>
            <a:endParaRPr lang="en-US" altLang="zh-CN" sz="2400" dirty="0">
              <a:solidFill>
                <a:srgbClr val="C00000"/>
              </a:solidFill>
            </a:endParaRPr>
          </a:p>
          <a:p>
            <a:pPr>
              <a:spcAft>
                <a:spcPts val="200"/>
              </a:spcAft>
            </a:pPr>
            <a:r>
              <a:rPr lang="zh-CN" altLang="en-US" sz="2400" dirty="0"/>
              <a:t>每个结点表示一个记录，</a:t>
            </a:r>
            <a:r>
              <a:rPr lang="zh-CN" altLang="en-US" sz="2400" dirty="0">
                <a:solidFill>
                  <a:srgbClr val="C00000"/>
                </a:solidFill>
              </a:rPr>
              <a:t>第一个记录</a:t>
            </a:r>
            <a:r>
              <a:rPr lang="en-US" altLang="zh-CN" sz="2400" dirty="0">
                <a:solidFill>
                  <a:srgbClr val="C00000"/>
                </a:solidFill>
              </a:rPr>
              <a:t>r[1]</a:t>
            </a:r>
            <a:r>
              <a:rPr lang="zh-CN" altLang="en-US" sz="2400" dirty="0"/>
              <a:t>作为二叉树的</a:t>
            </a:r>
            <a:r>
              <a:rPr lang="zh-CN" altLang="en-US" sz="2400" dirty="0">
                <a:solidFill>
                  <a:srgbClr val="C00000"/>
                </a:solidFill>
              </a:rPr>
              <a:t>根</a:t>
            </a:r>
            <a:endParaRPr lang="en-US" altLang="zh-CN" sz="2400" dirty="0">
              <a:solidFill>
                <a:srgbClr val="C00000"/>
              </a:solidFill>
            </a:endParaRPr>
          </a:p>
          <a:p>
            <a:pPr>
              <a:spcAft>
                <a:spcPts val="200"/>
              </a:spcAft>
            </a:pPr>
            <a:r>
              <a:rPr lang="zh-CN" altLang="en-US" sz="2400" dirty="0"/>
              <a:t>以下各记录</a:t>
            </a:r>
            <a:r>
              <a:rPr lang="en-US" altLang="zh-CN" sz="2400" dirty="0"/>
              <a:t>r[2...n]</a:t>
            </a:r>
            <a:r>
              <a:rPr lang="zh-CN" altLang="en-US" sz="2400" dirty="0"/>
              <a:t>依次逐层从左到右顺序排列：</a:t>
            </a:r>
            <a:endParaRPr lang="en-US" altLang="zh-CN" sz="2400" dirty="0"/>
          </a:p>
          <a:p>
            <a:pPr lvl="1">
              <a:spcAft>
                <a:spcPts val="200"/>
              </a:spcAft>
            </a:pPr>
            <a:r>
              <a:rPr lang="zh-CN" altLang="en-US" dirty="0"/>
              <a:t>任意</a:t>
            </a:r>
            <a:r>
              <a:rPr lang="zh-CN" altLang="en-US" dirty="0">
                <a:solidFill>
                  <a:srgbClr val="00B050"/>
                </a:solidFill>
              </a:rPr>
              <a:t>结点</a:t>
            </a:r>
            <a:r>
              <a:rPr lang="en-US" altLang="zh-CN" dirty="0">
                <a:solidFill>
                  <a:srgbClr val="00B050"/>
                </a:solidFill>
              </a:rPr>
              <a:t>r[</a:t>
            </a:r>
            <a:r>
              <a:rPr lang="en-US" altLang="zh-CN" dirty="0" err="1">
                <a:solidFill>
                  <a:srgbClr val="00B050"/>
                </a:solidFill>
              </a:rPr>
              <a:t>i</a:t>
            </a:r>
            <a:r>
              <a:rPr lang="en-US" altLang="zh-CN" dirty="0">
                <a:solidFill>
                  <a:srgbClr val="00B050"/>
                </a:solidFill>
              </a:rPr>
              <a:t>]</a:t>
            </a:r>
            <a:r>
              <a:rPr lang="zh-CN" altLang="en-US" dirty="0"/>
              <a:t>的左孩子是</a:t>
            </a:r>
            <a:r>
              <a:rPr lang="en-US" altLang="zh-CN" dirty="0"/>
              <a:t>r[2i]</a:t>
            </a:r>
            <a:r>
              <a:rPr lang="zh-CN" altLang="en-US" dirty="0"/>
              <a:t>，右孩子是</a:t>
            </a:r>
            <a:r>
              <a:rPr lang="en-US" altLang="zh-CN" dirty="0"/>
              <a:t>r[2i+1]</a:t>
            </a:r>
            <a:r>
              <a:rPr lang="zh-CN" altLang="en-US" dirty="0"/>
              <a:t>，双亲是</a:t>
            </a:r>
            <a:r>
              <a:rPr lang="en-US" altLang="zh-CN" dirty="0"/>
              <a:t>r[</a:t>
            </a:r>
            <a:r>
              <a:rPr lang="en-US" altLang="zh-CN" dirty="0">
                <a:latin typeface="宋体" panose="02010600030101010101" pitchFamily="2" charset="-122"/>
                <a:sym typeface="Symbol" panose="05050102010706020507" pitchFamily="18" charset="2"/>
              </a:rPr>
              <a:t></a:t>
            </a:r>
            <a:r>
              <a:rPr lang="en-US" altLang="zh-CN" dirty="0" err="1">
                <a:latin typeface="宋体" panose="02010600030101010101" pitchFamily="2" charset="-122"/>
              </a:rPr>
              <a:t>i</a:t>
            </a:r>
            <a:r>
              <a:rPr lang="en-US" altLang="zh-CN" dirty="0">
                <a:latin typeface="宋体" panose="02010600030101010101" pitchFamily="2" charset="-122"/>
              </a:rPr>
              <a:t>/2</a:t>
            </a:r>
            <a:r>
              <a:rPr lang="en-US" altLang="zh-CN" dirty="0">
                <a:latin typeface="宋体" panose="02010600030101010101" pitchFamily="2" charset="-122"/>
                <a:sym typeface="Symbol" panose="05050102010706020507" pitchFamily="18" charset="2"/>
              </a:rPr>
              <a:t></a:t>
            </a:r>
            <a:r>
              <a:rPr lang="en-US" altLang="zh-CN" dirty="0">
                <a:latin typeface="宋体" panose="02010600030101010101" pitchFamily="2" charset="-122"/>
              </a:rPr>
              <a:t> </a:t>
            </a:r>
            <a:r>
              <a:rPr lang="en-US" altLang="zh-CN" dirty="0"/>
              <a:t>]</a:t>
            </a:r>
          </a:p>
          <a:p>
            <a:pPr>
              <a:spcAft>
                <a:spcPts val="200"/>
              </a:spcAft>
            </a:pPr>
            <a:r>
              <a:rPr lang="zh-CN" altLang="en-US" sz="2400" dirty="0"/>
              <a:t>对这棵完全二叉树进行</a:t>
            </a:r>
            <a:r>
              <a:rPr lang="zh-CN" altLang="en-US" sz="2400" dirty="0">
                <a:solidFill>
                  <a:srgbClr val="00B050"/>
                </a:solidFill>
              </a:rPr>
              <a:t>调整</a:t>
            </a:r>
            <a:r>
              <a:rPr lang="zh-CN" altLang="en-US" sz="2400" dirty="0"/>
              <a:t>，使各结点的关键字值满足下列条件：</a:t>
            </a:r>
          </a:p>
        </p:txBody>
      </p:sp>
      <p:grpSp>
        <p:nvGrpSpPr>
          <p:cNvPr id="4" name="Group 43">
            <a:extLst>
              <a:ext uri="{FF2B5EF4-FFF2-40B4-BE49-F238E27FC236}">
                <a16:creationId xmlns:a16="http://schemas.microsoft.com/office/drawing/2014/main" id="{A0710A13-F591-4012-BC0E-AE0B7ECEA8B1}"/>
              </a:ext>
            </a:extLst>
          </p:cNvPr>
          <p:cNvGrpSpPr>
            <a:grpSpLocks/>
          </p:cNvGrpSpPr>
          <p:nvPr/>
        </p:nvGrpSpPr>
        <p:grpSpPr bwMode="auto">
          <a:xfrm>
            <a:off x="1295400" y="5186737"/>
            <a:ext cx="8027987" cy="1137863"/>
            <a:chOff x="567" y="1035"/>
            <a:chExt cx="5057" cy="508"/>
          </a:xfrm>
        </p:grpSpPr>
        <p:sp>
          <p:nvSpPr>
            <p:cNvPr id="5" name="Text Box 4">
              <a:extLst>
                <a:ext uri="{FF2B5EF4-FFF2-40B4-BE49-F238E27FC236}">
                  <a16:creationId xmlns:a16="http://schemas.microsoft.com/office/drawing/2014/main" id="{16E80609-05C0-4789-8E76-76BD565D1B39}"/>
                </a:ext>
              </a:extLst>
            </p:cNvPr>
            <p:cNvSpPr txBox="1">
              <a:spLocks noChangeArrowheads="1"/>
            </p:cNvSpPr>
            <p:nvPr/>
          </p:nvSpPr>
          <p:spPr bwMode="auto">
            <a:xfrm>
              <a:off x="1701" y="1151"/>
              <a:ext cx="310" cy="291"/>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oAutofit/>
            </a:bodyPr>
            <a:lstStyle/>
            <a:p>
              <a:r>
                <a:rPr kumimoji="1" lang="zh-CN" altLang="en-US" sz="2400" b="1">
                  <a:solidFill>
                    <a:schemeClr val="bg2">
                      <a:lumMod val="10000"/>
                    </a:schemeClr>
                  </a:solidFill>
                  <a:latin typeface="微软雅黑" panose="020B0503020204020204" pitchFamily="34" charset="-122"/>
                  <a:ea typeface="微软雅黑" panose="020B0503020204020204" pitchFamily="34" charset="-122"/>
                </a:rPr>
                <a:t>或</a:t>
              </a:r>
            </a:p>
          </p:txBody>
        </p:sp>
        <p:sp>
          <p:nvSpPr>
            <p:cNvPr id="6" name="Text Box 5">
              <a:extLst>
                <a:ext uri="{FF2B5EF4-FFF2-40B4-BE49-F238E27FC236}">
                  <a16:creationId xmlns:a16="http://schemas.microsoft.com/office/drawing/2014/main" id="{79B88C0E-9FB0-4DF7-A5F0-8BF43D13E4B1}"/>
                </a:ext>
              </a:extLst>
            </p:cNvPr>
            <p:cNvSpPr txBox="1">
              <a:spLocks noChangeArrowheads="1"/>
            </p:cNvSpPr>
            <p:nvPr/>
          </p:nvSpPr>
          <p:spPr bwMode="auto">
            <a:xfrm>
              <a:off x="3515" y="1146"/>
              <a:ext cx="2109" cy="291"/>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r>
                <a:rPr kumimoji="1" lang="zh-CN" altLang="zh-CN" sz="2400" b="1">
                  <a:solidFill>
                    <a:schemeClr val="bg2">
                      <a:lumMod val="10000"/>
                    </a:schemeClr>
                  </a:solidFill>
                  <a:latin typeface="Verdana" pitchFamily="34" charset="0"/>
                  <a:ea typeface="宋体" charset="-122"/>
                </a:rPr>
                <a:t>(</a:t>
              </a:r>
              <a:r>
                <a:rPr kumimoji="1" lang="en-US" altLang="zh-CN" sz="2400" b="1">
                  <a:solidFill>
                    <a:schemeClr val="bg2">
                      <a:lumMod val="10000"/>
                    </a:schemeClr>
                  </a:solidFill>
                  <a:latin typeface="Verdana" pitchFamily="34" charset="0"/>
                  <a:ea typeface="宋体" charset="-122"/>
                </a:rPr>
                <a:t>i=1,2,…...</a:t>
              </a:r>
              <a:r>
                <a:rPr kumimoji="1" lang="en-US" altLang="zh-CN" sz="2400" b="1">
                  <a:solidFill>
                    <a:schemeClr val="bg2">
                      <a:lumMod val="10000"/>
                    </a:schemeClr>
                  </a:solidFill>
                  <a:latin typeface="Verdana" pitchFamily="34" charset="0"/>
                  <a:ea typeface="宋体" charset="-122"/>
                  <a:sym typeface="Symbol" pitchFamily="18" charset="2"/>
                </a:rPr>
                <a:t>n/2)</a:t>
              </a:r>
              <a:endParaRPr kumimoji="1" lang="en-US" altLang="zh-CN" sz="2400" b="1">
                <a:solidFill>
                  <a:schemeClr val="bg2">
                    <a:lumMod val="10000"/>
                  </a:schemeClr>
                </a:solidFill>
                <a:latin typeface="Verdana" pitchFamily="34" charset="0"/>
                <a:ea typeface="宋体" charset="-122"/>
              </a:endParaRPr>
            </a:p>
          </p:txBody>
        </p:sp>
        <p:sp>
          <p:nvSpPr>
            <p:cNvPr id="7" name="Text Box 7">
              <a:extLst>
                <a:ext uri="{FF2B5EF4-FFF2-40B4-BE49-F238E27FC236}">
                  <a16:creationId xmlns:a16="http://schemas.microsoft.com/office/drawing/2014/main" id="{E95B920C-70EA-45ED-946B-102A03510987}"/>
                </a:ext>
              </a:extLst>
            </p:cNvPr>
            <p:cNvSpPr txBox="1">
              <a:spLocks noChangeArrowheads="1"/>
            </p:cNvSpPr>
            <p:nvPr/>
          </p:nvSpPr>
          <p:spPr bwMode="auto">
            <a:xfrm>
              <a:off x="686" y="1035"/>
              <a:ext cx="1241" cy="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Autofit/>
            </a:bodyPr>
            <a:lstStyle/>
            <a:p>
              <a:pPr>
                <a:spcBef>
                  <a:spcPts val="1200"/>
                </a:spcBef>
              </a:pPr>
              <a:r>
                <a:rPr kumimoji="1" lang="en-US" altLang="zh-CN" sz="2400" b="1" dirty="0" err="1">
                  <a:solidFill>
                    <a:schemeClr val="bg2">
                      <a:lumMod val="10000"/>
                    </a:schemeClr>
                  </a:solidFill>
                  <a:latin typeface="Verdana" pitchFamily="34" charset="0"/>
                  <a:ea typeface="宋体" charset="-122"/>
                </a:rPr>
                <a:t>k</a:t>
              </a:r>
              <a:r>
                <a:rPr kumimoji="1" lang="en-US" altLang="zh-CN" sz="3200" b="1" baseline="-25000" dirty="0" err="1">
                  <a:solidFill>
                    <a:schemeClr val="bg2">
                      <a:lumMod val="10000"/>
                    </a:schemeClr>
                  </a:solidFill>
                  <a:latin typeface="Verdana" pitchFamily="34" charset="0"/>
                  <a:ea typeface="宋体" charset="-122"/>
                </a:rPr>
                <a:t>i</a:t>
              </a:r>
              <a:r>
                <a:rPr kumimoji="1" lang="en-US" altLang="zh-CN" sz="2400" b="1" dirty="0">
                  <a:solidFill>
                    <a:schemeClr val="bg2">
                      <a:lumMod val="10000"/>
                    </a:schemeClr>
                  </a:solidFill>
                  <a:latin typeface="Verdana" pitchFamily="34" charset="0"/>
                  <a:ea typeface="宋体" charset="-122"/>
                </a:rPr>
                <a:t> </a:t>
              </a:r>
              <a:r>
                <a:rPr kumimoji="1" lang="en-US" altLang="zh-CN" sz="2400" b="1" dirty="0">
                  <a:solidFill>
                    <a:schemeClr val="bg2">
                      <a:lumMod val="10000"/>
                    </a:schemeClr>
                  </a:solidFill>
                  <a:latin typeface="Verdana" pitchFamily="34" charset="0"/>
                  <a:ea typeface="宋体" charset="-122"/>
                  <a:sym typeface="Symbol" pitchFamily="18" charset="2"/>
                </a:rPr>
                <a:t> </a:t>
              </a: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2i</a:t>
              </a:r>
              <a:endParaRPr kumimoji="1" lang="en-US" altLang="zh-CN" sz="3200" b="1" baseline="-25000" dirty="0">
                <a:solidFill>
                  <a:schemeClr val="bg2">
                    <a:lumMod val="10000"/>
                  </a:schemeClr>
                </a:solidFill>
                <a:latin typeface="Verdana" pitchFamily="34" charset="0"/>
                <a:ea typeface="宋体" charset="-122"/>
                <a:sym typeface="Symbol" pitchFamily="18" charset="2"/>
              </a:endParaRPr>
            </a:p>
            <a:p>
              <a:pPr>
                <a:spcBef>
                  <a:spcPts val="1200"/>
                </a:spcBef>
              </a:pP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i</a:t>
              </a:r>
              <a:r>
                <a:rPr kumimoji="1" lang="en-US" altLang="zh-CN" sz="2400" b="1" dirty="0">
                  <a:solidFill>
                    <a:schemeClr val="bg2">
                      <a:lumMod val="10000"/>
                    </a:schemeClr>
                  </a:solidFill>
                  <a:latin typeface="Verdana" pitchFamily="34" charset="0"/>
                  <a:ea typeface="宋体" charset="-122"/>
                  <a:sym typeface="Symbol" pitchFamily="18" charset="2"/>
                </a:rPr>
                <a:t>  </a:t>
              </a: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2i+1</a:t>
              </a:r>
              <a:endParaRPr kumimoji="1" lang="en-US" altLang="zh-CN" sz="3200" b="1" baseline="-25000" dirty="0">
                <a:solidFill>
                  <a:schemeClr val="bg2">
                    <a:lumMod val="10000"/>
                  </a:schemeClr>
                </a:solidFill>
                <a:latin typeface="Verdana" pitchFamily="34" charset="0"/>
                <a:ea typeface="宋体" charset="-122"/>
                <a:sym typeface="Symbol" pitchFamily="18" charset="2"/>
              </a:endParaRPr>
            </a:p>
          </p:txBody>
        </p:sp>
        <p:sp>
          <p:nvSpPr>
            <p:cNvPr id="8" name="AutoShape 8">
              <a:extLst>
                <a:ext uri="{FF2B5EF4-FFF2-40B4-BE49-F238E27FC236}">
                  <a16:creationId xmlns:a16="http://schemas.microsoft.com/office/drawing/2014/main" id="{497613F7-0A48-4C7F-88EB-1C83A4263524}"/>
                </a:ext>
              </a:extLst>
            </p:cNvPr>
            <p:cNvSpPr>
              <a:spLocks/>
            </p:cNvSpPr>
            <p:nvPr/>
          </p:nvSpPr>
          <p:spPr bwMode="auto">
            <a:xfrm>
              <a:off x="567" y="1093"/>
              <a:ext cx="136" cy="386"/>
            </a:xfrm>
            <a:prstGeom prst="leftBrace">
              <a:avLst>
                <a:gd name="adj1" fmla="val 25000"/>
                <a:gd name="adj2" fmla="val 50000"/>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oAutofit/>
            </a:bodyPr>
            <a:lstStyle/>
            <a:p>
              <a:endParaRPr lang="zh-CN" altLang="en-US" sz="2400">
                <a:solidFill>
                  <a:schemeClr val="bg2">
                    <a:lumMod val="10000"/>
                  </a:schemeClr>
                </a:solidFill>
              </a:endParaRPr>
            </a:p>
          </p:txBody>
        </p:sp>
        <p:sp>
          <p:nvSpPr>
            <p:cNvPr id="9" name="Text Box 10">
              <a:extLst>
                <a:ext uri="{FF2B5EF4-FFF2-40B4-BE49-F238E27FC236}">
                  <a16:creationId xmlns:a16="http://schemas.microsoft.com/office/drawing/2014/main" id="{3E2319CE-CE5A-4C23-909F-FC3174EE7861}"/>
                </a:ext>
              </a:extLst>
            </p:cNvPr>
            <p:cNvSpPr txBox="1">
              <a:spLocks noChangeArrowheads="1"/>
            </p:cNvSpPr>
            <p:nvPr/>
          </p:nvSpPr>
          <p:spPr bwMode="auto">
            <a:xfrm>
              <a:off x="2331" y="1044"/>
              <a:ext cx="1366" cy="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a:spcBef>
                  <a:spcPts val="1200"/>
                </a:spcBef>
              </a:pPr>
              <a:r>
                <a:rPr kumimoji="1" lang="en-US" altLang="zh-CN" sz="2400" b="1" dirty="0" err="1">
                  <a:solidFill>
                    <a:schemeClr val="bg2">
                      <a:lumMod val="10000"/>
                    </a:schemeClr>
                  </a:solidFill>
                  <a:latin typeface="Verdana" pitchFamily="34" charset="0"/>
                  <a:ea typeface="宋体" charset="-122"/>
                </a:rPr>
                <a:t>k</a:t>
              </a:r>
              <a:r>
                <a:rPr kumimoji="1" lang="en-US" altLang="zh-CN" sz="3200" b="1" baseline="-25000" dirty="0" err="1">
                  <a:solidFill>
                    <a:schemeClr val="bg2">
                      <a:lumMod val="10000"/>
                    </a:schemeClr>
                  </a:solidFill>
                  <a:latin typeface="Verdana" pitchFamily="34" charset="0"/>
                  <a:ea typeface="宋体" charset="-122"/>
                </a:rPr>
                <a:t>i</a:t>
              </a:r>
              <a:r>
                <a:rPr kumimoji="1" lang="en-US" altLang="zh-CN" sz="3200" b="0" baseline="-25000" dirty="0">
                  <a:solidFill>
                    <a:schemeClr val="bg2">
                      <a:lumMod val="10000"/>
                    </a:schemeClr>
                  </a:solidFill>
                  <a:latin typeface="Verdana" pitchFamily="34" charset="0"/>
                  <a:ea typeface="宋体" charset="-122"/>
                </a:rPr>
                <a:t> </a:t>
              </a:r>
              <a:r>
                <a:rPr kumimoji="1" lang="en-US" altLang="zh-CN" sz="2400" b="0" dirty="0">
                  <a:solidFill>
                    <a:schemeClr val="bg2">
                      <a:lumMod val="10000"/>
                    </a:schemeClr>
                  </a:solidFill>
                  <a:latin typeface="Verdana" pitchFamily="34" charset="0"/>
                  <a:ea typeface="宋体" charset="-122"/>
                  <a:sym typeface="Symbol" pitchFamily="18" charset="2"/>
                </a:rPr>
                <a:t> </a:t>
              </a: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2i</a:t>
              </a:r>
              <a:endParaRPr kumimoji="1" lang="en-US" altLang="zh-CN" sz="3200" b="1" baseline="-25000" dirty="0">
                <a:solidFill>
                  <a:schemeClr val="bg2">
                    <a:lumMod val="10000"/>
                  </a:schemeClr>
                </a:solidFill>
                <a:latin typeface="Verdana" pitchFamily="34" charset="0"/>
                <a:ea typeface="宋体" charset="-122"/>
                <a:sym typeface="Symbol" pitchFamily="18" charset="2"/>
              </a:endParaRPr>
            </a:p>
            <a:p>
              <a:pPr>
                <a:spcBef>
                  <a:spcPts val="1200"/>
                </a:spcBef>
              </a:pP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i</a:t>
              </a:r>
              <a:r>
                <a:rPr kumimoji="1" lang="en-US" altLang="zh-CN" sz="3200" b="1" baseline="-25000" dirty="0">
                  <a:solidFill>
                    <a:schemeClr val="bg2">
                      <a:lumMod val="10000"/>
                    </a:schemeClr>
                  </a:solidFill>
                  <a:latin typeface="Verdana" pitchFamily="34" charset="0"/>
                  <a:ea typeface="宋体" charset="-122"/>
                  <a:sym typeface="Symbol" pitchFamily="18" charset="2"/>
                </a:rPr>
                <a:t> </a:t>
              </a:r>
              <a:r>
                <a:rPr kumimoji="1" lang="en-US" altLang="zh-CN" sz="2400" b="1" dirty="0">
                  <a:solidFill>
                    <a:schemeClr val="bg2">
                      <a:lumMod val="10000"/>
                    </a:schemeClr>
                  </a:solidFill>
                  <a:latin typeface="Verdana" pitchFamily="34" charset="0"/>
                  <a:ea typeface="宋体" charset="-122"/>
                  <a:sym typeface="Symbol" pitchFamily="18" charset="2"/>
                </a:rPr>
                <a:t> </a:t>
              </a: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2i+1</a:t>
              </a:r>
              <a:endParaRPr kumimoji="1" lang="en-US" altLang="zh-CN" sz="3200" b="1" baseline="-25000" dirty="0">
                <a:solidFill>
                  <a:schemeClr val="bg2">
                    <a:lumMod val="10000"/>
                  </a:schemeClr>
                </a:solidFill>
                <a:latin typeface="Verdana" pitchFamily="34" charset="0"/>
                <a:ea typeface="宋体" charset="-122"/>
                <a:sym typeface="Symbol" pitchFamily="18" charset="2"/>
              </a:endParaRPr>
            </a:p>
          </p:txBody>
        </p:sp>
        <p:sp>
          <p:nvSpPr>
            <p:cNvPr id="10" name="AutoShape 11">
              <a:extLst>
                <a:ext uri="{FF2B5EF4-FFF2-40B4-BE49-F238E27FC236}">
                  <a16:creationId xmlns:a16="http://schemas.microsoft.com/office/drawing/2014/main" id="{5D73DCDB-078E-4D7A-9519-1615CBCF46C0}"/>
                </a:ext>
              </a:extLst>
            </p:cNvPr>
            <p:cNvSpPr>
              <a:spLocks/>
            </p:cNvSpPr>
            <p:nvPr/>
          </p:nvSpPr>
          <p:spPr bwMode="auto">
            <a:xfrm>
              <a:off x="2200" y="1093"/>
              <a:ext cx="149" cy="386"/>
            </a:xfrm>
            <a:prstGeom prst="leftBrace">
              <a:avLst>
                <a:gd name="adj1" fmla="val 21980"/>
                <a:gd name="adj2" fmla="val 50000"/>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oAutofit/>
            </a:bodyPr>
            <a:lstStyle/>
            <a:p>
              <a:endParaRPr lang="zh-CN" altLang="en-US" sz="2400">
                <a:solidFill>
                  <a:schemeClr val="bg2">
                    <a:lumMod val="10000"/>
                  </a:schemeClr>
                </a:solidFill>
              </a:endParaRPr>
            </a:p>
          </p:txBody>
        </p:sp>
      </p:grpSp>
    </p:spTree>
    <p:extLst>
      <p:ext uri="{BB962C8B-B14F-4D97-AF65-F5344CB8AC3E}">
        <p14:creationId xmlns:p14="http://schemas.microsoft.com/office/powerpoint/2010/main" val="205932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EF218-F578-42F2-99CF-DBC7C0BD1366}"/>
              </a:ext>
            </a:extLst>
          </p:cNvPr>
          <p:cNvSpPr>
            <a:spLocks noGrp="1"/>
          </p:cNvSpPr>
          <p:nvPr>
            <p:ph type="title"/>
          </p:nvPr>
        </p:nvSpPr>
        <p:spPr/>
        <p:txBody>
          <a:bodyPr/>
          <a:lstStyle/>
          <a:p>
            <a:r>
              <a:rPr lang="zh-CN" altLang="en-US" dirty="0"/>
              <a:t>堆</a:t>
            </a:r>
          </a:p>
        </p:txBody>
      </p:sp>
      <p:sp>
        <p:nvSpPr>
          <p:cNvPr id="4" name="Text Box 12">
            <a:extLst>
              <a:ext uri="{FF2B5EF4-FFF2-40B4-BE49-F238E27FC236}">
                <a16:creationId xmlns:a16="http://schemas.microsoft.com/office/drawing/2014/main" id="{547B00CC-4407-4460-A58A-858618044C01}"/>
              </a:ext>
            </a:extLst>
          </p:cNvPr>
          <p:cNvSpPr txBox="1">
            <a:spLocks noChangeArrowheads="1"/>
          </p:cNvSpPr>
          <p:nvPr/>
        </p:nvSpPr>
        <p:spPr bwMode="auto">
          <a:xfrm>
            <a:off x="498441" y="1547737"/>
            <a:ext cx="5597559" cy="461665"/>
          </a:xfrm>
          <a:prstGeom prst="rect">
            <a:avLst/>
          </a:prstGeom>
          <a:solidFill>
            <a:srgbClr val="FFFFCC"/>
          </a:solidFill>
          <a:ln>
            <a:noFill/>
          </a:ln>
          <a:effectLst/>
        </p:spPr>
        <p:txBody>
          <a:bodyPr wrap="square">
            <a:noAutofit/>
          </a:bodyPr>
          <a:lstStyle/>
          <a:p>
            <a:pPr>
              <a:spcBef>
                <a:spcPts val="0"/>
              </a:spcBef>
            </a:pPr>
            <a:r>
              <a:rPr lang="zh-CN" altLang="en-US" sz="2400" b="1" dirty="0">
                <a:solidFill>
                  <a:schemeClr val="tx1"/>
                </a:solidFill>
                <a:latin typeface="微软雅黑" pitchFamily="34" charset="-122"/>
                <a:ea typeface="微软雅黑" pitchFamily="34" charset="-122"/>
              </a:rPr>
              <a:t>例   （</a:t>
            </a:r>
            <a:r>
              <a:rPr lang="en-US" altLang="zh-CN" sz="2400" b="1" dirty="0">
                <a:solidFill>
                  <a:schemeClr val="tx1"/>
                </a:solidFill>
                <a:latin typeface="微软雅黑" pitchFamily="34" charset="-122"/>
                <a:ea typeface="微软雅黑" pitchFamily="34" charset="-122"/>
              </a:rPr>
              <a:t>96</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83</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27</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38</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11</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9</a:t>
            </a:r>
            <a:r>
              <a:rPr lang="zh-CN" altLang="en-US" sz="2400" b="1" dirty="0">
                <a:solidFill>
                  <a:schemeClr val="tx1"/>
                </a:solidFill>
                <a:latin typeface="微软雅黑" pitchFamily="34" charset="-122"/>
                <a:ea typeface="微软雅黑" pitchFamily="34" charset="-122"/>
              </a:rPr>
              <a:t>）</a:t>
            </a:r>
          </a:p>
        </p:txBody>
      </p:sp>
      <p:sp>
        <p:nvSpPr>
          <p:cNvPr id="5" name="Text Box 13">
            <a:extLst>
              <a:ext uri="{FF2B5EF4-FFF2-40B4-BE49-F238E27FC236}">
                <a16:creationId xmlns:a16="http://schemas.microsoft.com/office/drawing/2014/main" id="{CEB122C7-6717-4E1D-8995-52DE8AE60294}"/>
              </a:ext>
            </a:extLst>
          </p:cNvPr>
          <p:cNvSpPr txBox="1">
            <a:spLocks noChangeArrowheads="1"/>
          </p:cNvSpPr>
          <p:nvPr/>
        </p:nvSpPr>
        <p:spPr bwMode="auto">
          <a:xfrm>
            <a:off x="5113784" y="5531174"/>
            <a:ext cx="6911895" cy="461665"/>
          </a:xfrm>
          <a:prstGeom prst="rect">
            <a:avLst/>
          </a:prstGeom>
          <a:solidFill>
            <a:srgbClr val="FFFFCC"/>
          </a:solidFill>
          <a:ln>
            <a:noFill/>
          </a:ln>
          <a:effectLst/>
        </p:spPr>
        <p:txBody>
          <a:bodyPr wrap="none">
            <a:noAutofit/>
          </a:bodyPr>
          <a:lstStyle/>
          <a:p>
            <a:pPr marL="468000" indent="-468000">
              <a:spcBef>
                <a:spcPts val="0"/>
              </a:spcBef>
              <a:buFont typeface="Wingdings" panose="05000000000000000000" pitchFamily="2" charset="2"/>
              <a:buChar char=""/>
            </a:pPr>
            <a:r>
              <a:rPr lang="zh-CN" altLang="en-US" sz="2400" b="1" dirty="0">
                <a:solidFill>
                  <a:schemeClr val="tx1"/>
                </a:solidFill>
                <a:latin typeface="微软雅黑" pitchFamily="34" charset="-122"/>
                <a:ea typeface="微软雅黑" pitchFamily="34" charset="-122"/>
              </a:rPr>
              <a:t>例：（</a:t>
            </a:r>
            <a:r>
              <a:rPr lang="en-US" altLang="zh-CN" sz="2400" b="1" dirty="0">
                <a:solidFill>
                  <a:schemeClr val="tx1"/>
                </a:solidFill>
                <a:latin typeface="微软雅黑" pitchFamily="34" charset="-122"/>
                <a:ea typeface="微软雅黑" pitchFamily="34" charset="-122"/>
              </a:rPr>
              <a:t>13</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38</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27</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50</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76</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65</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49</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97</a:t>
            </a:r>
            <a:r>
              <a:rPr lang="zh-CN" altLang="en-US" sz="2400" b="1" dirty="0">
                <a:solidFill>
                  <a:schemeClr val="tx1"/>
                </a:solidFill>
                <a:latin typeface="微软雅黑" pitchFamily="34" charset="-122"/>
                <a:ea typeface="微软雅黑" pitchFamily="34" charset="-122"/>
              </a:rPr>
              <a:t>）</a:t>
            </a:r>
          </a:p>
        </p:txBody>
      </p:sp>
      <p:grpSp>
        <p:nvGrpSpPr>
          <p:cNvPr id="6" name="Group 46">
            <a:extLst>
              <a:ext uri="{FF2B5EF4-FFF2-40B4-BE49-F238E27FC236}">
                <a16:creationId xmlns:a16="http://schemas.microsoft.com/office/drawing/2014/main" id="{345ADD06-5A7A-4BEF-BBF2-7353E5E9734E}"/>
              </a:ext>
            </a:extLst>
          </p:cNvPr>
          <p:cNvGrpSpPr>
            <a:grpSpLocks/>
          </p:cNvGrpSpPr>
          <p:nvPr/>
        </p:nvGrpSpPr>
        <p:grpSpPr bwMode="auto">
          <a:xfrm>
            <a:off x="635345" y="2391263"/>
            <a:ext cx="2319338" cy="1933575"/>
            <a:chOff x="476" y="2303"/>
            <a:chExt cx="1461" cy="1218"/>
          </a:xfrm>
        </p:grpSpPr>
        <p:sp>
          <p:nvSpPr>
            <p:cNvPr id="7" name="Oval 15">
              <a:extLst>
                <a:ext uri="{FF2B5EF4-FFF2-40B4-BE49-F238E27FC236}">
                  <a16:creationId xmlns:a16="http://schemas.microsoft.com/office/drawing/2014/main" id="{15F69965-B3F4-4D0A-98EB-CAB01CD66EFF}"/>
                </a:ext>
              </a:extLst>
            </p:cNvPr>
            <p:cNvSpPr>
              <a:spLocks noChangeArrowheads="1"/>
            </p:cNvSpPr>
            <p:nvPr/>
          </p:nvSpPr>
          <p:spPr bwMode="auto">
            <a:xfrm>
              <a:off x="1197" y="2303"/>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dirty="0">
                  <a:solidFill>
                    <a:schemeClr val="bg2">
                      <a:lumMod val="10000"/>
                    </a:schemeClr>
                  </a:solidFill>
                  <a:latin typeface="+mj-lt"/>
                  <a:ea typeface="宋体" charset="-122"/>
                </a:rPr>
                <a:t>96</a:t>
              </a:r>
            </a:p>
          </p:txBody>
        </p:sp>
        <p:sp>
          <p:nvSpPr>
            <p:cNvPr id="8" name="Oval 16">
              <a:extLst>
                <a:ext uri="{FF2B5EF4-FFF2-40B4-BE49-F238E27FC236}">
                  <a16:creationId xmlns:a16="http://schemas.microsoft.com/office/drawing/2014/main" id="{776CBBBC-0CCB-4CC4-95FC-252356FD5C03}"/>
                </a:ext>
              </a:extLst>
            </p:cNvPr>
            <p:cNvSpPr>
              <a:spLocks noChangeArrowheads="1"/>
            </p:cNvSpPr>
            <p:nvPr/>
          </p:nvSpPr>
          <p:spPr bwMode="auto">
            <a:xfrm>
              <a:off x="1641" y="2747"/>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27</a:t>
              </a:r>
            </a:p>
          </p:txBody>
        </p:sp>
        <p:sp>
          <p:nvSpPr>
            <p:cNvPr id="9" name="Oval 17">
              <a:extLst>
                <a:ext uri="{FF2B5EF4-FFF2-40B4-BE49-F238E27FC236}">
                  <a16:creationId xmlns:a16="http://schemas.microsoft.com/office/drawing/2014/main" id="{4A5D769F-D0AC-46B8-A56F-3AF2E516B634}"/>
                </a:ext>
              </a:extLst>
            </p:cNvPr>
            <p:cNvSpPr>
              <a:spLocks noChangeArrowheads="1"/>
            </p:cNvSpPr>
            <p:nvPr/>
          </p:nvSpPr>
          <p:spPr bwMode="auto">
            <a:xfrm>
              <a:off x="1403" y="3242"/>
              <a:ext cx="295"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9</a:t>
              </a:r>
            </a:p>
          </p:txBody>
        </p:sp>
        <p:sp>
          <p:nvSpPr>
            <p:cNvPr id="10" name="Oval 18">
              <a:extLst>
                <a:ext uri="{FF2B5EF4-FFF2-40B4-BE49-F238E27FC236}">
                  <a16:creationId xmlns:a16="http://schemas.microsoft.com/office/drawing/2014/main" id="{C0F3273D-CB5B-4698-A49E-3F56357AB66B}"/>
                </a:ext>
              </a:extLst>
            </p:cNvPr>
            <p:cNvSpPr>
              <a:spLocks noChangeArrowheads="1"/>
            </p:cNvSpPr>
            <p:nvPr/>
          </p:nvSpPr>
          <p:spPr bwMode="auto">
            <a:xfrm>
              <a:off x="948" y="3242"/>
              <a:ext cx="295"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11</a:t>
              </a:r>
            </a:p>
          </p:txBody>
        </p:sp>
        <p:sp>
          <p:nvSpPr>
            <p:cNvPr id="11" name="Oval 19">
              <a:extLst>
                <a:ext uri="{FF2B5EF4-FFF2-40B4-BE49-F238E27FC236}">
                  <a16:creationId xmlns:a16="http://schemas.microsoft.com/office/drawing/2014/main" id="{A1F328A6-531F-47FE-8DD6-5786B75BA0FE}"/>
                </a:ext>
              </a:extLst>
            </p:cNvPr>
            <p:cNvSpPr>
              <a:spLocks noChangeArrowheads="1"/>
            </p:cNvSpPr>
            <p:nvPr/>
          </p:nvSpPr>
          <p:spPr bwMode="auto">
            <a:xfrm>
              <a:off x="476" y="3242"/>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38</a:t>
              </a:r>
            </a:p>
          </p:txBody>
        </p:sp>
        <p:sp>
          <p:nvSpPr>
            <p:cNvPr id="12" name="Oval 20">
              <a:extLst>
                <a:ext uri="{FF2B5EF4-FFF2-40B4-BE49-F238E27FC236}">
                  <a16:creationId xmlns:a16="http://schemas.microsoft.com/office/drawing/2014/main" id="{3C73C199-4561-4582-A0E0-1230EDB7E932}"/>
                </a:ext>
              </a:extLst>
            </p:cNvPr>
            <p:cNvSpPr>
              <a:spLocks noChangeArrowheads="1"/>
            </p:cNvSpPr>
            <p:nvPr/>
          </p:nvSpPr>
          <p:spPr bwMode="auto">
            <a:xfrm>
              <a:off x="750" y="2747"/>
              <a:ext cx="295"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83</a:t>
              </a:r>
            </a:p>
          </p:txBody>
        </p:sp>
        <p:sp>
          <p:nvSpPr>
            <p:cNvPr id="13" name="Line 21">
              <a:extLst>
                <a:ext uri="{FF2B5EF4-FFF2-40B4-BE49-F238E27FC236}">
                  <a16:creationId xmlns:a16="http://schemas.microsoft.com/office/drawing/2014/main" id="{B9375828-7594-471E-8C3B-677B777CEB59}"/>
                </a:ext>
              </a:extLst>
            </p:cNvPr>
            <p:cNvSpPr>
              <a:spLocks noChangeShapeType="1"/>
            </p:cNvSpPr>
            <p:nvPr/>
          </p:nvSpPr>
          <p:spPr bwMode="auto">
            <a:xfrm flipH="1">
              <a:off x="1027" y="2567"/>
              <a:ext cx="264" cy="2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b="1">
                <a:solidFill>
                  <a:schemeClr val="bg2">
                    <a:lumMod val="10000"/>
                  </a:schemeClr>
                </a:solidFill>
                <a:latin typeface="+mj-lt"/>
              </a:endParaRPr>
            </a:p>
          </p:txBody>
        </p:sp>
        <p:sp>
          <p:nvSpPr>
            <p:cNvPr id="14" name="Line 22">
              <a:extLst>
                <a:ext uri="{FF2B5EF4-FFF2-40B4-BE49-F238E27FC236}">
                  <a16:creationId xmlns:a16="http://schemas.microsoft.com/office/drawing/2014/main" id="{465DFB2F-FE88-4F5A-A671-63F93B170DD2}"/>
                </a:ext>
              </a:extLst>
            </p:cNvPr>
            <p:cNvSpPr>
              <a:spLocks noChangeShapeType="1"/>
            </p:cNvSpPr>
            <p:nvPr/>
          </p:nvSpPr>
          <p:spPr bwMode="auto">
            <a:xfrm>
              <a:off x="1461" y="2523"/>
              <a:ext cx="240" cy="245"/>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b="1">
                <a:solidFill>
                  <a:schemeClr val="bg2">
                    <a:lumMod val="10000"/>
                  </a:schemeClr>
                </a:solidFill>
                <a:latin typeface="+mj-lt"/>
              </a:endParaRPr>
            </a:p>
          </p:txBody>
        </p:sp>
        <p:sp>
          <p:nvSpPr>
            <p:cNvPr id="15" name="Line 23">
              <a:extLst>
                <a:ext uri="{FF2B5EF4-FFF2-40B4-BE49-F238E27FC236}">
                  <a16:creationId xmlns:a16="http://schemas.microsoft.com/office/drawing/2014/main" id="{CAC3176C-0320-4137-BA3A-22D67A73CD78}"/>
                </a:ext>
              </a:extLst>
            </p:cNvPr>
            <p:cNvSpPr>
              <a:spLocks noChangeShapeType="1"/>
            </p:cNvSpPr>
            <p:nvPr/>
          </p:nvSpPr>
          <p:spPr bwMode="auto">
            <a:xfrm flipH="1">
              <a:off x="657" y="3022"/>
              <a:ext cx="182" cy="22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b="1">
                <a:solidFill>
                  <a:schemeClr val="bg2">
                    <a:lumMod val="10000"/>
                  </a:schemeClr>
                </a:solidFill>
                <a:latin typeface="+mj-lt"/>
              </a:endParaRPr>
            </a:p>
          </p:txBody>
        </p:sp>
        <p:sp>
          <p:nvSpPr>
            <p:cNvPr id="16" name="Line 24">
              <a:extLst>
                <a:ext uri="{FF2B5EF4-FFF2-40B4-BE49-F238E27FC236}">
                  <a16:creationId xmlns:a16="http://schemas.microsoft.com/office/drawing/2014/main" id="{DF6C3AE5-C097-43B7-BD8B-EEA1042D0B29}"/>
                </a:ext>
              </a:extLst>
            </p:cNvPr>
            <p:cNvSpPr>
              <a:spLocks noChangeShapeType="1"/>
            </p:cNvSpPr>
            <p:nvPr/>
          </p:nvSpPr>
          <p:spPr bwMode="auto">
            <a:xfrm>
              <a:off x="949" y="3015"/>
              <a:ext cx="117" cy="23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b="1">
                <a:solidFill>
                  <a:schemeClr val="bg2">
                    <a:lumMod val="10000"/>
                  </a:schemeClr>
                </a:solidFill>
                <a:latin typeface="+mj-lt"/>
              </a:endParaRPr>
            </a:p>
          </p:txBody>
        </p:sp>
        <p:sp>
          <p:nvSpPr>
            <p:cNvPr id="17" name="Line 25">
              <a:extLst>
                <a:ext uri="{FF2B5EF4-FFF2-40B4-BE49-F238E27FC236}">
                  <a16:creationId xmlns:a16="http://schemas.microsoft.com/office/drawing/2014/main" id="{389EDCEC-561D-49D1-B797-A2E0F4FF36ED}"/>
                </a:ext>
              </a:extLst>
            </p:cNvPr>
            <p:cNvSpPr>
              <a:spLocks noChangeShapeType="1"/>
            </p:cNvSpPr>
            <p:nvPr/>
          </p:nvSpPr>
          <p:spPr bwMode="auto">
            <a:xfrm flipH="1">
              <a:off x="1610" y="3022"/>
              <a:ext cx="146" cy="22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b="1">
                <a:solidFill>
                  <a:schemeClr val="bg2">
                    <a:lumMod val="10000"/>
                  </a:schemeClr>
                </a:solidFill>
                <a:latin typeface="+mj-lt"/>
              </a:endParaRPr>
            </a:p>
          </p:txBody>
        </p:sp>
      </p:grpSp>
      <p:grpSp>
        <p:nvGrpSpPr>
          <p:cNvPr id="18" name="Group 47">
            <a:extLst>
              <a:ext uri="{FF2B5EF4-FFF2-40B4-BE49-F238E27FC236}">
                <a16:creationId xmlns:a16="http://schemas.microsoft.com/office/drawing/2014/main" id="{F044285F-16A6-4418-B14E-BC4BE86A468F}"/>
              </a:ext>
            </a:extLst>
          </p:cNvPr>
          <p:cNvGrpSpPr>
            <a:grpSpLocks/>
          </p:cNvGrpSpPr>
          <p:nvPr/>
        </p:nvGrpSpPr>
        <p:grpSpPr bwMode="auto">
          <a:xfrm>
            <a:off x="6516342" y="2064238"/>
            <a:ext cx="3240088" cy="2647950"/>
            <a:chOff x="3152" y="2007"/>
            <a:chExt cx="2041" cy="1668"/>
          </a:xfrm>
        </p:grpSpPr>
        <p:sp>
          <p:nvSpPr>
            <p:cNvPr id="19" name="Oval 27">
              <a:extLst>
                <a:ext uri="{FF2B5EF4-FFF2-40B4-BE49-F238E27FC236}">
                  <a16:creationId xmlns:a16="http://schemas.microsoft.com/office/drawing/2014/main" id="{E11F93E5-C1AC-49D6-BBDF-64BF555AAE61}"/>
                </a:ext>
              </a:extLst>
            </p:cNvPr>
            <p:cNvSpPr>
              <a:spLocks noChangeArrowheads="1"/>
            </p:cNvSpPr>
            <p:nvPr/>
          </p:nvSpPr>
          <p:spPr bwMode="auto">
            <a:xfrm>
              <a:off x="4189" y="2007"/>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dirty="0">
                  <a:solidFill>
                    <a:schemeClr val="bg2">
                      <a:lumMod val="10000"/>
                    </a:schemeClr>
                  </a:solidFill>
                  <a:latin typeface="+mj-lt"/>
                  <a:ea typeface="宋体" charset="-122"/>
                </a:rPr>
                <a:t>13</a:t>
              </a:r>
            </a:p>
          </p:txBody>
        </p:sp>
        <p:sp>
          <p:nvSpPr>
            <p:cNvPr id="20" name="Oval 28">
              <a:extLst>
                <a:ext uri="{FF2B5EF4-FFF2-40B4-BE49-F238E27FC236}">
                  <a16:creationId xmlns:a16="http://schemas.microsoft.com/office/drawing/2014/main" id="{E283F888-94F5-46F0-B6F4-B7D7DAC05EF3}"/>
                </a:ext>
              </a:extLst>
            </p:cNvPr>
            <p:cNvSpPr>
              <a:spLocks noChangeArrowheads="1"/>
            </p:cNvSpPr>
            <p:nvPr/>
          </p:nvSpPr>
          <p:spPr bwMode="auto">
            <a:xfrm>
              <a:off x="4633" y="2466"/>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27</a:t>
              </a:r>
            </a:p>
          </p:txBody>
        </p:sp>
        <p:sp>
          <p:nvSpPr>
            <p:cNvPr id="21" name="Oval 29">
              <a:extLst>
                <a:ext uri="{FF2B5EF4-FFF2-40B4-BE49-F238E27FC236}">
                  <a16:creationId xmlns:a16="http://schemas.microsoft.com/office/drawing/2014/main" id="{C3E54778-268E-40AF-92DC-A1FA36976D32}"/>
                </a:ext>
              </a:extLst>
            </p:cNvPr>
            <p:cNvSpPr>
              <a:spLocks noChangeArrowheads="1"/>
            </p:cNvSpPr>
            <p:nvPr/>
          </p:nvSpPr>
          <p:spPr bwMode="auto">
            <a:xfrm>
              <a:off x="3696" y="2478"/>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dirty="0">
                  <a:solidFill>
                    <a:schemeClr val="bg2">
                      <a:lumMod val="10000"/>
                    </a:schemeClr>
                  </a:solidFill>
                  <a:latin typeface="+mj-lt"/>
                  <a:ea typeface="宋体" charset="-122"/>
                </a:rPr>
                <a:t>38</a:t>
              </a:r>
            </a:p>
          </p:txBody>
        </p:sp>
        <p:sp>
          <p:nvSpPr>
            <p:cNvPr id="22" name="Oval 30">
              <a:extLst>
                <a:ext uri="{FF2B5EF4-FFF2-40B4-BE49-F238E27FC236}">
                  <a16:creationId xmlns:a16="http://schemas.microsoft.com/office/drawing/2014/main" id="{CFB7CFBB-00D5-4F21-8FE3-3530905CEF6A}"/>
                </a:ext>
              </a:extLst>
            </p:cNvPr>
            <p:cNvSpPr>
              <a:spLocks noChangeArrowheads="1"/>
            </p:cNvSpPr>
            <p:nvPr/>
          </p:nvSpPr>
          <p:spPr bwMode="auto">
            <a:xfrm>
              <a:off x="4897" y="2935"/>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dirty="0">
                  <a:solidFill>
                    <a:schemeClr val="bg2">
                      <a:lumMod val="10000"/>
                    </a:schemeClr>
                  </a:solidFill>
                  <a:latin typeface="+mj-lt"/>
                  <a:ea typeface="宋体" charset="-122"/>
                </a:rPr>
                <a:t>49</a:t>
              </a:r>
            </a:p>
          </p:txBody>
        </p:sp>
        <p:sp>
          <p:nvSpPr>
            <p:cNvPr id="23" name="Oval 31">
              <a:extLst>
                <a:ext uri="{FF2B5EF4-FFF2-40B4-BE49-F238E27FC236}">
                  <a16:creationId xmlns:a16="http://schemas.microsoft.com/office/drawing/2014/main" id="{A8CF517D-D4E5-45E0-8BC1-A5B3A71E4BE7}"/>
                </a:ext>
              </a:extLst>
            </p:cNvPr>
            <p:cNvSpPr>
              <a:spLocks noChangeArrowheads="1"/>
            </p:cNvSpPr>
            <p:nvPr/>
          </p:nvSpPr>
          <p:spPr bwMode="auto">
            <a:xfrm>
              <a:off x="4352" y="2935"/>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65</a:t>
              </a:r>
            </a:p>
          </p:txBody>
        </p:sp>
        <p:sp>
          <p:nvSpPr>
            <p:cNvPr id="24" name="Oval 32">
              <a:extLst>
                <a:ext uri="{FF2B5EF4-FFF2-40B4-BE49-F238E27FC236}">
                  <a16:creationId xmlns:a16="http://schemas.microsoft.com/office/drawing/2014/main" id="{C7928E3F-F022-44E6-B779-D8037C552059}"/>
                </a:ext>
              </a:extLst>
            </p:cNvPr>
            <p:cNvSpPr>
              <a:spLocks noChangeArrowheads="1"/>
            </p:cNvSpPr>
            <p:nvPr/>
          </p:nvSpPr>
          <p:spPr bwMode="auto">
            <a:xfrm>
              <a:off x="3897" y="2935"/>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dirty="0">
                  <a:solidFill>
                    <a:schemeClr val="bg2">
                      <a:lumMod val="10000"/>
                    </a:schemeClr>
                  </a:solidFill>
                  <a:latin typeface="+mj-lt"/>
                  <a:ea typeface="宋体" charset="-122"/>
                </a:rPr>
                <a:t>76</a:t>
              </a:r>
            </a:p>
          </p:txBody>
        </p:sp>
        <p:sp>
          <p:nvSpPr>
            <p:cNvPr id="25" name="Oval 33">
              <a:extLst>
                <a:ext uri="{FF2B5EF4-FFF2-40B4-BE49-F238E27FC236}">
                  <a16:creationId xmlns:a16="http://schemas.microsoft.com/office/drawing/2014/main" id="{21ADB69D-AC2B-44DE-A0BE-373FC450C67E}"/>
                </a:ext>
              </a:extLst>
            </p:cNvPr>
            <p:cNvSpPr>
              <a:spLocks noChangeArrowheads="1"/>
            </p:cNvSpPr>
            <p:nvPr/>
          </p:nvSpPr>
          <p:spPr bwMode="auto">
            <a:xfrm>
              <a:off x="3442" y="2935"/>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50</a:t>
              </a:r>
            </a:p>
          </p:txBody>
        </p:sp>
        <p:sp>
          <p:nvSpPr>
            <p:cNvPr id="26" name="Oval 34">
              <a:extLst>
                <a:ext uri="{FF2B5EF4-FFF2-40B4-BE49-F238E27FC236}">
                  <a16:creationId xmlns:a16="http://schemas.microsoft.com/office/drawing/2014/main" id="{4159FEDD-370C-4CB4-8B52-317A73A7893D}"/>
                </a:ext>
              </a:extLst>
            </p:cNvPr>
            <p:cNvSpPr>
              <a:spLocks noChangeArrowheads="1"/>
            </p:cNvSpPr>
            <p:nvPr/>
          </p:nvSpPr>
          <p:spPr bwMode="auto">
            <a:xfrm>
              <a:off x="3152" y="3396"/>
              <a:ext cx="296" cy="279"/>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400" b="1">
                  <a:solidFill>
                    <a:schemeClr val="bg2">
                      <a:lumMod val="10000"/>
                    </a:schemeClr>
                  </a:solidFill>
                  <a:latin typeface="+mj-lt"/>
                  <a:ea typeface="宋体" charset="-122"/>
                </a:rPr>
                <a:t>97</a:t>
              </a:r>
            </a:p>
          </p:txBody>
        </p:sp>
        <p:sp>
          <p:nvSpPr>
            <p:cNvPr id="27" name="Line 35">
              <a:extLst>
                <a:ext uri="{FF2B5EF4-FFF2-40B4-BE49-F238E27FC236}">
                  <a16:creationId xmlns:a16="http://schemas.microsoft.com/office/drawing/2014/main" id="{F6ADC60A-2022-438F-A8A1-BD78EFBFB5A5}"/>
                </a:ext>
              </a:extLst>
            </p:cNvPr>
            <p:cNvSpPr>
              <a:spLocks noChangeShapeType="1"/>
            </p:cNvSpPr>
            <p:nvPr/>
          </p:nvSpPr>
          <p:spPr bwMode="auto">
            <a:xfrm flipH="1">
              <a:off x="3969" y="2246"/>
              <a:ext cx="270" cy="27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solidFill>
                  <a:schemeClr val="bg2">
                    <a:lumMod val="10000"/>
                  </a:schemeClr>
                </a:solidFill>
                <a:latin typeface="+mj-lt"/>
              </a:endParaRPr>
            </a:p>
          </p:txBody>
        </p:sp>
        <p:sp>
          <p:nvSpPr>
            <p:cNvPr id="28" name="Line 36">
              <a:extLst>
                <a:ext uri="{FF2B5EF4-FFF2-40B4-BE49-F238E27FC236}">
                  <a16:creationId xmlns:a16="http://schemas.microsoft.com/office/drawing/2014/main" id="{7945878D-34F0-4899-A87E-9F7E51CBB2DA}"/>
                </a:ext>
              </a:extLst>
            </p:cNvPr>
            <p:cNvSpPr>
              <a:spLocks noChangeShapeType="1"/>
            </p:cNvSpPr>
            <p:nvPr/>
          </p:nvSpPr>
          <p:spPr bwMode="auto">
            <a:xfrm flipH="1">
              <a:off x="3662" y="2750"/>
              <a:ext cx="125" cy="205"/>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solidFill>
                  <a:schemeClr val="bg2">
                    <a:lumMod val="10000"/>
                  </a:schemeClr>
                </a:solidFill>
                <a:latin typeface="+mj-lt"/>
              </a:endParaRPr>
            </a:p>
          </p:txBody>
        </p:sp>
        <p:sp>
          <p:nvSpPr>
            <p:cNvPr id="29" name="Line 37">
              <a:extLst>
                <a:ext uri="{FF2B5EF4-FFF2-40B4-BE49-F238E27FC236}">
                  <a16:creationId xmlns:a16="http://schemas.microsoft.com/office/drawing/2014/main" id="{C03BB2D1-A522-4F50-8FAD-F18A9AEB78DF}"/>
                </a:ext>
              </a:extLst>
            </p:cNvPr>
            <p:cNvSpPr>
              <a:spLocks noChangeShapeType="1"/>
            </p:cNvSpPr>
            <p:nvPr/>
          </p:nvSpPr>
          <p:spPr bwMode="auto">
            <a:xfrm flipH="1">
              <a:off x="3371" y="3191"/>
              <a:ext cx="155" cy="21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solidFill>
                  <a:schemeClr val="bg2">
                    <a:lumMod val="10000"/>
                  </a:schemeClr>
                </a:solidFill>
                <a:latin typeface="+mj-lt"/>
              </a:endParaRPr>
            </a:p>
          </p:txBody>
        </p:sp>
        <p:sp>
          <p:nvSpPr>
            <p:cNvPr id="30" name="Line 38">
              <a:extLst>
                <a:ext uri="{FF2B5EF4-FFF2-40B4-BE49-F238E27FC236}">
                  <a16:creationId xmlns:a16="http://schemas.microsoft.com/office/drawing/2014/main" id="{AB2FD02A-BEA6-4F25-9886-E0385EB1A486}"/>
                </a:ext>
              </a:extLst>
            </p:cNvPr>
            <p:cNvSpPr>
              <a:spLocks noChangeShapeType="1"/>
            </p:cNvSpPr>
            <p:nvPr/>
          </p:nvSpPr>
          <p:spPr bwMode="auto">
            <a:xfrm>
              <a:off x="4422" y="2251"/>
              <a:ext cx="254" cy="27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solidFill>
                  <a:schemeClr val="bg2">
                    <a:lumMod val="10000"/>
                  </a:schemeClr>
                </a:solidFill>
                <a:latin typeface="+mj-lt"/>
              </a:endParaRPr>
            </a:p>
          </p:txBody>
        </p:sp>
        <p:sp>
          <p:nvSpPr>
            <p:cNvPr id="31" name="Line 39">
              <a:extLst>
                <a:ext uri="{FF2B5EF4-FFF2-40B4-BE49-F238E27FC236}">
                  <a16:creationId xmlns:a16="http://schemas.microsoft.com/office/drawing/2014/main" id="{9B7B67D6-7D64-4A4B-B7CC-17B0207A96A4}"/>
                </a:ext>
              </a:extLst>
            </p:cNvPr>
            <p:cNvSpPr>
              <a:spLocks noChangeShapeType="1"/>
            </p:cNvSpPr>
            <p:nvPr/>
          </p:nvSpPr>
          <p:spPr bwMode="auto">
            <a:xfrm>
              <a:off x="4828" y="2741"/>
              <a:ext cx="155" cy="203"/>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solidFill>
                  <a:schemeClr val="bg2">
                    <a:lumMod val="10000"/>
                  </a:schemeClr>
                </a:solidFill>
                <a:latin typeface="+mj-lt"/>
              </a:endParaRPr>
            </a:p>
          </p:txBody>
        </p:sp>
        <p:sp>
          <p:nvSpPr>
            <p:cNvPr id="32" name="Line 40">
              <a:extLst>
                <a:ext uri="{FF2B5EF4-FFF2-40B4-BE49-F238E27FC236}">
                  <a16:creationId xmlns:a16="http://schemas.microsoft.com/office/drawing/2014/main" id="{0355C1C5-7CF8-4202-BF23-8BD8EC8DEFED}"/>
                </a:ext>
              </a:extLst>
            </p:cNvPr>
            <p:cNvSpPr>
              <a:spLocks noChangeShapeType="1"/>
            </p:cNvSpPr>
            <p:nvPr/>
          </p:nvSpPr>
          <p:spPr bwMode="auto">
            <a:xfrm>
              <a:off x="3878" y="2750"/>
              <a:ext cx="124" cy="18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solidFill>
                  <a:schemeClr val="bg2">
                    <a:lumMod val="10000"/>
                  </a:schemeClr>
                </a:solidFill>
                <a:latin typeface="+mj-lt"/>
              </a:endParaRPr>
            </a:p>
          </p:txBody>
        </p:sp>
        <p:sp>
          <p:nvSpPr>
            <p:cNvPr id="33" name="Line 41">
              <a:extLst>
                <a:ext uri="{FF2B5EF4-FFF2-40B4-BE49-F238E27FC236}">
                  <a16:creationId xmlns:a16="http://schemas.microsoft.com/office/drawing/2014/main" id="{3D617B00-D4A1-4BF7-A84C-33D2C64F93E4}"/>
                </a:ext>
              </a:extLst>
            </p:cNvPr>
            <p:cNvSpPr>
              <a:spLocks noChangeShapeType="1"/>
            </p:cNvSpPr>
            <p:nvPr/>
          </p:nvSpPr>
          <p:spPr bwMode="auto">
            <a:xfrm flipH="1">
              <a:off x="4595" y="2750"/>
              <a:ext cx="145" cy="20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solidFill>
                  <a:schemeClr val="bg2">
                    <a:lumMod val="10000"/>
                  </a:schemeClr>
                </a:solidFill>
                <a:latin typeface="+mj-lt"/>
              </a:endParaRPr>
            </a:p>
          </p:txBody>
        </p:sp>
      </p:grpSp>
      <p:sp>
        <p:nvSpPr>
          <p:cNvPr id="34" name="Rectangle 44">
            <a:extLst>
              <a:ext uri="{FF2B5EF4-FFF2-40B4-BE49-F238E27FC236}">
                <a16:creationId xmlns:a16="http://schemas.microsoft.com/office/drawing/2014/main" id="{EE562309-D4FC-47A8-8D08-AE3F3A4FEB27}"/>
              </a:ext>
            </a:extLst>
          </p:cNvPr>
          <p:cNvSpPr>
            <a:spLocks noChangeArrowheads="1"/>
          </p:cNvSpPr>
          <p:nvPr/>
        </p:nvSpPr>
        <p:spPr bwMode="auto">
          <a:xfrm>
            <a:off x="1117945" y="4712188"/>
            <a:ext cx="1323975" cy="457200"/>
          </a:xfrm>
          <a:prstGeom prst="rect">
            <a:avLst/>
          </a:prstGeom>
        </p:spPr>
        <p:txBody>
          <a:bodyPr/>
          <a:lstStyle/>
          <a:p>
            <a:r>
              <a:rPr lang="zh-CN" altLang="en-US" sz="2400" b="1" dirty="0">
                <a:solidFill>
                  <a:srgbClr val="0000FF"/>
                </a:solidFill>
                <a:latin typeface="微软雅黑" panose="020B0503020204020204" pitchFamily="34" charset="-122"/>
                <a:ea typeface="微软雅黑" panose="020B0503020204020204" pitchFamily="34" charset="-122"/>
              </a:rPr>
              <a:t>大顶</a:t>
            </a:r>
            <a:r>
              <a:rPr lang="zh-CN" altLang="zh-CN" sz="2400" b="1" dirty="0">
                <a:solidFill>
                  <a:srgbClr val="0000FF"/>
                </a:solidFill>
                <a:latin typeface="微软雅黑" panose="020B0503020204020204" pitchFamily="34" charset="-122"/>
                <a:ea typeface="微软雅黑" panose="020B0503020204020204" pitchFamily="34" charset="-122"/>
              </a:rPr>
              <a:t>堆</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35" name="Rectangle 45">
            <a:extLst>
              <a:ext uri="{FF2B5EF4-FFF2-40B4-BE49-F238E27FC236}">
                <a16:creationId xmlns:a16="http://schemas.microsoft.com/office/drawing/2014/main" id="{11349B86-1893-4F75-852C-5A7EBF4351A7}"/>
              </a:ext>
            </a:extLst>
          </p:cNvPr>
          <p:cNvSpPr>
            <a:spLocks noChangeArrowheads="1"/>
          </p:cNvSpPr>
          <p:nvPr/>
        </p:nvSpPr>
        <p:spPr bwMode="auto">
          <a:xfrm>
            <a:off x="7785083" y="4690771"/>
            <a:ext cx="1323975" cy="457200"/>
          </a:xfrm>
          <a:prstGeom prst="rect">
            <a:avLst/>
          </a:prstGeom>
        </p:spPr>
        <p:txBody>
          <a:bodyPr/>
          <a:lstStyle/>
          <a:p>
            <a:pPr algn="ctr"/>
            <a:r>
              <a:rPr lang="zh-CN" altLang="en-US" sz="2400" b="1" dirty="0">
                <a:solidFill>
                  <a:srgbClr val="0000FF"/>
                </a:solidFill>
                <a:latin typeface="微软雅黑" panose="020B0503020204020204" pitchFamily="34" charset="-122"/>
                <a:ea typeface="微软雅黑" panose="020B0503020204020204" pitchFamily="34" charset="-122"/>
              </a:rPr>
              <a:t>小顶</a:t>
            </a:r>
            <a:r>
              <a:rPr lang="zh-CN" altLang="zh-CN" sz="2400" b="1" dirty="0">
                <a:solidFill>
                  <a:srgbClr val="0000FF"/>
                </a:solidFill>
                <a:latin typeface="微软雅黑" panose="020B0503020204020204" pitchFamily="34" charset="-122"/>
                <a:ea typeface="微软雅黑" panose="020B0503020204020204" pitchFamily="34" charset="-122"/>
              </a:rPr>
              <a:t>堆</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34893A4D-69E7-4677-BA6D-764652623EB3}"/>
              </a:ext>
            </a:extLst>
          </p:cNvPr>
          <p:cNvSpPr/>
          <p:nvPr/>
        </p:nvSpPr>
        <p:spPr>
          <a:xfrm>
            <a:off x="3672935" y="4357634"/>
            <a:ext cx="2159670" cy="532546"/>
          </a:xfrm>
          <a:prstGeom prst="rect">
            <a:avLst/>
          </a:prstGeom>
        </p:spPr>
        <p:txBody>
          <a:bodyPr wrap="none">
            <a:noAutofit/>
          </a:bodyPr>
          <a:lstStyle/>
          <a:p>
            <a:pPr algn="ctr">
              <a:spcBef>
                <a:spcPts val="0"/>
              </a:spcBef>
            </a:pPr>
            <a:r>
              <a:rPr lang="zh-CN" altLang="en-US" sz="2400" b="1" dirty="0">
                <a:solidFill>
                  <a:srgbClr val="FF0000"/>
                </a:solidFill>
                <a:latin typeface="微软雅黑" pitchFamily="34" charset="-122"/>
                <a:ea typeface="微软雅黑" pitchFamily="34" charset="-122"/>
              </a:rPr>
              <a:t>完全二叉树</a:t>
            </a:r>
          </a:p>
        </p:txBody>
      </p:sp>
      <p:grpSp>
        <p:nvGrpSpPr>
          <p:cNvPr id="40" name="组合 39">
            <a:extLst>
              <a:ext uri="{FF2B5EF4-FFF2-40B4-BE49-F238E27FC236}">
                <a16:creationId xmlns:a16="http://schemas.microsoft.com/office/drawing/2014/main" id="{EC57C995-1270-4CC7-92DF-C4DAD39C7151}"/>
              </a:ext>
            </a:extLst>
          </p:cNvPr>
          <p:cNvGrpSpPr/>
          <p:nvPr/>
        </p:nvGrpSpPr>
        <p:grpSpPr>
          <a:xfrm>
            <a:off x="3388071" y="2316493"/>
            <a:ext cx="2375468" cy="1117704"/>
            <a:chOff x="4099733" y="2141225"/>
            <a:chExt cx="2375468" cy="1117704"/>
          </a:xfrm>
        </p:grpSpPr>
        <p:sp>
          <p:nvSpPr>
            <p:cNvPr id="38" name="Text Box 10">
              <a:extLst>
                <a:ext uri="{FF2B5EF4-FFF2-40B4-BE49-F238E27FC236}">
                  <a16:creationId xmlns:a16="http://schemas.microsoft.com/office/drawing/2014/main" id="{79F2A172-5816-4B61-88D3-8E0328F8F055}"/>
                </a:ext>
              </a:extLst>
            </p:cNvPr>
            <p:cNvSpPr txBox="1">
              <a:spLocks noChangeArrowheads="1"/>
            </p:cNvSpPr>
            <p:nvPr/>
          </p:nvSpPr>
          <p:spPr bwMode="auto">
            <a:xfrm>
              <a:off x="4306676" y="2141225"/>
              <a:ext cx="2168525" cy="111770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a:spcBef>
                  <a:spcPts val="1200"/>
                </a:spcBef>
              </a:pPr>
              <a:r>
                <a:rPr kumimoji="1" lang="en-US" altLang="zh-CN" sz="2400" b="1" dirty="0" err="1">
                  <a:solidFill>
                    <a:schemeClr val="bg2">
                      <a:lumMod val="10000"/>
                    </a:schemeClr>
                  </a:solidFill>
                  <a:latin typeface="Verdana" pitchFamily="34" charset="0"/>
                  <a:ea typeface="宋体" charset="-122"/>
                </a:rPr>
                <a:t>k</a:t>
              </a:r>
              <a:r>
                <a:rPr kumimoji="1" lang="en-US" altLang="zh-CN" sz="3200" b="1" baseline="-25000" dirty="0" err="1">
                  <a:solidFill>
                    <a:schemeClr val="bg2">
                      <a:lumMod val="10000"/>
                    </a:schemeClr>
                  </a:solidFill>
                  <a:latin typeface="Verdana" pitchFamily="34" charset="0"/>
                  <a:ea typeface="宋体" charset="-122"/>
                </a:rPr>
                <a:t>i</a:t>
              </a:r>
              <a:r>
                <a:rPr kumimoji="1" lang="en-US" altLang="zh-CN" sz="3200" b="0" baseline="-25000" dirty="0">
                  <a:solidFill>
                    <a:schemeClr val="bg2">
                      <a:lumMod val="10000"/>
                    </a:schemeClr>
                  </a:solidFill>
                  <a:latin typeface="Verdana" pitchFamily="34" charset="0"/>
                  <a:ea typeface="宋体" charset="-122"/>
                </a:rPr>
                <a:t> </a:t>
              </a:r>
              <a:r>
                <a:rPr kumimoji="1" lang="en-US" altLang="zh-CN" sz="2400" b="0" dirty="0">
                  <a:solidFill>
                    <a:schemeClr val="bg2">
                      <a:lumMod val="10000"/>
                    </a:schemeClr>
                  </a:solidFill>
                  <a:latin typeface="Verdana" pitchFamily="34" charset="0"/>
                  <a:ea typeface="宋体" charset="-122"/>
                  <a:sym typeface="Symbol" pitchFamily="18" charset="2"/>
                </a:rPr>
                <a:t> </a:t>
              </a: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2i</a:t>
              </a:r>
              <a:endParaRPr kumimoji="1" lang="en-US" altLang="zh-CN" sz="3200" b="1" baseline="-25000" dirty="0">
                <a:solidFill>
                  <a:schemeClr val="bg2">
                    <a:lumMod val="10000"/>
                  </a:schemeClr>
                </a:solidFill>
                <a:latin typeface="Verdana" pitchFamily="34" charset="0"/>
                <a:ea typeface="宋体" charset="-122"/>
                <a:sym typeface="Symbol" pitchFamily="18" charset="2"/>
              </a:endParaRPr>
            </a:p>
            <a:p>
              <a:pPr>
                <a:spcBef>
                  <a:spcPts val="1200"/>
                </a:spcBef>
              </a:pP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i</a:t>
              </a:r>
              <a:r>
                <a:rPr kumimoji="1" lang="en-US" altLang="zh-CN" sz="3200" b="1" baseline="-25000" dirty="0">
                  <a:solidFill>
                    <a:schemeClr val="bg2">
                      <a:lumMod val="10000"/>
                    </a:schemeClr>
                  </a:solidFill>
                  <a:latin typeface="Verdana" pitchFamily="34" charset="0"/>
                  <a:ea typeface="宋体" charset="-122"/>
                  <a:sym typeface="Symbol" pitchFamily="18" charset="2"/>
                </a:rPr>
                <a:t> </a:t>
              </a:r>
              <a:r>
                <a:rPr kumimoji="1" lang="en-US" altLang="zh-CN" sz="2400" b="1" dirty="0">
                  <a:solidFill>
                    <a:schemeClr val="bg2">
                      <a:lumMod val="10000"/>
                    </a:schemeClr>
                  </a:solidFill>
                  <a:latin typeface="Verdana" pitchFamily="34" charset="0"/>
                  <a:ea typeface="宋体" charset="-122"/>
                  <a:sym typeface="Symbol" pitchFamily="18" charset="2"/>
                </a:rPr>
                <a:t> </a:t>
              </a: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2i+1</a:t>
              </a:r>
              <a:endParaRPr kumimoji="1" lang="en-US" altLang="zh-CN" sz="3200" b="1" baseline="-25000" dirty="0">
                <a:solidFill>
                  <a:schemeClr val="bg2">
                    <a:lumMod val="10000"/>
                  </a:schemeClr>
                </a:solidFill>
                <a:latin typeface="Verdana" pitchFamily="34" charset="0"/>
                <a:ea typeface="宋体" charset="-122"/>
                <a:sym typeface="Symbol" pitchFamily="18" charset="2"/>
              </a:endParaRPr>
            </a:p>
          </p:txBody>
        </p:sp>
        <p:sp>
          <p:nvSpPr>
            <p:cNvPr id="39" name="AutoShape 8">
              <a:extLst>
                <a:ext uri="{FF2B5EF4-FFF2-40B4-BE49-F238E27FC236}">
                  <a16:creationId xmlns:a16="http://schemas.microsoft.com/office/drawing/2014/main" id="{F4BA5C17-2BFA-431C-9E0B-56483435F706}"/>
                </a:ext>
              </a:extLst>
            </p:cNvPr>
            <p:cNvSpPr>
              <a:spLocks/>
            </p:cNvSpPr>
            <p:nvPr/>
          </p:nvSpPr>
          <p:spPr bwMode="auto">
            <a:xfrm>
              <a:off x="4099733" y="2267779"/>
              <a:ext cx="215900" cy="864597"/>
            </a:xfrm>
            <a:prstGeom prst="leftBrace">
              <a:avLst>
                <a:gd name="adj1" fmla="val 25000"/>
                <a:gd name="adj2" fmla="val 50000"/>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oAutofit/>
            </a:bodyPr>
            <a:lstStyle/>
            <a:p>
              <a:endParaRPr lang="zh-CN" altLang="en-US" sz="2400">
                <a:solidFill>
                  <a:schemeClr val="bg2">
                    <a:lumMod val="10000"/>
                  </a:schemeClr>
                </a:solidFill>
              </a:endParaRPr>
            </a:p>
          </p:txBody>
        </p:sp>
      </p:grpSp>
      <p:grpSp>
        <p:nvGrpSpPr>
          <p:cNvPr id="42" name="组合 41">
            <a:extLst>
              <a:ext uri="{FF2B5EF4-FFF2-40B4-BE49-F238E27FC236}">
                <a16:creationId xmlns:a16="http://schemas.microsoft.com/office/drawing/2014/main" id="{2A772F67-5DBF-411A-A940-5E0AC872687E}"/>
              </a:ext>
            </a:extLst>
          </p:cNvPr>
          <p:cNvGrpSpPr/>
          <p:nvPr/>
        </p:nvGrpSpPr>
        <p:grpSpPr>
          <a:xfrm>
            <a:off x="9728448" y="1903196"/>
            <a:ext cx="2146271" cy="1117704"/>
            <a:chOff x="9810640" y="1694702"/>
            <a:chExt cx="2146271" cy="1117704"/>
          </a:xfrm>
        </p:grpSpPr>
        <p:sp>
          <p:nvSpPr>
            <p:cNvPr id="37" name="Text Box 7">
              <a:extLst>
                <a:ext uri="{FF2B5EF4-FFF2-40B4-BE49-F238E27FC236}">
                  <a16:creationId xmlns:a16="http://schemas.microsoft.com/office/drawing/2014/main" id="{2E288755-A4F6-40A5-8BB0-FFD958C08504}"/>
                </a:ext>
              </a:extLst>
            </p:cNvPr>
            <p:cNvSpPr txBox="1">
              <a:spLocks noChangeArrowheads="1"/>
            </p:cNvSpPr>
            <p:nvPr/>
          </p:nvSpPr>
          <p:spPr bwMode="auto">
            <a:xfrm>
              <a:off x="9986824" y="1694702"/>
              <a:ext cx="1970087" cy="111770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Autofit/>
            </a:bodyPr>
            <a:lstStyle/>
            <a:p>
              <a:pPr>
                <a:spcBef>
                  <a:spcPts val="1200"/>
                </a:spcBef>
              </a:pPr>
              <a:r>
                <a:rPr kumimoji="1" lang="en-US" altLang="zh-CN" sz="2400" b="1" dirty="0" err="1">
                  <a:solidFill>
                    <a:schemeClr val="bg2">
                      <a:lumMod val="10000"/>
                    </a:schemeClr>
                  </a:solidFill>
                  <a:latin typeface="Verdana" pitchFamily="34" charset="0"/>
                  <a:ea typeface="宋体" charset="-122"/>
                </a:rPr>
                <a:t>k</a:t>
              </a:r>
              <a:r>
                <a:rPr kumimoji="1" lang="en-US" altLang="zh-CN" sz="3200" b="1" baseline="-25000" dirty="0" err="1">
                  <a:solidFill>
                    <a:schemeClr val="bg2">
                      <a:lumMod val="10000"/>
                    </a:schemeClr>
                  </a:solidFill>
                  <a:latin typeface="Verdana" pitchFamily="34" charset="0"/>
                  <a:ea typeface="宋体" charset="-122"/>
                </a:rPr>
                <a:t>i</a:t>
              </a:r>
              <a:r>
                <a:rPr kumimoji="1" lang="en-US" altLang="zh-CN" sz="2400" b="1" dirty="0">
                  <a:solidFill>
                    <a:schemeClr val="bg2">
                      <a:lumMod val="10000"/>
                    </a:schemeClr>
                  </a:solidFill>
                  <a:latin typeface="Verdana" pitchFamily="34" charset="0"/>
                  <a:ea typeface="宋体" charset="-122"/>
                </a:rPr>
                <a:t> </a:t>
              </a:r>
              <a:r>
                <a:rPr kumimoji="1" lang="en-US" altLang="zh-CN" sz="2400" b="1" dirty="0">
                  <a:solidFill>
                    <a:schemeClr val="bg2">
                      <a:lumMod val="10000"/>
                    </a:schemeClr>
                  </a:solidFill>
                  <a:latin typeface="Verdana" pitchFamily="34" charset="0"/>
                  <a:ea typeface="宋体" charset="-122"/>
                  <a:sym typeface="Symbol" pitchFamily="18" charset="2"/>
                </a:rPr>
                <a:t> </a:t>
              </a: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2i</a:t>
              </a:r>
              <a:endParaRPr kumimoji="1" lang="en-US" altLang="zh-CN" sz="3200" b="1" baseline="-25000" dirty="0">
                <a:solidFill>
                  <a:schemeClr val="bg2">
                    <a:lumMod val="10000"/>
                  </a:schemeClr>
                </a:solidFill>
                <a:latin typeface="Verdana" pitchFamily="34" charset="0"/>
                <a:ea typeface="宋体" charset="-122"/>
                <a:sym typeface="Symbol" pitchFamily="18" charset="2"/>
              </a:endParaRPr>
            </a:p>
            <a:p>
              <a:pPr>
                <a:spcBef>
                  <a:spcPts val="1200"/>
                </a:spcBef>
              </a:pP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i</a:t>
              </a:r>
              <a:r>
                <a:rPr kumimoji="1" lang="en-US" altLang="zh-CN" sz="2400" b="1" dirty="0">
                  <a:solidFill>
                    <a:schemeClr val="bg2">
                      <a:lumMod val="10000"/>
                    </a:schemeClr>
                  </a:solidFill>
                  <a:latin typeface="Verdana" pitchFamily="34" charset="0"/>
                  <a:ea typeface="宋体" charset="-122"/>
                  <a:sym typeface="Symbol" pitchFamily="18" charset="2"/>
                </a:rPr>
                <a:t>  </a:t>
              </a:r>
              <a:r>
                <a:rPr kumimoji="1" lang="en-US" altLang="zh-CN" sz="2400" b="1" dirty="0" err="1">
                  <a:solidFill>
                    <a:schemeClr val="bg2">
                      <a:lumMod val="10000"/>
                    </a:schemeClr>
                  </a:solidFill>
                  <a:latin typeface="Verdana" pitchFamily="34" charset="0"/>
                  <a:ea typeface="宋体" charset="-122"/>
                  <a:sym typeface="Symbol" pitchFamily="18" charset="2"/>
                </a:rPr>
                <a:t>k</a:t>
              </a:r>
              <a:r>
                <a:rPr kumimoji="1" lang="en-US" altLang="zh-CN" sz="3200" b="1" baseline="-25000" dirty="0" err="1">
                  <a:solidFill>
                    <a:schemeClr val="bg2">
                      <a:lumMod val="10000"/>
                    </a:schemeClr>
                  </a:solidFill>
                  <a:latin typeface="Verdana" pitchFamily="34" charset="0"/>
                  <a:ea typeface="宋体" charset="-122"/>
                  <a:sym typeface="Symbol" pitchFamily="18" charset="2"/>
                </a:rPr>
                <a:t>2i+1</a:t>
              </a:r>
              <a:endParaRPr kumimoji="1" lang="en-US" altLang="zh-CN" sz="3200" b="1" baseline="-25000" dirty="0">
                <a:solidFill>
                  <a:schemeClr val="bg2">
                    <a:lumMod val="10000"/>
                  </a:schemeClr>
                </a:solidFill>
                <a:latin typeface="Verdana" pitchFamily="34" charset="0"/>
                <a:ea typeface="宋体" charset="-122"/>
                <a:sym typeface="Symbol" pitchFamily="18" charset="2"/>
              </a:endParaRPr>
            </a:p>
          </p:txBody>
        </p:sp>
        <p:sp>
          <p:nvSpPr>
            <p:cNvPr id="41" name="AutoShape 8">
              <a:extLst>
                <a:ext uri="{FF2B5EF4-FFF2-40B4-BE49-F238E27FC236}">
                  <a16:creationId xmlns:a16="http://schemas.microsoft.com/office/drawing/2014/main" id="{079A4F16-B3A8-4661-990C-BC9C51CECA6C}"/>
                </a:ext>
              </a:extLst>
            </p:cNvPr>
            <p:cNvSpPr>
              <a:spLocks/>
            </p:cNvSpPr>
            <p:nvPr/>
          </p:nvSpPr>
          <p:spPr bwMode="auto">
            <a:xfrm>
              <a:off x="9810640" y="1821256"/>
              <a:ext cx="215900" cy="864597"/>
            </a:xfrm>
            <a:prstGeom prst="leftBrace">
              <a:avLst>
                <a:gd name="adj1" fmla="val 25000"/>
                <a:gd name="adj2" fmla="val 50000"/>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oAutofit/>
            </a:bodyPr>
            <a:lstStyle/>
            <a:p>
              <a:endParaRPr lang="zh-CN" altLang="en-US" sz="2400">
                <a:solidFill>
                  <a:schemeClr val="bg2">
                    <a:lumMod val="10000"/>
                  </a:schemeClr>
                </a:solidFill>
              </a:endParaRPr>
            </a:p>
          </p:txBody>
        </p:sp>
      </p:grpSp>
    </p:spTree>
    <p:extLst>
      <p:ext uri="{BB962C8B-B14F-4D97-AF65-F5344CB8AC3E}">
        <p14:creationId xmlns:p14="http://schemas.microsoft.com/office/powerpoint/2010/main" val="194919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dissolve">
                                      <p:cBhvr>
                                        <p:cTn id="32" dur="500"/>
                                        <p:tgtEl>
                                          <p:spTgt spid="35"/>
                                        </p:tgtEl>
                                      </p:cBhvr>
                                    </p:animEffec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P spid="34"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8231" name="Object 103"/>
          <p:cNvGraphicFramePr>
            <a:graphicFrameLocks noChangeAspect="1"/>
          </p:cNvGraphicFramePr>
          <p:nvPr>
            <p:extLst>
              <p:ext uri="{D42A27DB-BD31-4B8C-83A1-F6EECF244321}">
                <p14:modId xmlns:p14="http://schemas.microsoft.com/office/powerpoint/2010/main" val="860300010"/>
              </p:ext>
            </p:extLst>
          </p:nvPr>
        </p:nvGraphicFramePr>
        <p:xfrm>
          <a:off x="1528763" y="5899469"/>
          <a:ext cx="633888" cy="598963"/>
        </p:xfrm>
        <a:graphic>
          <a:graphicData uri="http://schemas.openxmlformats.org/presentationml/2006/ole">
            <mc:AlternateContent xmlns:mc="http://schemas.openxmlformats.org/markup-compatibility/2006">
              <mc:Choice xmlns:v="urn:schemas-microsoft-com:vml" Requires="v">
                <p:oleObj spid="_x0000_s21626" name="Visio" r:id="rId4" imgW="713448" imgH="673640" progId="Visio.Drawing.11">
                  <p:embed/>
                </p:oleObj>
              </mc:Choice>
              <mc:Fallback>
                <p:oleObj name="Visio" r:id="rId4" imgW="713448" imgH="673640" progId="Visio.Drawing.11">
                  <p:embed/>
                  <p:pic>
                    <p:nvPicPr>
                      <p:cNvPr id="688231" name="Object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763" y="5899469"/>
                        <a:ext cx="633888" cy="5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232" name="Rectangle 104"/>
          <p:cNvSpPr>
            <a:spLocks noChangeArrowheads="1"/>
          </p:cNvSpPr>
          <p:nvPr/>
        </p:nvSpPr>
        <p:spPr bwMode="auto">
          <a:xfrm>
            <a:off x="262672" y="5820290"/>
            <a:ext cx="1295400" cy="71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kumimoji="1" lang="zh-CN" altLang="en-US" sz="2800" b="1" dirty="0">
                <a:solidFill>
                  <a:schemeClr val="bg2">
                    <a:lumMod val="10000"/>
                  </a:schemeClr>
                </a:solidFill>
                <a:latin typeface="微软雅黑" panose="020B0503020204020204" pitchFamily="34" charset="-122"/>
                <a:ea typeface="微软雅黑" panose="020B0503020204020204" pitchFamily="34" charset="-122"/>
              </a:rPr>
              <a:t>输出：</a:t>
            </a:r>
            <a:endParaRPr kumimoji="1" lang="en-US" altLang="zh-CN" sz="2800" b="1" dirty="0">
              <a:solidFill>
                <a:schemeClr val="bg2">
                  <a:lumMod val="10000"/>
                </a:schemeClr>
              </a:solidFill>
              <a:latin typeface="微软雅黑" panose="020B0503020204020204" pitchFamily="34" charset="-122"/>
              <a:ea typeface="微软雅黑" panose="020B0503020204020204" pitchFamily="34" charset="-122"/>
            </a:endParaRPr>
          </a:p>
        </p:txBody>
      </p:sp>
      <p:graphicFrame>
        <p:nvGraphicFramePr>
          <p:cNvPr id="688233" name="Object 105"/>
          <p:cNvGraphicFramePr>
            <a:graphicFrameLocks noChangeAspect="1"/>
          </p:cNvGraphicFramePr>
          <p:nvPr>
            <p:extLst>
              <p:ext uri="{D42A27DB-BD31-4B8C-83A1-F6EECF244321}">
                <p14:modId xmlns:p14="http://schemas.microsoft.com/office/powerpoint/2010/main" val="3439166402"/>
              </p:ext>
            </p:extLst>
          </p:nvPr>
        </p:nvGraphicFramePr>
        <p:xfrm>
          <a:off x="2465388" y="5899469"/>
          <a:ext cx="633888" cy="598963"/>
        </p:xfrm>
        <a:graphic>
          <a:graphicData uri="http://schemas.openxmlformats.org/presentationml/2006/ole">
            <mc:AlternateContent xmlns:mc="http://schemas.openxmlformats.org/markup-compatibility/2006">
              <mc:Choice xmlns:v="urn:schemas-microsoft-com:vml" Requires="v">
                <p:oleObj spid="_x0000_s21627" name="Visio" r:id="rId6" imgW="713448" imgH="673640" progId="Visio.Drawing.11">
                  <p:embed/>
                </p:oleObj>
              </mc:Choice>
              <mc:Fallback>
                <p:oleObj name="Visio" r:id="rId6" imgW="713448" imgH="673640" progId="Visio.Drawing.11">
                  <p:embed/>
                  <p:pic>
                    <p:nvPicPr>
                      <p:cNvPr id="688233" name="Object 1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5388" y="5899469"/>
                        <a:ext cx="633888" cy="598963"/>
                      </a:xfrm>
                      <a:prstGeom prst="rect">
                        <a:avLst/>
                      </a:prstGeom>
                      <a:noFill/>
                      <a:ln>
                        <a:noFill/>
                      </a:ln>
                      <a:effectLst/>
                    </p:spPr>
                  </p:pic>
                </p:oleObj>
              </mc:Fallback>
            </mc:AlternateContent>
          </a:graphicData>
        </a:graphic>
      </p:graphicFrame>
      <p:graphicFrame>
        <p:nvGraphicFramePr>
          <p:cNvPr id="688234" name="Object 106"/>
          <p:cNvGraphicFramePr>
            <a:graphicFrameLocks noChangeAspect="1"/>
          </p:cNvGraphicFramePr>
          <p:nvPr>
            <p:extLst>
              <p:ext uri="{D42A27DB-BD31-4B8C-83A1-F6EECF244321}">
                <p14:modId xmlns:p14="http://schemas.microsoft.com/office/powerpoint/2010/main" val="4146511441"/>
              </p:ext>
            </p:extLst>
          </p:nvPr>
        </p:nvGraphicFramePr>
        <p:xfrm>
          <a:off x="3402013" y="5899469"/>
          <a:ext cx="633888" cy="598963"/>
        </p:xfrm>
        <a:graphic>
          <a:graphicData uri="http://schemas.openxmlformats.org/presentationml/2006/ole">
            <mc:AlternateContent xmlns:mc="http://schemas.openxmlformats.org/markup-compatibility/2006">
              <mc:Choice xmlns:v="urn:schemas-microsoft-com:vml" Requires="v">
                <p:oleObj spid="_x0000_s21628" name="Visio" r:id="rId8" imgW="752956" imgH="713232" progId="Visio.Drawing.11">
                  <p:embed/>
                </p:oleObj>
              </mc:Choice>
              <mc:Fallback>
                <p:oleObj name="Visio" r:id="rId8" imgW="752956" imgH="713232" progId="Visio.Drawing.11">
                  <p:embed/>
                  <p:pic>
                    <p:nvPicPr>
                      <p:cNvPr id="688234" name="Object 106"/>
                      <p:cNvPicPr>
                        <a:picLocks noChangeAspect="1" noChangeArrowheads="1"/>
                      </p:cNvPicPr>
                      <p:nvPr/>
                    </p:nvPicPr>
                    <p:blipFill>
                      <a:blip r:embed="rId9"/>
                      <a:srcRect/>
                      <a:stretch>
                        <a:fillRect/>
                      </a:stretch>
                    </p:blipFill>
                    <p:spPr bwMode="auto">
                      <a:xfrm>
                        <a:off x="3402013" y="5899469"/>
                        <a:ext cx="633888" cy="5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236" name="Object 108"/>
          <p:cNvGraphicFramePr>
            <a:graphicFrameLocks noChangeAspect="1"/>
          </p:cNvGraphicFramePr>
          <p:nvPr>
            <p:extLst>
              <p:ext uri="{D42A27DB-BD31-4B8C-83A1-F6EECF244321}">
                <p14:modId xmlns:p14="http://schemas.microsoft.com/office/powerpoint/2010/main" val="4139987721"/>
              </p:ext>
            </p:extLst>
          </p:nvPr>
        </p:nvGraphicFramePr>
        <p:xfrm>
          <a:off x="2387600" y="787400"/>
          <a:ext cx="3024188" cy="2640013"/>
        </p:xfrm>
        <a:graphic>
          <a:graphicData uri="http://schemas.openxmlformats.org/presentationml/2006/ole">
            <mc:AlternateContent xmlns:mc="http://schemas.openxmlformats.org/markup-compatibility/2006">
              <mc:Choice xmlns:v="urn:schemas-microsoft-com:vml" Requires="v">
                <p:oleObj spid="_x0000_s21629" name="Visio" r:id="rId10" imgW="4241575" imgH="3703536" progId="Visio.Drawing.11">
                  <p:embed/>
                </p:oleObj>
              </mc:Choice>
              <mc:Fallback>
                <p:oleObj name="Visio" r:id="rId10" imgW="4241575" imgH="3703536" progId="Visio.Drawing.11">
                  <p:embed/>
                  <p:pic>
                    <p:nvPicPr>
                      <p:cNvPr id="688236" name="Object 108"/>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7600" y="787400"/>
                        <a:ext cx="3024188"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237" name="Arc 109"/>
          <p:cNvSpPr>
            <a:spLocks/>
          </p:cNvSpPr>
          <p:nvPr/>
        </p:nvSpPr>
        <p:spPr bwMode="auto">
          <a:xfrm rot="10800000" flipV="1">
            <a:off x="2532554" y="1051174"/>
            <a:ext cx="1295400" cy="18716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0000"/>
            </a:solidFill>
            <a:round/>
            <a:headEnd type="triangle" w="med" len="lg"/>
            <a:tailEnd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8246" name="Freeform 118"/>
          <p:cNvSpPr>
            <a:spLocks/>
          </p:cNvSpPr>
          <p:nvPr/>
        </p:nvSpPr>
        <p:spPr bwMode="auto">
          <a:xfrm>
            <a:off x="7182024" y="893059"/>
            <a:ext cx="660400" cy="600075"/>
          </a:xfrm>
          <a:custGeom>
            <a:avLst/>
            <a:gdLst>
              <a:gd name="T0" fmla="*/ 0 w 416"/>
              <a:gd name="T1" fmla="*/ 15 h 378"/>
              <a:gd name="T2" fmla="*/ 363 w 416"/>
              <a:gd name="T3" fmla="*/ 61 h 378"/>
              <a:gd name="T4" fmla="*/ 317 w 416"/>
              <a:gd name="T5" fmla="*/ 378 h 378"/>
            </a:gdLst>
            <a:ahLst/>
            <a:cxnLst>
              <a:cxn ang="0">
                <a:pos x="T0" y="T1"/>
              </a:cxn>
              <a:cxn ang="0">
                <a:pos x="T2" y="T3"/>
              </a:cxn>
              <a:cxn ang="0">
                <a:pos x="T4" y="T5"/>
              </a:cxn>
            </a:cxnLst>
            <a:rect l="0" t="0" r="r" b="b"/>
            <a:pathLst>
              <a:path w="416" h="378">
                <a:moveTo>
                  <a:pt x="0" y="15"/>
                </a:moveTo>
                <a:cubicBezTo>
                  <a:pt x="155" y="7"/>
                  <a:pt x="310" y="0"/>
                  <a:pt x="363" y="61"/>
                </a:cubicBezTo>
                <a:cubicBezTo>
                  <a:pt x="416" y="122"/>
                  <a:pt x="325" y="325"/>
                  <a:pt x="317" y="378"/>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47" name="Freeform 119"/>
          <p:cNvSpPr>
            <a:spLocks/>
          </p:cNvSpPr>
          <p:nvPr/>
        </p:nvSpPr>
        <p:spPr bwMode="auto">
          <a:xfrm>
            <a:off x="7901162" y="1709034"/>
            <a:ext cx="552450" cy="504825"/>
          </a:xfrm>
          <a:custGeom>
            <a:avLst/>
            <a:gdLst>
              <a:gd name="T0" fmla="*/ 0 w 348"/>
              <a:gd name="T1" fmla="*/ 0 h 318"/>
              <a:gd name="T2" fmla="*/ 318 w 348"/>
              <a:gd name="T3" fmla="*/ 91 h 318"/>
              <a:gd name="T4" fmla="*/ 182 w 348"/>
              <a:gd name="T5" fmla="*/ 318 h 318"/>
            </a:gdLst>
            <a:ahLst/>
            <a:cxnLst>
              <a:cxn ang="0">
                <a:pos x="T0" y="T1"/>
              </a:cxn>
              <a:cxn ang="0">
                <a:pos x="T2" y="T3"/>
              </a:cxn>
              <a:cxn ang="0">
                <a:pos x="T4" y="T5"/>
              </a:cxn>
            </a:cxnLst>
            <a:rect l="0" t="0" r="r" b="b"/>
            <a:pathLst>
              <a:path w="348" h="318">
                <a:moveTo>
                  <a:pt x="0" y="0"/>
                </a:moveTo>
                <a:cubicBezTo>
                  <a:pt x="144" y="19"/>
                  <a:pt x="288" y="38"/>
                  <a:pt x="318" y="91"/>
                </a:cubicBezTo>
                <a:cubicBezTo>
                  <a:pt x="348" y="144"/>
                  <a:pt x="205" y="280"/>
                  <a:pt x="182" y="318"/>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49" name="Line 121"/>
          <p:cNvSpPr>
            <a:spLocks noChangeShapeType="1"/>
          </p:cNvSpPr>
          <p:nvPr/>
        </p:nvSpPr>
        <p:spPr bwMode="auto">
          <a:xfrm>
            <a:off x="5223070" y="1120601"/>
            <a:ext cx="828000"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8250" name="Object 122"/>
          <p:cNvGraphicFramePr>
            <a:graphicFrameLocks noChangeAspect="1"/>
          </p:cNvGraphicFramePr>
          <p:nvPr>
            <p:extLst>
              <p:ext uri="{D42A27DB-BD31-4B8C-83A1-F6EECF244321}">
                <p14:modId xmlns:p14="http://schemas.microsoft.com/office/powerpoint/2010/main" val="1015795479"/>
              </p:ext>
            </p:extLst>
          </p:nvPr>
        </p:nvGraphicFramePr>
        <p:xfrm>
          <a:off x="5626592" y="790823"/>
          <a:ext cx="2665412" cy="1917700"/>
        </p:xfrm>
        <a:graphic>
          <a:graphicData uri="http://schemas.openxmlformats.org/presentationml/2006/ole">
            <mc:AlternateContent xmlns:mc="http://schemas.openxmlformats.org/markup-compatibility/2006">
              <mc:Choice xmlns:v="urn:schemas-microsoft-com:vml" Requires="v">
                <p:oleObj spid="_x0000_s21630" name="Visio" r:id="rId12" imgW="3698600" imgH="2660245" progId="Visio.Drawing.11">
                  <p:embed/>
                </p:oleObj>
              </mc:Choice>
              <mc:Fallback>
                <p:oleObj name="Visio" r:id="rId12" imgW="3698600" imgH="2660245" progId="Visio.Drawing.11">
                  <p:embed/>
                  <p:pic>
                    <p:nvPicPr>
                      <p:cNvPr id="688250" name="Object 1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26592" y="790823"/>
                        <a:ext cx="26654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251" name="Object 123"/>
          <p:cNvGraphicFramePr>
            <a:graphicFrameLocks noChangeAspect="1"/>
          </p:cNvGraphicFramePr>
          <p:nvPr>
            <p:extLst>
              <p:ext uri="{D42A27DB-BD31-4B8C-83A1-F6EECF244321}">
                <p14:modId xmlns:p14="http://schemas.microsoft.com/office/powerpoint/2010/main" val="3397192028"/>
              </p:ext>
            </p:extLst>
          </p:nvPr>
        </p:nvGraphicFramePr>
        <p:xfrm>
          <a:off x="8580930" y="767011"/>
          <a:ext cx="2690813" cy="1935162"/>
        </p:xfrm>
        <a:graphic>
          <a:graphicData uri="http://schemas.openxmlformats.org/presentationml/2006/ole">
            <mc:AlternateContent xmlns:mc="http://schemas.openxmlformats.org/markup-compatibility/2006">
              <mc:Choice xmlns:v="urn:schemas-microsoft-com:vml" Requires="v">
                <p:oleObj spid="_x0000_s21631" name="Visio" r:id="rId14" imgW="3698600" imgH="2660245" progId="Visio.Drawing.11">
                  <p:embed/>
                </p:oleObj>
              </mc:Choice>
              <mc:Fallback>
                <p:oleObj name="Visio" r:id="rId14" imgW="3698600" imgH="2660245" progId="Visio.Drawing.11">
                  <p:embed/>
                  <p:pic>
                    <p:nvPicPr>
                      <p:cNvPr id="688251" name="Object 1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80930" y="767011"/>
                        <a:ext cx="2690813"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252" name="Line 124"/>
          <p:cNvSpPr>
            <a:spLocks noChangeShapeType="1"/>
          </p:cNvSpPr>
          <p:nvPr/>
        </p:nvSpPr>
        <p:spPr bwMode="auto">
          <a:xfrm>
            <a:off x="8247258" y="1122189"/>
            <a:ext cx="828000"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54" name="Freeform 126"/>
          <p:cNvSpPr>
            <a:spLocks/>
          </p:cNvSpPr>
          <p:nvPr/>
        </p:nvSpPr>
        <p:spPr bwMode="auto">
          <a:xfrm>
            <a:off x="10092230" y="895599"/>
            <a:ext cx="1116013" cy="1381125"/>
          </a:xfrm>
          <a:custGeom>
            <a:avLst/>
            <a:gdLst>
              <a:gd name="T0" fmla="*/ 681 w 703"/>
              <a:gd name="T1" fmla="*/ 870 h 870"/>
              <a:gd name="T2" fmla="*/ 590 w 703"/>
              <a:gd name="T3" fmla="*/ 144 h 870"/>
              <a:gd name="T4" fmla="*/ 0 w 703"/>
              <a:gd name="T5" fmla="*/ 8 h 870"/>
            </a:gdLst>
            <a:ahLst/>
            <a:cxnLst>
              <a:cxn ang="0">
                <a:pos x="T0" y="T1"/>
              </a:cxn>
              <a:cxn ang="0">
                <a:pos x="T2" y="T3"/>
              </a:cxn>
              <a:cxn ang="0">
                <a:pos x="T4" y="T5"/>
              </a:cxn>
            </a:cxnLst>
            <a:rect l="0" t="0" r="r" b="b"/>
            <a:pathLst>
              <a:path w="703" h="870">
                <a:moveTo>
                  <a:pt x="681" y="870"/>
                </a:moveTo>
                <a:cubicBezTo>
                  <a:pt x="692" y="579"/>
                  <a:pt x="703" y="288"/>
                  <a:pt x="590" y="144"/>
                </a:cubicBezTo>
                <a:cubicBezTo>
                  <a:pt x="477" y="0"/>
                  <a:pt x="238" y="4"/>
                  <a:pt x="0" y="8"/>
                </a:cubicBezTo>
              </a:path>
            </a:pathLst>
          </a:custGeom>
          <a:noFill/>
          <a:ln w="38100"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8256" name="Object 128"/>
          <p:cNvGraphicFramePr>
            <a:graphicFrameLocks noChangeAspect="1"/>
          </p:cNvGraphicFramePr>
          <p:nvPr>
            <p:extLst>
              <p:ext uri="{D42A27DB-BD31-4B8C-83A1-F6EECF244321}">
                <p14:modId xmlns:p14="http://schemas.microsoft.com/office/powerpoint/2010/main" val="1931496146"/>
              </p:ext>
            </p:extLst>
          </p:nvPr>
        </p:nvGraphicFramePr>
        <p:xfrm>
          <a:off x="482599" y="3529898"/>
          <a:ext cx="2303462" cy="1943100"/>
        </p:xfrm>
        <a:graphic>
          <a:graphicData uri="http://schemas.openxmlformats.org/presentationml/2006/ole">
            <mc:AlternateContent xmlns:mc="http://schemas.openxmlformats.org/markup-compatibility/2006">
              <mc:Choice xmlns:v="urn:schemas-microsoft-com:vml" Requires="v">
                <p:oleObj spid="_x0000_s21632" name="Visio" r:id="rId16" imgW="3154006" imgH="2660245" progId="Visio.Drawing.11">
                  <p:embed/>
                </p:oleObj>
              </mc:Choice>
              <mc:Fallback>
                <p:oleObj name="Visio" r:id="rId16" imgW="3154006" imgH="2660245" progId="Visio.Drawing.11">
                  <p:embed/>
                  <p:pic>
                    <p:nvPicPr>
                      <p:cNvPr id="688256" name="Object 1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2599" y="3529898"/>
                        <a:ext cx="230346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257" name="Object 129"/>
          <p:cNvGraphicFramePr>
            <a:graphicFrameLocks noChangeAspect="1"/>
          </p:cNvGraphicFramePr>
          <p:nvPr>
            <p:extLst>
              <p:ext uri="{D42A27DB-BD31-4B8C-83A1-F6EECF244321}">
                <p14:modId xmlns:p14="http://schemas.microsoft.com/office/powerpoint/2010/main" val="4008729067"/>
              </p:ext>
            </p:extLst>
          </p:nvPr>
        </p:nvGraphicFramePr>
        <p:xfrm>
          <a:off x="3435349" y="3529898"/>
          <a:ext cx="2303462" cy="1943100"/>
        </p:xfrm>
        <a:graphic>
          <a:graphicData uri="http://schemas.openxmlformats.org/presentationml/2006/ole">
            <mc:AlternateContent xmlns:mc="http://schemas.openxmlformats.org/markup-compatibility/2006">
              <mc:Choice xmlns:v="urn:schemas-microsoft-com:vml" Requires="v">
                <p:oleObj spid="_x0000_s21633" name="Visio" r:id="rId18" imgW="3154006" imgH="2660245" progId="Visio.Drawing.11">
                  <p:embed/>
                </p:oleObj>
              </mc:Choice>
              <mc:Fallback>
                <p:oleObj name="Visio" r:id="rId18" imgW="3154006" imgH="2660245" progId="Visio.Drawing.11">
                  <p:embed/>
                  <p:pic>
                    <p:nvPicPr>
                      <p:cNvPr id="688257" name="Object 1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35349" y="3529898"/>
                        <a:ext cx="230346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258" name="Object 130"/>
          <p:cNvGraphicFramePr>
            <a:graphicFrameLocks noChangeAspect="1"/>
          </p:cNvGraphicFramePr>
          <p:nvPr>
            <p:extLst>
              <p:ext uri="{D42A27DB-BD31-4B8C-83A1-F6EECF244321}">
                <p14:modId xmlns:p14="http://schemas.microsoft.com/office/powerpoint/2010/main" val="2310856404"/>
              </p:ext>
            </p:extLst>
          </p:nvPr>
        </p:nvGraphicFramePr>
        <p:xfrm>
          <a:off x="6459537" y="3529898"/>
          <a:ext cx="2303463" cy="1943100"/>
        </p:xfrm>
        <a:graphic>
          <a:graphicData uri="http://schemas.openxmlformats.org/presentationml/2006/ole">
            <mc:AlternateContent xmlns:mc="http://schemas.openxmlformats.org/markup-compatibility/2006">
              <mc:Choice xmlns:v="urn:schemas-microsoft-com:vml" Requires="v">
                <p:oleObj spid="_x0000_s21634" name="Visio" r:id="rId20" imgW="3154006" imgH="2660245" progId="Visio.Drawing.11">
                  <p:embed/>
                </p:oleObj>
              </mc:Choice>
              <mc:Fallback>
                <p:oleObj name="Visio" r:id="rId20" imgW="3154006" imgH="2660245" progId="Visio.Drawing.11">
                  <p:embed/>
                  <p:pic>
                    <p:nvPicPr>
                      <p:cNvPr id="688258" name="Object 1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59537" y="3529898"/>
                        <a:ext cx="230346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259" name="Freeform 131"/>
          <p:cNvSpPr>
            <a:spLocks/>
          </p:cNvSpPr>
          <p:nvPr/>
        </p:nvSpPr>
        <p:spPr bwMode="auto">
          <a:xfrm>
            <a:off x="1046162" y="3566411"/>
            <a:ext cx="517525" cy="755650"/>
          </a:xfrm>
          <a:custGeom>
            <a:avLst/>
            <a:gdLst>
              <a:gd name="T0" fmla="*/ 8 w 326"/>
              <a:gd name="T1" fmla="*/ 476 h 476"/>
              <a:gd name="T2" fmla="*/ 53 w 326"/>
              <a:gd name="T3" fmla="*/ 68 h 476"/>
              <a:gd name="T4" fmla="*/ 326 w 326"/>
              <a:gd name="T5" fmla="*/ 68 h 476"/>
            </a:gdLst>
            <a:ahLst/>
            <a:cxnLst>
              <a:cxn ang="0">
                <a:pos x="T0" y="T1"/>
              </a:cxn>
              <a:cxn ang="0">
                <a:pos x="T2" y="T3"/>
              </a:cxn>
              <a:cxn ang="0">
                <a:pos x="T4" y="T5"/>
              </a:cxn>
            </a:cxnLst>
            <a:rect l="0" t="0" r="r" b="b"/>
            <a:pathLst>
              <a:path w="326" h="476">
                <a:moveTo>
                  <a:pt x="8" y="476"/>
                </a:moveTo>
                <a:cubicBezTo>
                  <a:pt x="4" y="306"/>
                  <a:pt x="0" y="136"/>
                  <a:pt x="53" y="68"/>
                </a:cubicBezTo>
                <a:cubicBezTo>
                  <a:pt x="106" y="0"/>
                  <a:pt x="216" y="34"/>
                  <a:pt x="326" y="68"/>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60" name="Freeform 132"/>
          <p:cNvSpPr>
            <a:spLocks/>
          </p:cNvSpPr>
          <p:nvPr/>
        </p:nvSpPr>
        <p:spPr bwMode="auto">
          <a:xfrm>
            <a:off x="495299" y="4345873"/>
            <a:ext cx="419100" cy="768350"/>
          </a:xfrm>
          <a:custGeom>
            <a:avLst/>
            <a:gdLst>
              <a:gd name="T0" fmla="*/ 38 w 264"/>
              <a:gd name="T1" fmla="*/ 484 h 484"/>
              <a:gd name="T2" fmla="*/ 38 w 264"/>
              <a:gd name="T3" fmla="*/ 76 h 484"/>
              <a:gd name="T4" fmla="*/ 264 w 264"/>
              <a:gd name="T5" fmla="*/ 30 h 484"/>
            </a:gdLst>
            <a:ahLst/>
            <a:cxnLst>
              <a:cxn ang="0">
                <a:pos x="T0" y="T1"/>
              </a:cxn>
              <a:cxn ang="0">
                <a:pos x="T2" y="T3"/>
              </a:cxn>
              <a:cxn ang="0">
                <a:pos x="T4" y="T5"/>
              </a:cxn>
            </a:cxnLst>
            <a:rect l="0" t="0" r="r" b="b"/>
            <a:pathLst>
              <a:path w="264" h="484">
                <a:moveTo>
                  <a:pt x="38" y="484"/>
                </a:moveTo>
                <a:cubicBezTo>
                  <a:pt x="19" y="318"/>
                  <a:pt x="0" y="152"/>
                  <a:pt x="38" y="76"/>
                </a:cubicBezTo>
                <a:cubicBezTo>
                  <a:pt x="76" y="0"/>
                  <a:pt x="170" y="15"/>
                  <a:pt x="264" y="30"/>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61" name="Line 133"/>
          <p:cNvSpPr>
            <a:spLocks noChangeShapeType="1"/>
          </p:cNvSpPr>
          <p:nvPr/>
        </p:nvSpPr>
        <p:spPr bwMode="auto">
          <a:xfrm>
            <a:off x="2885777" y="3815226"/>
            <a:ext cx="828000"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62" name="Line 134"/>
          <p:cNvSpPr>
            <a:spLocks noChangeShapeType="1"/>
          </p:cNvSpPr>
          <p:nvPr/>
        </p:nvSpPr>
        <p:spPr bwMode="auto">
          <a:xfrm>
            <a:off x="5909965" y="3816814"/>
            <a:ext cx="828000"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63" name="Freeform 135"/>
          <p:cNvSpPr>
            <a:spLocks/>
          </p:cNvSpPr>
          <p:nvPr/>
        </p:nvSpPr>
        <p:spPr bwMode="auto">
          <a:xfrm>
            <a:off x="4803774" y="4034724"/>
            <a:ext cx="215900" cy="936625"/>
          </a:xfrm>
          <a:custGeom>
            <a:avLst/>
            <a:gdLst>
              <a:gd name="T0" fmla="*/ 0 w 122"/>
              <a:gd name="T1" fmla="*/ 0 h 478"/>
              <a:gd name="T2" fmla="*/ 122 w 122"/>
              <a:gd name="T3" fmla="*/ 478 h 478"/>
            </a:gdLst>
            <a:ahLst/>
            <a:cxnLst>
              <a:cxn ang="0">
                <a:pos x="T0" y="T1"/>
              </a:cxn>
              <a:cxn ang="0">
                <a:pos x="T2" y="T3"/>
              </a:cxn>
            </a:cxnLst>
            <a:rect l="0" t="0" r="r" b="b"/>
            <a:pathLst>
              <a:path w="122" h="478">
                <a:moveTo>
                  <a:pt x="0" y="0"/>
                </a:moveTo>
                <a:cubicBezTo>
                  <a:pt x="53" y="198"/>
                  <a:pt x="107" y="397"/>
                  <a:pt x="122" y="478"/>
                </a:cubicBezTo>
              </a:path>
            </a:pathLst>
          </a:custGeom>
          <a:noFill/>
          <a:ln w="38100" cap="flat" cmpd="sng">
            <a:solidFill>
              <a:srgbClr val="FF0000"/>
            </a:solidFill>
            <a:prstDash val="solid"/>
            <a:round/>
            <a:headEnd type="triangle" w="med" len="lg"/>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8266" name="Freeform 138"/>
          <p:cNvSpPr>
            <a:spLocks/>
          </p:cNvSpPr>
          <p:nvPr/>
        </p:nvSpPr>
        <p:spPr bwMode="auto">
          <a:xfrm>
            <a:off x="7972425" y="3637849"/>
            <a:ext cx="682625" cy="684213"/>
          </a:xfrm>
          <a:custGeom>
            <a:avLst/>
            <a:gdLst>
              <a:gd name="T0" fmla="*/ 408 w 430"/>
              <a:gd name="T1" fmla="*/ 431 h 431"/>
              <a:gd name="T2" fmla="*/ 362 w 430"/>
              <a:gd name="T3" fmla="*/ 68 h 431"/>
              <a:gd name="T4" fmla="*/ 0 w 430"/>
              <a:gd name="T5" fmla="*/ 23 h 431"/>
            </a:gdLst>
            <a:ahLst/>
            <a:cxnLst>
              <a:cxn ang="0">
                <a:pos x="T0" y="T1"/>
              </a:cxn>
              <a:cxn ang="0">
                <a:pos x="T2" y="T3"/>
              </a:cxn>
              <a:cxn ang="0">
                <a:pos x="T4" y="T5"/>
              </a:cxn>
            </a:cxnLst>
            <a:rect l="0" t="0" r="r" b="b"/>
            <a:pathLst>
              <a:path w="430" h="431">
                <a:moveTo>
                  <a:pt x="408" y="431"/>
                </a:moveTo>
                <a:cubicBezTo>
                  <a:pt x="419" y="283"/>
                  <a:pt x="430" y="136"/>
                  <a:pt x="362" y="68"/>
                </a:cubicBezTo>
                <a:cubicBezTo>
                  <a:pt x="294" y="0"/>
                  <a:pt x="147" y="11"/>
                  <a:pt x="0" y="23"/>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标题 8"/>
          <p:cNvSpPr>
            <a:spLocks noGrp="1"/>
          </p:cNvSpPr>
          <p:nvPr>
            <p:ph type="title"/>
          </p:nvPr>
        </p:nvSpPr>
        <p:spPr>
          <a:xfrm>
            <a:off x="90462" y="499358"/>
            <a:ext cx="3027264" cy="693738"/>
          </a:xfrm>
        </p:spPr>
        <p:txBody>
          <a:bodyPr/>
          <a:lstStyle/>
          <a:p>
            <a:r>
              <a:rPr lang="zh-CN" altLang="en-US" dirty="0"/>
              <a:t>堆排序示例</a:t>
            </a:r>
          </a:p>
        </p:txBody>
      </p:sp>
      <p:sp>
        <p:nvSpPr>
          <p:cNvPr id="26" name="Text Box 13">
            <a:extLst>
              <a:ext uri="{FF2B5EF4-FFF2-40B4-BE49-F238E27FC236}">
                <a16:creationId xmlns:a16="http://schemas.microsoft.com/office/drawing/2014/main" id="{1FE25574-5E0E-4D0D-B237-FFBAB68FFA0E}"/>
              </a:ext>
            </a:extLst>
          </p:cNvPr>
          <p:cNvSpPr txBox="1">
            <a:spLocks noChangeArrowheads="1"/>
          </p:cNvSpPr>
          <p:nvPr/>
        </p:nvSpPr>
        <p:spPr bwMode="auto">
          <a:xfrm>
            <a:off x="5124982" y="6036767"/>
            <a:ext cx="6911895" cy="461665"/>
          </a:xfrm>
          <a:prstGeom prst="rect">
            <a:avLst/>
          </a:prstGeom>
          <a:solidFill>
            <a:srgbClr val="FFFFCC"/>
          </a:solidFill>
          <a:ln>
            <a:noFill/>
          </a:ln>
          <a:effectLst/>
        </p:spPr>
        <p:txBody>
          <a:bodyPr wrap="none">
            <a:noAutofit/>
          </a:bodyPr>
          <a:lstStyle/>
          <a:p>
            <a:pPr marL="468000" indent="-468000">
              <a:spcBef>
                <a:spcPts val="0"/>
              </a:spcBef>
              <a:buFont typeface="Wingdings" panose="05000000000000000000" pitchFamily="2" charset="2"/>
              <a:buChar char=""/>
            </a:pPr>
            <a:r>
              <a:rPr lang="zh-CN" altLang="en-US" sz="2400" b="1" dirty="0">
                <a:solidFill>
                  <a:schemeClr val="tx1"/>
                </a:solidFill>
                <a:latin typeface="微软雅黑" pitchFamily="34" charset="-122"/>
                <a:ea typeface="微软雅黑" pitchFamily="34" charset="-122"/>
              </a:rPr>
              <a:t>例：（</a:t>
            </a:r>
            <a:r>
              <a:rPr lang="en-US" altLang="zh-CN" sz="2400" b="1" dirty="0">
                <a:solidFill>
                  <a:schemeClr val="tx1"/>
                </a:solidFill>
                <a:latin typeface="微软雅黑" pitchFamily="34" charset="-122"/>
                <a:ea typeface="微软雅黑" pitchFamily="34" charset="-122"/>
              </a:rPr>
              <a:t>13</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38</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27</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50</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76</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65</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49</a:t>
            </a:r>
            <a:r>
              <a:rPr lang="zh-CN" altLang="en-US" sz="2400" b="1" dirty="0">
                <a:solidFill>
                  <a:schemeClr val="tx1"/>
                </a:solidFill>
                <a:latin typeface="微软雅黑" pitchFamily="34" charset="-122"/>
                <a:ea typeface="微软雅黑" pitchFamily="34" charset="-122"/>
              </a:rPr>
              <a:t>，</a:t>
            </a:r>
            <a:r>
              <a:rPr lang="en-US" altLang="zh-CN" sz="2400" b="1" dirty="0">
                <a:solidFill>
                  <a:schemeClr val="tx1"/>
                </a:solidFill>
                <a:latin typeface="微软雅黑" pitchFamily="34" charset="-122"/>
                <a:ea typeface="微软雅黑" pitchFamily="34" charset="-122"/>
              </a:rPr>
              <a:t>97</a:t>
            </a:r>
            <a:r>
              <a:rPr lang="zh-CN" altLang="en-US" sz="2400" b="1" dirty="0">
                <a:solidFill>
                  <a:schemeClr val="tx1"/>
                </a:solidFill>
                <a:latin typeface="微软雅黑" pitchFamily="34" charset="-122"/>
                <a:ea typeface="微软雅黑" pitchFamily="34" charset="-122"/>
              </a:rPr>
              <a:t>）</a:t>
            </a:r>
          </a:p>
        </p:txBody>
      </p:sp>
      <p:graphicFrame>
        <p:nvGraphicFramePr>
          <p:cNvPr id="29" name="Object 108">
            <a:extLst>
              <a:ext uri="{FF2B5EF4-FFF2-40B4-BE49-F238E27FC236}">
                <a16:creationId xmlns:a16="http://schemas.microsoft.com/office/drawing/2014/main" id="{6BF73F97-7819-492C-8128-66D92A56F20F}"/>
              </a:ext>
            </a:extLst>
          </p:cNvPr>
          <p:cNvGraphicFramePr>
            <a:graphicFrameLocks noChangeAspect="1"/>
          </p:cNvGraphicFramePr>
          <p:nvPr>
            <p:extLst>
              <p:ext uri="{D42A27DB-BD31-4B8C-83A1-F6EECF244321}">
                <p14:modId xmlns:p14="http://schemas.microsoft.com/office/powerpoint/2010/main" val="2463983891"/>
              </p:ext>
            </p:extLst>
          </p:nvPr>
        </p:nvGraphicFramePr>
        <p:xfrm>
          <a:off x="9040019" y="3544754"/>
          <a:ext cx="2471737" cy="2084387"/>
        </p:xfrm>
        <a:graphic>
          <a:graphicData uri="http://schemas.openxmlformats.org/presentationml/2006/ole">
            <mc:AlternateContent xmlns:mc="http://schemas.openxmlformats.org/markup-compatibility/2006">
              <mc:Choice xmlns:v="urn:schemas-microsoft-com:vml" Requires="v">
                <p:oleObj spid="_x0000_s21635" name="Visio" r:id="rId22" imgW="3154006" imgH="2660245" progId="Visio.Drawing.11">
                  <p:embed/>
                </p:oleObj>
              </mc:Choice>
              <mc:Fallback>
                <p:oleObj name="Visio" r:id="rId22" imgW="3154006" imgH="2660245" progId="Visio.Drawing.11">
                  <p:embed/>
                  <p:pic>
                    <p:nvPicPr>
                      <p:cNvPr id="716908" name="Object 10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040019" y="3544754"/>
                        <a:ext cx="247173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Freeform 130">
            <a:extLst>
              <a:ext uri="{FF2B5EF4-FFF2-40B4-BE49-F238E27FC236}">
                <a16:creationId xmlns:a16="http://schemas.microsoft.com/office/drawing/2014/main" id="{C8F8B668-5BCD-46DE-919B-FDC561035320}"/>
              </a:ext>
            </a:extLst>
          </p:cNvPr>
          <p:cNvSpPr>
            <a:spLocks/>
          </p:cNvSpPr>
          <p:nvPr/>
        </p:nvSpPr>
        <p:spPr bwMode="auto">
          <a:xfrm flipH="1">
            <a:off x="10275887" y="4023494"/>
            <a:ext cx="215900" cy="1079500"/>
          </a:xfrm>
          <a:custGeom>
            <a:avLst/>
            <a:gdLst>
              <a:gd name="T0" fmla="*/ 0 w 122"/>
              <a:gd name="T1" fmla="*/ 0 h 478"/>
              <a:gd name="T2" fmla="*/ 122 w 122"/>
              <a:gd name="T3" fmla="*/ 478 h 478"/>
            </a:gdLst>
            <a:ahLst/>
            <a:cxnLst>
              <a:cxn ang="0">
                <a:pos x="T0" y="T1"/>
              </a:cxn>
              <a:cxn ang="0">
                <a:pos x="T2" y="T3"/>
              </a:cxn>
            </a:cxnLst>
            <a:rect l="0" t="0" r="r" b="b"/>
            <a:pathLst>
              <a:path w="122" h="478">
                <a:moveTo>
                  <a:pt x="0" y="0"/>
                </a:moveTo>
                <a:cubicBezTo>
                  <a:pt x="53" y="198"/>
                  <a:pt x="107" y="397"/>
                  <a:pt x="122" y="478"/>
                </a:cubicBezTo>
              </a:path>
            </a:pathLst>
          </a:custGeom>
          <a:solidFill>
            <a:srgbClr val="FF0000"/>
          </a:solidFill>
          <a:ln w="38100" cap="flat" cmpd="sng">
            <a:solidFill>
              <a:srgbClr val="FF0000"/>
            </a:solidFill>
            <a:prstDash val="solid"/>
            <a:round/>
            <a:headEnd type="triangl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1" name="Object 111">
            <a:extLst>
              <a:ext uri="{FF2B5EF4-FFF2-40B4-BE49-F238E27FC236}">
                <a16:creationId xmlns:a16="http://schemas.microsoft.com/office/drawing/2014/main" id="{177F406E-2BAD-4541-BBF1-C55450169FE0}"/>
              </a:ext>
            </a:extLst>
          </p:cNvPr>
          <p:cNvGraphicFramePr>
            <a:graphicFrameLocks noChangeAspect="1"/>
          </p:cNvGraphicFramePr>
          <p:nvPr>
            <p:extLst>
              <p:ext uri="{D42A27DB-BD31-4B8C-83A1-F6EECF244321}">
                <p14:modId xmlns:p14="http://schemas.microsoft.com/office/powerpoint/2010/main" val="3157112230"/>
              </p:ext>
            </p:extLst>
          </p:nvPr>
        </p:nvGraphicFramePr>
        <p:xfrm>
          <a:off x="4227511" y="5926694"/>
          <a:ext cx="576263" cy="544512"/>
        </p:xfrm>
        <a:graphic>
          <a:graphicData uri="http://schemas.openxmlformats.org/presentationml/2006/ole">
            <mc:AlternateContent xmlns:mc="http://schemas.openxmlformats.org/markup-compatibility/2006">
              <mc:Choice xmlns:v="urn:schemas-microsoft-com:vml" Requires="v">
                <p:oleObj spid="_x0000_s21636" name="Visio" r:id="rId24" imgW="713448" imgH="673640" progId="Visio.Drawing.11">
                  <p:embed/>
                </p:oleObj>
              </mc:Choice>
              <mc:Fallback>
                <p:oleObj name="Visio" r:id="rId24" imgW="713448" imgH="673640" progId="Visio.Drawing.11">
                  <p:embed/>
                  <p:pic>
                    <p:nvPicPr>
                      <p:cNvPr id="716911" name="Object 11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27511" y="5926694"/>
                        <a:ext cx="57626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59716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88236"/>
                                        </p:tgtEl>
                                        <p:attrNameLst>
                                          <p:attrName>style.visibility</p:attrName>
                                        </p:attrNameLst>
                                      </p:cBhvr>
                                      <p:to>
                                        <p:strVal val="visible"/>
                                      </p:to>
                                    </p:set>
                                    <p:animEffect transition="in" filter="dissolve">
                                      <p:cBhvr>
                                        <p:cTn id="7" dur="500"/>
                                        <p:tgtEl>
                                          <p:spTgt spid="688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8232"/>
                                        </p:tgtEl>
                                        <p:attrNameLst>
                                          <p:attrName>style.visibility</p:attrName>
                                        </p:attrNameLst>
                                      </p:cBhvr>
                                      <p:to>
                                        <p:strVal val="visible"/>
                                      </p:to>
                                    </p:set>
                                    <p:animEffect transition="in" filter="dissolve">
                                      <p:cBhvr>
                                        <p:cTn id="12" dur="500"/>
                                        <p:tgtEl>
                                          <p:spTgt spid="68823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88231"/>
                                        </p:tgtEl>
                                        <p:attrNameLst>
                                          <p:attrName>style.visibility</p:attrName>
                                        </p:attrNameLst>
                                      </p:cBhvr>
                                      <p:to>
                                        <p:strVal val="visible"/>
                                      </p:to>
                                    </p:set>
                                    <p:animEffect transition="in" filter="wipe(left)">
                                      <p:cBhvr>
                                        <p:cTn id="16" dur="500"/>
                                        <p:tgtEl>
                                          <p:spTgt spid="6882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88237"/>
                                        </p:tgtEl>
                                        <p:attrNameLst>
                                          <p:attrName>style.visibility</p:attrName>
                                        </p:attrNameLst>
                                      </p:cBhvr>
                                      <p:to>
                                        <p:strVal val="visible"/>
                                      </p:to>
                                    </p:set>
                                    <p:animEffect transition="in" filter="wipe(down)">
                                      <p:cBhvr>
                                        <p:cTn id="21" dur="500"/>
                                        <p:tgtEl>
                                          <p:spTgt spid="688237"/>
                                        </p:tgtEl>
                                      </p:cBhvr>
                                    </p:animEffect>
                                  </p:childTnLst>
                                </p:cTn>
                              </p:par>
                            </p:childTnLst>
                          </p:cTn>
                        </p:par>
                        <p:par>
                          <p:cTn id="22" fill="hold" nodeType="with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88249"/>
                                        </p:tgtEl>
                                        <p:attrNameLst>
                                          <p:attrName>style.visibility</p:attrName>
                                        </p:attrNameLst>
                                      </p:cBhvr>
                                      <p:to>
                                        <p:strVal val="visible"/>
                                      </p:to>
                                    </p:set>
                                    <p:animEffect transition="in" filter="wipe(left)">
                                      <p:cBhvr>
                                        <p:cTn id="25" dur="500"/>
                                        <p:tgtEl>
                                          <p:spTgt spid="688249"/>
                                        </p:tgtEl>
                                      </p:cBhvr>
                                    </p:animEffect>
                                  </p:childTnLst>
                                </p:cTn>
                              </p:par>
                            </p:childTnLst>
                          </p:cTn>
                        </p:par>
                        <p:par>
                          <p:cTn id="26" fill="hold" nodeType="afterGroup">
                            <p:stCondLst>
                              <p:cond delay="1000"/>
                            </p:stCondLst>
                            <p:childTnLst>
                              <p:par>
                                <p:cTn id="27" presetID="9" presetClass="entr" presetSubtype="0" fill="hold" nodeType="afterEffect">
                                  <p:stCondLst>
                                    <p:cond delay="0"/>
                                  </p:stCondLst>
                                  <p:childTnLst>
                                    <p:set>
                                      <p:cBhvr>
                                        <p:cTn id="28" dur="1" fill="hold">
                                          <p:stCondLst>
                                            <p:cond delay="0"/>
                                          </p:stCondLst>
                                        </p:cTn>
                                        <p:tgtEl>
                                          <p:spTgt spid="688250"/>
                                        </p:tgtEl>
                                        <p:attrNameLst>
                                          <p:attrName>style.visibility</p:attrName>
                                        </p:attrNameLst>
                                      </p:cBhvr>
                                      <p:to>
                                        <p:strVal val="visible"/>
                                      </p:to>
                                    </p:set>
                                    <p:animEffect transition="in" filter="dissolve">
                                      <p:cBhvr>
                                        <p:cTn id="29" dur="500"/>
                                        <p:tgtEl>
                                          <p:spTgt spid="6882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88246"/>
                                        </p:tgtEl>
                                        <p:attrNameLst>
                                          <p:attrName>style.visibility</p:attrName>
                                        </p:attrNameLst>
                                      </p:cBhvr>
                                      <p:to>
                                        <p:strVal val="visible"/>
                                      </p:to>
                                    </p:set>
                                    <p:animEffect transition="in" filter="wipe(up)">
                                      <p:cBhvr>
                                        <p:cTn id="34" dur="500"/>
                                        <p:tgtEl>
                                          <p:spTgt spid="68824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88247"/>
                                        </p:tgtEl>
                                        <p:attrNameLst>
                                          <p:attrName>style.visibility</p:attrName>
                                        </p:attrNameLst>
                                      </p:cBhvr>
                                      <p:to>
                                        <p:strVal val="visible"/>
                                      </p:to>
                                    </p:set>
                                    <p:animEffect transition="in" filter="wipe(up)">
                                      <p:cBhvr>
                                        <p:cTn id="39" dur="500"/>
                                        <p:tgtEl>
                                          <p:spTgt spid="688247"/>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688252"/>
                                        </p:tgtEl>
                                        <p:attrNameLst>
                                          <p:attrName>style.visibility</p:attrName>
                                        </p:attrNameLst>
                                      </p:cBhvr>
                                      <p:to>
                                        <p:strVal val="visible"/>
                                      </p:to>
                                    </p:set>
                                    <p:animEffect transition="in" filter="wipe(left)">
                                      <p:cBhvr>
                                        <p:cTn id="43" dur="500"/>
                                        <p:tgtEl>
                                          <p:spTgt spid="688252"/>
                                        </p:tgtEl>
                                      </p:cBhvr>
                                    </p:animEffect>
                                  </p:childTnLst>
                                </p:cTn>
                              </p:par>
                            </p:childTnLst>
                          </p:cTn>
                        </p:par>
                        <p:par>
                          <p:cTn id="44" fill="hold" nodeType="afterGroup">
                            <p:stCondLst>
                              <p:cond delay="1000"/>
                            </p:stCondLst>
                            <p:childTnLst>
                              <p:par>
                                <p:cTn id="45" presetID="9" presetClass="entr" presetSubtype="0" fill="hold" nodeType="afterEffect">
                                  <p:stCondLst>
                                    <p:cond delay="0"/>
                                  </p:stCondLst>
                                  <p:childTnLst>
                                    <p:set>
                                      <p:cBhvr>
                                        <p:cTn id="46" dur="1" fill="hold">
                                          <p:stCondLst>
                                            <p:cond delay="0"/>
                                          </p:stCondLst>
                                        </p:cTn>
                                        <p:tgtEl>
                                          <p:spTgt spid="688251"/>
                                        </p:tgtEl>
                                        <p:attrNameLst>
                                          <p:attrName>style.visibility</p:attrName>
                                        </p:attrNameLst>
                                      </p:cBhvr>
                                      <p:to>
                                        <p:strVal val="visible"/>
                                      </p:to>
                                    </p:set>
                                    <p:animEffect transition="in" filter="dissolve">
                                      <p:cBhvr>
                                        <p:cTn id="47" dur="500"/>
                                        <p:tgtEl>
                                          <p:spTgt spid="6882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88233"/>
                                        </p:tgtEl>
                                        <p:attrNameLst>
                                          <p:attrName>style.visibility</p:attrName>
                                        </p:attrNameLst>
                                      </p:cBhvr>
                                      <p:to>
                                        <p:strVal val="visible"/>
                                      </p:to>
                                    </p:set>
                                    <p:animEffect transition="in" filter="wipe(left)">
                                      <p:cBhvr>
                                        <p:cTn id="52" dur="500"/>
                                        <p:tgtEl>
                                          <p:spTgt spid="6882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88254"/>
                                        </p:tgtEl>
                                        <p:attrNameLst>
                                          <p:attrName>style.visibility</p:attrName>
                                        </p:attrNameLst>
                                      </p:cBhvr>
                                      <p:to>
                                        <p:strVal val="visible"/>
                                      </p:to>
                                    </p:set>
                                    <p:animEffect transition="in" filter="wipe(down)">
                                      <p:cBhvr>
                                        <p:cTn id="57" dur="500"/>
                                        <p:tgtEl>
                                          <p:spTgt spid="688254"/>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688256"/>
                                        </p:tgtEl>
                                        <p:attrNameLst>
                                          <p:attrName>style.visibility</p:attrName>
                                        </p:attrNameLst>
                                      </p:cBhvr>
                                      <p:to>
                                        <p:strVal val="visible"/>
                                      </p:to>
                                    </p:set>
                                    <p:animEffect transition="in" filter="dissolve">
                                      <p:cBhvr>
                                        <p:cTn id="61" dur="500"/>
                                        <p:tgtEl>
                                          <p:spTgt spid="6882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88259"/>
                                        </p:tgtEl>
                                        <p:attrNameLst>
                                          <p:attrName>style.visibility</p:attrName>
                                        </p:attrNameLst>
                                      </p:cBhvr>
                                      <p:to>
                                        <p:strVal val="visible"/>
                                      </p:to>
                                    </p:set>
                                    <p:animEffect transition="in" filter="wipe(up)">
                                      <p:cBhvr>
                                        <p:cTn id="66" dur="500"/>
                                        <p:tgtEl>
                                          <p:spTgt spid="68825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688260"/>
                                        </p:tgtEl>
                                        <p:attrNameLst>
                                          <p:attrName>style.visibility</p:attrName>
                                        </p:attrNameLst>
                                      </p:cBhvr>
                                      <p:to>
                                        <p:strVal val="visible"/>
                                      </p:to>
                                    </p:set>
                                    <p:animEffect transition="in" filter="wipe(up)">
                                      <p:cBhvr>
                                        <p:cTn id="71" dur="500"/>
                                        <p:tgtEl>
                                          <p:spTgt spid="68826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88261"/>
                                        </p:tgtEl>
                                        <p:attrNameLst>
                                          <p:attrName>style.visibility</p:attrName>
                                        </p:attrNameLst>
                                      </p:cBhvr>
                                      <p:to>
                                        <p:strVal val="visible"/>
                                      </p:to>
                                    </p:set>
                                    <p:animEffect transition="in" filter="wipe(left)">
                                      <p:cBhvr>
                                        <p:cTn id="76" dur="500"/>
                                        <p:tgtEl>
                                          <p:spTgt spid="688261"/>
                                        </p:tgtEl>
                                      </p:cBhvr>
                                    </p:animEffect>
                                  </p:childTnLst>
                                </p:cTn>
                              </p:par>
                            </p:childTnLst>
                          </p:cTn>
                        </p:par>
                        <p:par>
                          <p:cTn id="77" fill="hold" nodeType="afterGroup">
                            <p:stCondLst>
                              <p:cond delay="500"/>
                            </p:stCondLst>
                            <p:childTnLst>
                              <p:par>
                                <p:cTn id="78" presetID="9" presetClass="entr" presetSubtype="0" fill="hold" nodeType="afterEffect">
                                  <p:stCondLst>
                                    <p:cond delay="0"/>
                                  </p:stCondLst>
                                  <p:childTnLst>
                                    <p:set>
                                      <p:cBhvr>
                                        <p:cTn id="79" dur="1" fill="hold">
                                          <p:stCondLst>
                                            <p:cond delay="0"/>
                                          </p:stCondLst>
                                        </p:cTn>
                                        <p:tgtEl>
                                          <p:spTgt spid="688257"/>
                                        </p:tgtEl>
                                        <p:attrNameLst>
                                          <p:attrName>style.visibility</p:attrName>
                                        </p:attrNameLst>
                                      </p:cBhvr>
                                      <p:to>
                                        <p:strVal val="visible"/>
                                      </p:to>
                                    </p:set>
                                    <p:animEffect transition="in" filter="dissolve">
                                      <p:cBhvr>
                                        <p:cTn id="80" dur="500"/>
                                        <p:tgtEl>
                                          <p:spTgt spid="68825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688234"/>
                                        </p:tgtEl>
                                        <p:attrNameLst>
                                          <p:attrName>style.visibility</p:attrName>
                                        </p:attrNameLst>
                                      </p:cBhvr>
                                      <p:to>
                                        <p:strVal val="visible"/>
                                      </p:to>
                                    </p:set>
                                    <p:animEffect transition="in" filter="wipe(left)">
                                      <p:cBhvr>
                                        <p:cTn id="85" dur="500"/>
                                        <p:tgtEl>
                                          <p:spTgt spid="68823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88263"/>
                                        </p:tgtEl>
                                        <p:attrNameLst>
                                          <p:attrName>style.visibility</p:attrName>
                                        </p:attrNameLst>
                                      </p:cBhvr>
                                      <p:to>
                                        <p:strVal val="visible"/>
                                      </p:to>
                                    </p:set>
                                    <p:animEffect transition="in" filter="wipe(down)">
                                      <p:cBhvr>
                                        <p:cTn id="90" dur="500"/>
                                        <p:tgtEl>
                                          <p:spTgt spid="68826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688262"/>
                                        </p:tgtEl>
                                        <p:attrNameLst>
                                          <p:attrName>style.visibility</p:attrName>
                                        </p:attrNameLst>
                                      </p:cBhvr>
                                      <p:to>
                                        <p:strVal val="visible"/>
                                      </p:to>
                                    </p:set>
                                    <p:animEffect transition="in" filter="wipe(left)">
                                      <p:cBhvr>
                                        <p:cTn id="95" dur="500"/>
                                        <p:tgtEl>
                                          <p:spTgt spid="68826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688258"/>
                                        </p:tgtEl>
                                        <p:attrNameLst>
                                          <p:attrName>style.visibility</p:attrName>
                                        </p:attrNameLst>
                                      </p:cBhvr>
                                      <p:to>
                                        <p:strVal val="visible"/>
                                      </p:to>
                                    </p:set>
                                    <p:animEffect transition="in" filter="dissolve">
                                      <p:cBhvr>
                                        <p:cTn id="99" dur="500"/>
                                        <p:tgtEl>
                                          <p:spTgt spid="68825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88266"/>
                                        </p:tgtEl>
                                        <p:attrNameLst>
                                          <p:attrName>style.visibility</p:attrName>
                                        </p:attrNameLst>
                                      </p:cBhvr>
                                      <p:to>
                                        <p:strVal val="visible"/>
                                      </p:to>
                                    </p:set>
                                    <p:animEffect transition="in" filter="wipe(up)">
                                      <p:cBhvr>
                                        <p:cTn id="102" dur="500"/>
                                        <p:tgtEl>
                                          <p:spTgt spid="688266"/>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dissolv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wipe(left)">
                                      <p:cBhvr>
                                        <p:cTn id="112" dur="500"/>
                                        <p:tgtEl>
                                          <p:spTgt spid="3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down)">
                                      <p:cBhvr>
                                        <p:cTn id="1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232" grpId="0"/>
      <p:bldP spid="688237" grpId="0" animBg="1"/>
      <p:bldP spid="688246" grpId="0" animBg="1"/>
      <p:bldP spid="688247" grpId="0" animBg="1"/>
      <p:bldP spid="688249" grpId="0" animBg="1"/>
      <p:bldP spid="688252" grpId="0" animBg="1"/>
      <p:bldP spid="688254" grpId="0" animBg="1"/>
      <p:bldP spid="688259" grpId="0" animBg="1"/>
      <p:bldP spid="688260" grpId="0" animBg="1"/>
      <p:bldP spid="688261" grpId="0" animBg="1"/>
      <p:bldP spid="688262" grpId="0" animBg="1"/>
      <p:bldP spid="688263" grpId="0" animBg="1"/>
      <p:bldP spid="688266"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29" name="Group 129"/>
          <p:cNvGrpSpPr>
            <a:grpSpLocks/>
          </p:cNvGrpSpPr>
          <p:nvPr/>
        </p:nvGrpSpPr>
        <p:grpSpPr bwMode="auto">
          <a:xfrm>
            <a:off x="1595864" y="5771691"/>
            <a:ext cx="3516313" cy="554037"/>
            <a:chOff x="158" y="3791"/>
            <a:chExt cx="2215" cy="349"/>
          </a:xfrm>
        </p:grpSpPr>
        <p:graphicFrame>
          <p:nvGraphicFramePr>
            <p:cNvPr id="716904" name="Object 104"/>
            <p:cNvGraphicFramePr>
              <a:graphicFrameLocks noChangeAspect="1"/>
            </p:cNvGraphicFramePr>
            <p:nvPr/>
          </p:nvGraphicFramePr>
          <p:xfrm>
            <a:off x="883" y="3793"/>
            <a:ext cx="363" cy="343"/>
          </p:xfrm>
          <a:graphic>
            <a:graphicData uri="http://schemas.openxmlformats.org/presentationml/2006/ole">
              <mc:AlternateContent xmlns:mc="http://schemas.openxmlformats.org/markup-compatibility/2006">
                <mc:Choice xmlns:v="urn:schemas-microsoft-com:vml" Requires="v">
                  <p:oleObj spid="_x0000_s17902" name="Visio" r:id="rId4" imgW="713448" imgH="673640" progId="Visio.Drawing.11">
                    <p:embed/>
                  </p:oleObj>
                </mc:Choice>
                <mc:Fallback>
                  <p:oleObj name="Visio" r:id="rId4" imgW="713448" imgH="673640" progId="Visio.Drawing.11">
                    <p:embed/>
                    <p:pic>
                      <p:nvPicPr>
                        <p:cNvPr id="716904" name="Object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 y="3793"/>
                          <a:ext cx="36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05" name="Rectangle 105"/>
            <p:cNvSpPr>
              <a:spLocks noChangeArrowheads="1"/>
            </p:cNvSpPr>
            <p:nvPr/>
          </p:nvSpPr>
          <p:spPr bwMode="auto">
            <a:xfrm>
              <a:off x="158" y="3791"/>
              <a:ext cx="81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800" b="1" dirty="0">
                  <a:solidFill>
                    <a:schemeClr val="bg2">
                      <a:lumMod val="10000"/>
                    </a:schemeClr>
                  </a:solidFill>
                  <a:latin typeface="微软雅黑" panose="020B0503020204020204" pitchFamily="34" charset="-122"/>
                  <a:ea typeface="微软雅黑" panose="020B0503020204020204" pitchFamily="34" charset="-122"/>
                </a:rPr>
                <a:t>输出：</a:t>
              </a:r>
              <a:endParaRPr kumimoji="1" lang="en-US" altLang="zh-CN" sz="2800" b="1" dirty="0">
                <a:solidFill>
                  <a:schemeClr val="bg2">
                    <a:lumMod val="10000"/>
                  </a:schemeClr>
                </a:solidFill>
                <a:latin typeface="微软雅黑" panose="020B0503020204020204" pitchFamily="34" charset="-122"/>
                <a:ea typeface="微软雅黑" panose="020B0503020204020204" pitchFamily="34" charset="-122"/>
              </a:endParaRPr>
            </a:p>
          </p:txBody>
        </p:sp>
        <p:graphicFrame>
          <p:nvGraphicFramePr>
            <p:cNvPr id="716906" name="Object 106"/>
            <p:cNvGraphicFramePr>
              <a:graphicFrameLocks noChangeAspect="1"/>
            </p:cNvGraphicFramePr>
            <p:nvPr/>
          </p:nvGraphicFramePr>
          <p:xfrm>
            <a:off x="1446" y="3793"/>
            <a:ext cx="363" cy="343"/>
          </p:xfrm>
          <a:graphic>
            <a:graphicData uri="http://schemas.openxmlformats.org/presentationml/2006/ole">
              <mc:AlternateContent xmlns:mc="http://schemas.openxmlformats.org/markup-compatibility/2006">
                <mc:Choice xmlns:v="urn:schemas-microsoft-com:vml" Requires="v">
                  <p:oleObj spid="_x0000_s17903" name="Visio" r:id="rId6" imgW="713448" imgH="673640" progId="Visio.Drawing.11">
                    <p:embed/>
                  </p:oleObj>
                </mc:Choice>
                <mc:Fallback>
                  <p:oleObj name="Visio" r:id="rId6" imgW="713448" imgH="673640" progId="Visio.Drawing.11">
                    <p:embed/>
                    <p:pic>
                      <p:nvPicPr>
                        <p:cNvPr id="716906" name="Object 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6" y="3793"/>
                          <a:ext cx="36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07" name="Object 107"/>
            <p:cNvGraphicFramePr>
              <a:graphicFrameLocks noChangeAspect="1"/>
            </p:cNvGraphicFramePr>
            <p:nvPr/>
          </p:nvGraphicFramePr>
          <p:xfrm>
            <a:off x="2010" y="3793"/>
            <a:ext cx="363" cy="343"/>
          </p:xfrm>
          <a:graphic>
            <a:graphicData uri="http://schemas.openxmlformats.org/presentationml/2006/ole">
              <mc:AlternateContent xmlns:mc="http://schemas.openxmlformats.org/markup-compatibility/2006">
                <mc:Choice xmlns:v="urn:schemas-microsoft-com:vml" Requires="v">
                  <p:oleObj spid="_x0000_s17904" name="Visio" r:id="rId8" imgW="752956" imgH="713232" progId="Visio.Drawing.11">
                    <p:embed/>
                  </p:oleObj>
                </mc:Choice>
                <mc:Fallback>
                  <p:oleObj name="Visio" r:id="rId8" imgW="752956" imgH="713232" progId="Visio.Drawing.11">
                    <p:embed/>
                    <p:pic>
                      <p:nvPicPr>
                        <p:cNvPr id="716907" name="Object 107"/>
                        <p:cNvPicPr>
                          <a:picLocks noChangeAspect="1" noChangeArrowheads="1"/>
                        </p:cNvPicPr>
                        <p:nvPr/>
                      </p:nvPicPr>
                      <p:blipFill>
                        <a:blip r:embed="rId9"/>
                        <a:srcRect/>
                        <a:stretch>
                          <a:fillRect/>
                        </a:stretch>
                      </p:blipFill>
                      <p:spPr bwMode="auto">
                        <a:xfrm>
                          <a:off x="2010" y="3793"/>
                          <a:ext cx="36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16911" name="Object 111"/>
          <p:cNvGraphicFramePr>
            <a:graphicFrameLocks noChangeAspect="1"/>
          </p:cNvGraphicFramePr>
          <p:nvPr>
            <p:extLst>
              <p:ext uri="{D42A27DB-BD31-4B8C-83A1-F6EECF244321}">
                <p14:modId xmlns:p14="http://schemas.microsoft.com/office/powerpoint/2010/main" val="461712257"/>
              </p:ext>
            </p:extLst>
          </p:nvPr>
        </p:nvGraphicFramePr>
        <p:xfrm>
          <a:off x="5431264" y="5774865"/>
          <a:ext cx="576263" cy="544512"/>
        </p:xfrm>
        <a:graphic>
          <a:graphicData uri="http://schemas.openxmlformats.org/presentationml/2006/ole">
            <mc:AlternateContent xmlns:mc="http://schemas.openxmlformats.org/markup-compatibility/2006">
              <mc:Choice xmlns:v="urn:schemas-microsoft-com:vml" Requires="v">
                <p:oleObj spid="_x0000_s17905" name="Visio" r:id="rId10" imgW="713448" imgH="673640" progId="Visio.Drawing.11">
                  <p:embed/>
                </p:oleObj>
              </mc:Choice>
              <mc:Fallback>
                <p:oleObj name="Visio" r:id="rId10" imgW="713448" imgH="673640" progId="Visio.Drawing.11">
                  <p:embed/>
                  <p:pic>
                    <p:nvPicPr>
                      <p:cNvPr id="716911" name="Object 1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1264" y="5774865"/>
                        <a:ext cx="57626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2" name="Object 112"/>
          <p:cNvGraphicFramePr>
            <a:graphicFrameLocks noChangeAspect="1"/>
          </p:cNvGraphicFramePr>
          <p:nvPr>
            <p:extLst>
              <p:ext uri="{D42A27DB-BD31-4B8C-83A1-F6EECF244321}">
                <p14:modId xmlns:p14="http://schemas.microsoft.com/office/powerpoint/2010/main" val="2134654052"/>
              </p:ext>
            </p:extLst>
          </p:nvPr>
        </p:nvGraphicFramePr>
        <p:xfrm>
          <a:off x="6326614" y="5774865"/>
          <a:ext cx="576263" cy="544512"/>
        </p:xfrm>
        <a:graphic>
          <a:graphicData uri="http://schemas.openxmlformats.org/presentationml/2006/ole">
            <mc:AlternateContent xmlns:mc="http://schemas.openxmlformats.org/markup-compatibility/2006">
              <mc:Choice xmlns:v="urn:schemas-microsoft-com:vml" Requires="v">
                <p:oleObj spid="_x0000_s17906" name="Visio" r:id="rId12" imgW="713448" imgH="673640" progId="Visio.Drawing.11">
                  <p:embed/>
                </p:oleObj>
              </mc:Choice>
              <mc:Fallback>
                <p:oleObj name="Visio" r:id="rId12" imgW="713448" imgH="673640" progId="Visio.Drawing.11">
                  <p:embed/>
                  <p:pic>
                    <p:nvPicPr>
                      <p:cNvPr id="716912" name="Object 1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6614" y="5774865"/>
                        <a:ext cx="57626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3" name="Object 113"/>
          <p:cNvGraphicFramePr>
            <a:graphicFrameLocks noChangeAspect="1"/>
          </p:cNvGraphicFramePr>
          <p:nvPr>
            <p:extLst>
              <p:ext uri="{D42A27DB-BD31-4B8C-83A1-F6EECF244321}">
                <p14:modId xmlns:p14="http://schemas.microsoft.com/office/powerpoint/2010/main" val="780155056"/>
              </p:ext>
            </p:extLst>
          </p:nvPr>
        </p:nvGraphicFramePr>
        <p:xfrm>
          <a:off x="1280855" y="838200"/>
          <a:ext cx="2471737" cy="2084387"/>
        </p:xfrm>
        <a:graphic>
          <a:graphicData uri="http://schemas.openxmlformats.org/presentationml/2006/ole">
            <mc:AlternateContent xmlns:mc="http://schemas.openxmlformats.org/markup-compatibility/2006">
              <mc:Choice xmlns:v="urn:schemas-microsoft-com:vml" Requires="v">
                <p:oleObj spid="_x0000_s17907" name="Visio" r:id="rId14" imgW="3154006" imgH="2660245" progId="Visio.Drawing.11">
                  <p:embed/>
                </p:oleObj>
              </mc:Choice>
              <mc:Fallback>
                <p:oleObj name="Visio" r:id="rId14" imgW="3154006" imgH="2660245" progId="Visio.Drawing.11">
                  <p:embed/>
                  <p:pic>
                    <p:nvPicPr>
                      <p:cNvPr id="716913" name="Object 1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80855" y="838200"/>
                        <a:ext cx="247173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4" name="Object 114"/>
          <p:cNvGraphicFramePr>
            <a:graphicFrameLocks noChangeAspect="1"/>
          </p:cNvGraphicFramePr>
          <p:nvPr>
            <p:extLst>
              <p:ext uri="{D42A27DB-BD31-4B8C-83A1-F6EECF244321}">
                <p14:modId xmlns:p14="http://schemas.microsoft.com/office/powerpoint/2010/main" val="2276775089"/>
              </p:ext>
            </p:extLst>
          </p:nvPr>
        </p:nvGraphicFramePr>
        <p:xfrm>
          <a:off x="5260290" y="838200"/>
          <a:ext cx="2471737" cy="2084388"/>
        </p:xfrm>
        <a:graphic>
          <a:graphicData uri="http://schemas.openxmlformats.org/presentationml/2006/ole">
            <mc:AlternateContent xmlns:mc="http://schemas.openxmlformats.org/markup-compatibility/2006">
              <mc:Choice xmlns:v="urn:schemas-microsoft-com:vml" Requires="v">
                <p:oleObj spid="_x0000_s17908" name="Visio" r:id="rId16" imgW="3154006" imgH="2660245" progId="Visio.Drawing.11">
                  <p:embed/>
                </p:oleObj>
              </mc:Choice>
              <mc:Fallback>
                <p:oleObj name="Visio" r:id="rId16" imgW="3154006" imgH="2660245" progId="Visio.Drawing.11">
                  <p:embed/>
                  <p:pic>
                    <p:nvPicPr>
                      <p:cNvPr id="716914" name="Object 1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60290" y="838200"/>
                        <a:ext cx="2471737" cy="20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5" name="Object 115"/>
          <p:cNvGraphicFramePr>
            <a:graphicFrameLocks noChangeAspect="1"/>
          </p:cNvGraphicFramePr>
          <p:nvPr>
            <p:extLst>
              <p:ext uri="{D42A27DB-BD31-4B8C-83A1-F6EECF244321}">
                <p14:modId xmlns:p14="http://schemas.microsoft.com/office/powerpoint/2010/main" val="4159930488"/>
              </p:ext>
            </p:extLst>
          </p:nvPr>
        </p:nvGraphicFramePr>
        <p:xfrm>
          <a:off x="7221964" y="5774865"/>
          <a:ext cx="576263" cy="544512"/>
        </p:xfrm>
        <a:graphic>
          <a:graphicData uri="http://schemas.openxmlformats.org/presentationml/2006/ole">
            <mc:AlternateContent xmlns:mc="http://schemas.openxmlformats.org/markup-compatibility/2006">
              <mc:Choice xmlns:v="urn:schemas-microsoft-com:vml" Requires="v">
                <p:oleObj spid="_x0000_s17909" name="Visio" r:id="rId18" imgW="713448" imgH="673640" progId="Visio.Drawing.11">
                  <p:embed/>
                </p:oleObj>
              </mc:Choice>
              <mc:Fallback>
                <p:oleObj name="Visio" r:id="rId18" imgW="713448" imgH="673640" progId="Visio.Drawing.11">
                  <p:embed/>
                  <p:pic>
                    <p:nvPicPr>
                      <p:cNvPr id="716915" name="Object 1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21964" y="5774865"/>
                        <a:ext cx="57626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6" name="Object 116"/>
          <p:cNvGraphicFramePr>
            <a:graphicFrameLocks noChangeAspect="1"/>
          </p:cNvGraphicFramePr>
          <p:nvPr>
            <p:extLst>
              <p:ext uri="{D42A27DB-BD31-4B8C-83A1-F6EECF244321}">
                <p14:modId xmlns:p14="http://schemas.microsoft.com/office/powerpoint/2010/main" val="746765856"/>
              </p:ext>
            </p:extLst>
          </p:nvPr>
        </p:nvGraphicFramePr>
        <p:xfrm>
          <a:off x="8990297" y="1088233"/>
          <a:ext cx="2016125" cy="1296987"/>
        </p:xfrm>
        <a:graphic>
          <a:graphicData uri="http://schemas.openxmlformats.org/presentationml/2006/ole">
            <mc:AlternateContent xmlns:mc="http://schemas.openxmlformats.org/markup-compatibility/2006">
              <mc:Choice xmlns:v="urn:schemas-microsoft-com:vml" Requires="v">
                <p:oleObj spid="_x0000_s17910" name="Visio" r:id="rId20" imgW="2572998" imgH="1655053" progId="Visio.Drawing.11">
                  <p:embed/>
                </p:oleObj>
              </mc:Choice>
              <mc:Fallback>
                <p:oleObj name="Visio" r:id="rId20" imgW="2572998" imgH="1655053" progId="Visio.Drawing.11">
                  <p:embed/>
                  <p:pic>
                    <p:nvPicPr>
                      <p:cNvPr id="716916" name="Object 1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990297" y="1088233"/>
                        <a:ext cx="20161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7" name="Object 117"/>
          <p:cNvGraphicFramePr>
            <a:graphicFrameLocks noChangeAspect="1"/>
          </p:cNvGraphicFramePr>
          <p:nvPr>
            <p:extLst>
              <p:ext uri="{D42A27DB-BD31-4B8C-83A1-F6EECF244321}">
                <p14:modId xmlns:p14="http://schemas.microsoft.com/office/powerpoint/2010/main" val="4195897071"/>
              </p:ext>
            </p:extLst>
          </p:nvPr>
        </p:nvGraphicFramePr>
        <p:xfrm>
          <a:off x="1615676" y="3819870"/>
          <a:ext cx="2016125" cy="1296987"/>
        </p:xfrm>
        <a:graphic>
          <a:graphicData uri="http://schemas.openxmlformats.org/presentationml/2006/ole">
            <mc:AlternateContent xmlns:mc="http://schemas.openxmlformats.org/markup-compatibility/2006">
              <mc:Choice xmlns:v="urn:schemas-microsoft-com:vml" Requires="v">
                <p:oleObj spid="_x0000_s17911" name="Visio" r:id="rId22" imgW="2572998" imgH="1655053" progId="Visio.Drawing.11">
                  <p:embed/>
                </p:oleObj>
              </mc:Choice>
              <mc:Fallback>
                <p:oleObj name="Visio" r:id="rId22" imgW="2572998" imgH="1655053" progId="Visio.Drawing.11">
                  <p:embed/>
                  <p:pic>
                    <p:nvPicPr>
                      <p:cNvPr id="716917" name="Object 1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15676" y="3819870"/>
                        <a:ext cx="20161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8" name="Object 118"/>
          <p:cNvGraphicFramePr>
            <a:graphicFrameLocks noChangeAspect="1"/>
          </p:cNvGraphicFramePr>
          <p:nvPr>
            <p:extLst>
              <p:ext uri="{D42A27DB-BD31-4B8C-83A1-F6EECF244321}">
                <p14:modId xmlns:p14="http://schemas.microsoft.com/office/powerpoint/2010/main" val="3973966400"/>
              </p:ext>
            </p:extLst>
          </p:nvPr>
        </p:nvGraphicFramePr>
        <p:xfrm>
          <a:off x="5847967" y="3849833"/>
          <a:ext cx="1236663" cy="1296987"/>
        </p:xfrm>
        <a:graphic>
          <a:graphicData uri="http://schemas.openxmlformats.org/presentationml/2006/ole">
            <mc:AlternateContent xmlns:mc="http://schemas.openxmlformats.org/markup-compatibility/2006">
              <mc:Choice xmlns:v="urn:schemas-microsoft-com:vml" Requires="v">
                <p:oleObj spid="_x0000_s17912" name="Visio" r:id="rId24" imgW="1579565" imgH="1655053" progId="Visio.Drawing.11">
                  <p:embed/>
                </p:oleObj>
              </mc:Choice>
              <mc:Fallback>
                <p:oleObj name="Visio" r:id="rId24" imgW="1579565" imgH="1655053" progId="Visio.Drawing.11">
                  <p:embed/>
                  <p:pic>
                    <p:nvPicPr>
                      <p:cNvPr id="716918" name="Object 1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47967" y="3849833"/>
                        <a:ext cx="1236663"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20" name="Line 120"/>
          <p:cNvSpPr>
            <a:spLocks noChangeShapeType="1"/>
          </p:cNvSpPr>
          <p:nvPr/>
        </p:nvSpPr>
        <p:spPr bwMode="auto">
          <a:xfrm>
            <a:off x="728875" y="1127124"/>
            <a:ext cx="720000" cy="0"/>
          </a:xfrm>
          <a:prstGeom prst="line">
            <a:avLst/>
          </a:prstGeom>
          <a:noFill/>
          <a:ln w="76200" cap="rnd">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21" name="Line 121"/>
          <p:cNvSpPr>
            <a:spLocks noChangeShapeType="1"/>
          </p:cNvSpPr>
          <p:nvPr/>
        </p:nvSpPr>
        <p:spPr bwMode="auto">
          <a:xfrm>
            <a:off x="4707888" y="1127125"/>
            <a:ext cx="720000" cy="0"/>
          </a:xfrm>
          <a:prstGeom prst="line">
            <a:avLst/>
          </a:prstGeom>
          <a:noFill/>
          <a:ln w="76200" cap="rnd">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22" name="Line 122"/>
          <p:cNvSpPr>
            <a:spLocks noChangeShapeType="1"/>
          </p:cNvSpPr>
          <p:nvPr/>
        </p:nvSpPr>
        <p:spPr bwMode="auto">
          <a:xfrm>
            <a:off x="1326750" y="4035769"/>
            <a:ext cx="720000" cy="0"/>
          </a:xfrm>
          <a:prstGeom prst="line">
            <a:avLst/>
          </a:prstGeom>
          <a:noFill/>
          <a:ln w="76200" cap="rnd">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23" name="Line 123"/>
          <p:cNvSpPr>
            <a:spLocks noChangeShapeType="1"/>
          </p:cNvSpPr>
          <p:nvPr/>
        </p:nvSpPr>
        <p:spPr bwMode="auto">
          <a:xfrm>
            <a:off x="5271703" y="4067319"/>
            <a:ext cx="720000" cy="0"/>
          </a:xfrm>
          <a:prstGeom prst="line">
            <a:avLst/>
          </a:prstGeom>
          <a:noFill/>
          <a:ln w="76200" cap="rnd">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25" name="Line 125"/>
          <p:cNvSpPr>
            <a:spLocks noChangeShapeType="1"/>
          </p:cNvSpPr>
          <p:nvPr/>
        </p:nvSpPr>
        <p:spPr bwMode="auto">
          <a:xfrm>
            <a:off x="9016633" y="4149814"/>
            <a:ext cx="720000" cy="0"/>
          </a:xfrm>
          <a:prstGeom prst="line">
            <a:avLst/>
          </a:prstGeom>
          <a:noFill/>
          <a:ln w="76200" cap="rnd">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16926" name="Object 126"/>
          <p:cNvGraphicFramePr>
            <a:graphicFrameLocks noChangeAspect="1"/>
          </p:cNvGraphicFramePr>
          <p:nvPr>
            <p:extLst>
              <p:ext uri="{D42A27DB-BD31-4B8C-83A1-F6EECF244321}">
                <p14:modId xmlns:p14="http://schemas.microsoft.com/office/powerpoint/2010/main" val="2712127296"/>
              </p:ext>
            </p:extLst>
          </p:nvPr>
        </p:nvGraphicFramePr>
        <p:xfrm>
          <a:off x="9300796" y="3963538"/>
          <a:ext cx="1236663" cy="1296987"/>
        </p:xfrm>
        <a:graphic>
          <a:graphicData uri="http://schemas.openxmlformats.org/presentationml/2006/ole">
            <mc:AlternateContent xmlns:mc="http://schemas.openxmlformats.org/markup-compatibility/2006">
              <mc:Choice xmlns:v="urn:schemas-microsoft-com:vml" Requires="v">
                <p:oleObj spid="_x0000_s17913" name="Visio" r:id="rId26" imgW="1579565" imgH="1655053" progId="Visio.Drawing.11">
                  <p:embed/>
                </p:oleObj>
              </mc:Choice>
              <mc:Fallback>
                <p:oleObj name="Visio" r:id="rId26" imgW="1579565" imgH="1655053" progId="Visio.Drawing.11">
                  <p:embed/>
                  <p:pic>
                    <p:nvPicPr>
                      <p:cNvPr id="716926" name="Object 1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300796" y="3963538"/>
                        <a:ext cx="1236663"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27" name="Object 127"/>
          <p:cNvGraphicFramePr>
            <a:graphicFrameLocks noChangeAspect="1"/>
          </p:cNvGraphicFramePr>
          <p:nvPr>
            <p:extLst>
              <p:ext uri="{D42A27DB-BD31-4B8C-83A1-F6EECF244321}">
                <p14:modId xmlns:p14="http://schemas.microsoft.com/office/powerpoint/2010/main" val="572869533"/>
              </p:ext>
            </p:extLst>
          </p:nvPr>
        </p:nvGraphicFramePr>
        <p:xfrm>
          <a:off x="8117314" y="5774865"/>
          <a:ext cx="576263" cy="544512"/>
        </p:xfrm>
        <a:graphic>
          <a:graphicData uri="http://schemas.openxmlformats.org/presentationml/2006/ole">
            <mc:AlternateContent xmlns:mc="http://schemas.openxmlformats.org/markup-compatibility/2006">
              <mc:Choice xmlns:v="urn:schemas-microsoft-com:vml" Requires="v">
                <p:oleObj spid="_x0000_s17914" name="Visio" r:id="rId28" imgW="713448" imgH="673640" progId="Visio.Drawing.11">
                  <p:embed/>
                </p:oleObj>
              </mc:Choice>
              <mc:Fallback>
                <p:oleObj name="Visio" r:id="rId28" imgW="713448" imgH="673640" progId="Visio.Drawing.11">
                  <p:embed/>
                  <p:pic>
                    <p:nvPicPr>
                      <p:cNvPr id="716927" name="Object 1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17314" y="5774865"/>
                        <a:ext cx="57626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28" name="Object 128"/>
          <p:cNvGraphicFramePr>
            <a:graphicFrameLocks noChangeAspect="1"/>
          </p:cNvGraphicFramePr>
          <p:nvPr>
            <p:extLst>
              <p:ext uri="{D42A27DB-BD31-4B8C-83A1-F6EECF244321}">
                <p14:modId xmlns:p14="http://schemas.microsoft.com/office/powerpoint/2010/main" val="2304058725"/>
              </p:ext>
            </p:extLst>
          </p:nvPr>
        </p:nvGraphicFramePr>
        <p:xfrm>
          <a:off x="9012664" y="5774865"/>
          <a:ext cx="576263" cy="544512"/>
        </p:xfrm>
        <a:graphic>
          <a:graphicData uri="http://schemas.openxmlformats.org/presentationml/2006/ole">
            <mc:AlternateContent xmlns:mc="http://schemas.openxmlformats.org/markup-compatibility/2006">
              <mc:Choice xmlns:v="urn:schemas-microsoft-com:vml" Requires="v">
                <p:oleObj spid="_x0000_s17915" name="Visio" r:id="rId30" imgW="713448" imgH="673640" progId="Visio.Drawing.11">
                  <p:embed/>
                </p:oleObj>
              </mc:Choice>
              <mc:Fallback>
                <p:oleObj name="Visio" r:id="rId30" imgW="713448" imgH="673640" progId="Visio.Drawing.11">
                  <p:embed/>
                  <p:pic>
                    <p:nvPicPr>
                      <p:cNvPr id="716928" name="Object 12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012664" y="5774865"/>
                        <a:ext cx="57626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31" name="Freeform 131"/>
          <p:cNvSpPr>
            <a:spLocks/>
          </p:cNvSpPr>
          <p:nvPr/>
        </p:nvSpPr>
        <p:spPr bwMode="auto">
          <a:xfrm>
            <a:off x="1772979" y="949325"/>
            <a:ext cx="684212" cy="682625"/>
          </a:xfrm>
          <a:custGeom>
            <a:avLst/>
            <a:gdLst>
              <a:gd name="T0" fmla="*/ 23 w 431"/>
              <a:gd name="T1" fmla="*/ 430 h 430"/>
              <a:gd name="T2" fmla="*/ 68 w 431"/>
              <a:gd name="T3" fmla="*/ 68 h 430"/>
              <a:gd name="T4" fmla="*/ 431 w 431"/>
              <a:gd name="T5" fmla="*/ 22 h 430"/>
            </a:gdLst>
            <a:ahLst/>
            <a:cxnLst>
              <a:cxn ang="0">
                <a:pos x="T0" y="T1"/>
              </a:cxn>
              <a:cxn ang="0">
                <a:pos x="T2" y="T3"/>
              </a:cxn>
              <a:cxn ang="0">
                <a:pos x="T4" y="T5"/>
              </a:cxn>
            </a:cxnLst>
            <a:rect l="0" t="0" r="r" b="b"/>
            <a:pathLst>
              <a:path w="431" h="430">
                <a:moveTo>
                  <a:pt x="23" y="430"/>
                </a:moveTo>
                <a:cubicBezTo>
                  <a:pt x="11" y="283"/>
                  <a:pt x="0" y="136"/>
                  <a:pt x="68" y="68"/>
                </a:cubicBezTo>
                <a:cubicBezTo>
                  <a:pt x="136" y="0"/>
                  <a:pt x="283" y="11"/>
                  <a:pt x="431" y="22"/>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32" name="Freeform 132"/>
          <p:cNvSpPr>
            <a:spLocks/>
          </p:cNvSpPr>
          <p:nvPr/>
        </p:nvSpPr>
        <p:spPr bwMode="auto">
          <a:xfrm>
            <a:off x="5438129" y="1044575"/>
            <a:ext cx="960239" cy="1377950"/>
          </a:xfrm>
          <a:custGeom>
            <a:avLst/>
            <a:gdLst>
              <a:gd name="T0" fmla="*/ 0 w 681"/>
              <a:gd name="T1" fmla="*/ 868 h 868"/>
              <a:gd name="T2" fmla="*/ 182 w 681"/>
              <a:gd name="T3" fmla="*/ 143 h 868"/>
              <a:gd name="T4" fmla="*/ 681 w 681"/>
              <a:gd name="T5" fmla="*/ 7 h 868"/>
            </a:gdLst>
            <a:ahLst/>
            <a:cxnLst>
              <a:cxn ang="0">
                <a:pos x="T0" y="T1"/>
              </a:cxn>
              <a:cxn ang="0">
                <a:pos x="T2" y="T3"/>
              </a:cxn>
              <a:cxn ang="0">
                <a:pos x="T4" y="T5"/>
              </a:cxn>
            </a:cxnLst>
            <a:rect l="0" t="0" r="r" b="b"/>
            <a:pathLst>
              <a:path w="681" h="868">
                <a:moveTo>
                  <a:pt x="0" y="868"/>
                </a:moveTo>
                <a:cubicBezTo>
                  <a:pt x="34" y="577"/>
                  <a:pt x="69" y="286"/>
                  <a:pt x="182" y="143"/>
                </a:cubicBezTo>
                <a:cubicBezTo>
                  <a:pt x="295" y="0"/>
                  <a:pt x="488" y="3"/>
                  <a:pt x="681" y="7"/>
                </a:cubicBezTo>
              </a:path>
            </a:pathLst>
          </a:custGeom>
          <a:noFill/>
          <a:ln w="38100"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33" name="Freeform 133"/>
          <p:cNvSpPr>
            <a:spLocks/>
          </p:cNvSpPr>
          <p:nvPr/>
        </p:nvSpPr>
        <p:spPr bwMode="auto">
          <a:xfrm>
            <a:off x="10142821" y="1232694"/>
            <a:ext cx="755650" cy="647700"/>
          </a:xfrm>
          <a:custGeom>
            <a:avLst/>
            <a:gdLst>
              <a:gd name="T0" fmla="*/ 0 w 476"/>
              <a:gd name="T1" fmla="*/ 0 h 408"/>
              <a:gd name="T2" fmla="*/ 408 w 476"/>
              <a:gd name="T3" fmla="*/ 91 h 408"/>
              <a:gd name="T4" fmla="*/ 408 w 476"/>
              <a:gd name="T5" fmla="*/ 408 h 408"/>
            </a:gdLst>
            <a:ahLst/>
            <a:cxnLst>
              <a:cxn ang="0">
                <a:pos x="T0" y="T1"/>
              </a:cxn>
              <a:cxn ang="0">
                <a:pos x="T2" y="T3"/>
              </a:cxn>
              <a:cxn ang="0">
                <a:pos x="T4" y="T5"/>
              </a:cxn>
            </a:cxnLst>
            <a:rect l="0" t="0" r="r" b="b"/>
            <a:pathLst>
              <a:path w="476" h="408">
                <a:moveTo>
                  <a:pt x="0" y="0"/>
                </a:moveTo>
                <a:cubicBezTo>
                  <a:pt x="170" y="11"/>
                  <a:pt x="340" y="23"/>
                  <a:pt x="408" y="91"/>
                </a:cubicBezTo>
                <a:cubicBezTo>
                  <a:pt x="476" y="159"/>
                  <a:pt x="442" y="283"/>
                  <a:pt x="408" y="408"/>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34" name="Freeform 134"/>
          <p:cNvSpPr>
            <a:spLocks/>
          </p:cNvSpPr>
          <p:nvPr/>
        </p:nvSpPr>
        <p:spPr bwMode="auto">
          <a:xfrm>
            <a:off x="2768201" y="3929407"/>
            <a:ext cx="600075" cy="682625"/>
          </a:xfrm>
          <a:custGeom>
            <a:avLst/>
            <a:gdLst>
              <a:gd name="T0" fmla="*/ 363 w 378"/>
              <a:gd name="T1" fmla="*/ 430 h 430"/>
              <a:gd name="T2" fmla="*/ 317 w 378"/>
              <a:gd name="T3" fmla="*/ 68 h 430"/>
              <a:gd name="T4" fmla="*/ 0 w 378"/>
              <a:gd name="T5" fmla="*/ 22 h 430"/>
            </a:gdLst>
            <a:ahLst/>
            <a:cxnLst>
              <a:cxn ang="0">
                <a:pos x="T0" y="T1"/>
              </a:cxn>
              <a:cxn ang="0">
                <a:pos x="T2" y="T3"/>
              </a:cxn>
              <a:cxn ang="0">
                <a:pos x="T4" y="T5"/>
              </a:cxn>
            </a:cxnLst>
            <a:rect l="0" t="0" r="r" b="b"/>
            <a:pathLst>
              <a:path w="378" h="430">
                <a:moveTo>
                  <a:pt x="363" y="430"/>
                </a:moveTo>
                <a:cubicBezTo>
                  <a:pt x="370" y="283"/>
                  <a:pt x="378" y="136"/>
                  <a:pt x="317" y="68"/>
                </a:cubicBezTo>
                <a:cubicBezTo>
                  <a:pt x="256" y="0"/>
                  <a:pt x="128" y="11"/>
                  <a:pt x="0" y="22"/>
                </a:cubicBezTo>
              </a:path>
            </a:pathLst>
          </a:custGeom>
          <a:noFill/>
          <a:ln w="38100"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36" name="Freeform 136"/>
          <p:cNvSpPr>
            <a:spLocks/>
          </p:cNvSpPr>
          <p:nvPr/>
        </p:nvSpPr>
        <p:spPr bwMode="auto">
          <a:xfrm>
            <a:off x="5895592" y="4043508"/>
            <a:ext cx="671513" cy="598487"/>
          </a:xfrm>
          <a:custGeom>
            <a:avLst/>
            <a:gdLst>
              <a:gd name="T0" fmla="*/ 60 w 423"/>
              <a:gd name="T1" fmla="*/ 377 h 377"/>
              <a:gd name="T2" fmla="*/ 60 w 423"/>
              <a:gd name="T3" fmla="*/ 60 h 377"/>
              <a:gd name="T4" fmla="*/ 423 w 423"/>
              <a:gd name="T5" fmla="*/ 15 h 377"/>
            </a:gdLst>
            <a:ahLst/>
            <a:cxnLst>
              <a:cxn ang="0">
                <a:pos x="T0" y="T1"/>
              </a:cxn>
              <a:cxn ang="0">
                <a:pos x="T2" y="T3"/>
              </a:cxn>
              <a:cxn ang="0">
                <a:pos x="T4" y="T5"/>
              </a:cxn>
            </a:cxnLst>
            <a:rect l="0" t="0" r="r" b="b"/>
            <a:pathLst>
              <a:path w="423" h="377">
                <a:moveTo>
                  <a:pt x="60" y="377"/>
                </a:moveTo>
                <a:cubicBezTo>
                  <a:pt x="30" y="248"/>
                  <a:pt x="0" y="120"/>
                  <a:pt x="60" y="60"/>
                </a:cubicBezTo>
                <a:cubicBezTo>
                  <a:pt x="120" y="0"/>
                  <a:pt x="271" y="7"/>
                  <a:pt x="423" y="15"/>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5461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931"/>
                                        </p:tgtEl>
                                        <p:attrNameLst>
                                          <p:attrName>style.visibility</p:attrName>
                                        </p:attrNameLst>
                                      </p:cBhvr>
                                      <p:to>
                                        <p:strVal val="visible"/>
                                      </p:to>
                                    </p:set>
                                    <p:animEffect transition="in" filter="box(in)">
                                      <p:cBhvr>
                                        <p:cTn id="7" dur="500"/>
                                        <p:tgtEl>
                                          <p:spTgt spid="716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921"/>
                                        </p:tgtEl>
                                        <p:attrNameLst>
                                          <p:attrName>style.visibility</p:attrName>
                                        </p:attrNameLst>
                                      </p:cBhvr>
                                      <p:to>
                                        <p:strVal val="visible"/>
                                      </p:to>
                                    </p:set>
                                    <p:animEffect transition="in" filter="wipe(left)">
                                      <p:cBhvr>
                                        <p:cTn id="12" dur="500"/>
                                        <p:tgtEl>
                                          <p:spTgt spid="716921"/>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716914"/>
                                        </p:tgtEl>
                                        <p:attrNameLst>
                                          <p:attrName>style.visibility</p:attrName>
                                        </p:attrNameLst>
                                      </p:cBhvr>
                                      <p:to>
                                        <p:strVal val="visible"/>
                                      </p:to>
                                    </p:set>
                                    <p:animEffect transition="in" filter="dissolve">
                                      <p:cBhvr>
                                        <p:cTn id="16" dur="500"/>
                                        <p:tgtEl>
                                          <p:spTgt spid="7169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9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16932"/>
                                        </p:tgtEl>
                                        <p:attrNameLst>
                                          <p:attrName>style.visibility</p:attrName>
                                        </p:attrNameLst>
                                      </p:cBhvr>
                                      <p:to>
                                        <p:strVal val="visible"/>
                                      </p:to>
                                    </p:set>
                                    <p:animEffect transition="in" filter="wipe(down)">
                                      <p:cBhvr>
                                        <p:cTn id="25" dur="500"/>
                                        <p:tgtEl>
                                          <p:spTgt spid="7169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16916"/>
                                        </p:tgtEl>
                                        <p:attrNameLst>
                                          <p:attrName>style.visibility</p:attrName>
                                        </p:attrNameLst>
                                      </p:cBhvr>
                                      <p:to>
                                        <p:strVal val="visible"/>
                                      </p:to>
                                    </p:set>
                                    <p:animEffect transition="in" filter="dissolve">
                                      <p:cBhvr>
                                        <p:cTn id="30" dur="500"/>
                                        <p:tgtEl>
                                          <p:spTgt spid="7169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716933"/>
                                        </p:tgtEl>
                                        <p:attrNameLst>
                                          <p:attrName>style.visibility</p:attrName>
                                        </p:attrNameLst>
                                      </p:cBhvr>
                                      <p:to>
                                        <p:strVal val="visible"/>
                                      </p:to>
                                    </p:set>
                                    <p:animEffect transition="in" filter="box(in)">
                                      <p:cBhvr>
                                        <p:cTn id="35" dur="500"/>
                                        <p:tgtEl>
                                          <p:spTgt spid="71693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16922"/>
                                        </p:tgtEl>
                                        <p:attrNameLst>
                                          <p:attrName>style.visibility</p:attrName>
                                        </p:attrNameLst>
                                      </p:cBhvr>
                                      <p:to>
                                        <p:strVal val="visible"/>
                                      </p:to>
                                    </p:set>
                                    <p:animEffect transition="in" filter="wipe(left)">
                                      <p:cBhvr>
                                        <p:cTn id="40" dur="500"/>
                                        <p:tgtEl>
                                          <p:spTgt spid="716922"/>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716917"/>
                                        </p:tgtEl>
                                        <p:attrNameLst>
                                          <p:attrName>style.visibility</p:attrName>
                                        </p:attrNameLst>
                                      </p:cBhvr>
                                      <p:to>
                                        <p:strVal val="visible"/>
                                      </p:to>
                                    </p:set>
                                    <p:animEffect transition="in" filter="dissolve">
                                      <p:cBhvr>
                                        <p:cTn id="44" dur="500"/>
                                        <p:tgtEl>
                                          <p:spTgt spid="7169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716915"/>
                                        </p:tgtEl>
                                        <p:attrNameLst>
                                          <p:attrName>style.visibility</p:attrName>
                                        </p:attrNameLst>
                                      </p:cBhvr>
                                      <p:to>
                                        <p:strVal val="visible"/>
                                      </p:to>
                                    </p:set>
                                    <p:animEffect transition="in" filter="wipe(left)">
                                      <p:cBhvr>
                                        <p:cTn id="49" dur="500"/>
                                        <p:tgtEl>
                                          <p:spTgt spid="7169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716934"/>
                                        </p:tgtEl>
                                        <p:attrNameLst>
                                          <p:attrName>style.visibility</p:attrName>
                                        </p:attrNameLst>
                                      </p:cBhvr>
                                      <p:to>
                                        <p:strVal val="visible"/>
                                      </p:to>
                                    </p:set>
                                    <p:animEffect transition="in" filter="wipe(down)">
                                      <p:cBhvr>
                                        <p:cTn id="54" dur="500"/>
                                        <p:tgtEl>
                                          <p:spTgt spid="71693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16923"/>
                                        </p:tgtEl>
                                        <p:attrNameLst>
                                          <p:attrName>style.visibility</p:attrName>
                                        </p:attrNameLst>
                                      </p:cBhvr>
                                      <p:to>
                                        <p:strVal val="visible"/>
                                      </p:to>
                                    </p:set>
                                    <p:animEffect transition="in" filter="wipe(left)">
                                      <p:cBhvr>
                                        <p:cTn id="59" dur="500"/>
                                        <p:tgtEl>
                                          <p:spTgt spid="716923"/>
                                        </p:tgtEl>
                                      </p:cBhvr>
                                    </p:animEffect>
                                  </p:childTnLst>
                                </p:cTn>
                              </p:par>
                            </p:childTnLst>
                          </p:cTn>
                        </p:par>
                        <p:par>
                          <p:cTn id="60" fill="hold" nodeType="afterGroup">
                            <p:stCondLst>
                              <p:cond delay="500"/>
                            </p:stCondLst>
                            <p:childTnLst>
                              <p:par>
                                <p:cTn id="61" presetID="9" presetClass="entr" presetSubtype="0" fill="hold" nodeType="afterEffect">
                                  <p:stCondLst>
                                    <p:cond delay="0"/>
                                  </p:stCondLst>
                                  <p:childTnLst>
                                    <p:set>
                                      <p:cBhvr>
                                        <p:cTn id="62" dur="1" fill="hold">
                                          <p:stCondLst>
                                            <p:cond delay="0"/>
                                          </p:stCondLst>
                                        </p:cTn>
                                        <p:tgtEl>
                                          <p:spTgt spid="716918"/>
                                        </p:tgtEl>
                                        <p:attrNameLst>
                                          <p:attrName>style.visibility</p:attrName>
                                        </p:attrNameLst>
                                      </p:cBhvr>
                                      <p:to>
                                        <p:strVal val="visible"/>
                                      </p:to>
                                    </p:set>
                                    <p:animEffect transition="in" filter="dissolve">
                                      <p:cBhvr>
                                        <p:cTn id="63" dur="500"/>
                                        <p:tgtEl>
                                          <p:spTgt spid="71691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716936"/>
                                        </p:tgtEl>
                                        <p:attrNameLst>
                                          <p:attrName>style.visibility</p:attrName>
                                        </p:attrNameLst>
                                      </p:cBhvr>
                                      <p:to>
                                        <p:strVal val="visible"/>
                                      </p:to>
                                    </p:set>
                                    <p:animEffect transition="in" filter="box(in)">
                                      <p:cBhvr>
                                        <p:cTn id="68" dur="500"/>
                                        <p:tgtEl>
                                          <p:spTgt spid="71693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16925"/>
                                        </p:tgtEl>
                                        <p:attrNameLst>
                                          <p:attrName>style.visibility</p:attrName>
                                        </p:attrNameLst>
                                      </p:cBhvr>
                                      <p:to>
                                        <p:strVal val="visible"/>
                                      </p:to>
                                    </p:set>
                                    <p:animEffect transition="in" filter="wipe(left)">
                                      <p:cBhvr>
                                        <p:cTn id="73" dur="500"/>
                                        <p:tgtEl>
                                          <p:spTgt spid="716925"/>
                                        </p:tgtEl>
                                      </p:cBhvr>
                                    </p:animEffect>
                                  </p:childTnLst>
                                </p:cTn>
                              </p:par>
                            </p:childTnLst>
                          </p:cTn>
                        </p:par>
                        <p:par>
                          <p:cTn id="74" fill="hold" nodeType="afterGroup">
                            <p:stCondLst>
                              <p:cond delay="500"/>
                            </p:stCondLst>
                            <p:childTnLst>
                              <p:par>
                                <p:cTn id="75" presetID="9" presetClass="entr" presetSubtype="0" fill="hold" nodeType="afterEffect">
                                  <p:stCondLst>
                                    <p:cond delay="0"/>
                                  </p:stCondLst>
                                  <p:childTnLst>
                                    <p:set>
                                      <p:cBhvr>
                                        <p:cTn id="76" dur="1" fill="hold">
                                          <p:stCondLst>
                                            <p:cond delay="0"/>
                                          </p:stCondLst>
                                        </p:cTn>
                                        <p:tgtEl>
                                          <p:spTgt spid="716926"/>
                                        </p:tgtEl>
                                        <p:attrNameLst>
                                          <p:attrName>style.visibility</p:attrName>
                                        </p:attrNameLst>
                                      </p:cBhvr>
                                      <p:to>
                                        <p:strVal val="visible"/>
                                      </p:to>
                                    </p:set>
                                    <p:animEffect transition="in" filter="dissolve">
                                      <p:cBhvr>
                                        <p:cTn id="77" dur="500"/>
                                        <p:tgtEl>
                                          <p:spTgt spid="71692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716927"/>
                                        </p:tgtEl>
                                        <p:attrNameLst>
                                          <p:attrName>style.visibility</p:attrName>
                                        </p:attrNameLst>
                                      </p:cBhvr>
                                      <p:to>
                                        <p:strVal val="visible"/>
                                      </p:to>
                                    </p:set>
                                    <p:animEffect transition="in" filter="wipe(left)">
                                      <p:cBhvr>
                                        <p:cTn id="82" dur="500"/>
                                        <p:tgtEl>
                                          <p:spTgt spid="716927"/>
                                        </p:tgtEl>
                                      </p:cBhvr>
                                    </p:animEffect>
                                  </p:childTnLst>
                                </p:cTn>
                              </p:par>
                            </p:childTnLst>
                          </p:cTn>
                        </p:par>
                        <p:par>
                          <p:cTn id="83" fill="hold" nodeType="afterGroup">
                            <p:stCondLst>
                              <p:cond delay="500"/>
                            </p:stCondLst>
                            <p:childTnLst>
                              <p:par>
                                <p:cTn id="84" presetID="22" presetClass="entr" presetSubtype="8" fill="hold" nodeType="afterEffect">
                                  <p:stCondLst>
                                    <p:cond delay="0"/>
                                  </p:stCondLst>
                                  <p:childTnLst>
                                    <p:set>
                                      <p:cBhvr>
                                        <p:cTn id="85" dur="1" fill="hold">
                                          <p:stCondLst>
                                            <p:cond delay="0"/>
                                          </p:stCondLst>
                                        </p:cTn>
                                        <p:tgtEl>
                                          <p:spTgt spid="716928"/>
                                        </p:tgtEl>
                                        <p:attrNameLst>
                                          <p:attrName>style.visibility</p:attrName>
                                        </p:attrNameLst>
                                      </p:cBhvr>
                                      <p:to>
                                        <p:strVal val="visible"/>
                                      </p:to>
                                    </p:set>
                                    <p:animEffect transition="in" filter="wipe(left)">
                                      <p:cBhvr>
                                        <p:cTn id="86" dur="500"/>
                                        <p:tgtEl>
                                          <p:spTgt spid="716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21" grpId="0" animBg="1"/>
      <p:bldP spid="716922" grpId="0" animBg="1"/>
      <p:bldP spid="716923" grpId="0" animBg="1"/>
      <p:bldP spid="716925" grpId="0" animBg="1"/>
      <p:bldP spid="716931" grpId="0" animBg="1"/>
      <p:bldP spid="716932" grpId="0" animBg="1"/>
      <p:bldP spid="716933" grpId="0" animBg="1"/>
      <p:bldP spid="716934" grpId="0" animBg="1"/>
      <p:bldP spid="7169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8236" name="Object 108"/>
          <p:cNvGraphicFramePr>
            <a:graphicFrameLocks noChangeAspect="1"/>
          </p:cNvGraphicFramePr>
          <p:nvPr>
            <p:extLst>
              <p:ext uri="{D42A27DB-BD31-4B8C-83A1-F6EECF244321}">
                <p14:modId xmlns:p14="http://schemas.microsoft.com/office/powerpoint/2010/main" val="635434363"/>
              </p:ext>
            </p:extLst>
          </p:nvPr>
        </p:nvGraphicFramePr>
        <p:xfrm>
          <a:off x="796909" y="579587"/>
          <a:ext cx="3024188" cy="2640013"/>
        </p:xfrm>
        <a:graphic>
          <a:graphicData uri="http://schemas.openxmlformats.org/presentationml/2006/ole">
            <mc:AlternateContent xmlns:mc="http://schemas.openxmlformats.org/markup-compatibility/2006">
              <mc:Choice xmlns:v="urn:schemas-microsoft-com:vml" Requires="v">
                <p:oleObj spid="_x0000_s11809" name="Visio" r:id="rId4" imgW="4241575" imgH="3703536" progId="Visio.Drawing.11">
                  <p:embed/>
                </p:oleObj>
              </mc:Choice>
              <mc:Fallback>
                <p:oleObj name="Visio" r:id="rId4" imgW="4241575" imgH="3703536" progId="Visio.Drawing.11">
                  <p:embed/>
                  <p:pic>
                    <p:nvPicPr>
                      <p:cNvPr id="688236" name="Object 108"/>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09" y="579587"/>
                        <a:ext cx="3024188"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237" name="Arc 109"/>
          <p:cNvSpPr>
            <a:spLocks/>
          </p:cNvSpPr>
          <p:nvPr/>
        </p:nvSpPr>
        <p:spPr bwMode="auto">
          <a:xfrm rot="10800000" flipV="1">
            <a:off x="941863" y="843361"/>
            <a:ext cx="1295400" cy="18716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8246" name="Freeform 118"/>
          <p:cNvSpPr>
            <a:spLocks/>
          </p:cNvSpPr>
          <p:nvPr/>
        </p:nvSpPr>
        <p:spPr bwMode="auto">
          <a:xfrm>
            <a:off x="5591333" y="685246"/>
            <a:ext cx="660400" cy="600075"/>
          </a:xfrm>
          <a:custGeom>
            <a:avLst/>
            <a:gdLst>
              <a:gd name="T0" fmla="*/ 0 w 416"/>
              <a:gd name="T1" fmla="*/ 15 h 378"/>
              <a:gd name="T2" fmla="*/ 363 w 416"/>
              <a:gd name="T3" fmla="*/ 61 h 378"/>
              <a:gd name="T4" fmla="*/ 317 w 416"/>
              <a:gd name="T5" fmla="*/ 378 h 378"/>
            </a:gdLst>
            <a:ahLst/>
            <a:cxnLst>
              <a:cxn ang="0">
                <a:pos x="T0" y="T1"/>
              </a:cxn>
              <a:cxn ang="0">
                <a:pos x="T2" y="T3"/>
              </a:cxn>
              <a:cxn ang="0">
                <a:pos x="T4" y="T5"/>
              </a:cxn>
            </a:cxnLst>
            <a:rect l="0" t="0" r="r" b="b"/>
            <a:pathLst>
              <a:path w="416" h="378">
                <a:moveTo>
                  <a:pt x="0" y="15"/>
                </a:moveTo>
                <a:cubicBezTo>
                  <a:pt x="155" y="7"/>
                  <a:pt x="310" y="0"/>
                  <a:pt x="363" y="61"/>
                </a:cubicBezTo>
                <a:cubicBezTo>
                  <a:pt x="416" y="122"/>
                  <a:pt x="325" y="325"/>
                  <a:pt x="317" y="378"/>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47" name="Freeform 119"/>
          <p:cNvSpPr>
            <a:spLocks/>
          </p:cNvSpPr>
          <p:nvPr/>
        </p:nvSpPr>
        <p:spPr bwMode="auto">
          <a:xfrm>
            <a:off x="6310471" y="1501221"/>
            <a:ext cx="552450" cy="504825"/>
          </a:xfrm>
          <a:custGeom>
            <a:avLst/>
            <a:gdLst>
              <a:gd name="T0" fmla="*/ 0 w 348"/>
              <a:gd name="T1" fmla="*/ 0 h 318"/>
              <a:gd name="T2" fmla="*/ 318 w 348"/>
              <a:gd name="T3" fmla="*/ 91 h 318"/>
              <a:gd name="T4" fmla="*/ 182 w 348"/>
              <a:gd name="T5" fmla="*/ 318 h 318"/>
            </a:gdLst>
            <a:ahLst/>
            <a:cxnLst>
              <a:cxn ang="0">
                <a:pos x="T0" y="T1"/>
              </a:cxn>
              <a:cxn ang="0">
                <a:pos x="T2" y="T3"/>
              </a:cxn>
              <a:cxn ang="0">
                <a:pos x="T4" y="T5"/>
              </a:cxn>
            </a:cxnLst>
            <a:rect l="0" t="0" r="r" b="b"/>
            <a:pathLst>
              <a:path w="348" h="318">
                <a:moveTo>
                  <a:pt x="0" y="0"/>
                </a:moveTo>
                <a:cubicBezTo>
                  <a:pt x="144" y="19"/>
                  <a:pt x="288" y="38"/>
                  <a:pt x="318" y="91"/>
                </a:cubicBezTo>
                <a:cubicBezTo>
                  <a:pt x="348" y="144"/>
                  <a:pt x="205" y="280"/>
                  <a:pt x="182" y="318"/>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8250" name="Object 122"/>
          <p:cNvGraphicFramePr>
            <a:graphicFrameLocks noChangeAspect="1"/>
          </p:cNvGraphicFramePr>
          <p:nvPr>
            <p:extLst>
              <p:ext uri="{D42A27DB-BD31-4B8C-83A1-F6EECF244321}">
                <p14:modId xmlns:p14="http://schemas.microsoft.com/office/powerpoint/2010/main" val="182671532"/>
              </p:ext>
            </p:extLst>
          </p:nvPr>
        </p:nvGraphicFramePr>
        <p:xfrm>
          <a:off x="4035901" y="583010"/>
          <a:ext cx="2665412" cy="1917700"/>
        </p:xfrm>
        <a:graphic>
          <a:graphicData uri="http://schemas.openxmlformats.org/presentationml/2006/ole">
            <mc:AlternateContent xmlns:mc="http://schemas.openxmlformats.org/markup-compatibility/2006">
              <mc:Choice xmlns:v="urn:schemas-microsoft-com:vml" Requires="v">
                <p:oleObj spid="_x0000_s11810" name="Visio" r:id="rId6" imgW="3698600" imgH="2660245" progId="Visio.Drawing.11">
                  <p:embed/>
                </p:oleObj>
              </mc:Choice>
              <mc:Fallback>
                <p:oleObj name="Visio" r:id="rId6" imgW="3698600" imgH="2660245" progId="Visio.Drawing.11">
                  <p:embed/>
                  <p:pic>
                    <p:nvPicPr>
                      <p:cNvPr id="688250" name="Object 1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5901" y="583010"/>
                        <a:ext cx="26654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251" name="Object 123"/>
          <p:cNvGraphicFramePr>
            <a:graphicFrameLocks noChangeAspect="1"/>
          </p:cNvGraphicFramePr>
          <p:nvPr>
            <p:extLst>
              <p:ext uri="{D42A27DB-BD31-4B8C-83A1-F6EECF244321}">
                <p14:modId xmlns:p14="http://schemas.microsoft.com/office/powerpoint/2010/main" val="1684110415"/>
              </p:ext>
            </p:extLst>
          </p:nvPr>
        </p:nvGraphicFramePr>
        <p:xfrm>
          <a:off x="6990239" y="559198"/>
          <a:ext cx="2690813" cy="1935162"/>
        </p:xfrm>
        <a:graphic>
          <a:graphicData uri="http://schemas.openxmlformats.org/presentationml/2006/ole">
            <mc:AlternateContent xmlns:mc="http://schemas.openxmlformats.org/markup-compatibility/2006">
              <mc:Choice xmlns:v="urn:schemas-microsoft-com:vml" Requires="v">
                <p:oleObj spid="_x0000_s11811" name="Visio" r:id="rId8" imgW="3698600" imgH="2660245" progId="Visio.Drawing.11">
                  <p:embed/>
                </p:oleObj>
              </mc:Choice>
              <mc:Fallback>
                <p:oleObj name="Visio" r:id="rId8" imgW="3698600" imgH="2660245" progId="Visio.Drawing.11">
                  <p:embed/>
                  <p:pic>
                    <p:nvPicPr>
                      <p:cNvPr id="688251" name="Object 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0239" y="559198"/>
                        <a:ext cx="2690813"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254" name="Freeform 126"/>
          <p:cNvSpPr>
            <a:spLocks/>
          </p:cNvSpPr>
          <p:nvPr/>
        </p:nvSpPr>
        <p:spPr bwMode="auto">
          <a:xfrm>
            <a:off x="8501539" y="687786"/>
            <a:ext cx="1116013" cy="1381125"/>
          </a:xfrm>
          <a:custGeom>
            <a:avLst/>
            <a:gdLst>
              <a:gd name="T0" fmla="*/ 681 w 703"/>
              <a:gd name="T1" fmla="*/ 870 h 870"/>
              <a:gd name="T2" fmla="*/ 590 w 703"/>
              <a:gd name="T3" fmla="*/ 144 h 870"/>
              <a:gd name="T4" fmla="*/ 0 w 703"/>
              <a:gd name="T5" fmla="*/ 8 h 870"/>
            </a:gdLst>
            <a:ahLst/>
            <a:cxnLst>
              <a:cxn ang="0">
                <a:pos x="T0" y="T1"/>
              </a:cxn>
              <a:cxn ang="0">
                <a:pos x="T2" y="T3"/>
              </a:cxn>
              <a:cxn ang="0">
                <a:pos x="T4" y="T5"/>
              </a:cxn>
            </a:cxnLst>
            <a:rect l="0" t="0" r="r" b="b"/>
            <a:pathLst>
              <a:path w="703" h="870">
                <a:moveTo>
                  <a:pt x="681" y="870"/>
                </a:moveTo>
                <a:cubicBezTo>
                  <a:pt x="692" y="579"/>
                  <a:pt x="703" y="288"/>
                  <a:pt x="590" y="144"/>
                </a:cubicBezTo>
                <a:cubicBezTo>
                  <a:pt x="477" y="0"/>
                  <a:pt x="238" y="4"/>
                  <a:pt x="0" y="8"/>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8256" name="Object 128"/>
          <p:cNvGraphicFramePr>
            <a:graphicFrameLocks noChangeAspect="1"/>
          </p:cNvGraphicFramePr>
          <p:nvPr/>
        </p:nvGraphicFramePr>
        <p:xfrm>
          <a:off x="482599" y="3529898"/>
          <a:ext cx="2303462" cy="1943100"/>
        </p:xfrm>
        <a:graphic>
          <a:graphicData uri="http://schemas.openxmlformats.org/presentationml/2006/ole">
            <mc:AlternateContent xmlns:mc="http://schemas.openxmlformats.org/markup-compatibility/2006">
              <mc:Choice xmlns:v="urn:schemas-microsoft-com:vml" Requires="v">
                <p:oleObj spid="_x0000_s11812" name="Visio" r:id="rId10" imgW="3154006" imgH="2660245" progId="Visio.Drawing.11">
                  <p:embed/>
                </p:oleObj>
              </mc:Choice>
              <mc:Fallback>
                <p:oleObj name="Visio" r:id="rId10" imgW="3154006" imgH="2660245" progId="Visio.Drawing.11">
                  <p:embed/>
                  <p:pic>
                    <p:nvPicPr>
                      <p:cNvPr id="688256" name="Object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2599" y="3529898"/>
                        <a:ext cx="230346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257" name="Object 129"/>
          <p:cNvGraphicFramePr>
            <a:graphicFrameLocks noChangeAspect="1"/>
          </p:cNvGraphicFramePr>
          <p:nvPr/>
        </p:nvGraphicFramePr>
        <p:xfrm>
          <a:off x="3435349" y="3529898"/>
          <a:ext cx="2303462" cy="1943100"/>
        </p:xfrm>
        <a:graphic>
          <a:graphicData uri="http://schemas.openxmlformats.org/presentationml/2006/ole">
            <mc:AlternateContent xmlns:mc="http://schemas.openxmlformats.org/markup-compatibility/2006">
              <mc:Choice xmlns:v="urn:schemas-microsoft-com:vml" Requires="v">
                <p:oleObj spid="_x0000_s11813" name="Visio" r:id="rId12" imgW="3154006" imgH="2660245" progId="Visio.Drawing.11">
                  <p:embed/>
                </p:oleObj>
              </mc:Choice>
              <mc:Fallback>
                <p:oleObj name="Visio" r:id="rId12" imgW="3154006" imgH="2660245" progId="Visio.Drawing.11">
                  <p:embed/>
                  <p:pic>
                    <p:nvPicPr>
                      <p:cNvPr id="688257" name="Object 1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5349" y="3529898"/>
                        <a:ext cx="230346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258" name="Object 130"/>
          <p:cNvGraphicFramePr>
            <a:graphicFrameLocks noChangeAspect="1"/>
          </p:cNvGraphicFramePr>
          <p:nvPr/>
        </p:nvGraphicFramePr>
        <p:xfrm>
          <a:off x="6459537" y="3529898"/>
          <a:ext cx="2303463" cy="1943100"/>
        </p:xfrm>
        <a:graphic>
          <a:graphicData uri="http://schemas.openxmlformats.org/presentationml/2006/ole">
            <mc:AlternateContent xmlns:mc="http://schemas.openxmlformats.org/markup-compatibility/2006">
              <mc:Choice xmlns:v="urn:schemas-microsoft-com:vml" Requires="v">
                <p:oleObj spid="_x0000_s11814" name="Visio" r:id="rId14" imgW="3154006" imgH="2660245" progId="Visio.Drawing.11">
                  <p:embed/>
                </p:oleObj>
              </mc:Choice>
              <mc:Fallback>
                <p:oleObj name="Visio" r:id="rId14" imgW="3154006" imgH="2660245" progId="Visio.Drawing.11">
                  <p:embed/>
                  <p:pic>
                    <p:nvPicPr>
                      <p:cNvPr id="688258" name="Object 1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59537" y="3529898"/>
                        <a:ext cx="230346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259" name="Freeform 131"/>
          <p:cNvSpPr>
            <a:spLocks/>
          </p:cNvSpPr>
          <p:nvPr/>
        </p:nvSpPr>
        <p:spPr bwMode="auto">
          <a:xfrm>
            <a:off x="1046162" y="3566411"/>
            <a:ext cx="517525" cy="755650"/>
          </a:xfrm>
          <a:custGeom>
            <a:avLst/>
            <a:gdLst>
              <a:gd name="T0" fmla="*/ 8 w 326"/>
              <a:gd name="T1" fmla="*/ 476 h 476"/>
              <a:gd name="T2" fmla="*/ 53 w 326"/>
              <a:gd name="T3" fmla="*/ 68 h 476"/>
              <a:gd name="T4" fmla="*/ 326 w 326"/>
              <a:gd name="T5" fmla="*/ 68 h 476"/>
            </a:gdLst>
            <a:ahLst/>
            <a:cxnLst>
              <a:cxn ang="0">
                <a:pos x="T0" y="T1"/>
              </a:cxn>
              <a:cxn ang="0">
                <a:pos x="T2" y="T3"/>
              </a:cxn>
              <a:cxn ang="0">
                <a:pos x="T4" y="T5"/>
              </a:cxn>
            </a:cxnLst>
            <a:rect l="0" t="0" r="r" b="b"/>
            <a:pathLst>
              <a:path w="326" h="476">
                <a:moveTo>
                  <a:pt x="8" y="476"/>
                </a:moveTo>
                <a:cubicBezTo>
                  <a:pt x="4" y="306"/>
                  <a:pt x="0" y="136"/>
                  <a:pt x="53" y="68"/>
                </a:cubicBezTo>
                <a:cubicBezTo>
                  <a:pt x="106" y="0"/>
                  <a:pt x="216" y="34"/>
                  <a:pt x="326" y="68"/>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60" name="Freeform 132"/>
          <p:cNvSpPr>
            <a:spLocks/>
          </p:cNvSpPr>
          <p:nvPr/>
        </p:nvSpPr>
        <p:spPr bwMode="auto">
          <a:xfrm>
            <a:off x="495299" y="4345873"/>
            <a:ext cx="419100" cy="768350"/>
          </a:xfrm>
          <a:custGeom>
            <a:avLst/>
            <a:gdLst>
              <a:gd name="T0" fmla="*/ 38 w 264"/>
              <a:gd name="T1" fmla="*/ 484 h 484"/>
              <a:gd name="T2" fmla="*/ 38 w 264"/>
              <a:gd name="T3" fmla="*/ 76 h 484"/>
              <a:gd name="T4" fmla="*/ 264 w 264"/>
              <a:gd name="T5" fmla="*/ 30 h 484"/>
            </a:gdLst>
            <a:ahLst/>
            <a:cxnLst>
              <a:cxn ang="0">
                <a:pos x="T0" y="T1"/>
              </a:cxn>
              <a:cxn ang="0">
                <a:pos x="T2" y="T3"/>
              </a:cxn>
              <a:cxn ang="0">
                <a:pos x="T4" y="T5"/>
              </a:cxn>
            </a:cxnLst>
            <a:rect l="0" t="0" r="r" b="b"/>
            <a:pathLst>
              <a:path w="264" h="484">
                <a:moveTo>
                  <a:pt x="38" y="484"/>
                </a:moveTo>
                <a:cubicBezTo>
                  <a:pt x="19" y="318"/>
                  <a:pt x="0" y="152"/>
                  <a:pt x="38" y="76"/>
                </a:cubicBezTo>
                <a:cubicBezTo>
                  <a:pt x="76" y="0"/>
                  <a:pt x="170" y="15"/>
                  <a:pt x="264" y="30"/>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8263" name="Freeform 135"/>
          <p:cNvSpPr>
            <a:spLocks/>
          </p:cNvSpPr>
          <p:nvPr/>
        </p:nvSpPr>
        <p:spPr bwMode="auto">
          <a:xfrm>
            <a:off x="4803774" y="4034724"/>
            <a:ext cx="215900" cy="936625"/>
          </a:xfrm>
          <a:custGeom>
            <a:avLst/>
            <a:gdLst>
              <a:gd name="T0" fmla="*/ 0 w 122"/>
              <a:gd name="T1" fmla="*/ 0 h 478"/>
              <a:gd name="T2" fmla="*/ 122 w 122"/>
              <a:gd name="T3" fmla="*/ 478 h 478"/>
            </a:gdLst>
            <a:ahLst/>
            <a:cxnLst>
              <a:cxn ang="0">
                <a:pos x="T0" y="T1"/>
              </a:cxn>
              <a:cxn ang="0">
                <a:pos x="T2" y="T3"/>
              </a:cxn>
            </a:cxnLst>
            <a:rect l="0" t="0" r="r" b="b"/>
            <a:pathLst>
              <a:path w="122" h="478">
                <a:moveTo>
                  <a:pt x="0" y="0"/>
                </a:moveTo>
                <a:cubicBezTo>
                  <a:pt x="53" y="198"/>
                  <a:pt x="107" y="397"/>
                  <a:pt x="122" y="478"/>
                </a:cubicBezTo>
              </a:path>
            </a:pathLst>
          </a:custGeom>
          <a:noFill/>
          <a:ln w="38100" cap="flat" cmpd="sng">
            <a:solidFill>
              <a:srgbClr val="FF0000"/>
            </a:solidFill>
            <a:prstDash val="solid"/>
            <a:round/>
            <a:headEnd type="triangle" w="med" len="lg"/>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8266" name="Freeform 138"/>
          <p:cNvSpPr>
            <a:spLocks/>
          </p:cNvSpPr>
          <p:nvPr/>
        </p:nvSpPr>
        <p:spPr bwMode="auto">
          <a:xfrm>
            <a:off x="7972425" y="3637849"/>
            <a:ext cx="682625" cy="684213"/>
          </a:xfrm>
          <a:custGeom>
            <a:avLst/>
            <a:gdLst>
              <a:gd name="T0" fmla="*/ 408 w 430"/>
              <a:gd name="T1" fmla="*/ 431 h 431"/>
              <a:gd name="T2" fmla="*/ 362 w 430"/>
              <a:gd name="T3" fmla="*/ 68 h 431"/>
              <a:gd name="T4" fmla="*/ 0 w 430"/>
              <a:gd name="T5" fmla="*/ 23 h 431"/>
            </a:gdLst>
            <a:ahLst/>
            <a:cxnLst>
              <a:cxn ang="0">
                <a:pos x="T0" y="T1"/>
              </a:cxn>
              <a:cxn ang="0">
                <a:pos x="T2" y="T3"/>
              </a:cxn>
              <a:cxn ang="0">
                <a:pos x="T4" y="T5"/>
              </a:cxn>
            </a:cxnLst>
            <a:rect l="0" t="0" r="r" b="b"/>
            <a:pathLst>
              <a:path w="430" h="431">
                <a:moveTo>
                  <a:pt x="408" y="431"/>
                </a:moveTo>
                <a:cubicBezTo>
                  <a:pt x="419" y="283"/>
                  <a:pt x="430" y="136"/>
                  <a:pt x="362" y="68"/>
                </a:cubicBezTo>
                <a:cubicBezTo>
                  <a:pt x="294" y="0"/>
                  <a:pt x="147" y="11"/>
                  <a:pt x="0" y="23"/>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 name="Object 108">
            <a:extLst>
              <a:ext uri="{FF2B5EF4-FFF2-40B4-BE49-F238E27FC236}">
                <a16:creationId xmlns:a16="http://schemas.microsoft.com/office/drawing/2014/main" id="{6BF73F97-7819-492C-8128-66D92A56F20F}"/>
              </a:ext>
            </a:extLst>
          </p:cNvPr>
          <p:cNvGraphicFramePr>
            <a:graphicFrameLocks noChangeAspect="1"/>
          </p:cNvGraphicFramePr>
          <p:nvPr>
            <p:extLst>
              <p:ext uri="{D42A27DB-BD31-4B8C-83A1-F6EECF244321}">
                <p14:modId xmlns:p14="http://schemas.microsoft.com/office/powerpoint/2010/main" val="436846672"/>
              </p:ext>
            </p:extLst>
          </p:nvPr>
        </p:nvGraphicFramePr>
        <p:xfrm>
          <a:off x="9339263" y="3544754"/>
          <a:ext cx="2471737" cy="2084387"/>
        </p:xfrm>
        <a:graphic>
          <a:graphicData uri="http://schemas.openxmlformats.org/presentationml/2006/ole">
            <mc:AlternateContent xmlns:mc="http://schemas.openxmlformats.org/markup-compatibility/2006">
              <mc:Choice xmlns:v="urn:schemas-microsoft-com:vml" Requires="v">
                <p:oleObj spid="_x0000_s11815" name="Visio" r:id="rId16" imgW="3154006" imgH="2660245" progId="Visio.Drawing.11">
                  <p:embed/>
                </p:oleObj>
              </mc:Choice>
              <mc:Fallback>
                <p:oleObj name="Visio" r:id="rId16" imgW="3154006" imgH="2660245" progId="Visio.Drawing.11">
                  <p:embed/>
                  <p:pic>
                    <p:nvPicPr>
                      <p:cNvPr id="29" name="Object 108">
                        <a:extLst>
                          <a:ext uri="{FF2B5EF4-FFF2-40B4-BE49-F238E27FC236}">
                            <a16:creationId xmlns:a16="http://schemas.microsoft.com/office/drawing/2014/main" id="{6BF73F97-7819-492C-8128-66D92A56F20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339263" y="3544754"/>
                        <a:ext cx="247173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Freeform 130">
            <a:extLst>
              <a:ext uri="{FF2B5EF4-FFF2-40B4-BE49-F238E27FC236}">
                <a16:creationId xmlns:a16="http://schemas.microsoft.com/office/drawing/2014/main" id="{C8F8B668-5BCD-46DE-919B-FDC561035320}"/>
              </a:ext>
            </a:extLst>
          </p:cNvPr>
          <p:cNvSpPr>
            <a:spLocks/>
          </p:cNvSpPr>
          <p:nvPr/>
        </p:nvSpPr>
        <p:spPr bwMode="auto">
          <a:xfrm flipH="1">
            <a:off x="10575131" y="4023494"/>
            <a:ext cx="215900" cy="1079500"/>
          </a:xfrm>
          <a:custGeom>
            <a:avLst/>
            <a:gdLst>
              <a:gd name="T0" fmla="*/ 0 w 122"/>
              <a:gd name="T1" fmla="*/ 0 h 478"/>
              <a:gd name="T2" fmla="*/ 122 w 122"/>
              <a:gd name="T3" fmla="*/ 478 h 478"/>
            </a:gdLst>
            <a:ahLst/>
            <a:cxnLst>
              <a:cxn ang="0">
                <a:pos x="T0" y="T1"/>
              </a:cxn>
              <a:cxn ang="0">
                <a:pos x="T2" y="T3"/>
              </a:cxn>
            </a:cxnLst>
            <a:rect l="0" t="0" r="r" b="b"/>
            <a:pathLst>
              <a:path w="122" h="478">
                <a:moveTo>
                  <a:pt x="0" y="0"/>
                </a:moveTo>
                <a:cubicBezTo>
                  <a:pt x="53" y="198"/>
                  <a:pt x="107" y="397"/>
                  <a:pt x="122" y="478"/>
                </a:cubicBezTo>
              </a:path>
            </a:pathLst>
          </a:custGeom>
          <a:solidFill>
            <a:srgbClr val="FF0000"/>
          </a:solidFill>
          <a:ln w="38100" cap="flat" cmpd="sng">
            <a:solidFill>
              <a:srgbClr val="FF0000"/>
            </a:solidFill>
            <a:prstDash val="solid"/>
            <a:round/>
            <a:headEnd type="triangle" w="med" len="lg"/>
            <a:tailEnd type="triangl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29">
            <a:extLst>
              <a:ext uri="{FF2B5EF4-FFF2-40B4-BE49-F238E27FC236}">
                <a16:creationId xmlns:a16="http://schemas.microsoft.com/office/drawing/2014/main" id="{789B2749-0033-4D02-80B9-3FA4308A8D84}"/>
              </a:ext>
            </a:extLst>
          </p:cNvPr>
          <p:cNvSpPr>
            <a:spLocks noChangeShapeType="1"/>
          </p:cNvSpPr>
          <p:nvPr/>
        </p:nvSpPr>
        <p:spPr bwMode="auto">
          <a:xfrm flipH="1">
            <a:off x="4036260" y="2477984"/>
            <a:ext cx="146469" cy="21352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33" name="Oval 27">
            <a:extLst>
              <a:ext uri="{FF2B5EF4-FFF2-40B4-BE49-F238E27FC236}">
                <a16:creationId xmlns:a16="http://schemas.microsoft.com/office/drawing/2014/main" id="{0762A4E6-D487-4C2B-A3B9-FE6E7E28A12A}"/>
              </a:ext>
            </a:extLst>
          </p:cNvPr>
          <p:cNvSpPr>
            <a:spLocks noChangeArrowheads="1"/>
          </p:cNvSpPr>
          <p:nvPr/>
        </p:nvSpPr>
        <p:spPr bwMode="auto">
          <a:xfrm>
            <a:off x="3674271" y="2674050"/>
            <a:ext cx="466755" cy="43237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sp>
        <p:nvSpPr>
          <p:cNvPr id="34" name="Line 29">
            <a:extLst>
              <a:ext uri="{FF2B5EF4-FFF2-40B4-BE49-F238E27FC236}">
                <a16:creationId xmlns:a16="http://schemas.microsoft.com/office/drawing/2014/main" id="{233D1D69-EAAB-448F-BBC9-8787DB84BA4D}"/>
              </a:ext>
            </a:extLst>
          </p:cNvPr>
          <p:cNvSpPr>
            <a:spLocks noChangeShapeType="1"/>
          </p:cNvSpPr>
          <p:nvPr/>
        </p:nvSpPr>
        <p:spPr bwMode="auto">
          <a:xfrm flipH="1">
            <a:off x="6991532" y="2477984"/>
            <a:ext cx="146469" cy="21352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35" name="Oval 27">
            <a:extLst>
              <a:ext uri="{FF2B5EF4-FFF2-40B4-BE49-F238E27FC236}">
                <a16:creationId xmlns:a16="http://schemas.microsoft.com/office/drawing/2014/main" id="{CDFCCE96-6BA1-46CF-975F-CD82361C228F}"/>
              </a:ext>
            </a:extLst>
          </p:cNvPr>
          <p:cNvSpPr>
            <a:spLocks noChangeArrowheads="1"/>
          </p:cNvSpPr>
          <p:nvPr/>
        </p:nvSpPr>
        <p:spPr bwMode="auto">
          <a:xfrm>
            <a:off x="6629543" y="2674050"/>
            <a:ext cx="466755" cy="43237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sp>
        <p:nvSpPr>
          <p:cNvPr id="36" name="Line 29">
            <a:extLst>
              <a:ext uri="{FF2B5EF4-FFF2-40B4-BE49-F238E27FC236}">
                <a16:creationId xmlns:a16="http://schemas.microsoft.com/office/drawing/2014/main" id="{5734C17A-9D48-4E2D-B436-14D856E934ED}"/>
              </a:ext>
            </a:extLst>
          </p:cNvPr>
          <p:cNvSpPr>
            <a:spLocks noChangeShapeType="1"/>
          </p:cNvSpPr>
          <p:nvPr/>
        </p:nvSpPr>
        <p:spPr bwMode="auto">
          <a:xfrm flipH="1">
            <a:off x="522456" y="5433075"/>
            <a:ext cx="146469" cy="21352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37" name="Oval 27">
            <a:extLst>
              <a:ext uri="{FF2B5EF4-FFF2-40B4-BE49-F238E27FC236}">
                <a16:creationId xmlns:a16="http://schemas.microsoft.com/office/drawing/2014/main" id="{5B24616F-90E0-4FB0-817C-13F24D58C38E}"/>
              </a:ext>
            </a:extLst>
          </p:cNvPr>
          <p:cNvSpPr>
            <a:spLocks noChangeArrowheads="1"/>
          </p:cNvSpPr>
          <p:nvPr/>
        </p:nvSpPr>
        <p:spPr bwMode="auto">
          <a:xfrm>
            <a:off x="160467" y="5629141"/>
            <a:ext cx="466755" cy="43237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sp>
        <p:nvSpPr>
          <p:cNvPr id="38" name="Line 29">
            <a:extLst>
              <a:ext uri="{FF2B5EF4-FFF2-40B4-BE49-F238E27FC236}">
                <a16:creationId xmlns:a16="http://schemas.microsoft.com/office/drawing/2014/main" id="{A30A3729-6EA7-4ED6-84B4-354BEAFACBF4}"/>
              </a:ext>
            </a:extLst>
          </p:cNvPr>
          <p:cNvSpPr>
            <a:spLocks noChangeShapeType="1"/>
          </p:cNvSpPr>
          <p:nvPr/>
        </p:nvSpPr>
        <p:spPr bwMode="auto">
          <a:xfrm flipH="1">
            <a:off x="3455817" y="5450533"/>
            <a:ext cx="146469" cy="21352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39" name="Oval 27">
            <a:extLst>
              <a:ext uri="{FF2B5EF4-FFF2-40B4-BE49-F238E27FC236}">
                <a16:creationId xmlns:a16="http://schemas.microsoft.com/office/drawing/2014/main" id="{48652AA7-948E-46E4-964D-A080410A5DA3}"/>
              </a:ext>
            </a:extLst>
          </p:cNvPr>
          <p:cNvSpPr>
            <a:spLocks noChangeArrowheads="1"/>
          </p:cNvSpPr>
          <p:nvPr/>
        </p:nvSpPr>
        <p:spPr bwMode="auto">
          <a:xfrm>
            <a:off x="3093828" y="5646599"/>
            <a:ext cx="466755" cy="43237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sp>
        <p:nvSpPr>
          <p:cNvPr id="40" name="Line 29">
            <a:extLst>
              <a:ext uri="{FF2B5EF4-FFF2-40B4-BE49-F238E27FC236}">
                <a16:creationId xmlns:a16="http://schemas.microsoft.com/office/drawing/2014/main" id="{5F770B42-0820-4F22-83C0-8B34EF226C58}"/>
              </a:ext>
            </a:extLst>
          </p:cNvPr>
          <p:cNvSpPr>
            <a:spLocks noChangeShapeType="1"/>
          </p:cNvSpPr>
          <p:nvPr/>
        </p:nvSpPr>
        <p:spPr bwMode="auto">
          <a:xfrm flipH="1">
            <a:off x="6468647" y="5433987"/>
            <a:ext cx="146469" cy="21352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1" name="Oval 27">
            <a:extLst>
              <a:ext uri="{FF2B5EF4-FFF2-40B4-BE49-F238E27FC236}">
                <a16:creationId xmlns:a16="http://schemas.microsoft.com/office/drawing/2014/main" id="{7A781366-4393-4ED3-BEEF-EF8CFE79C2D8}"/>
              </a:ext>
            </a:extLst>
          </p:cNvPr>
          <p:cNvSpPr>
            <a:spLocks noChangeArrowheads="1"/>
          </p:cNvSpPr>
          <p:nvPr/>
        </p:nvSpPr>
        <p:spPr bwMode="auto">
          <a:xfrm>
            <a:off x="6106658" y="5630053"/>
            <a:ext cx="466755" cy="43237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sp>
        <p:nvSpPr>
          <p:cNvPr id="42" name="Line 29">
            <a:extLst>
              <a:ext uri="{FF2B5EF4-FFF2-40B4-BE49-F238E27FC236}">
                <a16:creationId xmlns:a16="http://schemas.microsoft.com/office/drawing/2014/main" id="{1B7EA8CB-760F-44A4-840F-756B2ABF9B9B}"/>
              </a:ext>
            </a:extLst>
          </p:cNvPr>
          <p:cNvSpPr>
            <a:spLocks noChangeShapeType="1"/>
          </p:cNvSpPr>
          <p:nvPr/>
        </p:nvSpPr>
        <p:spPr bwMode="auto">
          <a:xfrm flipH="1">
            <a:off x="9412914" y="5616915"/>
            <a:ext cx="146469" cy="21352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3" name="Oval 27">
            <a:extLst>
              <a:ext uri="{FF2B5EF4-FFF2-40B4-BE49-F238E27FC236}">
                <a16:creationId xmlns:a16="http://schemas.microsoft.com/office/drawing/2014/main" id="{44C97C24-470F-4039-A025-E21FBBBC0C1A}"/>
              </a:ext>
            </a:extLst>
          </p:cNvPr>
          <p:cNvSpPr>
            <a:spLocks noChangeArrowheads="1"/>
          </p:cNvSpPr>
          <p:nvPr/>
        </p:nvSpPr>
        <p:spPr bwMode="auto">
          <a:xfrm>
            <a:off x="9050925" y="5812981"/>
            <a:ext cx="466755" cy="43237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sp>
        <p:nvSpPr>
          <p:cNvPr id="44" name="Oval 18">
            <a:extLst>
              <a:ext uri="{FF2B5EF4-FFF2-40B4-BE49-F238E27FC236}">
                <a16:creationId xmlns:a16="http://schemas.microsoft.com/office/drawing/2014/main" id="{D3C4F2BA-FA9E-4CB2-9B11-4160230DDC03}"/>
              </a:ext>
            </a:extLst>
          </p:cNvPr>
          <p:cNvSpPr>
            <a:spLocks noChangeArrowheads="1"/>
          </p:cNvSpPr>
          <p:nvPr/>
        </p:nvSpPr>
        <p:spPr bwMode="auto">
          <a:xfrm>
            <a:off x="2659523" y="4971349"/>
            <a:ext cx="466586" cy="432307"/>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45" name="Line 30">
            <a:extLst>
              <a:ext uri="{FF2B5EF4-FFF2-40B4-BE49-F238E27FC236}">
                <a16:creationId xmlns:a16="http://schemas.microsoft.com/office/drawing/2014/main" id="{0C8FDAF2-BAE4-4C38-BCA0-326DF4CBEAA4}"/>
              </a:ext>
            </a:extLst>
          </p:cNvPr>
          <p:cNvSpPr>
            <a:spLocks noChangeShapeType="1"/>
          </p:cNvSpPr>
          <p:nvPr/>
        </p:nvSpPr>
        <p:spPr bwMode="auto">
          <a:xfrm>
            <a:off x="2626704" y="4698720"/>
            <a:ext cx="206637" cy="26766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6" name="Oval 18">
            <a:extLst>
              <a:ext uri="{FF2B5EF4-FFF2-40B4-BE49-F238E27FC236}">
                <a16:creationId xmlns:a16="http://schemas.microsoft.com/office/drawing/2014/main" id="{1E22C746-592E-4978-B8A0-BC0709D05494}"/>
              </a:ext>
            </a:extLst>
          </p:cNvPr>
          <p:cNvSpPr>
            <a:spLocks noChangeArrowheads="1"/>
          </p:cNvSpPr>
          <p:nvPr/>
        </p:nvSpPr>
        <p:spPr bwMode="auto">
          <a:xfrm>
            <a:off x="5633266" y="4991177"/>
            <a:ext cx="466586" cy="432307"/>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47" name="Line 30">
            <a:extLst>
              <a:ext uri="{FF2B5EF4-FFF2-40B4-BE49-F238E27FC236}">
                <a16:creationId xmlns:a16="http://schemas.microsoft.com/office/drawing/2014/main" id="{E31A1B04-1A84-415D-B8F5-1A1E9446303F}"/>
              </a:ext>
            </a:extLst>
          </p:cNvPr>
          <p:cNvSpPr>
            <a:spLocks noChangeShapeType="1"/>
          </p:cNvSpPr>
          <p:nvPr/>
        </p:nvSpPr>
        <p:spPr bwMode="auto">
          <a:xfrm>
            <a:off x="5600447" y="4718548"/>
            <a:ext cx="206637" cy="26766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8" name="Oval 18">
            <a:extLst>
              <a:ext uri="{FF2B5EF4-FFF2-40B4-BE49-F238E27FC236}">
                <a16:creationId xmlns:a16="http://schemas.microsoft.com/office/drawing/2014/main" id="{AFE4C78F-B811-4495-9781-80925F889CD0}"/>
              </a:ext>
            </a:extLst>
          </p:cNvPr>
          <p:cNvSpPr>
            <a:spLocks noChangeArrowheads="1"/>
          </p:cNvSpPr>
          <p:nvPr/>
        </p:nvSpPr>
        <p:spPr bwMode="auto">
          <a:xfrm>
            <a:off x="8669356" y="4952830"/>
            <a:ext cx="466586" cy="432307"/>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49" name="Line 30">
            <a:extLst>
              <a:ext uri="{FF2B5EF4-FFF2-40B4-BE49-F238E27FC236}">
                <a16:creationId xmlns:a16="http://schemas.microsoft.com/office/drawing/2014/main" id="{962B0BE0-EEFC-4015-96EC-BFBD9E930737}"/>
              </a:ext>
            </a:extLst>
          </p:cNvPr>
          <p:cNvSpPr>
            <a:spLocks noChangeShapeType="1"/>
          </p:cNvSpPr>
          <p:nvPr/>
        </p:nvSpPr>
        <p:spPr bwMode="auto">
          <a:xfrm>
            <a:off x="8636537" y="4680201"/>
            <a:ext cx="206637" cy="26766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50" name="Oval 18">
            <a:extLst>
              <a:ext uri="{FF2B5EF4-FFF2-40B4-BE49-F238E27FC236}">
                <a16:creationId xmlns:a16="http://schemas.microsoft.com/office/drawing/2014/main" id="{95F1EE68-5628-4C82-9319-04C0ABE91ACA}"/>
              </a:ext>
            </a:extLst>
          </p:cNvPr>
          <p:cNvSpPr>
            <a:spLocks noChangeArrowheads="1"/>
          </p:cNvSpPr>
          <p:nvPr/>
        </p:nvSpPr>
        <p:spPr bwMode="auto">
          <a:xfrm>
            <a:off x="11696701" y="5047883"/>
            <a:ext cx="466586" cy="432307"/>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51" name="Line 30">
            <a:extLst>
              <a:ext uri="{FF2B5EF4-FFF2-40B4-BE49-F238E27FC236}">
                <a16:creationId xmlns:a16="http://schemas.microsoft.com/office/drawing/2014/main" id="{1D528FEB-72AE-486B-958B-9436373D1996}"/>
              </a:ext>
            </a:extLst>
          </p:cNvPr>
          <p:cNvSpPr>
            <a:spLocks noChangeShapeType="1"/>
          </p:cNvSpPr>
          <p:nvPr/>
        </p:nvSpPr>
        <p:spPr bwMode="auto">
          <a:xfrm>
            <a:off x="11663882" y="4775254"/>
            <a:ext cx="206637" cy="26766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52" name="Oval 27">
            <a:extLst>
              <a:ext uri="{FF2B5EF4-FFF2-40B4-BE49-F238E27FC236}">
                <a16:creationId xmlns:a16="http://schemas.microsoft.com/office/drawing/2014/main" id="{B99A1B38-50D4-4307-9E6C-EC5EB8779CEC}"/>
              </a:ext>
            </a:extLst>
          </p:cNvPr>
          <p:cNvSpPr>
            <a:spLocks noChangeArrowheads="1"/>
          </p:cNvSpPr>
          <p:nvPr/>
        </p:nvSpPr>
        <p:spPr bwMode="auto">
          <a:xfrm>
            <a:off x="7877012" y="4962605"/>
            <a:ext cx="466757" cy="43237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b="1" dirty="0">
                <a:solidFill>
                  <a:srgbClr val="990000"/>
                </a:solidFill>
                <a:latin typeface="+mn-lt"/>
              </a:rPr>
              <a:t>38</a:t>
            </a:r>
            <a:endParaRPr kumimoji="1" lang="en-US" altLang="zh-CN" b="1" dirty="0">
              <a:solidFill>
                <a:srgbClr val="000000"/>
              </a:solidFill>
              <a:latin typeface="+mn-lt"/>
            </a:endParaRPr>
          </a:p>
        </p:txBody>
      </p:sp>
      <p:sp>
        <p:nvSpPr>
          <p:cNvPr id="53" name="Line 29">
            <a:extLst>
              <a:ext uri="{FF2B5EF4-FFF2-40B4-BE49-F238E27FC236}">
                <a16:creationId xmlns:a16="http://schemas.microsoft.com/office/drawing/2014/main" id="{27ED201E-16A3-47C7-A525-AD138CE5210F}"/>
              </a:ext>
            </a:extLst>
          </p:cNvPr>
          <p:cNvSpPr>
            <a:spLocks noChangeShapeType="1"/>
          </p:cNvSpPr>
          <p:nvPr/>
        </p:nvSpPr>
        <p:spPr bwMode="auto">
          <a:xfrm flipH="1">
            <a:off x="8253465" y="4729200"/>
            <a:ext cx="206637" cy="26766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54" name="Oval 27">
            <a:extLst>
              <a:ext uri="{FF2B5EF4-FFF2-40B4-BE49-F238E27FC236}">
                <a16:creationId xmlns:a16="http://schemas.microsoft.com/office/drawing/2014/main" id="{956F5EF1-AD3F-412D-963F-C0BC2D313DCD}"/>
              </a:ext>
            </a:extLst>
          </p:cNvPr>
          <p:cNvSpPr>
            <a:spLocks noChangeArrowheads="1"/>
          </p:cNvSpPr>
          <p:nvPr/>
        </p:nvSpPr>
        <p:spPr bwMode="auto">
          <a:xfrm>
            <a:off x="10877657" y="5047816"/>
            <a:ext cx="466757" cy="43237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b="1" dirty="0">
                <a:solidFill>
                  <a:srgbClr val="990000"/>
                </a:solidFill>
                <a:latin typeface="+mn-lt"/>
              </a:rPr>
              <a:t>38</a:t>
            </a:r>
            <a:endParaRPr kumimoji="1" lang="en-US" altLang="zh-CN" b="1" dirty="0">
              <a:solidFill>
                <a:srgbClr val="000000"/>
              </a:solidFill>
              <a:latin typeface="+mn-lt"/>
            </a:endParaRPr>
          </a:p>
        </p:txBody>
      </p:sp>
      <p:sp>
        <p:nvSpPr>
          <p:cNvPr id="55" name="Line 29">
            <a:extLst>
              <a:ext uri="{FF2B5EF4-FFF2-40B4-BE49-F238E27FC236}">
                <a16:creationId xmlns:a16="http://schemas.microsoft.com/office/drawing/2014/main" id="{DB742C6E-9958-41A4-9EFD-8A3A06BE3050}"/>
              </a:ext>
            </a:extLst>
          </p:cNvPr>
          <p:cNvSpPr>
            <a:spLocks noChangeShapeType="1"/>
          </p:cNvSpPr>
          <p:nvPr/>
        </p:nvSpPr>
        <p:spPr bwMode="auto">
          <a:xfrm flipH="1">
            <a:off x="11254110" y="4814411"/>
            <a:ext cx="206637" cy="26766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Tree>
    <p:extLst>
      <p:ext uri="{BB962C8B-B14F-4D97-AF65-F5344CB8AC3E}">
        <p14:creationId xmlns:p14="http://schemas.microsoft.com/office/powerpoint/2010/main" val="945335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88236"/>
                                        </p:tgtEl>
                                        <p:attrNameLst>
                                          <p:attrName>style.visibility</p:attrName>
                                        </p:attrNameLst>
                                      </p:cBhvr>
                                      <p:to>
                                        <p:strVal val="visible"/>
                                      </p:to>
                                    </p:set>
                                    <p:animEffect transition="in" filter="dissolve">
                                      <p:cBhvr>
                                        <p:cTn id="7" dur="500"/>
                                        <p:tgtEl>
                                          <p:spTgt spid="6882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88237"/>
                                        </p:tgtEl>
                                        <p:attrNameLst>
                                          <p:attrName>style.visibility</p:attrName>
                                        </p:attrNameLst>
                                      </p:cBhvr>
                                      <p:to>
                                        <p:strVal val="visible"/>
                                      </p:to>
                                    </p:set>
                                    <p:animEffect transition="in" filter="wipe(down)">
                                      <p:cBhvr>
                                        <p:cTn id="12" dur="500"/>
                                        <p:tgtEl>
                                          <p:spTgt spid="688237"/>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688250"/>
                                        </p:tgtEl>
                                        <p:attrNameLst>
                                          <p:attrName>style.visibility</p:attrName>
                                        </p:attrNameLst>
                                      </p:cBhvr>
                                      <p:to>
                                        <p:strVal val="visible"/>
                                      </p:to>
                                    </p:set>
                                    <p:animEffect transition="in" filter="dissolve">
                                      <p:cBhvr>
                                        <p:cTn id="16" dur="500"/>
                                        <p:tgtEl>
                                          <p:spTgt spid="688250"/>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88246"/>
                                        </p:tgtEl>
                                        <p:attrNameLst>
                                          <p:attrName>style.visibility</p:attrName>
                                        </p:attrNameLst>
                                      </p:cBhvr>
                                      <p:to>
                                        <p:strVal val="visible"/>
                                      </p:to>
                                    </p:set>
                                    <p:animEffect transition="in" filter="wipe(up)">
                                      <p:cBhvr>
                                        <p:cTn id="25" dur="500"/>
                                        <p:tgtEl>
                                          <p:spTgt spid="6882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88247"/>
                                        </p:tgtEl>
                                        <p:attrNameLst>
                                          <p:attrName>style.visibility</p:attrName>
                                        </p:attrNameLst>
                                      </p:cBhvr>
                                      <p:to>
                                        <p:strVal val="visible"/>
                                      </p:to>
                                    </p:set>
                                    <p:animEffect transition="in" filter="wipe(up)">
                                      <p:cBhvr>
                                        <p:cTn id="30" dur="500"/>
                                        <p:tgtEl>
                                          <p:spTgt spid="688247"/>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688251"/>
                                        </p:tgtEl>
                                        <p:attrNameLst>
                                          <p:attrName>style.visibility</p:attrName>
                                        </p:attrNameLst>
                                      </p:cBhvr>
                                      <p:to>
                                        <p:strVal val="visible"/>
                                      </p:to>
                                    </p:set>
                                    <p:animEffect transition="in" filter="dissolve">
                                      <p:cBhvr>
                                        <p:cTn id="34" dur="500"/>
                                        <p:tgtEl>
                                          <p:spTgt spid="688251"/>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88254"/>
                                        </p:tgtEl>
                                        <p:attrNameLst>
                                          <p:attrName>style.visibility</p:attrName>
                                        </p:attrNameLst>
                                      </p:cBhvr>
                                      <p:to>
                                        <p:strVal val="visible"/>
                                      </p:to>
                                    </p:set>
                                    <p:animEffect transition="in" filter="wipe(down)">
                                      <p:cBhvr>
                                        <p:cTn id="43" dur="500"/>
                                        <p:tgtEl>
                                          <p:spTgt spid="688254"/>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688256"/>
                                        </p:tgtEl>
                                        <p:attrNameLst>
                                          <p:attrName>style.visibility</p:attrName>
                                        </p:attrNameLst>
                                      </p:cBhvr>
                                      <p:to>
                                        <p:strVal val="visible"/>
                                      </p:to>
                                    </p:set>
                                    <p:animEffect transition="in" filter="dissolve">
                                      <p:cBhvr>
                                        <p:cTn id="47" dur="500"/>
                                        <p:tgtEl>
                                          <p:spTgt spid="688256"/>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88259"/>
                                        </p:tgtEl>
                                        <p:attrNameLst>
                                          <p:attrName>style.visibility</p:attrName>
                                        </p:attrNameLst>
                                      </p:cBhvr>
                                      <p:to>
                                        <p:strVal val="visible"/>
                                      </p:to>
                                    </p:set>
                                    <p:animEffect transition="in" filter="wipe(up)">
                                      <p:cBhvr>
                                        <p:cTn id="60" dur="500"/>
                                        <p:tgtEl>
                                          <p:spTgt spid="68825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88260"/>
                                        </p:tgtEl>
                                        <p:attrNameLst>
                                          <p:attrName>style.visibility</p:attrName>
                                        </p:attrNameLst>
                                      </p:cBhvr>
                                      <p:to>
                                        <p:strVal val="visible"/>
                                      </p:to>
                                    </p:set>
                                    <p:animEffect transition="in" filter="wipe(up)">
                                      <p:cBhvr>
                                        <p:cTn id="65" dur="500"/>
                                        <p:tgtEl>
                                          <p:spTgt spid="688260"/>
                                        </p:tgtEl>
                                      </p:cBhvr>
                                    </p:animEffect>
                                  </p:childTnLst>
                                </p:cTn>
                              </p:par>
                            </p:childTnLst>
                          </p:cTn>
                        </p:par>
                        <p:par>
                          <p:cTn id="66" fill="hold" nodeType="afterGroup">
                            <p:stCondLst>
                              <p:cond delay="500"/>
                            </p:stCondLst>
                            <p:childTnLst>
                              <p:par>
                                <p:cTn id="67" presetID="9" presetClass="entr" presetSubtype="0" fill="hold" nodeType="afterEffect">
                                  <p:stCondLst>
                                    <p:cond delay="0"/>
                                  </p:stCondLst>
                                  <p:childTnLst>
                                    <p:set>
                                      <p:cBhvr>
                                        <p:cTn id="68" dur="1" fill="hold">
                                          <p:stCondLst>
                                            <p:cond delay="0"/>
                                          </p:stCondLst>
                                        </p:cTn>
                                        <p:tgtEl>
                                          <p:spTgt spid="688257"/>
                                        </p:tgtEl>
                                        <p:attrNameLst>
                                          <p:attrName>style.visibility</p:attrName>
                                        </p:attrNameLst>
                                      </p:cBhvr>
                                      <p:to>
                                        <p:strVal val="visible"/>
                                      </p:to>
                                    </p:set>
                                    <p:animEffect transition="in" filter="dissolve">
                                      <p:cBhvr>
                                        <p:cTn id="69" dur="500"/>
                                        <p:tgtEl>
                                          <p:spTgt spid="688257"/>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688263"/>
                                        </p:tgtEl>
                                        <p:attrNameLst>
                                          <p:attrName>style.visibility</p:attrName>
                                        </p:attrNameLst>
                                      </p:cBhvr>
                                      <p:to>
                                        <p:strVal val="visible"/>
                                      </p:to>
                                    </p:set>
                                    <p:animEffect transition="in" filter="wipe(down)">
                                      <p:cBhvr>
                                        <p:cTn id="82" dur="500"/>
                                        <p:tgtEl>
                                          <p:spTgt spid="688263"/>
                                        </p:tgtEl>
                                      </p:cBhvr>
                                    </p:animEffect>
                                  </p:childTnLst>
                                </p:cTn>
                              </p:par>
                            </p:childTnLst>
                          </p:cTn>
                        </p:par>
                        <p:par>
                          <p:cTn id="83" fill="hold" nodeType="afterGroup">
                            <p:stCondLst>
                              <p:cond delay="500"/>
                            </p:stCondLst>
                            <p:childTnLst>
                              <p:par>
                                <p:cTn id="84" presetID="9" presetClass="entr" presetSubtype="0" fill="hold" nodeType="afterEffect">
                                  <p:stCondLst>
                                    <p:cond delay="0"/>
                                  </p:stCondLst>
                                  <p:childTnLst>
                                    <p:set>
                                      <p:cBhvr>
                                        <p:cTn id="85" dur="1" fill="hold">
                                          <p:stCondLst>
                                            <p:cond delay="0"/>
                                          </p:stCondLst>
                                        </p:cTn>
                                        <p:tgtEl>
                                          <p:spTgt spid="688258"/>
                                        </p:tgtEl>
                                        <p:attrNameLst>
                                          <p:attrName>style.visibility</p:attrName>
                                        </p:attrNameLst>
                                      </p:cBhvr>
                                      <p:to>
                                        <p:strVal val="visible"/>
                                      </p:to>
                                    </p:set>
                                    <p:animEffect transition="in" filter="dissolve">
                                      <p:cBhvr>
                                        <p:cTn id="86" dur="500"/>
                                        <p:tgtEl>
                                          <p:spTgt spid="688258"/>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688266"/>
                                        </p:tgtEl>
                                        <p:attrNameLst>
                                          <p:attrName>style.visibility</p:attrName>
                                        </p:attrNameLst>
                                      </p:cBhvr>
                                      <p:to>
                                        <p:strVal val="visible"/>
                                      </p:to>
                                    </p:set>
                                    <p:animEffect transition="in" filter="wipe(up)">
                                      <p:cBhvr>
                                        <p:cTn id="89" dur="500"/>
                                        <p:tgtEl>
                                          <p:spTgt spid="688266"/>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dissolve">
                                      <p:cBhvr>
                                        <p:cTn id="106" dur="500"/>
                                        <p:tgtEl>
                                          <p:spTgt spid="29"/>
                                        </p:tgtEl>
                                      </p:cBhvr>
                                    </p:animEffect>
                                  </p:childTnLst>
                                </p:cTn>
                              </p:par>
                              <p:par>
                                <p:cTn id="107" presetID="1" presetClass="entr" presetSubtype="0"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wipe(down)">
                                      <p:cBhvr>
                                        <p:cTn id="1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237" grpId="0" animBg="1"/>
      <p:bldP spid="688246" grpId="0" animBg="1"/>
      <p:bldP spid="688247" grpId="0" animBg="1"/>
      <p:bldP spid="688254" grpId="0" animBg="1"/>
      <p:bldP spid="688259" grpId="0" animBg="1"/>
      <p:bldP spid="688260" grpId="0" animBg="1"/>
      <p:bldP spid="688263" grpId="0" animBg="1"/>
      <p:bldP spid="688266" grpId="0" animBg="1"/>
      <p:bldP spid="30"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63901-EE28-414C-ACC5-57D238AB9177}"/>
              </a:ext>
            </a:extLst>
          </p:cNvPr>
          <p:cNvSpPr>
            <a:spLocks noGrp="1"/>
          </p:cNvSpPr>
          <p:nvPr>
            <p:ph type="title"/>
          </p:nvPr>
        </p:nvSpPr>
        <p:spPr/>
        <p:txBody>
          <a:bodyPr/>
          <a:lstStyle/>
          <a:p>
            <a:r>
              <a:rPr lang="zh-CN" altLang="en-US" dirty="0"/>
              <a:t>排序的基本概念</a:t>
            </a:r>
          </a:p>
        </p:txBody>
      </p:sp>
      <p:sp>
        <p:nvSpPr>
          <p:cNvPr id="3" name="内容占位符 2">
            <a:extLst>
              <a:ext uri="{FF2B5EF4-FFF2-40B4-BE49-F238E27FC236}">
                <a16:creationId xmlns:a16="http://schemas.microsoft.com/office/drawing/2014/main" id="{2EE6957B-FB02-46A4-BFD5-7EF728C62925}"/>
              </a:ext>
            </a:extLst>
          </p:cNvPr>
          <p:cNvSpPr>
            <a:spLocks noGrp="1"/>
          </p:cNvSpPr>
          <p:nvPr>
            <p:ph idx="1"/>
          </p:nvPr>
        </p:nvSpPr>
        <p:spPr>
          <a:xfrm>
            <a:off x="304800" y="1295400"/>
            <a:ext cx="11582400" cy="5257800"/>
          </a:xfrm>
        </p:spPr>
        <p:txBody>
          <a:bodyPr/>
          <a:lstStyle/>
          <a:p>
            <a:r>
              <a:rPr lang="zh-CN" altLang="en-US" dirty="0">
                <a:solidFill>
                  <a:srgbClr val="FF0000"/>
                </a:solidFill>
              </a:rPr>
              <a:t>内部排序</a:t>
            </a:r>
            <a:r>
              <a:rPr lang="zh-CN" altLang="en-US" dirty="0"/>
              <a:t>：整个排序过程完全在</a:t>
            </a:r>
            <a:r>
              <a:rPr lang="zh-CN" altLang="en-US" dirty="0">
                <a:solidFill>
                  <a:srgbClr val="00B050"/>
                </a:solidFill>
              </a:rPr>
              <a:t>内存</a:t>
            </a:r>
            <a:r>
              <a:rPr lang="zh-CN" altLang="en-US" dirty="0"/>
              <a:t>中进行，称为内部排序。 </a:t>
            </a:r>
          </a:p>
          <a:p>
            <a:r>
              <a:rPr lang="zh-CN" altLang="en-US" dirty="0">
                <a:solidFill>
                  <a:srgbClr val="FF0000"/>
                </a:solidFill>
              </a:rPr>
              <a:t>外部排序</a:t>
            </a:r>
            <a:r>
              <a:rPr lang="zh-CN" altLang="en-US" dirty="0"/>
              <a:t>：由于待排序记录数据量太大，内存无法容纳全部数据，排序需要借助</a:t>
            </a:r>
            <a:r>
              <a:rPr lang="zh-CN" altLang="en-US" dirty="0">
                <a:solidFill>
                  <a:srgbClr val="00B050"/>
                </a:solidFill>
              </a:rPr>
              <a:t>外部存储设备</a:t>
            </a:r>
            <a:r>
              <a:rPr lang="zh-CN" altLang="en-US" dirty="0"/>
              <a:t>才能完成，称为外部排序。 </a:t>
            </a:r>
          </a:p>
          <a:p>
            <a:r>
              <a:rPr lang="zh-CN" altLang="en-US" dirty="0">
                <a:solidFill>
                  <a:srgbClr val="FF0000"/>
                </a:solidFill>
              </a:rPr>
              <a:t>稳定排序</a:t>
            </a:r>
            <a:r>
              <a:rPr lang="zh-CN" altLang="en-US" dirty="0"/>
              <a:t>和</a:t>
            </a:r>
            <a:r>
              <a:rPr lang="zh-CN" altLang="en-US" dirty="0">
                <a:solidFill>
                  <a:srgbClr val="FF0000"/>
                </a:solidFill>
              </a:rPr>
              <a:t>不稳定排序</a:t>
            </a:r>
            <a:r>
              <a:rPr lang="zh-CN" altLang="en-US" dirty="0"/>
              <a:t>：假设</a:t>
            </a:r>
            <a:r>
              <a:rPr lang="en-US" altLang="zh-CN" dirty="0"/>
              <a:t>K</a:t>
            </a:r>
            <a:r>
              <a:rPr lang="en-US" altLang="zh-CN" baseline="-25000" dirty="0"/>
              <a:t>i</a:t>
            </a:r>
            <a:r>
              <a:rPr lang="en-US" altLang="zh-CN" dirty="0"/>
              <a:t>=</a:t>
            </a:r>
            <a:r>
              <a:rPr lang="en-US" altLang="zh-CN" dirty="0" err="1"/>
              <a:t>K</a:t>
            </a:r>
            <a:r>
              <a:rPr lang="en-US" altLang="zh-CN" baseline="-25000" dirty="0" err="1"/>
              <a:t>j</a:t>
            </a:r>
            <a:r>
              <a:rPr lang="en-US" altLang="zh-CN" dirty="0"/>
              <a:t>(1≤i≤n</a:t>
            </a:r>
            <a:r>
              <a:rPr lang="zh-CN" altLang="en-US" dirty="0"/>
              <a:t>，</a:t>
            </a:r>
            <a:r>
              <a:rPr lang="en-US" altLang="zh-CN" dirty="0"/>
              <a:t>1≤j≤n</a:t>
            </a:r>
            <a:r>
              <a:rPr lang="zh-CN" altLang="en-US" dirty="0"/>
              <a:t>，</a:t>
            </a:r>
            <a:r>
              <a:rPr lang="en-US" altLang="zh-CN" dirty="0" err="1"/>
              <a:t>i≠j</a:t>
            </a:r>
            <a:r>
              <a:rPr lang="en-US" altLang="zh-CN" dirty="0"/>
              <a:t>)</a:t>
            </a:r>
            <a:r>
              <a:rPr lang="zh-CN" altLang="en-US" dirty="0"/>
              <a:t>，若在排序</a:t>
            </a:r>
            <a:r>
              <a:rPr lang="zh-CN" altLang="en-US" dirty="0">
                <a:solidFill>
                  <a:srgbClr val="00B050"/>
                </a:solidFill>
              </a:rPr>
              <a:t>前</a:t>
            </a:r>
            <a:r>
              <a:rPr lang="zh-CN" altLang="en-US" dirty="0"/>
              <a:t>的序列中</a:t>
            </a:r>
            <a:r>
              <a:rPr lang="en-US" altLang="zh-CN" dirty="0"/>
              <a:t>R</a:t>
            </a:r>
            <a:r>
              <a:rPr lang="en-US" altLang="zh-CN" baseline="-25000" dirty="0"/>
              <a:t>i</a:t>
            </a:r>
            <a:r>
              <a:rPr lang="zh-CN" altLang="en-US" dirty="0">
                <a:solidFill>
                  <a:srgbClr val="00B050"/>
                </a:solidFill>
              </a:rPr>
              <a:t>领先于</a:t>
            </a:r>
            <a:r>
              <a:rPr lang="en-US" altLang="zh-CN" dirty="0" err="1"/>
              <a:t>R</a:t>
            </a:r>
            <a:r>
              <a:rPr lang="en-US" altLang="zh-CN" baseline="-25000" dirty="0" err="1"/>
              <a:t>j</a:t>
            </a:r>
            <a:r>
              <a:rPr lang="en-US" altLang="zh-CN" dirty="0"/>
              <a:t>(</a:t>
            </a:r>
            <a:r>
              <a:rPr lang="zh-CN" altLang="en-US" dirty="0"/>
              <a:t>即</a:t>
            </a:r>
            <a:r>
              <a:rPr lang="en-US" altLang="zh-CN" dirty="0" err="1"/>
              <a:t>i</a:t>
            </a:r>
            <a:r>
              <a:rPr lang="en-US" altLang="zh-CN" dirty="0"/>
              <a:t>&lt;j)</a:t>
            </a:r>
            <a:r>
              <a:rPr lang="zh-CN" altLang="en-US" dirty="0"/>
              <a:t>，</a:t>
            </a:r>
            <a:endParaRPr lang="en-US" altLang="zh-CN" dirty="0"/>
          </a:p>
          <a:p>
            <a:pPr lvl="1"/>
            <a:r>
              <a:rPr lang="zh-CN" altLang="en-US" dirty="0"/>
              <a:t>经过排序</a:t>
            </a:r>
            <a:r>
              <a:rPr lang="zh-CN" altLang="en-US" dirty="0">
                <a:solidFill>
                  <a:srgbClr val="00B050"/>
                </a:solidFill>
              </a:rPr>
              <a:t>后</a:t>
            </a:r>
            <a:r>
              <a:rPr lang="zh-CN" altLang="en-US" dirty="0"/>
              <a:t>得到的序列中</a:t>
            </a:r>
            <a:r>
              <a:rPr lang="en-US" altLang="zh-CN" dirty="0"/>
              <a:t>R</a:t>
            </a:r>
            <a:r>
              <a:rPr lang="en-US" altLang="zh-CN" baseline="-25000" dirty="0"/>
              <a:t>i</a:t>
            </a:r>
            <a:r>
              <a:rPr lang="zh-CN" altLang="en-US" dirty="0">
                <a:solidFill>
                  <a:srgbClr val="00B050"/>
                </a:solidFill>
              </a:rPr>
              <a:t>仍</a:t>
            </a:r>
            <a:r>
              <a:rPr lang="zh-CN" altLang="en-US" dirty="0"/>
              <a:t>领先于</a:t>
            </a:r>
            <a:r>
              <a:rPr lang="en-US" altLang="zh-CN" dirty="0" err="1"/>
              <a:t>R</a:t>
            </a:r>
            <a:r>
              <a:rPr lang="en-US" altLang="zh-CN" baseline="-25000" dirty="0" err="1"/>
              <a:t>j</a:t>
            </a:r>
            <a:r>
              <a:rPr lang="zh-CN" altLang="en-US" dirty="0"/>
              <a:t>，则称所用的排序方法是</a:t>
            </a:r>
            <a:r>
              <a:rPr lang="zh-CN" altLang="en-US" dirty="0">
                <a:solidFill>
                  <a:srgbClr val="00B050"/>
                </a:solidFill>
              </a:rPr>
              <a:t>稳定</a:t>
            </a:r>
            <a:r>
              <a:rPr lang="zh-CN" altLang="en-US" dirty="0"/>
              <a:t>的 ；</a:t>
            </a:r>
            <a:endParaRPr lang="en-US" altLang="zh-CN" dirty="0"/>
          </a:p>
          <a:p>
            <a:pPr lvl="1"/>
            <a:r>
              <a:rPr lang="zh-CN" altLang="en-US" dirty="0"/>
              <a:t>反之，当相同关键字的领先关系在排序过程中</a:t>
            </a:r>
            <a:r>
              <a:rPr lang="zh-CN" altLang="en-US" dirty="0">
                <a:solidFill>
                  <a:srgbClr val="00B050"/>
                </a:solidFill>
              </a:rPr>
              <a:t>发生变化</a:t>
            </a:r>
            <a:r>
              <a:rPr lang="zh-CN" altLang="en-US" dirty="0"/>
              <a:t>者，则称所用的排序方法是</a:t>
            </a:r>
            <a:r>
              <a:rPr lang="zh-CN" altLang="en-US" dirty="0">
                <a:solidFill>
                  <a:srgbClr val="00B050"/>
                </a:solidFill>
              </a:rPr>
              <a:t>不稳定</a:t>
            </a:r>
            <a:r>
              <a:rPr lang="zh-CN" altLang="en-US" dirty="0"/>
              <a:t>的。 </a:t>
            </a:r>
          </a:p>
          <a:p>
            <a:endParaRPr lang="zh-CN" altLang="en-US" dirty="0"/>
          </a:p>
        </p:txBody>
      </p:sp>
    </p:spTree>
    <p:extLst>
      <p:ext uri="{BB962C8B-B14F-4D97-AF65-F5344CB8AC3E}">
        <p14:creationId xmlns:p14="http://schemas.microsoft.com/office/powerpoint/2010/main" val="2243836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913" name="Object 113"/>
          <p:cNvGraphicFramePr>
            <a:graphicFrameLocks noChangeAspect="1"/>
          </p:cNvGraphicFramePr>
          <p:nvPr>
            <p:extLst>
              <p:ext uri="{D42A27DB-BD31-4B8C-83A1-F6EECF244321}">
                <p14:modId xmlns:p14="http://schemas.microsoft.com/office/powerpoint/2010/main" val="4137526441"/>
              </p:ext>
            </p:extLst>
          </p:nvPr>
        </p:nvGraphicFramePr>
        <p:xfrm>
          <a:off x="715833" y="608937"/>
          <a:ext cx="2471737" cy="2084387"/>
        </p:xfrm>
        <a:graphic>
          <a:graphicData uri="http://schemas.openxmlformats.org/presentationml/2006/ole">
            <mc:AlternateContent xmlns:mc="http://schemas.openxmlformats.org/markup-compatibility/2006">
              <mc:Choice xmlns:v="urn:schemas-microsoft-com:vml" Requires="v">
                <p:oleObj spid="_x0000_s12635" name="Visio" r:id="rId3" imgW="3154006" imgH="2660245" progId="Visio.Drawing.11">
                  <p:embed/>
                </p:oleObj>
              </mc:Choice>
              <mc:Fallback>
                <p:oleObj name="Visio" r:id="rId3" imgW="3154006" imgH="2660245" progId="Visio.Drawing.11">
                  <p:embed/>
                  <p:pic>
                    <p:nvPicPr>
                      <p:cNvPr id="716913"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33" y="608937"/>
                        <a:ext cx="247173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4" name="Object 114"/>
          <p:cNvGraphicFramePr>
            <a:graphicFrameLocks noChangeAspect="1"/>
          </p:cNvGraphicFramePr>
          <p:nvPr>
            <p:extLst>
              <p:ext uri="{D42A27DB-BD31-4B8C-83A1-F6EECF244321}">
                <p14:modId xmlns:p14="http://schemas.microsoft.com/office/powerpoint/2010/main" val="2329286799"/>
              </p:ext>
            </p:extLst>
          </p:nvPr>
        </p:nvGraphicFramePr>
        <p:xfrm>
          <a:off x="4693102" y="523679"/>
          <a:ext cx="2471737" cy="2084388"/>
        </p:xfrm>
        <a:graphic>
          <a:graphicData uri="http://schemas.openxmlformats.org/presentationml/2006/ole">
            <mc:AlternateContent xmlns:mc="http://schemas.openxmlformats.org/markup-compatibility/2006">
              <mc:Choice xmlns:v="urn:schemas-microsoft-com:vml" Requires="v">
                <p:oleObj spid="_x0000_s12636" name="Visio" r:id="rId5" imgW="3154006" imgH="2660245" progId="Visio.Drawing.11">
                  <p:embed/>
                </p:oleObj>
              </mc:Choice>
              <mc:Fallback>
                <p:oleObj name="Visio" r:id="rId5" imgW="3154006" imgH="2660245" progId="Visio.Drawing.11">
                  <p:embed/>
                  <p:pic>
                    <p:nvPicPr>
                      <p:cNvPr id="716914" name="Object 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3102" y="523679"/>
                        <a:ext cx="2471737" cy="20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6" name="Object 116"/>
          <p:cNvGraphicFramePr>
            <a:graphicFrameLocks noChangeAspect="1"/>
          </p:cNvGraphicFramePr>
          <p:nvPr>
            <p:extLst>
              <p:ext uri="{D42A27DB-BD31-4B8C-83A1-F6EECF244321}">
                <p14:modId xmlns:p14="http://schemas.microsoft.com/office/powerpoint/2010/main" val="2422317874"/>
              </p:ext>
            </p:extLst>
          </p:nvPr>
        </p:nvGraphicFramePr>
        <p:xfrm>
          <a:off x="9190356" y="597862"/>
          <a:ext cx="2016125" cy="1296987"/>
        </p:xfrm>
        <a:graphic>
          <a:graphicData uri="http://schemas.openxmlformats.org/presentationml/2006/ole">
            <mc:AlternateContent xmlns:mc="http://schemas.openxmlformats.org/markup-compatibility/2006">
              <mc:Choice xmlns:v="urn:schemas-microsoft-com:vml" Requires="v">
                <p:oleObj spid="_x0000_s12637" name="Visio" r:id="rId7" imgW="2572998" imgH="1655053" progId="Visio.Drawing.11">
                  <p:embed/>
                </p:oleObj>
              </mc:Choice>
              <mc:Fallback>
                <p:oleObj name="Visio" r:id="rId7" imgW="2572998" imgH="1655053" progId="Visio.Drawing.11">
                  <p:embed/>
                  <p:pic>
                    <p:nvPicPr>
                      <p:cNvPr id="716916" name="Object 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0356" y="597862"/>
                        <a:ext cx="20161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7" name="Object 117"/>
          <p:cNvGraphicFramePr>
            <a:graphicFrameLocks noChangeAspect="1"/>
          </p:cNvGraphicFramePr>
          <p:nvPr>
            <p:extLst>
              <p:ext uri="{D42A27DB-BD31-4B8C-83A1-F6EECF244321}">
                <p14:modId xmlns:p14="http://schemas.microsoft.com/office/powerpoint/2010/main" val="2892748970"/>
              </p:ext>
            </p:extLst>
          </p:nvPr>
        </p:nvGraphicFramePr>
        <p:xfrm>
          <a:off x="1129297" y="3668503"/>
          <a:ext cx="2016125" cy="1296987"/>
        </p:xfrm>
        <a:graphic>
          <a:graphicData uri="http://schemas.openxmlformats.org/presentationml/2006/ole">
            <mc:AlternateContent xmlns:mc="http://schemas.openxmlformats.org/markup-compatibility/2006">
              <mc:Choice xmlns:v="urn:schemas-microsoft-com:vml" Requires="v">
                <p:oleObj spid="_x0000_s12638" name="Visio" r:id="rId9" imgW="2572998" imgH="1655053" progId="Visio.Drawing.11">
                  <p:embed/>
                </p:oleObj>
              </mc:Choice>
              <mc:Fallback>
                <p:oleObj name="Visio" r:id="rId9" imgW="2572998" imgH="1655053" progId="Visio.Drawing.11">
                  <p:embed/>
                  <p:pic>
                    <p:nvPicPr>
                      <p:cNvPr id="716917" name="Object 1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9297" y="3668503"/>
                        <a:ext cx="20161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31" name="Freeform 131"/>
          <p:cNvSpPr>
            <a:spLocks/>
          </p:cNvSpPr>
          <p:nvPr/>
        </p:nvSpPr>
        <p:spPr bwMode="auto">
          <a:xfrm>
            <a:off x="1200441" y="772493"/>
            <a:ext cx="684212" cy="682625"/>
          </a:xfrm>
          <a:custGeom>
            <a:avLst/>
            <a:gdLst>
              <a:gd name="T0" fmla="*/ 23 w 431"/>
              <a:gd name="T1" fmla="*/ 430 h 430"/>
              <a:gd name="T2" fmla="*/ 68 w 431"/>
              <a:gd name="T3" fmla="*/ 68 h 430"/>
              <a:gd name="T4" fmla="*/ 431 w 431"/>
              <a:gd name="T5" fmla="*/ 22 h 430"/>
            </a:gdLst>
            <a:ahLst/>
            <a:cxnLst>
              <a:cxn ang="0">
                <a:pos x="T0" y="T1"/>
              </a:cxn>
              <a:cxn ang="0">
                <a:pos x="T2" y="T3"/>
              </a:cxn>
              <a:cxn ang="0">
                <a:pos x="T4" y="T5"/>
              </a:cxn>
            </a:cxnLst>
            <a:rect l="0" t="0" r="r" b="b"/>
            <a:pathLst>
              <a:path w="431" h="430">
                <a:moveTo>
                  <a:pt x="23" y="430"/>
                </a:moveTo>
                <a:cubicBezTo>
                  <a:pt x="11" y="283"/>
                  <a:pt x="0" y="136"/>
                  <a:pt x="68" y="68"/>
                </a:cubicBezTo>
                <a:cubicBezTo>
                  <a:pt x="136" y="0"/>
                  <a:pt x="283" y="11"/>
                  <a:pt x="431" y="22"/>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32" name="Freeform 132"/>
          <p:cNvSpPr>
            <a:spLocks/>
          </p:cNvSpPr>
          <p:nvPr/>
        </p:nvSpPr>
        <p:spPr bwMode="auto">
          <a:xfrm>
            <a:off x="4870941" y="730054"/>
            <a:ext cx="960239" cy="1377950"/>
          </a:xfrm>
          <a:custGeom>
            <a:avLst/>
            <a:gdLst>
              <a:gd name="T0" fmla="*/ 0 w 681"/>
              <a:gd name="T1" fmla="*/ 868 h 868"/>
              <a:gd name="T2" fmla="*/ 182 w 681"/>
              <a:gd name="T3" fmla="*/ 143 h 868"/>
              <a:gd name="T4" fmla="*/ 681 w 681"/>
              <a:gd name="T5" fmla="*/ 7 h 868"/>
            </a:gdLst>
            <a:ahLst/>
            <a:cxnLst>
              <a:cxn ang="0">
                <a:pos x="T0" y="T1"/>
              </a:cxn>
              <a:cxn ang="0">
                <a:pos x="T2" y="T3"/>
              </a:cxn>
              <a:cxn ang="0">
                <a:pos x="T4" y="T5"/>
              </a:cxn>
            </a:cxnLst>
            <a:rect l="0" t="0" r="r" b="b"/>
            <a:pathLst>
              <a:path w="681" h="868">
                <a:moveTo>
                  <a:pt x="0" y="868"/>
                </a:moveTo>
                <a:cubicBezTo>
                  <a:pt x="34" y="577"/>
                  <a:pt x="69" y="286"/>
                  <a:pt x="182" y="143"/>
                </a:cubicBezTo>
                <a:cubicBezTo>
                  <a:pt x="295" y="0"/>
                  <a:pt x="488" y="3"/>
                  <a:pt x="681" y="7"/>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33" name="Freeform 133"/>
          <p:cNvSpPr>
            <a:spLocks/>
          </p:cNvSpPr>
          <p:nvPr/>
        </p:nvSpPr>
        <p:spPr bwMode="auto">
          <a:xfrm>
            <a:off x="10342880" y="742323"/>
            <a:ext cx="755650" cy="647700"/>
          </a:xfrm>
          <a:custGeom>
            <a:avLst/>
            <a:gdLst>
              <a:gd name="T0" fmla="*/ 0 w 476"/>
              <a:gd name="T1" fmla="*/ 0 h 408"/>
              <a:gd name="T2" fmla="*/ 408 w 476"/>
              <a:gd name="T3" fmla="*/ 91 h 408"/>
              <a:gd name="T4" fmla="*/ 408 w 476"/>
              <a:gd name="T5" fmla="*/ 408 h 408"/>
            </a:gdLst>
            <a:ahLst/>
            <a:cxnLst>
              <a:cxn ang="0">
                <a:pos x="T0" y="T1"/>
              </a:cxn>
              <a:cxn ang="0">
                <a:pos x="T2" y="T3"/>
              </a:cxn>
              <a:cxn ang="0">
                <a:pos x="T4" y="T5"/>
              </a:cxn>
            </a:cxnLst>
            <a:rect l="0" t="0" r="r" b="b"/>
            <a:pathLst>
              <a:path w="476" h="408">
                <a:moveTo>
                  <a:pt x="0" y="0"/>
                </a:moveTo>
                <a:cubicBezTo>
                  <a:pt x="170" y="11"/>
                  <a:pt x="340" y="23"/>
                  <a:pt x="408" y="91"/>
                </a:cubicBezTo>
                <a:cubicBezTo>
                  <a:pt x="476" y="159"/>
                  <a:pt x="442" y="283"/>
                  <a:pt x="408" y="408"/>
                </a:cubicBezTo>
              </a:path>
            </a:pathLst>
          </a:custGeom>
          <a:noFill/>
          <a:ln w="38100" cmpd="sng">
            <a:solidFill>
              <a:srgbClr val="990099"/>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34" name="Freeform 134"/>
          <p:cNvSpPr>
            <a:spLocks/>
          </p:cNvSpPr>
          <p:nvPr/>
        </p:nvSpPr>
        <p:spPr bwMode="auto">
          <a:xfrm>
            <a:off x="2289165" y="3770234"/>
            <a:ext cx="600075" cy="682625"/>
          </a:xfrm>
          <a:custGeom>
            <a:avLst/>
            <a:gdLst>
              <a:gd name="T0" fmla="*/ 363 w 378"/>
              <a:gd name="T1" fmla="*/ 430 h 430"/>
              <a:gd name="T2" fmla="*/ 317 w 378"/>
              <a:gd name="T3" fmla="*/ 68 h 430"/>
              <a:gd name="T4" fmla="*/ 0 w 378"/>
              <a:gd name="T5" fmla="*/ 22 h 430"/>
            </a:gdLst>
            <a:ahLst/>
            <a:cxnLst>
              <a:cxn ang="0">
                <a:pos x="T0" y="T1"/>
              </a:cxn>
              <a:cxn ang="0">
                <a:pos x="T2" y="T3"/>
              </a:cxn>
              <a:cxn ang="0">
                <a:pos x="T4" y="T5"/>
              </a:cxn>
            </a:cxnLst>
            <a:rect l="0" t="0" r="r" b="b"/>
            <a:pathLst>
              <a:path w="378" h="430">
                <a:moveTo>
                  <a:pt x="363" y="430"/>
                </a:moveTo>
                <a:cubicBezTo>
                  <a:pt x="370" y="283"/>
                  <a:pt x="378" y="136"/>
                  <a:pt x="317" y="68"/>
                </a:cubicBezTo>
                <a:cubicBezTo>
                  <a:pt x="256" y="0"/>
                  <a:pt x="128" y="11"/>
                  <a:pt x="0" y="22"/>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 name="组合 2">
            <a:extLst>
              <a:ext uri="{FF2B5EF4-FFF2-40B4-BE49-F238E27FC236}">
                <a16:creationId xmlns:a16="http://schemas.microsoft.com/office/drawing/2014/main" id="{F64AE7BD-D553-4074-B4A9-0B449E9EF265}"/>
              </a:ext>
            </a:extLst>
          </p:cNvPr>
          <p:cNvGrpSpPr>
            <a:grpSpLocks noChangeAspect="1"/>
          </p:cNvGrpSpPr>
          <p:nvPr/>
        </p:nvGrpSpPr>
        <p:grpSpPr>
          <a:xfrm>
            <a:off x="4204463" y="4093914"/>
            <a:ext cx="3230811" cy="2071090"/>
            <a:chOff x="6594456" y="1531023"/>
            <a:chExt cx="4751192" cy="3045721"/>
          </a:xfrm>
        </p:grpSpPr>
        <p:grpSp>
          <p:nvGrpSpPr>
            <p:cNvPr id="35" name="组合 34">
              <a:extLst>
                <a:ext uri="{FF2B5EF4-FFF2-40B4-BE49-F238E27FC236}">
                  <a16:creationId xmlns:a16="http://schemas.microsoft.com/office/drawing/2014/main" id="{E8113C66-82B5-48D4-BE46-57D4F389248C}"/>
                </a:ext>
              </a:extLst>
            </p:cNvPr>
            <p:cNvGrpSpPr/>
            <p:nvPr/>
          </p:nvGrpSpPr>
          <p:grpSpPr>
            <a:xfrm>
              <a:off x="7126793" y="1531023"/>
              <a:ext cx="4218855" cy="2435552"/>
              <a:chOff x="7331574" y="3745994"/>
              <a:chExt cx="3180239" cy="1803513"/>
            </a:xfrm>
          </p:grpSpPr>
          <p:sp>
            <p:nvSpPr>
              <p:cNvPr id="37" name="Oval 18">
                <a:extLst>
                  <a:ext uri="{FF2B5EF4-FFF2-40B4-BE49-F238E27FC236}">
                    <a16:creationId xmlns:a16="http://schemas.microsoft.com/office/drawing/2014/main" id="{4E354704-AEE5-47E4-8CF4-02E8F0CA8A43}"/>
                  </a:ext>
                </a:extLst>
              </p:cNvPr>
              <p:cNvSpPr>
                <a:spLocks noChangeArrowheads="1"/>
              </p:cNvSpPr>
              <p:nvPr/>
            </p:nvSpPr>
            <p:spPr bwMode="auto">
              <a:xfrm>
                <a:off x="9994578" y="4944245"/>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39" name="Line 29">
                <a:extLst>
                  <a:ext uri="{FF2B5EF4-FFF2-40B4-BE49-F238E27FC236}">
                    <a16:creationId xmlns:a16="http://schemas.microsoft.com/office/drawing/2014/main" id="{4081145B-7D2B-4E61-960F-CCC5BC8FAA1D}"/>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0" name="Oval 27">
                <a:extLst>
                  <a:ext uri="{FF2B5EF4-FFF2-40B4-BE49-F238E27FC236}">
                    <a16:creationId xmlns:a16="http://schemas.microsoft.com/office/drawing/2014/main" id="{74A2355F-18B4-4A85-A9D2-03A55E1696D5}"/>
                  </a:ext>
                </a:extLst>
              </p:cNvPr>
              <p:cNvSpPr>
                <a:spLocks noChangeArrowheads="1"/>
              </p:cNvSpPr>
              <p:nvPr/>
            </p:nvSpPr>
            <p:spPr bwMode="auto">
              <a:xfrm>
                <a:off x="9085437" y="4901533"/>
                <a:ext cx="517425"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b="1" dirty="0">
                    <a:solidFill>
                      <a:srgbClr val="990000"/>
                    </a:solidFill>
                    <a:latin typeface="+mn-lt"/>
                  </a:rPr>
                  <a:t>38</a:t>
                </a:r>
                <a:endParaRPr kumimoji="1" lang="en-US" altLang="zh-CN" b="1" dirty="0">
                  <a:solidFill>
                    <a:srgbClr val="000000"/>
                  </a:solidFill>
                  <a:latin typeface="+mn-lt"/>
                </a:endParaRPr>
              </a:p>
            </p:txBody>
          </p:sp>
          <p:sp>
            <p:nvSpPr>
              <p:cNvPr id="41" name="Line 29">
                <a:extLst>
                  <a:ext uri="{FF2B5EF4-FFF2-40B4-BE49-F238E27FC236}">
                    <a16:creationId xmlns:a16="http://schemas.microsoft.com/office/drawing/2014/main" id="{CFA43310-493F-4CDD-AF8D-AEB65DE3372F}"/>
                  </a:ext>
                </a:extLst>
              </p:cNvPr>
              <p:cNvSpPr>
                <a:spLocks noChangeShapeType="1"/>
              </p:cNvSpPr>
              <p:nvPr/>
            </p:nvSpPr>
            <p:spPr bwMode="auto">
              <a:xfrm flipH="1">
                <a:off x="9502754"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2" name="Line 30">
                <a:extLst>
                  <a:ext uri="{FF2B5EF4-FFF2-40B4-BE49-F238E27FC236}">
                    <a16:creationId xmlns:a16="http://schemas.microsoft.com/office/drawing/2014/main" id="{DA1643DD-24E8-42AB-A4F8-ACA02CB88C84}"/>
                  </a:ext>
                </a:extLst>
              </p:cNvPr>
              <p:cNvSpPr>
                <a:spLocks noChangeShapeType="1"/>
              </p:cNvSpPr>
              <p:nvPr/>
            </p:nvSpPr>
            <p:spPr bwMode="auto">
              <a:xfrm>
                <a:off x="9958196" y="4647360"/>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3" name="Oval 27">
                <a:extLst>
                  <a:ext uri="{FF2B5EF4-FFF2-40B4-BE49-F238E27FC236}">
                    <a16:creationId xmlns:a16="http://schemas.microsoft.com/office/drawing/2014/main" id="{C3DE4C26-2665-4927-974E-4076C1965DAD}"/>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49</a:t>
                </a:r>
              </a:p>
            </p:txBody>
          </p:sp>
          <p:sp>
            <p:nvSpPr>
              <p:cNvPr id="45" name="Line 29">
                <a:extLst>
                  <a:ext uri="{FF2B5EF4-FFF2-40B4-BE49-F238E27FC236}">
                    <a16:creationId xmlns:a16="http://schemas.microsoft.com/office/drawing/2014/main" id="{2CAE19DC-A5D8-4AC5-8BFE-7811E8303CBD}"/>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6" name="Line 30">
                <a:extLst>
                  <a:ext uri="{FF2B5EF4-FFF2-40B4-BE49-F238E27FC236}">
                    <a16:creationId xmlns:a16="http://schemas.microsoft.com/office/drawing/2014/main" id="{64DEAFCD-3EB1-45C9-85CF-5F270B14DF32}"/>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47" name="Oval 27">
                <a:extLst>
                  <a:ext uri="{FF2B5EF4-FFF2-40B4-BE49-F238E27FC236}">
                    <a16:creationId xmlns:a16="http://schemas.microsoft.com/office/drawing/2014/main" id="{5F3E4F25-ACFD-40C8-AB7B-A9BC21FA6848}"/>
                  </a:ext>
                </a:extLst>
              </p:cNvPr>
              <p:cNvSpPr>
                <a:spLocks noChangeArrowheads="1"/>
              </p:cNvSpPr>
              <p:nvPr/>
            </p:nvSpPr>
            <p:spPr bwMode="auto">
              <a:xfrm>
                <a:off x="9586298" y="4171111"/>
                <a:ext cx="517425"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b="1" dirty="0">
                    <a:solidFill>
                      <a:srgbClr val="990000"/>
                    </a:solidFill>
                    <a:latin typeface="+mn-lt"/>
                  </a:rPr>
                  <a:t>65</a:t>
                </a:r>
              </a:p>
            </p:txBody>
          </p:sp>
          <p:sp>
            <p:nvSpPr>
              <p:cNvPr id="50" name="Line 30">
                <a:extLst>
                  <a:ext uri="{FF2B5EF4-FFF2-40B4-BE49-F238E27FC236}">
                    <a16:creationId xmlns:a16="http://schemas.microsoft.com/office/drawing/2014/main" id="{2BC5C391-A2B4-444A-8F4E-297B60595656}"/>
                  </a:ext>
                </a:extLst>
              </p:cNvPr>
              <p:cNvSpPr>
                <a:spLocks noChangeShapeType="1"/>
              </p:cNvSpPr>
              <p:nvPr/>
            </p:nvSpPr>
            <p:spPr bwMode="auto">
              <a:xfrm>
                <a:off x="9067586" y="3745994"/>
                <a:ext cx="601289" cy="47625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51" name="Oval 27">
                <a:extLst>
                  <a:ext uri="{FF2B5EF4-FFF2-40B4-BE49-F238E27FC236}">
                    <a16:creationId xmlns:a16="http://schemas.microsoft.com/office/drawing/2014/main" id="{A3638812-B7D6-4395-BFB7-9DE6877E9688}"/>
                  </a:ext>
                </a:extLst>
              </p:cNvPr>
              <p:cNvSpPr>
                <a:spLocks noChangeArrowheads="1"/>
              </p:cNvSpPr>
              <p:nvPr/>
            </p:nvSpPr>
            <p:spPr bwMode="auto">
              <a:xfrm>
                <a:off x="7401483" y="4866926"/>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50</a:t>
                </a:r>
              </a:p>
            </p:txBody>
          </p:sp>
        </p:grpSp>
        <p:sp>
          <p:nvSpPr>
            <p:cNvPr id="52" name="Oval 27">
              <a:extLst>
                <a:ext uri="{FF2B5EF4-FFF2-40B4-BE49-F238E27FC236}">
                  <a16:creationId xmlns:a16="http://schemas.microsoft.com/office/drawing/2014/main" id="{AE27D80D-6748-4BC3-86B2-AF9E7F336DF2}"/>
                </a:ext>
              </a:extLst>
            </p:cNvPr>
            <p:cNvSpPr>
              <a:spLocks noChangeArrowheads="1"/>
            </p:cNvSpPr>
            <p:nvPr/>
          </p:nvSpPr>
          <p:spPr bwMode="auto">
            <a:xfrm>
              <a:off x="6594456" y="3940900"/>
              <a:ext cx="686405" cy="63584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grpSp>
      <p:grpSp>
        <p:nvGrpSpPr>
          <p:cNvPr id="48" name="组合 47">
            <a:extLst>
              <a:ext uri="{FF2B5EF4-FFF2-40B4-BE49-F238E27FC236}">
                <a16:creationId xmlns:a16="http://schemas.microsoft.com/office/drawing/2014/main" id="{F6C30EF5-21C1-4510-ABA2-6811EE685814}"/>
              </a:ext>
            </a:extLst>
          </p:cNvPr>
          <p:cNvGrpSpPr>
            <a:grpSpLocks noChangeAspect="1"/>
          </p:cNvGrpSpPr>
          <p:nvPr/>
        </p:nvGrpSpPr>
        <p:grpSpPr>
          <a:xfrm>
            <a:off x="297446" y="1868654"/>
            <a:ext cx="3262344" cy="1334420"/>
            <a:chOff x="6548085" y="2748274"/>
            <a:chExt cx="4797564" cy="1962381"/>
          </a:xfrm>
        </p:grpSpPr>
        <p:grpSp>
          <p:nvGrpSpPr>
            <p:cNvPr id="53" name="组合 52">
              <a:extLst>
                <a:ext uri="{FF2B5EF4-FFF2-40B4-BE49-F238E27FC236}">
                  <a16:creationId xmlns:a16="http://schemas.microsoft.com/office/drawing/2014/main" id="{6A62FFE5-D4C0-486E-9DD0-63B39346D26C}"/>
                </a:ext>
              </a:extLst>
            </p:cNvPr>
            <p:cNvGrpSpPr/>
            <p:nvPr/>
          </p:nvGrpSpPr>
          <p:grpSpPr>
            <a:xfrm>
              <a:off x="7089132" y="2748274"/>
              <a:ext cx="4256517" cy="1367313"/>
              <a:chOff x="7303184" y="4647363"/>
              <a:chExt cx="3208629" cy="1012488"/>
            </a:xfrm>
          </p:grpSpPr>
          <p:sp>
            <p:nvSpPr>
              <p:cNvPr id="55" name="Oval 18">
                <a:extLst>
                  <a:ext uri="{FF2B5EF4-FFF2-40B4-BE49-F238E27FC236}">
                    <a16:creationId xmlns:a16="http://schemas.microsoft.com/office/drawing/2014/main" id="{598D072B-526A-40DD-953A-0A60007000BE}"/>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57" name="Line 29">
                <a:extLst>
                  <a:ext uri="{FF2B5EF4-FFF2-40B4-BE49-F238E27FC236}">
                    <a16:creationId xmlns:a16="http://schemas.microsoft.com/office/drawing/2014/main" id="{F2D91415-7743-44F1-BB6E-7C23577BDF0C}"/>
                  </a:ext>
                </a:extLst>
              </p:cNvPr>
              <p:cNvSpPr>
                <a:spLocks noChangeShapeType="1"/>
              </p:cNvSpPr>
              <p:nvPr/>
            </p:nvSpPr>
            <p:spPr bwMode="auto">
              <a:xfrm flipH="1">
                <a:off x="7303184" y="5427330"/>
                <a:ext cx="162369" cy="23252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58" name="Oval 27">
                <a:extLst>
                  <a:ext uri="{FF2B5EF4-FFF2-40B4-BE49-F238E27FC236}">
                    <a16:creationId xmlns:a16="http://schemas.microsoft.com/office/drawing/2014/main" id="{ECCE9574-65ED-4D7F-B3C6-199885D401B7}"/>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b="1" dirty="0">
                    <a:solidFill>
                      <a:srgbClr val="990000"/>
                    </a:solidFill>
                    <a:latin typeface="+mn-lt"/>
                  </a:rPr>
                  <a:t>38</a:t>
                </a:r>
                <a:endParaRPr kumimoji="1" lang="en-US" altLang="zh-CN" b="1" dirty="0">
                  <a:solidFill>
                    <a:srgbClr val="000000"/>
                  </a:solidFill>
                  <a:latin typeface="+mn-lt"/>
                </a:endParaRPr>
              </a:p>
            </p:txBody>
          </p:sp>
          <p:sp>
            <p:nvSpPr>
              <p:cNvPr id="59" name="Line 29">
                <a:extLst>
                  <a:ext uri="{FF2B5EF4-FFF2-40B4-BE49-F238E27FC236}">
                    <a16:creationId xmlns:a16="http://schemas.microsoft.com/office/drawing/2014/main" id="{B50D1209-FC01-4260-9207-20F229740E97}"/>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60" name="Line 30">
                <a:extLst>
                  <a:ext uri="{FF2B5EF4-FFF2-40B4-BE49-F238E27FC236}">
                    <a16:creationId xmlns:a16="http://schemas.microsoft.com/office/drawing/2014/main" id="{63ACE76D-3B0E-4E40-83BD-75D4662BB265}"/>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61" name="Oval 27">
                <a:extLst>
                  <a:ext uri="{FF2B5EF4-FFF2-40B4-BE49-F238E27FC236}">
                    <a16:creationId xmlns:a16="http://schemas.microsoft.com/office/drawing/2014/main" id="{FF183E39-7834-41D0-B70F-8F4405AE45AC}"/>
                  </a:ext>
                </a:extLst>
              </p:cNvPr>
              <p:cNvSpPr>
                <a:spLocks noChangeArrowheads="1"/>
              </p:cNvSpPr>
              <p:nvPr/>
            </p:nvSpPr>
            <p:spPr bwMode="auto">
              <a:xfrm>
                <a:off x="8266991" y="4979952"/>
                <a:ext cx="517425"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49</a:t>
                </a:r>
              </a:p>
            </p:txBody>
          </p:sp>
          <p:sp>
            <p:nvSpPr>
              <p:cNvPr id="64" name="Line 30">
                <a:extLst>
                  <a:ext uri="{FF2B5EF4-FFF2-40B4-BE49-F238E27FC236}">
                    <a16:creationId xmlns:a16="http://schemas.microsoft.com/office/drawing/2014/main" id="{AB9FCA82-2310-4F83-B3AD-A07431759E19}"/>
                  </a:ext>
                </a:extLst>
              </p:cNvPr>
              <p:cNvSpPr>
                <a:spLocks noChangeShapeType="1"/>
              </p:cNvSpPr>
              <p:nvPr/>
            </p:nvSpPr>
            <p:spPr bwMode="auto">
              <a:xfrm>
                <a:off x="8266991" y="4688480"/>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grpSp>
        <p:sp>
          <p:nvSpPr>
            <p:cNvPr id="54" name="Oval 27">
              <a:extLst>
                <a:ext uri="{FF2B5EF4-FFF2-40B4-BE49-F238E27FC236}">
                  <a16:creationId xmlns:a16="http://schemas.microsoft.com/office/drawing/2014/main" id="{28FF531D-EA76-441F-9409-BBCE66A7316D}"/>
                </a:ext>
              </a:extLst>
            </p:cNvPr>
            <p:cNvSpPr>
              <a:spLocks noChangeArrowheads="1"/>
            </p:cNvSpPr>
            <p:nvPr/>
          </p:nvSpPr>
          <p:spPr bwMode="auto">
            <a:xfrm>
              <a:off x="6548085" y="4074811"/>
              <a:ext cx="686404" cy="63584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grpSp>
      <p:grpSp>
        <p:nvGrpSpPr>
          <p:cNvPr id="69" name="组合 68">
            <a:extLst>
              <a:ext uri="{FF2B5EF4-FFF2-40B4-BE49-F238E27FC236}">
                <a16:creationId xmlns:a16="http://schemas.microsoft.com/office/drawing/2014/main" id="{1E2DC483-EB25-4FD6-B0A7-80500168C425}"/>
              </a:ext>
            </a:extLst>
          </p:cNvPr>
          <p:cNvGrpSpPr>
            <a:grpSpLocks noChangeAspect="1"/>
          </p:cNvGrpSpPr>
          <p:nvPr/>
        </p:nvGrpSpPr>
        <p:grpSpPr>
          <a:xfrm>
            <a:off x="4299917" y="1761850"/>
            <a:ext cx="3173336" cy="1355965"/>
            <a:chOff x="6678979" y="2748273"/>
            <a:chExt cx="4666670" cy="1994065"/>
          </a:xfrm>
        </p:grpSpPr>
        <p:grpSp>
          <p:nvGrpSpPr>
            <p:cNvPr id="70" name="组合 69">
              <a:extLst>
                <a:ext uri="{FF2B5EF4-FFF2-40B4-BE49-F238E27FC236}">
                  <a16:creationId xmlns:a16="http://schemas.microsoft.com/office/drawing/2014/main" id="{09A061F7-B8B5-4AB9-8B85-9E4AB66787E3}"/>
                </a:ext>
              </a:extLst>
            </p:cNvPr>
            <p:cNvGrpSpPr/>
            <p:nvPr/>
          </p:nvGrpSpPr>
          <p:grpSpPr>
            <a:xfrm>
              <a:off x="7220026" y="2748273"/>
              <a:ext cx="4125623" cy="1398997"/>
              <a:chOff x="7401854" y="4647363"/>
              <a:chExt cx="3109959" cy="1035950"/>
            </a:xfrm>
          </p:grpSpPr>
          <p:sp>
            <p:nvSpPr>
              <p:cNvPr id="72" name="Oval 18">
                <a:extLst>
                  <a:ext uri="{FF2B5EF4-FFF2-40B4-BE49-F238E27FC236}">
                    <a16:creationId xmlns:a16="http://schemas.microsoft.com/office/drawing/2014/main" id="{2A59E513-D121-47B5-8AF7-8C7B4629C1F7}"/>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73" name="Line 29">
                <a:extLst>
                  <a:ext uri="{FF2B5EF4-FFF2-40B4-BE49-F238E27FC236}">
                    <a16:creationId xmlns:a16="http://schemas.microsoft.com/office/drawing/2014/main" id="{837FF3B8-346B-447C-8347-AD63CC380D4B}"/>
                  </a:ext>
                </a:extLst>
              </p:cNvPr>
              <p:cNvSpPr>
                <a:spLocks noChangeShapeType="1"/>
              </p:cNvSpPr>
              <p:nvPr/>
            </p:nvSpPr>
            <p:spPr bwMode="auto">
              <a:xfrm flipH="1">
                <a:off x="7401854" y="5450792"/>
                <a:ext cx="162369" cy="23252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74" name="Oval 27">
                <a:extLst>
                  <a:ext uri="{FF2B5EF4-FFF2-40B4-BE49-F238E27FC236}">
                    <a16:creationId xmlns:a16="http://schemas.microsoft.com/office/drawing/2014/main" id="{2483E8D3-F171-40E2-A1A8-397E273A4E0B}"/>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b="1" dirty="0">
                    <a:solidFill>
                      <a:srgbClr val="990000"/>
                    </a:solidFill>
                    <a:latin typeface="+mn-lt"/>
                  </a:rPr>
                  <a:t>38</a:t>
                </a:r>
                <a:endParaRPr kumimoji="1" lang="en-US" altLang="zh-CN" b="1" dirty="0">
                  <a:solidFill>
                    <a:srgbClr val="000000"/>
                  </a:solidFill>
                  <a:latin typeface="+mn-lt"/>
                </a:endParaRPr>
              </a:p>
            </p:txBody>
          </p:sp>
          <p:sp>
            <p:nvSpPr>
              <p:cNvPr id="75" name="Line 29">
                <a:extLst>
                  <a:ext uri="{FF2B5EF4-FFF2-40B4-BE49-F238E27FC236}">
                    <a16:creationId xmlns:a16="http://schemas.microsoft.com/office/drawing/2014/main" id="{ADA63186-70A7-4EF2-8D5B-8903FAC53C57}"/>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76" name="Line 30">
                <a:extLst>
                  <a:ext uri="{FF2B5EF4-FFF2-40B4-BE49-F238E27FC236}">
                    <a16:creationId xmlns:a16="http://schemas.microsoft.com/office/drawing/2014/main" id="{4E34C731-731C-4B5A-A569-3FF9B9637071}"/>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77" name="Oval 27">
                <a:extLst>
                  <a:ext uri="{FF2B5EF4-FFF2-40B4-BE49-F238E27FC236}">
                    <a16:creationId xmlns:a16="http://schemas.microsoft.com/office/drawing/2014/main" id="{E909ECBB-4D82-4019-BC2B-7179FA5B99F4}"/>
                  </a:ext>
                </a:extLst>
              </p:cNvPr>
              <p:cNvSpPr>
                <a:spLocks noChangeArrowheads="1"/>
              </p:cNvSpPr>
              <p:nvPr/>
            </p:nvSpPr>
            <p:spPr bwMode="auto">
              <a:xfrm>
                <a:off x="8266991" y="4979952"/>
                <a:ext cx="517425"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49</a:t>
                </a:r>
              </a:p>
            </p:txBody>
          </p:sp>
          <p:sp>
            <p:nvSpPr>
              <p:cNvPr id="78" name="Line 30">
                <a:extLst>
                  <a:ext uri="{FF2B5EF4-FFF2-40B4-BE49-F238E27FC236}">
                    <a16:creationId xmlns:a16="http://schemas.microsoft.com/office/drawing/2014/main" id="{6211C3A7-8F81-4EB8-A58E-9F30306083BF}"/>
                  </a:ext>
                </a:extLst>
              </p:cNvPr>
              <p:cNvSpPr>
                <a:spLocks noChangeShapeType="1"/>
              </p:cNvSpPr>
              <p:nvPr/>
            </p:nvSpPr>
            <p:spPr bwMode="auto">
              <a:xfrm>
                <a:off x="8266991" y="4688480"/>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grpSp>
        <p:sp>
          <p:nvSpPr>
            <p:cNvPr id="71" name="Oval 27">
              <a:extLst>
                <a:ext uri="{FF2B5EF4-FFF2-40B4-BE49-F238E27FC236}">
                  <a16:creationId xmlns:a16="http://schemas.microsoft.com/office/drawing/2014/main" id="{522CEB48-D45F-4D96-8E14-9D5D982F63B6}"/>
                </a:ext>
              </a:extLst>
            </p:cNvPr>
            <p:cNvSpPr>
              <a:spLocks noChangeArrowheads="1"/>
            </p:cNvSpPr>
            <p:nvPr/>
          </p:nvSpPr>
          <p:spPr bwMode="auto">
            <a:xfrm>
              <a:off x="6678979" y="4106494"/>
              <a:ext cx="686404" cy="63584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grpSp>
      <p:grpSp>
        <p:nvGrpSpPr>
          <p:cNvPr id="79" name="组合 78">
            <a:extLst>
              <a:ext uri="{FF2B5EF4-FFF2-40B4-BE49-F238E27FC236}">
                <a16:creationId xmlns:a16="http://schemas.microsoft.com/office/drawing/2014/main" id="{70B23FF9-AAAD-4689-9654-BA310927DC0C}"/>
              </a:ext>
            </a:extLst>
          </p:cNvPr>
          <p:cNvGrpSpPr>
            <a:grpSpLocks noChangeAspect="1"/>
          </p:cNvGrpSpPr>
          <p:nvPr/>
        </p:nvGrpSpPr>
        <p:grpSpPr>
          <a:xfrm>
            <a:off x="8332276" y="1835830"/>
            <a:ext cx="3173272" cy="1277615"/>
            <a:chOff x="6594456" y="2697900"/>
            <a:chExt cx="4666576" cy="1878844"/>
          </a:xfrm>
        </p:grpSpPr>
        <p:grpSp>
          <p:nvGrpSpPr>
            <p:cNvPr id="80" name="组合 79">
              <a:extLst>
                <a:ext uri="{FF2B5EF4-FFF2-40B4-BE49-F238E27FC236}">
                  <a16:creationId xmlns:a16="http://schemas.microsoft.com/office/drawing/2014/main" id="{4F2D2374-3175-4F5B-8E01-D932B2B3BB82}"/>
                </a:ext>
              </a:extLst>
            </p:cNvPr>
            <p:cNvGrpSpPr/>
            <p:nvPr/>
          </p:nvGrpSpPr>
          <p:grpSpPr>
            <a:xfrm>
              <a:off x="7126793" y="2697900"/>
              <a:ext cx="4134239" cy="1268672"/>
              <a:chOff x="7331574" y="4610062"/>
              <a:chExt cx="3116454" cy="939445"/>
            </a:xfrm>
          </p:grpSpPr>
          <p:sp>
            <p:nvSpPr>
              <p:cNvPr id="82" name="Oval 18">
                <a:extLst>
                  <a:ext uri="{FF2B5EF4-FFF2-40B4-BE49-F238E27FC236}">
                    <a16:creationId xmlns:a16="http://schemas.microsoft.com/office/drawing/2014/main" id="{8F603ED1-3C89-4F4F-B3E7-8B39C6CEE104}"/>
                  </a:ext>
                </a:extLst>
              </p:cNvPr>
              <p:cNvSpPr>
                <a:spLocks noChangeArrowheads="1"/>
              </p:cNvSpPr>
              <p:nvPr/>
            </p:nvSpPr>
            <p:spPr bwMode="auto">
              <a:xfrm>
                <a:off x="9930793" y="4942947"/>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84" name="Line 29">
                <a:extLst>
                  <a:ext uri="{FF2B5EF4-FFF2-40B4-BE49-F238E27FC236}">
                    <a16:creationId xmlns:a16="http://schemas.microsoft.com/office/drawing/2014/main" id="{D29F71CB-F87D-491D-9219-0BA141916903}"/>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85" name="Oval 27">
                <a:extLst>
                  <a:ext uri="{FF2B5EF4-FFF2-40B4-BE49-F238E27FC236}">
                    <a16:creationId xmlns:a16="http://schemas.microsoft.com/office/drawing/2014/main" id="{D27CBA27-E168-491D-AE17-58522795863A}"/>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b="1" dirty="0">
                    <a:solidFill>
                      <a:srgbClr val="990000"/>
                    </a:solidFill>
                    <a:latin typeface="+mn-lt"/>
                  </a:rPr>
                  <a:t>38</a:t>
                </a:r>
                <a:endParaRPr kumimoji="1" lang="en-US" altLang="zh-CN" b="1" dirty="0">
                  <a:solidFill>
                    <a:srgbClr val="000000"/>
                  </a:solidFill>
                  <a:latin typeface="+mn-lt"/>
                </a:endParaRPr>
              </a:p>
            </p:txBody>
          </p:sp>
          <p:sp>
            <p:nvSpPr>
              <p:cNvPr id="86" name="Line 29">
                <a:extLst>
                  <a:ext uri="{FF2B5EF4-FFF2-40B4-BE49-F238E27FC236}">
                    <a16:creationId xmlns:a16="http://schemas.microsoft.com/office/drawing/2014/main" id="{9ADA7C9A-CD90-4B7B-ADC9-64C0177E2DB4}"/>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87" name="Line 30">
                <a:extLst>
                  <a:ext uri="{FF2B5EF4-FFF2-40B4-BE49-F238E27FC236}">
                    <a16:creationId xmlns:a16="http://schemas.microsoft.com/office/drawing/2014/main" id="{A1F083A8-2082-4C66-86DA-25ADDDDA38BC}"/>
                  </a:ext>
                </a:extLst>
              </p:cNvPr>
              <p:cNvSpPr>
                <a:spLocks noChangeShapeType="1"/>
              </p:cNvSpPr>
              <p:nvPr/>
            </p:nvSpPr>
            <p:spPr bwMode="auto">
              <a:xfrm>
                <a:off x="9894411" y="4646064"/>
                <a:ext cx="229068" cy="29147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88" name="Oval 27">
                <a:extLst>
                  <a:ext uri="{FF2B5EF4-FFF2-40B4-BE49-F238E27FC236}">
                    <a16:creationId xmlns:a16="http://schemas.microsoft.com/office/drawing/2014/main" id="{B06E0B0C-5439-4EE5-B286-50EF57BC10E9}"/>
                  </a:ext>
                </a:extLst>
              </p:cNvPr>
              <p:cNvSpPr>
                <a:spLocks noChangeArrowheads="1"/>
              </p:cNvSpPr>
              <p:nvPr/>
            </p:nvSpPr>
            <p:spPr bwMode="auto">
              <a:xfrm>
                <a:off x="8293235" y="4913279"/>
                <a:ext cx="517425"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49</a:t>
                </a:r>
              </a:p>
            </p:txBody>
          </p:sp>
          <p:sp>
            <p:nvSpPr>
              <p:cNvPr id="90" name="Line 29">
                <a:extLst>
                  <a:ext uri="{FF2B5EF4-FFF2-40B4-BE49-F238E27FC236}">
                    <a16:creationId xmlns:a16="http://schemas.microsoft.com/office/drawing/2014/main" id="{AE84F15E-0B74-462B-A055-A8B61219FCE8}"/>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91" name="Line 30">
                <a:extLst>
                  <a:ext uri="{FF2B5EF4-FFF2-40B4-BE49-F238E27FC236}">
                    <a16:creationId xmlns:a16="http://schemas.microsoft.com/office/drawing/2014/main" id="{D4EB358D-A8A0-4287-BD53-2062235E7F5F}"/>
                  </a:ext>
                </a:extLst>
              </p:cNvPr>
              <p:cNvSpPr>
                <a:spLocks noChangeShapeType="1"/>
              </p:cNvSpPr>
              <p:nvPr/>
            </p:nvSpPr>
            <p:spPr bwMode="auto">
              <a:xfrm>
                <a:off x="8293235" y="4621808"/>
                <a:ext cx="229068" cy="29147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95" name="Oval 27">
                <a:extLst>
                  <a:ext uri="{FF2B5EF4-FFF2-40B4-BE49-F238E27FC236}">
                    <a16:creationId xmlns:a16="http://schemas.microsoft.com/office/drawing/2014/main" id="{2A708C39-A9A0-4697-97C1-16B34AD682D1}"/>
                  </a:ext>
                </a:extLst>
              </p:cNvPr>
              <p:cNvSpPr>
                <a:spLocks noChangeArrowheads="1"/>
              </p:cNvSpPr>
              <p:nvPr/>
            </p:nvSpPr>
            <p:spPr bwMode="auto">
              <a:xfrm>
                <a:off x="7401483" y="4866926"/>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50</a:t>
                </a:r>
              </a:p>
            </p:txBody>
          </p:sp>
        </p:grpSp>
        <p:sp>
          <p:nvSpPr>
            <p:cNvPr id="81" name="Oval 27">
              <a:extLst>
                <a:ext uri="{FF2B5EF4-FFF2-40B4-BE49-F238E27FC236}">
                  <a16:creationId xmlns:a16="http://schemas.microsoft.com/office/drawing/2014/main" id="{A1AE5933-B333-4EF7-94B2-139EF349EC75}"/>
                </a:ext>
              </a:extLst>
            </p:cNvPr>
            <p:cNvSpPr>
              <a:spLocks noChangeArrowheads="1"/>
            </p:cNvSpPr>
            <p:nvPr/>
          </p:nvSpPr>
          <p:spPr bwMode="auto">
            <a:xfrm>
              <a:off x="6594456" y="3940900"/>
              <a:ext cx="686405" cy="63584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grpSp>
      <p:grpSp>
        <p:nvGrpSpPr>
          <p:cNvPr id="96" name="组合 95">
            <a:extLst>
              <a:ext uri="{FF2B5EF4-FFF2-40B4-BE49-F238E27FC236}">
                <a16:creationId xmlns:a16="http://schemas.microsoft.com/office/drawing/2014/main" id="{0D7CAE66-5C17-4EEA-8E7D-47DD7624F3A6}"/>
              </a:ext>
            </a:extLst>
          </p:cNvPr>
          <p:cNvGrpSpPr>
            <a:grpSpLocks noChangeAspect="1"/>
          </p:cNvGrpSpPr>
          <p:nvPr/>
        </p:nvGrpSpPr>
        <p:grpSpPr>
          <a:xfrm>
            <a:off x="320473" y="4916837"/>
            <a:ext cx="3120855" cy="1277615"/>
            <a:chOff x="6594456" y="2697900"/>
            <a:chExt cx="4589492" cy="1878844"/>
          </a:xfrm>
        </p:grpSpPr>
        <p:grpSp>
          <p:nvGrpSpPr>
            <p:cNvPr id="97" name="组合 96">
              <a:extLst>
                <a:ext uri="{FF2B5EF4-FFF2-40B4-BE49-F238E27FC236}">
                  <a16:creationId xmlns:a16="http://schemas.microsoft.com/office/drawing/2014/main" id="{BBD4DE09-5C67-4159-BB0D-1782494C0DF4}"/>
                </a:ext>
              </a:extLst>
            </p:cNvPr>
            <p:cNvGrpSpPr/>
            <p:nvPr/>
          </p:nvGrpSpPr>
          <p:grpSpPr>
            <a:xfrm>
              <a:off x="7126792" y="2697900"/>
              <a:ext cx="4057156" cy="1268672"/>
              <a:chOff x="7331574" y="4610062"/>
              <a:chExt cx="3058348" cy="939445"/>
            </a:xfrm>
          </p:grpSpPr>
          <p:sp>
            <p:nvSpPr>
              <p:cNvPr id="99" name="Oval 18">
                <a:extLst>
                  <a:ext uri="{FF2B5EF4-FFF2-40B4-BE49-F238E27FC236}">
                    <a16:creationId xmlns:a16="http://schemas.microsoft.com/office/drawing/2014/main" id="{3B6778EE-C45E-4943-AB96-BFF4BFE5589E}"/>
                  </a:ext>
                </a:extLst>
              </p:cNvPr>
              <p:cNvSpPr>
                <a:spLocks noChangeArrowheads="1"/>
              </p:cNvSpPr>
              <p:nvPr/>
            </p:nvSpPr>
            <p:spPr bwMode="auto">
              <a:xfrm>
                <a:off x="9872687" y="4916332"/>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100" name="Line 29">
                <a:extLst>
                  <a:ext uri="{FF2B5EF4-FFF2-40B4-BE49-F238E27FC236}">
                    <a16:creationId xmlns:a16="http://schemas.microsoft.com/office/drawing/2014/main" id="{B4F0AC14-1913-40F8-A5AE-4C54B6E88509}"/>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01" name="Oval 27">
                <a:extLst>
                  <a:ext uri="{FF2B5EF4-FFF2-40B4-BE49-F238E27FC236}">
                    <a16:creationId xmlns:a16="http://schemas.microsoft.com/office/drawing/2014/main" id="{67F05CDE-FD0A-4F64-A9DD-D46DFF817941}"/>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b="1" dirty="0">
                    <a:solidFill>
                      <a:srgbClr val="990000"/>
                    </a:solidFill>
                    <a:latin typeface="+mn-lt"/>
                  </a:rPr>
                  <a:t>38</a:t>
                </a:r>
                <a:endParaRPr kumimoji="1" lang="en-US" altLang="zh-CN" b="1" dirty="0">
                  <a:solidFill>
                    <a:srgbClr val="000000"/>
                  </a:solidFill>
                  <a:latin typeface="+mn-lt"/>
                </a:endParaRPr>
              </a:p>
            </p:txBody>
          </p:sp>
          <p:sp>
            <p:nvSpPr>
              <p:cNvPr id="102" name="Line 29">
                <a:extLst>
                  <a:ext uri="{FF2B5EF4-FFF2-40B4-BE49-F238E27FC236}">
                    <a16:creationId xmlns:a16="http://schemas.microsoft.com/office/drawing/2014/main" id="{E1D35220-BFE3-4202-ACD8-CB585D5F0717}"/>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03" name="Line 30">
                <a:extLst>
                  <a:ext uri="{FF2B5EF4-FFF2-40B4-BE49-F238E27FC236}">
                    <a16:creationId xmlns:a16="http://schemas.microsoft.com/office/drawing/2014/main" id="{FB0C2551-EE57-447B-A15C-1DD238C1464E}"/>
                  </a:ext>
                </a:extLst>
              </p:cNvPr>
              <p:cNvSpPr>
                <a:spLocks noChangeShapeType="1"/>
              </p:cNvSpPr>
              <p:nvPr/>
            </p:nvSpPr>
            <p:spPr bwMode="auto">
              <a:xfrm>
                <a:off x="9836306" y="4619450"/>
                <a:ext cx="229068" cy="29147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04" name="Oval 27">
                <a:extLst>
                  <a:ext uri="{FF2B5EF4-FFF2-40B4-BE49-F238E27FC236}">
                    <a16:creationId xmlns:a16="http://schemas.microsoft.com/office/drawing/2014/main" id="{E80A083C-8AFD-4944-A1C1-84251A4329D7}"/>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49</a:t>
                </a:r>
              </a:p>
            </p:txBody>
          </p:sp>
          <p:sp>
            <p:nvSpPr>
              <p:cNvPr id="105" name="Line 29">
                <a:extLst>
                  <a:ext uri="{FF2B5EF4-FFF2-40B4-BE49-F238E27FC236}">
                    <a16:creationId xmlns:a16="http://schemas.microsoft.com/office/drawing/2014/main" id="{7C1334BC-5B3E-4E53-9445-226CAADA6A3B}"/>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06" name="Line 30">
                <a:extLst>
                  <a:ext uri="{FF2B5EF4-FFF2-40B4-BE49-F238E27FC236}">
                    <a16:creationId xmlns:a16="http://schemas.microsoft.com/office/drawing/2014/main" id="{DB55E981-5C47-4A59-8762-C45161E4390E}"/>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07" name="Oval 27">
                <a:extLst>
                  <a:ext uri="{FF2B5EF4-FFF2-40B4-BE49-F238E27FC236}">
                    <a16:creationId xmlns:a16="http://schemas.microsoft.com/office/drawing/2014/main" id="{AA91FE90-D0A1-48BC-A104-43EFE1F48BF6}"/>
                  </a:ext>
                </a:extLst>
              </p:cNvPr>
              <p:cNvSpPr>
                <a:spLocks noChangeArrowheads="1"/>
              </p:cNvSpPr>
              <p:nvPr/>
            </p:nvSpPr>
            <p:spPr bwMode="auto">
              <a:xfrm>
                <a:off x="7401483" y="4866926"/>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50</a:t>
                </a:r>
              </a:p>
            </p:txBody>
          </p:sp>
        </p:grpSp>
        <p:sp>
          <p:nvSpPr>
            <p:cNvPr id="98" name="Oval 27">
              <a:extLst>
                <a:ext uri="{FF2B5EF4-FFF2-40B4-BE49-F238E27FC236}">
                  <a16:creationId xmlns:a16="http://schemas.microsoft.com/office/drawing/2014/main" id="{EFC54E05-ED0F-4039-81B1-CDE4ECC9E0F3}"/>
                </a:ext>
              </a:extLst>
            </p:cNvPr>
            <p:cNvSpPr>
              <a:spLocks noChangeArrowheads="1"/>
            </p:cNvSpPr>
            <p:nvPr/>
          </p:nvSpPr>
          <p:spPr bwMode="auto">
            <a:xfrm>
              <a:off x="6594456" y="3940900"/>
              <a:ext cx="686405" cy="63584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grpSp>
      <p:graphicFrame>
        <p:nvGraphicFramePr>
          <p:cNvPr id="83" name="Object 118">
            <a:extLst>
              <a:ext uri="{FF2B5EF4-FFF2-40B4-BE49-F238E27FC236}">
                <a16:creationId xmlns:a16="http://schemas.microsoft.com/office/drawing/2014/main" id="{D90B469B-0F94-43F2-896A-E825C080FF9C}"/>
              </a:ext>
            </a:extLst>
          </p:cNvPr>
          <p:cNvGraphicFramePr>
            <a:graphicFrameLocks noChangeAspect="1"/>
          </p:cNvGraphicFramePr>
          <p:nvPr>
            <p:extLst>
              <p:ext uri="{D42A27DB-BD31-4B8C-83A1-F6EECF244321}">
                <p14:modId xmlns:p14="http://schemas.microsoft.com/office/powerpoint/2010/main" val="2006267851"/>
              </p:ext>
            </p:extLst>
          </p:nvPr>
        </p:nvGraphicFramePr>
        <p:xfrm>
          <a:off x="5036555" y="3654104"/>
          <a:ext cx="1236663" cy="1296987"/>
        </p:xfrm>
        <a:graphic>
          <a:graphicData uri="http://schemas.openxmlformats.org/presentationml/2006/ole">
            <mc:AlternateContent xmlns:mc="http://schemas.openxmlformats.org/markup-compatibility/2006">
              <mc:Choice xmlns:v="urn:schemas-microsoft-com:vml" Requires="v">
                <p:oleObj spid="_x0000_s12639" name="Visio" r:id="rId11" imgW="1579565" imgH="1655053" progId="Visio.Drawing.11">
                  <p:embed/>
                </p:oleObj>
              </mc:Choice>
              <mc:Fallback>
                <p:oleObj name="Visio" r:id="rId11" imgW="1579565" imgH="1655053" progId="Visio.Drawing.11">
                  <p:embed/>
                  <p:pic>
                    <p:nvPicPr>
                      <p:cNvPr id="716918" name="Object 1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6555" y="3654104"/>
                        <a:ext cx="1236663"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 name="组合 91">
            <a:extLst>
              <a:ext uri="{FF2B5EF4-FFF2-40B4-BE49-F238E27FC236}">
                <a16:creationId xmlns:a16="http://schemas.microsoft.com/office/drawing/2014/main" id="{7A3EC3A3-572C-48AA-8865-078D4A7B8BE4}"/>
              </a:ext>
            </a:extLst>
          </p:cNvPr>
          <p:cNvGrpSpPr>
            <a:grpSpLocks noChangeAspect="1"/>
          </p:cNvGrpSpPr>
          <p:nvPr/>
        </p:nvGrpSpPr>
        <p:grpSpPr>
          <a:xfrm>
            <a:off x="8332276" y="3843800"/>
            <a:ext cx="3230811" cy="2416338"/>
            <a:chOff x="6594456" y="1023306"/>
            <a:chExt cx="4751192" cy="3553438"/>
          </a:xfrm>
        </p:grpSpPr>
        <p:grpSp>
          <p:nvGrpSpPr>
            <p:cNvPr id="93" name="组合 92">
              <a:extLst>
                <a:ext uri="{FF2B5EF4-FFF2-40B4-BE49-F238E27FC236}">
                  <a16:creationId xmlns:a16="http://schemas.microsoft.com/office/drawing/2014/main" id="{10AE3699-F995-4463-A478-5A4E1F69CDA8}"/>
                </a:ext>
              </a:extLst>
            </p:cNvPr>
            <p:cNvGrpSpPr/>
            <p:nvPr/>
          </p:nvGrpSpPr>
          <p:grpSpPr>
            <a:xfrm>
              <a:off x="7126793" y="1023306"/>
              <a:ext cx="4218855" cy="2943268"/>
              <a:chOff x="7331574" y="3370033"/>
              <a:chExt cx="3180239" cy="2179474"/>
            </a:xfrm>
          </p:grpSpPr>
          <p:sp>
            <p:nvSpPr>
              <p:cNvPr id="108" name="Oval 18">
                <a:extLst>
                  <a:ext uri="{FF2B5EF4-FFF2-40B4-BE49-F238E27FC236}">
                    <a16:creationId xmlns:a16="http://schemas.microsoft.com/office/drawing/2014/main" id="{096DCBB9-E180-4DCF-B476-D7EDA3C32025}"/>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27</a:t>
                </a:r>
              </a:p>
            </p:txBody>
          </p:sp>
          <p:sp>
            <p:nvSpPr>
              <p:cNvPr id="109" name="Oval 28">
                <a:extLst>
                  <a:ext uri="{FF2B5EF4-FFF2-40B4-BE49-F238E27FC236}">
                    <a16:creationId xmlns:a16="http://schemas.microsoft.com/office/drawing/2014/main" id="{800640A5-FE27-4434-A512-8BE60665D94A}"/>
                  </a:ext>
                </a:extLst>
              </p:cNvPr>
              <p:cNvSpPr>
                <a:spLocks noChangeArrowheads="1"/>
              </p:cNvSpPr>
              <p:nvPr/>
            </p:nvSpPr>
            <p:spPr bwMode="auto">
              <a:xfrm>
                <a:off x="7881801" y="4155345"/>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76</a:t>
                </a:r>
              </a:p>
            </p:txBody>
          </p:sp>
          <p:sp>
            <p:nvSpPr>
              <p:cNvPr id="110" name="Line 29">
                <a:extLst>
                  <a:ext uri="{FF2B5EF4-FFF2-40B4-BE49-F238E27FC236}">
                    <a16:creationId xmlns:a16="http://schemas.microsoft.com/office/drawing/2014/main" id="{07C38A3B-437F-46CA-8F89-721EAB0DBDB1}"/>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11" name="Oval 27">
                <a:extLst>
                  <a:ext uri="{FF2B5EF4-FFF2-40B4-BE49-F238E27FC236}">
                    <a16:creationId xmlns:a16="http://schemas.microsoft.com/office/drawing/2014/main" id="{365222CD-17B5-4D12-828B-EB555ACEF65B}"/>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b="1" dirty="0">
                    <a:solidFill>
                      <a:srgbClr val="990000"/>
                    </a:solidFill>
                    <a:latin typeface="+mn-lt"/>
                  </a:rPr>
                  <a:t>38</a:t>
                </a:r>
                <a:endParaRPr kumimoji="1" lang="en-US" altLang="zh-CN" b="1" dirty="0">
                  <a:solidFill>
                    <a:srgbClr val="000000"/>
                  </a:solidFill>
                  <a:latin typeface="+mn-lt"/>
                </a:endParaRPr>
              </a:p>
            </p:txBody>
          </p:sp>
          <p:sp>
            <p:nvSpPr>
              <p:cNvPr id="112" name="Line 29">
                <a:extLst>
                  <a:ext uri="{FF2B5EF4-FFF2-40B4-BE49-F238E27FC236}">
                    <a16:creationId xmlns:a16="http://schemas.microsoft.com/office/drawing/2014/main" id="{07B8BBA1-F676-4661-8425-CCED871A002A}"/>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13" name="Line 30">
                <a:extLst>
                  <a:ext uri="{FF2B5EF4-FFF2-40B4-BE49-F238E27FC236}">
                    <a16:creationId xmlns:a16="http://schemas.microsoft.com/office/drawing/2014/main" id="{73C4F24B-BFFC-4E93-951F-2078E990D104}"/>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14" name="Oval 27">
                <a:extLst>
                  <a:ext uri="{FF2B5EF4-FFF2-40B4-BE49-F238E27FC236}">
                    <a16:creationId xmlns:a16="http://schemas.microsoft.com/office/drawing/2014/main" id="{4D001E9E-27B8-4A21-BE8F-A09D9AE6BE72}"/>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49</a:t>
                </a:r>
              </a:p>
            </p:txBody>
          </p:sp>
          <p:sp>
            <p:nvSpPr>
              <p:cNvPr id="115" name="Oval 28">
                <a:extLst>
                  <a:ext uri="{FF2B5EF4-FFF2-40B4-BE49-F238E27FC236}">
                    <a16:creationId xmlns:a16="http://schemas.microsoft.com/office/drawing/2014/main" id="{374766D7-44EC-4D0A-9935-1A92098A670F}"/>
                  </a:ext>
                </a:extLst>
              </p:cNvPr>
              <p:cNvSpPr>
                <a:spLocks noChangeArrowheads="1"/>
              </p:cNvSpPr>
              <p:nvPr/>
            </p:nvSpPr>
            <p:spPr bwMode="auto">
              <a:xfrm>
                <a:off x="8684918" y="3370033"/>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2800" b="1" dirty="0">
                    <a:solidFill>
                      <a:srgbClr val="990000"/>
                    </a:solidFill>
                    <a:latin typeface="+mn-lt"/>
                    <a:ea typeface="宋体" charset="-122"/>
                  </a:rPr>
                  <a:t>97</a:t>
                </a:r>
              </a:p>
            </p:txBody>
          </p:sp>
          <p:sp>
            <p:nvSpPr>
              <p:cNvPr id="116" name="Line 29">
                <a:extLst>
                  <a:ext uri="{FF2B5EF4-FFF2-40B4-BE49-F238E27FC236}">
                    <a16:creationId xmlns:a16="http://schemas.microsoft.com/office/drawing/2014/main" id="{1CFDD5C4-F39C-4E54-9601-46C11AD65B9E}"/>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17" name="Line 30">
                <a:extLst>
                  <a:ext uri="{FF2B5EF4-FFF2-40B4-BE49-F238E27FC236}">
                    <a16:creationId xmlns:a16="http://schemas.microsoft.com/office/drawing/2014/main" id="{1D09DA99-2595-4946-898C-BB995F89BE22}"/>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18" name="Oval 27">
                <a:extLst>
                  <a:ext uri="{FF2B5EF4-FFF2-40B4-BE49-F238E27FC236}">
                    <a16:creationId xmlns:a16="http://schemas.microsoft.com/office/drawing/2014/main" id="{922481C0-EB09-4964-BB95-9023814BAB32}"/>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b="1" dirty="0">
                    <a:solidFill>
                      <a:srgbClr val="990000"/>
                    </a:solidFill>
                    <a:latin typeface="+mn-lt"/>
                  </a:rPr>
                  <a:t>65</a:t>
                </a:r>
              </a:p>
            </p:txBody>
          </p:sp>
          <p:sp>
            <p:nvSpPr>
              <p:cNvPr id="119" name="Line 29">
                <a:extLst>
                  <a:ext uri="{FF2B5EF4-FFF2-40B4-BE49-F238E27FC236}">
                    <a16:creationId xmlns:a16="http://schemas.microsoft.com/office/drawing/2014/main" id="{A47A36B3-37CF-48E6-A2A4-E85AE10D9DCB}"/>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20" name="Line 30">
                <a:extLst>
                  <a:ext uri="{FF2B5EF4-FFF2-40B4-BE49-F238E27FC236}">
                    <a16:creationId xmlns:a16="http://schemas.microsoft.com/office/drawing/2014/main" id="{BF3CE91C-202F-4ABF-8621-21992405D4C8}"/>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00"/>
                  </a:solidFill>
                  <a:latin typeface="+mn-lt"/>
                  <a:ea typeface="宋体" charset="-122"/>
                </a:endParaRPr>
              </a:p>
            </p:txBody>
          </p:sp>
          <p:sp>
            <p:nvSpPr>
              <p:cNvPr id="121" name="Oval 27">
                <a:extLst>
                  <a:ext uri="{FF2B5EF4-FFF2-40B4-BE49-F238E27FC236}">
                    <a16:creationId xmlns:a16="http://schemas.microsoft.com/office/drawing/2014/main" id="{B925CF3F-108D-4A62-971A-82458C652009}"/>
                  </a:ext>
                </a:extLst>
              </p:cNvPr>
              <p:cNvSpPr>
                <a:spLocks noChangeArrowheads="1"/>
              </p:cNvSpPr>
              <p:nvPr/>
            </p:nvSpPr>
            <p:spPr bwMode="auto">
              <a:xfrm>
                <a:off x="7401483" y="4866926"/>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50</a:t>
                </a:r>
              </a:p>
            </p:txBody>
          </p:sp>
        </p:grpSp>
        <p:sp>
          <p:nvSpPr>
            <p:cNvPr id="94" name="Oval 27">
              <a:extLst>
                <a:ext uri="{FF2B5EF4-FFF2-40B4-BE49-F238E27FC236}">
                  <a16:creationId xmlns:a16="http://schemas.microsoft.com/office/drawing/2014/main" id="{EBEC9159-8183-4610-9838-CD27A06903DF}"/>
                </a:ext>
              </a:extLst>
            </p:cNvPr>
            <p:cNvSpPr>
              <a:spLocks noChangeArrowheads="1"/>
            </p:cNvSpPr>
            <p:nvPr/>
          </p:nvSpPr>
          <p:spPr bwMode="auto">
            <a:xfrm>
              <a:off x="6594456" y="3940900"/>
              <a:ext cx="686405" cy="635844"/>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b="1" dirty="0">
                  <a:solidFill>
                    <a:srgbClr val="990000"/>
                  </a:solidFill>
                  <a:latin typeface="+mn-lt"/>
                </a:rPr>
                <a:t>13</a:t>
              </a:r>
            </a:p>
          </p:txBody>
        </p:sp>
      </p:grpSp>
    </p:spTree>
    <p:extLst>
      <p:ext uri="{BB962C8B-B14F-4D97-AF65-F5344CB8AC3E}">
        <p14:creationId xmlns:p14="http://schemas.microsoft.com/office/powerpoint/2010/main" val="1182184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931"/>
                                        </p:tgtEl>
                                        <p:attrNameLst>
                                          <p:attrName>style.visibility</p:attrName>
                                        </p:attrNameLst>
                                      </p:cBhvr>
                                      <p:to>
                                        <p:strVal val="visible"/>
                                      </p:to>
                                    </p:set>
                                    <p:animEffect transition="in" filter="box(in)">
                                      <p:cBhvr>
                                        <p:cTn id="7" dur="500"/>
                                        <p:tgtEl>
                                          <p:spTgt spid="7169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6914"/>
                                        </p:tgtEl>
                                        <p:attrNameLst>
                                          <p:attrName>style.visibility</p:attrName>
                                        </p:attrNameLst>
                                      </p:cBhvr>
                                      <p:to>
                                        <p:strVal val="visible"/>
                                      </p:to>
                                    </p:set>
                                    <p:animEffect transition="in" filter="dissolve">
                                      <p:cBhvr>
                                        <p:cTn id="12" dur="500"/>
                                        <p:tgtEl>
                                          <p:spTgt spid="716914"/>
                                        </p:tgtEl>
                                      </p:cBhvr>
                                    </p:animEffec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16932"/>
                                        </p:tgtEl>
                                        <p:attrNameLst>
                                          <p:attrName>style.visibility</p:attrName>
                                        </p:attrNameLst>
                                      </p:cBhvr>
                                      <p:to>
                                        <p:strVal val="visible"/>
                                      </p:to>
                                    </p:set>
                                    <p:animEffect transition="in" filter="wipe(down)">
                                      <p:cBhvr>
                                        <p:cTn id="19" dur="500"/>
                                        <p:tgtEl>
                                          <p:spTgt spid="71693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716916"/>
                                        </p:tgtEl>
                                        <p:attrNameLst>
                                          <p:attrName>style.visibility</p:attrName>
                                        </p:attrNameLst>
                                      </p:cBhvr>
                                      <p:to>
                                        <p:strVal val="visible"/>
                                      </p:to>
                                    </p:set>
                                    <p:animEffect transition="in" filter="dissolve">
                                      <p:cBhvr>
                                        <p:cTn id="24" dur="500"/>
                                        <p:tgtEl>
                                          <p:spTgt spid="716916"/>
                                        </p:tgtEl>
                                      </p:cBhvr>
                                    </p:animEffect>
                                  </p:childTnLst>
                                </p:cTn>
                              </p:par>
                              <p:par>
                                <p:cTn id="25" presetID="1"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716933"/>
                                        </p:tgtEl>
                                        <p:attrNameLst>
                                          <p:attrName>style.visibility</p:attrName>
                                        </p:attrNameLst>
                                      </p:cBhvr>
                                      <p:to>
                                        <p:strVal val="visible"/>
                                      </p:to>
                                    </p:set>
                                    <p:animEffect transition="in" filter="box(in)">
                                      <p:cBhvr>
                                        <p:cTn id="31" dur="500"/>
                                        <p:tgtEl>
                                          <p:spTgt spid="716933"/>
                                        </p:tgtEl>
                                      </p:cBhvr>
                                    </p:animEffect>
                                  </p:childTnLst>
                                </p:cTn>
                              </p:par>
                            </p:childTnLst>
                          </p:cTn>
                        </p:par>
                        <p:par>
                          <p:cTn id="32" fill="hold" nodeType="afterGroup">
                            <p:stCondLst>
                              <p:cond delay="500"/>
                            </p:stCondLst>
                            <p:childTnLst>
                              <p:par>
                                <p:cTn id="33" presetID="9" presetClass="entr" presetSubtype="0" fill="hold" nodeType="afterEffect">
                                  <p:stCondLst>
                                    <p:cond delay="0"/>
                                  </p:stCondLst>
                                  <p:childTnLst>
                                    <p:set>
                                      <p:cBhvr>
                                        <p:cTn id="34" dur="1" fill="hold">
                                          <p:stCondLst>
                                            <p:cond delay="0"/>
                                          </p:stCondLst>
                                        </p:cTn>
                                        <p:tgtEl>
                                          <p:spTgt spid="716917"/>
                                        </p:tgtEl>
                                        <p:attrNameLst>
                                          <p:attrName>style.visibility</p:attrName>
                                        </p:attrNameLst>
                                      </p:cBhvr>
                                      <p:to>
                                        <p:strVal val="visible"/>
                                      </p:to>
                                    </p:set>
                                    <p:animEffect transition="in" filter="dissolve">
                                      <p:cBhvr>
                                        <p:cTn id="35" dur="500"/>
                                        <p:tgtEl>
                                          <p:spTgt spid="716917"/>
                                        </p:tgtEl>
                                      </p:cBhvr>
                                    </p:animEffect>
                                  </p:childTnLst>
                                </p:cTn>
                              </p:par>
                              <p:par>
                                <p:cTn id="36" presetID="1" presetClass="entr" presetSubtype="0" fill="hold" nodeType="withEffect">
                                  <p:stCondLst>
                                    <p:cond delay="0"/>
                                  </p:stCondLst>
                                  <p:childTnLst>
                                    <p:set>
                                      <p:cBhvr>
                                        <p:cTn id="37" dur="1" fill="hold">
                                          <p:stCondLst>
                                            <p:cond delay="0"/>
                                          </p:stCondLst>
                                        </p:cTn>
                                        <p:tgtEl>
                                          <p:spTgt spid="9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16934"/>
                                        </p:tgtEl>
                                        <p:attrNameLst>
                                          <p:attrName>style.visibility</p:attrName>
                                        </p:attrNameLst>
                                      </p:cBhvr>
                                      <p:to>
                                        <p:strVal val="visible"/>
                                      </p:to>
                                    </p:set>
                                    <p:animEffect transition="in" filter="wipe(down)">
                                      <p:cBhvr>
                                        <p:cTn id="42" dur="500"/>
                                        <p:tgtEl>
                                          <p:spTgt spid="71693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par>
                          <p:cTn id="47" fill="hold">
                            <p:stCondLst>
                              <p:cond delay="0"/>
                            </p:stCondLst>
                            <p:childTnLst>
                              <p:par>
                                <p:cTn id="48" presetID="9" presetClass="entr" presetSubtype="0" fill="hold" nodeType="after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dissolve">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1" grpId="0" animBg="1"/>
      <p:bldP spid="716932" grpId="0" animBg="1"/>
      <p:bldP spid="716933" grpId="0" animBg="1"/>
      <p:bldP spid="71693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4C8A2-5B56-4951-9328-8C179D12DDB2}"/>
              </a:ext>
            </a:extLst>
          </p:cNvPr>
          <p:cNvSpPr>
            <a:spLocks noGrp="1"/>
          </p:cNvSpPr>
          <p:nvPr>
            <p:ph type="title"/>
          </p:nvPr>
        </p:nvSpPr>
        <p:spPr/>
        <p:txBody>
          <a:bodyPr/>
          <a:lstStyle/>
          <a:p>
            <a:r>
              <a:rPr lang="zh-CN" altLang="en-US" dirty="0"/>
              <a:t>堆排序算法</a:t>
            </a:r>
          </a:p>
        </p:txBody>
      </p:sp>
      <p:sp>
        <p:nvSpPr>
          <p:cNvPr id="3" name="内容占位符 2">
            <a:extLst>
              <a:ext uri="{FF2B5EF4-FFF2-40B4-BE49-F238E27FC236}">
                <a16:creationId xmlns:a16="http://schemas.microsoft.com/office/drawing/2014/main" id="{EC9FFACB-3D30-4F83-A37A-BBF5B6722A38}"/>
              </a:ext>
            </a:extLst>
          </p:cNvPr>
          <p:cNvSpPr>
            <a:spLocks noGrp="1"/>
          </p:cNvSpPr>
          <p:nvPr>
            <p:ph idx="1"/>
          </p:nvPr>
        </p:nvSpPr>
        <p:spPr/>
        <p:txBody>
          <a:bodyPr/>
          <a:lstStyle/>
          <a:p>
            <a:pPr>
              <a:spcAft>
                <a:spcPts val="0"/>
              </a:spcAft>
            </a:pPr>
            <a:r>
              <a:rPr lang="zh-CN" altLang="en-US" sz="2400" dirty="0"/>
              <a:t>首先将</a:t>
            </a:r>
            <a:r>
              <a:rPr lang="en-US" altLang="zh-CN" sz="2400" dirty="0"/>
              <a:t>n</a:t>
            </a:r>
            <a:r>
              <a:rPr lang="zh-CN" altLang="en-US" sz="2400" dirty="0"/>
              <a:t>个元素构成的无序序列</a:t>
            </a:r>
            <a:r>
              <a:rPr lang="zh-CN" altLang="en-US" sz="2400" dirty="0">
                <a:solidFill>
                  <a:srgbClr val="C00000"/>
                </a:solidFill>
              </a:rPr>
              <a:t>构造</a:t>
            </a:r>
            <a:r>
              <a:rPr lang="zh-CN" altLang="en-US" sz="2400" dirty="0"/>
              <a:t>成一个</a:t>
            </a:r>
            <a:r>
              <a:rPr lang="zh-CN" altLang="en-US" sz="2400" dirty="0">
                <a:solidFill>
                  <a:srgbClr val="C00000"/>
                </a:solidFill>
              </a:rPr>
              <a:t>堆</a:t>
            </a:r>
          </a:p>
          <a:p>
            <a:pPr>
              <a:spcAft>
                <a:spcPts val="0"/>
              </a:spcAft>
            </a:pPr>
            <a:r>
              <a:rPr lang="zh-CN" altLang="en-US" sz="2400" dirty="0"/>
              <a:t>通过</a:t>
            </a:r>
            <a:r>
              <a:rPr lang="zh-CN" altLang="en-US" sz="2400" dirty="0">
                <a:solidFill>
                  <a:srgbClr val="C00000"/>
                </a:solidFill>
              </a:rPr>
              <a:t>堆顶</a:t>
            </a:r>
            <a:r>
              <a:rPr lang="zh-CN" altLang="en-US" sz="2400" dirty="0"/>
              <a:t>得到堆中元素的</a:t>
            </a:r>
            <a:r>
              <a:rPr lang="zh-CN" altLang="en-US" sz="2400" dirty="0">
                <a:solidFill>
                  <a:srgbClr val="00B050"/>
                </a:solidFill>
              </a:rPr>
              <a:t>最小</a:t>
            </a:r>
            <a:r>
              <a:rPr lang="zh-CN" altLang="en-US" sz="2400" dirty="0"/>
              <a:t>（或最大）</a:t>
            </a:r>
            <a:r>
              <a:rPr lang="zh-CN" altLang="en-US" sz="2400" dirty="0">
                <a:solidFill>
                  <a:srgbClr val="00B050"/>
                </a:solidFill>
              </a:rPr>
              <a:t>值</a:t>
            </a:r>
          </a:p>
          <a:p>
            <a:pPr>
              <a:spcAft>
                <a:spcPts val="0"/>
              </a:spcAft>
            </a:pPr>
            <a:r>
              <a:rPr lang="zh-CN" altLang="en-US" sz="2400" dirty="0"/>
              <a:t>取出堆顶元素，将剩余的</a:t>
            </a:r>
            <a:r>
              <a:rPr lang="en-US" altLang="zh-CN" sz="2400" dirty="0"/>
              <a:t>n-1</a:t>
            </a:r>
            <a:r>
              <a:rPr lang="zh-CN" altLang="en-US" sz="2400" dirty="0"/>
              <a:t>个元素</a:t>
            </a:r>
            <a:r>
              <a:rPr lang="zh-CN" altLang="en-US" sz="2400" dirty="0">
                <a:solidFill>
                  <a:srgbClr val="00B050"/>
                </a:solidFill>
              </a:rPr>
              <a:t>重构</a:t>
            </a:r>
            <a:r>
              <a:rPr lang="zh-CN" altLang="en-US" sz="2400" dirty="0"/>
              <a:t>为一个</a:t>
            </a:r>
            <a:r>
              <a:rPr lang="zh-CN" altLang="en-US" sz="2400" dirty="0">
                <a:solidFill>
                  <a:srgbClr val="00B050"/>
                </a:solidFill>
              </a:rPr>
              <a:t>堆</a:t>
            </a:r>
          </a:p>
          <a:p>
            <a:pPr>
              <a:spcAft>
                <a:spcPts val="0"/>
              </a:spcAft>
            </a:pPr>
            <a:r>
              <a:rPr lang="zh-CN" altLang="en-US" sz="2400" dirty="0"/>
              <a:t>通过堆顶可以得到</a:t>
            </a:r>
            <a:r>
              <a:rPr lang="en-US" altLang="zh-CN" sz="2400" dirty="0"/>
              <a:t>n</a:t>
            </a:r>
            <a:r>
              <a:rPr lang="zh-CN" altLang="en-US" sz="2400" dirty="0"/>
              <a:t>个元素的</a:t>
            </a:r>
            <a:r>
              <a:rPr lang="zh-CN" altLang="en-US" sz="2400" dirty="0">
                <a:solidFill>
                  <a:srgbClr val="00B050"/>
                </a:solidFill>
              </a:rPr>
              <a:t>次小</a:t>
            </a:r>
            <a:r>
              <a:rPr lang="zh-CN" altLang="en-US" sz="2400" dirty="0"/>
              <a:t>（或次大）值</a:t>
            </a:r>
          </a:p>
          <a:p>
            <a:pPr>
              <a:spcAft>
                <a:spcPts val="0"/>
              </a:spcAft>
            </a:pPr>
            <a:r>
              <a:rPr lang="zh-CN" altLang="en-US" sz="2400" dirty="0"/>
              <a:t>重复执行得到一个有序序列，这个过程叫</a:t>
            </a:r>
            <a:r>
              <a:rPr lang="zh-CN" altLang="en-US" sz="2400" dirty="0">
                <a:solidFill>
                  <a:srgbClr val="C00000"/>
                </a:solidFill>
              </a:rPr>
              <a:t>堆排序</a:t>
            </a:r>
          </a:p>
          <a:p>
            <a:pPr>
              <a:spcAft>
                <a:spcPts val="0"/>
              </a:spcAft>
            </a:pPr>
            <a:r>
              <a:rPr lang="zh-CN" altLang="en-US" sz="2400" dirty="0"/>
              <a:t>堆排序的过程主要需要解决两个问题：</a:t>
            </a:r>
            <a:endParaRPr lang="en-US" altLang="zh-CN" sz="2400" dirty="0"/>
          </a:p>
          <a:p>
            <a:pPr lvl="1">
              <a:spcAft>
                <a:spcPts val="0"/>
              </a:spcAft>
            </a:pPr>
            <a:r>
              <a:rPr lang="en-US" altLang="zh-CN" dirty="0"/>
              <a:t>1</a:t>
            </a:r>
            <a:r>
              <a:rPr lang="zh-CN" altLang="en-US" dirty="0"/>
              <a:t>）按堆定义</a:t>
            </a:r>
            <a:r>
              <a:rPr lang="zh-CN" altLang="en-US" dirty="0">
                <a:highlight>
                  <a:srgbClr val="FFFF00"/>
                </a:highlight>
              </a:rPr>
              <a:t>建</a:t>
            </a:r>
            <a:r>
              <a:rPr lang="zh-CN" altLang="en-US" dirty="0">
                <a:solidFill>
                  <a:srgbClr val="00B050"/>
                </a:solidFill>
              </a:rPr>
              <a:t>初堆</a:t>
            </a:r>
            <a:endParaRPr lang="en-US" altLang="zh-CN" dirty="0">
              <a:solidFill>
                <a:srgbClr val="00B050"/>
              </a:solidFill>
            </a:endParaRPr>
          </a:p>
          <a:p>
            <a:pPr lvl="1">
              <a:spcAft>
                <a:spcPts val="0"/>
              </a:spcAft>
            </a:pPr>
            <a:r>
              <a:rPr lang="en-US" altLang="zh-CN" dirty="0"/>
              <a:t>2</a:t>
            </a:r>
            <a:r>
              <a:rPr lang="zh-CN" altLang="en-US" dirty="0"/>
              <a:t>）去掉最小（或最大）元之后</a:t>
            </a:r>
            <a:r>
              <a:rPr lang="zh-CN" altLang="en-US" dirty="0">
                <a:solidFill>
                  <a:srgbClr val="00B050"/>
                </a:solidFill>
                <a:highlight>
                  <a:srgbClr val="FFFF00"/>
                </a:highlight>
              </a:rPr>
              <a:t>重建</a:t>
            </a:r>
            <a:r>
              <a:rPr lang="zh-CN" altLang="en-US" dirty="0">
                <a:solidFill>
                  <a:srgbClr val="00B050"/>
                </a:solidFill>
              </a:rPr>
              <a:t>堆</a:t>
            </a:r>
            <a:r>
              <a:rPr lang="zh-CN" altLang="en-US" dirty="0"/>
              <a:t>，得到次小（或次大）元。 </a:t>
            </a:r>
          </a:p>
          <a:p>
            <a:pPr>
              <a:spcAft>
                <a:spcPts val="0"/>
              </a:spcAft>
            </a:pPr>
            <a:endParaRPr lang="zh-CN" altLang="en-US" sz="2400" dirty="0"/>
          </a:p>
        </p:txBody>
      </p:sp>
    </p:spTree>
    <p:extLst>
      <p:ext uri="{BB962C8B-B14F-4D97-AF65-F5344CB8AC3E}">
        <p14:creationId xmlns:p14="http://schemas.microsoft.com/office/powerpoint/2010/main" val="318269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86B558-10CE-4AFB-8132-F37A0A704FBD}"/>
              </a:ext>
            </a:extLst>
          </p:cNvPr>
          <p:cNvSpPr>
            <a:spLocks noGrp="1"/>
          </p:cNvSpPr>
          <p:nvPr>
            <p:ph idx="1"/>
          </p:nvPr>
        </p:nvSpPr>
        <p:spPr>
          <a:xfrm>
            <a:off x="160326" y="891220"/>
            <a:ext cx="11702868" cy="5733758"/>
          </a:xfrm>
        </p:spPr>
        <p:txBody>
          <a:bodyPr/>
          <a:lstStyle/>
          <a:p>
            <a:pPr marL="0" indent="0">
              <a:lnSpc>
                <a:spcPct val="100000"/>
              </a:lnSpc>
              <a:spcBef>
                <a:spcPts val="800"/>
              </a:spcBef>
              <a:spcAft>
                <a:spcPts val="0"/>
              </a:spcAft>
              <a:buNone/>
            </a:pPr>
            <a:r>
              <a:rPr lang="en-US" altLang="zh-CN" sz="2000" dirty="0"/>
              <a:t>void   sift</a:t>
            </a:r>
            <a:r>
              <a:rPr lang="zh-CN" altLang="en-US" sz="2000" dirty="0"/>
              <a:t>（</a:t>
            </a:r>
            <a:r>
              <a:rPr lang="en-US" altLang="zh-CN" sz="2000" dirty="0" err="1"/>
              <a:t>RecordType</a:t>
            </a:r>
            <a:r>
              <a:rPr lang="en-US" altLang="zh-CN" sz="2000" dirty="0"/>
              <a:t>  r[],  int </a:t>
            </a:r>
            <a:r>
              <a:rPr lang="zh-CN" altLang="en-US" sz="2000" dirty="0"/>
              <a:t>ｋ，</a:t>
            </a:r>
            <a:r>
              <a:rPr lang="en-US" altLang="zh-CN" sz="2000" dirty="0"/>
              <a:t>int  </a:t>
            </a:r>
            <a:r>
              <a:rPr lang="zh-CN" altLang="en-US" sz="2000" dirty="0"/>
              <a:t>ｍ）</a:t>
            </a:r>
            <a:r>
              <a:rPr lang="en-US" altLang="zh-CN" sz="2000" dirty="0"/>
              <a:t>{</a:t>
            </a:r>
            <a:r>
              <a:rPr lang="zh-CN" altLang="en-US" sz="2000" dirty="0"/>
              <a:t> </a:t>
            </a:r>
            <a:r>
              <a:rPr lang="en-US" altLang="zh-CN" sz="2000" dirty="0"/>
              <a:t>	</a:t>
            </a:r>
            <a:r>
              <a:rPr lang="en-US" altLang="zh-CN" sz="2000" dirty="0">
                <a:solidFill>
                  <a:srgbClr val="FF00FF"/>
                </a:solidFill>
              </a:rPr>
              <a:t>/* </a:t>
            </a:r>
            <a:r>
              <a:rPr lang="zh-CN" altLang="en-US" sz="2000" dirty="0">
                <a:solidFill>
                  <a:srgbClr val="FF00FF"/>
                </a:solidFill>
              </a:rPr>
              <a:t>假设ｒ</a:t>
            </a:r>
            <a:r>
              <a:rPr lang="en-US" altLang="zh-CN" sz="2000" dirty="0">
                <a:solidFill>
                  <a:srgbClr val="FF00FF"/>
                </a:solidFill>
              </a:rPr>
              <a:t>[</a:t>
            </a:r>
            <a:r>
              <a:rPr lang="en-US" altLang="zh-CN" sz="2000" dirty="0" err="1">
                <a:solidFill>
                  <a:srgbClr val="FF00FF"/>
                </a:solidFill>
              </a:rPr>
              <a:t>k..m</a:t>
            </a:r>
            <a:r>
              <a:rPr lang="en-US" altLang="zh-CN" sz="2000" dirty="0">
                <a:solidFill>
                  <a:srgbClr val="FF00FF"/>
                </a:solidFill>
              </a:rPr>
              <a:t>]</a:t>
            </a:r>
            <a:r>
              <a:rPr lang="zh-CN" altLang="en-US" sz="2000" dirty="0">
                <a:solidFill>
                  <a:srgbClr val="FF00FF"/>
                </a:solidFill>
              </a:rPr>
              <a:t>是以ｒ</a:t>
            </a:r>
            <a:r>
              <a:rPr lang="en-US" altLang="zh-CN" sz="2000" dirty="0">
                <a:solidFill>
                  <a:srgbClr val="FF00FF"/>
                </a:solidFill>
              </a:rPr>
              <a:t>[k]</a:t>
            </a:r>
            <a:r>
              <a:rPr lang="zh-CN" altLang="en-US" sz="2000" dirty="0">
                <a:solidFill>
                  <a:srgbClr val="FF00FF"/>
                </a:solidFill>
              </a:rPr>
              <a:t>为根的大根堆 *</a:t>
            </a:r>
            <a:r>
              <a:rPr lang="en-US" altLang="zh-CN" sz="2000" dirty="0">
                <a:solidFill>
                  <a:srgbClr val="FF00FF"/>
                </a:solidFill>
              </a:rPr>
              <a:t>/</a:t>
            </a:r>
          </a:p>
          <a:p>
            <a:pPr marL="0" indent="0">
              <a:lnSpc>
                <a:spcPct val="100000"/>
              </a:lnSpc>
              <a:spcBef>
                <a:spcPts val="800"/>
              </a:spcBef>
              <a:spcAft>
                <a:spcPts val="0"/>
              </a:spcAft>
              <a:buNone/>
            </a:pPr>
            <a:r>
              <a:rPr lang="en-US" altLang="zh-CN" sz="2000" dirty="0"/>
              <a:t>    r[0]= r[k] ;</a:t>
            </a:r>
            <a:r>
              <a:rPr lang="zh-CN" altLang="en-US" sz="2000" dirty="0"/>
              <a:t>        </a:t>
            </a:r>
            <a:r>
              <a:rPr lang="en-US" altLang="zh-CN" sz="2000" dirty="0"/>
              <a:t>	</a:t>
            </a:r>
            <a:r>
              <a:rPr lang="zh-CN" altLang="en-US" sz="2000" dirty="0"/>
              <a:t> </a:t>
            </a:r>
            <a:r>
              <a:rPr lang="en-US" altLang="zh-CN" sz="2000" dirty="0">
                <a:solidFill>
                  <a:srgbClr val="FF00FF"/>
                </a:solidFill>
              </a:rPr>
              <a:t>/* </a:t>
            </a:r>
            <a:r>
              <a:rPr lang="zh-CN" altLang="en-US" sz="2000" dirty="0">
                <a:solidFill>
                  <a:srgbClr val="FF00FF"/>
                </a:solidFill>
              </a:rPr>
              <a:t>暂存“根”记录</a:t>
            </a:r>
            <a:r>
              <a:rPr lang="en-US" altLang="zh-CN" sz="2000" dirty="0">
                <a:solidFill>
                  <a:srgbClr val="FF00FF"/>
                </a:solidFill>
              </a:rPr>
              <a:t>r[k] */ </a:t>
            </a:r>
          </a:p>
          <a:p>
            <a:pPr marL="0" indent="0">
              <a:lnSpc>
                <a:spcPct val="100000"/>
              </a:lnSpc>
              <a:spcBef>
                <a:spcPts val="800"/>
              </a:spcBef>
              <a:spcAft>
                <a:spcPts val="0"/>
              </a:spcAft>
              <a:buNone/>
            </a:pPr>
            <a:r>
              <a:rPr lang="en-US" altLang="zh-CN" sz="2000" dirty="0"/>
              <a:t>    j=2*k ;</a:t>
            </a:r>
            <a:r>
              <a:rPr lang="zh-CN" altLang="en-US" sz="2000" dirty="0"/>
              <a:t>    </a:t>
            </a:r>
            <a:r>
              <a:rPr lang="en-US" altLang="zh-CN" sz="2000" dirty="0"/>
              <a:t>finished=FALSE ;</a:t>
            </a:r>
            <a:endParaRPr lang="zh-CN" altLang="en-US" sz="2000" dirty="0"/>
          </a:p>
          <a:p>
            <a:pPr marL="0" indent="0">
              <a:lnSpc>
                <a:spcPct val="100000"/>
              </a:lnSpc>
              <a:spcBef>
                <a:spcPts val="800"/>
              </a:spcBef>
              <a:spcAft>
                <a:spcPts val="0"/>
              </a:spcAft>
              <a:buNone/>
            </a:pPr>
            <a:r>
              <a:rPr lang="zh-CN" altLang="en-US" sz="2000" dirty="0"/>
              <a:t>    </a:t>
            </a:r>
            <a:r>
              <a:rPr lang="en-US" altLang="zh-CN" sz="2000" dirty="0"/>
              <a:t>while( j&lt;=m &amp;&amp; ! finished  ) {</a:t>
            </a:r>
          </a:p>
          <a:p>
            <a:pPr marL="0" indent="0">
              <a:lnSpc>
                <a:spcPct val="100000"/>
              </a:lnSpc>
              <a:spcBef>
                <a:spcPts val="800"/>
              </a:spcBef>
              <a:spcAft>
                <a:spcPts val="0"/>
              </a:spcAft>
              <a:buNone/>
            </a:pPr>
            <a:r>
              <a:rPr lang="en-US" altLang="zh-CN" sz="2000" dirty="0"/>
              <a:t>        if (j&lt;m  &amp;&amp; r[j].key&lt; r[j+1].key )  </a:t>
            </a:r>
          </a:p>
          <a:p>
            <a:pPr marL="0" indent="0">
              <a:lnSpc>
                <a:spcPct val="100000"/>
              </a:lnSpc>
              <a:spcBef>
                <a:spcPts val="800"/>
              </a:spcBef>
              <a:spcAft>
                <a:spcPts val="0"/>
              </a:spcAft>
              <a:buNone/>
            </a:pPr>
            <a:r>
              <a:rPr lang="en-US" altLang="zh-CN" sz="2000" dirty="0"/>
              <a:t>            j=j+1</a:t>
            </a:r>
            <a:r>
              <a:rPr lang="zh-CN" altLang="en-US" sz="2000" dirty="0"/>
              <a:t>；</a:t>
            </a:r>
            <a:r>
              <a:rPr lang="en-US" altLang="zh-CN" sz="2000" dirty="0"/>
              <a:t>	</a:t>
            </a:r>
            <a:r>
              <a:rPr lang="en-US" altLang="zh-CN" sz="2000" dirty="0">
                <a:solidFill>
                  <a:srgbClr val="FF00FF"/>
                </a:solidFill>
              </a:rPr>
              <a:t>/* </a:t>
            </a:r>
            <a:r>
              <a:rPr lang="zh-CN" altLang="en-US" sz="2000" dirty="0">
                <a:solidFill>
                  <a:srgbClr val="FF00FF"/>
                </a:solidFill>
              </a:rPr>
              <a:t>若存在右子树，且右子树根的关键字大，则沿右分支“筛选” *</a:t>
            </a:r>
            <a:r>
              <a:rPr lang="en-US" altLang="zh-CN" sz="2000" dirty="0">
                <a:solidFill>
                  <a:srgbClr val="FF00FF"/>
                </a:solidFill>
              </a:rPr>
              <a:t>/ </a:t>
            </a:r>
          </a:p>
          <a:p>
            <a:pPr marL="0" indent="0">
              <a:lnSpc>
                <a:spcPct val="100000"/>
              </a:lnSpc>
              <a:spcBef>
                <a:spcPts val="800"/>
              </a:spcBef>
              <a:spcAft>
                <a:spcPts val="0"/>
              </a:spcAft>
              <a:buNone/>
            </a:pPr>
            <a:r>
              <a:rPr lang="en-US" altLang="zh-CN" sz="2000" dirty="0"/>
              <a:t>        if (r[0].key &gt;= r[j].key) </a:t>
            </a:r>
            <a:r>
              <a:rPr lang="en-US" altLang="zh-CN" sz="2000" dirty="0">
                <a:solidFill>
                  <a:srgbClr val="00B050"/>
                </a:solidFill>
              </a:rPr>
              <a:t>//</a:t>
            </a:r>
            <a:r>
              <a:rPr lang="zh-CN" altLang="en-US" sz="2000" dirty="0">
                <a:solidFill>
                  <a:srgbClr val="00B050"/>
                </a:solidFill>
              </a:rPr>
              <a:t>选择孩子结点的关键字较大者与根的关键字比较</a:t>
            </a:r>
            <a:endParaRPr lang="en-US" altLang="zh-CN" sz="2000" dirty="0">
              <a:solidFill>
                <a:srgbClr val="00B050"/>
              </a:solidFill>
            </a:endParaRPr>
          </a:p>
          <a:p>
            <a:pPr marL="0" indent="0">
              <a:lnSpc>
                <a:spcPct val="100000"/>
              </a:lnSpc>
              <a:spcBef>
                <a:spcPts val="800"/>
              </a:spcBef>
              <a:spcAft>
                <a:spcPts val="0"/>
              </a:spcAft>
              <a:buNone/>
            </a:pPr>
            <a:r>
              <a:rPr lang="en-US" altLang="zh-CN" sz="2000" dirty="0"/>
              <a:t>            finished=TRUE </a:t>
            </a:r>
            <a:r>
              <a:rPr lang="zh-CN" altLang="en-US" sz="2000" dirty="0"/>
              <a:t>； </a:t>
            </a:r>
            <a:r>
              <a:rPr lang="en-US" altLang="zh-CN" sz="2000" dirty="0">
                <a:solidFill>
                  <a:srgbClr val="FF00FF"/>
                </a:solidFill>
              </a:rPr>
              <a:t>/* </a:t>
            </a:r>
            <a:r>
              <a:rPr lang="zh-CN" altLang="en-US" sz="2000" dirty="0">
                <a:solidFill>
                  <a:srgbClr val="FF00FF"/>
                </a:solidFill>
              </a:rPr>
              <a:t>筛选完毕 *</a:t>
            </a:r>
            <a:r>
              <a:rPr lang="en-US" altLang="zh-CN" sz="2000" dirty="0">
                <a:solidFill>
                  <a:srgbClr val="FF00FF"/>
                </a:solidFill>
              </a:rPr>
              <a:t>/ </a:t>
            </a:r>
          </a:p>
          <a:p>
            <a:pPr marL="0" indent="0">
              <a:lnSpc>
                <a:spcPct val="100000"/>
              </a:lnSpc>
              <a:spcBef>
                <a:spcPts val="800"/>
              </a:spcBef>
              <a:spcAft>
                <a:spcPts val="0"/>
              </a:spcAft>
              <a:buNone/>
            </a:pPr>
            <a:r>
              <a:rPr lang="en-US" altLang="zh-CN" sz="2000" dirty="0"/>
              <a:t>        else { </a:t>
            </a:r>
            <a:r>
              <a:rPr lang="en-US" altLang="zh-CN" sz="2000" dirty="0">
                <a:solidFill>
                  <a:srgbClr val="00B050"/>
                </a:solidFill>
              </a:rPr>
              <a:t>//</a:t>
            </a:r>
            <a:r>
              <a:rPr lang="zh-CN" altLang="en-US" sz="2000" dirty="0">
                <a:solidFill>
                  <a:srgbClr val="00B050"/>
                </a:solidFill>
              </a:rPr>
              <a:t>根的关键字小于孩子结点的关键字较大者</a:t>
            </a:r>
            <a:endParaRPr lang="en-US" altLang="zh-CN" sz="2000" dirty="0"/>
          </a:p>
          <a:p>
            <a:pPr marL="0" indent="0">
              <a:lnSpc>
                <a:spcPct val="100000"/>
              </a:lnSpc>
              <a:spcBef>
                <a:spcPts val="800"/>
              </a:spcBef>
              <a:spcAft>
                <a:spcPts val="0"/>
              </a:spcAft>
              <a:buNone/>
            </a:pPr>
            <a:r>
              <a:rPr lang="en-US" altLang="zh-CN" sz="2000" dirty="0"/>
              <a:t>            r[k] = r[j] ;    k=j ;    j=2*k</a:t>
            </a:r>
            <a:r>
              <a:rPr lang="zh-CN" altLang="en-US" sz="2000" dirty="0"/>
              <a:t> </a:t>
            </a:r>
            <a:r>
              <a:rPr lang="en-US" altLang="zh-CN" sz="2000" dirty="0"/>
              <a:t>; </a:t>
            </a:r>
            <a:r>
              <a:rPr lang="en-US" altLang="zh-CN" sz="2000" dirty="0">
                <a:solidFill>
                  <a:srgbClr val="00B050"/>
                </a:solidFill>
              </a:rPr>
              <a:t>//</a:t>
            </a:r>
            <a:r>
              <a:rPr lang="zh-CN" altLang="en-US" sz="2000" dirty="0">
                <a:solidFill>
                  <a:srgbClr val="00B050"/>
                </a:solidFill>
              </a:rPr>
              <a:t>交换</a:t>
            </a:r>
          </a:p>
          <a:p>
            <a:pPr marL="0" indent="0">
              <a:lnSpc>
                <a:spcPct val="100000"/>
              </a:lnSpc>
              <a:spcBef>
                <a:spcPts val="800"/>
              </a:spcBef>
              <a:spcAft>
                <a:spcPts val="0"/>
              </a:spcAft>
              <a:buNone/>
            </a:pPr>
            <a:r>
              <a:rPr lang="en-US" altLang="zh-CN" sz="2000" dirty="0"/>
              <a:t>        }  </a:t>
            </a:r>
            <a:r>
              <a:rPr lang="en-US" altLang="zh-CN" sz="2000" dirty="0">
                <a:solidFill>
                  <a:srgbClr val="FF00FF"/>
                </a:solidFill>
              </a:rPr>
              <a:t>/* </a:t>
            </a:r>
            <a:r>
              <a:rPr lang="zh-CN" altLang="en-US" sz="2000" dirty="0">
                <a:solidFill>
                  <a:srgbClr val="FF00FF"/>
                </a:solidFill>
              </a:rPr>
              <a:t>继续筛选 *</a:t>
            </a:r>
            <a:r>
              <a:rPr lang="en-US" altLang="zh-CN" sz="2000" dirty="0">
                <a:solidFill>
                  <a:srgbClr val="FF00FF"/>
                </a:solidFill>
              </a:rPr>
              <a:t>/ </a:t>
            </a:r>
          </a:p>
          <a:p>
            <a:pPr marL="0" indent="0">
              <a:lnSpc>
                <a:spcPct val="100000"/>
              </a:lnSpc>
              <a:spcBef>
                <a:spcPts val="800"/>
              </a:spcBef>
              <a:spcAft>
                <a:spcPts val="0"/>
              </a:spcAft>
              <a:buNone/>
            </a:pPr>
            <a:r>
              <a:rPr lang="en-US" altLang="zh-CN" sz="2000" dirty="0"/>
              <a:t>    }</a:t>
            </a:r>
          </a:p>
          <a:p>
            <a:pPr marL="0" indent="0">
              <a:lnSpc>
                <a:spcPct val="100000"/>
              </a:lnSpc>
              <a:spcBef>
                <a:spcPts val="800"/>
              </a:spcBef>
              <a:spcAft>
                <a:spcPts val="0"/>
              </a:spcAft>
              <a:buNone/>
            </a:pPr>
            <a:r>
              <a:rPr lang="en-US" altLang="zh-CN" sz="2000" dirty="0"/>
              <a:t>    r[k] =r[0] ;       </a:t>
            </a:r>
            <a:r>
              <a:rPr lang="en-US" altLang="zh-CN" sz="2000" dirty="0">
                <a:solidFill>
                  <a:srgbClr val="FF00FF"/>
                </a:solidFill>
              </a:rPr>
              <a:t>/* r[k]</a:t>
            </a:r>
            <a:r>
              <a:rPr lang="zh-CN" altLang="en-US" sz="2000" dirty="0">
                <a:solidFill>
                  <a:srgbClr val="FF00FF"/>
                </a:solidFill>
              </a:rPr>
              <a:t>填入到恰当的位置 *</a:t>
            </a:r>
            <a:r>
              <a:rPr lang="en-US" altLang="zh-CN" sz="2000" dirty="0">
                <a:solidFill>
                  <a:srgbClr val="FF00FF"/>
                </a:solidFill>
              </a:rPr>
              <a:t>/ </a:t>
            </a:r>
          </a:p>
          <a:p>
            <a:pPr marL="0" indent="0">
              <a:lnSpc>
                <a:spcPct val="100000"/>
              </a:lnSpc>
              <a:spcBef>
                <a:spcPts val="800"/>
              </a:spcBef>
              <a:spcAft>
                <a:spcPts val="0"/>
              </a:spcAft>
              <a:buNone/>
            </a:pPr>
            <a:r>
              <a:rPr lang="en-US" altLang="zh-CN" sz="2000" dirty="0"/>
              <a:t>}  /* sift */</a:t>
            </a:r>
          </a:p>
          <a:p>
            <a:pPr marL="0" indent="0">
              <a:lnSpc>
                <a:spcPct val="100000"/>
              </a:lnSpc>
              <a:spcBef>
                <a:spcPts val="800"/>
              </a:spcBef>
              <a:spcAft>
                <a:spcPts val="0"/>
              </a:spcAft>
              <a:buNone/>
            </a:pPr>
            <a:endParaRPr lang="en-US" altLang="zh-CN" sz="2000" dirty="0"/>
          </a:p>
          <a:p>
            <a:pPr marL="0" indent="0">
              <a:lnSpc>
                <a:spcPct val="100000"/>
              </a:lnSpc>
              <a:spcBef>
                <a:spcPts val="800"/>
              </a:spcBef>
              <a:spcAft>
                <a:spcPts val="0"/>
              </a:spcAft>
              <a:buNone/>
            </a:pPr>
            <a:endParaRPr lang="zh-CN" altLang="en-US" sz="2000" dirty="0"/>
          </a:p>
        </p:txBody>
      </p:sp>
      <p:sp>
        <p:nvSpPr>
          <p:cNvPr id="2" name="标题 1">
            <a:extLst>
              <a:ext uri="{FF2B5EF4-FFF2-40B4-BE49-F238E27FC236}">
                <a16:creationId xmlns:a16="http://schemas.microsoft.com/office/drawing/2014/main" id="{6D07776A-3A2E-4260-8744-54DE199FA366}"/>
              </a:ext>
            </a:extLst>
          </p:cNvPr>
          <p:cNvSpPr>
            <a:spLocks noGrp="1"/>
          </p:cNvSpPr>
          <p:nvPr>
            <p:ph type="title"/>
          </p:nvPr>
        </p:nvSpPr>
        <p:spPr>
          <a:xfrm>
            <a:off x="914400" y="446644"/>
            <a:ext cx="10363200" cy="397723"/>
          </a:xfrm>
        </p:spPr>
        <p:txBody>
          <a:bodyPr/>
          <a:lstStyle/>
          <a:p>
            <a:r>
              <a:rPr lang="zh-CN" altLang="en-US" sz="3200" dirty="0"/>
              <a:t>堆排序的筛选算法（重建堆）</a:t>
            </a:r>
          </a:p>
        </p:txBody>
      </p:sp>
      <p:grpSp>
        <p:nvGrpSpPr>
          <p:cNvPr id="26" name="组合 25">
            <a:extLst>
              <a:ext uri="{FF2B5EF4-FFF2-40B4-BE49-F238E27FC236}">
                <a16:creationId xmlns:a16="http://schemas.microsoft.com/office/drawing/2014/main" id="{09A040A0-35B2-4C82-9B2F-20C2EB465619}"/>
              </a:ext>
            </a:extLst>
          </p:cNvPr>
          <p:cNvGrpSpPr/>
          <p:nvPr/>
        </p:nvGrpSpPr>
        <p:grpSpPr>
          <a:xfrm>
            <a:off x="6731966" y="1304819"/>
            <a:ext cx="2247180" cy="1561711"/>
            <a:chOff x="7073605" y="3360578"/>
            <a:chExt cx="3438208" cy="2690789"/>
          </a:xfrm>
        </p:grpSpPr>
        <p:sp>
          <p:nvSpPr>
            <p:cNvPr id="27" name="Oval 18">
              <a:extLst>
                <a:ext uri="{FF2B5EF4-FFF2-40B4-BE49-F238E27FC236}">
                  <a16:creationId xmlns:a16="http://schemas.microsoft.com/office/drawing/2014/main" id="{EFE228EE-1214-40D3-A9F8-CB096288A7B9}"/>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28" name="Oval 28">
              <a:extLst>
                <a:ext uri="{FF2B5EF4-FFF2-40B4-BE49-F238E27FC236}">
                  <a16:creationId xmlns:a16="http://schemas.microsoft.com/office/drawing/2014/main" id="{B2D4E98E-8EF0-472E-A9FB-5FDD3F6E9361}"/>
                </a:ext>
              </a:extLst>
            </p:cNvPr>
            <p:cNvSpPr>
              <a:spLocks noChangeArrowheads="1"/>
            </p:cNvSpPr>
            <p:nvPr/>
          </p:nvSpPr>
          <p:spPr bwMode="auto">
            <a:xfrm>
              <a:off x="7073605" y="5580527"/>
              <a:ext cx="517424" cy="470840"/>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48</a:t>
              </a:r>
            </a:p>
          </p:txBody>
        </p:sp>
        <p:sp>
          <p:nvSpPr>
            <p:cNvPr id="29" name="Line 29">
              <a:extLst>
                <a:ext uri="{FF2B5EF4-FFF2-40B4-BE49-F238E27FC236}">
                  <a16:creationId xmlns:a16="http://schemas.microsoft.com/office/drawing/2014/main" id="{12BF6966-36E7-4A90-B021-FE6660804153}"/>
                </a:ext>
              </a:extLst>
            </p:cNvPr>
            <p:cNvSpPr>
              <a:spLocks noChangeShapeType="1"/>
            </p:cNvSpPr>
            <p:nvPr/>
          </p:nvSpPr>
          <p:spPr bwMode="auto">
            <a:xfrm flipH="1">
              <a:off x="7332316" y="5289056"/>
              <a:ext cx="229068" cy="29147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0" name="Oval 27">
              <a:extLst>
                <a:ext uri="{FF2B5EF4-FFF2-40B4-BE49-F238E27FC236}">
                  <a16:creationId xmlns:a16="http://schemas.microsoft.com/office/drawing/2014/main" id="{09158FFA-DFBD-400E-8DCF-702638112AC8}"/>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31" name="Line 29">
              <a:extLst>
                <a:ext uri="{FF2B5EF4-FFF2-40B4-BE49-F238E27FC236}">
                  <a16:creationId xmlns:a16="http://schemas.microsoft.com/office/drawing/2014/main" id="{08C1CA62-67A4-4FC4-B5BE-5ACC8618D24E}"/>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2" name="Line 30">
              <a:extLst>
                <a:ext uri="{FF2B5EF4-FFF2-40B4-BE49-F238E27FC236}">
                  <a16:creationId xmlns:a16="http://schemas.microsoft.com/office/drawing/2014/main" id="{E8FC5800-FFFA-40FB-9BCC-42018006A3D5}"/>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3" name="Oval 27">
              <a:extLst>
                <a:ext uri="{FF2B5EF4-FFF2-40B4-BE49-F238E27FC236}">
                  <a16:creationId xmlns:a16="http://schemas.microsoft.com/office/drawing/2014/main" id="{DAE6D7D4-99EB-4C66-8C9E-2089CE2AC2C6}"/>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34" name="Oval 28">
              <a:extLst>
                <a:ext uri="{FF2B5EF4-FFF2-40B4-BE49-F238E27FC236}">
                  <a16:creationId xmlns:a16="http://schemas.microsoft.com/office/drawing/2014/main" id="{4F1B6C57-332B-41BD-84FD-58D9A039FD7C}"/>
                </a:ext>
              </a:extLst>
            </p:cNvPr>
            <p:cNvSpPr>
              <a:spLocks noChangeArrowheads="1"/>
            </p:cNvSpPr>
            <p:nvPr/>
          </p:nvSpPr>
          <p:spPr bwMode="auto">
            <a:xfrm>
              <a:off x="7496283"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62</a:t>
              </a:r>
            </a:p>
          </p:txBody>
        </p:sp>
        <p:sp>
          <p:nvSpPr>
            <p:cNvPr id="35" name="Line 29">
              <a:extLst>
                <a:ext uri="{FF2B5EF4-FFF2-40B4-BE49-F238E27FC236}">
                  <a16:creationId xmlns:a16="http://schemas.microsoft.com/office/drawing/2014/main" id="{A35B4C26-AA43-4E2D-AD26-10AA9752EC53}"/>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6" name="Line 30">
              <a:extLst>
                <a:ext uri="{FF2B5EF4-FFF2-40B4-BE49-F238E27FC236}">
                  <a16:creationId xmlns:a16="http://schemas.microsoft.com/office/drawing/2014/main" id="{30D2631F-3495-4112-B62A-842BC3CB1282}"/>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7" name="Oval 27">
              <a:extLst>
                <a:ext uri="{FF2B5EF4-FFF2-40B4-BE49-F238E27FC236}">
                  <a16:creationId xmlns:a16="http://schemas.microsoft.com/office/drawing/2014/main" id="{36ABE411-E98D-440D-A4AF-DCD55CCD4D2D}"/>
                </a:ext>
              </a:extLst>
            </p:cNvPr>
            <p:cNvSpPr>
              <a:spLocks noChangeArrowheads="1"/>
            </p:cNvSpPr>
            <p:nvPr/>
          </p:nvSpPr>
          <p:spPr bwMode="auto">
            <a:xfrm>
              <a:off x="7872590" y="4147341"/>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77</a:t>
              </a:r>
              <a:endParaRPr kumimoji="1" lang="en-US" altLang="zh-CN" sz="1800" b="1" dirty="0">
                <a:solidFill>
                  <a:srgbClr val="000000"/>
                </a:solidFill>
                <a:latin typeface="+mn-lt"/>
              </a:endParaRPr>
            </a:p>
          </p:txBody>
        </p:sp>
        <p:sp>
          <p:nvSpPr>
            <p:cNvPr id="38" name="Oval 27">
              <a:extLst>
                <a:ext uri="{FF2B5EF4-FFF2-40B4-BE49-F238E27FC236}">
                  <a16:creationId xmlns:a16="http://schemas.microsoft.com/office/drawing/2014/main" id="{60E8E349-5C90-474B-89FA-2CC3AF9312A7}"/>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36</a:t>
              </a:r>
              <a:endParaRPr kumimoji="1" lang="en-US" altLang="zh-CN" sz="1800" b="1" dirty="0">
                <a:solidFill>
                  <a:srgbClr val="000000"/>
                </a:solidFill>
                <a:latin typeface="+mn-lt"/>
              </a:endParaRPr>
            </a:p>
          </p:txBody>
        </p:sp>
        <p:sp>
          <p:nvSpPr>
            <p:cNvPr id="39" name="Oval 27">
              <a:extLst>
                <a:ext uri="{FF2B5EF4-FFF2-40B4-BE49-F238E27FC236}">
                  <a16:creationId xmlns:a16="http://schemas.microsoft.com/office/drawing/2014/main" id="{971C8F08-67E2-4195-855A-66966492A2F0}"/>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98</a:t>
              </a:r>
              <a:endParaRPr kumimoji="1" lang="en-US" altLang="zh-CN" sz="1800" b="1" dirty="0">
                <a:solidFill>
                  <a:srgbClr val="000000"/>
                </a:solidFill>
                <a:latin typeface="+mn-lt"/>
              </a:endParaRPr>
            </a:p>
          </p:txBody>
        </p:sp>
        <p:sp>
          <p:nvSpPr>
            <p:cNvPr id="40" name="Line 29">
              <a:extLst>
                <a:ext uri="{FF2B5EF4-FFF2-40B4-BE49-F238E27FC236}">
                  <a16:creationId xmlns:a16="http://schemas.microsoft.com/office/drawing/2014/main" id="{B048E422-3548-4C2A-AA42-E551DD3EFFC6}"/>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41" name="Line 30">
              <a:extLst>
                <a:ext uri="{FF2B5EF4-FFF2-40B4-BE49-F238E27FC236}">
                  <a16:creationId xmlns:a16="http://schemas.microsoft.com/office/drawing/2014/main" id="{78429610-1CAD-4AC0-8B11-738AAEE74C49}"/>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grpSp>
      <p:grpSp>
        <p:nvGrpSpPr>
          <p:cNvPr id="42" name="组合 41">
            <a:extLst>
              <a:ext uri="{FF2B5EF4-FFF2-40B4-BE49-F238E27FC236}">
                <a16:creationId xmlns:a16="http://schemas.microsoft.com/office/drawing/2014/main" id="{151BEF48-0E07-4ECA-B07C-CA493FAD4C1A}"/>
              </a:ext>
            </a:extLst>
          </p:cNvPr>
          <p:cNvGrpSpPr/>
          <p:nvPr/>
        </p:nvGrpSpPr>
        <p:grpSpPr>
          <a:xfrm>
            <a:off x="9448062" y="1322485"/>
            <a:ext cx="2210538" cy="1584216"/>
            <a:chOff x="7073605" y="3360578"/>
            <a:chExt cx="3438208" cy="2690789"/>
          </a:xfrm>
        </p:grpSpPr>
        <p:sp>
          <p:nvSpPr>
            <p:cNvPr id="43" name="Oval 18">
              <a:extLst>
                <a:ext uri="{FF2B5EF4-FFF2-40B4-BE49-F238E27FC236}">
                  <a16:creationId xmlns:a16="http://schemas.microsoft.com/office/drawing/2014/main" id="{9A3DAD93-0224-48EE-9224-F1FB246CC3F7}"/>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35</a:t>
              </a:r>
            </a:p>
          </p:txBody>
        </p:sp>
        <p:sp>
          <p:nvSpPr>
            <p:cNvPr id="44" name="Oval 28">
              <a:extLst>
                <a:ext uri="{FF2B5EF4-FFF2-40B4-BE49-F238E27FC236}">
                  <a16:creationId xmlns:a16="http://schemas.microsoft.com/office/drawing/2014/main" id="{C8AABE62-5BBB-4792-B795-69631E3B17B3}"/>
                </a:ext>
              </a:extLst>
            </p:cNvPr>
            <p:cNvSpPr>
              <a:spLocks noChangeArrowheads="1"/>
            </p:cNvSpPr>
            <p:nvPr/>
          </p:nvSpPr>
          <p:spPr bwMode="auto">
            <a:xfrm>
              <a:off x="7073605" y="5580527"/>
              <a:ext cx="517424" cy="470840"/>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98</a:t>
              </a:r>
            </a:p>
          </p:txBody>
        </p:sp>
        <p:sp>
          <p:nvSpPr>
            <p:cNvPr id="45" name="Line 29">
              <a:extLst>
                <a:ext uri="{FF2B5EF4-FFF2-40B4-BE49-F238E27FC236}">
                  <a16:creationId xmlns:a16="http://schemas.microsoft.com/office/drawing/2014/main" id="{0A077598-8479-47EA-8B4A-2D24DDDED8FC}"/>
                </a:ext>
              </a:extLst>
            </p:cNvPr>
            <p:cNvSpPr>
              <a:spLocks noChangeShapeType="1"/>
            </p:cNvSpPr>
            <p:nvPr/>
          </p:nvSpPr>
          <p:spPr bwMode="auto">
            <a:xfrm flipH="1">
              <a:off x="7332316" y="5289056"/>
              <a:ext cx="229068" cy="291471"/>
            </a:xfrm>
            <a:prstGeom prst="line">
              <a:avLst/>
            </a:prstGeom>
            <a:noFill/>
            <a:ln w="9525" cap="sq">
              <a:solidFill>
                <a:srgbClr val="FF00FF"/>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46" name="Oval 27">
              <a:extLst>
                <a:ext uri="{FF2B5EF4-FFF2-40B4-BE49-F238E27FC236}">
                  <a16:creationId xmlns:a16="http://schemas.microsoft.com/office/drawing/2014/main" id="{3FB7249A-D06D-4119-A49C-6D128C4CDDDC}"/>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14</a:t>
              </a:r>
              <a:endParaRPr kumimoji="1" lang="en-US" altLang="zh-CN" sz="1800" b="1" dirty="0">
                <a:solidFill>
                  <a:srgbClr val="000000"/>
                </a:solidFill>
                <a:latin typeface="+mn-ea"/>
                <a:ea typeface="+mn-ea"/>
              </a:endParaRPr>
            </a:p>
          </p:txBody>
        </p:sp>
        <p:sp>
          <p:nvSpPr>
            <p:cNvPr id="47" name="Line 29">
              <a:extLst>
                <a:ext uri="{FF2B5EF4-FFF2-40B4-BE49-F238E27FC236}">
                  <a16:creationId xmlns:a16="http://schemas.microsoft.com/office/drawing/2014/main" id="{CB233E90-2819-44FC-BACF-EEB428540DDA}"/>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48" name="Line 30">
              <a:extLst>
                <a:ext uri="{FF2B5EF4-FFF2-40B4-BE49-F238E27FC236}">
                  <a16:creationId xmlns:a16="http://schemas.microsoft.com/office/drawing/2014/main" id="{16D9EB61-9586-437F-9B73-10BE4881F3D8}"/>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49" name="Oval 27">
              <a:extLst>
                <a:ext uri="{FF2B5EF4-FFF2-40B4-BE49-F238E27FC236}">
                  <a16:creationId xmlns:a16="http://schemas.microsoft.com/office/drawing/2014/main" id="{2ED67561-201F-4229-87A2-9FE73403BA99}"/>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65</a:t>
              </a:r>
            </a:p>
          </p:txBody>
        </p:sp>
        <p:sp>
          <p:nvSpPr>
            <p:cNvPr id="50" name="Oval 28">
              <a:extLst>
                <a:ext uri="{FF2B5EF4-FFF2-40B4-BE49-F238E27FC236}">
                  <a16:creationId xmlns:a16="http://schemas.microsoft.com/office/drawing/2014/main" id="{BA0DF0D6-3131-41D2-910A-954444EA376B}"/>
                </a:ext>
              </a:extLst>
            </p:cNvPr>
            <p:cNvSpPr>
              <a:spLocks noChangeArrowheads="1"/>
            </p:cNvSpPr>
            <p:nvPr/>
          </p:nvSpPr>
          <p:spPr bwMode="auto">
            <a:xfrm>
              <a:off x="7496283"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62</a:t>
              </a:r>
            </a:p>
          </p:txBody>
        </p:sp>
        <p:sp>
          <p:nvSpPr>
            <p:cNvPr id="51" name="Line 29">
              <a:extLst>
                <a:ext uri="{FF2B5EF4-FFF2-40B4-BE49-F238E27FC236}">
                  <a16:creationId xmlns:a16="http://schemas.microsoft.com/office/drawing/2014/main" id="{9F6B5D3E-88A6-4862-A4EB-9C5D6E33C387}"/>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52" name="Line 30">
              <a:extLst>
                <a:ext uri="{FF2B5EF4-FFF2-40B4-BE49-F238E27FC236}">
                  <a16:creationId xmlns:a16="http://schemas.microsoft.com/office/drawing/2014/main" id="{42249B9A-4F0C-4E37-9CD7-B0913A37ED75}"/>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53" name="Oval 27">
              <a:extLst>
                <a:ext uri="{FF2B5EF4-FFF2-40B4-BE49-F238E27FC236}">
                  <a16:creationId xmlns:a16="http://schemas.microsoft.com/office/drawing/2014/main" id="{87F878C1-0F73-424E-84E2-EE691F55533F}"/>
                </a:ext>
              </a:extLst>
            </p:cNvPr>
            <p:cNvSpPr>
              <a:spLocks noChangeArrowheads="1"/>
            </p:cNvSpPr>
            <p:nvPr/>
          </p:nvSpPr>
          <p:spPr bwMode="auto">
            <a:xfrm>
              <a:off x="7872590" y="4147341"/>
              <a:ext cx="517424" cy="470839"/>
            </a:xfrm>
            <a:prstGeom prst="ellipse">
              <a:avLst/>
            </a:prstGeom>
            <a:solidFill>
              <a:srgbClr val="FFCCFF">
                <a:alpha val="49804"/>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77</a:t>
              </a:r>
              <a:endParaRPr kumimoji="1" lang="en-US" altLang="zh-CN" sz="1800" b="1" dirty="0">
                <a:solidFill>
                  <a:srgbClr val="000000"/>
                </a:solidFill>
                <a:latin typeface="+mn-ea"/>
                <a:ea typeface="+mn-ea"/>
              </a:endParaRPr>
            </a:p>
          </p:txBody>
        </p:sp>
        <p:sp>
          <p:nvSpPr>
            <p:cNvPr id="54" name="Oval 27">
              <a:extLst>
                <a:ext uri="{FF2B5EF4-FFF2-40B4-BE49-F238E27FC236}">
                  <a16:creationId xmlns:a16="http://schemas.microsoft.com/office/drawing/2014/main" id="{40B07F2A-61C5-44B4-9F17-0AEDA4BC2324}"/>
                </a:ext>
              </a:extLst>
            </p:cNvPr>
            <p:cNvSpPr>
              <a:spLocks noChangeArrowheads="1"/>
            </p:cNvSpPr>
            <p:nvPr/>
          </p:nvSpPr>
          <p:spPr bwMode="auto">
            <a:xfrm>
              <a:off x="9586298" y="4171113"/>
              <a:ext cx="517424" cy="470839"/>
            </a:xfrm>
            <a:prstGeom prst="ellipse">
              <a:avLst/>
            </a:prstGeom>
            <a:solidFill>
              <a:srgbClr val="FFCCFF">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36</a:t>
              </a:r>
              <a:endParaRPr kumimoji="1" lang="en-US" altLang="zh-CN" sz="1800" b="1" dirty="0">
                <a:solidFill>
                  <a:srgbClr val="000000"/>
                </a:solidFill>
                <a:latin typeface="+mn-ea"/>
                <a:ea typeface="+mn-ea"/>
              </a:endParaRPr>
            </a:p>
          </p:txBody>
        </p:sp>
        <p:sp>
          <p:nvSpPr>
            <p:cNvPr id="55" name="Oval 27">
              <a:extLst>
                <a:ext uri="{FF2B5EF4-FFF2-40B4-BE49-F238E27FC236}">
                  <a16:creationId xmlns:a16="http://schemas.microsoft.com/office/drawing/2014/main" id="{51DE8E37-BBFF-476C-99B3-A785557B25EA}"/>
                </a:ext>
              </a:extLst>
            </p:cNvPr>
            <p:cNvSpPr>
              <a:spLocks noChangeArrowheads="1"/>
            </p:cNvSpPr>
            <p:nvPr/>
          </p:nvSpPr>
          <p:spPr bwMode="auto">
            <a:xfrm>
              <a:off x="8726513" y="3360578"/>
              <a:ext cx="517424"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48</a:t>
              </a:r>
              <a:endParaRPr kumimoji="1" lang="en-US" altLang="zh-CN" sz="1800" b="1" dirty="0">
                <a:solidFill>
                  <a:srgbClr val="000000"/>
                </a:solidFill>
                <a:latin typeface="+mn-ea"/>
                <a:ea typeface="+mn-ea"/>
              </a:endParaRPr>
            </a:p>
          </p:txBody>
        </p:sp>
        <p:sp>
          <p:nvSpPr>
            <p:cNvPr id="56" name="Line 29">
              <a:extLst>
                <a:ext uri="{FF2B5EF4-FFF2-40B4-BE49-F238E27FC236}">
                  <a16:creationId xmlns:a16="http://schemas.microsoft.com/office/drawing/2014/main" id="{5B75B923-EC9D-4E1E-93AF-A6C81455EFBE}"/>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57" name="Line 30">
              <a:extLst>
                <a:ext uri="{FF2B5EF4-FFF2-40B4-BE49-F238E27FC236}">
                  <a16:creationId xmlns:a16="http://schemas.microsoft.com/office/drawing/2014/main" id="{CF83EE94-84E9-46D8-912C-203B5A3A82EE}"/>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grpSp>
      <p:grpSp>
        <p:nvGrpSpPr>
          <p:cNvPr id="58" name="组合 57">
            <a:extLst>
              <a:ext uri="{FF2B5EF4-FFF2-40B4-BE49-F238E27FC236}">
                <a16:creationId xmlns:a16="http://schemas.microsoft.com/office/drawing/2014/main" id="{A68FBDFF-46E5-4C12-BC1E-34256567C36A}"/>
              </a:ext>
            </a:extLst>
          </p:cNvPr>
          <p:cNvGrpSpPr/>
          <p:nvPr/>
        </p:nvGrpSpPr>
        <p:grpSpPr>
          <a:xfrm>
            <a:off x="6293087" y="4025597"/>
            <a:ext cx="2113324" cy="1595366"/>
            <a:chOff x="7073605" y="3360578"/>
            <a:chExt cx="3438208" cy="2690789"/>
          </a:xfrm>
        </p:grpSpPr>
        <p:sp>
          <p:nvSpPr>
            <p:cNvPr id="59" name="Oval 18">
              <a:extLst>
                <a:ext uri="{FF2B5EF4-FFF2-40B4-BE49-F238E27FC236}">
                  <a16:creationId xmlns:a16="http://schemas.microsoft.com/office/drawing/2014/main" id="{92034725-34FC-4B46-9E82-20D39A62A133}"/>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35</a:t>
              </a:r>
            </a:p>
          </p:txBody>
        </p:sp>
        <p:sp>
          <p:nvSpPr>
            <p:cNvPr id="60" name="Oval 28">
              <a:extLst>
                <a:ext uri="{FF2B5EF4-FFF2-40B4-BE49-F238E27FC236}">
                  <a16:creationId xmlns:a16="http://schemas.microsoft.com/office/drawing/2014/main" id="{6977AB0A-28A7-4B6C-8F4B-E8DC2C35D4E7}"/>
                </a:ext>
              </a:extLst>
            </p:cNvPr>
            <p:cNvSpPr>
              <a:spLocks noChangeArrowheads="1"/>
            </p:cNvSpPr>
            <p:nvPr/>
          </p:nvSpPr>
          <p:spPr bwMode="auto">
            <a:xfrm>
              <a:off x="7073605" y="5580527"/>
              <a:ext cx="517424" cy="470840"/>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98</a:t>
              </a:r>
            </a:p>
          </p:txBody>
        </p:sp>
        <p:sp>
          <p:nvSpPr>
            <p:cNvPr id="61" name="Line 29">
              <a:extLst>
                <a:ext uri="{FF2B5EF4-FFF2-40B4-BE49-F238E27FC236}">
                  <a16:creationId xmlns:a16="http://schemas.microsoft.com/office/drawing/2014/main" id="{09E118DD-5BBA-4068-AF79-B2E6F4D2684D}"/>
                </a:ext>
              </a:extLst>
            </p:cNvPr>
            <p:cNvSpPr>
              <a:spLocks noChangeShapeType="1"/>
            </p:cNvSpPr>
            <p:nvPr/>
          </p:nvSpPr>
          <p:spPr bwMode="auto">
            <a:xfrm flipH="1">
              <a:off x="7332316" y="5289056"/>
              <a:ext cx="229068" cy="291471"/>
            </a:xfrm>
            <a:prstGeom prst="line">
              <a:avLst/>
            </a:prstGeom>
            <a:noFill/>
            <a:ln w="9525" cap="sq">
              <a:solidFill>
                <a:srgbClr val="FF00FF"/>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62" name="Oval 27">
              <a:extLst>
                <a:ext uri="{FF2B5EF4-FFF2-40B4-BE49-F238E27FC236}">
                  <a16:creationId xmlns:a16="http://schemas.microsoft.com/office/drawing/2014/main" id="{34879BFF-02F2-42BC-904A-3F30DA1001D7}"/>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14</a:t>
              </a:r>
              <a:endParaRPr kumimoji="1" lang="en-US" altLang="zh-CN" sz="1800" b="1" dirty="0">
                <a:solidFill>
                  <a:srgbClr val="000000"/>
                </a:solidFill>
                <a:latin typeface="+mn-ea"/>
                <a:ea typeface="+mn-ea"/>
              </a:endParaRPr>
            </a:p>
          </p:txBody>
        </p:sp>
        <p:sp>
          <p:nvSpPr>
            <p:cNvPr id="63" name="Line 29">
              <a:extLst>
                <a:ext uri="{FF2B5EF4-FFF2-40B4-BE49-F238E27FC236}">
                  <a16:creationId xmlns:a16="http://schemas.microsoft.com/office/drawing/2014/main" id="{EF6C1E10-7DC0-4B4A-8032-6027C0AC2557}"/>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64" name="Line 30">
              <a:extLst>
                <a:ext uri="{FF2B5EF4-FFF2-40B4-BE49-F238E27FC236}">
                  <a16:creationId xmlns:a16="http://schemas.microsoft.com/office/drawing/2014/main" id="{C91F023F-639C-45ED-8F21-6363F99B7594}"/>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65" name="Oval 27">
              <a:extLst>
                <a:ext uri="{FF2B5EF4-FFF2-40B4-BE49-F238E27FC236}">
                  <a16:creationId xmlns:a16="http://schemas.microsoft.com/office/drawing/2014/main" id="{9C7E2149-1158-44C7-8EA0-DF3D8125454A}"/>
                </a:ext>
              </a:extLst>
            </p:cNvPr>
            <p:cNvSpPr>
              <a:spLocks noChangeArrowheads="1"/>
            </p:cNvSpPr>
            <p:nvPr/>
          </p:nvSpPr>
          <p:spPr bwMode="auto">
            <a:xfrm>
              <a:off x="8240080" y="4901533"/>
              <a:ext cx="517424" cy="470839"/>
            </a:xfrm>
            <a:prstGeom prst="ellipse">
              <a:avLst/>
            </a:prstGeom>
            <a:solidFill>
              <a:srgbClr val="FFCCFF">
                <a:alpha val="49804"/>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65</a:t>
              </a:r>
            </a:p>
          </p:txBody>
        </p:sp>
        <p:sp>
          <p:nvSpPr>
            <p:cNvPr id="66" name="Oval 28">
              <a:extLst>
                <a:ext uri="{FF2B5EF4-FFF2-40B4-BE49-F238E27FC236}">
                  <a16:creationId xmlns:a16="http://schemas.microsoft.com/office/drawing/2014/main" id="{C6C7161D-C6B7-4E24-8C1E-815BBFFDA11A}"/>
                </a:ext>
              </a:extLst>
            </p:cNvPr>
            <p:cNvSpPr>
              <a:spLocks noChangeArrowheads="1"/>
            </p:cNvSpPr>
            <p:nvPr/>
          </p:nvSpPr>
          <p:spPr bwMode="auto">
            <a:xfrm>
              <a:off x="7496283" y="4901533"/>
              <a:ext cx="517424" cy="470839"/>
            </a:xfrm>
            <a:prstGeom prst="ellipse">
              <a:avLst/>
            </a:prstGeom>
            <a:solidFill>
              <a:srgbClr val="FFCCFF">
                <a:alpha val="49804"/>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62</a:t>
              </a:r>
            </a:p>
          </p:txBody>
        </p:sp>
        <p:sp>
          <p:nvSpPr>
            <p:cNvPr id="67" name="Line 29">
              <a:extLst>
                <a:ext uri="{FF2B5EF4-FFF2-40B4-BE49-F238E27FC236}">
                  <a16:creationId xmlns:a16="http://schemas.microsoft.com/office/drawing/2014/main" id="{ED194D8F-B36D-4E7F-9D2B-4F92E8F4BB5F}"/>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68" name="Line 30">
              <a:extLst>
                <a:ext uri="{FF2B5EF4-FFF2-40B4-BE49-F238E27FC236}">
                  <a16:creationId xmlns:a16="http://schemas.microsoft.com/office/drawing/2014/main" id="{6B0226B6-E47B-402A-98F3-54E305CE2DD8}"/>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69" name="Oval 27">
              <a:extLst>
                <a:ext uri="{FF2B5EF4-FFF2-40B4-BE49-F238E27FC236}">
                  <a16:creationId xmlns:a16="http://schemas.microsoft.com/office/drawing/2014/main" id="{77B10BB0-BAF8-47E9-842B-E45FD7723EE2}"/>
                </a:ext>
              </a:extLst>
            </p:cNvPr>
            <p:cNvSpPr>
              <a:spLocks noChangeArrowheads="1"/>
            </p:cNvSpPr>
            <p:nvPr/>
          </p:nvSpPr>
          <p:spPr bwMode="auto">
            <a:xfrm>
              <a:off x="7872590" y="4147341"/>
              <a:ext cx="517424"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ea"/>
                  <a:ea typeface="+mn-ea"/>
                </a:rPr>
                <a:t>48</a:t>
              </a:r>
            </a:p>
          </p:txBody>
        </p:sp>
        <p:sp>
          <p:nvSpPr>
            <p:cNvPr id="70" name="Oval 27">
              <a:extLst>
                <a:ext uri="{FF2B5EF4-FFF2-40B4-BE49-F238E27FC236}">
                  <a16:creationId xmlns:a16="http://schemas.microsoft.com/office/drawing/2014/main" id="{F2564854-7DD8-491C-B822-B08CF1FA967C}"/>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36</a:t>
              </a:r>
              <a:endParaRPr kumimoji="1" lang="en-US" altLang="zh-CN" sz="1800" b="1" dirty="0">
                <a:solidFill>
                  <a:srgbClr val="000000"/>
                </a:solidFill>
                <a:latin typeface="+mn-ea"/>
                <a:ea typeface="+mn-ea"/>
              </a:endParaRPr>
            </a:p>
          </p:txBody>
        </p:sp>
        <p:sp>
          <p:nvSpPr>
            <p:cNvPr id="71" name="Oval 27">
              <a:extLst>
                <a:ext uri="{FF2B5EF4-FFF2-40B4-BE49-F238E27FC236}">
                  <a16:creationId xmlns:a16="http://schemas.microsoft.com/office/drawing/2014/main" id="{55EB049B-091C-485B-BB97-673ACB827CF5}"/>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77</a:t>
              </a:r>
              <a:endParaRPr kumimoji="1" lang="en-US" altLang="zh-CN" sz="1800" b="1" dirty="0">
                <a:solidFill>
                  <a:srgbClr val="000000"/>
                </a:solidFill>
                <a:latin typeface="+mn-ea"/>
                <a:ea typeface="+mn-ea"/>
              </a:endParaRPr>
            </a:p>
          </p:txBody>
        </p:sp>
        <p:sp>
          <p:nvSpPr>
            <p:cNvPr id="72" name="Line 29">
              <a:extLst>
                <a:ext uri="{FF2B5EF4-FFF2-40B4-BE49-F238E27FC236}">
                  <a16:creationId xmlns:a16="http://schemas.microsoft.com/office/drawing/2014/main" id="{2069296C-2096-43E1-A52E-EE326CE21E06}"/>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73" name="Line 30">
              <a:extLst>
                <a:ext uri="{FF2B5EF4-FFF2-40B4-BE49-F238E27FC236}">
                  <a16:creationId xmlns:a16="http://schemas.microsoft.com/office/drawing/2014/main" id="{01999AB1-1FF2-40FF-9BD3-224EC055B83B}"/>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grpSp>
      <p:grpSp>
        <p:nvGrpSpPr>
          <p:cNvPr id="90" name="组合 89">
            <a:extLst>
              <a:ext uri="{FF2B5EF4-FFF2-40B4-BE49-F238E27FC236}">
                <a16:creationId xmlns:a16="http://schemas.microsoft.com/office/drawing/2014/main" id="{9CD055EF-FABA-4B7B-9447-42EE020C86CA}"/>
              </a:ext>
            </a:extLst>
          </p:cNvPr>
          <p:cNvGrpSpPr/>
          <p:nvPr/>
        </p:nvGrpSpPr>
        <p:grpSpPr>
          <a:xfrm>
            <a:off x="9508637" y="4141545"/>
            <a:ext cx="2113324" cy="1595366"/>
            <a:chOff x="7073605" y="3360578"/>
            <a:chExt cx="3438208" cy="2690789"/>
          </a:xfrm>
        </p:grpSpPr>
        <p:sp>
          <p:nvSpPr>
            <p:cNvPr id="91" name="Oval 18">
              <a:extLst>
                <a:ext uri="{FF2B5EF4-FFF2-40B4-BE49-F238E27FC236}">
                  <a16:creationId xmlns:a16="http://schemas.microsoft.com/office/drawing/2014/main" id="{A7446242-91F2-4415-9E39-5C700BD88300}"/>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35</a:t>
              </a:r>
            </a:p>
          </p:txBody>
        </p:sp>
        <p:sp>
          <p:nvSpPr>
            <p:cNvPr id="92" name="Oval 28">
              <a:extLst>
                <a:ext uri="{FF2B5EF4-FFF2-40B4-BE49-F238E27FC236}">
                  <a16:creationId xmlns:a16="http://schemas.microsoft.com/office/drawing/2014/main" id="{1A7F6D38-57B0-4603-B1E2-32FCDEC5913F}"/>
                </a:ext>
              </a:extLst>
            </p:cNvPr>
            <p:cNvSpPr>
              <a:spLocks noChangeArrowheads="1"/>
            </p:cNvSpPr>
            <p:nvPr/>
          </p:nvSpPr>
          <p:spPr bwMode="auto">
            <a:xfrm>
              <a:off x="7073605" y="5580527"/>
              <a:ext cx="517424" cy="470840"/>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98</a:t>
              </a:r>
            </a:p>
          </p:txBody>
        </p:sp>
        <p:sp>
          <p:nvSpPr>
            <p:cNvPr id="93" name="Line 29">
              <a:extLst>
                <a:ext uri="{FF2B5EF4-FFF2-40B4-BE49-F238E27FC236}">
                  <a16:creationId xmlns:a16="http://schemas.microsoft.com/office/drawing/2014/main" id="{86EBF74B-E9BF-4644-9732-E858B3923220}"/>
                </a:ext>
              </a:extLst>
            </p:cNvPr>
            <p:cNvSpPr>
              <a:spLocks noChangeShapeType="1"/>
            </p:cNvSpPr>
            <p:nvPr/>
          </p:nvSpPr>
          <p:spPr bwMode="auto">
            <a:xfrm flipH="1">
              <a:off x="7332316" y="5289056"/>
              <a:ext cx="229068" cy="291471"/>
            </a:xfrm>
            <a:prstGeom prst="line">
              <a:avLst/>
            </a:prstGeom>
            <a:noFill/>
            <a:ln w="9525" cap="sq">
              <a:solidFill>
                <a:srgbClr val="FF00FF"/>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94" name="Oval 27">
              <a:extLst>
                <a:ext uri="{FF2B5EF4-FFF2-40B4-BE49-F238E27FC236}">
                  <a16:creationId xmlns:a16="http://schemas.microsoft.com/office/drawing/2014/main" id="{C0456695-809C-4BC6-AD1C-37F7BA007885}"/>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14</a:t>
              </a:r>
              <a:endParaRPr kumimoji="1" lang="en-US" altLang="zh-CN" sz="1800" b="1" dirty="0">
                <a:solidFill>
                  <a:srgbClr val="000000"/>
                </a:solidFill>
                <a:latin typeface="+mn-ea"/>
                <a:ea typeface="+mn-ea"/>
              </a:endParaRPr>
            </a:p>
          </p:txBody>
        </p:sp>
        <p:sp>
          <p:nvSpPr>
            <p:cNvPr id="95" name="Line 29">
              <a:extLst>
                <a:ext uri="{FF2B5EF4-FFF2-40B4-BE49-F238E27FC236}">
                  <a16:creationId xmlns:a16="http://schemas.microsoft.com/office/drawing/2014/main" id="{04207B26-41CC-4523-82D0-027F32BBA5EE}"/>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96" name="Line 30">
              <a:extLst>
                <a:ext uri="{FF2B5EF4-FFF2-40B4-BE49-F238E27FC236}">
                  <a16:creationId xmlns:a16="http://schemas.microsoft.com/office/drawing/2014/main" id="{516AFB6E-43CC-4D9F-B157-4A674CEBB688}"/>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97" name="Oval 27">
              <a:extLst>
                <a:ext uri="{FF2B5EF4-FFF2-40B4-BE49-F238E27FC236}">
                  <a16:creationId xmlns:a16="http://schemas.microsoft.com/office/drawing/2014/main" id="{0309FA97-3AA8-46C4-A65A-91144AC533A8}"/>
                </a:ext>
              </a:extLst>
            </p:cNvPr>
            <p:cNvSpPr>
              <a:spLocks noChangeArrowheads="1"/>
            </p:cNvSpPr>
            <p:nvPr/>
          </p:nvSpPr>
          <p:spPr bwMode="auto">
            <a:xfrm>
              <a:off x="8240080" y="4901533"/>
              <a:ext cx="517424" cy="470839"/>
            </a:xfrm>
            <a:prstGeom prst="ellipse">
              <a:avLst/>
            </a:prstGeom>
            <a:solidFill>
              <a:srgbClr val="FFCCFF">
                <a:alpha val="49804"/>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48</a:t>
              </a:r>
            </a:p>
          </p:txBody>
        </p:sp>
        <p:sp>
          <p:nvSpPr>
            <p:cNvPr id="98" name="Oval 28">
              <a:extLst>
                <a:ext uri="{FF2B5EF4-FFF2-40B4-BE49-F238E27FC236}">
                  <a16:creationId xmlns:a16="http://schemas.microsoft.com/office/drawing/2014/main" id="{5D360C35-0CBC-45A7-AC31-95F11330045E}"/>
                </a:ext>
              </a:extLst>
            </p:cNvPr>
            <p:cNvSpPr>
              <a:spLocks noChangeArrowheads="1"/>
            </p:cNvSpPr>
            <p:nvPr/>
          </p:nvSpPr>
          <p:spPr bwMode="auto">
            <a:xfrm>
              <a:off x="7496283" y="4901533"/>
              <a:ext cx="517424" cy="470839"/>
            </a:xfrm>
            <a:prstGeom prst="ellipse">
              <a:avLst/>
            </a:prstGeom>
            <a:solidFill>
              <a:srgbClr val="FFCCFF">
                <a:alpha val="49804"/>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ea"/>
                </a:rPr>
                <a:t>62</a:t>
              </a:r>
            </a:p>
          </p:txBody>
        </p:sp>
        <p:sp>
          <p:nvSpPr>
            <p:cNvPr id="99" name="Line 29">
              <a:extLst>
                <a:ext uri="{FF2B5EF4-FFF2-40B4-BE49-F238E27FC236}">
                  <a16:creationId xmlns:a16="http://schemas.microsoft.com/office/drawing/2014/main" id="{1321ABD9-2592-4211-BDEA-15482BDAD5C9}"/>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100" name="Line 30">
              <a:extLst>
                <a:ext uri="{FF2B5EF4-FFF2-40B4-BE49-F238E27FC236}">
                  <a16:creationId xmlns:a16="http://schemas.microsoft.com/office/drawing/2014/main" id="{66235D10-DCB9-46F4-8955-038FD8B8E80A}"/>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101" name="Oval 27">
              <a:extLst>
                <a:ext uri="{FF2B5EF4-FFF2-40B4-BE49-F238E27FC236}">
                  <a16:creationId xmlns:a16="http://schemas.microsoft.com/office/drawing/2014/main" id="{50F0589F-52D8-448B-B45D-2FA331E205B1}"/>
                </a:ext>
              </a:extLst>
            </p:cNvPr>
            <p:cNvSpPr>
              <a:spLocks noChangeArrowheads="1"/>
            </p:cNvSpPr>
            <p:nvPr/>
          </p:nvSpPr>
          <p:spPr bwMode="auto">
            <a:xfrm>
              <a:off x="7872590" y="4147341"/>
              <a:ext cx="517424" cy="470839"/>
            </a:xfrm>
            <a:prstGeom prst="ellipse">
              <a:avLst/>
            </a:prstGeom>
            <a:solidFill>
              <a:srgbClr val="FFCCFF">
                <a:alpha val="49804"/>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sz="1800" b="1" dirty="0">
                  <a:solidFill>
                    <a:srgbClr val="990000"/>
                  </a:solidFill>
                  <a:latin typeface="+mn-ea"/>
                </a:rPr>
                <a:t>65</a:t>
              </a:r>
            </a:p>
          </p:txBody>
        </p:sp>
        <p:sp>
          <p:nvSpPr>
            <p:cNvPr id="102" name="Oval 27">
              <a:extLst>
                <a:ext uri="{FF2B5EF4-FFF2-40B4-BE49-F238E27FC236}">
                  <a16:creationId xmlns:a16="http://schemas.microsoft.com/office/drawing/2014/main" id="{CD1C90B0-9094-4FB7-A7EA-A1EF1B478238}"/>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36</a:t>
              </a:r>
              <a:endParaRPr kumimoji="1" lang="en-US" altLang="zh-CN" sz="1800" b="1" dirty="0">
                <a:solidFill>
                  <a:srgbClr val="000000"/>
                </a:solidFill>
                <a:latin typeface="+mn-ea"/>
                <a:ea typeface="+mn-ea"/>
              </a:endParaRPr>
            </a:p>
          </p:txBody>
        </p:sp>
        <p:sp>
          <p:nvSpPr>
            <p:cNvPr id="103" name="Oval 27">
              <a:extLst>
                <a:ext uri="{FF2B5EF4-FFF2-40B4-BE49-F238E27FC236}">
                  <a16:creationId xmlns:a16="http://schemas.microsoft.com/office/drawing/2014/main" id="{E838201C-014A-459B-9518-EB8C31BEBC14}"/>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ea"/>
                  <a:ea typeface="+mn-ea"/>
                </a:rPr>
                <a:t>77</a:t>
              </a:r>
              <a:endParaRPr kumimoji="1" lang="en-US" altLang="zh-CN" sz="1800" b="1" dirty="0">
                <a:solidFill>
                  <a:srgbClr val="000000"/>
                </a:solidFill>
                <a:latin typeface="+mn-ea"/>
                <a:ea typeface="+mn-ea"/>
              </a:endParaRPr>
            </a:p>
          </p:txBody>
        </p:sp>
        <p:sp>
          <p:nvSpPr>
            <p:cNvPr id="104" name="Line 29">
              <a:extLst>
                <a:ext uri="{FF2B5EF4-FFF2-40B4-BE49-F238E27FC236}">
                  <a16:creationId xmlns:a16="http://schemas.microsoft.com/office/drawing/2014/main" id="{D69AC94F-8CAA-4AC6-BCBF-4292C7749A19}"/>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sp>
          <p:nvSpPr>
            <p:cNvPr id="105" name="Line 30">
              <a:extLst>
                <a:ext uri="{FF2B5EF4-FFF2-40B4-BE49-F238E27FC236}">
                  <a16:creationId xmlns:a16="http://schemas.microsoft.com/office/drawing/2014/main" id="{AEADB6F3-150A-4AD6-A311-C3E97FD29322}"/>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ea"/>
              </a:endParaRPr>
            </a:p>
          </p:txBody>
        </p:sp>
      </p:grpSp>
    </p:spTree>
    <p:extLst>
      <p:ext uri="{BB962C8B-B14F-4D97-AF65-F5344CB8AC3E}">
        <p14:creationId xmlns:p14="http://schemas.microsoft.com/office/powerpoint/2010/main" val="56927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9B954-194C-42F6-BA6E-B3FC2D83000F}"/>
              </a:ext>
            </a:extLst>
          </p:cNvPr>
          <p:cNvSpPr>
            <a:spLocks noGrp="1"/>
          </p:cNvSpPr>
          <p:nvPr>
            <p:ph type="title"/>
          </p:nvPr>
        </p:nvSpPr>
        <p:spPr>
          <a:xfrm>
            <a:off x="914400" y="381000"/>
            <a:ext cx="10363200" cy="685800"/>
          </a:xfrm>
        </p:spPr>
        <p:txBody>
          <a:bodyPr/>
          <a:lstStyle/>
          <a:p>
            <a:r>
              <a:rPr lang="zh-CN" altLang="en-US" dirty="0"/>
              <a:t>建初堆</a:t>
            </a:r>
          </a:p>
        </p:txBody>
      </p:sp>
      <p:sp>
        <p:nvSpPr>
          <p:cNvPr id="3" name="内容占位符 2">
            <a:extLst>
              <a:ext uri="{FF2B5EF4-FFF2-40B4-BE49-F238E27FC236}">
                <a16:creationId xmlns:a16="http://schemas.microsoft.com/office/drawing/2014/main" id="{4518F2B5-2E99-46F1-9764-47398963E06A}"/>
              </a:ext>
            </a:extLst>
          </p:cNvPr>
          <p:cNvSpPr>
            <a:spLocks noGrp="1"/>
          </p:cNvSpPr>
          <p:nvPr>
            <p:ph idx="1"/>
          </p:nvPr>
        </p:nvSpPr>
        <p:spPr>
          <a:xfrm>
            <a:off x="304800" y="990600"/>
            <a:ext cx="11582400" cy="1066633"/>
          </a:xfrm>
        </p:spPr>
        <p:txBody>
          <a:bodyPr/>
          <a:lstStyle/>
          <a:p>
            <a:r>
              <a:rPr lang="zh-CN" altLang="en-US" sz="2400" dirty="0"/>
              <a:t>一个任意序列看成是对应的完全二叉树，由于叶结点可以视为单元素的堆，因而可以反复利用“筛选”法，自底向上逐层把所有子树调整为堆，直到将整个完全二叉树调整为堆：</a:t>
            </a:r>
          </a:p>
        </p:txBody>
      </p:sp>
      <p:sp>
        <p:nvSpPr>
          <p:cNvPr id="4" name="Text Box 5">
            <a:extLst>
              <a:ext uri="{FF2B5EF4-FFF2-40B4-BE49-F238E27FC236}">
                <a16:creationId xmlns:a16="http://schemas.microsoft.com/office/drawing/2014/main" id="{FF06FD1C-65EC-4165-BD61-23A6EB56022B}"/>
              </a:ext>
            </a:extLst>
          </p:cNvPr>
          <p:cNvSpPr txBox="1">
            <a:spLocks noChangeArrowheads="1"/>
          </p:cNvSpPr>
          <p:nvPr/>
        </p:nvSpPr>
        <p:spPr bwMode="auto">
          <a:xfrm>
            <a:off x="304800" y="2727158"/>
            <a:ext cx="115824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t>void   </a:t>
            </a:r>
            <a:r>
              <a:rPr lang="en-US" altLang="zh-CN" b="1" dirty="0" err="1"/>
              <a:t>crt_heap</a:t>
            </a:r>
            <a:r>
              <a:rPr lang="en-US" altLang="zh-CN" b="1" dirty="0"/>
              <a:t>(</a:t>
            </a:r>
            <a:r>
              <a:rPr lang="en-US" altLang="zh-CN" b="1" dirty="0" err="1"/>
              <a:t>RecordType</a:t>
            </a:r>
            <a:r>
              <a:rPr lang="en-US" altLang="zh-CN" b="1" dirty="0"/>
              <a:t> r[], int n ) {	</a:t>
            </a:r>
            <a:r>
              <a:rPr lang="en-US" altLang="zh-CN" b="1" dirty="0">
                <a:solidFill>
                  <a:srgbClr val="FF00FF"/>
                </a:solidFill>
              </a:rPr>
              <a:t>/*</a:t>
            </a:r>
            <a:r>
              <a:rPr lang="zh-CN" altLang="en-US" b="1" dirty="0">
                <a:solidFill>
                  <a:srgbClr val="FF00FF"/>
                </a:solidFill>
              </a:rPr>
              <a:t>对记录数组</a:t>
            </a:r>
            <a:r>
              <a:rPr lang="en-US" altLang="zh-CN" b="1" dirty="0">
                <a:solidFill>
                  <a:srgbClr val="FF00FF"/>
                </a:solidFill>
              </a:rPr>
              <a:t>r</a:t>
            </a:r>
            <a:r>
              <a:rPr lang="zh-CN" altLang="en-US" b="1" dirty="0">
                <a:solidFill>
                  <a:srgbClr val="FF00FF"/>
                </a:solidFill>
              </a:rPr>
              <a:t>建堆，</a:t>
            </a:r>
            <a:r>
              <a:rPr lang="en-US" altLang="zh-CN" b="1" dirty="0">
                <a:solidFill>
                  <a:srgbClr val="FF00FF"/>
                </a:solidFill>
              </a:rPr>
              <a:t>n</a:t>
            </a:r>
            <a:r>
              <a:rPr lang="zh-CN" altLang="en-US" b="1" dirty="0">
                <a:solidFill>
                  <a:srgbClr val="FF00FF"/>
                </a:solidFill>
              </a:rPr>
              <a:t>为数组的长度*</a:t>
            </a:r>
            <a:r>
              <a:rPr lang="en-US" altLang="zh-CN" b="1" dirty="0">
                <a:solidFill>
                  <a:srgbClr val="FF00FF"/>
                </a:solidFill>
              </a:rPr>
              <a:t>/</a:t>
            </a:r>
          </a:p>
          <a:p>
            <a:pPr>
              <a:spcBef>
                <a:spcPct val="50000"/>
              </a:spcBef>
            </a:pPr>
            <a:r>
              <a:rPr lang="en-US" altLang="zh-CN" b="1" dirty="0"/>
              <a:t>    for ( </a:t>
            </a:r>
            <a:r>
              <a:rPr lang="en-US" altLang="zh-CN" b="1" dirty="0" err="1"/>
              <a:t>i</a:t>
            </a:r>
            <a:r>
              <a:rPr lang="en-US" altLang="zh-CN" b="1" dirty="0"/>
              <a:t>=n/2</a:t>
            </a:r>
            <a:r>
              <a:rPr lang="en-US" altLang="zh-CN" b="1" dirty="0">
                <a:solidFill>
                  <a:srgbClr val="FF0000"/>
                </a:solidFill>
              </a:rPr>
              <a:t> </a:t>
            </a:r>
            <a:r>
              <a:rPr lang="en-US" altLang="zh-CN" b="1" dirty="0"/>
              <a:t>; </a:t>
            </a:r>
            <a:r>
              <a:rPr lang="en-US" altLang="zh-CN" b="1" dirty="0" err="1"/>
              <a:t>i</a:t>
            </a:r>
            <a:r>
              <a:rPr lang="en-US" altLang="zh-CN" b="1" dirty="0"/>
              <a:t>&gt;= 1 ; --</a:t>
            </a:r>
            <a:r>
              <a:rPr lang="en-US" altLang="zh-CN" b="1" dirty="0" err="1"/>
              <a:t>i</a:t>
            </a:r>
            <a:r>
              <a:rPr lang="en-US" altLang="zh-CN" b="1" dirty="0"/>
              <a:t>)     </a:t>
            </a:r>
            <a:r>
              <a:rPr lang="en-US" altLang="zh-CN" b="1" dirty="0">
                <a:solidFill>
                  <a:srgbClr val="FF00FF"/>
                </a:solidFill>
              </a:rPr>
              <a:t>/* </a:t>
            </a:r>
            <a:r>
              <a:rPr lang="zh-CN" altLang="en-US" b="1" dirty="0">
                <a:solidFill>
                  <a:srgbClr val="FF00FF"/>
                </a:solidFill>
              </a:rPr>
              <a:t>自最后一个非叶结点：位置为 </a:t>
            </a:r>
            <a:r>
              <a:rPr kumimoji="1" lang="zh-CN" altLang="en-US" b="1" dirty="0">
                <a:solidFill>
                  <a:srgbClr val="FF00FF"/>
                </a:solidFill>
                <a:latin typeface="宋体" panose="02010600030101010101" pitchFamily="2" charset="-122"/>
                <a:ea typeface="宋体" panose="02010600030101010101" pitchFamily="2" charset="-122"/>
                <a:sym typeface="Symbol" panose="05050102010706020507" pitchFamily="18" charset="2"/>
              </a:rPr>
              <a:t></a:t>
            </a:r>
            <a:r>
              <a:rPr kumimoji="1" lang="en-US" altLang="zh-CN" sz="2800" b="1" dirty="0">
                <a:solidFill>
                  <a:srgbClr val="FF00FF"/>
                </a:solidFill>
                <a:latin typeface="宋体" panose="02010600030101010101" pitchFamily="2" charset="-122"/>
                <a:ea typeface="宋体" panose="02010600030101010101" pitchFamily="2" charset="-122"/>
              </a:rPr>
              <a:t>n/2</a:t>
            </a:r>
            <a:r>
              <a:rPr kumimoji="1" lang="en-US" altLang="zh-CN" b="1" dirty="0">
                <a:solidFill>
                  <a:srgbClr val="FF00FF"/>
                </a:solidFill>
                <a:latin typeface="宋体" panose="02010600030101010101" pitchFamily="2" charset="-122"/>
                <a:ea typeface="宋体" panose="02010600030101010101" pitchFamily="2" charset="-122"/>
                <a:sym typeface="Symbol" panose="05050102010706020507" pitchFamily="18" charset="2"/>
              </a:rPr>
              <a:t> </a:t>
            </a:r>
            <a:r>
              <a:rPr lang="zh-CN" altLang="en-US" b="1" dirty="0">
                <a:solidFill>
                  <a:srgbClr val="FF00FF"/>
                </a:solidFill>
              </a:rPr>
              <a:t>进行筛选建堆 *</a:t>
            </a:r>
            <a:r>
              <a:rPr lang="en-US" altLang="zh-CN" b="1" dirty="0">
                <a:solidFill>
                  <a:srgbClr val="FF00FF"/>
                </a:solidFill>
              </a:rPr>
              <a:t>/ </a:t>
            </a:r>
          </a:p>
          <a:p>
            <a:pPr>
              <a:spcBef>
                <a:spcPct val="50000"/>
              </a:spcBef>
            </a:pPr>
            <a:r>
              <a:rPr lang="en-US" altLang="zh-CN" b="1" dirty="0"/>
              <a:t>        sift(r</a:t>
            </a:r>
            <a:r>
              <a:rPr lang="zh-CN" altLang="en-US" b="1" dirty="0"/>
              <a:t>，</a:t>
            </a:r>
            <a:r>
              <a:rPr lang="en-US" altLang="zh-CN" b="1" dirty="0" err="1"/>
              <a:t>i</a:t>
            </a:r>
            <a:r>
              <a:rPr lang="zh-CN" altLang="en-US" b="1" dirty="0"/>
              <a:t>，</a:t>
            </a:r>
            <a:r>
              <a:rPr lang="en-US" altLang="zh-CN" b="1" dirty="0"/>
              <a:t>n) </a:t>
            </a:r>
            <a:r>
              <a:rPr lang="zh-CN" altLang="en-US" b="1" dirty="0"/>
              <a:t>；　 </a:t>
            </a:r>
          </a:p>
          <a:p>
            <a:pPr>
              <a:spcBef>
                <a:spcPct val="50000"/>
              </a:spcBef>
            </a:pPr>
            <a:r>
              <a:rPr lang="en-US" altLang="zh-CN" b="1" dirty="0"/>
              <a:t>} </a:t>
            </a:r>
          </a:p>
        </p:txBody>
      </p:sp>
      <p:sp>
        <p:nvSpPr>
          <p:cNvPr id="21" name="文本框 20">
            <a:extLst>
              <a:ext uri="{FF2B5EF4-FFF2-40B4-BE49-F238E27FC236}">
                <a16:creationId xmlns:a16="http://schemas.microsoft.com/office/drawing/2014/main" id="{EFE0C5BF-6B8E-40C6-B115-C5106B25C3B8}"/>
              </a:ext>
            </a:extLst>
          </p:cNvPr>
          <p:cNvSpPr txBox="1"/>
          <p:nvPr/>
        </p:nvSpPr>
        <p:spPr>
          <a:xfrm>
            <a:off x="304800" y="6063929"/>
            <a:ext cx="5591595" cy="400110"/>
          </a:xfrm>
          <a:prstGeom prst="rect">
            <a:avLst/>
          </a:prstGeom>
          <a:solidFill>
            <a:srgbClr val="FFFFCC"/>
          </a:solidFill>
        </p:spPr>
        <p:txBody>
          <a:bodyPr wrap="none" rtlCol="0">
            <a:spAutoFit/>
          </a:bodyPr>
          <a:lstStyle/>
          <a:p>
            <a:r>
              <a:rPr lang="zh-CN" altLang="en-US" sz="2000" b="1" dirty="0"/>
              <a:t>初始序列｛</a:t>
            </a:r>
            <a:r>
              <a:rPr lang="en-US" altLang="zh-CN" sz="2000" b="1" dirty="0"/>
              <a:t>48</a:t>
            </a:r>
            <a:r>
              <a:rPr lang="zh-CN" altLang="en-US" sz="2000" b="1" dirty="0"/>
              <a:t>，</a:t>
            </a:r>
            <a:r>
              <a:rPr lang="en-US" altLang="zh-CN" sz="2000" b="1" dirty="0"/>
              <a:t>62</a:t>
            </a:r>
            <a:r>
              <a:rPr lang="zh-CN" altLang="en-US" sz="2000" b="1" dirty="0"/>
              <a:t>，</a:t>
            </a:r>
            <a:r>
              <a:rPr lang="en-US" altLang="zh-CN" sz="2000" b="1" dirty="0"/>
              <a:t>36</a:t>
            </a:r>
            <a:r>
              <a:rPr lang="zh-CN" altLang="en-US" sz="2000" b="1" dirty="0"/>
              <a:t>，</a:t>
            </a:r>
            <a:r>
              <a:rPr lang="en-US" altLang="zh-CN" sz="2000" b="1" dirty="0"/>
              <a:t>77</a:t>
            </a:r>
            <a:r>
              <a:rPr lang="zh-CN" altLang="en-US" sz="2000" b="1" dirty="0"/>
              <a:t>，</a:t>
            </a:r>
            <a:r>
              <a:rPr lang="en-US" altLang="zh-CN" sz="2000" b="1" dirty="0"/>
              <a:t>65</a:t>
            </a:r>
            <a:r>
              <a:rPr lang="zh-CN" altLang="en-US" sz="2000" b="1" dirty="0"/>
              <a:t>，</a:t>
            </a:r>
            <a:r>
              <a:rPr lang="en-US" altLang="zh-CN" sz="2000" b="1" dirty="0"/>
              <a:t>14</a:t>
            </a:r>
            <a:r>
              <a:rPr lang="zh-CN" altLang="en-US" sz="2000" b="1" dirty="0"/>
              <a:t>，</a:t>
            </a:r>
            <a:r>
              <a:rPr lang="en-US" altLang="zh-CN" sz="2000" b="1" dirty="0"/>
              <a:t>35</a:t>
            </a:r>
            <a:r>
              <a:rPr lang="zh-CN" altLang="en-US" sz="2000" b="1" dirty="0"/>
              <a:t>，</a:t>
            </a:r>
            <a:r>
              <a:rPr lang="en-US" altLang="zh-CN" sz="2000" b="1" dirty="0"/>
              <a:t>99</a:t>
            </a:r>
            <a:r>
              <a:rPr lang="zh-CN" altLang="en-US" sz="2000" b="1" dirty="0"/>
              <a:t>｝</a:t>
            </a:r>
          </a:p>
        </p:txBody>
      </p:sp>
      <p:grpSp>
        <p:nvGrpSpPr>
          <p:cNvPr id="23" name="组合 22">
            <a:extLst>
              <a:ext uri="{FF2B5EF4-FFF2-40B4-BE49-F238E27FC236}">
                <a16:creationId xmlns:a16="http://schemas.microsoft.com/office/drawing/2014/main" id="{D4174748-76ED-46E5-92F4-04BD0CFC9ACE}"/>
              </a:ext>
            </a:extLst>
          </p:cNvPr>
          <p:cNvGrpSpPr/>
          <p:nvPr/>
        </p:nvGrpSpPr>
        <p:grpSpPr>
          <a:xfrm>
            <a:off x="2564865" y="4044557"/>
            <a:ext cx="2286852" cy="1941555"/>
            <a:chOff x="2514601" y="4047993"/>
            <a:chExt cx="2286852" cy="1941555"/>
          </a:xfrm>
        </p:grpSpPr>
        <p:grpSp>
          <p:nvGrpSpPr>
            <p:cNvPr id="5" name="组合 4">
              <a:extLst>
                <a:ext uri="{FF2B5EF4-FFF2-40B4-BE49-F238E27FC236}">
                  <a16:creationId xmlns:a16="http://schemas.microsoft.com/office/drawing/2014/main" id="{7C7D6AE9-BCE5-49D8-9CF7-90A1A72F5DBE}"/>
                </a:ext>
              </a:extLst>
            </p:cNvPr>
            <p:cNvGrpSpPr/>
            <p:nvPr/>
          </p:nvGrpSpPr>
          <p:grpSpPr>
            <a:xfrm>
              <a:off x="2514601" y="4047993"/>
              <a:ext cx="2286852" cy="1790311"/>
              <a:chOff x="7073605" y="3360578"/>
              <a:chExt cx="3498906" cy="2690789"/>
            </a:xfrm>
          </p:grpSpPr>
          <p:sp>
            <p:nvSpPr>
              <p:cNvPr id="6" name="Oval 18">
                <a:extLst>
                  <a:ext uri="{FF2B5EF4-FFF2-40B4-BE49-F238E27FC236}">
                    <a16:creationId xmlns:a16="http://schemas.microsoft.com/office/drawing/2014/main" id="{41764CBE-E6D1-4CA2-B307-72A77EBA1904}"/>
                  </a:ext>
                </a:extLst>
              </p:cNvPr>
              <p:cNvSpPr>
                <a:spLocks noChangeArrowheads="1"/>
              </p:cNvSpPr>
              <p:nvPr/>
            </p:nvSpPr>
            <p:spPr bwMode="auto">
              <a:xfrm>
                <a:off x="10055276" y="4901533"/>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7" name="Oval 28">
                <a:extLst>
                  <a:ext uri="{FF2B5EF4-FFF2-40B4-BE49-F238E27FC236}">
                    <a16:creationId xmlns:a16="http://schemas.microsoft.com/office/drawing/2014/main" id="{B71E163E-7400-4E28-8157-273BB4A1CB13}"/>
                  </a:ext>
                </a:extLst>
              </p:cNvPr>
              <p:cNvSpPr>
                <a:spLocks noChangeArrowheads="1"/>
              </p:cNvSpPr>
              <p:nvPr/>
            </p:nvSpPr>
            <p:spPr bwMode="auto">
              <a:xfrm>
                <a:off x="7073605" y="5580527"/>
                <a:ext cx="517424" cy="470840"/>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8" name="Line 29">
                <a:extLst>
                  <a:ext uri="{FF2B5EF4-FFF2-40B4-BE49-F238E27FC236}">
                    <a16:creationId xmlns:a16="http://schemas.microsoft.com/office/drawing/2014/main" id="{049C2E07-8B33-42D6-8C64-7E385D041DB9}"/>
                  </a:ext>
                </a:extLst>
              </p:cNvPr>
              <p:cNvSpPr>
                <a:spLocks noChangeShapeType="1"/>
              </p:cNvSpPr>
              <p:nvPr/>
            </p:nvSpPr>
            <p:spPr bwMode="auto">
              <a:xfrm flipH="1">
                <a:off x="7332316" y="5289056"/>
                <a:ext cx="229068" cy="29147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9" name="Oval 27">
                <a:extLst>
                  <a:ext uri="{FF2B5EF4-FFF2-40B4-BE49-F238E27FC236}">
                    <a16:creationId xmlns:a16="http://schemas.microsoft.com/office/drawing/2014/main" id="{8D38F735-C927-438E-B261-E0383C01184D}"/>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10" name="Line 29">
                <a:extLst>
                  <a:ext uri="{FF2B5EF4-FFF2-40B4-BE49-F238E27FC236}">
                    <a16:creationId xmlns:a16="http://schemas.microsoft.com/office/drawing/2014/main" id="{31F64C40-8886-4BF5-966C-92EB74F23C5A}"/>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1" name="Line 30">
                <a:extLst>
                  <a:ext uri="{FF2B5EF4-FFF2-40B4-BE49-F238E27FC236}">
                    <a16:creationId xmlns:a16="http://schemas.microsoft.com/office/drawing/2014/main" id="{FAEE4D64-D342-4A9D-87A8-8787ED04F48C}"/>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2" name="Oval 27">
                <a:extLst>
                  <a:ext uri="{FF2B5EF4-FFF2-40B4-BE49-F238E27FC236}">
                    <a16:creationId xmlns:a16="http://schemas.microsoft.com/office/drawing/2014/main" id="{4B3D6D59-7364-4D0B-AD54-10303732562D}"/>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13" name="Oval 28">
                <a:extLst>
                  <a:ext uri="{FF2B5EF4-FFF2-40B4-BE49-F238E27FC236}">
                    <a16:creationId xmlns:a16="http://schemas.microsoft.com/office/drawing/2014/main" id="{2728E342-A76E-4875-A645-6363546A2719}"/>
                  </a:ext>
                </a:extLst>
              </p:cNvPr>
              <p:cNvSpPr>
                <a:spLocks noChangeArrowheads="1"/>
              </p:cNvSpPr>
              <p:nvPr/>
            </p:nvSpPr>
            <p:spPr bwMode="auto">
              <a:xfrm>
                <a:off x="7496283" y="4901533"/>
                <a:ext cx="517424"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14" name="Line 29">
                <a:extLst>
                  <a:ext uri="{FF2B5EF4-FFF2-40B4-BE49-F238E27FC236}">
                    <a16:creationId xmlns:a16="http://schemas.microsoft.com/office/drawing/2014/main" id="{769F4A22-5AAA-49D6-8AF2-2A5EB459E815}"/>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5" name="Line 30">
                <a:extLst>
                  <a:ext uri="{FF2B5EF4-FFF2-40B4-BE49-F238E27FC236}">
                    <a16:creationId xmlns:a16="http://schemas.microsoft.com/office/drawing/2014/main" id="{3E323BD4-4511-475F-8942-3ABBBEDAB454}"/>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6" name="Oval 27">
                <a:extLst>
                  <a:ext uri="{FF2B5EF4-FFF2-40B4-BE49-F238E27FC236}">
                    <a16:creationId xmlns:a16="http://schemas.microsoft.com/office/drawing/2014/main" id="{F349D7FE-B2E3-4EB1-9794-77733DE10F55}"/>
                  </a:ext>
                </a:extLst>
              </p:cNvPr>
              <p:cNvSpPr>
                <a:spLocks noChangeArrowheads="1"/>
              </p:cNvSpPr>
              <p:nvPr/>
            </p:nvSpPr>
            <p:spPr bwMode="auto">
              <a:xfrm>
                <a:off x="7872590" y="4147341"/>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62</a:t>
                </a:r>
                <a:endParaRPr kumimoji="1" lang="en-US" altLang="zh-CN" sz="1800" b="1" dirty="0">
                  <a:solidFill>
                    <a:srgbClr val="000000"/>
                  </a:solidFill>
                  <a:latin typeface="+mn-lt"/>
                </a:endParaRPr>
              </a:p>
            </p:txBody>
          </p:sp>
          <p:sp>
            <p:nvSpPr>
              <p:cNvPr id="17" name="Oval 27">
                <a:extLst>
                  <a:ext uri="{FF2B5EF4-FFF2-40B4-BE49-F238E27FC236}">
                    <a16:creationId xmlns:a16="http://schemas.microsoft.com/office/drawing/2014/main" id="{ED6CA9EF-3B6F-4615-8870-E3DDCCC902F2}"/>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36</a:t>
                </a:r>
                <a:endParaRPr kumimoji="1" lang="en-US" altLang="zh-CN" sz="1800" b="1" dirty="0">
                  <a:solidFill>
                    <a:srgbClr val="000000"/>
                  </a:solidFill>
                  <a:latin typeface="+mn-lt"/>
                </a:endParaRPr>
              </a:p>
            </p:txBody>
          </p:sp>
          <p:sp>
            <p:nvSpPr>
              <p:cNvPr id="18" name="Oval 27">
                <a:extLst>
                  <a:ext uri="{FF2B5EF4-FFF2-40B4-BE49-F238E27FC236}">
                    <a16:creationId xmlns:a16="http://schemas.microsoft.com/office/drawing/2014/main" id="{97291BD9-EBA9-48E2-92EA-A050972F2A1B}"/>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19" name="Line 29">
                <a:extLst>
                  <a:ext uri="{FF2B5EF4-FFF2-40B4-BE49-F238E27FC236}">
                    <a16:creationId xmlns:a16="http://schemas.microsoft.com/office/drawing/2014/main" id="{FEE5042D-AAAC-4DD6-BEAF-ADB393D15582}"/>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20" name="Line 30">
                <a:extLst>
                  <a:ext uri="{FF2B5EF4-FFF2-40B4-BE49-F238E27FC236}">
                    <a16:creationId xmlns:a16="http://schemas.microsoft.com/office/drawing/2014/main" id="{66274030-FF0A-4599-A555-236CBDB95DC9}"/>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grpSp>
        <p:sp>
          <p:nvSpPr>
            <p:cNvPr id="22" name="文本框 21">
              <a:extLst>
                <a:ext uri="{FF2B5EF4-FFF2-40B4-BE49-F238E27FC236}">
                  <a16:creationId xmlns:a16="http://schemas.microsoft.com/office/drawing/2014/main" id="{B4834247-95A0-4FCD-B1BB-00225CC72CC7}"/>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t>4</a:t>
              </a:r>
              <a:r>
                <a:rPr lang="zh-CN" altLang="en-US" sz="1800" b="1" dirty="0"/>
                <a:t>，</a:t>
              </a:r>
              <a:r>
                <a:rPr lang="en-US" altLang="zh-CN" sz="1800" b="1" dirty="0"/>
                <a:t>8) </a:t>
              </a:r>
              <a:r>
                <a:rPr lang="zh-CN" altLang="en-US" sz="1800" b="1" dirty="0"/>
                <a:t>；　</a:t>
              </a:r>
              <a:endParaRPr lang="zh-CN" altLang="en-US" sz="1800" dirty="0"/>
            </a:p>
          </p:txBody>
        </p:sp>
      </p:grpSp>
      <p:grpSp>
        <p:nvGrpSpPr>
          <p:cNvPr id="24" name="组合 23">
            <a:extLst>
              <a:ext uri="{FF2B5EF4-FFF2-40B4-BE49-F238E27FC236}">
                <a16:creationId xmlns:a16="http://schemas.microsoft.com/office/drawing/2014/main" id="{759ABEB5-B748-48E2-B629-40D506005A07}"/>
              </a:ext>
            </a:extLst>
          </p:cNvPr>
          <p:cNvGrpSpPr/>
          <p:nvPr/>
        </p:nvGrpSpPr>
        <p:grpSpPr>
          <a:xfrm>
            <a:off x="5144220" y="4044557"/>
            <a:ext cx="2247180" cy="1941555"/>
            <a:chOff x="2514600" y="4047993"/>
            <a:chExt cx="2247180" cy="1941555"/>
          </a:xfrm>
        </p:grpSpPr>
        <p:grpSp>
          <p:nvGrpSpPr>
            <p:cNvPr id="25" name="组合 24">
              <a:extLst>
                <a:ext uri="{FF2B5EF4-FFF2-40B4-BE49-F238E27FC236}">
                  <a16:creationId xmlns:a16="http://schemas.microsoft.com/office/drawing/2014/main" id="{9EEA1914-816D-42ED-8E76-0F1BE241FF6F}"/>
                </a:ext>
              </a:extLst>
            </p:cNvPr>
            <p:cNvGrpSpPr/>
            <p:nvPr/>
          </p:nvGrpSpPr>
          <p:grpSpPr>
            <a:xfrm>
              <a:off x="2514600" y="4047993"/>
              <a:ext cx="2247180" cy="1790311"/>
              <a:chOff x="7073605" y="3360578"/>
              <a:chExt cx="3438208" cy="2690789"/>
            </a:xfrm>
          </p:grpSpPr>
          <p:sp>
            <p:nvSpPr>
              <p:cNvPr id="27" name="Oval 18">
                <a:extLst>
                  <a:ext uri="{FF2B5EF4-FFF2-40B4-BE49-F238E27FC236}">
                    <a16:creationId xmlns:a16="http://schemas.microsoft.com/office/drawing/2014/main" id="{09DD0953-D039-41A2-BF35-A6ED07061FFB}"/>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28" name="Oval 28">
                <a:extLst>
                  <a:ext uri="{FF2B5EF4-FFF2-40B4-BE49-F238E27FC236}">
                    <a16:creationId xmlns:a16="http://schemas.microsoft.com/office/drawing/2014/main" id="{EA6001D9-769F-44A5-AC23-A35A16B22DD3}"/>
                  </a:ext>
                </a:extLst>
              </p:cNvPr>
              <p:cNvSpPr>
                <a:spLocks noChangeArrowheads="1"/>
              </p:cNvSpPr>
              <p:nvPr/>
            </p:nvSpPr>
            <p:spPr bwMode="auto">
              <a:xfrm>
                <a:off x="7073605" y="5580527"/>
                <a:ext cx="517424" cy="470840"/>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29" name="Line 29">
                <a:extLst>
                  <a:ext uri="{FF2B5EF4-FFF2-40B4-BE49-F238E27FC236}">
                    <a16:creationId xmlns:a16="http://schemas.microsoft.com/office/drawing/2014/main" id="{8F49DE83-EC78-47D6-B7E9-48B964F97313}"/>
                  </a:ext>
                </a:extLst>
              </p:cNvPr>
              <p:cNvSpPr>
                <a:spLocks noChangeShapeType="1"/>
              </p:cNvSpPr>
              <p:nvPr/>
            </p:nvSpPr>
            <p:spPr bwMode="auto">
              <a:xfrm flipH="1">
                <a:off x="7332316" y="5289056"/>
                <a:ext cx="229068" cy="29147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0" name="Oval 27">
                <a:extLst>
                  <a:ext uri="{FF2B5EF4-FFF2-40B4-BE49-F238E27FC236}">
                    <a16:creationId xmlns:a16="http://schemas.microsoft.com/office/drawing/2014/main" id="{9718808B-E9EE-4D52-B835-9758843302E6}"/>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31" name="Line 29">
                <a:extLst>
                  <a:ext uri="{FF2B5EF4-FFF2-40B4-BE49-F238E27FC236}">
                    <a16:creationId xmlns:a16="http://schemas.microsoft.com/office/drawing/2014/main" id="{1429B8F4-6D8B-4564-A72A-1F894797C445}"/>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2" name="Line 30">
                <a:extLst>
                  <a:ext uri="{FF2B5EF4-FFF2-40B4-BE49-F238E27FC236}">
                    <a16:creationId xmlns:a16="http://schemas.microsoft.com/office/drawing/2014/main" id="{F0FD2CCA-3A55-4628-8666-A2A711976218}"/>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3" name="Oval 27">
                <a:extLst>
                  <a:ext uri="{FF2B5EF4-FFF2-40B4-BE49-F238E27FC236}">
                    <a16:creationId xmlns:a16="http://schemas.microsoft.com/office/drawing/2014/main" id="{A9D1B2B6-682E-42D8-BF28-DED681ADC9A8}"/>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34" name="Oval 28">
                <a:extLst>
                  <a:ext uri="{FF2B5EF4-FFF2-40B4-BE49-F238E27FC236}">
                    <a16:creationId xmlns:a16="http://schemas.microsoft.com/office/drawing/2014/main" id="{28D140E6-E335-4344-97E2-03037BF768A6}"/>
                  </a:ext>
                </a:extLst>
              </p:cNvPr>
              <p:cNvSpPr>
                <a:spLocks noChangeArrowheads="1"/>
              </p:cNvSpPr>
              <p:nvPr/>
            </p:nvSpPr>
            <p:spPr bwMode="auto">
              <a:xfrm>
                <a:off x="7496283" y="4901533"/>
                <a:ext cx="517424"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35" name="Line 29">
                <a:extLst>
                  <a:ext uri="{FF2B5EF4-FFF2-40B4-BE49-F238E27FC236}">
                    <a16:creationId xmlns:a16="http://schemas.microsoft.com/office/drawing/2014/main" id="{E39C2E48-5669-4AFE-8DD9-1282A7E4BB1B}"/>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6" name="Line 30">
                <a:extLst>
                  <a:ext uri="{FF2B5EF4-FFF2-40B4-BE49-F238E27FC236}">
                    <a16:creationId xmlns:a16="http://schemas.microsoft.com/office/drawing/2014/main" id="{53299C45-BCB3-46CA-915D-1350F005C648}"/>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37" name="Oval 27">
                <a:extLst>
                  <a:ext uri="{FF2B5EF4-FFF2-40B4-BE49-F238E27FC236}">
                    <a16:creationId xmlns:a16="http://schemas.microsoft.com/office/drawing/2014/main" id="{2ECA90D1-DEF1-4C4E-B85E-D7ECB54B50BC}"/>
                  </a:ext>
                </a:extLst>
              </p:cNvPr>
              <p:cNvSpPr>
                <a:spLocks noChangeArrowheads="1"/>
              </p:cNvSpPr>
              <p:nvPr/>
            </p:nvSpPr>
            <p:spPr bwMode="auto">
              <a:xfrm>
                <a:off x="7872590" y="4147341"/>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62</a:t>
                </a:r>
                <a:endParaRPr kumimoji="1" lang="en-US" altLang="zh-CN" sz="1800" b="1" dirty="0">
                  <a:solidFill>
                    <a:srgbClr val="000000"/>
                  </a:solidFill>
                  <a:latin typeface="+mn-lt"/>
                </a:endParaRPr>
              </a:p>
            </p:txBody>
          </p:sp>
          <p:sp>
            <p:nvSpPr>
              <p:cNvPr id="38" name="Oval 27">
                <a:extLst>
                  <a:ext uri="{FF2B5EF4-FFF2-40B4-BE49-F238E27FC236}">
                    <a16:creationId xmlns:a16="http://schemas.microsoft.com/office/drawing/2014/main" id="{DF845910-3DEF-48B0-9D42-E49FFF795966}"/>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36</a:t>
                </a:r>
                <a:endParaRPr kumimoji="1" lang="en-US" altLang="zh-CN" sz="1800" b="1" dirty="0">
                  <a:solidFill>
                    <a:srgbClr val="000000"/>
                  </a:solidFill>
                  <a:latin typeface="+mn-lt"/>
                </a:endParaRPr>
              </a:p>
            </p:txBody>
          </p:sp>
          <p:sp>
            <p:nvSpPr>
              <p:cNvPr id="39" name="Oval 27">
                <a:extLst>
                  <a:ext uri="{FF2B5EF4-FFF2-40B4-BE49-F238E27FC236}">
                    <a16:creationId xmlns:a16="http://schemas.microsoft.com/office/drawing/2014/main" id="{352FE91A-7041-4881-B7AE-00D206EE4601}"/>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40" name="Line 29">
                <a:extLst>
                  <a:ext uri="{FF2B5EF4-FFF2-40B4-BE49-F238E27FC236}">
                    <a16:creationId xmlns:a16="http://schemas.microsoft.com/office/drawing/2014/main" id="{DA182BFC-8B57-45B6-B004-D9D80F47375F}"/>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41" name="Line 30">
                <a:extLst>
                  <a:ext uri="{FF2B5EF4-FFF2-40B4-BE49-F238E27FC236}">
                    <a16:creationId xmlns:a16="http://schemas.microsoft.com/office/drawing/2014/main" id="{D5E236CE-CDA8-49A2-BF7C-2A2815833E22}"/>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grpSp>
        <p:sp>
          <p:nvSpPr>
            <p:cNvPr id="26" name="文本框 25">
              <a:extLst>
                <a:ext uri="{FF2B5EF4-FFF2-40B4-BE49-F238E27FC236}">
                  <a16:creationId xmlns:a16="http://schemas.microsoft.com/office/drawing/2014/main" id="{484CD86C-A86E-42B9-95F5-6BD6703334F9}"/>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t>4</a:t>
              </a:r>
              <a:r>
                <a:rPr lang="zh-CN" altLang="en-US" sz="1800" b="1" dirty="0"/>
                <a:t>，</a:t>
              </a:r>
              <a:r>
                <a:rPr lang="en-US" altLang="zh-CN" sz="1800" b="1" dirty="0"/>
                <a:t>8) </a:t>
              </a:r>
              <a:r>
                <a:rPr lang="zh-CN" altLang="en-US" sz="1800" b="1" dirty="0"/>
                <a:t>；　</a:t>
              </a:r>
              <a:endParaRPr lang="zh-CN" altLang="en-US" sz="1800" dirty="0"/>
            </a:p>
          </p:txBody>
        </p:sp>
      </p:grpSp>
      <p:grpSp>
        <p:nvGrpSpPr>
          <p:cNvPr id="42" name="组合 41">
            <a:extLst>
              <a:ext uri="{FF2B5EF4-FFF2-40B4-BE49-F238E27FC236}">
                <a16:creationId xmlns:a16="http://schemas.microsoft.com/office/drawing/2014/main" id="{CC3F9FC5-7D65-4782-862B-028F7C1B0A6F}"/>
              </a:ext>
            </a:extLst>
          </p:cNvPr>
          <p:cNvGrpSpPr/>
          <p:nvPr/>
        </p:nvGrpSpPr>
        <p:grpSpPr>
          <a:xfrm>
            <a:off x="8437458" y="4044557"/>
            <a:ext cx="2247180" cy="1941555"/>
            <a:chOff x="2514600" y="4047993"/>
            <a:chExt cx="2247180" cy="1941555"/>
          </a:xfrm>
        </p:grpSpPr>
        <p:grpSp>
          <p:nvGrpSpPr>
            <p:cNvPr id="43" name="组合 42">
              <a:extLst>
                <a:ext uri="{FF2B5EF4-FFF2-40B4-BE49-F238E27FC236}">
                  <a16:creationId xmlns:a16="http://schemas.microsoft.com/office/drawing/2014/main" id="{A8068703-05DE-41CF-A218-6D5B1B83E29C}"/>
                </a:ext>
              </a:extLst>
            </p:cNvPr>
            <p:cNvGrpSpPr/>
            <p:nvPr/>
          </p:nvGrpSpPr>
          <p:grpSpPr>
            <a:xfrm>
              <a:off x="2514600" y="4047993"/>
              <a:ext cx="2247180" cy="1790311"/>
              <a:chOff x="7073605" y="3360578"/>
              <a:chExt cx="3438208" cy="2690789"/>
            </a:xfrm>
          </p:grpSpPr>
          <p:sp>
            <p:nvSpPr>
              <p:cNvPr id="45" name="Oval 18">
                <a:extLst>
                  <a:ext uri="{FF2B5EF4-FFF2-40B4-BE49-F238E27FC236}">
                    <a16:creationId xmlns:a16="http://schemas.microsoft.com/office/drawing/2014/main" id="{FAD5CC12-CEFD-4787-B6B0-79EF800BBBB1}"/>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46" name="Oval 28">
                <a:extLst>
                  <a:ext uri="{FF2B5EF4-FFF2-40B4-BE49-F238E27FC236}">
                    <a16:creationId xmlns:a16="http://schemas.microsoft.com/office/drawing/2014/main" id="{B80E5C7E-C400-4761-BC9E-B1FED3C23968}"/>
                  </a:ext>
                </a:extLst>
              </p:cNvPr>
              <p:cNvSpPr>
                <a:spLocks noChangeArrowheads="1"/>
              </p:cNvSpPr>
              <p:nvPr/>
            </p:nvSpPr>
            <p:spPr bwMode="auto">
              <a:xfrm>
                <a:off x="7073605" y="5580527"/>
                <a:ext cx="517424" cy="470840"/>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47" name="Line 29">
                <a:extLst>
                  <a:ext uri="{FF2B5EF4-FFF2-40B4-BE49-F238E27FC236}">
                    <a16:creationId xmlns:a16="http://schemas.microsoft.com/office/drawing/2014/main" id="{F6D9A778-EBDE-4F1E-A15D-80A280506ADE}"/>
                  </a:ext>
                </a:extLst>
              </p:cNvPr>
              <p:cNvSpPr>
                <a:spLocks noChangeShapeType="1"/>
              </p:cNvSpPr>
              <p:nvPr/>
            </p:nvSpPr>
            <p:spPr bwMode="auto">
              <a:xfrm flipH="1">
                <a:off x="7332316" y="5289056"/>
                <a:ext cx="229068" cy="29147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48" name="Oval 27">
                <a:extLst>
                  <a:ext uri="{FF2B5EF4-FFF2-40B4-BE49-F238E27FC236}">
                    <a16:creationId xmlns:a16="http://schemas.microsoft.com/office/drawing/2014/main" id="{7A3DB4B9-B8DA-436F-B132-E62DBF346F05}"/>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49" name="Line 29">
                <a:extLst>
                  <a:ext uri="{FF2B5EF4-FFF2-40B4-BE49-F238E27FC236}">
                    <a16:creationId xmlns:a16="http://schemas.microsoft.com/office/drawing/2014/main" id="{12DD812C-9102-4DF6-A794-85E8F28C171E}"/>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0" name="Line 30">
                <a:extLst>
                  <a:ext uri="{FF2B5EF4-FFF2-40B4-BE49-F238E27FC236}">
                    <a16:creationId xmlns:a16="http://schemas.microsoft.com/office/drawing/2014/main" id="{F13EBE28-AFDE-43ED-942C-982A20EEEB03}"/>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1" name="Oval 27">
                <a:extLst>
                  <a:ext uri="{FF2B5EF4-FFF2-40B4-BE49-F238E27FC236}">
                    <a16:creationId xmlns:a16="http://schemas.microsoft.com/office/drawing/2014/main" id="{88FD6FBC-C0D2-4E77-A46B-E76860CA02F1}"/>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52" name="Oval 28">
                <a:extLst>
                  <a:ext uri="{FF2B5EF4-FFF2-40B4-BE49-F238E27FC236}">
                    <a16:creationId xmlns:a16="http://schemas.microsoft.com/office/drawing/2014/main" id="{F87C378C-8368-4836-BA31-DF68EB8C85E3}"/>
                  </a:ext>
                </a:extLst>
              </p:cNvPr>
              <p:cNvSpPr>
                <a:spLocks noChangeArrowheads="1"/>
              </p:cNvSpPr>
              <p:nvPr/>
            </p:nvSpPr>
            <p:spPr bwMode="auto">
              <a:xfrm>
                <a:off x="7496283"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53" name="Line 29">
                <a:extLst>
                  <a:ext uri="{FF2B5EF4-FFF2-40B4-BE49-F238E27FC236}">
                    <a16:creationId xmlns:a16="http://schemas.microsoft.com/office/drawing/2014/main" id="{034A6CA2-06FB-44A6-88C1-1CE23328F361}"/>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4" name="Line 30">
                <a:extLst>
                  <a:ext uri="{FF2B5EF4-FFF2-40B4-BE49-F238E27FC236}">
                    <a16:creationId xmlns:a16="http://schemas.microsoft.com/office/drawing/2014/main" id="{A873ED28-32C8-4313-9491-2301D5AE66BF}"/>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5" name="Oval 27">
                <a:extLst>
                  <a:ext uri="{FF2B5EF4-FFF2-40B4-BE49-F238E27FC236}">
                    <a16:creationId xmlns:a16="http://schemas.microsoft.com/office/drawing/2014/main" id="{892FF67D-C5B4-4298-BFD3-D7480BA58CDD}"/>
                  </a:ext>
                </a:extLst>
              </p:cNvPr>
              <p:cNvSpPr>
                <a:spLocks noChangeArrowheads="1"/>
              </p:cNvSpPr>
              <p:nvPr/>
            </p:nvSpPr>
            <p:spPr bwMode="auto">
              <a:xfrm>
                <a:off x="7872590" y="4147341"/>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62</a:t>
                </a:r>
                <a:endParaRPr kumimoji="1" lang="en-US" altLang="zh-CN" sz="1800" b="1" dirty="0">
                  <a:solidFill>
                    <a:srgbClr val="000000"/>
                  </a:solidFill>
                  <a:latin typeface="+mn-lt"/>
                </a:endParaRPr>
              </a:p>
            </p:txBody>
          </p:sp>
          <p:sp>
            <p:nvSpPr>
              <p:cNvPr id="56" name="Oval 27">
                <a:extLst>
                  <a:ext uri="{FF2B5EF4-FFF2-40B4-BE49-F238E27FC236}">
                    <a16:creationId xmlns:a16="http://schemas.microsoft.com/office/drawing/2014/main" id="{9A295998-DA19-4D81-B72F-588B094DA0A3}"/>
                  </a:ext>
                </a:extLst>
              </p:cNvPr>
              <p:cNvSpPr>
                <a:spLocks noChangeArrowheads="1"/>
              </p:cNvSpPr>
              <p:nvPr/>
            </p:nvSpPr>
            <p:spPr bwMode="auto">
              <a:xfrm>
                <a:off x="9586298" y="4171113"/>
                <a:ext cx="517424"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36</a:t>
                </a:r>
                <a:endParaRPr kumimoji="1" lang="en-US" altLang="zh-CN" sz="1800" b="1" dirty="0">
                  <a:solidFill>
                    <a:srgbClr val="000000"/>
                  </a:solidFill>
                  <a:latin typeface="+mn-lt"/>
                </a:endParaRPr>
              </a:p>
            </p:txBody>
          </p:sp>
          <p:sp>
            <p:nvSpPr>
              <p:cNvPr id="57" name="Oval 27">
                <a:extLst>
                  <a:ext uri="{FF2B5EF4-FFF2-40B4-BE49-F238E27FC236}">
                    <a16:creationId xmlns:a16="http://schemas.microsoft.com/office/drawing/2014/main" id="{AB3C6CDB-1AF1-40BC-911A-513F9472022F}"/>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58" name="Line 29">
                <a:extLst>
                  <a:ext uri="{FF2B5EF4-FFF2-40B4-BE49-F238E27FC236}">
                    <a16:creationId xmlns:a16="http://schemas.microsoft.com/office/drawing/2014/main" id="{81B17B39-675E-4D7F-90D6-D2F27EA08B26}"/>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9" name="Line 30">
                <a:extLst>
                  <a:ext uri="{FF2B5EF4-FFF2-40B4-BE49-F238E27FC236}">
                    <a16:creationId xmlns:a16="http://schemas.microsoft.com/office/drawing/2014/main" id="{B95B40BC-F04F-4298-8692-A4065BEB1BCC}"/>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grpSp>
        <p:sp>
          <p:nvSpPr>
            <p:cNvPr id="44" name="文本框 43">
              <a:extLst>
                <a:ext uri="{FF2B5EF4-FFF2-40B4-BE49-F238E27FC236}">
                  <a16:creationId xmlns:a16="http://schemas.microsoft.com/office/drawing/2014/main" id="{1B964F85-E268-4CC4-87BB-53BB13CBC004}"/>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solidFill>
                    <a:srgbClr val="FF0000"/>
                  </a:solidFill>
                </a:rPr>
                <a:t>3</a:t>
              </a:r>
              <a:r>
                <a:rPr lang="zh-CN" altLang="en-US" sz="1800" b="1" dirty="0"/>
                <a:t>，</a:t>
              </a:r>
              <a:r>
                <a:rPr lang="en-US" altLang="zh-CN" sz="1800" b="1" dirty="0"/>
                <a:t>8) </a:t>
              </a:r>
              <a:r>
                <a:rPr lang="zh-CN" altLang="en-US" sz="1800" b="1" dirty="0"/>
                <a:t>；　</a:t>
              </a:r>
              <a:endParaRPr lang="zh-CN" altLang="en-US" sz="1800" dirty="0"/>
            </a:p>
          </p:txBody>
        </p:sp>
      </p:grpSp>
      <p:cxnSp>
        <p:nvCxnSpPr>
          <p:cNvPr id="97" name="直接箭头连接符 96">
            <a:extLst>
              <a:ext uri="{FF2B5EF4-FFF2-40B4-BE49-F238E27FC236}">
                <a16:creationId xmlns:a16="http://schemas.microsoft.com/office/drawing/2014/main" id="{2ECAF017-1F0C-41FE-89D0-3C9D97922D40}"/>
              </a:ext>
            </a:extLst>
          </p:cNvPr>
          <p:cNvCxnSpPr/>
          <p:nvPr/>
        </p:nvCxnSpPr>
        <p:spPr bwMode="auto">
          <a:xfrm flipV="1">
            <a:off x="4742170" y="4468043"/>
            <a:ext cx="587833" cy="14092"/>
          </a:xfrm>
          <a:prstGeom prst="straightConnector1">
            <a:avLst/>
          </a:prstGeom>
          <a:solidFill>
            <a:schemeClr val="accent1"/>
          </a:solidFill>
          <a:ln w="76200"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207923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FF06FD1C-65EC-4165-BD61-23A6EB56022B}"/>
              </a:ext>
            </a:extLst>
          </p:cNvPr>
          <p:cNvSpPr txBox="1">
            <a:spLocks noChangeArrowheads="1"/>
          </p:cNvSpPr>
          <p:nvPr/>
        </p:nvSpPr>
        <p:spPr bwMode="auto">
          <a:xfrm>
            <a:off x="372364" y="522240"/>
            <a:ext cx="115824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t>void   </a:t>
            </a:r>
            <a:r>
              <a:rPr lang="en-US" altLang="zh-CN" b="1" dirty="0" err="1"/>
              <a:t>crt_heap</a:t>
            </a:r>
            <a:r>
              <a:rPr lang="en-US" altLang="zh-CN" b="1" dirty="0"/>
              <a:t>(</a:t>
            </a:r>
            <a:r>
              <a:rPr lang="en-US" altLang="zh-CN" b="1" dirty="0" err="1"/>
              <a:t>RecordType</a:t>
            </a:r>
            <a:r>
              <a:rPr lang="en-US" altLang="zh-CN" b="1" dirty="0"/>
              <a:t> r[], int n ) {	</a:t>
            </a:r>
            <a:r>
              <a:rPr lang="en-US" altLang="zh-CN" b="1" dirty="0">
                <a:solidFill>
                  <a:srgbClr val="FF00FF"/>
                </a:solidFill>
              </a:rPr>
              <a:t>/*</a:t>
            </a:r>
            <a:r>
              <a:rPr lang="zh-CN" altLang="en-US" b="1" dirty="0">
                <a:solidFill>
                  <a:srgbClr val="FF00FF"/>
                </a:solidFill>
              </a:rPr>
              <a:t>对记录数组</a:t>
            </a:r>
            <a:r>
              <a:rPr lang="en-US" altLang="zh-CN" b="1" dirty="0">
                <a:solidFill>
                  <a:srgbClr val="FF00FF"/>
                </a:solidFill>
              </a:rPr>
              <a:t>r</a:t>
            </a:r>
            <a:r>
              <a:rPr lang="zh-CN" altLang="en-US" b="1" dirty="0">
                <a:solidFill>
                  <a:srgbClr val="FF00FF"/>
                </a:solidFill>
              </a:rPr>
              <a:t>建堆，</a:t>
            </a:r>
            <a:r>
              <a:rPr lang="en-US" altLang="zh-CN" b="1" dirty="0">
                <a:solidFill>
                  <a:srgbClr val="FF00FF"/>
                </a:solidFill>
              </a:rPr>
              <a:t>n</a:t>
            </a:r>
            <a:r>
              <a:rPr lang="zh-CN" altLang="en-US" b="1" dirty="0">
                <a:solidFill>
                  <a:srgbClr val="FF00FF"/>
                </a:solidFill>
              </a:rPr>
              <a:t>为数组的长度*</a:t>
            </a:r>
            <a:r>
              <a:rPr lang="en-US" altLang="zh-CN" b="1" dirty="0">
                <a:solidFill>
                  <a:srgbClr val="FF00FF"/>
                </a:solidFill>
              </a:rPr>
              <a:t>/</a:t>
            </a:r>
          </a:p>
          <a:p>
            <a:pPr>
              <a:spcBef>
                <a:spcPct val="50000"/>
              </a:spcBef>
            </a:pPr>
            <a:r>
              <a:rPr lang="en-US" altLang="zh-CN" b="1" dirty="0"/>
              <a:t>    for ( </a:t>
            </a:r>
            <a:r>
              <a:rPr lang="en-US" altLang="zh-CN" b="1" dirty="0" err="1"/>
              <a:t>i</a:t>
            </a:r>
            <a:r>
              <a:rPr lang="en-US" altLang="zh-CN" b="1" dirty="0"/>
              <a:t>=n/2</a:t>
            </a:r>
            <a:r>
              <a:rPr lang="en-US" altLang="zh-CN" b="1" dirty="0">
                <a:solidFill>
                  <a:srgbClr val="FF0000"/>
                </a:solidFill>
              </a:rPr>
              <a:t> </a:t>
            </a:r>
            <a:r>
              <a:rPr lang="en-US" altLang="zh-CN" b="1" dirty="0"/>
              <a:t>; </a:t>
            </a:r>
            <a:r>
              <a:rPr lang="en-US" altLang="zh-CN" b="1" dirty="0" err="1"/>
              <a:t>i</a:t>
            </a:r>
            <a:r>
              <a:rPr lang="en-US" altLang="zh-CN" b="1" dirty="0"/>
              <a:t>&gt;= 1 ; --</a:t>
            </a:r>
            <a:r>
              <a:rPr lang="en-US" altLang="zh-CN" b="1" dirty="0" err="1"/>
              <a:t>i</a:t>
            </a:r>
            <a:r>
              <a:rPr lang="en-US" altLang="zh-CN" b="1" dirty="0"/>
              <a:t>)     </a:t>
            </a:r>
            <a:r>
              <a:rPr lang="en-US" altLang="zh-CN" b="1" dirty="0">
                <a:solidFill>
                  <a:srgbClr val="FF00FF"/>
                </a:solidFill>
              </a:rPr>
              <a:t>/* </a:t>
            </a:r>
            <a:r>
              <a:rPr lang="zh-CN" altLang="en-US" b="1" dirty="0">
                <a:solidFill>
                  <a:srgbClr val="FF00FF"/>
                </a:solidFill>
              </a:rPr>
              <a:t>自最后一个非叶结点：位置为 </a:t>
            </a:r>
            <a:r>
              <a:rPr kumimoji="1" lang="zh-CN" altLang="en-US" b="1" dirty="0">
                <a:solidFill>
                  <a:srgbClr val="FF00FF"/>
                </a:solidFill>
                <a:latin typeface="宋体" panose="02010600030101010101" pitchFamily="2" charset="-122"/>
                <a:ea typeface="宋体" panose="02010600030101010101" pitchFamily="2" charset="-122"/>
                <a:sym typeface="Symbol" panose="05050102010706020507" pitchFamily="18" charset="2"/>
              </a:rPr>
              <a:t></a:t>
            </a:r>
            <a:r>
              <a:rPr kumimoji="1" lang="en-US" altLang="zh-CN" sz="2800" b="1" dirty="0">
                <a:solidFill>
                  <a:srgbClr val="FF00FF"/>
                </a:solidFill>
                <a:latin typeface="宋体" panose="02010600030101010101" pitchFamily="2" charset="-122"/>
                <a:ea typeface="宋体" panose="02010600030101010101" pitchFamily="2" charset="-122"/>
              </a:rPr>
              <a:t>n/2</a:t>
            </a:r>
            <a:r>
              <a:rPr kumimoji="1" lang="en-US" altLang="zh-CN" b="1" dirty="0">
                <a:solidFill>
                  <a:srgbClr val="FF00FF"/>
                </a:solidFill>
                <a:latin typeface="宋体" panose="02010600030101010101" pitchFamily="2" charset="-122"/>
                <a:ea typeface="宋体" panose="02010600030101010101" pitchFamily="2" charset="-122"/>
                <a:sym typeface="Symbol" panose="05050102010706020507" pitchFamily="18" charset="2"/>
              </a:rPr>
              <a:t> </a:t>
            </a:r>
            <a:r>
              <a:rPr lang="zh-CN" altLang="en-US" b="1" dirty="0">
                <a:solidFill>
                  <a:srgbClr val="FF00FF"/>
                </a:solidFill>
              </a:rPr>
              <a:t>进行筛选建堆 *</a:t>
            </a:r>
            <a:r>
              <a:rPr lang="en-US" altLang="zh-CN" b="1" dirty="0">
                <a:solidFill>
                  <a:srgbClr val="FF00FF"/>
                </a:solidFill>
              </a:rPr>
              <a:t>/ </a:t>
            </a:r>
          </a:p>
          <a:p>
            <a:pPr>
              <a:spcBef>
                <a:spcPct val="50000"/>
              </a:spcBef>
            </a:pPr>
            <a:r>
              <a:rPr lang="en-US" altLang="zh-CN" b="1" dirty="0"/>
              <a:t>        sift(r</a:t>
            </a:r>
            <a:r>
              <a:rPr lang="zh-CN" altLang="en-US" b="1" dirty="0"/>
              <a:t>，</a:t>
            </a:r>
            <a:r>
              <a:rPr lang="en-US" altLang="zh-CN" b="1" dirty="0" err="1"/>
              <a:t>i</a:t>
            </a:r>
            <a:r>
              <a:rPr lang="zh-CN" altLang="en-US" b="1" dirty="0"/>
              <a:t>，</a:t>
            </a:r>
            <a:r>
              <a:rPr lang="en-US" altLang="zh-CN" b="1" dirty="0"/>
              <a:t>n) </a:t>
            </a:r>
            <a:r>
              <a:rPr lang="zh-CN" altLang="en-US" b="1" dirty="0"/>
              <a:t>；　 </a:t>
            </a:r>
          </a:p>
          <a:p>
            <a:pPr>
              <a:spcBef>
                <a:spcPct val="50000"/>
              </a:spcBef>
            </a:pPr>
            <a:r>
              <a:rPr lang="en-US" altLang="zh-CN" b="1" dirty="0"/>
              <a:t>} </a:t>
            </a:r>
          </a:p>
        </p:txBody>
      </p:sp>
      <p:sp>
        <p:nvSpPr>
          <p:cNvPr id="21" name="文本框 20">
            <a:extLst>
              <a:ext uri="{FF2B5EF4-FFF2-40B4-BE49-F238E27FC236}">
                <a16:creationId xmlns:a16="http://schemas.microsoft.com/office/drawing/2014/main" id="{EFE0C5BF-6B8E-40C6-B115-C5106B25C3B8}"/>
              </a:ext>
            </a:extLst>
          </p:cNvPr>
          <p:cNvSpPr txBox="1"/>
          <p:nvPr/>
        </p:nvSpPr>
        <p:spPr>
          <a:xfrm>
            <a:off x="5081442" y="1722106"/>
            <a:ext cx="6359433" cy="461665"/>
          </a:xfrm>
          <a:prstGeom prst="rect">
            <a:avLst/>
          </a:prstGeom>
          <a:solidFill>
            <a:srgbClr val="FFFFCC"/>
          </a:solidFill>
          <a:ln w="28575">
            <a:solidFill>
              <a:schemeClr val="accent6"/>
            </a:solidFill>
          </a:ln>
        </p:spPr>
        <p:txBody>
          <a:bodyPr wrap="none" rtlCol="0">
            <a:spAutoFit/>
          </a:bodyPr>
          <a:lstStyle/>
          <a:p>
            <a:r>
              <a:rPr lang="zh-CN" altLang="en-US" b="1" dirty="0"/>
              <a:t>堆序列｛</a:t>
            </a:r>
            <a:r>
              <a:rPr lang="en-US" altLang="zh-CN" b="1" dirty="0"/>
              <a:t>99</a:t>
            </a:r>
            <a:r>
              <a:rPr lang="zh-CN" altLang="en-US" b="1" dirty="0"/>
              <a:t>，</a:t>
            </a:r>
            <a:r>
              <a:rPr lang="en-US" altLang="zh-CN" b="1" dirty="0"/>
              <a:t>77</a:t>
            </a:r>
            <a:r>
              <a:rPr lang="zh-CN" altLang="en-US" b="1" dirty="0"/>
              <a:t>，</a:t>
            </a:r>
            <a:r>
              <a:rPr lang="en-US" altLang="zh-CN" b="1" dirty="0"/>
              <a:t>36</a:t>
            </a:r>
            <a:r>
              <a:rPr lang="zh-CN" altLang="en-US" b="1" dirty="0"/>
              <a:t>，</a:t>
            </a:r>
            <a:r>
              <a:rPr lang="en-US" altLang="zh-CN" b="1" dirty="0"/>
              <a:t>62</a:t>
            </a:r>
            <a:r>
              <a:rPr lang="zh-CN" altLang="en-US" b="1" dirty="0"/>
              <a:t>，</a:t>
            </a:r>
            <a:r>
              <a:rPr lang="en-US" altLang="zh-CN" b="1" dirty="0"/>
              <a:t>65</a:t>
            </a:r>
            <a:r>
              <a:rPr lang="zh-CN" altLang="en-US" b="1" dirty="0"/>
              <a:t>，</a:t>
            </a:r>
            <a:r>
              <a:rPr lang="en-US" altLang="zh-CN" b="1" dirty="0"/>
              <a:t>14</a:t>
            </a:r>
            <a:r>
              <a:rPr lang="zh-CN" altLang="en-US" b="1" dirty="0"/>
              <a:t>，</a:t>
            </a:r>
            <a:r>
              <a:rPr lang="en-US" altLang="zh-CN" b="1" dirty="0"/>
              <a:t>35</a:t>
            </a:r>
            <a:r>
              <a:rPr lang="zh-CN" altLang="en-US" b="1" dirty="0"/>
              <a:t>，</a:t>
            </a:r>
            <a:r>
              <a:rPr lang="en-US" altLang="zh-CN" b="1" dirty="0"/>
              <a:t>48</a:t>
            </a:r>
            <a:r>
              <a:rPr lang="zh-CN" altLang="en-US" b="1" dirty="0"/>
              <a:t>｝</a:t>
            </a:r>
          </a:p>
        </p:txBody>
      </p:sp>
      <p:grpSp>
        <p:nvGrpSpPr>
          <p:cNvPr id="42" name="组合 41">
            <a:extLst>
              <a:ext uri="{FF2B5EF4-FFF2-40B4-BE49-F238E27FC236}">
                <a16:creationId xmlns:a16="http://schemas.microsoft.com/office/drawing/2014/main" id="{CC3F9FC5-7D65-4782-862B-028F7C1B0A6F}"/>
              </a:ext>
            </a:extLst>
          </p:cNvPr>
          <p:cNvGrpSpPr/>
          <p:nvPr/>
        </p:nvGrpSpPr>
        <p:grpSpPr>
          <a:xfrm>
            <a:off x="3276600" y="2362200"/>
            <a:ext cx="2247180" cy="1941555"/>
            <a:chOff x="2514600" y="4047993"/>
            <a:chExt cx="2247180" cy="1941555"/>
          </a:xfrm>
        </p:grpSpPr>
        <p:grpSp>
          <p:nvGrpSpPr>
            <p:cNvPr id="43" name="组合 42">
              <a:extLst>
                <a:ext uri="{FF2B5EF4-FFF2-40B4-BE49-F238E27FC236}">
                  <a16:creationId xmlns:a16="http://schemas.microsoft.com/office/drawing/2014/main" id="{A8068703-05DE-41CF-A218-6D5B1B83E29C}"/>
                </a:ext>
              </a:extLst>
            </p:cNvPr>
            <p:cNvGrpSpPr/>
            <p:nvPr/>
          </p:nvGrpSpPr>
          <p:grpSpPr>
            <a:xfrm>
              <a:off x="2514600" y="4047993"/>
              <a:ext cx="2247180" cy="1790311"/>
              <a:chOff x="7073605" y="3360578"/>
              <a:chExt cx="3438208" cy="2690789"/>
            </a:xfrm>
          </p:grpSpPr>
          <p:sp>
            <p:nvSpPr>
              <p:cNvPr id="45" name="Oval 18">
                <a:extLst>
                  <a:ext uri="{FF2B5EF4-FFF2-40B4-BE49-F238E27FC236}">
                    <a16:creationId xmlns:a16="http://schemas.microsoft.com/office/drawing/2014/main" id="{FAD5CC12-CEFD-4787-B6B0-79EF800BBBB1}"/>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46" name="Oval 28">
                <a:extLst>
                  <a:ext uri="{FF2B5EF4-FFF2-40B4-BE49-F238E27FC236}">
                    <a16:creationId xmlns:a16="http://schemas.microsoft.com/office/drawing/2014/main" id="{B80E5C7E-C400-4761-BC9E-B1FED3C23968}"/>
                  </a:ext>
                </a:extLst>
              </p:cNvPr>
              <p:cNvSpPr>
                <a:spLocks noChangeArrowheads="1"/>
              </p:cNvSpPr>
              <p:nvPr/>
            </p:nvSpPr>
            <p:spPr bwMode="auto">
              <a:xfrm>
                <a:off x="7073605" y="5580527"/>
                <a:ext cx="517424" cy="470840"/>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47" name="Line 29">
                <a:extLst>
                  <a:ext uri="{FF2B5EF4-FFF2-40B4-BE49-F238E27FC236}">
                    <a16:creationId xmlns:a16="http://schemas.microsoft.com/office/drawing/2014/main" id="{F6D9A778-EBDE-4F1E-A15D-80A280506ADE}"/>
                  </a:ext>
                </a:extLst>
              </p:cNvPr>
              <p:cNvSpPr>
                <a:spLocks noChangeShapeType="1"/>
              </p:cNvSpPr>
              <p:nvPr/>
            </p:nvSpPr>
            <p:spPr bwMode="auto">
              <a:xfrm flipH="1">
                <a:off x="7332316" y="5289056"/>
                <a:ext cx="229068" cy="291471"/>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48" name="Oval 27">
                <a:extLst>
                  <a:ext uri="{FF2B5EF4-FFF2-40B4-BE49-F238E27FC236}">
                    <a16:creationId xmlns:a16="http://schemas.microsoft.com/office/drawing/2014/main" id="{7A3DB4B9-B8DA-436F-B132-E62DBF346F05}"/>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49" name="Line 29">
                <a:extLst>
                  <a:ext uri="{FF2B5EF4-FFF2-40B4-BE49-F238E27FC236}">
                    <a16:creationId xmlns:a16="http://schemas.microsoft.com/office/drawing/2014/main" id="{12DD812C-9102-4DF6-A794-85E8F28C171E}"/>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0" name="Line 30">
                <a:extLst>
                  <a:ext uri="{FF2B5EF4-FFF2-40B4-BE49-F238E27FC236}">
                    <a16:creationId xmlns:a16="http://schemas.microsoft.com/office/drawing/2014/main" id="{F13EBE28-AFDE-43ED-942C-982A20EEEB03}"/>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1" name="Oval 27">
                <a:extLst>
                  <a:ext uri="{FF2B5EF4-FFF2-40B4-BE49-F238E27FC236}">
                    <a16:creationId xmlns:a16="http://schemas.microsoft.com/office/drawing/2014/main" id="{88FD6FBC-C0D2-4E77-A46B-E76860CA02F1}"/>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52" name="Oval 28">
                <a:extLst>
                  <a:ext uri="{FF2B5EF4-FFF2-40B4-BE49-F238E27FC236}">
                    <a16:creationId xmlns:a16="http://schemas.microsoft.com/office/drawing/2014/main" id="{F87C378C-8368-4836-BA31-DF68EB8C85E3}"/>
                  </a:ext>
                </a:extLst>
              </p:cNvPr>
              <p:cNvSpPr>
                <a:spLocks noChangeArrowheads="1"/>
              </p:cNvSpPr>
              <p:nvPr/>
            </p:nvSpPr>
            <p:spPr bwMode="auto">
              <a:xfrm>
                <a:off x="7496283"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53" name="Line 29">
                <a:extLst>
                  <a:ext uri="{FF2B5EF4-FFF2-40B4-BE49-F238E27FC236}">
                    <a16:creationId xmlns:a16="http://schemas.microsoft.com/office/drawing/2014/main" id="{034A6CA2-06FB-44A6-88C1-1CE23328F361}"/>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4" name="Line 30">
                <a:extLst>
                  <a:ext uri="{FF2B5EF4-FFF2-40B4-BE49-F238E27FC236}">
                    <a16:creationId xmlns:a16="http://schemas.microsoft.com/office/drawing/2014/main" id="{A873ED28-32C8-4313-9491-2301D5AE66BF}"/>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5" name="Oval 27">
                <a:extLst>
                  <a:ext uri="{FF2B5EF4-FFF2-40B4-BE49-F238E27FC236}">
                    <a16:creationId xmlns:a16="http://schemas.microsoft.com/office/drawing/2014/main" id="{892FF67D-C5B4-4298-BFD3-D7480BA58CDD}"/>
                  </a:ext>
                </a:extLst>
              </p:cNvPr>
              <p:cNvSpPr>
                <a:spLocks noChangeArrowheads="1"/>
              </p:cNvSpPr>
              <p:nvPr/>
            </p:nvSpPr>
            <p:spPr bwMode="auto">
              <a:xfrm>
                <a:off x="7872590" y="4147341"/>
                <a:ext cx="517424"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62</a:t>
                </a:r>
              </a:p>
            </p:txBody>
          </p:sp>
          <p:sp>
            <p:nvSpPr>
              <p:cNvPr id="56" name="Oval 27">
                <a:extLst>
                  <a:ext uri="{FF2B5EF4-FFF2-40B4-BE49-F238E27FC236}">
                    <a16:creationId xmlns:a16="http://schemas.microsoft.com/office/drawing/2014/main" id="{9A295998-DA19-4D81-B72F-588B094DA0A3}"/>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36</a:t>
                </a:r>
              </a:p>
            </p:txBody>
          </p:sp>
          <p:sp>
            <p:nvSpPr>
              <p:cNvPr id="57" name="Oval 27">
                <a:extLst>
                  <a:ext uri="{FF2B5EF4-FFF2-40B4-BE49-F238E27FC236}">
                    <a16:creationId xmlns:a16="http://schemas.microsoft.com/office/drawing/2014/main" id="{AB3C6CDB-1AF1-40BC-911A-513F9472022F}"/>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58" name="Line 29">
                <a:extLst>
                  <a:ext uri="{FF2B5EF4-FFF2-40B4-BE49-F238E27FC236}">
                    <a16:creationId xmlns:a16="http://schemas.microsoft.com/office/drawing/2014/main" id="{81B17B39-675E-4D7F-90D6-D2F27EA08B26}"/>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59" name="Line 30">
                <a:extLst>
                  <a:ext uri="{FF2B5EF4-FFF2-40B4-BE49-F238E27FC236}">
                    <a16:creationId xmlns:a16="http://schemas.microsoft.com/office/drawing/2014/main" id="{B95B40BC-F04F-4298-8692-A4065BEB1BCC}"/>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grpSp>
        <p:sp>
          <p:nvSpPr>
            <p:cNvPr id="44" name="文本框 43">
              <a:extLst>
                <a:ext uri="{FF2B5EF4-FFF2-40B4-BE49-F238E27FC236}">
                  <a16:creationId xmlns:a16="http://schemas.microsoft.com/office/drawing/2014/main" id="{1B964F85-E268-4CC4-87BB-53BB13CBC004}"/>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solidFill>
                    <a:srgbClr val="FF0000"/>
                  </a:solidFill>
                </a:rPr>
                <a:t>2</a:t>
              </a:r>
              <a:r>
                <a:rPr lang="zh-CN" altLang="en-US" sz="1800" b="1" dirty="0"/>
                <a:t>，</a:t>
              </a:r>
              <a:r>
                <a:rPr lang="en-US" altLang="zh-CN" sz="1800" b="1" dirty="0"/>
                <a:t>8) </a:t>
              </a:r>
              <a:r>
                <a:rPr lang="zh-CN" altLang="en-US" sz="1800" b="1" dirty="0"/>
                <a:t>；　</a:t>
              </a:r>
              <a:endParaRPr lang="zh-CN" altLang="en-US" sz="1800" dirty="0"/>
            </a:p>
          </p:txBody>
        </p:sp>
      </p:grpSp>
      <p:cxnSp>
        <p:nvCxnSpPr>
          <p:cNvPr id="97" name="直接箭头连接符 96">
            <a:extLst>
              <a:ext uri="{FF2B5EF4-FFF2-40B4-BE49-F238E27FC236}">
                <a16:creationId xmlns:a16="http://schemas.microsoft.com/office/drawing/2014/main" id="{2ECAF017-1F0C-41FE-89D0-3C9D97922D40}"/>
              </a:ext>
            </a:extLst>
          </p:cNvPr>
          <p:cNvCxnSpPr/>
          <p:nvPr/>
        </p:nvCxnSpPr>
        <p:spPr bwMode="auto">
          <a:xfrm flipV="1">
            <a:off x="5562600" y="2819400"/>
            <a:ext cx="587833" cy="14092"/>
          </a:xfrm>
          <a:prstGeom prst="straightConnector1">
            <a:avLst/>
          </a:prstGeom>
          <a:solidFill>
            <a:schemeClr val="accent1"/>
          </a:solidFill>
          <a:ln w="76200" cap="flat" cmpd="sng" algn="ctr">
            <a:solidFill>
              <a:srgbClr val="FF0000"/>
            </a:solidFill>
            <a:prstDash val="solid"/>
            <a:round/>
            <a:headEnd type="none" w="sm" len="sm"/>
            <a:tailEnd type="triangle"/>
          </a:ln>
          <a:effectLst/>
        </p:spPr>
      </p:cxnSp>
      <p:grpSp>
        <p:nvGrpSpPr>
          <p:cNvPr id="62" name="组合 61">
            <a:extLst>
              <a:ext uri="{FF2B5EF4-FFF2-40B4-BE49-F238E27FC236}">
                <a16:creationId xmlns:a16="http://schemas.microsoft.com/office/drawing/2014/main" id="{C9377311-B063-4865-90C2-67F905FBA7DE}"/>
              </a:ext>
            </a:extLst>
          </p:cNvPr>
          <p:cNvGrpSpPr/>
          <p:nvPr/>
        </p:nvGrpSpPr>
        <p:grpSpPr>
          <a:xfrm>
            <a:off x="5911912" y="2362200"/>
            <a:ext cx="2247180" cy="1941555"/>
            <a:chOff x="2514600" y="4047993"/>
            <a:chExt cx="2247180" cy="1941555"/>
          </a:xfrm>
        </p:grpSpPr>
        <p:grpSp>
          <p:nvGrpSpPr>
            <p:cNvPr id="63" name="组合 62">
              <a:extLst>
                <a:ext uri="{FF2B5EF4-FFF2-40B4-BE49-F238E27FC236}">
                  <a16:creationId xmlns:a16="http://schemas.microsoft.com/office/drawing/2014/main" id="{890C8DBA-D780-4212-BF7E-7CB76BF2718D}"/>
                </a:ext>
              </a:extLst>
            </p:cNvPr>
            <p:cNvGrpSpPr/>
            <p:nvPr/>
          </p:nvGrpSpPr>
          <p:grpSpPr>
            <a:xfrm>
              <a:off x="2514600" y="4047993"/>
              <a:ext cx="2247180" cy="1790311"/>
              <a:chOff x="7073605" y="3360578"/>
              <a:chExt cx="3438208" cy="2690789"/>
            </a:xfrm>
          </p:grpSpPr>
          <p:sp>
            <p:nvSpPr>
              <p:cNvPr id="65" name="Oval 18">
                <a:extLst>
                  <a:ext uri="{FF2B5EF4-FFF2-40B4-BE49-F238E27FC236}">
                    <a16:creationId xmlns:a16="http://schemas.microsoft.com/office/drawing/2014/main" id="{5DE5E940-1367-4A51-A9D7-46C0F9D398FD}"/>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66" name="Oval 28">
                <a:extLst>
                  <a:ext uri="{FF2B5EF4-FFF2-40B4-BE49-F238E27FC236}">
                    <a16:creationId xmlns:a16="http://schemas.microsoft.com/office/drawing/2014/main" id="{D0CC3B14-91E0-49AE-84E2-B6D2CBD6F7E5}"/>
                  </a:ext>
                </a:extLst>
              </p:cNvPr>
              <p:cNvSpPr>
                <a:spLocks noChangeArrowheads="1"/>
              </p:cNvSpPr>
              <p:nvPr/>
            </p:nvSpPr>
            <p:spPr bwMode="auto">
              <a:xfrm>
                <a:off x="7073605" y="5580527"/>
                <a:ext cx="517424" cy="470840"/>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67" name="Line 29">
                <a:extLst>
                  <a:ext uri="{FF2B5EF4-FFF2-40B4-BE49-F238E27FC236}">
                    <a16:creationId xmlns:a16="http://schemas.microsoft.com/office/drawing/2014/main" id="{E0C66C97-50FA-4257-8933-8859681B4057}"/>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68" name="Oval 27">
                <a:extLst>
                  <a:ext uri="{FF2B5EF4-FFF2-40B4-BE49-F238E27FC236}">
                    <a16:creationId xmlns:a16="http://schemas.microsoft.com/office/drawing/2014/main" id="{C2682B52-A002-45A0-8E23-4E32D6B88E50}"/>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69" name="Line 29">
                <a:extLst>
                  <a:ext uri="{FF2B5EF4-FFF2-40B4-BE49-F238E27FC236}">
                    <a16:creationId xmlns:a16="http://schemas.microsoft.com/office/drawing/2014/main" id="{125EE766-2283-4C69-8515-2B72CF5EDED3}"/>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70" name="Line 30">
                <a:extLst>
                  <a:ext uri="{FF2B5EF4-FFF2-40B4-BE49-F238E27FC236}">
                    <a16:creationId xmlns:a16="http://schemas.microsoft.com/office/drawing/2014/main" id="{5AD4AE48-039E-4C01-ABBC-768E14CB314C}"/>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71" name="Oval 27">
                <a:extLst>
                  <a:ext uri="{FF2B5EF4-FFF2-40B4-BE49-F238E27FC236}">
                    <a16:creationId xmlns:a16="http://schemas.microsoft.com/office/drawing/2014/main" id="{A3B6B170-ADAF-4931-95A8-7A12E9FC47FD}"/>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72" name="Oval 28">
                <a:extLst>
                  <a:ext uri="{FF2B5EF4-FFF2-40B4-BE49-F238E27FC236}">
                    <a16:creationId xmlns:a16="http://schemas.microsoft.com/office/drawing/2014/main" id="{6CCA073B-A3DA-4BAB-B29F-756CB92A375A}"/>
                  </a:ext>
                </a:extLst>
              </p:cNvPr>
              <p:cNvSpPr>
                <a:spLocks noChangeArrowheads="1"/>
              </p:cNvSpPr>
              <p:nvPr/>
            </p:nvSpPr>
            <p:spPr bwMode="auto">
              <a:xfrm>
                <a:off x="7877220" y="4135128"/>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73" name="Line 29">
                <a:extLst>
                  <a:ext uri="{FF2B5EF4-FFF2-40B4-BE49-F238E27FC236}">
                    <a16:creationId xmlns:a16="http://schemas.microsoft.com/office/drawing/2014/main" id="{73211EC7-2503-4094-8C59-A11F2C2CAD34}"/>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74" name="Line 30">
                <a:extLst>
                  <a:ext uri="{FF2B5EF4-FFF2-40B4-BE49-F238E27FC236}">
                    <a16:creationId xmlns:a16="http://schemas.microsoft.com/office/drawing/2014/main" id="{015E8CC6-C4C0-436F-B482-BBA94F5007AA}"/>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76" name="Oval 27">
                <a:extLst>
                  <a:ext uri="{FF2B5EF4-FFF2-40B4-BE49-F238E27FC236}">
                    <a16:creationId xmlns:a16="http://schemas.microsoft.com/office/drawing/2014/main" id="{EE768F28-8E58-4554-8ED8-CFE280B038CA}"/>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36</a:t>
                </a:r>
              </a:p>
            </p:txBody>
          </p:sp>
          <p:sp>
            <p:nvSpPr>
              <p:cNvPr id="77" name="Oval 27">
                <a:extLst>
                  <a:ext uri="{FF2B5EF4-FFF2-40B4-BE49-F238E27FC236}">
                    <a16:creationId xmlns:a16="http://schemas.microsoft.com/office/drawing/2014/main" id="{607FF3ED-12A1-4365-9EF6-461A8B035543}"/>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78" name="Line 29">
                <a:extLst>
                  <a:ext uri="{FF2B5EF4-FFF2-40B4-BE49-F238E27FC236}">
                    <a16:creationId xmlns:a16="http://schemas.microsoft.com/office/drawing/2014/main" id="{43B49B5F-D564-45BA-8BE2-8EB8F1EA85F3}"/>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79" name="Line 30">
                <a:extLst>
                  <a:ext uri="{FF2B5EF4-FFF2-40B4-BE49-F238E27FC236}">
                    <a16:creationId xmlns:a16="http://schemas.microsoft.com/office/drawing/2014/main" id="{C9B6A15F-ADA2-4E71-99C5-EECB9CA0675B}"/>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75" name="Oval 27">
                <a:extLst>
                  <a:ext uri="{FF2B5EF4-FFF2-40B4-BE49-F238E27FC236}">
                    <a16:creationId xmlns:a16="http://schemas.microsoft.com/office/drawing/2014/main" id="{F134610C-02F0-4FFC-9064-B3F4FCB202E7}"/>
                  </a:ext>
                </a:extLst>
              </p:cNvPr>
              <p:cNvSpPr>
                <a:spLocks noChangeArrowheads="1"/>
              </p:cNvSpPr>
              <p:nvPr/>
            </p:nvSpPr>
            <p:spPr bwMode="auto">
              <a:xfrm>
                <a:off x="7464301" y="4904591"/>
                <a:ext cx="517423"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62</a:t>
                </a:r>
              </a:p>
            </p:txBody>
          </p:sp>
        </p:grpSp>
        <p:sp>
          <p:nvSpPr>
            <p:cNvPr id="64" name="文本框 63">
              <a:extLst>
                <a:ext uri="{FF2B5EF4-FFF2-40B4-BE49-F238E27FC236}">
                  <a16:creationId xmlns:a16="http://schemas.microsoft.com/office/drawing/2014/main" id="{5E664491-8781-462B-BAF9-532025E01F9C}"/>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solidFill>
                    <a:srgbClr val="FF0000"/>
                  </a:solidFill>
                </a:rPr>
                <a:t>2</a:t>
              </a:r>
              <a:r>
                <a:rPr lang="zh-CN" altLang="en-US" sz="1800" b="1" dirty="0"/>
                <a:t>，</a:t>
              </a:r>
              <a:r>
                <a:rPr lang="en-US" altLang="zh-CN" sz="1800" b="1" dirty="0"/>
                <a:t>8) </a:t>
              </a:r>
              <a:r>
                <a:rPr lang="zh-CN" altLang="en-US" sz="1800" b="1" dirty="0"/>
                <a:t>；　</a:t>
              </a:r>
              <a:endParaRPr lang="zh-CN" altLang="en-US" sz="1800" dirty="0"/>
            </a:p>
          </p:txBody>
        </p:sp>
      </p:grpSp>
      <p:cxnSp>
        <p:nvCxnSpPr>
          <p:cNvPr id="80" name="直接箭头连接符 79">
            <a:extLst>
              <a:ext uri="{FF2B5EF4-FFF2-40B4-BE49-F238E27FC236}">
                <a16:creationId xmlns:a16="http://schemas.microsoft.com/office/drawing/2014/main" id="{A6E5BF25-6589-4C14-A685-0593615C8963}"/>
              </a:ext>
            </a:extLst>
          </p:cNvPr>
          <p:cNvCxnSpPr/>
          <p:nvPr/>
        </p:nvCxnSpPr>
        <p:spPr bwMode="auto">
          <a:xfrm flipV="1">
            <a:off x="8190857" y="2819400"/>
            <a:ext cx="587833" cy="14092"/>
          </a:xfrm>
          <a:prstGeom prst="straightConnector1">
            <a:avLst/>
          </a:prstGeom>
          <a:solidFill>
            <a:schemeClr val="accent1"/>
          </a:solidFill>
          <a:ln w="76200" cap="flat" cmpd="sng" algn="ctr">
            <a:solidFill>
              <a:srgbClr val="FF0000"/>
            </a:solidFill>
            <a:prstDash val="solid"/>
            <a:round/>
            <a:headEnd type="none" w="sm" len="sm"/>
            <a:tailEnd type="triangle"/>
          </a:ln>
          <a:effectLst/>
        </p:spPr>
      </p:cxnSp>
      <p:grpSp>
        <p:nvGrpSpPr>
          <p:cNvPr id="81" name="组合 80">
            <a:extLst>
              <a:ext uri="{FF2B5EF4-FFF2-40B4-BE49-F238E27FC236}">
                <a16:creationId xmlns:a16="http://schemas.microsoft.com/office/drawing/2014/main" id="{804C728A-DEBF-4A44-8665-272B4214C3A6}"/>
              </a:ext>
            </a:extLst>
          </p:cNvPr>
          <p:cNvGrpSpPr/>
          <p:nvPr/>
        </p:nvGrpSpPr>
        <p:grpSpPr>
          <a:xfrm>
            <a:off x="8540171" y="2362200"/>
            <a:ext cx="2280229" cy="1941555"/>
            <a:chOff x="2481551" y="4047993"/>
            <a:chExt cx="2280229" cy="1941555"/>
          </a:xfrm>
        </p:grpSpPr>
        <p:grpSp>
          <p:nvGrpSpPr>
            <p:cNvPr id="82" name="组合 81">
              <a:extLst>
                <a:ext uri="{FF2B5EF4-FFF2-40B4-BE49-F238E27FC236}">
                  <a16:creationId xmlns:a16="http://schemas.microsoft.com/office/drawing/2014/main" id="{BDD4A7DD-B0EE-4ECC-B224-F3F539A7985F}"/>
                </a:ext>
              </a:extLst>
            </p:cNvPr>
            <p:cNvGrpSpPr/>
            <p:nvPr/>
          </p:nvGrpSpPr>
          <p:grpSpPr>
            <a:xfrm>
              <a:off x="2481551" y="4047993"/>
              <a:ext cx="2280229" cy="1768705"/>
              <a:chOff x="7023040" y="3360578"/>
              <a:chExt cx="3488773" cy="2658315"/>
            </a:xfrm>
          </p:grpSpPr>
          <p:sp>
            <p:nvSpPr>
              <p:cNvPr id="84" name="Oval 18">
                <a:extLst>
                  <a:ext uri="{FF2B5EF4-FFF2-40B4-BE49-F238E27FC236}">
                    <a16:creationId xmlns:a16="http://schemas.microsoft.com/office/drawing/2014/main" id="{CD91CBEC-D621-400C-B8E2-8F2AF4E921AF}"/>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85" name="Oval 28">
                <a:extLst>
                  <a:ext uri="{FF2B5EF4-FFF2-40B4-BE49-F238E27FC236}">
                    <a16:creationId xmlns:a16="http://schemas.microsoft.com/office/drawing/2014/main" id="{83CB450C-03C5-4E7F-9771-97A721E6BCDB}"/>
                  </a:ext>
                </a:extLst>
              </p:cNvPr>
              <p:cNvSpPr>
                <a:spLocks noChangeArrowheads="1"/>
              </p:cNvSpPr>
              <p:nvPr/>
            </p:nvSpPr>
            <p:spPr bwMode="auto">
              <a:xfrm>
                <a:off x="7381749" y="4881874"/>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86" name="Line 29">
                <a:extLst>
                  <a:ext uri="{FF2B5EF4-FFF2-40B4-BE49-F238E27FC236}">
                    <a16:creationId xmlns:a16="http://schemas.microsoft.com/office/drawing/2014/main" id="{B8B0CADB-D1DB-4C00-A157-1C5D02560C11}"/>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87" name="Oval 27">
                <a:extLst>
                  <a:ext uri="{FF2B5EF4-FFF2-40B4-BE49-F238E27FC236}">
                    <a16:creationId xmlns:a16="http://schemas.microsoft.com/office/drawing/2014/main" id="{6DAE9484-BF54-45A8-B3BE-8D66F4E1E297}"/>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88" name="Line 29">
                <a:extLst>
                  <a:ext uri="{FF2B5EF4-FFF2-40B4-BE49-F238E27FC236}">
                    <a16:creationId xmlns:a16="http://schemas.microsoft.com/office/drawing/2014/main" id="{B8F7A956-9668-4908-AA91-9B45C65DCE7C}"/>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89" name="Line 30">
                <a:extLst>
                  <a:ext uri="{FF2B5EF4-FFF2-40B4-BE49-F238E27FC236}">
                    <a16:creationId xmlns:a16="http://schemas.microsoft.com/office/drawing/2014/main" id="{1E5E4689-4608-432A-A107-B935445858D1}"/>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90" name="Oval 27">
                <a:extLst>
                  <a:ext uri="{FF2B5EF4-FFF2-40B4-BE49-F238E27FC236}">
                    <a16:creationId xmlns:a16="http://schemas.microsoft.com/office/drawing/2014/main" id="{7F0EA0D5-75F2-4CAC-871F-5D59E57579F6}"/>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91" name="Oval 28">
                <a:extLst>
                  <a:ext uri="{FF2B5EF4-FFF2-40B4-BE49-F238E27FC236}">
                    <a16:creationId xmlns:a16="http://schemas.microsoft.com/office/drawing/2014/main" id="{7C9676C1-77EA-42AB-9F57-0DFDD5575231}"/>
                  </a:ext>
                </a:extLst>
              </p:cNvPr>
              <p:cNvSpPr>
                <a:spLocks noChangeArrowheads="1"/>
              </p:cNvSpPr>
              <p:nvPr/>
            </p:nvSpPr>
            <p:spPr bwMode="auto">
              <a:xfrm>
                <a:off x="7877220" y="4135128"/>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92" name="Line 29">
                <a:extLst>
                  <a:ext uri="{FF2B5EF4-FFF2-40B4-BE49-F238E27FC236}">
                    <a16:creationId xmlns:a16="http://schemas.microsoft.com/office/drawing/2014/main" id="{A148B244-858D-4F49-AF59-6F7DF5A47AEF}"/>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93" name="Line 30">
                <a:extLst>
                  <a:ext uri="{FF2B5EF4-FFF2-40B4-BE49-F238E27FC236}">
                    <a16:creationId xmlns:a16="http://schemas.microsoft.com/office/drawing/2014/main" id="{9EB608F4-1042-4482-B5E7-5E0EE4AC36F4}"/>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94" name="Oval 27">
                <a:extLst>
                  <a:ext uri="{FF2B5EF4-FFF2-40B4-BE49-F238E27FC236}">
                    <a16:creationId xmlns:a16="http://schemas.microsoft.com/office/drawing/2014/main" id="{A2170129-7DDA-4325-9460-5041FB0AE526}"/>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36</a:t>
                </a:r>
              </a:p>
            </p:txBody>
          </p:sp>
          <p:sp>
            <p:nvSpPr>
              <p:cNvPr id="95" name="Oval 27">
                <a:extLst>
                  <a:ext uri="{FF2B5EF4-FFF2-40B4-BE49-F238E27FC236}">
                    <a16:creationId xmlns:a16="http://schemas.microsoft.com/office/drawing/2014/main" id="{7C234D14-5D8D-4683-9A64-4D6517D3238E}"/>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96" name="Line 29">
                <a:extLst>
                  <a:ext uri="{FF2B5EF4-FFF2-40B4-BE49-F238E27FC236}">
                    <a16:creationId xmlns:a16="http://schemas.microsoft.com/office/drawing/2014/main" id="{DC8D7994-5977-4585-8C79-99D0F27B22E3}"/>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98" name="Line 30">
                <a:extLst>
                  <a:ext uri="{FF2B5EF4-FFF2-40B4-BE49-F238E27FC236}">
                    <a16:creationId xmlns:a16="http://schemas.microsoft.com/office/drawing/2014/main" id="{AE1FB166-8F25-4BF0-9EFB-DD8A6AA60D21}"/>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99" name="Oval 27">
                <a:extLst>
                  <a:ext uri="{FF2B5EF4-FFF2-40B4-BE49-F238E27FC236}">
                    <a16:creationId xmlns:a16="http://schemas.microsoft.com/office/drawing/2014/main" id="{00224E30-BD63-47E9-9078-09B9DE211D21}"/>
                  </a:ext>
                </a:extLst>
              </p:cNvPr>
              <p:cNvSpPr>
                <a:spLocks noChangeArrowheads="1"/>
              </p:cNvSpPr>
              <p:nvPr/>
            </p:nvSpPr>
            <p:spPr bwMode="auto">
              <a:xfrm>
                <a:off x="7023040" y="5548054"/>
                <a:ext cx="517423"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62</a:t>
                </a:r>
              </a:p>
            </p:txBody>
          </p:sp>
        </p:grpSp>
        <p:sp>
          <p:nvSpPr>
            <p:cNvPr id="83" name="文本框 82">
              <a:extLst>
                <a:ext uri="{FF2B5EF4-FFF2-40B4-BE49-F238E27FC236}">
                  <a16:creationId xmlns:a16="http://schemas.microsoft.com/office/drawing/2014/main" id="{6BFE6FDD-FD14-4FDF-89B3-A75EEFD4BB7D}"/>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solidFill>
                    <a:srgbClr val="FF0000"/>
                  </a:solidFill>
                </a:rPr>
                <a:t>2</a:t>
              </a:r>
              <a:r>
                <a:rPr lang="zh-CN" altLang="en-US" sz="1800" b="1" dirty="0"/>
                <a:t>，</a:t>
              </a:r>
              <a:r>
                <a:rPr lang="en-US" altLang="zh-CN" sz="1800" b="1" dirty="0"/>
                <a:t>8) </a:t>
              </a:r>
              <a:r>
                <a:rPr lang="zh-CN" altLang="en-US" sz="1800" b="1" dirty="0"/>
                <a:t>；　</a:t>
              </a:r>
              <a:endParaRPr lang="zh-CN" altLang="en-US" sz="1800" dirty="0"/>
            </a:p>
          </p:txBody>
        </p:sp>
      </p:grpSp>
      <p:grpSp>
        <p:nvGrpSpPr>
          <p:cNvPr id="100" name="组合 99">
            <a:extLst>
              <a:ext uri="{FF2B5EF4-FFF2-40B4-BE49-F238E27FC236}">
                <a16:creationId xmlns:a16="http://schemas.microsoft.com/office/drawing/2014/main" id="{2F672366-BCE6-4E42-BF14-7955DDB90C41}"/>
              </a:ext>
            </a:extLst>
          </p:cNvPr>
          <p:cNvGrpSpPr/>
          <p:nvPr/>
        </p:nvGrpSpPr>
        <p:grpSpPr>
          <a:xfrm>
            <a:off x="533400" y="4572000"/>
            <a:ext cx="2280229" cy="1941555"/>
            <a:chOff x="2481551" y="4047993"/>
            <a:chExt cx="2280229" cy="1941555"/>
          </a:xfrm>
        </p:grpSpPr>
        <p:grpSp>
          <p:nvGrpSpPr>
            <p:cNvPr id="101" name="组合 100">
              <a:extLst>
                <a:ext uri="{FF2B5EF4-FFF2-40B4-BE49-F238E27FC236}">
                  <a16:creationId xmlns:a16="http://schemas.microsoft.com/office/drawing/2014/main" id="{D204714B-0C6A-4BA3-8C5B-F102476632C6}"/>
                </a:ext>
              </a:extLst>
            </p:cNvPr>
            <p:cNvGrpSpPr/>
            <p:nvPr/>
          </p:nvGrpSpPr>
          <p:grpSpPr>
            <a:xfrm>
              <a:off x="2481551" y="4047993"/>
              <a:ext cx="2280229" cy="1768705"/>
              <a:chOff x="7023040" y="3360578"/>
              <a:chExt cx="3488773" cy="2658315"/>
            </a:xfrm>
          </p:grpSpPr>
          <p:sp>
            <p:nvSpPr>
              <p:cNvPr id="103" name="Oval 18">
                <a:extLst>
                  <a:ext uri="{FF2B5EF4-FFF2-40B4-BE49-F238E27FC236}">
                    <a16:creationId xmlns:a16="http://schemas.microsoft.com/office/drawing/2014/main" id="{4266C14C-7ADB-4CF3-BA9D-EAEF5B8520DC}"/>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104" name="Oval 28">
                <a:extLst>
                  <a:ext uri="{FF2B5EF4-FFF2-40B4-BE49-F238E27FC236}">
                    <a16:creationId xmlns:a16="http://schemas.microsoft.com/office/drawing/2014/main" id="{F984E9E8-AA3A-4EF2-82ED-1D5B0DC50124}"/>
                  </a:ext>
                </a:extLst>
              </p:cNvPr>
              <p:cNvSpPr>
                <a:spLocks noChangeArrowheads="1"/>
              </p:cNvSpPr>
              <p:nvPr/>
            </p:nvSpPr>
            <p:spPr bwMode="auto">
              <a:xfrm>
                <a:off x="7381749" y="4881874"/>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105" name="Line 29">
                <a:extLst>
                  <a:ext uri="{FF2B5EF4-FFF2-40B4-BE49-F238E27FC236}">
                    <a16:creationId xmlns:a16="http://schemas.microsoft.com/office/drawing/2014/main" id="{2692BD3D-A64E-4246-87A4-F7A6602C7B56}"/>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06" name="Oval 27">
                <a:extLst>
                  <a:ext uri="{FF2B5EF4-FFF2-40B4-BE49-F238E27FC236}">
                    <a16:creationId xmlns:a16="http://schemas.microsoft.com/office/drawing/2014/main" id="{D5B92F62-7E14-431B-9365-0618A0402FAA}"/>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107" name="Line 29">
                <a:extLst>
                  <a:ext uri="{FF2B5EF4-FFF2-40B4-BE49-F238E27FC236}">
                    <a16:creationId xmlns:a16="http://schemas.microsoft.com/office/drawing/2014/main" id="{E1826C61-F239-4E59-9B90-001FE5D2FA80}"/>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08" name="Line 30">
                <a:extLst>
                  <a:ext uri="{FF2B5EF4-FFF2-40B4-BE49-F238E27FC236}">
                    <a16:creationId xmlns:a16="http://schemas.microsoft.com/office/drawing/2014/main" id="{FA9226B1-C94D-4369-94AB-7F23C41739E3}"/>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09" name="Oval 27">
                <a:extLst>
                  <a:ext uri="{FF2B5EF4-FFF2-40B4-BE49-F238E27FC236}">
                    <a16:creationId xmlns:a16="http://schemas.microsoft.com/office/drawing/2014/main" id="{C50BA0BA-E7C9-4B28-B0F0-BE5F1CEF68F5}"/>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110" name="Oval 28">
                <a:extLst>
                  <a:ext uri="{FF2B5EF4-FFF2-40B4-BE49-F238E27FC236}">
                    <a16:creationId xmlns:a16="http://schemas.microsoft.com/office/drawing/2014/main" id="{C88B4BB5-2224-4079-9260-E7BABFAEC8DE}"/>
                  </a:ext>
                </a:extLst>
              </p:cNvPr>
              <p:cNvSpPr>
                <a:spLocks noChangeArrowheads="1"/>
              </p:cNvSpPr>
              <p:nvPr/>
            </p:nvSpPr>
            <p:spPr bwMode="auto">
              <a:xfrm>
                <a:off x="7877220" y="4135128"/>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111" name="Line 29">
                <a:extLst>
                  <a:ext uri="{FF2B5EF4-FFF2-40B4-BE49-F238E27FC236}">
                    <a16:creationId xmlns:a16="http://schemas.microsoft.com/office/drawing/2014/main" id="{A32ACBED-7EA6-4ED8-ABB4-81F5196089AD}"/>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12" name="Line 30">
                <a:extLst>
                  <a:ext uri="{FF2B5EF4-FFF2-40B4-BE49-F238E27FC236}">
                    <a16:creationId xmlns:a16="http://schemas.microsoft.com/office/drawing/2014/main" id="{F1E72488-E48D-44A3-A9F9-DDA95AD9745E}"/>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13" name="Oval 27">
                <a:extLst>
                  <a:ext uri="{FF2B5EF4-FFF2-40B4-BE49-F238E27FC236}">
                    <a16:creationId xmlns:a16="http://schemas.microsoft.com/office/drawing/2014/main" id="{82BAFEE9-1DAD-4F9C-8396-18C12B93CD4D}"/>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36</a:t>
                </a:r>
              </a:p>
            </p:txBody>
          </p:sp>
          <p:sp>
            <p:nvSpPr>
              <p:cNvPr id="114" name="Oval 27">
                <a:extLst>
                  <a:ext uri="{FF2B5EF4-FFF2-40B4-BE49-F238E27FC236}">
                    <a16:creationId xmlns:a16="http://schemas.microsoft.com/office/drawing/2014/main" id="{97848F4A-5EE2-481C-BA60-0658972DC39C}"/>
                  </a:ext>
                </a:extLst>
              </p:cNvPr>
              <p:cNvSpPr>
                <a:spLocks noChangeArrowheads="1"/>
              </p:cNvSpPr>
              <p:nvPr/>
            </p:nvSpPr>
            <p:spPr bwMode="auto">
              <a:xfrm>
                <a:off x="8726513" y="3360578"/>
                <a:ext cx="517424"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115" name="Line 29">
                <a:extLst>
                  <a:ext uri="{FF2B5EF4-FFF2-40B4-BE49-F238E27FC236}">
                    <a16:creationId xmlns:a16="http://schemas.microsoft.com/office/drawing/2014/main" id="{E565BED4-FCBE-4FF3-92A5-5DECED881A2D}"/>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16" name="Line 30">
                <a:extLst>
                  <a:ext uri="{FF2B5EF4-FFF2-40B4-BE49-F238E27FC236}">
                    <a16:creationId xmlns:a16="http://schemas.microsoft.com/office/drawing/2014/main" id="{7D1AE4A4-1DF8-4CB6-B895-687C6835C018}"/>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17" name="Oval 27">
                <a:extLst>
                  <a:ext uri="{FF2B5EF4-FFF2-40B4-BE49-F238E27FC236}">
                    <a16:creationId xmlns:a16="http://schemas.microsoft.com/office/drawing/2014/main" id="{2F461924-E27D-4F2C-BAE5-C3C6536C5027}"/>
                  </a:ext>
                </a:extLst>
              </p:cNvPr>
              <p:cNvSpPr>
                <a:spLocks noChangeArrowheads="1"/>
              </p:cNvSpPr>
              <p:nvPr/>
            </p:nvSpPr>
            <p:spPr bwMode="auto">
              <a:xfrm>
                <a:off x="7023040" y="5548054"/>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sz="1800" b="1" dirty="0">
                    <a:solidFill>
                      <a:srgbClr val="990000"/>
                    </a:solidFill>
                    <a:latin typeface="+mn-lt"/>
                  </a:rPr>
                  <a:t>62</a:t>
                </a:r>
              </a:p>
            </p:txBody>
          </p:sp>
        </p:grpSp>
        <p:sp>
          <p:nvSpPr>
            <p:cNvPr id="102" name="文本框 101">
              <a:extLst>
                <a:ext uri="{FF2B5EF4-FFF2-40B4-BE49-F238E27FC236}">
                  <a16:creationId xmlns:a16="http://schemas.microsoft.com/office/drawing/2014/main" id="{9C9C54A1-C56B-4EA9-8C30-F1D594B39DF1}"/>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solidFill>
                    <a:srgbClr val="CC00FF"/>
                  </a:solidFill>
                </a:rPr>
                <a:t>1</a:t>
              </a:r>
              <a:r>
                <a:rPr lang="zh-CN" altLang="en-US" sz="1800" b="1" dirty="0"/>
                <a:t>，</a:t>
              </a:r>
              <a:r>
                <a:rPr lang="en-US" altLang="zh-CN" sz="1800" b="1" dirty="0"/>
                <a:t>8) </a:t>
              </a:r>
              <a:r>
                <a:rPr lang="zh-CN" altLang="en-US" sz="1800" b="1" dirty="0"/>
                <a:t>；　</a:t>
              </a:r>
              <a:endParaRPr lang="zh-CN" altLang="en-US" sz="1800" dirty="0"/>
            </a:p>
          </p:txBody>
        </p:sp>
      </p:grpSp>
      <p:grpSp>
        <p:nvGrpSpPr>
          <p:cNvPr id="118" name="组合 117">
            <a:extLst>
              <a:ext uri="{FF2B5EF4-FFF2-40B4-BE49-F238E27FC236}">
                <a16:creationId xmlns:a16="http://schemas.microsoft.com/office/drawing/2014/main" id="{2BE0AEA1-87ED-4B91-9D6C-CDFE071E316F}"/>
              </a:ext>
            </a:extLst>
          </p:cNvPr>
          <p:cNvGrpSpPr/>
          <p:nvPr/>
        </p:nvGrpSpPr>
        <p:grpSpPr>
          <a:xfrm>
            <a:off x="3341680" y="4632785"/>
            <a:ext cx="2280229" cy="1935264"/>
            <a:chOff x="2481551" y="4054284"/>
            <a:chExt cx="2280229" cy="1935264"/>
          </a:xfrm>
        </p:grpSpPr>
        <p:grpSp>
          <p:nvGrpSpPr>
            <p:cNvPr id="119" name="组合 118">
              <a:extLst>
                <a:ext uri="{FF2B5EF4-FFF2-40B4-BE49-F238E27FC236}">
                  <a16:creationId xmlns:a16="http://schemas.microsoft.com/office/drawing/2014/main" id="{2FD58544-63C9-4483-8D2B-7E08337B907A}"/>
                </a:ext>
              </a:extLst>
            </p:cNvPr>
            <p:cNvGrpSpPr/>
            <p:nvPr/>
          </p:nvGrpSpPr>
          <p:grpSpPr>
            <a:xfrm>
              <a:off x="2481551" y="4054284"/>
              <a:ext cx="2280229" cy="1762414"/>
              <a:chOff x="7023040" y="3370033"/>
              <a:chExt cx="3488773" cy="2648860"/>
            </a:xfrm>
          </p:grpSpPr>
          <p:sp>
            <p:nvSpPr>
              <p:cNvPr id="121" name="Oval 18">
                <a:extLst>
                  <a:ext uri="{FF2B5EF4-FFF2-40B4-BE49-F238E27FC236}">
                    <a16:creationId xmlns:a16="http://schemas.microsoft.com/office/drawing/2014/main" id="{470AF3DB-8175-4F55-BDBE-244FE6262D44}"/>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122" name="Oval 28">
                <a:extLst>
                  <a:ext uri="{FF2B5EF4-FFF2-40B4-BE49-F238E27FC236}">
                    <a16:creationId xmlns:a16="http://schemas.microsoft.com/office/drawing/2014/main" id="{B3B1B4E6-F30A-4E22-9D95-2205EC909265}"/>
                  </a:ext>
                </a:extLst>
              </p:cNvPr>
              <p:cNvSpPr>
                <a:spLocks noChangeArrowheads="1"/>
              </p:cNvSpPr>
              <p:nvPr/>
            </p:nvSpPr>
            <p:spPr bwMode="auto">
              <a:xfrm>
                <a:off x="7381749" y="4881874"/>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123" name="Line 29">
                <a:extLst>
                  <a:ext uri="{FF2B5EF4-FFF2-40B4-BE49-F238E27FC236}">
                    <a16:creationId xmlns:a16="http://schemas.microsoft.com/office/drawing/2014/main" id="{E1AC29EF-5F50-482C-95F4-26594B9F2071}"/>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24" name="Oval 27">
                <a:extLst>
                  <a:ext uri="{FF2B5EF4-FFF2-40B4-BE49-F238E27FC236}">
                    <a16:creationId xmlns:a16="http://schemas.microsoft.com/office/drawing/2014/main" id="{8CA9930E-D62A-498C-B2B5-40963A124FA2}"/>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125" name="Line 29">
                <a:extLst>
                  <a:ext uri="{FF2B5EF4-FFF2-40B4-BE49-F238E27FC236}">
                    <a16:creationId xmlns:a16="http://schemas.microsoft.com/office/drawing/2014/main" id="{03CD3270-F660-45C5-88BF-972552501C81}"/>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26" name="Line 30">
                <a:extLst>
                  <a:ext uri="{FF2B5EF4-FFF2-40B4-BE49-F238E27FC236}">
                    <a16:creationId xmlns:a16="http://schemas.microsoft.com/office/drawing/2014/main" id="{75E7BA5B-4B0C-480B-8F52-FAE9A0675B58}"/>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27" name="Oval 27">
                <a:extLst>
                  <a:ext uri="{FF2B5EF4-FFF2-40B4-BE49-F238E27FC236}">
                    <a16:creationId xmlns:a16="http://schemas.microsoft.com/office/drawing/2014/main" id="{61FCF5E7-D389-4994-A94A-0851AE85C19D}"/>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128" name="Oval 28">
                <a:extLst>
                  <a:ext uri="{FF2B5EF4-FFF2-40B4-BE49-F238E27FC236}">
                    <a16:creationId xmlns:a16="http://schemas.microsoft.com/office/drawing/2014/main" id="{0B4AE4CC-7CCF-4D03-B0CD-1D8A5DD8BB30}"/>
                  </a:ext>
                </a:extLst>
              </p:cNvPr>
              <p:cNvSpPr>
                <a:spLocks noChangeArrowheads="1"/>
              </p:cNvSpPr>
              <p:nvPr/>
            </p:nvSpPr>
            <p:spPr bwMode="auto">
              <a:xfrm>
                <a:off x="8684918" y="3370033"/>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129" name="Line 29">
                <a:extLst>
                  <a:ext uri="{FF2B5EF4-FFF2-40B4-BE49-F238E27FC236}">
                    <a16:creationId xmlns:a16="http://schemas.microsoft.com/office/drawing/2014/main" id="{BE2A087E-52F0-4957-B063-6FE40D794B04}"/>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30" name="Line 30">
                <a:extLst>
                  <a:ext uri="{FF2B5EF4-FFF2-40B4-BE49-F238E27FC236}">
                    <a16:creationId xmlns:a16="http://schemas.microsoft.com/office/drawing/2014/main" id="{C9E19CCF-A085-47C6-B563-5C82604ACA6F}"/>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31" name="Oval 27">
                <a:extLst>
                  <a:ext uri="{FF2B5EF4-FFF2-40B4-BE49-F238E27FC236}">
                    <a16:creationId xmlns:a16="http://schemas.microsoft.com/office/drawing/2014/main" id="{9A34B592-E206-4369-899C-02C3474E1ED2}"/>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36</a:t>
                </a:r>
              </a:p>
            </p:txBody>
          </p:sp>
          <p:sp>
            <p:nvSpPr>
              <p:cNvPr id="132" name="Oval 27">
                <a:extLst>
                  <a:ext uri="{FF2B5EF4-FFF2-40B4-BE49-F238E27FC236}">
                    <a16:creationId xmlns:a16="http://schemas.microsoft.com/office/drawing/2014/main" id="{3A4CFBB5-AEAD-47AF-994A-DEDEBFCF74E9}"/>
                  </a:ext>
                </a:extLst>
              </p:cNvPr>
              <p:cNvSpPr>
                <a:spLocks noChangeArrowheads="1"/>
              </p:cNvSpPr>
              <p:nvPr/>
            </p:nvSpPr>
            <p:spPr bwMode="auto">
              <a:xfrm>
                <a:off x="7841254" y="4153938"/>
                <a:ext cx="517423"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133" name="Line 29">
                <a:extLst>
                  <a:ext uri="{FF2B5EF4-FFF2-40B4-BE49-F238E27FC236}">
                    <a16:creationId xmlns:a16="http://schemas.microsoft.com/office/drawing/2014/main" id="{F586B7AD-F59E-403E-903B-7780973F57C5}"/>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34" name="Line 30">
                <a:extLst>
                  <a:ext uri="{FF2B5EF4-FFF2-40B4-BE49-F238E27FC236}">
                    <a16:creationId xmlns:a16="http://schemas.microsoft.com/office/drawing/2014/main" id="{F91DE022-260E-4804-8682-CFB6A7D78102}"/>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35" name="Oval 27">
                <a:extLst>
                  <a:ext uri="{FF2B5EF4-FFF2-40B4-BE49-F238E27FC236}">
                    <a16:creationId xmlns:a16="http://schemas.microsoft.com/office/drawing/2014/main" id="{4CEF8677-66A8-4F40-8157-FD64DEF4C9A0}"/>
                  </a:ext>
                </a:extLst>
              </p:cNvPr>
              <p:cNvSpPr>
                <a:spLocks noChangeArrowheads="1"/>
              </p:cNvSpPr>
              <p:nvPr/>
            </p:nvSpPr>
            <p:spPr bwMode="auto">
              <a:xfrm>
                <a:off x="7023040" y="5548054"/>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sz="1800" b="1" dirty="0">
                    <a:solidFill>
                      <a:srgbClr val="990000"/>
                    </a:solidFill>
                    <a:latin typeface="+mn-lt"/>
                  </a:rPr>
                  <a:t>62</a:t>
                </a:r>
              </a:p>
            </p:txBody>
          </p:sp>
        </p:grpSp>
        <p:sp>
          <p:nvSpPr>
            <p:cNvPr id="120" name="文本框 119">
              <a:extLst>
                <a:ext uri="{FF2B5EF4-FFF2-40B4-BE49-F238E27FC236}">
                  <a16:creationId xmlns:a16="http://schemas.microsoft.com/office/drawing/2014/main" id="{6311FB09-3716-493C-9A57-ABEB282328AF}"/>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solidFill>
                    <a:srgbClr val="CC00FF"/>
                  </a:solidFill>
                </a:rPr>
                <a:t>1</a:t>
              </a:r>
              <a:r>
                <a:rPr lang="zh-CN" altLang="en-US" sz="1800" b="1" dirty="0"/>
                <a:t>，</a:t>
              </a:r>
              <a:r>
                <a:rPr lang="en-US" altLang="zh-CN" sz="1800" b="1" dirty="0"/>
                <a:t>8) </a:t>
              </a:r>
              <a:r>
                <a:rPr lang="zh-CN" altLang="en-US" sz="1800" b="1" dirty="0"/>
                <a:t>；　</a:t>
              </a:r>
              <a:endParaRPr lang="zh-CN" altLang="en-US" sz="1800" dirty="0"/>
            </a:p>
          </p:txBody>
        </p:sp>
      </p:grpSp>
      <p:cxnSp>
        <p:nvCxnSpPr>
          <p:cNvPr id="136" name="直接箭头连接符 135">
            <a:extLst>
              <a:ext uri="{FF2B5EF4-FFF2-40B4-BE49-F238E27FC236}">
                <a16:creationId xmlns:a16="http://schemas.microsoft.com/office/drawing/2014/main" id="{10F906EA-53D7-42A7-B4BB-CA2538D2C84D}"/>
              </a:ext>
            </a:extLst>
          </p:cNvPr>
          <p:cNvCxnSpPr/>
          <p:nvPr/>
        </p:nvCxnSpPr>
        <p:spPr bwMode="auto">
          <a:xfrm flipV="1">
            <a:off x="2783738" y="5073253"/>
            <a:ext cx="587833" cy="14092"/>
          </a:xfrm>
          <a:prstGeom prst="straightConnector1">
            <a:avLst/>
          </a:prstGeom>
          <a:solidFill>
            <a:schemeClr val="accent1"/>
          </a:solidFill>
          <a:ln w="76200" cap="flat" cmpd="sng" algn="ctr">
            <a:solidFill>
              <a:srgbClr val="FF0000"/>
            </a:solidFill>
            <a:prstDash val="solid"/>
            <a:round/>
            <a:headEnd type="none" w="sm" len="sm"/>
            <a:tailEnd type="triangle"/>
          </a:ln>
          <a:effectLst/>
        </p:spPr>
      </p:cxnSp>
      <p:grpSp>
        <p:nvGrpSpPr>
          <p:cNvPr id="137" name="组合 136">
            <a:extLst>
              <a:ext uri="{FF2B5EF4-FFF2-40B4-BE49-F238E27FC236}">
                <a16:creationId xmlns:a16="http://schemas.microsoft.com/office/drawing/2014/main" id="{C4DE4271-B237-4949-809A-86DEA0F8526D}"/>
              </a:ext>
            </a:extLst>
          </p:cNvPr>
          <p:cNvGrpSpPr/>
          <p:nvPr/>
        </p:nvGrpSpPr>
        <p:grpSpPr>
          <a:xfrm>
            <a:off x="6149960" y="4626405"/>
            <a:ext cx="2280229" cy="1935264"/>
            <a:chOff x="2481551" y="4054284"/>
            <a:chExt cx="2280229" cy="1935264"/>
          </a:xfrm>
        </p:grpSpPr>
        <p:grpSp>
          <p:nvGrpSpPr>
            <p:cNvPr id="138" name="组合 137">
              <a:extLst>
                <a:ext uri="{FF2B5EF4-FFF2-40B4-BE49-F238E27FC236}">
                  <a16:creationId xmlns:a16="http://schemas.microsoft.com/office/drawing/2014/main" id="{FC697309-9A6E-4334-B8CC-E0822253F94F}"/>
                </a:ext>
              </a:extLst>
            </p:cNvPr>
            <p:cNvGrpSpPr/>
            <p:nvPr/>
          </p:nvGrpSpPr>
          <p:grpSpPr>
            <a:xfrm>
              <a:off x="2481551" y="4054284"/>
              <a:ext cx="2280229" cy="1762414"/>
              <a:chOff x="7023040" y="3370033"/>
              <a:chExt cx="3488773" cy="2648860"/>
            </a:xfrm>
          </p:grpSpPr>
          <p:sp>
            <p:nvSpPr>
              <p:cNvPr id="140" name="Oval 18">
                <a:extLst>
                  <a:ext uri="{FF2B5EF4-FFF2-40B4-BE49-F238E27FC236}">
                    <a16:creationId xmlns:a16="http://schemas.microsoft.com/office/drawing/2014/main" id="{7AC39FAD-793B-4874-80A7-1B5AC48D4748}"/>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141" name="Oval 28">
                <a:extLst>
                  <a:ext uri="{FF2B5EF4-FFF2-40B4-BE49-F238E27FC236}">
                    <a16:creationId xmlns:a16="http://schemas.microsoft.com/office/drawing/2014/main" id="{C9D9AF14-2948-4D40-A6A8-5967422E317A}"/>
                  </a:ext>
                </a:extLst>
              </p:cNvPr>
              <p:cNvSpPr>
                <a:spLocks noChangeArrowheads="1"/>
              </p:cNvSpPr>
              <p:nvPr/>
            </p:nvSpPr>
            <p:spPr bwMode="auto">
              <a:xfrm>
                <a:off x="7881801" y="4155345"/>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142" name="Line 29">
                <a:extLst>
                  <a:ext uri="{FF2B5EF4-FFF2-40B4-BE49-F238E27FC236}">
                    <a16:creationId xmlns:a16="http://schemas.microsoft.com/office/drawing/2014/main" id="{0E878079-115E-47C3-A0D1-4A620D874A54}"/>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43" name="Oval 27">
                <a:extLst>
                  <a:ext uri="{FF2B5EF4-FFF2-40B4-BE49-F238E27FC236}">
                    <a16:creationId xmlns:a16="http://schemas.microsoft.com/office/drawing/2014/main" id="{AEFD7C35-6459-471F-87F2-AEA129D6CD0E}"/>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144" name="Line 29">
                <a:extLst>
                  <a:ext uri="{FF2B5EF4-FFF2-40B4-BE49-F238E27FC236}">
                    <a16:creationId xmlns:a16="http://schemas.microsoft.com/office/drawing/2014/main" id="{E235B5FF-F4BF-40AA-87BF-1E2B4C2369A9}"/>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45" name="Line 30">
                <a:extLst>
                  <a:ext uri="{FF2B5EF4-FFF2-40B4-BE49-F238E27FC236}">
                    <a16:creationId xmlns:a16="http://schemas.microsoft.com/office/drawing/2014/main" id="{3175AFC4-8832-40EE-82A6-A7CD9575E9C2}"/>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46" name="Oval 27">
                <a:extLst>
                  <a:ext uri="{FF2B5EF4-FFF2-40B4-BE49-F238E27FC236}">
                    <a16:creationId xmlns:a16="http://schemas.microsoft.com/office/drawing/2014/main" id="{705B1462-4C38-441E-98FA-14E8C34599A4}"/>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147" name="Oval 28">
                <a:extLst>
                  <a:ext uri="{FF2B5EF4-FFF2-40B4-BE49-F238E27FC236}">
                    <a16:creationId xmlns:a16="http://schemas.microsoft.com/office/drawing/2014/main" id="{A8799E6B-0463-42E2-B597-720B9313F6BE}"/>
                  </a:ext>
                </a:extLst>
              </p:cNvPr>
              <p:cNvSpPr>
                <a:spLocks noChangeArrowheads="1"/>
              </p:cNvSpPr>
              <p:nvPr/>
            </p:nvSpPr>
            <p:spPr bwMode="auto">
              <a:xfrm>
                <a:off x="8684918" y="3370033"/>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148" name="Line 29">
                <a:extLst>
                  <a:ext uri="{FF2B5EF4-FFF2-40B4-BE49-F238E27FC236}">
                    <a16:creationId xmlns:a16="http://schemas.microsoft.com/office/drawing/2014/main" id="{CCDBF392-A35A-4127-BFD4-89AD16196F72}"/>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49" name="Line 30">
                <a:extLst>
                  <a:ext uri="{FF2B5EF4-FFF2-40B4-BE49-F238E27FC236}">
                    <a16:creationId xmlns:a16="http://schemas.microsoft.com/office/drawing/2014/main" id="{DEC17969-DE64-4EA1-BA82-472FA2E4D7BF}"/>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50" name="Oval 27">
                <a:extLst>
                  <a:ext uri="{FF2B5EF4-FFF2-40B4-BE49-F238E27FC236}">
                    <a16:creationId xmlns:a16="http://schemas.microsoft.com/office/drawing/2014/main" id="{F7AB2AF0-634B-4BF9-9ED3-9DF79C907823}"/>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36</a:t>
                </a:r>
              </a:p>
            </p:txBody>
          </p:sp>
          <p:sp>
            <p:nvSpPr>
              <p:cNvPr id="151" name="Oval 27">
                <a:extLst>
                  <a:ext uri="{FF2B5EF4-FFF2-40B4-BE49-F238E27FC236}">
                    <a16:creationId xmlns:a16="http://schemas.microsoft.com/office/drawing/2014/main" id="{54C4C83C-38DB-4F9B-8EE4-396DED5F73F8}"/>
                  </a:ext>
                </a:extLst>
              </p:cNvPr>
              <p:cNvSpPr>
                <a:spLocks noChangeArrowheads="1"/>
              </p:cNvSpPr>
              <p:nvPr/>
            </p:nvSpPr>
            <p:spPr bwMode="auto">
              <a:xfrm>
                <a:off x="7346539" y="4862616"/>
                <a:ext cx="517423" cy="470839"/>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152" name="Line 29">
                <a:extLst>
                  <a:ext uri="{FF2B5EF4-FFF2-40B4-BE49-F238E27FC236}">
                    <a16:creationId xmlns:a16="http://schemas.microsoft.com/office/drawing/2014/main" id="{7F17085F-3421-420A-BCD6-CC41AC453EA6}"/>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53" name="Line 30">
                <a:extLst>
                  <a:ext uri="{FF2B5EF4-FFF2-40B4-BE49-F238E27FC236}">
                    <a16:creationId xmlns:a16="http://schemas.microsoft.com/office/drawing/2014/main" id="{A8DB7393-718A-4738-9728-77DC5B28E577}"/>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54" name="Oval 27">
                <a:extLst>
                  <a:ext uri="{FF2B5EF4-FFF2-40B4-BE49-F238E27FC236}">
                    <a16:creationId xmlns:a16="http://schemas.microsoft.com/office/drawing/2014/main" id="{AB068EE0-C735-443A-9C7C-146167E4E339}"/>
                  </a:ext>
                </a:extLst>
              </p:cNvPr>
              <p:cNvSpPr>
                <a:spLocks noChangeArrowheads="1"/>
              </p:cNvSpPr>
              <p:nvPr/>
            </p:nvSpPr>
            <p:spPr bwMode="auto">
              <a:xfrm>
                <a:off x="7023040" y="5548054"/>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sz="1800" b="1" dirty="0">
                    <a:solidFill>
                      <a:srgbClr val="990000"/>
                    </a:solidFill>
                    <a:latin typeface="+mn-lt"/>
                  </a:rPr>
                  <a:t>62</a:t>
                </a:r>
              </a:p>
            </p:txBody>
          </p:sp>
        </p:grpSp>
        <p:sp>
          <p:nvSpPr>
            <p:cNvPr id="139" name="文本框 138">
              <a:extLst>
                <a:ext uri="{FF2B5EF4-FFF2-40B4-BE49-F238E27FC236}">
                  <a16:creationId xmlns:a16="http://schemas.microsoft.com/office/drawing/2014/main" id="{B223EBC2-64AE-46B6-93AF-150C56AADC87}"/>
                </a:ext>
              </a:extLst>
            </p:cNvPr>
            <p:cNvSpPr txBox="1"/>
            <p:nvPr/>
          </p:nvSpPr>
          <p:spPr>
            <a:xfrm>
              <a:off x="3036809" y="5620216"/>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solidFill>
                    <a:srgbClr val="CC00FF"/>
                  </a:solidFill>
                </a:rPr>
                <a:t>1</a:t>
              </a:r>
              <a:r>
                <a:rPr lang="zh-CN" altLang="en-US" sz="1800" b="1" dirty="0"/>
                <a:t>，</a:t>
              </a:r>
              <a:r>
                <a:rPr lang="en-US" altLang="zh-CN" sz="1800" b="1" dirty="0"/>
                <a:t>8) </a:t>
              </a:r>
              <a:r>
                <a:rPr lang="zh-CN" altLang="en-US" sz="1800" b="1" dirty="0"/>
                <a:t>；　</a:t>
              </a:r>
              <a:endParaRPr lang="zh-CN" altLang="en-US" sz="1800" dirty="0"/>
            </a:p>
          </p:txBody>
        </p:sp>
      </p:grpSp>
      <p:cxnSp>
        <p:nvCxnSpPr>
          <p:cNvPr id="155" name="直接箭头连接符 154">
            <a:extLst>
              <a:ext uri="{FF2B5EF4-FFF2-40B4-BE49-F238E27FC236}">
                <a16:creationId xmlns:a16="http://schemas.microsoft.com/office/drawing/2014/main" id="{749D3D79-C7D7-4E1E-AB2B-C84E7A521F5B}"/>
              </a:ext>
            </a:extLst>
          </p:cNvPr>
          <p:cNvCxnSpPr/>
          <p:nvPr/>
        </p:nvCxnSpPr>
        <p:spPr bwMode="auto">
          <a:xfrm flipV="1">
            <a:off x="5592018" y="5066873"/>
            <a:ext cx="587833" cy="14092"/>
          </a:xfrm>
          <a:prstGeom prst="straightConnector1">
            <a:avLst/>
          </a:prstGeom>
          <a:solidFill>
            <a:schemeClr val="accent1"/>
          </a:solidFill>
          <a:ln w="76200" cap="flat" cmpd="sng" algn="ctr">
            <a:solidFill>
              <a:srgbClr val="FF0000"/>
            </a:solidFill>
            <a:prstDash val="solid"/>
            <a:round/>
            <a:headEnd type="none" w="sm" len="sm"/>
            <a:tailEnd type="triangle"/>
          </a:ln>
          <a:effectLst/>
        </p:spPr>
      </p:cxnSp>
      <p:grpSp>
        <p:nvGrpSpPr>
          <p:cNvPr id="156" name="组合 155">
            <a:extLst>
              <a:ext uri="{FF2B5EF4-FFF2-40B4-BE49-F238E27FC236}">
                <a16:creationId xmlns:a16="http://schemas.microsoft.com/office/drawing/2014/main" id="{40FDC968-2E15-45F1-AE8B-14533C521FDA}"/>
              </a:ext>
            </a:extLst>
          </p:cNvPr>
          <p:cNvGrpSpPr/>
          <p:nvPr/>
        </p:nvGrpSpPr>
        <p:grpSpPr>
          <a:xfrm>
            <a:off x="8958240" y="4583664"/>
            <a:ext cx="2307586" cy="1927588"/>
            <a:chOff x="2454193" y="4054284"/>
            <a:chExt cx="2307586" cy="1927588"/>
          </a:xfrm>
        </p:grpSpPr>
        <p:grpSp>
          <p:nvGrpSpPr>
            <p:cNvPr id="157" name="组合 156">
              <a:extLst>
                <a:ext uri="{FF2B5EF4-FFF2-40B4-BE49-F238E27FC236}">
                  <a16:creationId xmlns:a16="http://schemas.microsoft.com/office/drawing/2014/main" id="{7B1D9481-0F64-4F64-8170-CBC1F407FE00}"/>
                </a:ext>
              </a:extLst>
            </p:cNvPr>
            <p:cNvGrpSpPr/>
            <p:nvPr/>
          </p:nvGrpSpPr>
          <p:grpSpPr>
            <a:xfrm>
              <a:off x="2454193" y="4054284"/>
              <a:ext cx="2307586" cy="1742922"/>
              <a:chOff x="6981183" y="3370033"/>
              <a:chExt cx="3530630" cy="2619564"/>
            </a:xfrm>
          </p:grpSpPr>
          <p:sp>
            <p:nvSpPr>
              <p:cNvPr id="159" name="Oval 18">
                <a:extLst>
                  <a:ext uri="{FF2B5EF4-FFF2-40B4-BE49-F238E27FC236}">
                    <a16:creationId xmlns:a16="http://schemas.microsoft.com/office/drawing/2014/main" id="{037CF2F1-CB10-4F73-B4B4-AAB4C358971F}"/>
                  </a:ext>
                </a:extLst>
              </p:cNvPr>
              <p:cNvSpPr>
                <a:spLocks noChangeArrowheads="1"/>
              </p:cNvSpPr>
              <p:nvPr/>
            </p:nvSpPr>
            <p:spPr bwMode="auto">
              <a:xfrm>
                <a:off x="9994578" y="4944246"/>
                <a:ext cx="517235" cy="470766"/>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35</a:t>
                </a:r>
              </a:p>
            </p:txBody>
          </p:sp>
          <p:sp>
            <p:nvSpPr>
              <p:cNvPr id="160" name="Oval 28">
                <a:extLst>
                  <a:ext uri="{FF2B5EF4-FFF2-40B4-BE49-F238E27FC236}">
                    <a16:creationId xmlns:a16="http://schemas.microsoft.com/office/drawing/2014/main" id="{50860D91-118F-4B53-BCCF-CBDDD4ED4605}"/>
                  </a:ext>
                </a:extLst>
              </p:cNvPr>
              <p:cNvSpPr>
                <a:spLocks noChangeArrowheads="1"/>
              </p:cNvSpPr>
              <p:nvPr/>
            </p:nvSpPr>
            <p:spPr bwMode="auto">
              <a:xfrm>
                <a:off x="7881801" y="4155345"/>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77</a:t>
                </a:r>
              </a:p>
            </p:txBody>
          </p:sp>
          <p:sp>
            <p:nvSpPr>
              <p:cNvPr id="161" name="Line 29">
                <a:extLst>
                  <a:ext uri="{FF2B5EF4-FFF2-40B4-BE49-F238E27FC236}">
                    <a16:creationId xmlns:a16="http://schemas.microsoft.com/office/drawing/2014/main" id="{F94C22E0-FB92-4C18-AC89-5AE72F1ED2F4}"/>
                  </a:ext>
                </a:extLst>
              </p:cNvPr>
              <p:cNvSpPr>
                <a:spLocks noChangeShapeType="1"/>
              </p:cNvSpPr>
              <p:nvPr/>
            </p:nvSpPr>
            <p:spPr bwMode="auto">
              <a:xfrm flipH="1">
                <a:off x="7331574" y="5316987"/>
                <a:ext cx="162369" cy="232520"/>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62" name="Oval 27">
                <a:extLst>
                  <a:ext uri="{FF2B5EF4-FFF2-40B4-BE49-F238E27FC236}">
                    <a16:creationId xmlns:a16="http://schemas.microsoft.com/office/drawing/2014/main" id="{BD38723D-5F37-4CAD-919D-C0E6849086E8}"/>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14</a:t>
                </a:r>
                <a:endParaRPr kumimoji="1" lang="en-US" altLang="zh-CN" sz="1800" b="1" dirty="0">
                  <a:solidFill>
                    <a:srgbClr val="000000"/>
                  </a:solidFill>
                  <a:latin typeface="+mn-lt"/>
                </a:endParaRPr>
              </a:p>
            </p:txBody>
          </p:sp>
          <p:sp>
            <p:nvSpPr>
              <p:cNvPr id="163" name="Line 29">
                <a:extLst>
                  <a:ext uri="{FF2B5EF4-FFF2-40B4-BE49-F238E27FC236}">
                    <a16:creationId xmlns:a16="http://schemas.microsoft.com/office/drawing/2014/main" id="{EFBFE0C8-E4E5-4D55-B140-EC38E79FF441}"/>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64" name="Line 30">
                <a:extLst>
                  <a:ext uri="{FF2B5EF4-FFF2-40B4-BE49-F238E27FC236}">
                    <a16:creationId xmlns:a16="http://schemas.microsoft.com/office/drawing/2014/main" id="{9F1FF2F9-D1AC-4694-A525-B5324BF9E726}"/>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65" name="Oval 27">
                <a:extLst>
                  <a:ext uri="{FF2B5EF4-FFF2-40B4-BE49-F238E27FC236}">
                    <a16:creationId xmlns:a16="http://schemas.microsoft.com/office/drawing/2014/main" id="{B176DB95-BD7D-45DA-9554-B8B92C2EF24B}"/>
                  </a:ext>
                </a:extLst>
              </p:cNvPr>
              <p:cNvSpPr>
                <a:spLocks noChangeArrowheads="1"/>
              </p:cNvSpPr>
              <p:nvPr/>
            </p:nvSpPr>
            <p:spPr bwMode="auto">
              <a:xfrm>
                <a:off x="8240080"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65</a:t>
                </a:r>
              </a:p>
            </p:txBody>
          </p:sp>
          <p:sp>
            <p:nvSpPr>
              <p:cNvPr id="166" name="Oval 28">
                <a:extLst>
                  <a:ext uri="{FF2B5EF4-FFF2-40B4-BE49-F238E27FC236}">
                    <a16:creationId xmlns:a16="http://schemas.microsoft.com/office/drawing/2014/main" id="{50EB34CC-7A5B-4BBA-B795-23E020F90098}"/>
                  </a:ext>
                </a:extLst>
              </p:cNvPr>
              <p:cNvSpPr>
                <a:spLocks noChangeArrowheads="1"/>
              </p:cNvSpPr>
              <p:nvPr/>
            </p:nvSpPr>
            <p:spPr bwMode="auto">
              <a:xfrm>
                <a:off x="8684918" y="3370033"/>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p>
                <a:pPr algn="ctr" eaLnBrk="1" hangingPunct="1"/>
                <a:r>
                  <a:rPr kumimoji="1" lang="en-US" altLang="zh-CN" sz="1800" b="1" dirty="0">
                    <a:solidFill>
                      <a:srgbClr val="990000"/>
                    </a:solidFill>
                    <a:latin typeface="+mn-lt"/>
                    <a:ea typeface="宋体" charset="-122"/>
                  </a:rPr>
                  <a:t>99</a:t>
                </a:r>
              </a:p>
            </p:txBody>
          </p:sp>
          <p:sp>
            <p:nvSpPr>
              <p:cNvPr id="167" name="Line 29">
                <a:extLst>
                  <a:ext uri="{FF2B5EF4-FFF2-40B4-BE49-F238E27FC236}">
                    <a16:creationId xmlns:a16="http://schemas.microsoft.com/office/drawing/2014/main" id="{2D52CE94-165E-46FF-A510-D45316A1D105}"/>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68" name="Line 30">
                <a:extLst>
                  <a:ext uri="{FF2B5EF4-FFF2-40B4-BE49-F238E27FC236}">
                    <a16:creationId xmlns:a16="http://schemas.microsoft.com/office/drawing/2014/main" id="{D1ACCC01-C8AA-4B0B-B4FE-D0D82FE642C1}"/>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69" name="Oval 27">
                <a:extLst>
                  <a:ext uri="{FF2B5EF4-FFF2-40B4-BE49-F238E27FC236}">
                    <a16:creationId xmlns:a16="http://schemas.microsoft.com/office/drawing/2014/main" id="{EC74CEB2-F24E-4E78-AF07-415C52099B2F}"/>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ClrTx/>
                  <a:buSzTx/>
                  <a:buNone/>
                </a:pPr>
                <a:r>
                  <a:rPr kumimoji="1" lang="en-US" altLang="zh-CN" sz="1800" b="1" dirty="0">
                    <a:solidFill>
                      <a:srgbClr val="990000"/>
                    </a:solidFill>
                    <a:latin typeface="+mn-lt"/>
                  </a:rPr>
                  <a:t>36</a:t>
                </a:r>
              </a:p>
            </p:txBody>
          </p:sp>
          <p:sp>
            <p:nvSpPr>
              <p:cNvPr id="170" name="Oval 27">
                <a:extLst>
                  <a:ext uri="{FF2B5EF4-FFF2-40B4-BE49-F238E27FC236}">
                    <a16:creationId xmlns:a16="http://schemas.microsoft.com/office/drawing/2014/main" id="{B3D869EB-0232-4C8A-A38E-54B99699E2C3}"/>
                  </a:ext>
                </a:extLst>
              </p:cNvPr>
              <p:cNvSpPr>
                <a:spLocks noChangeArrowheads="1"/>
              </p:cNvSpPr>
              <p:nvPr/>
            </p:nvSpPr>
            <p:spPr bwMode="auto">
              <a:xfrm>
                <a:off x="6981183" y="5561199"/>
                <a:ext cx="434293" cy="428398"/>
              </a:xfrm>
              <a:prstGeom prst="ellipse">
                <a:avLst/>
              </a:prstGeom>
              <a:solidFill>
                <a:srgbClr val="FF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sz="1800" b="1" dirty="0">
                    <a:solidFill>
                      <a:srgbClr val="990000"/>
                    </a:solidFill>
                    <a:latin typeface="+mn-lt"/>
                  </a:rPr>
                  <a:t>48</a:t>
                </a:r>
                <a:endParaRPr kumimoji="1" lang="en-US" altLang="zh-CN" sz="1800" b="1" dirty="0">
                  <a:solidFill>
                    <a:srgbClr val="000000"/>
                  </a:solidFill>
                  <a:latin typeface="+mn-lt"/>
                </a:endParaRPr>
              </a:p>
            </p:txBody>
          </p:sp>
          <p:sp>
            <p:nvSpPr>
              <p:cNvPr id="171" name="Line 29">
                <a:extLst>
                  <a:ext uri="{FF2B5EF4-FFF2-40B4-BE49-F238E27FC236}">
                    <a16:creationId xmlns:a16="http://schemas.microsoft.com/office/drawing/2014/main" id="{99368463-9913-4997-9592-6E85AD93B5B6}"/>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72" name="Line 30">
                <a:extLst>
                  <a:ext uri="{FF2B5EF4-FFF2-40B4-BE49-F238E27FC236}">
                    <a16:creationId xmlns:a16="http://schemas.microsoft.com/office/drawing/2014/main" id="{C4813776-6C3E-4A3B-8144-2078ABA5DE20}"/>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b="1">
                  <a:solidFill>
                    <a:srgbClr val="000000"/>
                  </a:solidFill>
                  <a:latin typeface="+mn-lt"/>
                  <a:ea typeface="宋体" charset="-122"/>
                </a:endParaRPr>
              </a:p>
            </p:txBody>
          </p:sp>
          <p:sp>
            <p:nvSpPr>
              <p:cNvPr id="173" name="Oval 27">
                <a:extLst>
                  <a:ext uri="{FF2B5EF4-FFF2-40B4-BE49-F238E27FC236}">
                    <a16:creationId xmlns:a16="http://schemas.microsoft.com/office/drawing/2014/main" id="{BD81EF59-4CB2-4A87-80D1-EE92B45F2315}"/>
                  </a:ext>
                </a:extLst>
              </p:cNvPr>
              <p:cNvSpPr>
                <a:spLocks noChangeArrowheads="1"/>
              </p:cNvSpPr>
              <p:nvPr/>
            </p:nvSpPr>
            <p:spPr bwMode="auto">
              <a:xfrm>
                <a:off x="7401483" y="4866926"/>
                <a:ext cx="517423"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buNone/>
                </a:pPr>
                <a:r>
                  <a:rPr kumimoji="1" lang="en-US" altLang="zh-CN" sz="1800" b="1" dirty="0">
                    <a:solidFill>
                      <a:srgbClr val="990000"/>
                    </a:solidFill>
                    <a:latin typeface="+mn-lt"/>
                  </a:rPr>
                  <a:t>62</a:t>
                </a:r>
              </a:p>
            </p:txBody>
          </p:sp>
        </p:grpSp>
        <p:sp>
          <p:nvSpPr>
            <p:cNvPr id="158" name="文本框 157">
              <a:extLst>
                <a:ext uri="{FF2B5EF4-FFF2-40B4-BE49-F238E27FC236}">
                  <a16:creationId xmlns:a16="http://schemas.microsoft.com/office/drawing/2014/main" id="{0F23CF18-B57B-4B69-8CE4-D7AEF0A26325}"/>
                </a:ext>
              </a:extLst>
            </p:cNvPr>
            <p:cNvSpPr txBox="1"/>
            <p:nvPr/>
          </p:nvSpPr>
          <p:spPr>
            <a:xfrm>
              <a:off x="2979324" y="5612540"/>
              <a:ext cx="1724971" cy="369332"/>
            </a:xfrm>
            <a:prstGeom prst="rect">
              <a:avLst/>
            </a:prstGeom>
            <a:noFill/>
          </p:spPr>
          <p:txBody>
            <a:bodyPr wrap="square" rtlCol="0">
              <a:spAutoFit/>
            </a:bodyPr>
            <a:lstStyle/>
            <a:p>
              <a:r>
                <a:rPr lang="en-US" altLang="zh-CN" sz="1800" b="1" dirty="0"/>
                <a:t>sift(r</a:t>
              </a:r>
              <a:r>
                <a:rPr lang="zh-CN" altLang="en-US" sz="1800" b="1" dirty="0"/>
                <a:t>，</a:t>
              </a:r>
              <a:r>
                <a:rPr lang="en-US" altLang="zh-CN" sz="1800" b="1" dirty="0">
                  <a:solidFill>
                    <a:srgbClr val="CC00FF"/>
                  </a:solidFill>
                </a:rPr>
                <a:t>1</a:t>
              </a:r>
              <a:r>
                <a:rPr lang="zh-CN" altLang="en-US" sz="1800" b="1" dirty="0"/>
                <a:t>，</a:t>
              </a:r>
              <a:r>
                <a:rPr lang="en-US" altLang="zh-CN" sz="1800" b="1" dirty="0"/>
                <a:t>8) </a:t>
              </a:r>
              <a:r>
                <a:rPr lang="zh-CN" altLang="en-US" sz="1800" b="1" dirty="0"/>
                <a:t>；　</a:t>
              </a:r>
              <a:endParaRPr lang="zh-CN" altLang="en-US" sz="1800" dirty="0"/>
            </a:p>
          </p:txBody>
        </p:sp>
      </p:grpSp>
      <p:cxnSp>
        <p:nvCxnSpPr>
          <p:cNvPr id="174" name="直接箭头连接符 173">
            <a:extLst>
              <a:ext uri="{FF2B5EF4-FFF2-40B4-BE49-F238E27FC236}">
                <a16:creationId xmlns:a16="http://schemas.microsoft.com/office/drawing/2014/main" id="{ED434D6D-075F-4F6E-9CA2-71D0D5BF15EA}"/>
              </a:ext>
            </a:extLst>
          </p:cNvPr>
          <p:cNvCxnSpPr/>
          <p:nvPr/>
        </p:nvCxnSpPr>
        <p:spPr bwMode="auto">
          <a:xfrm flipV="1">
            <a:off x="8400298" y="5024132"/>
            <a:ext cx="587833" cy="14092"/>
          </a:xfrm>
          <a:prstGeom prst="straightConnector1">
            <a:avLst/>
          </a:prstGeom>
          <a:solidFill>
            <a:schemeClr val="accent1"/>
          </a:solidFill>
          <a:ln w="76200"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16425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2AE30-3F7B-4988-93E7-21822008EDE1}"/>
              </a:ext>
            </a:extLst>
          </p:cNvPr>
          <p:cNvSpPr>
            <a:spLocks noGrp="1"/>
          </p:cNvSpPr>
          <p:nvPr>
            <p:ph type="title"/>
          </p:nvPr>
        </p:nvSpPr>
        <p:spPr/>
        <p:txBody>
          <a:bodyPr/>
          <a:lstStyle/>
          <a:p>
            <a:r>
              <a:rPr lang="zh-CN" altLang="en-US" dirty="0"/>
              <a:t>堆排序算法</a:t>
            </a:r>
          </a:p>
        </p:txBody>
      </p:sp>
      <p:sp>
        <p:nvSpPr>
          <p:cNvPr id="22" name="矩形 21">
            <a:extLst>
              <a:ext uri="{FF2B5EF4-FFF2-40B4-BE49-F238E27FC236}">
                <a16:creationId xmlns:a16="http://schemas.microsoft.com/office/drawing/2014/main" id="{EED223F9-AEA6-4BF0-9045-AF2A110AB097}"/>
              </a:ext>
            </a:extLst>
          </p:cNvPr>
          <p:cNvSpPr/>
          <p:nvPr/>
        </p:nvSpPr>
        <p:spPr>
          <a:xfrm>
            <a:off x="304800" y="1295400"/>
            <a:ext cx="11353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void  </a:t>
            </a:r>
            <a:r>
              <a:rPr lang="en-US" altLang="zh-CN" sz="2200" b="1" dirty="0" err="1">
                <a:solidFill>
                  <a:srgbClr val="000066"/>
                </a:solidFill>
                <a:latin typeface="微软雅黑" panose="020B0503020204020204" pitchFamily="34" charset="-122"/>
                <a:ea typeface="微软雅黑" panose="020B0503020204020204" pitchFamily="34" charset="-122"/>
              </a:rPr>
              <a:t>HeapSort</a:t>
            </a:r>
            <a:r>
              <a:rPr lang="zh-CN" altLang="en-US" sz="2200" b="1" dirty="0">
                <a:solidFill>
                  <a:srgbClr val="000066"/>
                </a:solidFill>
                <a:latin typeface="微软雅黑" panose="020B0503020204020204" pitchFamily="34" charset="-122"/>
                <a:ea typeface="微软雅黑" panose="020B0503020204020204" pitchFamily="34" charset="-122"/>
              </a:rPr>
              <a:t>（</a:t>
            </a:r>
            <a:r>
              <a:rPr lang="en-US" altLang="zh-CN" sz="2200" b="1" dirty="0" err="1">
                <a:solidFill>
                  <a:srgbClr val="000066"/>
                </a:solidFill>
                <a:latin typeface="微软雅黑" panose="020B0503020204020204" pitchFamily="34" charset="-122"/>
                <a:ea typeface="微软雅黑" panose="020B0503020204020204" pitchFamily="34" charset="-122"/>
              </a:rPr>
              <a:t>RecordType</a:t>
            </a:r>
            <a:r>
              <a:rPr lang="en-US" altLang="zh-CN" sz="2200" b="1" dirty="0">
                <a:solidFill>
                  <a:srgbClr val="000066"/>
                </a:solidFill>
                <a:latin typeface="微软雅黑" panose="020B0503020204020204" pitchFamily="34" charset="-122"/>
                <a:ea typeface="微软雅黑" panose="020B0503020204020204" pitchFamily="34" charset="-122"/>
              </a:rPr>
              <a:t>  r[], int n</a:t>
            </a:r>
            <a:r>
              <a:rPr lang="zh-CN" altLang="en-US" sz="2200" b="1" dirty="0">
                <a:solidFill>
                  <a:srgbClr val="000066"/>
                </a:solidFill>
                <a:latin typeface="微软雅黑" panose="020B0503020204020204" pitchFamily="34" charset="-122"/>
                <a:ea typeface="微软雅黑" panose="020B0503020204020204" pitchFamily="34" charset="-122"/>
              </a:rPr>
              <a:t>）</a:t>
            </a:r>
            <a:r>
              <a:rPr lang="en-US" altLang="zh-CN" sz="2200" b="1" dirty="0">
                <a:solidFill>
                  <a:srgbClr val="000066"/>
                </a:solidFill>
                <a:latin typeface="微软雅黑" panose="020B0503020204020204" pitchFamily="34" charset="-122"/>
                <a:ea typeface="微软雅黑" panose="020B0503020204020204" pitchFamily="34" charset="-122"/>
              </a:rPr>
              <a:t>{	</a:t>
            </a:r>
            <a:r>
              <a:rPr lang="en-US" altLang="zh-CN" sz="2200" b="1" dirty="0">
                <a:solidFill>
                  <a:srgbClr val="CC00FF"/>
                </a:solidFill>
                <a:latin typeface="微软雅黑" panose="020B0503020204020204" pitchFamily="34" charset="-122"/>
                <a:ea typeface="微软雅黑" panose="020B0503020204020204" pitchFamily="34" charset="-122"/>
              </a:rPr>
              <a:t>/* </a:t>
            </a:r>
            <a:r>
              <a:rPr lang="zh-CN" altLang="en-US" sz="2200" b="1" dirty="0">
                <a:solidFill>
                  <a:srgbClr val="CC00FF"/>
                </a:solidFill>
                <a:latin typeface="微软雅黑" panose="020B0503020204020204" pitchFamily="34" charset="-122"/>
                <a:ea typeface="微软雅黑" panose="020B0503020204020204" pitchFamily="34" charset="-122"/>
              </a:rPr>
              <a:t>对</a:t>
            </a:r>
            <a:r>
              <a:rPr lang="en-US" altLang="zh-CN" sz="2200" b="1" dirty="0">
                <a:solidFill>
                  <a:srgbClr val="CC00FF"/>
                </a:solidFill>
                <a:latin typeface="微软雅黑" panose="020B0503020204020204" pitchFamily="34" charset="-122"/>
                <a:ea typeface="微软雅黑" panose="020B0503020204020204" pitchFamily="34" charset="-122"/>
              </a:rPr>
              <a:t>r[1..n]</a:t>
            </a:r>
            <a:r>
              <a:rPr lang="zh-CN" altLang="en-US" sz="2200" b="1" dirty="0">
                <a:solidFill>
                  <a:srgbClr val="CC00FF"/>
                </a:solidFill>
                <a:latin typeface="微软雅黑" panose="020B0503020204020204" pitchFamily="34" charset="-122"/>
                <a:ea typeface="微软雅黑" panose="020B0503020204020204" pitchFamily="34" charset="-122"/>
              </a:rPr>
              <a:t>进行堆排序 *</a:t>
            </a:r>
            <a:r>
              <a:rPr lang="en-US" altLang="zh-CN" sz="2200" b="1" dirty="0">
                <a:solidFill>
                  <a:srgbClr val="CC00FF"/>
                </a:solidFill>
                <a:latin typeface="微软雅黑" panose="020B0503020204020204" pitchFamily="34" charset="-122"/>
                <a:ea typeface="微软雅黑" panose="020B0503020204020204" pitchFamily="34" charset="-122"/>
              </a:rPr>
              <a:t>/ </a:t>
            </a:r>
          </a:p>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    </a:t>
            </a:r>
            <a:r>
              <a:rPr lang="en-US" altLang="zh-CN" sz="2200" b="1" dirty="0" err="1">
                <a:solidFill>
                  <a:srgbClr val="00B050"/>
                </a:solidFill>
                <a:latin typeface="微软雅黑" panose="020B0503020204020204" pitchFamily="34" charset="-122"/>
                <a:ea typeface="微软雅黑" panose="020B0503020204020204" pitchFamily="34" charset="-122"/>
              </a:rPr>
              <a:t>crt_heap</a:t>
            </a:r>
            <a:r>
              <a:rPr lang="en-US" altLang="zh-CN" sz="2200" b="1" dirty="0">
                <a:solidFill>
                  <a:srgbClr val="00B050"/>
                </a:solidFill>
                <a:latin typeface="微软雅黑" panose="020B0503020204020204" pitchFamily="34" charset="-122"/>
                <a:ea typeface="微软雅黑" panose="020B0503020204020204" pitchFamily="34" charset="-122"/>
              </a:rPr>
              <a:t>(r, n);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rPr>
              <a:t>对记录数组</a:t>
            </a:r>
            <a:r>
              <a:rPr lang="en-US" altLang="zh-CN" sz="2000" b="1" dirty="0">
                <a:solidFill>
                  <a:srgbClr val="00B050"/>
                </a:solidFill>
              </a:rPr>
              <a:t>r</a:t>
            </a:r>
            <a:r>
              <a:rPr lang="zh-CN" altLang="en-US" sz="2000" b="1" dirty="0">
                <a:solidFill>
                  <a:srgbClr val="00B050"/>
                </a:solidFill>
              </a:rPr>
              <a:t>建堆，</a:t>
            </a:r>
            <a:r>
              <a:rPr lang="en-US" altLang="zh-CN" sz="2000" b="1" dirty="0">
                <a:solidFill>
                  <a:srgbClr val="00B050"/>
                </a:solidFill>
              </a:rPr>
              <a:t>n</a:t>
            </a:r>
            <a:r>
              <a:rPr lang="zh-CN" altLang="en-US" sz="2000" b="1" dirty="0">
                <a:solidFill>
                  <a:srgbClr val="00B050"/>
                </a:solidFill>
              </a:rPr>
              <a:t>为数组的长度</a:t>
            </a:r>
            <a:endParaRPr lang="en-US" altLang="zh-CN" sz="2000" b="1" dirty="0">
              <a:solidFill>
                <a:srgbClr val="00B050"/>
              </a:solidFill>
              <a:latin typeface="微软雅黑" panose="020B0503020204020204" pitchFamily="34" charset="-122"/>
              <a:ea typeface="微软雅黑" panose="020B0503020204020204" pitchFamily="34" charset="-122"/>
            </a:endParaRPr>
          </a:p>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    for (  </a:t>
            </a:r>
            <a:r>
              <a:rPr lang="en-US" altLang="zh-CN" sz="2200" b="1" dirty="0" err="1">
                <a:solidFill>
                  <a:srgbClr val="000066"/>
                </a:solidFill>
                <a:latin typeface="微软雅黑" panose="020B0503020204020204" pitchFamily="34" charset="-122"/>
                <a:ea typeface="微软雅黑" panose="020B0503020204020204" pitchFamily="34" charset="-122"/>
              </a:rPr>
              <a:t>i</a:t>
            </a:r>
            <a:r>
              <a:rPr lang="en-US" altLang="zh-CN" sz="2200" b="1" dirty="0">
                <a:solidFill>
                  <a:srgbClr val="000066"/>
                </a:solidFill>
                <a:latin typeface="微软雅黑" panose="020B0503020204020204" pitchFamily="34" charset="-122"/>
                <a:ea typeface="微软雅黑" panose="020B0503020204020204" pitchFamily="34" charset="-122"/>
              </a:rPr>
              <a:t>=n  ; </a:t>
            </a:r>
            <a:r>
              <a:rPr lang="en-US" altLang="zh-CN" sz="2200" b="1" dirty="0" err="1">
                <a:solidFill>
                  <a:srgbClr val="000066"/>
                </a:solidFill>
                <a:latin typeface="微软雅黑" panose="020B0503020204020204" pitchFamily="34" charset="-122"/>
                <a:ea typeface="微软雅黑" panose="020B0503020204020204" pitchFamily="34" charset="-122"/>
              </a:rPr>
              <a:t>i</a:t>
            </a:r>
            <a:r>
              <a:rPr lang="en-US" altLang="zh-CN" sz="2200" b="1" dirty="0">
                <a:solidFill>
                  <a:srgbClr val="000066"/>
                </a:solidFill>
                <a:latin typeface="微软雅黑" panose="020B0503020204020204" pitchFamily="34" charset="-122"/>
                <a:ea typeface="微软雅黑" panose="020B0503020204020204" pitchFamily="34" charset="-122"/>
              </a:rPr>
              <a:t>&gt;= 2 ; --</a:t>
            </a:r>
            <a:r>
              <a:rPr lang="en-US" altLang="zh-CN" sz="2200" b="1" dirty="0" err="1">
                <a:solidFill>
                  <a:srgbClr val="000066"/>
                </a:solidFill>
                <a:latin typeface="微软雅黑" panose="020B0503020204020204" pitchFamily="34" charset="-122"/>
                <a:ea typeface="微软雅黑" panose="020B0503020204020204" pitchFamily="34" charset="-122"/>
              </a:rPr>
              <a:t>i</a:t>
            </a:r>
            <a:r>
              <a:rPr lang="en-US" altLang="zh-CN" sz="2200" b="1" dirty="0">
                <a:solidFill>
                  <a:srgbClr val="000066"/>
                </a:solidFill>
                <a:latin typeface="微软雅黑" panose="020B0503020204020204" pitchFamily="34" charset="-122"/>
                <a:ea typeface="微软雅黑" panose="020B0503020204020204" pitchFamily="34" charset="-122"/>
              </a:rPr>
              <a:t>) {</a:t>
            </a:r>
          </a:p>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        r[0]=r[1];		</a:t>
            </a:r>
            <a:r>
              <a:rPr lang="en-US" altLang="zh-CN" sz="2200" b="1" dirty="0">
                <a:solidFill>
                  <a:srgbClr val="CC00FF"/>
                </a:solidFill>
                <a:latin typeface="微软雅黑" panose="020B0503020204020204" pitchFamily="34" charset="-122"/>
                <a:ea typeface="微软雅黑" panose="020B0503020204020204" pitchFamily="34" charset="-122"/>
              </a:rPr>
              <a:t>/* </a:t>
            </a:r>
            <a:r>
              <a:rPr lang="zh-CN" altLang="en-US" sz="2200" b="1" dirty="0">
                <a:solidFill>
                  <a:srgbClr val="CC00FF"/>
                </a:solidFill>
                <a:latin typeface="微软雅黑" panose="020B0503020204020204" pitchFamily="34" charset="-122"/>
                <a:ea typeface="微软雅黑" panose="020B0503020204020204" pitchFamily="34" charset="-122"/>
              </a:rPr>
              <a:t>将堆顶记录和堆中的最后一个记录互换 *</a:t>
            </a:r>
            <a:r>
              <a:rPr lang="en-US" altLang="zh-CN" sz="2200" b="1" dirty="0">
                <a:solidFill>
                  <a:srgbClr val="CC00FF"/>
                </a:solidFill>
                <a:latin typeface="微软雅黑" panose="020B0503020204020204" pitchFamily="34" charset="-122"/>
                <a:ea typeface="微软雅黑" panose="020B0503020204020204" pitchFamily="34" charset="-122"/>
              </a:rPr>
              <a:t>/ </a:t>
            </a:r>
          </a:p>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        r[1]= r[</a:t>
            </a:r>
            <a:r>
              <a:rPr lang="en-US" altLang="zh-CN" sz="2200" b="1" dirty="0" err="1">
                <a:solidFill>
                  <a:srgbClr val="000066"/>
                </a:solidFill>
                <a:latin typeface="微软雅黑" panose="020B0503020204020204" pitchFamily="34" charset="-122"/>
                <a:ea typeface="微软雅黑" panose="020B0503020204020204" pitchFamily="34" charset="-122"/>
              </a:rPr>
              <a:t>i</a:t>
            </a:r>
            <a:r>
              <a:rPr lang="en-US" altLang="zh-CN" sz="2200" b="1" dirty="0">
                <a:solidFill>
                  <a:srgbClr val="000066"/>
                </a:solidFill>
                <a:latin typeface="微软雅黑" panose="020B0503020204020204" pitchFamily="34" charset="-122"/>
                <a:ea typeface="微软雅黑" panose="020B0503020204020204" pitchFamily="34" charset="-122"/>
              </a:rPr>
              <a:t>]   </a:t>
            </a:r>
          </a:p>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        r[</a:t>
            </a:r>
            <a:r>
              <a:rPr lang="en-US" altLang="zh-CN" sz="2200" b="1" dirty="0" err="1">
                <a:solidFill>
                  <a:srgbClr val="000066"/>
                </a:solidFill>
                <a:latin typeface="微软雅黑" panose="020B0503020204020204" pitchFamily="34" charset="-122"/>
                <a:ea typeface="微软雅黑" panose="020B0503020204020204" pitchFamily="34" charset="-122"/>
              </a:rPr>
              <a:t>i</a:t>
            </a:r>
            <a:r>
              <a:rPr lang="en-US" altLang="zh-CN" sz="2200" b="1" dirty="0">
                <a:solidFill>
                  <a:srgbClr val="000066"/>
                </a:solidFill>
                <a:latin typeface="微软雅黑" panose="020B0503020204020204" pitchFamily="34" charset="-122"/>
                <a:ea typeface="微软雅黑" panose="020B0503020204020204" pitchFamily="34" charset="-122"/>
              </a:rPr>
              <a:t>]= r[0]; </a:t>
            </a:r>
          </a:p>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        </a:t>
            </a:r>
            <a:r>
              <a:rPr lang="en-US" altLang="zh-CN" sz="2200" b="1" dirty="0">
                <a:solidFill>
                  <a:srgbClr val="00B050"/>
                </a:solidFill>
                <a:latin typeface="微软雅黑" panose="020B0503020204020204" pitchFamily="34" charset="-122"/>
                <a:ea typeface="微软雅黑" panose="020B0503020204020204" pitchFamily="34" charset="-122"/>
              </a:rPr>
              <a:t>sift(r</a:t>
            </a:r>
            <a:r>
              <a:rPr lang="zh-CN" altLang="en-US" sz="2200" b="1" dirty="0">
                <a:solidFill>
                  <a:srgbClr val="00B050"/>
                </a:solidFill>
                <a:latin typeface="微软雅黑" panose="020B0503020204020204" pitchFamily="34" charset="-122"/>
                <a:ea typeface="微软雅黑" panose="020B0503020204020204" pitchFamily="34" charset="-122"/>
              </a:rPr>
              <a:t>，</a:t>
            </a:r>
            <a:r>
              <a:rPr lang="en-US" altLang="zh-CN" sz="2200" b="1" dirty="0">
                <a:solidFill>
                  <a:srgbClr val="00B050"/>
                </a:solidFill>
                <a:latin typeface="微软雅黑" panose="020B0503020204020204" pitchFamily="34" charset="-122"/>
                <a:ea typeface="微软雅黑" panose="020B0503020204020204" pitchFamily="34" charset="-122"/>
              </a:rPr>
              <a:t>1</a:t>
            </a:r>
            <a:r>
              <a:rPr lang="zh-CN" altLang="en-US" sz="2200" b="1" dirty="0">
                <a:solidFill>
                  <a:srgbClr val="00B050"/>
                </a:solidFill>
                <a:latin typeface="微软雅黑" panose="020B0503020204020204" pitchFamily="34" charset="-122"/>
                <a:ea typeface="微软雅黑" panose="020B0503020204020204" pitchFamily="34" charset="-122"/>
              </a:rPr>
              <a:t>，</a:t>
            </a:r>
            <a:r>
              <a:rPr lang="en-US" altLang="zh-CN" sz="2200" b="1" dirty="0">
                <a:solidFill>
                  <a:srgbClr val="00B050"/>
                </a:solidFill>
                <a:latin typeface="微软雅黑" panose="020B0503020204020204" pitchFamily="34" charset="-122"/>
                <a:ea typeface="微软雅黑" panose="020B0503020204020204" pitchFamily="34" charset="-122"/>
              </a:rPr>
              <a:t>i-1);</a:t>
            </a:r>
            <a:r>
              <a:rPr lang="en-US" altLang="zh-CN" sz="2200" b="1" dirty="0">
                <a:solidFill>
                  <a:srgbClr val="000066"/>
                </a:solidFill>
                <a:latin typeface="微软雅黑" panose="020B0503020204020204" pitchFamily="34" charset="-122"/>
                <a:ea typeface="微软雅黑" panose="020B0503020204020204" pitchFamily="34" charset="-122"/>
              </a:rPr>
              <a:t>		</a:t>
            </a:r>
            <a:r>
              <a:rPr lang="en-US" altLang="zh-CN" sz="2200" b="1" dirty="0">
                <a:solidFill>
                  <a:srgbClr val="CC00FF"/>
                </a:solidFill>
                <a:latin typeface="微软雅黑" panose="020B0503020204020204" pitchFamily="34" charset="-122"/>
                <a:ea typeface="微软雅黑" panose="020B0503020204020204" pitchFamily="34" charset="-122"/>
              </a:rPr>
              <a:t>/*</a:t>
            </a:r>
            <a:r>
              <a:rPr lang="zh-CN" altLang="en-US" b="1" dirty="0">
                <a:solidFill>
                  <a:srgbClr val="00B050"/>
                </a:solidFill>
              </a:rPr>
              <a:t>重建堆：</a:t>
            </a:r>
            <a:r>
              <a:rPr lang="zh-CN" altLang="en-US" sz="2200" b="1" dirty="0">
                <a:solidFill>
                  <a:srgbClr val="CC00FF"/>
                </a:solidFill>
                <a:latin typeface="微软雅黑" panose="020B0503020204020204" pitchFamily="34" charset="-122"/>
                <a:ea typeface="微软雅黑" panose="020B0503020204020204" pitchFamily="34" charset="-122"/>
              </a:rPr>
              <a:t>进行调整，使</a:t>
            </a:r>
            <a:r>
              <a:rPr lang="en-US" altLang="zh-CN" sz="2200" b="1" dirty="0">
                <a:solidFill>
                  <a:srgbClr val="CC00FF"/>
                </a:solidFill>
                <a:latin typeface="微软雅黑" panose="020B0503020204020204" pitchFamily="34" charset="-122"/>
                <a:ea typeface="微软雅黑" panose="020B0503020204020204" pitchFamily="34" charset="-122"/>
              </a:rPr>
              <a:t>r[1..i-1]</a:t>
            </a:r>
            <a:r>
              <a:rPr lang="zh-CN" altLang="en-US" sz="2200" b="1" dirty="0">
                <a:solidFill>
                  <a:srgbClr val="CC00FF"/>
                </a:solidFill>
                <a:latin typeface="微软雅黑" panose="020B0503020204020204" pitchFamily="34" charset="-122"/>
                <a:ea typeface="微软雅黑" panose="020B0503020204020204" pitchFamily="34" charset="-122"/>
              </a:rPr>
              <a:t>变成堆 *</a:t>
            </a:r>
            <a:r>
              <a:rPr lang="en-US" altLang="zh-CN" sz="2200" b="1" dirty="0">
                <a:solidFill>
                  <a:srgbClr val="CC00FF"/>
                </a:solidFill>
                <a:latin typeface="微软雅黑" panose="020B0503020204020204" pitchFamily="34" charset="-122"/>
                <a:ea typeface="微软雅黑" panose="020B0503020204020204" pitchFamily="34" charset="-122"/>
              </a:rPr>
              <a:t>/ </a:t>
            </a:r>
          </a:p>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    }</a:t>
            </a:r>
          </a:p>
          <a:p>
            <a:pPr>
              <a:lnSpc>
                <a:spcPct val="150000"/>
              </a:lnSpc>
              <a:spcBef>
                <a:spcPts val="600"/>
              </a:spcBef>
              <a:spcAft>
                <a:spcPts val="0"/>
              </a:spcAft>
              <a:buClr>
                <a:srgbClr val="FF0000"/>
              </a:buClr>
              <a:buSzPct val="80000"/>
            </a:pPr>
            <a:r>
              <a:rPr lang="en-US" altLang="zh-CN" sz="2200" b="1" dirty="0">
                <a:solidFill>
                  <a:srgbClr val="000066"/>
                </a:solidFill>
                <a:latin typeface="微软雅黑" panose="020B0503020204020204" pitchFamily="34" charset="-122"/>
                <a:ea typeface="微软雅黑" panose="020B0503020204020204" pitchFamily="34" charset="-122"/>
              </a:rPr>
              <a:t>} /* </a:t>
            </a:r>
            <a:r>
              <a:rPr lang="en-US" altLang="zh-CN" sz="2200" b="1" dirty="0" err="1">
                <a:solidFill>
                  <a:srgbClr val="000066"/>
                </a:solidFill>
                <a:latin typeface="微软雅黑" panose="020B0503020204020204" pitchFamily="34" charset="-122"/>
                <a:ea typeface="微软雅黑" panose="020B0503020204020204" pitchFamily="34" charset="-122"/>
              </a:rPr>
              <a:t>HeapSort</a:t>
            </a:r>
            <a:r>
              <a:rPr lang="en-US" altLang="zh-CN" sz="2200" b="1" dirty="0">
                <a:solidFill>
                  <a:srgbClr val="000066"/>
                </a:solidFill>
                <a:latin typeface="微软雅黑" panose="020B0503020204020204" pitchFamily="34" charset="-122"/>
                <a:ea typeface="微软雅黑" panose="020B0503020204020204" pitchFamily="34" charset="-122"/>
              </a:rPr>
              <a:t> */ </a:t>
            </a:r>
            <a:endParaRPr lang="zh-CN" altLang="en-US" sz="2200"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564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829B5-CB4D-4A22-8AED-56F405E6B4B9}"/>
              </a:ext>
            </a:extLst>
          </p:cNvPr>
          <p:cNvSpPr>
            <a:spLocks noGrp="1"/>
          </p:cNvSpPr>
          <p:nvPr>
            <p:ph type="title"/>
          </p:nvPr>
        </p:nvSpPr>
        <p:spPr/>
        <p:txBody>
          <a:bodyPr/>
          <a:lstStyle/>
          <a:p>
            <a:r>
              <a:rPr lang="zh-CN" altLang="en-US" dirty="0"/>
              <a:t>堆排序算法分析</a:t>
            </a:r>
          </a:p>
        </p:txBody>
      </p:sp>
      <p:sp>
        <p:nvSpPr>
          <p:cNvPr id="3" name="内容占位符 2">
            <a:extLst>
              <a:ext uri="{FF2B5EF4-FFF2-40B4-BE49-F238E27FC236}">
                <a16:creationId xmlns:a16="http://schemas.microsoft.com/office/drawing/2014/main" id="{46955C77-0419-4452-9ECC-D9D12ED3946C}"/>
              </a:ext>
            </a:extLst>
          </p:cNvPr>
          <p:cNvSpPr>
            <a:spLocks noGrp="1"/>
          </p:cNvSpPr>
          <p:nvPr>
            <p:ph idx="1"/>
          </p:nvPr>
        </p:nvSpPr>
        <p:spPr>
          <a:xfrm>
            <a:off x="304800" y="1219200"/>
            <a:ext cx="11582400" cy="5334000"/>
          </a:xfrm>
        </p:spPr>
        <p:txBody>
          <a:bodyPr/>
          <a:lstStyle/>
          <a:p>
            <a:pPr>
              <a:spcAft>
                <a:spcPts val="0"/>
              </a:spcAft>
            </a:pPr>
            <a:r>
              <a:rPr lang="zh-CN" altLang="en-US" sz="2400" dirty="0"/>
              <a:t>堆排序的时间主要耗费在</a:t>
            </a:r>
            <a:r>
              <a:rPr lang="zh-CN" altLang="en-US" sz="2400" dirty="0">
                <a:solidFill>
                  <a:srgbClr val="00B050"/>
                </a:solidFill>
              </a:rPr>
              <a:t>建初始堆</a:t>
            </a:r>
            <a:r>
              <a:rPr lang="zh-CN" altLang="en-US" sz="2400" dirty="0"/>
              <a:t>和</a:t>
            </a:r>
            <a:r>
              <a:rPr lang="zh-CN" altLang="en-US" sz="2400" dirty="0">
                <a:solidFill>
                  <a:srgbClr val="00B050"/>
                </a:solidFill>
              </a:rPr>
              <a:t>调整建新堆</a:t>
            </a:r>
            <a:r>
              <a:rPr lang="zh-CN" altLang="en-US" sz="2400" dirty="0"/>
              <a:t>时进行的</a:t>
            </a:r>
            <a:r>
              <a:rPr lang="zh-CN" altLang="en-US" sz="2400" dirty="0">
                <a:solidFill>
                  <a:srgbClr val="00B050"/>
                </a:solidFill>
              </a:rPr>
              <a:t>反复“筛选”</a:t>
            </a:r>
            <a:r>
              <a:rPr lang="zh-CN" altLang="en-US" sz="2400" dirty="0"/>
              <a:t>上。</a:t>
            </a:r>
            <a:endParaRPr lang="en-US" altLang="zh-CN" sz="2400" dirty="0"/>
          </a:p>
          <a:p>
            <a:pPr>
              <a:spcAft>
                <a:spcPts val="0"/>
              </a:spcAft>
            </a:pPr>
            <a:r>
              <a:rPr lang="zh-CN" altLang="en-US" sz="2400" dirty="0"/>
              <a:t>对深度为</a:t>
            </a:r>
            <a:r>
              <a:rPr lang="en-US" altLang="zh-CN" sz="2400" dirty="0"/>
              <a:t>k</a:t>
            </a:r>
            <a:r>
              <a:rPr lang="zh-CN" altLang="en-US" sz="2400" dirty="0"/>
              <a:t>的堆，筛选算法中进行的关键字的</a:t>
            </a:r>
            <a:r>
              <a:rPr lang="zh-CN" altLang="en-US" sz="2400" dirty="0">
                <a:solidFill>
                  <a:srgbClr val="00B050"/>
                </a:solidFill>
              </a:rPr>
              <a:t>比较次数</a:t>
            </a:r>
            <a:r>
              <a:rPr lang="zh-CN" altLang="en-US" sz="2400" dirty="0"/>
              <a:t>至多为 </a:t>
            </a:r>
            <a:r>
              <a:rPr lang="en-US" altLang="zh-CN" sz="2400" dirty="0">
                <a:solidFill>
                  <a:srgbClr val="FF0000"/>
                </a:solidFill>
              </a:rPr>
              <a:t>2(k-1) </a:t>
            </a:r>
            <a:r>
              <a:rPr lang="zh-CN" altLang="en-US" sz="2400" dirty="0"/>
              <a:t>次</a:t>
            </a:r>
            <a:endParaRPr lang="en-US" altLang="zh-CN" sz="2400" dirty="0"/>
          </a:p>
          <a:p>
            <a:pPr>
              <a:spcAft>
                <a:spcPts val="0"/>
              </a:spcAft>
            </a:pPr>
            <a:r>
              <a:rPr lang="en-US" altLang="zh-CN" sz="2400" dirty="0"/>
              <a:t>n</a:t>
            </a:r>
            <a:r>
              <a:rPr lang="zh-CN" altLang="en-US" sz="2400" dirty="0"/>
              <a:t>个结点的完全二叉树的深度为：</a:t>
            </a:r>
            <a:r>
              <a:rPr kumimoji="1" lang="zh-CN" altLang="en-US" sz="2400" kern="1200" dirty="0">
                <a:solidFill>
                  <a:srgbClr val="FF0000"/>
                </a:solidFill>
                <a:latin typeface="宋体" panose="02010600030101010101" pitchFamily="2" charset="-122"/>
                <a:ea typeface="宋体" panose="02010600030101010101" pitchFamily="2" charset="-122"/>
                <a:sym typeface="Symbol" panose="05050102010706020507" pitchFamily="18" charset="2"/>
              </a:rPr>
              <a:t></a:t>
            </a:r>
            <a:r>
              <a:rPr kumimoji="1" lang="en-US" altLang="zh-CN" sz="2800" kern="1200" dirty="0">
                <a:solidFill>
                  <a:srgbClr val="FF0000"/>
                </a:solidFill>
                <a:latin typeface="宋体" panose="02010600030101010101" pitchFamily="2" charset="-122"/>
                <a:ea typeface="宋体" panose="02010600030101010101" pitchFamily="2" charset="-122"/>
              </a:rPr>
              <a:t>log</a:t>
            </a:r>
            <a:r>
              <a:rPr kumimoji="1" lang="en-US" altLang="zh-CN" sz="2800" kern="1200" baseline="-25000" dirty="0">
                <a:solidFill>
                  <a:srgbClr val="FF0000"/>
                </a:solidFill>
                <a:latin typeface="宋体" panose="02010600030101010101" pitchFamily="2" charset="-122"/>
                <a:ea typeface="宋体" panose="02010600030101010101" pitchFamily="2" charset="-122"/>
              </a:rPr>
              <a:t>2</a:t>
            </a:r>
            <a:r>
              <a:rPr kumimoji="1" lang="en-US" altLang="zh-CN" sz="2800" kern="1200" dirty="0">
                <a:solidFill>
                  <a:srgbClr val="FF0000"/>
                </a:solidFill>
                <a:latin typeface="宋体" panose="02010600030101010101" pitchFamily="2" charset="-122"/>
                <a:ea typeface="宋体" panose="02010600030101010101" pitchFamily="2" charset="-122"/>
              </a:rPr>
              <a:t>n</a:t>
            </a:r>
            <a:r>
              <a:rPr kumimoji="1" lang="en-US" altLang="zh-CN" sz="2400" kern="1200" dirty="0">
                <a:solidFill>
                  <a:srgbClr val="FF0000"/>
                </a:solidFill>
                <a:latin typeface="宋体" panose="02010600030101010101" pitchFamily="2" charset="-122"/>
                <a:ea typeface="宋体" panose="02010600030101010101" pitchFamily="2" charset="-122"/>
                <a:sym typeface="Symbol" panose="05050102010706020507" pitchFamily="18" charset="2"/>
              </a:rPr>
              <a:t></a:t>
            </a:r>
            <a:r>
              <a:rPr kumimoji="1" lang="en-US" altLang="zh-CN" sz="2400" kern="1200" dirty="0">
                <a:solidFill>
                  <a:srgbClr val="FF0000"/>
                </a:solidFill>
                <a:latin typeface="Times New Roman" panose="02020603050405020304" pitchFamily="18" charset="0"/>
                <a:ea typeface="宋体" panose="02010600030101010101" pitchFamily="2" charset="-122"/>
              </a:rPr>
              <a:t> +1</a:t>
            </a:r>
            <a:r>
              <a:rPr lang="zh-CN" altLang="en-US" sz="2400" dirty="0"/>
              <a:t>，则调整建新堆时调用</a:t>
            </a:r>
            <a:r>
              <a:rPr lang="en-US" altLang="zh-CN" sz="2400" dirty="0"/>
              <a:t>sift</a:t>
            </a:r>
            <a:r>
              <a:rPr lang="zh-CN" altLang="en-US" sz="2400" dirty="0"/>
              <a:t>过程</a:t>
            </a:r>
            <a:r>
              <a:rPr lang="en-US" altLang="zh-CN" sz="2400" dirty="0"/>
              <a:t>n-1</a:t>
            </a:r>
            <a:r>
              <a:rPr lang="zh-CN" altLang="en-US" sz="2400" dirty="0"/>
              <a:t>次总共进行的比较次数不超过：</a:t>
            </a:r>
            <a:endParaRPr lang="en-US" altLang="zh-CN" sz="2400" dirty="0"/>
          </a:p>
          <a:p>
            <a:pPr>
              <a:spcAft>
                <a:spcPts val="0"/>
              </a:spcAft>
            </a:pPr>
            <a:endParaRPr lang="en-US" altLang="zh-CN" sz="2400" dirty="0"/>
          </a:p>
          <a:p>
            <a:pPr>
              <a:spcAft>
                <a:spcPts val="0"/>
              </a:spcAft>
            </a:pPr>
            <a:r>
              <a:rPr lang="zh-CN" altLang="en-US" sz="2400" dirty="0">
                <a:latin typeface="宋体" panose="02010600030101010101" pitchFamily="2" charset="-122"/>
              </a:rPr>
              <a:t>因此，堆排序在</a:t>
            </a:r>
            <a:r>
              <a:rPr lang="zh-CN" altLang="en-US" sz="2400" dirty="0">
                <a:solidFill>
                  <a:srgbClr val="00B050"/>
                </a:solidFill>
                <a:latin typeface="宋体" panose="02010600030101010101" pitchFamily="2" charset="-122"/>
              </a:rPr>
              <a:t>最坏</a:t>
            </a:r>
            <a:r>
              <a:rPr lang="zh-CN" altLang="en-US" sz="2400" dirty="0">
                <a:latin typeface="宋体" panose="02010600030101010101" pitchFamily="2" charset="-122"/>
              </a:rPr>
              <a:t>情况下，其</a:t>
            </a:r>
            <a:r>
              <a:rPr lang="zh-CN" altLang="en-US" sz="2400" dirty="0">
                <a:solidFill>
                  <a:srgbClr val="00B050"/>
                </a:solidFill>
                <a:latin typeface="宋体" panose="02010600030101010101" pitchFamily="2" charset="-122"/>
              </a:rPr>
              <a:t>时间复杂度</a:t>
            </a:r>
            <a:r>
              <a:rPr lang="zh-CN" altLang="en-US" sz="2400" dirty="0">
                <a:latin typeface="宋体" panose="02010600030101010101" pitchFamily="2" charset="-122"/>
              </a:rPr>
              <a:t>也为 </a:t>
            </a:r>
            <a:r>
              <a:rPr lang="en-US" altLang="zh-CN" sz="2400" dirty="0">
                <a:solidFill>
                  <a:srgbClr val="FF0000"/>
                </a:solidFill>
              </a:rPr>
              <a:t>O(nlog</a:t>
            </a:r>
            <a:r>
              <a:rPr lang="en-US" altLang="zh-CN" sz="2400" baseline="-30000" dirty="0">
                <a:solidFill>
                  <a:srgbClr val="FF0000"/>
                </a:solidFill>
              </a:rPr>
              <a:t>2</a:t>
            </a:r>
            <a:r>
              <a:rPr lang="en-US" altLang="zh-CN" sz="2400" dirty="0">
                <a:solidFill>
                  <a:srgbClr val="FF0000"/>
                </a:solidFill>
              </a:rPr>
              <a:t>n)</a:t>
            </a:r>
            <a:r>
              <a:rPr lang="zh-CN" altLang="en-US" sz="2400" dirty="0">
                <a:latin typeface="宋体" panose="02010600030101010101" pitchFamily="2" charset="-122"/>
              </a:rPr>
              <a:t>，这是堆排序的最大优点。</a:t>
            </a:r>
            <a:r>
              <a:rPr lang="zh-CN" altLang="en-US" sz="2400" dirty="0"/>
              <a:t> </a:t>
            </a:r>
          </a:p>
          <a:p>
            <a:pPr>
              <a:spcAft>
                <a:spcPts val="0"/>
              </a:spcAft>
            </a:pPr>
            <a:r>
              <a:rPr lang="zh-CN" altLang="en-US" sz="2400" dirty="0"/>
              <a:t>堆排序是一种</a:t>
            </a:r>
            <a:r>
              <a:rPr lang="zh-CN" altLang="en-US" sz="2400" dirty="0">
                <a:solidFill>
                  <a:srgbClr val="00B050"/>
                </a:solidFill>
              </a:rPr>
              <a:t>不稳定</a:t>
            </a:r>
            <a:r>
              <a:rPr lang="zh-CN" altLang="en-US" sz="2400" dirty="0"/>
              <a:t>的排序方法，它</a:t>
            </a:r>
            <a:r>
              <a:rPr lang="zh-CN" altLang="en-US" sz="2400" dirty="0">
                <a:solidFill>
                  <a:srgbClr val="00B050"/>
                </a:solidFill>
              </a:rPr>
              <a:t>不适用</a:t>
            </a:r>
            <a:r>
              <a:rPr lang="zh-CN" altLang="en-US" sz="2400" dirty="0"/>
              <a:t>于待排序记录个数</a:t>
            </a:r>
            <a:r>
              <a:rPr lang="en-US" altLang="zh-CN" sz="2400" dirty="0">
                <a:solidFill>
                  <a:srgbClr val="00B050"/>
                </a:solidFill>
              </a:rPr>
              <a:t>n</a:t>
            </a:r>
            <a:r>
              <a:rPr lang="zh-CN" altLang="en-US" sz="2400" dirty="0">
                <a:solidFill>
                  <a:srgbClr val="00B050"/>
                </a:solidFill>
              </a:rPr>
              <a:t>较少</a:t>
            </a:r>
            <a:r>
              <a:rPr lang="zh-CN" altLang="en-US" sz="2400" dirty="0"/>
              <a:t>的情况，但对于</a:t>
            </a:r>
            <a:r>
              <a:rPr lang="en-US" altLang="zh-CN" sz="2400" dirty="0">
                <a:solidFill>
                  <a:srgbClr val="00B050"/>
                </a:solidFill>
              </a:rPr>
              <a:t>n</a:t>
            </a:r>
            <a:r>
              <a:rPr lang="zh-CN" altLang="en-US" sz="2400" dirty="0">
                <a:solidFill>
                  <a:srgbClr val="00B050"/>
                </a:solidFill>
              </a:rPr>
              <a:t>较大</a:t>
            </a:r>
            <a:r>
              <a:rPr lang="zh-CN" altLang="en-US" sz="2400" dirty="0"/>
              <a:t>的文件还是</a:t>
            </a:r>
            <a:r>
              <a:rPr lang="zh-CN" altLang="en-US" sz="2400" dirty="0">
                <a:solidFill>
                  <a:srgbClr val="00B050"/>
                </a:solidFill>
              </a:rPr>
              <a:t>很有效</a:t>
            </a:r>
            <a:r>
              <a:rPr lang="zh-CN" altLang="en-US" sz="2400" dirty="0"/>
              <a:t>的。 </a:t>
            </a:r>
            <a:endParaRPr lang="en-US" altLang="zh-CN" sz="2400" dirty="0"/>
          </a:p>
          <a:p>
            <a:pPr>
              <a:spcAft>
                <a:spcPts val="0"/>
              </a:spcAft>
            </a:pPr>
            <a:endParaRPr lang="zh-CN" altLang="en-US" dirty="0"/>
          </a:p>
        </p:txBody>
      </p:sp>
      <p:sp>
        <p:nvSpPr>
          <p:cNvPr id="4" name="Text Box 4">
            <a:extLst>
              <a:ext uri="{FF2B5EF4-FFF2-40B4-BE49-F238E27FC236}">
                <a16:creationId xmlns:a16="http://schemas.microsoft.com/office/drawing/2014/main" id="{0BEB945C-D40A-47F2-BAA1-670FC9A3CB6A}"/>
              </a:ext>
            </a:extLst>
          </p:cNvPr>
          <p:cNvSpPr txBox="1">
            <a:spLocks noChangeArrowheads="1"/>
          </p:cNvSpPr>
          <p:nvPr/>
        </p:nvSpPr>
        <p:spPr bwMode="auto">
          <a:xfrm>
            <a:off x="914400" y="3733800"/>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2(</a:t>
            </a:r>
            <a:r>
              <a:rPr lang="en-US" altLang="zh-CN" b="1" dirty="0">
                <a:sym typeface="Symbol" panose="05050102010706020507" pitchFamily="18" charset="2"/>
              </a:rPr>
              <a:t></a:t>
            </a:r>
            <a:r>
              <a:rPr lang="en-US" altLang="zh-CN" sz="2800" b="1" dirty="0"/>
              <a:t>log</a:t>
            </a:r>
            <a:r>
              <a:rPr lang="en-US" altLang="zh-CN" sz="2800" b="1" baseline="-25000" dirty="0"/>
              <a:t>2</a:t>
            </a:r>
            <a:r>
              <a:rPr lang="en-US" altLang="zh-CN" sz="2800" b="1" dirty="0"/>
              <a:t>(n-1)</a:t>
            </a:r>
            <a:r>
              <a:rPr lang="en-US" altLang="zh-CN" b="1" dirty="0">
                <a:sym typeface="Symbol" panose="05050102010706020507" pitchFamily="18" charset="2"/>
              </a:rPr>
              <a:t></a:t>
            </a:r>
            <a:r>
              <a:rPr lang="en-US" altLang="zh-CN" sz="2800" b="1" dirty="0"/>
              <a:t> + </a:t>
            </a:r>
            <a:r>
              <a:rPr lang="en-US" altLang="zh-CN" b="1" dirty="0">
                <a:sym typeface="Symbol" panose="05050102010706020507" pitchFamily="18" charset="2"/>
              </a:rPr>
              <a:t></a:t>
            </a:r>
            <a:r>
              <a:rPr lang="en-US" altLang="zh-CN" sz="2800" b="1" dirty="0"/>
              <a:t>log</a:t>
            </a:r>
            <a:r>
              <a:rPr lang="en-US" altLang="zh-CN" sz="2800" b="1" baseline="-25000" dirty="0"/>
              <a:t>2</a:t>
            </a:r>
            <a:r>
              <a:rPr lang="en-US" altLang="zh-CN" sz="2800" b="1" dirty="0"/>
              <a:t>(n-2)</a:t>
            </a:r>
            <a:r>
              <a:rPr lang="en-US" altLang="zh-CN" b="1" dirty="0">
                <a:sym typeface="Symbol" panose="05050102010706020507" pitchFamily="18" charset="2"/>
              </a:rPr>
              <a:t></a:t>
            </a:r>
            <a:r>
              <a:rPr lang="en-US" altLang="zh-CN" sz="2800" b="1" dirty="0"/>
              <a:t> +…+ </a:t>
            </a:r>
            <a:r>
              <a:rPr lang="en-US" altLang="zh-CN" b="1" dirty="0">
                <a:sym typeface="Symbol" panose="05050102010706020507" pitchFamily="18" charset="2"/>
              </a:rPr>
              <a:t></a:t>
            </a:r>
            <a:r>
              <a:rPr lang="en-US" altLang="zh-CN" sz="2800" b="1" dirty="0"/>
              <a:t>log</a:t>
            </a:r>
            <a:r>
              <a:rPr lang="en-US" altLang="zh-CN" sz="2800" b="1" baseline="-25000" dirty="0"/>
              <a:t>2</a:t>
            </a:r>
            <a:r>
              <a:rPr lang="en-US" altLang="zh-CN" sz="2800" b="1" dirty="0"/>
              <a:t>2</a:t>
            </a:r>
            <a:r>
              <a:rPr lang="en-US" altLang="zh-CN" b="1" dirty="0">
                <a:sym typeface="Symbol" panose="05050102010706020507" pitchFamily="18" charset="2"/>
              </a:rPr>
              <a:t></a:t>
            </a:r>
            <a:r>
              <a:rPr lang="en-US" altLang="zh-CN" sz="2800" b="1" dirty="0"/>
              <a:t> &lt;2</a:t>
            </a:r>
            <a:r>
              <a:rPr lang="en-US" altLang="zh-CN" sz="2800" b="1" dirty="0">
                <a:solidFill>
                  <a:srgbClr val="00B050"/>
                </a:solidFill>
              </a:rPr>
              <a:t>n</a:t>
            </a:r>
            <a:r>
              <a:rPr lang="en-US" altLang="zh-CN" sz="2800" b="1" dirty="0"/>
              <a:t> </a:t>
            </a:r>
            <a:r>
              <a:rPr lang="en-US" altLang="zh-CN" b="1" dirty="0">
                <a:sym typeface="Symbol" panose="05050102010706020507" pitchFamily="18" charset="2"/>
              </a:rPr>
              <a:t></a:t>
            </a:r>
            <a:r>
              <a:rPr lang="en-US" altLang="zh-CN" sz="2800" b="1" dirty="0"/>
              <a:t>log</a:t>
            </a:r>
            <a:r>
              <a:rPr lang="en-US" altLang="zh-CN" sz="2800" b="1" baseline="-25000" dirty="0"/>
              <a:t>2</a:t>
            </a:r>
            <a:r>
              <a:rPr lang="en-US" altLang="zh-CN" sz="2800" b="1" dirty="0"/>
              <a:t>n</a:t>
            </a:r>
            <a:r>
              <a:rPr lang="en-US" altLang="zh-CN" b="1" dirty="0">
                <a:sym typeface="Symbol" panose="05050102010706020507" pitchFamily="18" charset="2"/>
              </a:rPr>
              <a:t></a:t>
            </a:r>
            <a:r>
              <a:rPr lang="en-US" altLang="zh-CN" sz="2800" b="1" dirty="0">
                <a:latin typeface="宋体" panose="02010600030101010101" pitchFamily="2" charset="-122"/>
              </a:rPr>
              <a:t> </a:t>
            </a:r>
          </a:p>
        </p:txBody>
      </p:sp>
    </p:spTree>
    <p:extLst>
      <p:ext uri="{BB962C8B-B14F-4D97-AF65-F5344CB8AC3E}">
        <p14:creationId xmlns:p14="http://schemas.microsoft.com/office/powerpoint/2010/main" val="219358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75373-B8F2-4F6B-AD24-4FDD515B5CE1}"/>
              </a:ext>
            </a:extLst>
          </p:cNvPr>
          <p:cNvSpPr>
            <a:spLocks noGrp="1"/>
          </p:cNvSpPr>
          <p:nvPr>
            <p:ph type="title"/>
          </p:nvPr>
        </p:nvSpPr>
        <p:spPr/>
        <p:txBody>
          <a:bodyPr/>
          <a:lstStyle/>
          <a:p>
            <a:r>
              <a:rPr lang="en-US" altLang="zh-CN" dirty="0"/>
              <a:t>9.5 </a:t>
            </a:r>
            <a:r>
              <a:rPr lang="zh-CN" altLang="en-US" dirty="0"/>
              <a:t>归并排序</a:t>
            </a:r>
          </a:p>
        </p:txBody>
      </p:sp>
      <p:sp>
        <p:nvSpPr>
          <p:cNvPr id="3" name="内容占位符 2">
            <a:extLst>
              <a:ext uri="{FF2B5EF4-FFF2-40B4-BE49-F238E27FC236}">
                <a16:creationId xmlns:a16="http://schemas.microsoft.com/office/drawing/2014/main" id="{19AA9759-B99C-4C61-B89B-D2AABFB3F95E}"/>
              </a:ext>
            </a:extLst>
          </p:cNvPr>
          <p:cNvSpPr>
            <a:spLocks noGrp="1"/>
          </p:cNvSpPr>
          <p:nvPr>
            <p:ph idx="1"/>
          </p:nvPr>
        </p:nvSpPr>
        <p:spPr/>
        <p:txBody>
          <a:bodyPr/>
          <a:lstStyle/>
          <a:p>
            <a:r>
              <a:rPr lang="zh-CN" altLang="en-US" dirty="0"/>
              <a:t>基本思想是将两个或两个以上有序表合并成一个新的有序表。</a:t>
            </a:r>
            <a:endParaRPr lang="en-US" altLang="zh-CN" dirty="0"/>
          </a:p>
          <a:p>
            <a:r>
              <a:rPr lang="zh-CN" altLang="en-US" dirty="0"/>
              <a:t>假设初始序列含有</a:t>
            </a:r>
            <a:r>
              <a:rPr lang="en-US" altLang="zh-CN" dirty="0"/>
              <a:t>n</a:t>
            </a:r>
            <a:r>
              <a:rPr lang="zh-CN" altLang="en-US" dirty="0"/>
              <a:t>个记录，首先将这</a:t>
            </a:r>
            <a:r>
              <a:rPr lang="en-US" altLang="zh-CN" dirty="0"/>
              <a:t>n</a:t>
            </a:r>
            <a:r>
              <a:rPr lang="zh-CN" altLang="en-US" dirty="0"/>
              <a:t>个记录看成</a:t>
            </a:r>
            <a:r>
              <a:rPr lang="en-US" altLang="zh-CN" dirty="0"/>
              <a:t>n</a:t>
            </a:r>
            <a:r>
              <a:rPr lang="zh-CN" altLang="en-US" dirty="0"/>
              <a:t>个有序的子序列，每个子序列的长度为</a:t>
            </a:r>
            <a:r>
              <a:rPr lang="en-US" altLang="zh-CN" dirty="0"/>
              <a:t>1</a:t>
            </a:r>
            <a:r>
              <a:rPr lang="zh-CN" altLang="en-US" dirty="0"/>
              <a:t>，然后两两归并，得到 </a:t>
            </a:r>
            <a:r>
              <a:rPr kumimoji="1" lang="zh-CN" altLang="en-US" sz="2800" kern="1200" dirty="0">
                <a:solidFill>
                  <a:srgbClr val="5B5249"/>
                </a:solidFill>
                <a:latin typeface="宋体" panose="02010600030101010101" pitchFamily="2" charset="-122"/>
                <a:ea typeface="宋体" panose="02010600030101010101" pitchFamily="2" charset="-122"/>
                <a:sym typeface="Symbol" panose="05050102010706020507" pitchFamily="18" charset="2"/>
              </a:rPr>
              <a:t></a:t>
            </a:r>
            <a:r>
              <a:rPr kumimoji="1" lang="en-US" altLang="zh-CN" sz="2800" kern="1200" dirty="0">
                <a:solidFill>
                  <a:srgbClr val="5B5249"/>
                </a:solidFill>
                <a:latin typeface="宋体" panose="02010600030101010101" pitchFamily="2" charset="-122"/>
                <a:ea typeface="宋体" panose="02010600030101010101" pitchFamily="2" charset="-122"/>
              </a:rPr>
              <a:t>n/2</a:t>
            </a:r>
            <a:r>
              <a:rPr kumimoji="1" lang="en-US" altLang="zh-CN" sz="2800" kern="1200" dirty="0">
                <a:solidFill>
                  <a:srgbClr val="5B5249"/>
                </a:solidFill>
                <a:latin typeface="宋体" panose="02010600030101010101" pitchFamily="2" charset="-122"/>
                <a:ea typeface="宋体" panose="02010600030101010101" pitchFamily="2" charset="-122"/>
                <a:sym typeface="Symbol" panose="05050102010706020507" pitchFamily="18" charset="2"/>
              </a:rPr>
              <a:t> </a:t>
            </a:r>
            <a:r>
              <a:rPr lang="zh-CN" altLang="en-US" dirty="0"/>
              <a:t>个长度为</a:t>
            </a:r>
            <a:r>
              <a:rPr lang="en-US" altLang="zh-CN" dirty="0"/>
              <a:t>2</a:t>
            </a:r>
            <a:r>
              <a:rPr lang="zh-CN" altLang="en-US" dirty="0"/>
              <a:t>（</a:t>
            </a:r>
            <a:r>
              <a:rPr lang="en-US" altLang="zh-CN" dirty="0"/>
              <a:t>n</a:t>
            </a:r>
            <a:r>
              <a:rPr lang="zh-CN" altLang="en-US" dirty="0"/>
              <a:t>为奇数时，最后一个序列的长度为</a:t>
            </a:r>
            <a:r>
              <a:rPr lang="en-US" altLang="zh-CN" dirty="0"/>
              <a:t>1</a:t>
            </a:r>
            <a:r>
              <a:rPr lang="zh-CN" altLang="en-US" dirty="0"/>
              <a:t>）的有序子序列；</a:t>
            </a:r>
            <a:endParaRPr lang="en-US" altLang="zh-CN" dirty="0"/>
          </a:p>
          <a:p>
            <a:r>
              <a:rPr lang="zh-CN" altLang="en-US" dirty="0"/>
              <a:t>在此基础上，再进行两两归并，如此重复，直至得到一个长度为</a:t>
            </a:r>
            <a:r>
              <a:rPr lang="en-US" altLang="zh-CN" dirty="0"/>
              <a:t>n</a:t>
            </a:r>
            <a:r>
              <a:rPr lang="zh-CN" altLang="en-US" dirty="0"/>
              <a:t>的有序序列为止。</a:t>
            </a:r>
            <a:endParaRPr lang="en-US" altLang="zh-CN" dirty="0"/>
          </a:p>
          <a:p>
            <a:r>
              <a:rPr lang="zh-CN" altLang="en-US" dirty="0"/>
              <a:t>这种方法被称作</a:t>
            </a:r>
            <a:r>
              <a:rPr lang="en-US" altLang="zh-CN" dirty="0">
                <a:solidFill>
                  <a:srgbClr val="FF0000"/>
                </a:solidFill>
              </a:rPr>
              <a:t>2-</a:t>
            </a:r>
            <a:r>
              <a:rPr lang="zh-CN" altLang="en-US" dirty="0">
                <a:solidFill>
                  <a:srgbClr val="FF0000"/>
                </a:solidFill>
              </a:rPr>
              <a:t>路归并排序</a:t>
            </a:r>
            <a:r>
              <a:rPr lang="zh-CN" altLang="en-US" dirty="0"/>
              <a:t>。 </a:t>
            </a:r>
          </a:p>
          <a:p>
            <a:endParaRPr lang="zh-CN" altLang="en-US" dirty="0"/>
          </a:p>
        </p:txBody>
      </p:sp>
    </p:spTree>
    <p:extLst>
      <p:ext uri="{BB962C8B-B14F-4D97-AF65-F5344CB8AC3E}">
        <p14:creationId xmlns:p14="http://schemas.microsoft.com/office/powerpoint/2010/main" val="582295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973F7-C52D-4BD0-AE61-0BC4AB129692}"/>
              </a:ext>
            </a:extLst>
          </p:cNvPr>
          <p:cNvSpPr>
            <a:spLocks noGrp="1"/>
          </p:cNvSpPr>
          <p:nvPr>
            <p:ph type="title"/>
          </p:nvPr>
        </p:nvSpPr>
        <p:spPr/>
        <p:txBody>
          <a:bodyPr/>
          <a:lstStyle/>
          <a:p>
            <a:r>
              <a:rPr lang="zh-CN" altLang="en-US" dirty="0"/>
              <a:t>归并排序的示例</a:t>
            </a:r>
          </a:p>
        </p:txBody>
      </p:sp>
      <p:grpSp>
        <p:nvGrpSpPr>
          <p:cNvPr id="63" name="组合 62">
            <a:extLst>
              <a:ext uri="{FF2B5EF4-FFF2-40B4-BE49-F238E27FC236}">
                <a16:creationId xmlns:a16="http://schemas.microsoft.com/office/drawing/2014/main" id="{D8DAED1B-7840-454F-8FDF-4EFCC833FEBF}"/>
              </a:ext>
            </a:extLst>
          </p:cNvPr>
          <p:cNvGrpSpPr/>
          <p:nvPr/>
        </p:nvGrpSpPr>
        <p:grpSpPr>
          <a:xfrm>
            <a:off x="1329056" y="1447800"/>
            <a:ext cx="8729344" cy="400110"/>
            <a:chOff x="107504" y="1064762"/>
            <a:chExt cx="8729344" cy="400110"/>
          </a:xfrm>
        </p:grpSpPr>
        <p:sp>
          <p:nvSpPr>
            <p:cNvPr id="64" name="Text Box 32">
              <a:extLst>
                <a:ext uri="{FF2B5EF4-FFF2-40B4-BE49-F238E27FC236}">
                  <a16:creationId xmlns:a16="http://schemas.microsoft.com/office/drawing/2014/main" id="{43423998-A172-4A45-BEC9-F354167CE616}"/>
                </a:ext>
              </a:extLst>
            </p:cNvPr>
            <p:cNvSpPr txBox="1">
              <a:spLocks noChangeArrowheads="1"/>
            </p:cNvSpPr>
            <p:nvPr/>
          </p:nvSpPr>
          <p:spPr bwMode="auto">
            <a:xfrm>
              <a:off x="107504" y="1064762"/>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Tx/>
                <a:buNone/>
              </a:pPr>
              <a:r>
                <a:rPr lang="zh-CN" altLang="en-US"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rPr>
                <a:t>分解</a:t>
              </a:r>
              <a:endParaRPr lang="en-US" altLang="zh-CN"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65" name="Picture 247">
              <a:extLst>
                <a:ext uri="{FF2B5EF4-FFF2-40B4-BE49-F238E27FC236}">
                  <a16:creationId xmlns:a16="http://schemas.microsoft.com/office/drawing/2014/main" id="{FB10255F-E7C1-4DA2-B7A8-77CD25B85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961" y="1080652"/>
              <a:ext cx="7602887" cy="368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6" name="组合 65">
            <a:extLst>
              <a:ext uri="{FF2B5EF4-FFF2-40B4-BE49-F238E27FC236}">
                <a16:creationId xmlns:a16="http://schemas.microsoft.com/office/drawing/2014/main" id="{B7F027E4-771A-4870-860F-7D2C089DC7DE}"/>
              </a:ext>
            </a:extLst>
          </p:cNvPr>
          <p:cNvGrpSpPr/>
          <p:nvPr/>
        </p:nvGrpSpPr>
        <p:grpSpPr>
          <a:xfrm>
            <a:off x="1329056" y="2560982"/>
            <a:ext cx="8729344" cy="458675"/>
            <a:chOff x="107504" y="2528399"/>
            <a:chExt cx="8729344" cy="458675"/>
          </a:xfrm>
        </p:grpSpPr>
        <p:sp>
          <p:nvSpPr>
            <p:cNvPr id="67" name="Text Box 32">
              <a:extLst>
                <a:ext uri="{FF2B5EF4-FFF2-40B4-BE49-F238E27FC236}">
                  <a16:creationId xmlns:a16="http://schemas.microsoft.com/office/drawing/2014/main" id="{41BE9F0E-82FE-4F8B-9F56-8EA453668771}"/>
                </a:ext>
              </a:extLst>
            </p:cNvPr>
            <p:cNvSpPr txBox="1">
              <a:spLocks noChangeArrowheads="1"/>
            </p:cNvSpPr>
            <p:nvPr/>
          </p:nvSpPr>
          <p:spPr bwMode="auto">
            <a:xfrm>
              <a:off x="107504" y="2557681"/>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rPr>
                <a:t>归并</a:t>
              </a:r>
              <a:endParaRPr lang="en-US" altLang="zh-CN"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68" name="Picture 257">
              <a:extLst>
                <a:ext uri="{FF2B5EF4-FFF2-40B4-BE49-F238E27FC236}">
                  <a16:creationId xmlns:a16="http://schemas.microsoft.com/office/drawing/2014/main" id="{CECA16D5-E4F1-4B20-B348-42EA5E1C6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013" y="2528399"/>
              <a:ext cx="7609835" cy="45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9" name="组合 68">
            <a:extLst>
              <a:ext uri="{FF2B5EF4-FFF2-40B4-BE49-F238E27FC236}">
                <a16:creationId xmlns:a16="http://schemas.microsoft.com/office/drawing/2014/main" id="{871C8C8A-4732-403D-83FC-A8F36EE14995}"/>
              </a:ext>
            </a:extLst>
          </p:cNvPr>
          <p:cNvGrpSpPr/>
          <p:nvPr/>
        </p:nvGrpSpPr>
        <p:grpSpPr>
          <a:xfrm>
            <a:off x="1329056" y="3732729"/>
            <a:ext cx="8729344" cy="458675"/>
            <a:chOff x="107504" y="3327293"/>
            <a:chExt cx="8729344" cy="458675"/>
          </a:xfrm>
        </p:grpSpPr>
        <p:sp>
          <p:nvSpPr>
            <p:cNvPr id="70" name="Text Box 32">
              <a:extLst>
                <a:ext uri="{FF2B5EF4-FFF2-40B4-BE49-F238E27FC236}">
                  <a16:creationId xmlns:a16="http://schemas.microsoft.com/office/drawing/2014/main" id="{6E1E4F6C-3862-4C6B-B670-03D550DCD2FB}"/>
                </a:ext>
              </a:extLst>
            </p:cNvPr>
            <p:cNvSpPr txBox="1">
              <a:spLocks noChangeArrowheads="1"/>
            </p:cNvSpPr>
            <p:nvPr/>
          </p:nvSpPr>
          <p:spPr bwMode="auto">
            <a:xfrm>
              <a:off x="107504" y="3356575"/>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rPr>
                <a:t>归并</a:t>
              </a:r>
              <a:endParaRPr lang="en-US" altLang="zh-CN"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71" name="Picture 258">
              <a:extLst>
                <a:ext uri="{FF2B5EF4-FFF2-40B4-BE49-F238E27FC236}">
                  <a16:creationId xmlns:a16="http://schemas.microsoft.com/office/drawing/2014/main" id="{3CB143BB-CC89-4D6E-B9BE-D7F3ACE0D7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013" y="3327293"/>
              <a:ext cx="7609835" cy="45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2" name="组合 71">
            <a:extLst>
              <a:ext uri="{FF2B5EF4-FFF2-40B4-BE49-F238E27FC236}">
                <a16:creationId xmlns:a16="http://schemas.microsoft.com/office/drawing/2014/main" id="{D6112E09-005D-425E-80BF-F946D2CB6326}"/>
              </a:ext>
            </a:extLst>
          </p:cNvPr>
          <p:cNvGrpSpPr/>
          <p:nvPr/>
        </p:nvGrpSpPr>
        <p:grpSpPr>
          <a:xfrm>
            <a:off x="1329056" y="4904476"/>
            <a:ext cx="8729344" cy="458675"/>
            <a:chOff x="107504" y="4106590"/>
            <a:chExt cx="8729344" cy="458675"/>
          </a:xfrm>
        </p:grpSpPr>
        <p:sp>
          <p:nvSpPr>
            <p:cNvPr id="73" name="Text Box 32">
              <a:extLst>
                <a:ext uri="{FF2B5EF4-FFF2-40B4-BE49-F238E27FC236}">
                  <a16:creationId xmlns:a16="http://schemas.microsoft.com/office/drawing/2014/main" id="{B093D9F4-C6D4-429C-AFC0-B63B4674FDB4}"/>
                </a:ext>
              </a:extLst>
            </p:cNvPr>
            <p:cNvSpPr txBox="1">
              <a:spLocks noChangeArrowheads="1"/>
            </p:cNvSpPr>
            <p:nvPr/>
          </p:nvSpPr>
          <p:spPr bwMode="auto">
            <a:xfrm>
              <a:off x="107504" y="4135872"/>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rPr>
                <a:t>归并</a:t>
              </a:r>
              <a:endParaRPr lang="en-US" altLang="zh-CN"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74" name="Picture 259">
              <a:extLst>
                <a:ext uri="{FF2B5EF4-FFF2-40B4-BE49-F238E27FC236}">
                  <a16:creationId xmlns:a16="http://schemas.microsoft.com/office/drawing/2014/main" id="{130D5865-E3D3-4C8E-94A3-1BB7C2DF87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0912" y="4106590"/>
              <a:ext cx="7595936" cy="45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5" name="组合 74">
            <a:extLst>
              <a:ext uri="{FF2B5EF4-FFF2-40B4-BE49-F238E27FC236}">
                <a16:creationId xmlns:a16="http://schemas.microsoft.com/office/drawing/2014/main" id="{AEEA96EF-3469-4D96-9F15-F63DD6B26F6A}"/>
              </a:ext>
            </a:extLst>
          </p:cNvPr>
          <p:cNvGrpSpPr/>
          <p:nvPr/>
        </p:nvGrpSpPr>
        <p:grpSpPr>
          <a:xfrm>
            <a:off x="1329056" y="6076224"/>
            <a:ext cx="8729344" cy="400110"/>
            <a:chOff x="107504" y="4870320"/>
            <a:chExt cx="8729344" cy="400110"/>
          </a:xfrm>
        </p:grpSpPr>
        <p:sp>
          <p:nvSpPr>
            <p:cNvPr id="76" name="Text Box 32">
              <a:extLst>
                <a:ext uri="{FF2B5EF4-FFF2-40B4-BE49-F238E27FC236}">
                  <a16:creationId xmlns:a16="http://schemas.microsoft.com/office/drawing/2014/main" id="{108B4F41-655B-4DA3-994E-5E23DDDB8AFA}"/>
                </a:ext>
              </a:extLst>
            </p:cNvPr>
            <p:cNvSpPr txBox="1">
              <a:spLocks noChangeArrowheads="1"/>
            </p:cNvSpPr>
            <p:nvPr/>
          </p:nvSpPr>
          <p:spPr bwMode="auto">
            <a:xfrm>
              <a:off x="107504" y="4870320"/>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rPr>
                <a:t>归并</a:t>
              </a:r>
              <a:endParaRPr lang="en-US" altLang="zh-CN" sz="2000" b="1" dirty="0">
                <a:solidFill>
                  <a:schemeClr val="bg2">
                    <a:lumMod val="10000"/>
                  </a:schemeClr>
                </a:solidFill>
                <a:latin typeface="微软雅黑" panose="020B0503020204020204" pitchFamily="34" charset="-122"/>
                <a:ea typeface="微软雅黑" panose="020B0503020204020204" pitchFamily="34" charset="-122"/>
                <a:cs typeface="Consolas" panose="020B0609020204030204" pitchFamily="49" charset="0"/>
              </a:endParaRPr>
            </a:p>
          </p:txBody>
        </p:sp>
        <p:pic>
          <p:nvPicPr>
            <p:cNvPr id="77" name="Picture 260">
              <a:extLst>
                <a:ext uri="{FF2B5EF4-FFF2-40B4-BE49-F238E27FC236}">
                  <a16:creationId xmlns:a16="http://schemas.microsoft.com/office/drawing/2014/main" id="{A29BFE24-DCB5-4F1E-B6A4-A91E563AE0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3961" y="4886210"/>
              <a:ext cx="7602887" cy="368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54935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up)">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up)">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up)">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up)">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4">
            <a:extLst>
              <a:ext uri="{FF2B5EF4-FFF2-40B4-BE49-F238E27FC236}">
                <a16:creationId xmlns:a16="http://schemas.microsoft.com/office/drawing/2014/main" id="{10884D57-0164-46E2-9917-65D0CAF31329}"/>
              </a:ext>
            </a:extLst>
          </p:cNvPr>
          <p:cNvSpPr txBox="1">
            <a:spLocks noChangeArrowheads="1"/>
          </p:cNvSpPr>
          <p:nvPr/>
        </p:nvSpPr>
        <p:spPr bwMode="auto">
          <a:xfrm>
            <a:off x="457200" y="533400"/>
            <a:ext cx="11582400" cy="670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ts val="0"/>
              </a:spcBef>
            </a:pPr>
            <a:r>
              <a:rPr lang="en-US" altLang="zh-CN" sz="2000" b="1" dirty="0"/>
              <a:t>void Merge ( </a:t>
            </a:r>
            <a:r>
              <a:rPr lang="en-US" altLang="zh-CN" sz="2000" b="1" dirty="0" err="1"/>
              <a:t>RecordType</a:t>
            </a:r>
            <a:r>
              <a:rPr lang="en-US" altLang="zh-CN" sz="2000" b="1" dirty="0"/>
              <a:t> r1[],  int low,   int mid,   int high,  </a:t>
            </a:r>
            <a:r>
              <a:rPr lang="en-US" altLang="zh-CN" sz="2000" b="1" dirty="0" err="1"/>
              <a:t>RecordType</a:t>
            </a:r>
            <a:r>
              <a:rPr lang="en-US" altLang="zh-CN" sz="2000" b="1" dirty="0"/>
              <a:t>  r[]) { </a:t>
            </a:r>
            <a:r>
              <a:rPr lang="en-US" altLang="zh-CN" sz="2000" b="1" dirty="0">
                <a:solidFill>
                  <a:srgbClr val="FF00FF"/>
                </a:solidFill>
              </a:rPr>
              <a:t>/*</a:t>
            </a:r>
            <a:r>
              <a:rPr lang="zh-CN" altLang="en-US" sz="2000" b="1" dirty="0">
                <a:solidFill>
                  <a:srgbClr val="FF00FF"/>
                </a:solidFill>
              </a:rPr>
              <a:t>已知</a:t>
            </a:r>
            <a:r>
              <a:rPr lang="en-US" altLang="zh-CN" sz="2000" b="1" dirty="0">
                <a:solidFill>
                  <a:srgbClr val="FF00FF"/>
                </a:solidFill>
              </a:rPr>
              <a:t>r1[</a:t>
            </a:r>
            <a:r>
              <a:rPr lang="en-US" altLang="zh-CN" sz="2000" b="1" dirty="0" err="1">
                <a:solidFill>
                  <a:srgbClr val="FF00FF"/>
                </a:solidFill>
              </a:rPr>
              <a:t>low..mid</a:t>
            </a:r>
            <a:r>
              <a:rPr lang="en-US" altLang="zh-CN" sz="2000" b="1" dirty="0">
                <a:solidFill>
                  <a:srgbClr val="FF00FF"/>
                </a:solidFill>
              </a:rPr>
              <a:t>]</a:t>
            </a:r>
            <a:r>
              <a:rPr lang="zh-CN" altLang="en-US" sz="2000" b="1" dirty="0">
                <a:solidFill>
                  <a:srgbClr val="FF00FF"/>
                </a:solidFill>
              </a:rPr>
              <a:t>和</a:t>
            </a:r>
            <a:r>
              <a:rPr lang="en-US" altLang="zh-CN" sz="2000" b="1" dirty="0">
                <a:solidFill>
                  <a:srgbClr val="FF00FF"/>
                </a:solidFill>
              </a:rPr>
              <a:t>r1[mid+1..high]</a:t>
            </a:r>
            <a:r>
              <a:rPr lang="zh-CN" altLang="en-US" sz="2000" b="1" dirty="0">
                <a:solidFill>
                  <a:srgbClr val="FF00FF"/>
                </a:solidFill>
              </a:rPr>
              <a:t>分别按关键字有序排列，将它们合并成一个有序序列，存放在</a:t>
            </a:r>
            <a:r>
              <a:rPr lang="en-US" altLang="zh-CN" sz="2000" b="1" dirty="0">
                <a:solidFill>
                  <a:srgbClr val="FF00FF"/>
                </a:solidFill>
              </a:rPr>
              <a:t>r[</a:t>
            </a:r>
            <a:r>
              <a:rPr lang="en-US" altLang="zh-CN" sz="2000" b="1" dirty="0" err="1">
                <a:solidFill>
                  <a:srgbClr val="FF00FF"/>
                </a:solidFill>
              </a:rPr>
              <a:t>low..high</a:t>
            </a:r>
            <a:r>
              <a:rPr lang="en-US" altLang="zh-CN" sz="2000" b="1" dirty="0">
                <a:solidFill>
                  <a:srgbClr val="FF00FF"/>
                </a:solidFill>
              </a:rPr>
              <a:t>] */</a:t>
            </a:r>
          </a:p>
          <a:p>
            <a:pPr>
              <a:lnSpc>
                <a:spcPct val="120000"/>
              </a:lnSpc>
              <a:spcBef>
                <a:spcPts val="0"/>
              </a:spcBef>
            </a:pPr>
            <a:r>
              <a:rPr lang="en-US" altLang="zh-CN" sz="2000" b="1" dirty="0"/>
              <a:t>    </a:t>
            </a:r>
            <a:r>
              <a:rPr lang="en-US" altLang="zh-CN" sz="2000" b="1" dirty="0" err="1"/>
              <a:t>i</a:t>
            </a:r>
            <a:r>
              <a:rPr lang="en-US" altLang="zh-CN" sz="2000" b="1" dirty="0"/>
              <a:t>=low</a:t>
            </a:r>
            <a:r>
              <a:rPr lang="zh-CN" altLang="en-US" sz="2000" b="1" dirty="0"/>
              <a:t>；</a:t>
            </a:r>
            <a:r>
              <a:rPr lang="en-US" altLang="zh-CN" sz="2000" b="1" dirty="0"/>
              <a:t>j=mid+1</a:t>
            </a:r>
            <a:r>
              <a:rPr lang="zh-CN" altLang="en-US" sz="2000" b="1" dirty="0"/>
              <a:t>； </a:t>
            </a:r>
            <a:r>
              <a:rPr lang="en-US" altLang="zh-CN" sz="2000" b="1" dirty="0"/>
              <a:t>k=low</a:t>
            </a:r>
            <a:r>
              <a:rPr lang="zh-CN" altLang="en-US" sz="2000" b="1" dirty="0"/>
              <a:t>；</a:t>
            </a:r>
          </a:p>
          <a:p>
            <a:pPr>
              <a:lnSpc>
                <a:spcPct val="120000"/>
              </a:lnSpc>
              <a:spcBef>
                <a:spcPts val="0"/>
              </a:spcBef>
            </a:pPr>
            <a:r>
              <a:rPr lang="en-US" altLang="zh-CN" sz="2000" b="1" dirty="0"/>
              <a:t>    </a:t>
            </a:r>
            <a:r>
              <a:rPr lang="en-US" altLang="zh-CN" sz="2000" b="1" dirty="0">
                <a:solidFill>
                  <a:srgbClr val="006600"/>
                </a:solidFill>
              </a:rPr>
              <a:t>while ( (</a:t>
            </a:r>
            <a:r>
              <a:rPr lang="en-US" altLang="zh-CN" sz="2000" b="1" dirty="0" err="1">
                <a:solidFill>
                  <a:srgbClr val="006600"/>
                </a:solidFill>
              </a:rPr>
              <a:t>i</a:t>
            </a:r>
            <a:r>
              <a:rPr lang="en-US" altLang="zh-CN" sz="2000" b="1" dirty="0">
                <a:solidFill>
                  <a:srgbClr val="006600"/>
                </a:solidFill>
              </a:rPr>
              <a:t>&lt;=mid)&amp;&amp;(j&lt;=high)  ) { </a:t>
            </a:r>
          </a:p>
          <a:p>
            <a:pPr>
              <a:lnSpc>
                <a:spcPct val="120000"/>
              </a:lnSpc>
              <a:spcBef>
                <a:spcPts val="0"/>
              </a:spcBef>
            </a:pPr>
            <a:r>
              <a:rPr lang="en-US" altLang="zh-CN" sz="2000" b="1" dirty="0"/>
              <a:t>        if ( r1[</a:t>
            </a:r>
            <a:r>
              <a:rPr lang="en-US" altLang="zh-CN" sz="2000" b="1" dirty="0" err="1"/>
              <a:t>i</a:t>
            </a:r>
            <a:r>
              <a:rPr lang="en-US" altLang="zh-CN" sz="2000" b="1" dirty="0"/>
              <a:t>].key&lt;=r1[j].key ) {     </a:t>
            </a:r>
          </a:p>
          <a:p>
            <a:pPr>
              <a:lnSpc>
                <a:spcPct val="120000"/>
              </a:lnSpc>
              <a:spcBef>
                <a:spcPts val="0"/>
              </a:spcBef>
            </a:pPr>
            <a:r>
              <a:rPr lang="en-US" altLang="zh-CN" sz="2000" b="1" dirty="0"/>
              <a:t>            r[k]=r1[</a:t>
            </a:r>
            <a:r>
              <a:rPr lang="en-US" altLang="zh-CN" sz="2000" b="1" dirty="0" err="1"/>
              <a:t>i</a:t>
            </a:r>
            <a:r>
              <a:rPr lang="en-US" altLang="zh-CN" sz="2000" b="1" dirty="0"/>
              <a:t>] </a:t>
            </a:r>
            <a:r>
              <a:rPr lang="zh-CN" altLang="en-US" sz="2000" b="1" dirty="0"/>
              <a:t>； </a:t>
            </a:r>
            <a:r>
              <a:rPr lang="en-US" altLang="zh-CN" sz="2000" b="1" dirty="0"/>
              <a:t>++</a:t>
            </a:r>
            <a:r>
              <a:rPr lang="en-US" altLang="zh-CN" sz="2000" b="1" dirty="0" err="1"/>
              <a:t>i</a:t>
            </a:r>
            <a:r>
              <a:rPr lang="zh-CN" altLang="en-US" sz="2000" b="1" dirty="0"/>
              <a:t>；</a:t>
            </a:r>
            <a:endParaRPr lang="en-US" altLang="zh-CN" sz="2000" b="1" dirty="0"/>
          </a:p>
          <a:p>
            <a:pPr>
              <a:lnSpc>
                <a:spcPts val="2400"/>
              </a:lnSpc>
              <a:spcBef>
                <a:spcPts val="0"/>
              </a:spcBef>
            </a:pPr>
            <a:r>
              <a:rPr lang="en-US" altLang="zh-CN" sz="2000" b="1" dirty="0"/>
              <a:t>        }</a:t>
            </a:r>
          </a:p>
          <a:p>
            <a:pPr>
              <a:lnSpc>
                <a:spcPct val="120000"/>
              </a:lnSpc>
              <a:spcBef>
                <a:spcPts val="0"/>
              </a:spcBef>
            </a:pPr>
            <a:r>
              <a:rPr lang="en-US" altLang="zh-CN" sz="2000" b="1" dirty="0"/>
              <a:t>        else {</a:t>
            </a:r>
          </a:p>
          <a:p>
            <a:pPr>
              <a:lnSpc>
                <a:spcPct val="120000"/>
              </a:lnSpc>
              <a:spcBef>
                <a:spcPts val="0"/>
              </a:spcBef>
            </a:pPr>
            <a:r>
              <a:rPr lang="en-US" altLang="zh-CN" sz="2000" b="1" dirty="0"/>
              <a:t>            r[k]=r1[j] </a:t>
            </a:r>
            <a:r>
              <a:rPr lang="zh-CN" altLang="en-US" sz="2000" b="1" dirty="0"/>
              <a:t>； </a:t>
            </a:r>
            <a:r>
              <a:rPr lang="en-US" altLang="zh-CN" sz="2000" b="1" dirty="0"/>
              <a:t>++j</a:t>
            </a:r>
            <a:r>
              <a:rPr lang="zh-CN" altLang="en-US" sz="2000" b="1" dirty="0"/>
              <a:t>；</a:t>
            </a:r>
            <a:endParaRPr lang="en-US" altLang="zh-CN" sz="2000" b="1" dirty="0"/>
          </a:p>
          <a:p>
            <a:pPr>
              <a:lnSpc>
                <a:spcPts val="2400"/>
              </a:lnSpc>
              <a:spcBef>
                <a:spcPts val="0"/>
              </a:spcBef>
            </a:pPr>
            <a:r>
              <a:rPr lang="en-US" altLang="zh-CN" sz="2000" b="1" dirty="0"/>
              <a:t>        }</a:t>
            </a:r>
          </a:p>
          <a:p>
            <a:pPr>
              <a:lnSpc>
                <a:spcPct val="120000"/>
              </a:lnSpc>
              <a:spcBef>
                <a:spcPts val="0"/>
              </a:spcBef>
            </a:pPr>
            <a:r>
              <a:rPr lang="en-US" altLang="zh-CN" sz="2000" b="1" dirty="0"/>
              <a:t>        ++k </a:t>
            </a:r>
            <a:r>
              <a:rPr lang="zh-CN" altLang="en-US" sz="2000" b="1" dirty="0"/>
              <a:t>；</a:t>
            </a:r>
            <a:endParaRPr lang="en-US" altLang="zh-CN" sz="2000" b="1" dirty="0"/>
          </a:p>
          <a:p>
            <a:pPr>
              <a:lnSpc>
                <a:spcPct val="120000"/>
              </a:lnSpc>
              <a:spcBef>
                <a:spcPts val="0"/>
              </a:spcBef>
            </a:pPr>
            <a:r>
              <a:rPr lang="en-US" altLang="zh-CN" sz="2000" b="1" dirty="0">
                <a:solidFill>
                  <a:srgbClr val="006600"/>
                </a:solidFill>
              </a:rPr>
              <a:t>    }</a:t>
            </a:r>
          </a:p>
          <a:p>
            <a:pPr>
              <a:lnSpc>
                <a:spcPct val="120000"/>
              </a:lnSpc>
              <a:spcBef>
                <a:spcPts val="0"/>
              </a:spcBef>
            </a:pPr>
            <a:r>
              <a:rPr lang="en-US" altLang="zh-CN" sz="2000" b="1" dirty="0"/>
              <a:t>    while ( </a:t>
            </a:r>
            <a:r>
              <a:rPr lang="en-US" altLang="zh-CN" sz="2000" b="1" dirty="0" err="1"/>
              <a:t>i</a:t>
            </a:r>
            <a:r>
              <a:rPr lang="en-US" altLang="zh-CN" sz="2000" b="1" dirty="0"/>
              <a:t>&lt;=mid ){</a:t>
            </a:r>
          </a:p>
          <a:p>
            <a:pPr>
              <a:lnSpc>
                <a:spcPct val="120000"/>
              </a:lnSpc>
              <a:spcBef>
                <a:spcPts val="0"/>
              </a:spcBef>
            </a:pPr>
            <a:r>
              <a:rPr lang="en-US" altLang="zh-CN" sz="2000" b="1" dirty="0"/>
              <a:t>        r[k] =r1[</a:t>
            </a:r>
            <a:r>
              <a:rPr lang="en-US" altLang="zh-CN" sz="2000" b="1" dirty="0" err="1"/>
              <a:t>i</a:t>
            </a:r>
            <a:r>
              <a:rPr lang="en-US" altLang="zh-CN" sz="2000" b="1" dirty="0"/>
              <a:t>]</a:t>
            </a:r>
            <a:r>
              <a:rPr lang="zh-CN" altLang="en-US" sz="2000" b="1" dirty="0"/>
              <a:t>；</a:t>
            </a:r>
            <a:r>
              <a:rPr lang="en-US" altLang="zh-CN" sz="2000" b="1" dirty="0"/>
              <a:t>k++;  </a:t>
            </a:r>
            <a:r>
              <a:rPr lang="en-US" altLang="zh-CN" sz="2000" b="1" dirty="0" err="1"/>
              <a:t>i</a:t>
            </a:r>
            <a:r>
              <a:rPr lang="en-US" altLang="zh-CN" sz="2000" b="1" dirty="0"/>
              <a:t>++</a:t>
            </a:r>
            <a:r>
              <a:rPr lang="zh-CN" altLang="en-US" sz="2000" b="1" dirty="0"/>
              <a:t>；｝</a:t>
            </a:r>
          </a:p>
          <a:p>
            <a:pPr>
              <a:lnSpc>
                <a:spcPct val="120000"/>
              </a:lnSpc>
              <a:spcBef>
                <a:spcPts val="0"/>
              </a:spcBef>
            </a:pPr>
            <a:r>
              <a:rPr lang="en-US" altLang="zh-CN" sz="2000" b="1" dirty="0"/>
              <a:t>    while ( j&lt;=high){</a:t>
            </a:r>
          </a:p>
          <a:p>
            <a:pPr>
              <a:lnSpc>
                <a:spcPct val="120000"/>
              </a:lnSpc>
              <a:spcBef>
                <a:spcPts val="0"/>
              </a:spcBef>
            </a:pPr>
            <a:r>
              <a:rPr lang="en-US" altLang="zh-CN" sz="2000" b="1" dirty="0"/>
              <a:t>        r[k.] =r1[j]</a:t>
            </a:r>
            <a:r>
              <a:rPr lang="zh-CN" altLang="en-US" sz="2000" b="1" dirty="0"/>
              <a:t>；</a:t>
            </a:r>
            <a:r>
              <a:rPr lang="en-US" altLang="zh-CN" sz="2000" b="1" dirty="0"/>
              <a:t>k++; </a:t>
            </a:r>
            <a:r>
              <a:rPr lang="en-US" altLang="zh-CN" sz="2000" b="1" dirty="0" err="1"/>
              <a:t>j++</a:t>
            </a:r>
            <a:r>
              <a:rPr lang="en-US" altLang="zh-CN" sz="2000" b="1" dirty="0"/>
              <a:t>;</a:t>
            </a:r>
            <a:endParaRPr lang="zh-CN" altLang="en-US" sz="2000" b="1" dirty="0"/>
          </a:p>
          <a:p>
            <a:pPr>
              <a:lnSpc>
                <a:spcPct val="120000"/>
              </a:lnSpc>
              <a:spcBef>
                <a:spcPts val="0"/>
              </a:spcBef>
            </a:pPr>
            <a:r>
              <a:rPr lang="en-US" altLang="zh-CN" sz="2000" b="1" dirty="0"/>
              <a:t>} </a:t>
            </a:r>
            <a:r>
              <a:rPr lang="en-US" altLang="zh-CN" sz="2000" b="1" dirty="0">
                <a:solidFill>
                  <a:srgbClr val="FF00FF"/>
                </a:solidFill>
              </a:rPr>
              <a:t>/* Merge */ </a:t>
            </a:r>
          </a:p>
          <a:p>
            <a:pPr>
              <a:lnSpc>
                <a:spcPct val="120000"/>
              </a:lnSpc>
              <a:spcBef>
                <a:spcPts val="0"/>
              </a:spcBef>
            </a:pPr>
            <a:endParaRPr lang="zh-C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69455-C579-4751-83D6-110BBB906428}"/>
              </a:ext>
            </a:extLst>
          </p:cNvPr>
          <p:cNvSpPr>
            <a:spLocks noGrp="1"/>
          </p:cNvSpPr>
          <p:nvPr>
            <p:ph type="title"/>
          </p:nvPr>
        </p:nvSpPr>
        <p:spPr/>
        <p:txBody>
          <a:bodyPr/>
          <a:lstStyle/>
          <a:p>
            <a:r>
              <a:rPr lang="en-US" altLang="zh-CN" dirty="0"/>
              <a:t>9.2 </a:t>
            </a:r>
            <a:r>
              <a:rPr lang="zh-CN" altLang="en-US" dirty="0"/>
              <a:t>插入类排序</a:t>
            </a:r>
          </a:p>
        </p:txBody>
      </p:sp>
      <p:sp>
        <p:nvSpPr>
          <p:cNvPr id="3" name="内容占位符 2">
            <a:extLst>
              <a:ext uri="{FF2B5EF4-FFF2-40B4-BE49-F238E27FC236}">
                <a16:creationId xmlns:a16="http://schemas.microsoft.com/office/drawing/2014/main" id="{F1339F6D-F526-4049-9240-0C2D08FF1206}"/>
              </a:ext>
            </a:extLst>
          </p:cNvPr>
          <p:cNvSpPr>
            <a:spLocks noGrp="1"/>
          </p:cNvSpPr>
          <p:nvPr>
            <p:ph idx="1"/>
          </p:nvPr>
        </p:nvSpPr>
        <p:spPr/>
        <p:txBody>
          <a:bodyPr/>
          <a:lstStyle/>
          <a:p>
            <a:r>
              <a:rPr lang="zh-CN" altLang="en-US" dirty="0"/>
              <a:t>基本思想：</a:t>
            </a:r>
            <a:endParaRPr lang="en-US" altLang="zh-CN" dirty="0"/>
          </a:p>
          <a:p>
            <a:r>
              <a:rPr lang="zh-CN" altLang="en-US" dirty="0"/>
              <a:t>在一个</a:t>
            </a:r>
            <a:r>
              <a:rPr lang="zh-CN" altLang="en-US" dirty="0">
                <a:solidFill>
                  <a:srgbClr val="FF0000"/>
                </a:solidFill>
              </a:rPr>
              <a:t>已排好序的记录子集</a:t>
            </a:r>
            <a:r>
              <a:rPr lang="zh-CN" altLang="en-US" dirty="0"/>
              <a:t>的基础上</a:t>
            </a:r>
            <a:endParaRPr lang="en-US" altLang="zh-CN" dirty="0"/>
          </a:p>
          <a:p>
            <a:r>
              <a:rPr lang="zh-CN" altLang="en-US" dirty="0"/>
              <a:t>每一步将下一个待排序的记录</a:t>
            </a:r>
            <a:r>
              <a:rPr lang="zh-CN" altLang="en-US" dirty="0">
                <a:solidFill>
                  <a:srgbClr val="FF0000"/>
                </a:solidFill>
              </a:rPr>
              <a:t>有序插入</a:t>
            </a:r>
            <a:r>
              <a:rPr lang="zh-CN" altLang="en-US" dirty="0"/>
              <a:t>到已排好序的记录子集中</a:t>
            </a:r>
            <a:endParaRPr lang="en-US" altLang="zh-CN" dirty="0"/>
          </a:p>
          <a:p>
            <a:r>
              <a:rPr lang="zh-CN" altLang="en-US" dirty="0"/>
              <a:t>直到将</a:t>
            </a:r>
            <a:r>
              <a:rPr lang="zh-CN" altLang="en-US" dirty="0">
                <a:solidFill>
                  <a:srgbClr val="00B050"/>
                </a:solidFill>
              </a:rPr>
              <a:t>所有待排</a:t>
            </a:r>
            <a:r>
              <a:rPr lang="zh-CN" altLang="en-US" dirty="0"/>
              <a:t>记录全部插入为止。 </a:t>
            </a:r>
          </a:p>
          <a:p>
            <a:endParaRPr lang="zh-CN" altLang="en-US" dirty="0"/>
          </a:p>
        </p:txBody>
      </p:sp>
    </p:spTree>
    <p:extLst>
      <p:ext uri="{BB962C8B-B14F-4D97-AF65-F5344CB8AC3E}">
        <p14:creationId xmlns:p14="http://schemas.microsoft.com/office/powerpoint/2010/main" val="1981798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DA00E10F-8810-4061-96FD-8AE44D97DEDC}"/>
              </a:ext>
            </a:extLst>
          </p:cNvPr>
          <p:cNvSpPr txBox="1">
            <a:spLocks noChangeArrowheads="1"/>
          </p:cNvSpPr>
          <p:nvPr/>
        </p:nvSpPr>
        <p:spPr bwMode="auto">
          <a:xfrm>
            <a:off x="381000" y="685800"/>
            <a:ext cx="114300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t>void   </a:t>
            </a:r>
            <a:r>
              <a:rPr lang="en-US" altLang="zh-CN" sz="2000" b="1" dirty="0" err="1"/>
              <a:t>MergeSort</a:t>
            </a:r>
            <a:r>
              <a:rPr lang="en-US" altLang="zh-CN" sz="2000" b="1" dirty="0"/>
              <a:t> (</a:t>
            </a:r>
            <a:r>
              <a:rPr lang="en-US" altLang="zh-CN" sz="2000" b="1" dirty="0" err="1"/>
              <a:t>RecordType</a:t>
            </a:r>
            <a:r>
              <a:rPr lang="en-US" altLang="zh-CN" sz="2000" b="1" dirty="0"/>
              <a:t>  r1[],  int  low,  int  high,  </a:t>
            </a:r>
            <a:r>
              <a:rPr lang="en-US" altLang="zh-CN" sz="2000" b="1" dirty="0" err="1"/>
              <a:t>RecordType</a:t>
            </a:r>
            <a:r>
              <a:rPr lang="en-US" altLang="zh-CN" sz="2000" b="1" dirty="0"/>
              <a:t>  r[]) {</a:t>
            </a:r>
          </a:p>
          <a:p>
            <a:pPr>
              <a:spcBef>
                <a:spcPct val="50000"/>
              </a:spcBef>
            </a:pPr>
            <a:r>
              <a:rPr lang="en-US" altLang="zh-CN" sz="2000" b="1" dirty="0">
                <a:solidFill>
                  <a:srgbClr val="FF00FF"/>
                </a:solidFill>
              </a:rPr>
              <a:t>    /* r1[</a:t>
            </a:r>
            <a:r>
              <a:rPr lang="en-US" altLang="zh-CN" sz="2000" b="1" dirty="0" err="1">
                <a:solidFill>
                  <a:srgbClr val="FF00FF"/>
                </a:solidFill>
              </a:rPr>
              <a:t>low..high</a:t>
            </a:r>
            <a:r>
              <a:rPr lang="en-US" altLang="zh-CN" sz="2000" b="1" dirty="0">
                <a:solidFill>
                  <a:srgbClr val="FF00FF"/>
                </a:solidFill>
              </a:rPr>
              <a:t>]</a:t>
            </a:r>
            <a:r>
              <a:rPr lang="zh-CN" altLang="en-US" sz="2000" b="1" dirty="0">
                <a:solidFill>
                  <a:srgbClr val="FF00FF"/>
                </a:solidFill>
              </a:rPr>
              <a:t>经过排序后放在</a:t>
            </a:r>
            <a:r>
              <a:rPr lang="en-US" altLang="zh-CN" sz="2000" b="1" dirty="0">
                <a:solidFill>
                  <a:srgbClr val="FF00FF"/>
                </a:solidFill>
              </a:rPr>
              <a:t>r[</a:t>
            </a:r>
            <a:r>
              <a:rPr lang="en-US" altLang="zh-CN" sz="2000" b="1" dirty="0" err="1">
                <a:solidFill>
                  <a:srgbClr val="FF00FF"/>
                </a:solidFill>
              </a:rPr>
              <a:t>low..high</a:t>
            </a:r>
            <a:r>
              <a:rPr lang="en-US" altLang="zh-CN" sz="2000" b="1" dirty="0">
                <a:solidFill>
                  <a:srgbClr val="FF00FF"/>
                </a:solidFill>
              </a:rPr>
              <a:t>]</a:t>
            </a:r>
            <a:r>
              <a:rPr lang="zh-CN" altLang="en-US" sz="2000" b="1" dirty="0">
                <a:solidFill>
                  <a:srgbClr val="FF00FF"/>
                </a:solidFill>
              </a:rPr>
              <a:t>中，</a:t>
            </a:r>
            <a:r>
              <a:rPr lang="en-US" altLang="zh-CN" sz="2000" b="1" dirty="0">
                <a:solidFill>
                  <a:srgbClr val="FF00FF"/>
                </a:solidFill>
              </a:rPr>
              <a:t>r2[</a:t>
            </a:r>
            <a:r>
              <a:rPr lang="en-US" altLang="zh-CN" sz="2000" b="1" dirty="0" err="1">
                <a:solidFill>
                  <a:srgbClr val="FF00FF"/>
                </a:solidFill>
              </a:rPr>
              <a:t>low..high</a:t>
            </a:r>
            <a:r>
              <a:rPr lang="en-US" altLang="zh-CN" sz="2000" b="1" dirty="0">
                <a:solidFill>
                  <a:srgbClr val="FF00FF"/>
                </a:solidFill>
              </a:rPr>
              <a:t>]</a:t>
            </a:r>
            <a:r>
              <a:rPr lang="zh-CN" altLang="en-US" sz="2000" b="1" dirty="0">
                <a:solidFill>
                  <a:srgbClr val="FF00FF"/>
                </a:solidFill>
              </a:rPr>
              <a:t>为辅助空间 *</a:t>
            </a:r>
            <a:r>
              <a:rPr lang="en-US" altLang="zh-CN" sz="2000" b="1" dirty="0">
                <a:solidFill>
                  <a:srgbClr val="FF00FF"/>
                </a:solidFill>
              </a:rPr>
              <a:t>/ </a:t>
            </a:r>
          </a:p>
          <a:p>
            <a:pPr>
              <a:spcBef>
                <a:spcPct val="50000"/>
              </a:spcBef>
            </a:pPr>
            <a:r>
              <a:rPr lang="en-US" altLang="zh-CN" sz="2000" b="1" dirty="0"/>
              <a:t>    </a:t>
            </a:r>
            <a:r>
              <a:rPr lang="en-US" altLang="zh-CN" sz="2000" b="1" dirty="0" err="1"/>
              <a:t>RecordType</a:t>
            </a:r>
            <a:r>
              <a:rPr lang="en-US" altLang="zh-CN" sz="2000" b="1" dirty="0"/>
              <a:t>  *r2</a:t>
            </a:r>
            <a:r>
              <a:rPr lang="zh-CN" altLang="en-US" sz="2000" b="1" dirty="0"/>
              <a:t>；</a:t>
            </a:r>
          </a:p>
          <a:p>
            <a:pPr>
              <a:spcBef>
                <a:spcPct val="50000"/>
              </a:spcBef>
            </a:pPr>
            <a:r>
              <a:rPr lang="zh-CN" altLang="en-US" sz="2000" b="1" dirty="0"/>
              <a:t>    </a:t>
            </a:r>
            <a:r>
              <a:rPr lang="en-US" altLang="zh-CN" sz="2000" b="1" dirty="0"/>
              <a:t>r2=(</a:t>
            </a:r>
            <a:r>
              <a:rPr lang="en-US" altLang="zh-CN" sz="2000" b="1" dirty="0" err="1"/>
              <a:t>RecordType</a:t>
            </a:r>
            <a:r>
              <a:rPr lang="en-US" altLang="zh-CN" sz="2000" b="1" dirty="0"/>
              <a:t>*)malloc(</a:t>
            </a:r>
            <a:r>
              <a:rPr lang="en-US" altLang="zh-CN" sz="2000" b="1" dirty="0" err="1"/>
              <a:t>sizeof</a:t>
            </a:r>
            <a:r>
              <a:rPr lang="en-US" altLang="zh-CN" sz="2000" b="1" dirty="0"/>
              <a:t>(</a:t>
            </a:r>
            <a:r>
              <a:rPr lang="en-US" altLang="zh-CN" sz="2000" b="1" dirty="0" err="1"/>
              <a:t>RecordType</a:t>
            </a:r>
            <a:r>
              <a:rPr lang="en-US" altLang="zh-CN" sz="2000" b="1" dirty="0"/>
              <a:t>)*(hight-low+1));</a:t>
            </a:r>
          </a:p>
          <a:p>
            <a:pPr>
              <a:spcBef>
                <a:spcPct val="50000"/>
              </a:spcBef>
            </a:pPr>
            <a:r>
              <a:rPr lang="en-US" altLang="zh-CN" sz="2000" b="1" dirty="0"/>
              <a:t>    if ( low==high</a:t>
            </a:r>
            <a:r>
              <a:rPr lang="en-US" altLang="zh-CN" sz="2000" b="1" dirty="0">
                <a:latin typeface="cajcd fnthx" pitchFamily="18" charset="2"/>
              </a:rPr>
              <a:t> </a:t>
            </a:r>
            <a:r>
              <a:rPr lang="en-US" altLang="zh-CN" sz="2000" b="1" dirty="0"/>
              <a:t>)  r[low]=r1[low]</a:t>
            </a:r>
            <a:r>
              <a:rPr lang="zh-CN" altLang="en-US" sz="2000" b="1" dirty="0"/>
              <a:t>；</a:t>
            </a:r>
          </a:p>
          <a:p>
            <a:pPr>
              <a:spcBef>
                <a:spcPct val="50000"/>
              </a:spcBef>
            </a:pPr>
            <a:r>
              <a:rPr lang="en-US" altLang="zh-CN" sz="2000" b="1" dirty="0"/>
              <a:t>    else{</a:t>
            </a:r>
          </a:p>
          <a:p>
            <a:pPr>
              <a:spcBef>
                <a:spcPct val="50000"/>
              </a:spcBef>
            </a:pPr>
            <a:r>
              <a:rPr lang="en-US" altLang="zh-CN" sz="2000" b="1" dirty="0"/>
              <a:t>        mid=(</a:t>
            </a:r>
            <a:r>
              <a:rPr lang="en-US" altLang="zh-CN" sz="2000" b="1" dirty="0" err="1"/>
              <a:t>low+high</a:t>
            </a:r>
            <a:r>
              <a:rPr lang="en-US" altLang="zh-CN" sz="2000" b="1" dirty="0"/>
              <a:t>)/2</a:t>
            </a:r>
            <a:r>
              <a:rPr lang="zh-CN" altLang="en-US" sz="2000" b="1" dirty="0"/>
              <a:t>； </a:t>
            </a:r>
            <a:endParaRPr lang="en-US" altLang="zh-CN" sz="2000" b="1" dirty="0"/>
          </a:p>
          <a:p>
            <a:pPr>
              <a:spcBef>
                <a:spcPct val="50000"/>
              </a:spcBef>
            </a:pPr>
            <a:r>
              <a:rPr lang="en-US" altLang="zh-CN" sz="2000" b="1" dirty="0"/>
              <a:t>        </a:t>
            </a:r>
            <a:r>
              <a:rPr lang="en-US" altLang="zh-CN" sz="2000" b="1" dirty="0" err="1"/>
              <a:t>MergeSort</a:t>
            </a:r>
            <a:r>
              <a:rPr lang="en-US" altLang="zh-CN" sz="2000" b="1" dirty="0"/>
              <a:t>(r1</a:t>
            </a:r>
            <a:r>
              <a:rPr lang="zh-CN" altLang="en-US" sz="2000" b="1" dirty="0"/>
              <a:t>，</a:t>
            </a:r>
            <a:r>
              <a:rPr lang="en-US" altLang="zh-CN" sz="2000" b="1" dirty="0"/>
              <a:t>low</a:t>
            </a:r>
            <a:r>
              <a:rPr lang="zh-CN" altLang="en-US" sz="2000" b="1" dirty="0"/>
              <a:t>， </a:t>
            </a:r>
            <a:r>
              <a:rPr lang="en-US" altLang="zh-CN" sz="2000" b="1" dirty="0"/>
              <a:t>mid,  r2)</a:t>
            </a:r>
            <a:r>
              <a:rPr lang="zh-CN" altLang="en-US" sz="2000" b="1" dirty="0"/>
              <a:t>；</a:t>
            </a:r>
          </a:p>
          <a:p>
            <a:pPr>
              <a:spcBef>
                <a:spcPct val="50000"/>
              </a:spcBef>
            </a:pPr>
            <a:r>
              <a:rPr lang="zh-CN" altLang="en-US" sz="2000" b="1" dirty="0"/>
              <a:t>        </a:t>
            </a:r>
            <a:r>
              <a:rPr lang="en-US" altLang="zh-CN" sz="2000" b="1" dirty="0" err="1"/>
              <a:t>MergeSort</a:t>
            </a:r>
            <a:r>
              <a:rPr lang="en-US" altLang="zh-CN" sz="2000" b="1" dirty="0"/>
              <a:t>(r1</a:t>
            </a:r>
            <a:r>
              <a:rPr lang="zh-CN" altLang="en-US" sz="2000" b="1" dirty="0"/>
              <a:t>，</a:t>
            </a:r>
            <a:r>
              <a:rPr lang="en-US" altLang="zh-CN" sz="2000" b="1" dirty="0"/>
              <a:t>mid+1</a:t>
            </a:r>
            <a:r>
              <a:rPr lang="zh-CN" altLang="en-US" sz="2000" b="1" dirty="0"/>
              <a:t>，</a:t>
            </a:r>
            <a:r>
              <a:rPr lang="en-US" altLang="zh-CN" sz="2000" b="1" dirty="0"/>
              <a:t>high,  r2)</a:t>
            </a:r>
            <a:r>
              <a:rPr lang="zh-CN" altLang="en-US" sz="2000" b="1" dirty="0"/>
              <a:t>；</a:t>
            </a:r>
            <a:endParaRPr lang="en-US" altLang="zh-CN" sz="2000" b="1" dirty="0"/>
          </a:p>
          <a:p>
            <a:pPr>
              <a:spcBef>
                <a:spcPct val="50000"/>
              </a:spcBef>
            </a:pPr>
            <a:r>
              <a:rPr lang="zh-CN" altLang="en-US" sz="2000" b="1" dirty="0"/>
              <a:t>        </a:t>
            </a:r>
            <a:r>
              <a:rPr lang="en-US" altLang="zh-CN" sz="2000" b="1" dirty="0"/>
              <a:t>Merge (r2</a:t>
            </a:r>
            <a:r>
              <a:rPr lang="zh-CN" altLang="en-US" sz="2000" b="1" dirty="0"/>
              <a:t>，</a:t>
            </a:r>
            <a:r>
              <a:rPr lang="en-US" altLang="zh-CN" sz="2000" b="1" dirty="0"/>
              <a:t>low</a:t>
            </a:r>
            <a:r>
              <a:rPr lang="zh-CN" altLang="en-US" sz="2000" b="1" dirty="0"/>
              <a:t>，</a:t>
            </a:r>
            <a:r>
              <a:rPr lang="en-US" altLang="zh-CN" sz="2000" b="1" dirty="0"/>
              <a:t>mid</a:t>
            </a:r>
            <a:r>
              <a:rPr lang="zh-CN" altLang="en-US" sz="2000" b="1" dirty="0"/>
              <a:t>，</a:t>
            </a:r>
            <a:r>
              <a:rPr lang="en-US" altLang="zh-CN" sz="2000" b="1" dirty="0"/>
              <a:t>high</a:t>
            </a:r>
            <a:r>
              <a:rPr lang="zh-CN" altLang="en-US" sz="2000" b="1" dirty="0"/>
              <a:t>， </a:t>
            </a:r>
            <a:r>
              <a:rPr lang="en-US" altLang="zh-CN" sz="2000" b="1" dirty="0"/>
              <a:t>r)</a:t>
            </a:r>
            <a:r>
              <a:rPr lang="zh-CN" altLang="en-US" sz="2000" b="1" dirty="0"/>
              <a:t>；</a:t>
            </a:r>
          </a:p>
          <a:p>
            <a:pPr>
              <a:spcBef>
                <a:spcPct val="50000"/>
              </a:spcBef>
            </a:pPr>
            <a:r>
              <a:rPr lang="en-US" altLang="zh-CN" sz="2000" b="1" dirty="0"/>
              <a:t>    }</a:t>
            </a:r>
          </a:p>
          <a:p>
            <a:pPr>
              <a:spcBef>
                <a:spcPct val="50000"/>
              </a:spcBef>
            </a:pPr>
            <a:r>
              <a:rPr lang="en-US" altLang="zh-CN" sz="2000" b="1" dirty="0"/>
              <a:t>   free(r2);</a:t>
            </a:r>
          </a:p>
          <a:p>
            <a:pPr>
              <a:spcBef>
                <a:spcPct val="50000"/>
              </a:spcBef>
            </a:pPr>
            <a:r>
              <a:rPr lang="en-US" altLang="zh-CN" sz="2000" b="1" dirty="0"/>
              <a:t>} /*   </a:t>
            </a:r>
            <a:r>
              <a:rPr lang="en-US" altLang="zh-CN" sz="2000" b="1" dirty="0" err="1"/>
              <a:t>MergeSort</a:t>
            </a:r>
            <a:r>
              <a:rPr lang="en-US" altLang="zh-CN" sz="2000" b="1" dirty="0"/>
              <a:t>  */ </a:t>
            </a:r>
          </a:p>
        </p:txBody>
      </p:sp>
    </p:spTree>
    <p:extLst>
      <p:ext uri="{BB962C8B-B14F-4D97-AF65-F5344CB8AC3E}">
        <p14:creationId xmlns:p14="http://schemas.microsoft.com/office/powerpoint/2010/main" val="3629207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93622-6361-40BB-B515-DBD21FF480A4}"/>
              </a:ext>
            </a:extLst>
          </p:cNvPr>
          <p:cNvSpPr>
            <a:spLocks noGrp="1"/>
          </p:cNvSpPr>
          <p:nvPr>
            <p:ph type="title"/>
          </p:nvPr>
        </p:nvSpPr>
        <p:spPr/>
        <p:txBody>
          <a:bodyPr/>
          <a:lstStyle/>
          <a:p>
            <a:r>
              <a:rPr lang="zh-CN" altLang="en-US" dirty="0"/>
              <a:t>归并排序的算法分析</a:t>
            </a:r>
          </a:p>
        </p:txBody>
      </p:sp>
      <p:sp>
        <p:nvSpPr>
          <p:cNvPr id="3" name="内容占位符 2">
            <a:extLst>
              <a:ext uri="{FF2B5EF4-FFF2-40B4-BE49-F238E27FC236}">
                <a16:creationId xmlns:a16="http://schemas.microsoft.com/office/drawing/2014/main" id="{CD03CD21-4417-4DAB-9B10-2B029D272966}"/>
              </a:ext>
            </a:extLst>
          </p:cNvPr>
          <p:cNvSpPr>
            <a:spLocks noGrp="1"/>
          </p:cNvSpPr>
          <p:nvPr>
            <p:ph idx="1"/>
          </p:nvPr>
        </p:nvSpPr>
        <p:spPr>
          <a:xfrm>
            <a:off x="228600" y="1295400"/>
            <a:ext cx="11658600" cy="5257800"/>
          </a:xfrm>
        </p:spPr>
        <p:txBody>
          <a:bodyPr/>
          <a:lstStyle/>
          <a:p>
            <a:r>
              <a:rPr lang="zh-CN" altLang="en-US" sz="2400" dirty="0"/>
              <a:t>归并排序中一趟归并中要</a:t>
            </a:r>
            <a:r>
              <a:rPr lang="zh-CN" altLang="en-US" sz="2400" dirty="0">
                <a:solidFill>
                  <a:srgbClr val="FF00FF"/>
                </a:solidFill>
              </a:rPr>
              <a:t>多次</a:t>
            </a:r>
            <a:r>
              <a:rPr lang="zh-CN" altLang="en-US" sz="2400" dirty="0"/>
              <a:t>用到</a:t>
            </a:r>
            <a:r>
              <a:rPr lang="en-US" altLang="zh-CN" sz="2400" dirty="0"/>
              <a:t>2-</a:t>
            </a:r>
            <a:r>
              <a:rPr lang="zh-CN" altLang="en-US" sz="2400" dirty="0"/>
              <a:t>路归并算法</a:t>
            </a:r>
            <a:endParaRPr lang="en-US" altLang="zh-CN" sz="2400" dirty="0"/>
          </a:p>
          <a:p>
            <a:r>
              <a:rPr lang="zh-CN" altLang="en-US" sz="2400" dirty="0"/>
              <a:t>一趟归并排序的操作是调用 </a:t>
            </a:r>
            <a:r>
              <a:rPr kumimoji="1" lang="zh-CN" altLang="en-US" sz="2400" kern="1200" dirty="0">
                <a:solidFill>
                  <a:srgbClr val="5B5249"/>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kern="1200" dirty="0">
                <a:solidFill>
                  <a:srgbClr val="5B5249"/>
                </a:solidFill>
                <a:latin typeface="Times New Roman" panose="02020603050405020304" pitchFamily="18" charset="0"/>
                <a:ea typeface="宋体" panose="02010600030101010101" pitchFamily="2" charset="-122"/>
              </a:rPr>
              <a:t>n/2h </a:t>
            </a:r>
            <a:r>
              <a:rPr kumimoji="1" lang="en-US" altLang="zh-CN" sz="2400" kern="1200" dirty="0">
                <a:solidFill>
                  <a:srgbClr val="5B5249"/>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dirty="0"/>
              <a:t>次算法</a:t>
            </a:r>
            <a:r>
              <a:rPr lang="en-US" altLang="zh-CN" sz="2400" dirty="0"/>
              <a:t>merge </a:t>
            </a:r>
            <a:r>
              <a:rPr lang="zh-CN" altLang="en-US" sz="2400" dirty="0"/>
              <a:t>将</a:t>
            </a:r>
            <a:r>
              <a:rPr lang="en-US" altLang="zh-CN" sz="2400" dirty="0"/>
              <a:t>r1[1…n]</a:t>
            </a:r>
            <a:r>
              <a:rPr lang="zh-CN" altLang="en-US" sz="2400" dirty="0"/>
              <a:t>中前后相邻且长度为</a:t>
            </a:r>
            <a:r>
              <a:rPr lang="en-US" altLang="zh-CN" sz="2400" dirty="0"/>
              <a:t>h</a:t>
            </a:r>
            <a:r>
              <a:rPr lang="zh-CN" altLang="en-US" sz="2400" dirty="0"/>
              <a:t>的有序段进行两两归并，得到前后相邻、长度为</a:t>
            </a:r>
            <a:r>
              <a:rPr lang="en-US" altLang="zh-CN" sz="2400" dirty="0"/>
              <a:t>2h</a:t>
            </a:r>
            <a:r>
              <a:rPr lang="zh-CN" altLang="en-US" sz="2400" dirty="0"/>
              <a:t>的有序段，并存放在</a:t>
            </a:r>
            <a:r>
              <a:rPr lang="en-US" altLang="zh-CN" sz="2400" dirty="0"/>
              <a:t>r[1…n]</a:t>
            </a:r>
            <a:r>
              <a:rPr lang="zh-CN" altLang="en-US" sz="2400" dirty="0"/>
              <a:t>中，其 时间复杂度为</a:t>
            </a:r>
            <a:r>
              <a:rPr lang="en-US" altLang="zh-CN" sz="2400" dirty="0">
                <a:solidFill>
                  <a:srgbClr val="FF0000"/>
                </a:solidFill>
              </a:rPr>
              <a:t>O(n)</a:t>
            </a:r>
            <a:r>
              <a:rPr lang="zh-CN" altLang="en-US" sz="2400" dirty="0"/>
              <a:t>。</a:t>
            </a:r>
            <a:endParaRPr lang="en-US" altLang="zh-CN" sz="2400" dirty="0"/>
          </a:p>
          <a:p>
            <a:r>
              <a:rPr lang="zh-CN" altLang="en-US" sz="2400" dirty="0"/>
              <a:t>整个归并排序需进行 </a:t>
            </a:r>
            <a:r>
              <a:rPr lang="en-US" altLang="zh-CN" sz="2400" dirty="0">
                <a:solidFill>
                  <a:srgbClr val="FF0000"/>
                </a:solidFill>
              </a:rPr>
              <a:t>log</a:t>
            </a:r>
            <a:r>
              <a:rPr lang="en-US" altLang="zh-CN" sz="2400" baseline="-25000" dirty="0">
                <a:solidFill>
                  <a:srgbClr val="FF0000"/>
                </a:solidFill>
              </a:rPr>
              <a:t>2</a:t>
            </a:r>
            <a:r>
              <a:rPr lang="en-US" altLang="zh-CN" sz="2400" dirty="0">
                <a:solidFill>
                  <a:srgbClr val="FF0000"/>
                </a:solidFill>
              </a:rPr>
              <a:t>n</a:t>
            </a:r>
            <a:r>
              <a:rPr lang="zh-CN" altLang="en-US" sz="2400" dirty="0">
                <a:solidFill>
                  <a:srgbClr val="FF0000"/>
                </a:solidFill>
              </a:rPr>
              <a:t> </a:t>
            </a:r>
            <a:r>
              <a:rPr lang="zh-CN" altLang="en-US" sz="2400" dirty="0"/>
              <a:t>趟</a:t>
            </a:r>
            <a:r>
              <a:rPr lang="en-US" altLang="zh-CN" sz="2400" dirty="0"/>
              <a:t>2-</a:t>
            </a:r>
            <a:r>
              <a:rPr lang="zh-CN" altLang="en-US" sz="2400" dirty="0"/>
              <a:t>路归并，所以归并排序总的时间复杂度为：</a:t>
            </a:r>
            <a:r>
              <a:rPr lang="en-US" altLang="zh-CN" sz="2400" dirty="0">
                <a:solidFill>
                  <a:srgbClr val="FF0000"/>
                </a:solidFill>
              </a:rPr>
              <a:t>O</a:t>
            </a:r>
            <a:r>
              <a:rPr lang="zh-CN" altLang="en-US" sz="2400" dirty="0">
                <a:solidFill>
                  <a:srgbClr val="FF0000"/>
                </a:solidFill>
              </a:rPr>
              <a:t>（</a:t>
            </a:r>
            <a:r>
              <a:rPr lang="en-US" altLang="zh-CN" sz="2400" dirty="0">
                <a:solidFill>
                  <a:srgbClr val="FF0000"/>
                </a:solidFill>
              </a:rPr>
              <a:t> log</a:t>
            </a:r>
            <a:r>
              <a:rPr lang="en-US" altLang="zh-CN" sz="2400" baseline="-25000" dirty="0">
                <a:solidFill>
                  <a:srgbClr val="FF0000"/>
                </a:solidFill>
              </a:rPr>
              <a:t>2</a:t>
            </a:r>
            <a:r>
              <a:rPr lang="en-US" altLang="zh-CN" sz="2400" dirty="0">
                <a:solidFill>
                  <a:srgbClr val="FF0000"/>
                </a:solidFill>
              </a:rPr>
              <a:t>n </a:t>
            </a:r>
            <a:r>
              <a:rPr lang="zh-CN" altLang="en-US" sz="2400" dirty="0">
                <a:solidFill>
                  <a:srgbClr val="FF0000"/>
                </a:solidFill>
              </a:rPr>
              <a:t>）</a:t>
            </a:r>
            <a:r>
              <a:rPr lang="zh-CN" altLang="en-US" sz="2400" dirty="0"/>
              <a:t>。</a:t>
            </a:r>
            <a:endParaRPr lang="en-US" altLang="zh-CN" sz="2400" dirty="0"/>
          </a:p>
          <a:p>
            <a:r>
              <a:rPr lang="zh-CN" altLang="en-US" sz="2400" dirty="0"/>
              <a:t>在实现归并排序时，需要和待排记录等数量的辅助空间，空间复杂度为</a:t>
            </a:r>
            <a:r>
              <a:rPr lang="en-US" altLang="zh-CN" sz="2400" dirty="0">
                <a:solidFill>
                  <a:srgbClr val="FF0000"/>
                </a:solidFill>
              </a:rPr>
              <a:t>O(n)</a:t>
            </a:r>
            <a:r>
              <a:rPr lang="zh-CN" altLang="en-US" sz="2400" dirty="0"/>
              <a:t> </a:t>
            </a:r>
          </a:p>
          <a:p>
            <a:r>
              <a:rPr lang="zh-CN" altLang="en-US" sz="2400" dirty="0"/>
              <a:t>归并排序的最大特点是，它是一种稳定的排序方法。 </a:t>
            </a:r>
          </a:p>
        </p:txBody>
      </p:sp>
    </p:spTree>
    <p:extLst>
      <p:ext uri="{BB962C8B-B14F-4D97-AF65-F5344CB8AC3E}">
        <p14:creationId xmlns:p14="http://schemas.microsoft.com/office/powerpoint/2010/main" val="1305331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9C2E9-6FB2-41CA-852C-C36F79B6131B}"/>
              </a:ext>
            </a:extLst>
          </p:cNvPr>
          <p:cNvSpPr>
            <a:spLocks noGrp="1"/>
          </p:cNvSpPr>
          <p:nvPr>
            <p:ph type="title"/>
          </p:nvPr>
        </p:nvSpPr>
        <p:spPr/>
        <p:txBody>
          <a:bodyPr/>
          <a:lstStyle/>
          <a:p>
            <a:r>
              <a:rPr lang="en-US" altLang="zh-CN" dirty="0"/>
              <a:t>9.6 </a:t>
            </a:r>
            <a:r>
              <a:rPr lang="zh-CN" altLang="en-US" dirty="0"/>
              <a:t>分配类排序</a:t>
            </a:r>
          </a:p>
        </p:txBody>
      </p:sp>
      <p:sp>
        <p:nvSpPr>
          <p:cNvPr id="3" name="内容占位符 2">
            <a:extLst>
              <a:ext uri="{FF2B5EF4-FFF2-40B4-BE49-F238E27FC236}">
                <a16:creationId xmlns:a16="http://schemas.microsoft.com/office/drawing/2014/main" id="{59CAB131-9DDF-455F-9042-8E41A8251B57}"/>
              </a:ext>
            </a:extLst>
          </p:cNvPr>
          <p:cNvSpPr>
            <a:spLocks noGrp="1"/>
          </p:cNvSpPr>
          <p:nvPr>
            <p:ph idx="1"/>
          </p:nvPr>
        </p:nvSpPr>
        <p:spPr>
          <a:xfrm>
            <a:off x="304800" y="1752600"/>
            <a:ext cx="11582400" cy="4800600"/>
          </a:xfrm>
        </p:spPr>
        <p:txBody>
          <a:bodyPr/>
          <a:lstStyle/>
          <a:p>
            <a:r>
              <a:rPr lang="zh-CN" altLang="en-US" dirty="0"/>
              <a:t>分配类排序则利用</a:t>
            </a:r>
            <a:r>
              <a:rPr lang="zh-CN" altLang="en-US" dirty="0">
                <a:solidFill>
                  <a:srgbClr val="FF0000"/>
                </a:solidFill>
              </a:rPr>
              <a:t>分配</a:t>
            </a:r>
            <a:r>
              <a:rPr lang="zh-CN" altLang="en-US" dirty="0"/>
              <a:t>和</a:t>
            </a:r>
            <a:r>
              <a:rPr lang="zh-CN" altLang="en-US" dirty="0">
                <a:solidFill>
                  <a:srgbClr val="FF0000"/>
                </a:solidFill>
              </a:rPr>
              <a:t>收集</a:t>
            </a:r>
            <a:r>
              <a:rPr lang="zh-CN" altLang="en-US" dirty="0"/>
              <a:t>两种基本操作</a:t>
            </a:r>
            <a:endParaRPr lang="en-US" altLang="zh-CN" dirty="0"/>
          </a:p>
          <a:p>
            <a:endParaRPr lang="en-US" altLang="zh-CN" dirty="0"/>
          </a:p>
          <a:p>
            <a:r>
              <a:rPr lang="zh-CN" altLang="en-US" dirty="0"/>
              <a:t>基数类排序就是典型的分配类排序。 </a:t>
            </a:r>
          </a:p>
        </p:txBody>
      </p:sp>
    </p:spTree>
    <p:extLst>
      <p:ext uri="{BB962C8B-B14F-4D97-AF65-F5344CB8AC3E}">
        <p14:creationId xmlns:p14="http://schemas.microsoft.com/office/powerpoint/2010/main" val="3587410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D402B-5D1C-4B69-A2E8-FCFA34E0316A}"/>
              </a:ext>
            </a:extLst>
          </p:cNvPr>
          <p:cNvSpPr>
            <a:spLocks noGrp="1"/>
          </p:cNvSpPr>
          <p:nvPr>
            <p:ph type="title"/>
          </p:nvPr>
        </p:nvSpPr>
        <p:spPr/>
        <p:txBody>
          <a:bodyPr/>
          <a:lstStyle/>
          <a:p>
            <a:r>
              <a:rPr lang="en-US" altLang="zh-CN" dirty="0"/>
              <a:t>9.6.1 </a:t>
            </a:r>
            <a:r>
              <a:rPr lang="zh-CN" altLang="en-US" dirty="0"/>
              <a:t>多关键字排序 </a:t>
            </a:r>
          </a:p>
        </p:txBody>
      </p:sp>
      <p:sp>
        <p:nvSpPr>
          <p:cNvPr id="3" name="内容占位符 2">
            <a:extLst>
              <a:ext uri="{FF2B5EF4-FFF2-40B4-BE49-F238E27FC236}">
                <a16:creationId xmlns:a16="http://schemas.microsoft.com/office/drawing/2014/main" id="{C2F3C422-072F-4133-B680-3AF8BB27DF2D}"/>
              </a:ext>
            </a:extLst>
          </p:cNvPr>
          <p:cNvSpPr>
            <a:spLocks noGrp="1"/>
          </p:cNvSpPr>
          <p:nvPr>
            <p:ph idx="1"/>
          </p:nvPr>
        </p:nvSpPr>
        <p:spPr/>
        <p:txBody>
          <a:bodyPr/>
          <a:lstStyle/>
          <a:p>
            <a:r>
              <a:rPr lang="zh-CN" altLang="en-US" dirty="0"/>
              <a:t>例如：我们可以将一副扑克牌的排序过程看成由</a:t>
            </a:r>
            <a:r>
              <a:rPr lang="zh-CN" altLang="en-US" dirty="0">
                <a:solidFill>
                  <a:srgbClr val="FF0000"/>
                </a:solidFill>
              </a:rPr>
              <a:t>花色</a:t>
            </a:r>
            <a:r>
              <a:rPr lang="zh-CN" altLang="en-US" dirty="0"/>
              <a:t>和</a:t>
            </a:r>
            <a:r>
              <a:rPr lang="zh-CN" altLang="en-US" dirty="0">
                <a:solidFill>
                  <a:srgbClr val="FF0000"/>
                </a:solidFill>
              </a:rPr>
              <a:t>面值</a:t>
            </a:r>
            <a:r>
              <a:rPr lang="zh-CN" altLang="en-US" dirty="0"/>
              <a:t>两个关键字进行排序的问题。若规定花色和面值的顺序如下：</a:t>
            </a:r>
            <a:endParaRPr lang="en-US" altLang="zh-CN" dirty="0"/>
          </a:p>
          <a:p>
            <a:pPr lvl="1"/>
            <a:r>
              <a:rPr lang="zh-CN" altLang="en-US" dirty="0"/>
              <a:t>花色：梅花 </a:t>
            </a:r>
            <a:r>
              <a:rPr lang="en-US" altLang="zh-CN" dirty="0"/>
              <a:t>&lt; </a:t>
            </a:r>
            <a:r>
              <a:rPr lang="zh-CN" altLang="en-US" dirty="0"/>
              <a:t>方块 </a:t>
            </a:r>
            <a:r>
              <a:rPr lang="en-US" altLang="zh-CN" dirty="0"/>
              <a:t>&lt; </a:t>
            </a:r>
            <a:r>
              <a:rPr lang="zh-CN" altLang="en-US" dirty="0"/>
              <a:t>红桃 </a:t>
            </a:r>
            <a:r>
              <a:rPr lang="en-US" altLang="zh-CN" dirty="0"/>
              <a:t>&lt; </a:t>
            </a:r>
            <a:r>
              <a:rPr lang="zh-CN" altLang="en-US" dirty="0"/>
              <a:t>黑桃</a:t>
            </a:r>
          </a:p>
          <a:p>
            <a:pPr lvl="1"/>
            <a:r>
              <a:rPr lang="zh-CN" altLang="en-US" dirty="0"/>
              <a:t>面值：</a:t>
            </a:r>
            <a:r>
              <a:rPr lang="en-US" altLang="zh-CN" dirty="0"/>
              <a:t>A&lt;2&lt;3&lt;…&lt;10&lt;J&lt;Q&lt;K</a:t>
            </a:r>
          </a:p>
          <a:p>
            <a:r>
              <a:rPr lang="zh-CN" altLang="en-US" dirty="0"/>
              <a:t>并进一步规定花色的优先级高于面值，则一副扑克牌从小到大的顺序为：</a:t>
            </a:r>
            <a:endParaRPr lang="en-US" altLang="zh-CN" dirty="0"/>
          </a:p>
          <a:p>
            <a:pPr lvl="1"/>
            <a:r>
              <a:rPr lang="zh-CN" altLang="en-US" dirty="0"/>
              <a:t>梅花</a:t>
            </a:r>
            <a:r>
              <a:rPr lang="en-US" altLang="zh-CN" dirty="0"/>
              <a:t>A</a:t>
            </a:r>
            <a:r>
              <a:rPr lang="zh-CN" altLang="en-US" dirty="0"/>
              <a:t>，梅花</a:t>
            </a:r>
            <a:r>
              <a:rPr lang="en-US" altLang="zh-CN" dirty="0"/>
              <a:t>2</a:t>
            </a:r>
            <a:r>
              <a:rPr lang="zh-CN" altLang="en-US" dirty="0"/>
              <a:t>，</a:t>
            </a:r>
            <a:r>
              <a:rPr lang="en-US" altLang="zh-CN" dirty="0"/>
              <a:t>…</a:t>
            </a:r>
            <a:r>
              <a:rPr lang="zh-CN" altLang="en-US" dirty="0"/>
              <a:t>，梅花</a:t>
            </a:r>
            <a:r>
              <a:rPr lang="en-US" altLang="zh-CN" dirty="0"/>
              <a:t>K</a:t>
            </a:r>
            <a:r>
              <a:rPr lang="zh-CN" altLang="en-US" dirty="0"/>
              <a:t>；</a:t>
            </a:r>
            <a:r>
              <a:rPr lang="en-US" altLang="zh-CN" dirty="0"/>
              <a:t>	</a:t>
            </a:r>
            <a:r>
              <a:rPr lang="zh-CN" altLang="en-US" dirty="0"/>
              <a:t>方块</a:t>
            </a:r>
            <a:r>
              <a:rPr lang="en-US" altLang="zh-CN" dirty="0"/>
              <a:t>A</a:t>
            </a:r>
            <a:r>
              <a:rPr lang="zh-CN" altLang="en-US" dirty="0"/>
              <a:t>，方块</a:t>
            </a:r>
            <a:r>
              <a:rPr lang="en-US" altLang="zh-CN" dirty="0"/>
              <a:t>2</a:t>
            </a:r>
            <a:r>
              <a:rPr lang="zh-CN" altLang="en-US" dirty="0"/>
              <a:t>，</a:t>
            </a:r>
            <a:r>
              <a:rPr lang="en-US" altLang="zh-CN" dirty="0"/>
              <a:t>…</a:t>
            </a:r>
            <a:r>
              <a:rPr lang="zh-CN" altLang="en-US" dirty="0"/>
              <a:t>，方块</a:t>
            </a:r>
            <a:r>
              <a:rPr lang="en-US" altLang="zh-CN" dirty="0"/>
              <a:t>K</a:t>
            </a:r>
            <a:r>
              <a:rPr lang="zh-CN" altLang="en-US" dirty="0"/>
              <a:t>；</a:t>
            </a:r>
            <a:endParaRPr lang="en-US" altLang="zh-CN" dirty="0"/>
          </a:p>
          <a:p>
            <a:pPr lvl="1"/>
            <a:r>
              <a:rPr lang="zh-CN" altLang="en-US" dirty="0"/>
              <a:t>红桃</a:t>
            </a:r>
            <a:r>
              <a:rPr lang="en-US" altLang="zh-CN" dirty="0"/>
              <a:t>A</a:t>
            </a:r>
            <a:r>
              <a:rPr lang="zh-CN" altLang="en-US" dirty="0"/>
              <a:t>，红桃</a:t>
            </a:r>
            <a:r>
              <a:rPr lang="en-US" altLang="zh-CN" dirty="0"/>
              <a:t>2</a:t>
            </a:r>
            <a:r>
              <a:rPr lang="zh-CN" altLang="en-US" dirty="0"/>
              <a:t>，</a:t>
            </a:r>
            <a:r>
              <a:rPr lang="en-US" altLang="zh-CN" dirty="0"/>
              <a:t>…</a:t>
            </a:r>
            <a:r>
              <a:rPr lang="zh-CN" altLang="en-US" dirty="0"/>
              <a:t>，红桃</a:t>
            </a:r>
            <a:r>
              <a:rPr lang="en-US" altLang="zh-CN" dirty="0"/>
              <a:t>K</a:t>
            </a:r>
            <a:r>
              <a:rPr lang="zh-CN" altLang="en-US" dirty="0"/>
              <a:t>；</a:t>
            </a:r>
            <a:r>
              <a:rPr lang="en-US" altLang="zh-CN" dirty="0"/>
              <a:t>	</a:t>
            </a:r>
            <a:r>
              <a:rPr lang="zh-CN" altLang="en-US" dirty="0"/>
              <a:t>黑桃</a:t>
            </a:r>
            <a:r>
              <a:rPr lang="en-US" altLang="zh-CN" dirty="0"/>
              <a:t>A</a:t>
            </a:r>
            <a:r>
              <a:rPr lang="zh-CN" altLang="en-US" dirty="0"/>
              <a:t>，黑桃</a:t>
            </a:r>
            <a:r>
              <a:rPr lang="en-US" altLang="zh-CN" dirty="0"/>
              <a:t>2</a:t>
            </a:r>
            <a:r>
              <a:rPr lang="zh-CN" altLang="en-US" dirty="0"/>
              <a:t>，</a:t>
            </a:r>
            <a:r>
              <a:rPr lang="en-US" altLang="zh-CN" dirty="0"/>
              <a:t>…</a:t>
            </a:r>
            <a:r>
              <a:rPr lang="zh-CN" altLang="en-US" dirty="0"/>
              <a:t>，黑桃</a:t>
            </a:r>
            <a:r>
              <a:rPr lang="en-US" altLang="zh-CN" dirty="0"/>
              <a:t>K</a:t>
            </a:r>
            <a:r>
              <a:rPr lang="zh-CN" altLang="en-US" dirty="0"/>
              <a:t>。</a:t>
            </a:r>
          </a:p>
          <a:p>
            <a:endParaRPr lang="zh-CN" altLang="en-US" dirty="0"/>
          </a:p>
        </p:txBody>
      </p:sp>
    </p:spTree>
    <p:extLst>
      <p:ext uri="{BB962C8B-B14F-4D97-AF65-F5344CB8AC3E}">
        <p14:creationId xmlns:p14="http://schemas.microsoft.com/office/powerpoint/2010/main" val="336504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31130-A455-49A2-9D0A-8683CE3F9E6B}"/>
              </a:ext>
            </a:extLst>
          </p:cNvPr>
          <p:cNvSpPr>
            <a:spLocks noGrp="1"/>
          </p:cNvSpPr>
          <p:nvPr>
            <p:ph type="title"/>
          </p:nvPr>
        </p:nvSpPr>
        <p:spPr>
          <a:xfrm>
            <a:off x="914400" y="457200"/>
            <a:ext cx="10363200" cy="685800"/>
          </a:xfrm>
        </p:spPr>
        <p:txBody>
          <a:bodyPr/>
          <a:lstStyle/>
          <a:p>
            <a:r>
              <a:rPr lang="zh-CN" altLang="en-US" dirty="0"/>
              <a:t>多关键字排序 </a:t>
            </a:r>
          </a:p>
        </p:txBody>
      </p:sp>
      <p:sp>
        <p:nvSpPr>
          <p:cNvPr id="3" name="内容占位符 2">
            <a:extLst>
              <a:ext uri="{FF2B5EF4-FFF2-40B4-BE49-F238E27FC236}">
                <a16:creationId xmlns:a16="http://schemas.microsoft.com/office/drawing/2014/main" id="{4D0DDECE-5391-44EC-8CC8-6F4E54441E83}"/>
              </a:ext>
            </a:extLst>
          </p:cNvPr>
          <p:cNvSpPr>
            <a:spLocks noGrp="1"/>
          </p:cNvSpPr>
          <p:nvPr>
            <p:ph idx="1"/>
          </p:nvPr>
        </p:nvSpPr>
        <p:spPr>
          <a:xfrm>
            <a:off x="152400" y="1053280"/>
            <a:ext cx="11582400" cy="5562600"/>
          </a:xfrm>
        </p:spPr>
        <p:txBody>
          <a:bodyPr/>
          <a:lstStyle/>
          <a:p>
            <a:pPr>
              <a:spcAft>
                <a:spcPts val="0"/>
              </a:spcAft>
            </a:pPr>
            <a:r>
              <a:rPr lang="zh-CN" altLang="en-US" sz="2400" dirty="0"/>
              <a:t>具体进行排序时有两种做法：</a:t>
            </a:r>
            <a:endParaRPr lang="en-US" altLang="zh-CN" sz="2400" dirty="0"/>
          </a:p>
          <a:p>
            <a:pPr>
              <a:spcAft>
                <a:spcPts val="0"/>
              </a:spcAft>
            </a:pPr>
            <a:r>
              <a:rPr lang="zh-CN" altLang="en-US" sz="2400" dirty="0"/>
              <a:t>方法一：先按花色分成有序的四类，然后再按面值对每一类从小到大排序。该方法称为“</a:t>
            </a:r>
            <a:r>
              <a:rPr lang="zh-CN" altLang="en-US" sz="2400" dirty="0">
                <a:solidFill>
                  <a:srgbClr val="FF0000"/>
                </a:solidFill>
              </a:rPr>
              <a:t>高位优先</a:t>
            </a:r>
            <a:r>
              <a:rPr lang="zh-CN" altLang="en-US" sz="2400" dirty="0"/>
              <a:t>”排序法。</a:t>
            </a:r>
            <a:endParaRPr lang="en-US" altLang="zh-CN" sz="2400" dirty="0"/>
          </a:p>
          <a:p>
            <a:pPr>
              <a:spcAft>
                <a:spcPts val="0"/>
              </a:spcAft>
            </a:pPr>
            <a:r>
              <a:rPr lang="zh-CN" altLang="en-US" sz="2400" dirty="0"/>
              <a:t>方法二：分配与收集交替进行。</a:t>
            </a:r>
            <a:endParaRPr lang="en-US" altLang="zh-CN" sz="2400" dirty="0"/>
          </a:p>
          <a:p>
            <a:pPr lvl="1">
              <a:spcAft>
                <a:spcPts val="0"/>
              </a:spcAft>
            </a:pPr>
            <a:r>
              <a:rPr lang="zh-CN" altLang="en-US" dirty="0"/>
              <a:t>首先按</a:t>
            </a:r>
            <a:r>
              <a:rPr lang="zh-CN" altLang="en-US" dirty="0">
                <a:solidFill>
                  <a:srgbClr val="FF0000"/>
                </a:solidFill>
              </a:rPr>
              <a:t>面值</a:t>
            </a:r>
            <a:r>
              <a:rPr lang="zh-CN" altLang="en-US" dirty="0"/>
              <a:t>从小到大把牌摆成</a:t>
            </a:r>
            <a:r>
              <a:rPr lang="en-US" altLang="zh-CN" dirty="0"/>
              <a:t>13</a:t>
            </a:r>
            <a:r>
              <a:rPr lang="zh-CN" altLang="en-US" dirty="0"/>
              <a:t>叠（每叠</a:t>
            </a:r>
            <a:r>
              <a:rPr lang="en-US" altLang="zh-CN" dirty="0"/>
              <a:t>4</a:t>
            </a:r>
            <a:r>
              <a:rPr lang="zh-CN" altLang="en-US" dirty="0"/>
              <a:t>张牌）</a:t>
            </a:r>
            <a:endParaRPr lang="en-US" altLang="zh-CN" dirty="0"/>
          </a:p>
          <a:p>
            <a:pPr lvl="1">
              <a:spcAft>
                <a:spcPts val="0"/>
              </a:spcAft>
            </a:pPr>
            <a:r>
              <a:rPr lang="zh-CN" altLang="en-US" dirty="0"/>
              <a:t>按面值的次序收集到一起</a:t>
            </a:r>
            <a:endParaRPr lang="en-US" altLang="zh-CN" dirty="0"/>
          </a:p>
          <a:p>
            <a:pPr lvl="1">
              <a:spcAft>
                <a:spcPts val="0"/>
              </a:spcAft>
            </a:pPr>
            <a:r>
              <a:rPr lang="zh-CN" altLang="en-US" dirty="0"/>
              <a:t>再按</a:t>
            </a:r>
            <a:r>
              <a:rPr lang="zh-CN" altLang="en-US" dirty="0">
                <a:solidFill>
                  <a:srgbClr val="FF0000"/>
                </a:solidFill>
              </a:rPr>
              <a:t>花色</a:t>
            </a:r>
            <a:r>
              <a:rPr lang="zh-CN" altLang="en-US" dirty="0"/>
              <a:t>摆成</a:t>
            </a:r>
            <a:r>
              <a:rPr lang="en-US" altLang="zh-CN" dirty="0"/>
              <a:t>4</a:t>
            </a:r>
            <a:r>
              <a:rPr lang="zh-CN" altLang="en-US" dirty="0"/>
              <a:t>叠，每叠有</a:t>
            </a:r>
            <a:r>
              <a:rPr lang="en-US" altLang="zh-CN" dirty="0"/>
              <a:t>13</a:t>
            </a:r>
            <a:r>
              <a:rPr lang="zh-CN" altLang="en-US" dirty="0"/>
              <a:t>张牌</a:t>
            </a:r>
            <a:endParaRPr lang="en-US" altLang="zh-CN" dirty="0"/>
          </a:p>
          <a:p>
            <a:pPr lvl="1">
              <a:spcAft>
                <a:spcPts val="0"/>
              </a:spcAft>
            </a:pPr>
            <a:r>
              <a:rPr lang="zh-CN" altLang="en-US" dirty="0"/>
              <a:t>最后把这</a:t>
            </a:r>
            <a:r>
              <a:rPr lang="en-US" altLang="zh-CN" dirty="0"/>
              <a:t>4</a:t>
            </a:r>
            <a:r>
              <a:rPr lang="zh-CN" altLang="en-US" dirty="0"/>
              <a:t>叠牌按花色的次序收集到一起</a:t>
            </a:r>
            <a:endParaRPr lang="en-US" altLang="zh-CN" dirty="0"/>
          </a:p>
          <a:p>
            <a:pPr lvl="1">
              <a:spcAft>
                <a:spcPts val="0"/>
              </a:spcAft>
            </a:pPr>
            <a:r>
              <a:rPr lang="zh-CN" altLang="en-US" dirty="0"/>
              <a:t>该方法称为“</a:t>
            </a:r>
            <a:r>
              <a:rPr lang="zh-CN" altLang="en-US" dirty="0">
                <a:solidFill>
                  <a:srgbClr val="FF0000"/>
                </a:solidFill>
              </a:rPr>
              <a:t>低位优先</a:t>
            </a:r>
            <a:r>
              <a:rPr lang="zh-CN" altLang="en-US" dirty="0"/>
              <a:t>”排序法。</a:t>
            </a:r>
          </a:p>
          <a:p>
            <a:pPr>
              <a:spcAft>
                <a:spcPts val="0"/>
              </a:spcAft>
            </a:pPr>
            <a:endParaRPr lang="zh-CN" altLang="en-US" sz="2400" dirty="0"/>
          </a:p>
        </p:txBody>
      </p:sp>
      <p:pic>
        <p:nvPicPr>
          <p:cNvPr id="4" name="图片 3">
            <a:extLst>
              <a:ext uri="{FF2B5EF4-FFF2-40B4-BE49-F238E27FC236}">
                <a16:creationId xmlns:a16="http://schemas.microsoft.com/office/drawing/2014/main" id="{6418CEBE-2A57-4E4E-9B32-F67CE577BD03}"/>
              </a:ext>
            </a:extLst>
          </p:cNvPr>
          <p:cNvPicPr>
            <a:picLocks noChangeAspect="1"/>
          </p:cNvPicPr>
          <p:nvPr/>
        </p:nvPicPr>
        <p:blipFill>
          <a:blip r:embed="rId2"/>
          <a:stretch>
            <a:fillRect/>
          </a:stretch>
        </p:blipFill>
        <p:spPr>
          <a:xfrm>
            <a:off x="6300239" y="2258961"/>
            <a:ext cx="3377159" cy="1170039"/>
          </a:xfrm>
          <a:prstGeom prst="rect">
            <a:avLst/>
          </a:prstGeom>
        </p:spPr>
      </p:pic>
      <p:pic>
        <p:nvPicPr>
          <p:cNvPr id="5" name="图片 4">
            <a:extLst>
              <a:ext uri="{FF2B5EF4-FFF2-40B4-BE49-F238E27FC236}">
                <a16:creationId xmlns:a16="http://schemas.microsoft.com/office/drawing/2014/main" id="{E74B63EB-2E01-435B-B259-2DAD516FC764}"/>
              </a:ext>
            </a:extLst>
          </p:cNvPr>
          <p:cNvPicPr>
            <a:picLocks noChangeAspect="1"/>
          </p:cNvPicPr>
          <p:nvPr/>
        </p:nvPicPr>
        <p:blipFill>
          <a:blip r:embed="rId3"/>
          <a:stretch>
            <a:fillRect/>
          </a:stretch>
        </p:blipFill>
        <p:spPr>
          <a:xfrm>
            <a:off x="9865026" y="2280566"/>
            <a:ext cx="1869773" cy="1986634"/>
          </a:xfrm>
          <a:prstGeom prst="rect">
            <a:avLst/>
          </a:prstGeom>
        </p:spPr>
      </p:pic>
      <p:pic>
        <p:nvPicPr>
          <p:cNvPr id="6" name="图片 5">
            <a:extLst>
              <a:ext uri="{FF2B5EF4-FFF2-40B4-BE49-F238E27FC236}">
                <a16:creationId xmlns:a16="http://schemas.microsoft.com/office/drawing/2014/main" id="{C414B14C-5CB7-4BD3-AD61-704EDA37709A}"/>
              </a:ext>
            </a:extLst>
          </p:cNvPr>
          <p:cNvPicPr>
            <a:picLocks noChangeAspect="1"/>
          </p:cNvPicPr>
          <p:nvPr/>
        </p:nvPicPr>
        <p:blipFill>
          <a:blip r:embed="rId4"/>
          <a:stretch>
            <a:fillRect/>
          </a:stretch>
        </p:blipFill>
        <p:spPr>
          <a:xfrm>
            <a:off x="6292876" y="4315895"/>
            <a:ext cx="3384522" cy="1170039"/>
          </a:xfrm>
          <a:prstGeom prst="rect">
            <a:avLst/>
          </a:prstGeom>
        </p:spPr>
      </p:pic>
      <p:pic>
        <p:nvPicPr>
          <p:cNvPr id="7" name="图片 6">
            <a:extLst>
              <a:ext uri="{FF2B5EF4-FFF2-40B4-BE49-F238E27FC236}">
                <a16:creationId xmlns:a16="http://schemas.microsoft.com/office/drawing/2014/main" id="{17205F09-F84A-4F27-9A4E-9BEC1F7559AD}"/>
              </a:ext>
            </a:extLst>
          </p:cNvPr>
          <p:cNvPicPr>
            <a:picLocks noChangeAspect="1"/>
          </p:cNvPicPr>
          <p:nvPr/>
        </p:nvPicPr>
        <p:blipFill>
          <a:blip r:embed="rId5"/>
          <a:stretch>
            <a:fillRect/>
          </a:stretch>
        </p:blipFill>
        <p:spPr>
          <a:xfrm>
            <a:off x="9669377" y="4424927"/>
            <a:ext cx="2057400" cy="2085583"/>
          </a:xfrm>
          <a:prstGeom prst="rect">
            <a:avLst/>
          </a:prstGeom>
        </p:spPr>
      </p:pic>
    </p:spTree>
    <p:extLst>
      <p:ext uri="{BB962C8B-B14F-4D97-AF65-F5344CB8AC3E}">
        <p14:creationId xmlns:p14="http://schemas.microsoft.com/office/powerpoint/2010/main" val="147896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FF04C-D34F-42D6-A27D-B37A6812AF28}"/>
              </a:ext>
            </a:extLst>
          </p:cNvPr>
          <p:cNvSpPr>
            <a:spLocks noGrp="1"/>
          </p:cNvSpPr>
          <p:nvPr>
            <p:ph type="title"/>
          </p:nvPr>
        </p:nvSpPr>
        <p:spPr/>
        <p:txBody>
          <a:bodyPr/>
          <a:lstStyle/>
          <a:p>
            <a:r>
              <a:rPr lang="zh-CN" altLang="en-US" dirty="0"/>
              <a:t>最高位优先法</a:t>
            </a:r>
            <a:r>
              <a:rPr lang="en-US" altLang="zh-CN" dirty="0"/>
              <a:t>MSD</a:t>
            </a:r>
            <a:r>
              <a:rPr lang="zh-CN" altLang="en-US" dirty="0"/>
              <a:t>（</a:t>
            </a:r>
            <a:r>
              <a:rPr lang="en-US" altLang="zh-CN" dirty="0"/>
              <a:t>Most significant digital</a:t>
            </a:r>
            <a:r>
              <a:rPr lang="zh-CN" altLang="en-US" dirty="0"/>
              <a:t>）</a:t>
            </a:r>
          </a:p>
        </p:txBody>
      </p:sp>
      <p:sp>
        <p:nvSpPr>
          <p:cNvPr id="3" name="内容占位符 2">
            <a:extLst>
              <a:ext uri="{FF2B5EF4-FFF2-40B4-BE49-F238E27FC236}">
                <a16:creationId xmlns:a16="http://schemas.microsoft.com/office/drawing/2014/main" id="{76CE4D03-A1F2-491B-BE72-D586AB14A519}"/>
              </a:ext>
            </a:extLst>
          </p:cNvPr>
          <p:cNvSpPr>
            <a:spLocks noGrp="1"/>
          </p:cNvSpPr>
          <p:nvPr>
            <p:ph idx="1"/>
          </p:nvPr>
        </p:nvSpPr>
        <p:spPr/>
        <p:txBody>
          <a:bodyPr/>
          <a:lstStyle/>
          <a:p>
            <a:r>
              <a:rPr lang="zh-CN" altLang="en-US" dirty="0"/>
              <a:t>先对最高位关键字</a:t>
            </a:r>
            <a:r>
              <a:rPr lang="en-US" altLang="zh-CN" dirty="0"/>
              <a:t>k</a:t>
            </a:r>
            <a:r>
              <a:rPr lang="en-US" altLang="zh-CN" baseline="30000" dirty="0"/>
              <a:t>1</a:t>
            </a:r>
            <a:r>
              <a:rPr lang="zh-CN" altLang="en-US" dirty="0"/>
              <a:t>（如花色）排序</a:t>
            </a:r>
          </a:p>
          <a:p>
            <a:pPr lvl="1"/>
            <a:r>
              <a:rPr lang="zh-CN" altLang="en-US" dirty="0"/>
              <a:t>将序列分成若干子序列</a:t>
            </a:r>
          </a:p>
          <a:p>
            <a:pPr lvl="1"/>
            <a:r>
              <a:rPr lang="zh-CN" altLang="en-US" dirty="0"/>
              <a:t>每个子序列有相同的</a:t>
            </a:r>
            <a:r>
              <a:rPr lang="en-US" altLang="zh-CN" dirty="0"/>
              <a:t>k</a:t>
            </a:r>
            <a:r>
              <a:rPr lang="en-US" altLang="zh-CN" sz="2600" baseline="30000" dirty="0">
                <a:cs typeface="+mn-cs"/>
              </a:rPr>
              <a:t>1</a:t>
            </a:r>
            <a:r>
              <a:rPr lang="zh-CN" altLang="en-US" dirty="0"/>
              <a:t>值</a:t>
            </a:r>
          </a:p>
          <a:p>
            <a:r>
              <a:rPr lang="zh-CN" altLang="en-US" dirty="0"/>
              <a:t>然后让每个子序列对次关键字</a:t>
            </a:r>
            <a:r>
              <a:rPr lang="en-US" altLang="zh-CN" dirty="0"/>
              <a:t>k</a:t>
            </a:r>
            <a:r>
              <a:rPr lang="en-US" altLang="zh-CN" baseline="30000" dirty="0"/>
              <a:t>2</a:t>
            </a:r>
            <a:r>
              <a:rPr lang="zh-CN" altLang="en-US" dirty="0"/>
              <a:t>（如面值）排序</a:t>
            </a:r>
          </a:p>
          <a:p>
            <a:pPr lvl="1"/>
            <a:r>
              <a:rPr lang="zh-CN" altLang="en-US" dirty="0"/>
              <a:t>进一步分成若干更小的子序列</a:t>
            </a:r>
          </a:p>
          <a:p>
            <a:r>
              <a:rPr lang="zh-CN" altLang="en-US" dirty="0"/>
              <a:t>依次重复，直至每个子序列对最低位关键字</a:t>
            </a:r>
            <a:r>
              <a:rPr lang="en-US" altLang="zh-CN" dirty="0" err="1"/>
              <a:t>k</a:t>
            </a:r>
            <a:r>
              <a:rPr lang="en-US" altLang="zh-CN" baseline="30000" dirty="0" err="1"/>
              <a:t>d</a:t>
            </a:r>
            <a:r>
              <a:rPr lang="zh-CN" altLang="en-US" dirty="0"/>
              <a:t>排序</a:t>
            </a:r>
          </a:p>
          <a:p>
            <a:r>
              <a:rPr lang="zh-CN" altLang="en-US" dirty="0"/>
              <a:t>最后将所有子序列依次连接在一起成为一个有序序列</a:t>
            </a:r>
          </a:p>
          <a:p>
            <a:endParaRPr lang="zh-CN" altLang="en-US" dirty="0"/>
          </a:p>
        </p:txBody>
      </p:sp>
    </p:spTree>
    <p:extLst>
      <p:ext uri="{BB962C8B-B14F-4D97-AF65-F5344CB8AC3E}">
        <p14:creationId xmlns:p14="http://schemas.microsoft.com/office/powerpoint/2010/main" val="19598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78696-E102-47E3-AA7B-F959403B5399}"/>
              </a:ext>
            </a:extLst>
          </p:cNvPr>
          <p:cNvSpPr>
            <a:spLocks noGrp="1"/>
          </p:cNvSpPr>
          <p:nvPr>
            <p:ph type="title"/>
          </p:nvPr>
        </p:nvSpPr>
        <p:spPr/>
        <p:txBody>
          <a:bodyPr/>
          <a:lstStyle/>
          <a:p>
            <a:r>
              <a:rPr lang="zh-CN" altLang="fr-FR" dirty="0"/>
              <a:t>最高位优先法</a:t>
            </a:r>
            <a:r>
              <a:rPr lang="fr-FR" altLang="zh-CN" dirty="0"/>
              <a:t>MSD</a:t>
            </a:r>
            <a:r>
              <a:rPr lang="zh-CN" altLang="fr-FR" dirty="0"/>
              <a:t>（</a:t>
            </a:r>
            <a:r>
              <a:rPr lang="fr-FR" altLang="zh-CN" dirty="0"/>
              <a:t>Most significant digital</a:t>
            </a:r>
            <a:r>
              <a:rPr lang="zh-CN" altLang="fr-FR" dirty="0"/>
              <a:t>）</a:t>
            </a:r>
            <a:endParaRPr lang="zh-CN" altLang="en-US" dirty="0"/>
          </a:p>
        </p:txBody>
      </p:sp>
      <p:sp>
        <p:nvSpPr>
          <p:cNvPr id="3" name="内容占位符 2">
            <a:extLst>
              <a:ext uri="{FF2B5EF4-FFF2-40B4-BE49-F238E27FC236}">
                <a16:creationId xmlns:a16="http://schemas.microsoft.com/office/drawing/2014/main" id="{35A38098-5E49-4900-BBE8-DDE61085D1F4}"/>
              </a:ext>
            </a:extLst>
          </p:cNvPr>
          <p:cNvSpPr>
            <a:spLocks noGrp="1"/>
          </p:cNvSpPr>
          <p:nvPr>
            <p:ph idx="1"/>
          </p:nvPr>
        </p:nvSpPr>
        <p:spPr>
          <a:xfrm>
            <a:off x="304800" y="1219200"/>
            <a:ext cx="11582400" cy="2133600"/>
          </a:xfrm>
        </p:spPr>
        <p:txBody>
          <a:bodyPr/>
          <a:lstStyle/>
          <a:p>
            <a:r>
              <a:rPr lang="zh-CN" altLang="en-US" dirty="0"/>
              <a:t>例如：学生记录含三个关键字</a:t>
            </a:r>
            <a:r>
              <a:rPr lang="en-US" altLang="zh-CN" dirty="0"/>
              <a:t>:</a:t>
            </a:r>
          </a:p>
          <a:p>
            <a:r>
              <a:rPr lang="zh-CN" altLang="en-US" dirty="0"/>
              <a:t>系别（</a:t>
            </a:r>
            <a:r>
              <a:rPr lang="en-US" altLang="zh-CN" dirty="0"/>
              <a:t>K</a:t>
            </a:r>
            <a:r>
              <a:rPr lang="en-US" altLang="zh-CN" kern="1200" baseline="30000" dirty="0"/>
              <a:t>1</a:t>
            </a:r>
            <a:r>
              <a:rPr lang="zh-CN" altLang="en-US" dirty="0"/>
              <a:t>）、班号（</a:t>
            </a:r>
            <a:r>
              <a:rPr lang="en-US" altLang="zh-CN" dirty="0"/>
              <a:t>K</a:t>
            </a:r>
            <a:r>
              <a:rPr lang="en-US" altLang="zh-CN" kern="1200" baseline="30000" dirty="0"/>
              <a:t>2</a:t>
            </a:r>
            <a:r>
              <a:rPr lang="zh-CN" altLang="en-US" dirty="0"/>
              <a:t>）和班内的序列号（</a:t>
            </a:r>
            <a:r>
              <a:rPr lang="en-US" altLang="zh-CN" dirty="0"/>
              <a:t>K</a:t>
            </a:r>
            <a:r>
              <a:rPr lang="en-US" altLang="zh-CN" kern="1200" baseline="30000" dirty="0"/>
              <a:t>3</a:t>
            </a:r>
            <a:r>
              <a:rPr lang="zh-CN" altLang="en-US" dirty="0"/>
              <a:t>）</a:t>
            </a:r>
          </a:p>
          <a:p>
            <a:r>
              <a:rPr lang="zh-CN" altLang="en-US" dirty="0"/>
              <a:t>其中以系别为最高关键字，高位优先排序的排序过程如图所示</a:t>
            </a:r>
          </a:p>
        </p:txBody>
      </p:sp>
      <p:sp>
        <p:nvSpPr>
          <p:cNvPr id="4" name="Rectangle 3">
            <a:extLst>
              <a:ext uri="{FF2B5EF4-FFF2-40B4-BE49-F238E27FC236}">
                <a16:creationId xmlns:a16="http://schemas.microsoft.com/office/drawing/2014/main" id="{5219DFD0-4AA2-42C1-92E6-F8F7EA3491BB}"/>
              </a:ext>
            </a:extLst>
          </p:cNvPr>
          <p:cNvSpPr>
            <a:spLocks noChangeArrowheads="1"/>
          </p:cNvSpPr>
          <p:nvPr/>
        </p:nvSpPr>
        <p:spPr bwMode="auto">
          <a:xfrm>
            <a:off x="1295400" y="3609474"/>
            <a:ext cx="8382000" cy="2743200"/>
          </a:xfrm>
          <a:prstGeom prst="rect">
            <a:avLst/>
          </a:prstGeom>
          <a:noFill/>
          <a:ln w="38100">
            <a:solidFill>
              <a:srgbClr val="00B05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sz="2800" b="1">
              <a:latin typeface="Times New Roman" pitchFamily="18" charset="0"/>
            </a:endParaRPr>
          </a:p>
        </p:txBody>
      </p:sp>
      <p:sp>
        <p:nvSpPr>
          <p:cNvPr id="5" name="Line 4">
            <a:extLst>
              <a:ext uri="{FF2B5EF4-FFF2-40B4-BE49-F238E27FC236}">
                <a16:creationId xmlns:a16="http://schemas.microsoft.com/office/drawing/2014/main" id="{6576D7F7-0F47-4D9F-9367-55B558AA567F}"/>
              </a:ext>
            </a:extLst>
          </p:cNvPr>
          <p:cNvSpPr>
            <a:spLocks noChangeShapeType="1"/>
          </p:cNvSpPr>
          <p:nvPr/>
        </p:nvSpPr>
        <p:spPr bwMode="auto">
          <a:xfrm>
            <a:off x="1295400" y="4295274"/>
            <a:ext cx="8382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 name="Line 5">
            <a:extLst>
              <a:ext uri="{FF2B5EF4-FFF2-40B4-BE49-F238E27FC236}">
                <a16:creationId xmlns:a16="http://schemas.microsoft.com/office/drawing/2014/main" id="{CFA36735-A933-4CD3-9B93-71C5E12629E4}"/>
              </a:ext>
            </a:extLst>
          </p:cNvPr>
          <p:cNvSpPr>
            <a:spLocks noChangeShapeType="1"/>
          </p:cNvSpPr>
          <p:nvPr/>
        </p:nvSpPr>
        <p:spPr bwMode="auto">
          <a:xfrm>
            <a:off x="1295400" y="4981074"/>
            <a:ext cx="8382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 name="Line 6">
            <a:extLst>
              <a:ext uri="{FF2B5EF4-FFF2-40B4-BE49-F238E27FC236}">
                <a16:creationId xmlns:a16="http://schemas.microsoft.com/office/drawing/2014/main" id="{957A5FB7-923C-415B-B5CD-645B1FF5B284}"/>
              </a:ext>
            </a:extLst>
          </p:cNvPr>
          <p:cNvSpPr>
            <a:spLocks noChangeShapeType="1"/>
          </p:cNvSpPr>
          <p:nvPr/>
        </p:nvSpPr>
        <p:spPr bwMode="auto">
          <a:xfrm>
            <a:off x="1295400" y="5666874"/>
            <a:ext cx="8382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 name="Line 7">
            <a:extLst>
              <a:ext uri="{FF2B5EF4-FFF2-40B4-BE49-F238E27FC236}">
                <a16:creationId xmlns:a16="http://schemas.microsoft.com/office/drawing/2014/main" id="{7F5233BF-A6F8-4F70-88C1-0FE73E047660}"/>
              </a:ext>
            </a:extLst>
          </p:cNvPr>
          <p:cNvSpPr>
            <a:spLocks noChangeShapeType="1"/>
          </p:cNvSpPr>
          <p:nvPr/>
        </p:nvSpPr>
        <p:spPr bwMode="auto">
          <a:xfrm>
            <a:off x="5638800" y="3609474"/>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9" name="Line 8">
            <a:extLst>
              <a:ext uri="{FF2B5EF4-FFF2-40B4-BE49-F238E27FC236}">
                <a16:creationId xmlns:a16="http://schemas.microsoft.com/office/drawing/2014/main" id="{783BAA74-663E-4EFA-BF64-484C4A7E4DCF}"/>
              </a:ext>
            </a:extLst>
          </p:cNvPr>
          <p:cNvSpPr>
            <a:spLocks noChangeShapeType="1"/>
          </p:cNvSpPr>
          <p:nvPr/>
        </p:nvSpPr>
        <p:spPr bwMode="auto">
          <a:xfrm>
            <a:off x="7010400" y="3609474"/>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Line 9">
            <a:extLst>
              <a:ext uri="{FF2B5EF4-FFF2-40B4-BE49-F238E27FC236}">
                <a16:creationId xmlns:a16="http://schemas.microsoft.com/office/drawing/2014/main" id="{F6D69515-F7CC-4EC2-984F-F6AC7AEDD3E7}"/>
              </a:ext>
            </a:extLst>
          </p:cNvPr>
          <p:cNvSpPr>
            <a:spLocks noChangeShapeType="1"/>
          </p:cNvSpPr>
          <p:nvPr/>
        </p:nvSpPr>
        <p:spPr bwMode="auto">
          <a:xfrm>
            <a:off x="8382000" y="3609474"/>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 name="Line 10">
            <a:extLst>
              <a:ext uri="{FF2B5EF4-FFF2-40B4-BE49-F238E27FC236}">
                <a16:creationId xmlns:a16="http://schemas.microsoft.com/office/drawing/2014/main" id="{6342FCB6-0EDE-4611-9871-11E063C76555}"/>
              </a:ext>
            </a:extLst>
          </p:cNvPr>
          <p:cNvSpPr>
            <a:spLocks noChangeShapeType="1"/>
          </p:cNvSpPr>
          <p:nvPr/>
        </p:nvSpPr>
        <p:spPr bwMode="auto">
          <a:xfrm>
            <a:off x="4343400" y="3609474"/>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 name="Line 11">
            <a:extLst>
              <a:ext uri="{FF2B5EF4-FFF2-40B4-BE49-F238E27FC236}">
                <a16:creationId xmlns:a16="http://schemas.microsoft.com/office/drawing/2014/main" id="{2245F83F-6A87-4A2A-8632-F4A4B71663CB}"/>
              </a:ext>
            </a:extLst>
          </p:cNvPr>
          <p:cNvSpPr>
            <a:spLocks noChangeShapeType="1"/>
          </p:cNvSpPr>
          <p:nvPr/>
        </p:nvSpPr>
        <p:spPr bwMode="auto">
          <a:xfrm>
            <a:off x="3124200" y="3609474"/>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Text Box 12">
            <a:extLst>
              <a:ext uri="{FF2B5EF4-FFF2-40B4-BE49-F238E27FC236}">
                <a16:creationId xmlns:a16="http://schemas.microsoft.com/office/drawing/2014/main" id="{32935305-9311-4A90-A473-9AFB28F84B4A}"/>
              </a:ext>
            </a:extLst>
          </p:cNvPr>
          <p:cNvSpPr txBox="1">
            <a:spLocks noChangeArrowheads="1"/>
          </p:cNvSpPr>
          <p:nvPr/>
        </p:nvSpPr>
        <p:spPr bwMode="auto">
          <a:xfrm>
            <a:off x="1219200" y="3733299"/>
            <a:ext cx="1887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dirty="0">
                <a:solidFill>
                  <a:srgbClr val="000000"/>
                </a:solidFill>
                <a:latin typeface="Times New Roman" pitchFamily="18" charset="0"/>
                <a:ea typeface="微软雅黑" pitchFamily="34" charset="-122"/>
              </a:rPr>
              <a:t> 无序序列</a:t>
            </a:r>
          </a:p>
        </p:txBody>
      </p:sp>
      <p:sp>
        <p:nvSpPr>
          <p:cNvPr id="14" name="Text Box 13">
            <a:extLst>
              <a:ext uri="{FF2B5EF4-FFF2-40B4-BE49-F238E27FC236}">
                <a16:creationId xmlns:a16="http://schemas.microsoft.com/office/drawing/2014/main" id="{64058B66-E1C8-4886-8653-2896F7DF596C}"/>
              </a:ext>
            </a:extLst>
          </p:cNvPr>
          <p:cNvSpPr txBox="1">
            <a:spLocks noChangeArrowheads="1"/>
          </p:cNvSpPr>
          <p:nvPr/>
        </p:nvSpPr>
        <p:spPr bwMode="auto">
          <a:xfrm>
            <a:off x="1295400" y="4419099"/>
            <a:ext cx="181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dirty="0">
                <a:solidFill>
                  <a:srgbClr val="000000"/>
                </a:solidFill>
                <a:latin typeface="微软雅黑" panose="020B0503020204020204" pitchFamily="34" charset="-122"/>
                <a:ea typeface="微软雅黑" panose="020B0503020204020204" pitchFamily="34" charset="-122"/>
              </a:rPr>
              <a:t>对</a:t>
            </a:r>
            <a:r>
              <a:rPr lang="en-US" altLang="zh-CN" sz="2800" b="1" dirty="0">
                <a:solidFill>
                  <a:srgbClr val="000000"/>
                </a:solidFill>
                <a:latin typeface="微软雅黑" panose="020B0503020204020204" pitchFamily="34" charset="-122"/>
                <a:ea typeface="微软雅黑" panose="020B0503020204020204" pitchFamily="34" charset="-122"/>
              </a:rPr>
              <a:t>K</a:t>
            </a:r>
            <a:r>
              <a:rPr lang="en-US" altLang="zh-CN" sz="2600" b="1" baseline="30000" dirty="0">
                <a:solidFill>
                  <a:srgbClr val="000066"/>
                </a:solidFill>
                <a:latin typeface="微软雅黑" panose="020B0503020204020204" pitchFamily="34" charset="-122"/>
                <a:ea typeface="微软雅黑" panose="020B0503020204020204" pitchFamily="34" charset="-122"/>
              </a:rPr>
              <a:t>1</a:t>
            </a:r>
            <a:r>
              <a:rPr lang="zh-CN" altLang="en-US" sz="2800" b="1" dirty="0">
                <a:solidFill>
                  <a:srgbClr val="000000"/>
                </a:solidFill>
                <a:latin typeface="微软雅黑" panose="020B0503020204020204" pitchFamily="34" charset="-122"/>
                <a:ea typeface="微软雅黑" panose="020B0503020204020204" pitchFamily="34" charset="-122"/>
              </a:rPr>
              <a:t>排序</a:t>
            </a:r>
          </a:p>
        </p:txBody>
      </p:sp>
      <p:sp>
        <p:nvSpPr>
          <p:cNvPr id="15" name="Text Box 14">
            <a:extLst>
              <a:ext uri="{FF2B5EF4-FFF2-40B4-BE49-F238E27FC236}">
                <a16:creationId xmlns:a16="http://schemas.microsoft.com/office/drawing/2014/main" id="{C7B195A9-4FD2-4115-AC1E-F569A27264BD}"/>
              </a:ext>
            </a:extLst>
          </p:cNvPr>
          <p:cNvSpPr txBox="1">
            <a:spLocks noChangeArrowheads="1"/>
          </p:cNvSpPr>
          <p:nvPr/>
        </p:nvSpPr>
        <p:spPr bwMode="auto">
          <a:xfrm>
            <a:off x="1295400" y="5106487"/>
            <a:ext cx="1882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dirty="0">
                <a:solidFill>
                  <a:srgbClr val="000000"/>
                </a:solidFill>
                <a:latin typeface="微软雅黑" panose="020B0503020204020204" pitchFamily="34" charset="-122"/>
                <a:ea typeface="微软雅黑" panose="020B0503020204020204" pitchFamily="34" charset="-122"/>
              </a:rPr>
              <a:t>对</a:t>
            </a:r>
            <a:r>
              <a:rPr lang="en-US" altLang="zh-CN" sz="2800" b="1" dirty="0">
                <a:solidFill>
                  <a:srgbClr val="000000"/>
                </a:solidFill>
                <a:latin typeface="微软雅黑" panose="020B0503020204020204" pitchFamily="34" charset="-122"/>
                <a:ea typeface="微软雅黑" panose="020B0503020204020204" pitchFamily="34" charset="-122"/>
              </a:rPr>
              <a:t>K</a:t>
            </a:r>
            <a:r>
              <a:rPr lang="en-US" altLang="zh-CN" sz="2600" b="1" baseline="30000" dirty="0">
                <a:solidFill>
                  <a:srgbClr val="000066"/>
                </a:solidFill>
                <a:latin typeface="微软雅黑" panose="020B0503020204020204" pitchFamily="34" charset="-122"/>
                <a:ea typeface="微软雅黑" panose="020B0503020204020204" pitchFamily="34" charset="-122"/>
              </a:rPr>
              <a:t>2</a:t>
            </a:r>
            <a:r>
              <a:rPr lang="zh-CN" altLang="en-US" sz="2800" b="1" dirty="0">
                <a:solidFill>
                  <a:srgbClr val="000000"/>
                </a:solidFill>
                <a:latin typeface="微软雅黑" panose="020B0503020204020204" pitchFamily="34" charset="-122"/>
                <a:ea typeface="微软雅黑" panose="020B0503020204020204" pitchFamily="34" charset="-122"/>
              </a:rPr>
              <a:t>排序</a:t>
            </a:r>
          </a:p>
        </p:txBody>
      </p:sp>
      <p:sp>
        <p:nvSpPr>
          <p:cNvPr id="16" name="Text Box 15">
            <a:extLst>
              <a:ext uri="{FF2B5EF4-FFF2-40B4-BE49-F238E27FC236}">
                <a16:creationId xmlns:a16="http://schemas.microsoft.com/office/drawing/2014/main" id="{A624E2D2-6AF9-4BA4-8DFD-B48158F28EB3}"/>
              </a:ext>
            </a:extLst>
          </p:cNvPr>
          <p:cNvSpPr txBox="1">
            <a:spLocks noChangeArrowheads="1"/>
          </p:cNvSpPr>
          <p:nvPr/>
        </p:nvSpPr>
        <p:spPr bwMode="auto">
          <a:xfrm>
            <a:off x="1295400" y="5790699"/>
            <a:ext cx="1882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dirty="0">
                <a:solidFill>
                  <a:srgbClr val="000000"/>
                </a:solidFill>
                <a:latin typeface="微软雅黑" panose="020B0503020204020204" pitchFamily="34" charset="-122"/>
                <a:ea typeface="微软雅黑" panose="020B0503020204020204" pitchFamily="34" charset="-122"/>
              </a:rPr>
              <a:t>对</a:t>
            </a:r>
            <a:r>
              <a:rPr lang="en-US" altLang="zh-CN" sz="2800" b="1" dirty="0">
                <a:solidFill>
                  <a:srgbClr val="000000"/>
                </a:solidFill>
                <a:latin typeface="微软雅黑" panose="020B0503020204020204" pitchFamily="34" charset="-122"/>
                <a:ea typeface="微软雅黑" panose="020B0503020204020204" pitchFamily="34" charset="-122"/>
              </a:rPr>
              <a:t>K</a:t>
            </a:r>
            <a:r>
              <a:rPr lang="en-US" altLang="zh-CN" sz="2600" b="1" baseline="30000" dirty="0">
                <a:solidFill>
                  <a:srgbClr val="000066"/>
                </a:solidFill>
                <a:latin typeface="微软雅黑" panose="020B0503020204020204" pitchFamily="34" charset="-122"/>
                <a:ea typeface="微软雅黑" panose="020B0503020204020204" pitchFamily="34" charset="-122"/>
              </a:rPr>
              <a:t>3</a:t>
            </a:r>
            <a:r>
              <a:rPr lang="zh-CN" altLang="en-US" sz="2800" b="1" dirty="0">
                <a:solidFill>
                  <a:srgbClr val="000000"/>
                </a:solidFill>
                <a:latin typeface="微软雅黑" panose="020B0503020204020204" pitchFamily="34" charset="-122"/>
                <a:ea typeface="微软雅黑" panose="020B0503020204020204" pitchFamily="34" charset="-122"/>
              </a:rPr>
              <a:t>排序</a:t>
            </a:r>
          </a:p>
        </p:txBody>
      </p:sp>
      <p:sp>
        <p:nvSpPr>
          <p:cNvPr id="17" name="Text Box 16">
            <a:extLst>
              <a:ext uri="{FF2B5EF4-FFF2-40B4-BE49-F238E27FC236}">
                <a16:creationId xmlns:a16="http://schemas.microsoft.com/office/drawing/2014/main" id="{3A2D10D8-C9F1-42E9-BEA4-35561CEAFF07}"/>
              </a:ext>
            </a:extLst>
          </p:cNvPr>
          <p:cNvSpPr txBox="1">
            <a:spLocks noChangeArrowheads="1"/>
          </p:cNvSpPr>
          <p:nvPr/>
        </p:nvSpPr>
        <p:spPr bwMode="auto">
          <a:xfrm>
            <a:off x="3124200" y="37078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3,2,30</a:t>
            </a:r>
          </a:p>
        </p:txBody>
      </p:sp>
      <p:sp>
        <p:nvSpPr>
          <p:cNvPr id="18" name="Text Box 17">
            <a:extLst>
              <a:ext uri="{FF2B5EF4-FFF2-40B4-BE49-F238E27FC236}">
                <a16:creationId xmlns:a16="http://schemas.microsoft.com/office/drawing/2014/main" id="{920597B1-3B12-4D73-9713-341B870A966D}"/>
              </a:ext>
            </a:extLst>
          </p:cNvPr>
          <p:cNvSpPr txBox="1">
            <a:spLocks noChangeArrowheads="1"/>
          </p:cNvSpPr>
          <p:nvPr/>
        </p:nvSpPr>
        <p:spPr bwMode="auto">
          <a:xfrm>
            <a:off x="4403725" y="37078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1,2,15</a:t>
            </a:r>
          </a:p>
        </p:txBody>
      </p:sp>
      <p:sp>
        <p:nvSpPr>
          <p:cNvPr id="19" name="Text Box 18">
            <a:extLst>
              <a:ext uri="{FF2B5EF4-FFF2-40B4-BE49-F238E27FC236}">
                <a16:creationId xmlns:a16="http://schemas.microsoft.com/office/drawing/2014/main" id="{CA5CDC71-FB21-444E-BDED-F490F77DBDFC}"/>
              </a:ext>
            </a:extLst>
          </p:cNvPr>
          <p:cNvSpPr txBox="1">
            <a:spLocks noChangeArrowheads="1"/>
          </p:cNvSpPr>
          <p:nvPr/>
        </p:nvSpPr>
        <p:spPr bwMode="auto">
          <a:xfrm>
            <a:off x="5699125" y="37078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3,1,20</a:t>
            </a:r>
          </a:p>
        </p:txBody>
      </p:sp>
      <p:sp>
        <p:nvSpPr>
          <p:cNvPr id="20" name="Text Box 19">
            <a:extLst>
              <a:ext uri="{FF2B5EF4-FFF2-40B4-BE49-F238E27FC236}">
                <a16:creationId xmlns:a16="http://schemas.microsoft.com/office/drawing/2014/main" id="{B4E5AF2B-B6B2-4BD4-9400-E380A0F90D2F}"/>
              </a:ext>
            </a:extLst>
          </p:cNvPr>
          <p:cNvSpPr txBox="1">
            <a:spLocks noChangeArrowheads="1"/>
          </p:cNvSpPr>
          <p:nvPr/>
        </p:nvSpPr>
        <p:spPr bwMode="auto">
          <a:xfrm>
            <a:off x="7070725" y="37078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2,3,18</a:t>
            </a:r>
          </a:p>
        </p:txBody>
      </p:sp>
      <p:sp>
        <p:nvSpPr>
          <p:cNvPr id="21" name="Text Box 20">
            <a:extLst>
              <a:ext uri="{FF2B5EF4-FFF2-40B4-BE49-F238E27FC236}">
                <a16:creationId xmlns:a16="http://schemas.microsoft.com/office/drawing/2014/main" id="{4EF28218-1CC3-4FD4-B758-BDE07B86A629}"/>
              </a:ext>
            </a:extLst>
          </p:cNvPr>
          <p:cNvSpPr txBox="1">
            <a:spLocks noChangeArrowheads="1"/>
          </p:cNvSpPr>
          <p:nvPr/>
        </p:nvSpPr>
        <p:spPr bwMode="auto">
          <a:xfrm>
            <a:off x="8458200" y="37078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2,1,20</a:t>
            </a:r>
          </a:p>
        </p:txBody>
      </p:sp>
      <p:sp>
        <p:nvSpPr>
          <p:cNvPr id="22" name="Text Box 21">
            <a:extLst>
              <a:ext uri="{FF2B5EF4-FFF2-40B4-BE49-F238E27FC236}">
                <a16:creationId xmlns:a16="http://schemas.microsoft.com/office/drawing/2014/main" id="{0EB004FB-6E87-42B9-BFAB-32B7365C8B9F}"/>
              </a:ext>
            </a:extLst>
          </p:cNvPr>
          <p:cNvSpPr txBox="1">
            <a:spLocks noChangeArrowheads="1"/>
          </p:cNvSpPr>
          <p:nvPr/>
        </p:nvSpPr>
        <p:spPr bwMode="auto">
          <a:xfrm>
            <a:off x="3124200" y="4369887"/>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990000"/>
                </a:solidFill>
                <a:ea typeface="楷体_GB2312" pitchFamily="49" charset="-122"/>
              </a:rPr>
              <a:t>1</a:t>
            </a:r>
            <a:r>
              <a:rPr lang="en-US" altLang="zh-CN" sz="2800" b="1">
                <a:solidFill>
                  <a:srgbClr val="003300"/>
                </a:solidFill>
                <a:ea typeface="楷体_GB2312" pitchFamily="49" charset="-122"/>
              </a:rPr>
              <a:t>,2,15</a:t>
            </a:r>
          </a:p>
        </p:txBody>
      </p:sp>
      <p:sp>
        <p:nvSpPr>
          <p:cNvPr id="23" name="Text Box 22">
            <a:extLst>
              <a:ext uri="{FF2B5EF4-FFF2-40B4-BE49-F238E27FC236}">
                <a16:creationId xmlns:a16="http://schemas.microsoft.com/office/drawing/2014/main" id="{88FBB688-D0F6-42BC-B001-D26708CE38DB}"/>
              </a:ext>
            </a:extLst>
          </p:cNvPr>
          <p:cNvSpPr txBox="1">
            <a:spLocks noChangeArrowheads="1"/>
          </p:cNvSpPr>
          <p:nvPr/>
        </p:nvSpPr>
        <p:spPr bwMode="auto">
          <a:xfrm>
            <a:off x="4419600" y="4377824"/>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990000"/>
                </a:solidFill>
                <a:ea typeface="楷体_GB2312" pitchFamily="49" charset="-122"/>
              </a:rPr>
              <a:t>2</a:t>
            </a:r>
            <a:r>
              <a:rPr lang="en-US" altLang="zh-CN" sz="2800" b="1">
                <a:solidFill>
                  <a:srgbClr val="003300"/>
                </a:solidFill>
                <a:ea typeface="楷体_GB2312" pitchFamily="49" charset="-122"/>
              </a:rPr>
              <a:t>,3,18</a:t>
            </a:r>
          </a:p>
        </p:txBody>
      </p:sp>
      <p:sp>
        <p:nvSpPr>
          <p:cNvPr id="24" name="Text Box 23">
            <a:extLst>
              <a:ext uri="{FF2B5EF4-FFF2-40B4-BE49-F238E27FC236}">
                <a16:creationId xmlns:a16="http://schemas.microsoft.com/office/drawing/2014/main" id="{7C20F2C5-E687-4F99-A5F5-27BFFC707F34}"/>
              </a:ext>
            </a:extLst>
          </p:cNvPr>
          <p:cNvSpPr txBox="1">
            <a:spLocks noChangeArrowheads="1"/>
          </p:cNvSpPr>
          <p:nvPr/>
        </p:nvSpPr>
        <p:spPr bwMode="auto">
          <a:xfrm>
            <a:off x="8434388" y="4352424"/>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990000"/>
                </a:solidFill>
                <a:ea typeface="楷体_GB2312" pitchFamily="49" charset="-122"/>
              </a:rPr>
              <a:t>3</a:t>
            </a:r>
            <a:r>
              <a:rPr lang="en-US" altLang="zh-CN" sz="2800" b="1">
                <a:solidFill>
                  <a:srgbClr val="003300"/>
                </a:solidFill>
                <a:ea typeface="楷体_GB2312" pitchFamily="49" charset="-122"/>
              </a:rPr>
              <a:t>,1,20</a:t>
            </a:r>
          </a:p>
        </p:txBody>
      </p:sp>
      <p:sp>
        <p:nvSpPr>
          <p:cNvPr id="25" name="Text Box 24">
            <a:extLst>
              <a:ext uri="{FF2B5EF4-FFF2-40B4-BE49-F238E27FC236}">
                <a16:creationId xmlns:a16="http://schemas.microsoft.com/office/drawing/2014/main" id="{A616E5F7-7790-4BAF-BEFE-BFB487FF1E1E}"/>
              </a:ext>
            </a:extLst>
          </p:cNvPr>
          <p:cNvSpPr txBox="1">
            <a:spLocks noChangeArrowheads="1"/>
          </p:cNvSpPr>
          <p:nvPr/>
        </p:nvSpPr>
        <p:spPr bwMode="auto">
          <a:xfrm>
            <a:off x="5770563" y="4352424"/>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990000"/>
                </a:solidFill>
                <a:ea typeface="楷体_GB2312" pitchFamily="49" charset="-122"/>
              </a:rPr>
              <a:t>2</a:t>
            </a:r>
            <a:r>
              <a:rPr lang="en-US" altLang="zh-CN" sz="2800" b="1">
                <a:solidFill>
                  <a:srgbClr val="003300"/>
                </a:solidFill>
                <a:ea typeface="楷体_GB2312" pitchFamily="49" charset="-122"/>
              </a:rPr>
              <a:t>,1,20</a:t>
            </a:r>
          </a:p>
        </p:txBody>
      </p:sp>
      <p:sp>
        <p:nvSpPr>
          <p:cNvPr id="26" name="Text Box 25">
            <a:extLst>
              <a:ext uri="{FF2B5EF4-FFF2-40B4-BE49-F238E27FC236}">
                <a16:creationId xmlns:a16="http://schemas.microsoft.com/office/drawing/2014/main" id="{749AFBD4-19C0-41D0-8435-D7839339B665}"/>
              </a:ext>
            </a:extLst>
          </p:cNvPr>
          <p:cNvSpPr txBox="1">
            <a:spLocks noChangeArrowheads="1"/>
          </p:cNvSpPr>
          <p:nvPr/>
        </p:nvSpPr>
        <p:spPr bwMode="auto">
          <a:xfrm>
            <a:off x="7138988" y="4352424"/>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990000"/>
                </a:solidFill>
                <a:ea typeface="楷体_GB2312" pitchFamily="49" charset="-122"/>
              </a:rPr>
              <a:t>3</a:t>
            </a:r>
            <a:r>
              <a:rPr lang="en-US" altLang="zh-CN" sz="2800" b="1">
                <a:solidFill>
                  <a:srgbClr val="003300"/>
                </a:solidFill>
                <a:ea typeface="楷体_GB2312" pitchFamily="49" charset="-122"/>
              </a:rPr>
              <a:t>,2,30</a:t>
            </a:r>
          </a:p>
        </p:txBody>
      </p:sp>
      <p:sp>
        <p:nvSpPr>
          <p:cNvPr id="27" name="Text Box 26">
            <a:extLst>
              <a:ext uri="{FF2B5EF4-FFF2-40B4-BE49-F238E27FC236}">
                <a16:creationId xmlns:a16="http://schemas.microsoft.com/office/drawing/2014/main" id="{FB27D6FA-FA1C-4975-9B8D-190A4732FBAB}"/>
              </a:ext>
            </a:extLst>
          </p:cNvPr>
          <p:cNvSpPr txBox="1">
            <a:spLocks noChangeArrowheads="1"/>
          </p:cNvSpPr>
          <p:nvPr/>
        </p:nvSpPr>
        <p:spPr bwMode="auto">
          <a:xfrm>
            <a:off x="7065963" y="5077912"/>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a:t>
            </a:r>
            <a:r>
              <a:rPr lang="en-US" altLang="zh-CN" sz="2800" b="1">
                <a:solidFill>
                  <a:srgbClr val="FF0000"/>
                </a:solidFill>
                <a:ea typeface="楷体_GB2312" pitchFamily="49" charset="-122"/>
              </a:rPr>
              <a:t>1</a:t>
            </a:r>
            <a:r>
              <a:rPr lang="en-US" altLang="zh-CN" sz="2800" b="1">
                <a:solidFill>
                  <a:srgbClr val="003300"/>
                </a:solidFill>
                <a:ea typeface="楷体_GB2312" pitchFamily="49" charset="-122"/>
              </a:rPr>
              <a:t>,20</a:t>
            </a:r>
          </a:p>
        </p:txBody>
      </p:sp>
      <p:sp>
        <p:nvSpPr>
          <p:cNvPr id="28" name="Text Box 27">
            <a:extLst>
              <a:ext uri="{FF2B5EF4-FFF2-40B4-BE49-F238E27FC236}">
                <a16:creationId xmlns:a16="http://schemas.microsoft.com/office/drawing/2014/main" id="{E543A618-C6D0-4A0C-872A-0732865FEB3A}"/>
              </a:ext>
            </a:extLst>
          </p:cNvPr>
          <p:cNvSpPr txBox="1">
            <a:spLocks noChangeArrowheads="1"/>
          </p:cNvSpPr>
          <p:nvPr/>
        </p:nvSpPr>
        <p:spPr bwMode="auto">
          <a:xfrm>
            <a:off x="4402138" y="5077912"/>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a:t>
            </a:r>
            <a:r>
              <a:rPr lang="en-US" altLang="zh-CN" sz="2800" b="1">
                <a:solidFill>
                  <a:srgbClr val="FF0000"/>
                </a:solidFill>
                <a:ea typeface="楷体_GB2312" pitchFamily="49" charset="-122"/>
              </a:rPr>
              <a:t>1</a:t>
            </a:r>
            <a:r>
              <a:rPr lang="en-US" altLang="zh-CN" sz="2800" b="1">
                <a:solidFill>
                  <a:srgbClr val="003300"/>
                </a:solidFill>
                <a:ea typeface="楷体_GB2312" pitchFamily="49" charset="-122"/>
              </a:rPr>
              <a:t>,20</a:t>
            </a:r>
          </a:p>
        </p:txBody>
      </p:sp>
      <p:sp>
        <p:nvSpPr>
          <p:cNvPr id="29" name="Text Box 28">
            <a:extLst>
              <a:ext uri="{FF2B5EF4-FFF2-40B4-BE49-F238E27FC236}">
                <a16:creationId xmlns:a16="http://schemas.microsoft.com/office/drawing/2014/main" id="{724259EB-5627-4336-BBFC-53602D5A275F}"/>
              </a:ext>
            </a:extLst>
          </p:cNvPr>
          <p:cNvSpPr txBox="1">
            <a:spLocks noChangeArrowheads="1"/>
          </p:cNvSpPr>
          <p:nvPr/>
        </p:nvSpPr>
        <p:spPr bwMode="auto">
          <a:xfrm>
            <a:off x="3178175" y="5077912"/>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1,</a:t>
            </a:r>
            <a:r>
              <a:rPr lang="en-US" altLang="zh-CN" sz="2800" b="1">
                <a:solidFill>
                  <a:srgbClr val="FF0000"/>
                </a:solidFill>
                <a:ea typeface="楷体_GB2312" pitchFamily="49" charset="-122"/>
              </a:rPr>
              <a:t>2</a:t>
            </a:r>
            <a:r>
              <a:rPr lang="en-US" altLang="zh-CN" sz="2800" b="1">
                <a:solidFill>
                  <a:srgbClr val="003300"/>
                </a:solidFill>
                <a:ea typeface="楷体_GB2312" pitchFamily="49" charset="-122"/>
              </a:rPr>
              <a:t>,15</a:t>
            </a:r>
          </a:p>
        </p:txBody>
      </p:sp>
      <p:sp>
        <p:nvSpPr>
          <p:cNvPr id="30" name="Text Box 29">
            <a:extLst>
              <a:ext uri="{FF2B5EF4-FFF2-40B4-BE49-F238E27FC236}">
                <a16:creationId xmlns:a16="http://schemas.microsoft.com/office/drawing/2014/main" id="{C9C9158C-52E2-483A-8952-4290C2638588}"/>
              </a:ext>
            </a:extLst>
          </p:cNvPr>
          <p:cNvSpPr txBox="1">
            <a:spLocks noChangeArrowheads="1"/>
          </p:cNvSpPr>
          <p:nvPr/>
        </p:nvSpPr>
        <p:spPr bwMode="auto">
          <a:xfrm>
            <a:off x="8434388" y="5077912"/>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a:t>
            </a:r>
            <a:r>
              <a:rPr lang="en-US" altLang="zh-CN" sz="2800" b="1">
                <a:solidFill>
                  <a:srgbClr val="FF0000"/>
                </a:solidFill>
                <a:ea typeface="楷体_GB2312" pitchFamily="49" charset="-122"/>
              </a:rPr>
              <a:t>2</a:t>
            </a:r>
            <a:r>
              <a:rPr lang="en-US" altLang="zh-CN" sz="2800" b="1">
                <a:solidFill>
                  <a:srgbClr val="003300"/>
                </a:solidFill>
                <a:ea typeface="楷体_GB2312" pitchFamily="49" charset="-122"/>
              </a:rPr>
              <a:t>,30</a:t>
            </a:r>
          </a:p>
        </p:txBody>
      </p:sp>
      <p:sp>
        <p:nvSpPr>
          <p:cNvPr id="31" name="Text Box 30">
            <a:extLst>
              <a:ext uri="{FF2B5EF4-FFF2-40B4-BE49-F238E27FC236}">
                <a16:creationId xmlns:a16="http://schemas.microsoft.com/office/drawing/2014/main" id="{13955CDC-A485-4F24-BC28-2077B723041A}"/>
              </a:ext>
            </a:extLst>
          </p:cNvPr>
          <p:cNvSpPr txBox="1">
            <a:spLocks noChangeArrowheads="1"/>
          </p:cNvSpPr>
          <p:nvPr/>
        </p:nvSpPr>
        <p:spPr bwMode="auto">
          <a:xfrm>
            <a:off x="5770563" y="5077912"/>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a:t>
            </a:r>
            <a:r>
              <a:rPr lang="en-US" altLang="zh-CN" sz="2800" b="1">
                <a:solidFill>
                  <a:srgbClr val="FF0000"/>
                </a:solidFill>
                <a:ea typeface="楷体_GB2312" pitchFamily="49" charset="-122"/>
              </a:rPr>
              <a:t>3</a:t>
            </a:r>
            <a:r>
              <a:rPr lang="en-US" altLang="zh-CN" sz="2800" b="1">
                <a:solidFill>
                  <a:srgbClr val="003300"/>
                </a:solidFill>
                <a:ea typeface="楷体_GB2312" pitchFamily="49" charset="-122"/>
              </a:rPr>
              <a:t>,18</a:t>
            </a:r>
          </a:p>
        </p:txBody>
      </p:sp>
      <p:sp>
        <p:nvSpPr>
          <p:cNvPr id="32" name="Text Box 31">
            <a:extLst>
              <a:ext uri="{FF2B5EF4-FFF2-40B4-BE49-F238E27FC236}">
                <a16:creationId xmlns:a16="http://schemas.microsoft.com/office/drawing/2014/main" id="{7D3ADC75-EB9C-40C9-A58D-2610ADA542D0}"/>
              </a:ext>
            </a:extLst>
          </p:cNvPr>
          <p:cNvSpPr txBox="1">
            <a:spLocks noChangeArrowheads="1"/>
          </p:cNvSpPr>
          <p:nvPr/>
        </p:nvSpPr>
        <p:spPr bwMode="auto">
          <a:xfrm>
            <a:off x="3054350" y="5765299"/>
            <a:ext cx="127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a:solidFill>
                  <a:srgbClr val="000080"/>
                </a:solidFill>
                <a:ea typeface="楷体_GB2312" pitchFamily="49" charset="-122"/>
              </a:rPr>
              <a:t> </a:t>
            </a:r>
            <a:r>
              <a:rPr lang="en-US" altLang="zh-CN" sz="2800" b="1">
                <a:solidFill>
                  <a:srgbClr val="003300"/>
                </a:solidFill>
                <a:ea typeface="楷体_GB2312" pitchFamily="49" charset="-122"/>
              </a:rPr>
              <a:t>1,2,</a:t>
            </a:r>
            <a:r>
              <a:rPr lang="en-US" altLang="zh-CN" sz="2800" b="1">
                <a:solidFill>
                  <a:srgbClr val="0000FF"/>
                </a:solidFill>
                <a:ea typeface="楷体_GB2312" pitchFamily="49" charset="-122"/>
              </a:rPr>
              <a:t>15</a:t>
            </a:r>
          </a:p>
        </p:txBody>
      </p:sp>
      <p:sp>
        <p:nvSpPr>
          <p:cNvPr id="33" name="Text Box 32">
            <a:extLst>
              <a:ext uri="{FF2B5EF4-FFF2-40B4-BE49-F238E27FC236}">
                <a16:creationId xmlns:a16="http://schemas.microsoft.com/office/drawing/2014/main" id="{FD8A9EDD-FF4A-4EE5-9487-ADB99E6DF938}"/>
              </a:ext>
            </a:extLst>
          </p:cNvPr>
          <p:cNvSpPr txBox="1">
            <a:spLocks noChangeArrowheads="1"/>
          </p:cNvSpPr>
          <p:nvPr/>
        </p:nvSpPr>
        <p:spPr bwMode="auto">
          <a:xfrm>
            <a:off x="4419600" y="57652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2,1,</a:t>
            </a:r>
            <a:r>
              <a:rPr lang="en-US" altLang="zh-CN" sz="2800" b="1">
                <a:solidFill>
                  <a:srgbClr val="0000FF"/>
                </a:solidFill>
                <a:ea typeface="楷体_GB2312" pitchFamily="49" charset="-122"/>
              </a:rPr>
              <a:t>20</a:t>
            </a:r>
          </a:p>
        </p:txBody>
      </p:sp>
      <p:sp>
        <p:nvSpPr>
          <p:cNvPr id="34" name="Text Box 33">
            <a:extLst>
              <a:ext uri="{FF2B5EF4-FFF2-40B4-BE49-F238E27FC236}">
                <a16:creationId xmlns:a16="http://schemas.microsoft.com/office/drawing/2014/main" id="{16B43765-A396-443E-B223-59E7854E017D}"/>
              </a:ext>
            </a:extLst>
          </p:cNvPr>
          <p:cNvSpPr txBox="1">
            <a:spLocks noChangeArrowheads="1"/>
          </p:cNvSpPr>
          <p:nvPr/>
        </p:nvSpPr>
        <p:spPr bwMode="auto">
          <a:xfrm>
            <a:off x="5715000" y="57652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2,3,</a:t>
            </a:r>
            <a:r>
              <a:rPr lang="en-US" altLang="zh-CN" sz="2800" b="1">
                <a:solidFill>
                  <a:srgbClr val="0000FF"/>
                </a:solidFill>
                <a:ea typeface="楷体_GB2312" pitchFamily="49" charset="-122"/>
              </a:rPr>
              <a:t>18</a:t>
            </a:r>
          </a:p>
        </p:txBody>
      </p:sp>
      <p:sp>
        <p:nvSpPr>
          <p:cNvPr id="35" name="Text Box 34">
            <a:extLst>
              <a:ext uri="{FF2B5EF4-FFF2-40B4-BE49-F238E27FC236}">
                <a16:creationId xmlns:a16="http://schemas.microsoft.com/office/drawing/2014/main" id="{1AC670FD-2D6E-410D-9727-E3DB8D5A93A3}"/>
              </a:ext>
            </a:extLst>
          </p:cNvPr>
          <p:cNvSpPr txBox="1">
            <a:spLocks noChangeArrowheads="1"/>
          </p:cNvSpPr>
          <p:nvPr/>
        </p:nvSpPr>
        <p:spPr bwMode="auto">
          <a:xfrm>
            <a:off x="7092950" y="57652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3,1,</a:t>
            </a:r>
            <a:r>
              <a:rPr lang="en-US" altLang="zh-CN" sz="2800" b="1">
                <a:solidFill>
                  <a:srgbClr val="0000FF"/>
                </a:solidFill>
                <a:ea typeface="楷体_GB2312" pitchFamily="49" charset="-122"/>
              </a:rPr>
              <a:t>20</a:t>
            </a:r>
          </a:p>
        </p:txBody>
      </p:sp>
      <p:sp>
        <p:nvSpPr>
          <p:cNvPr id="36" name="Text Box 35">
            <a:extLst>
              <a:ext uri="{FF2B5EF4-FFF2-40B4-BE49-F238E27FC236}">
                <a16:creationId xmlns:a16="http://schemas.microsoft.com/office/drawing/2014/main" id="{F209F3E6-F143-4895-A6BA-DFAD9F138F24}"/>
              </a:ext>
            </a:extLst>
          </p:cNvPr>
          <p:cNvSpPr txBox="1">
            <a:spLocks noChangeArrowheads="1"/>
          </p:cNvSpPr>
          <p:nvPr/>
        </p:nvSpPr>
        <p:spPr bwMode="auto">
          <a:xfrm>
            <a:off x="8458200" y="5765299"/>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3,2,</a:t>
            </a:r>
            <a:r>
              <a:rPr lang="en-US" altLang="zh-CN" sz="2800" b="1">
                <a:solidFill>
                  <a:srgbClr val="0000FF"/>
                </a:solidFill>
                <a:ea typeface="楷体_GB2312" pitchFamily="49" charset="-122"/>
              </a:rPr>
              <a:t>30</a:t>
            </a:r>
          </a:p>
        </p:txBody>
      </p:sp>
      <p:sp>
        <p:nvSpPr>
          <p:cNvPr id="37" name="Oval 37">
            <a:extLst>
              <a:ext uri="{FF2B5EF4-FFF2-40B4-BE49-F238E27FC236}">
                <a16:creationId xmlns:a16="http://schemas.microsoft.com/office/drawing/2014/main" id="{4A8F83ED-D031-474E-BFA2-6D9109546091}"/>
              </a:ext>
            </a:extLst>
          </p:cNvPr>
          <p:cNvSpPr>
            <a:spLocks noChangeArrowheads="1"/>
          </p:cNvSpPr>
          <p:nvPr/>
        </p:nvSpPr>
        <p:spPr bwMode="auto">
          <a:xfrm>
            <a:off x="4402138" y="3753937"/>
            <a:ext cx="360362" cy="43338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38" name="Oval 38">
            <a:extLst>
              <a:ext uri="{FF2B5EF4-FFF2-40B4-BE49-F238E27FC236}">
                <a16:creationId xmlns:a16="http://schemas.microsoft.com/office/drawing/2014/main" id="{F4E060F5-B4A2-4409-A15D-1CBAF8AF5F29}"/>
              </a:ext>
            </a:extLst>
          </p:cNvPr>
          <p:cNvSpPr>
            <a:spLocks noChangeArrowheads="1"/>
          </p:cNvSpPr>
          <p:nvPr/>
        </p:nvSpPr>
        <p:spPr bwMode="auto">
          <a:xfrm>
            <a:off x="7065963" y="3753937"/>
            <a:ext cx="360362" cy="43338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39" name="Oval 39">
            <a:extLst>
              <a:ext uri="{FF2B5EF4-FFF2-40B4-BE49-F238E27FC236}">
                <a16:creationId xmlns:a16="http://schemas.microsoft.com/office/drawing/2014/main" id="{1E67A14D-141B-4ECC-B6AD-E564605ABDD3}"/>
              </a:ext>
            </a:extLst>
          </p:cNvPr>
          <p:cNvSpPr>
            <a:spLocks noChangeArrowheads="1"/>
          </p:cNvSpPr>
          <p:nvPr/>
        </p:nvSpPr>
        <p:spPr bwMode="auto">
          <a:xfrm>
            <a:off x="8434388" y="3753937"/>
            <a:ext cx="360362" cy="43338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40" name="Rectangle 43">
            <a:extLst>
              <a:ext uri="{FF2B5EF4-FFF2-40B4-BE49-F238E27FC236}">
                <a16:creationId xmlns:a16="http://schemas.microsoft.com/office/drawing/2014/main" id="{05ADD6EF-0452-46C8-A3D0-D9B81AD4F81A}"/>
              </a:ext>
            </a:extLst>
          </p:cNvPr>
          <p:cNvSpPr>
            <a:spLocks noChangeArrowheads="1"/>
          </p:cNvSpPr>
          <p:nvPr/>
        </p:nvSpPr>
        <p:spPr bwMode="auto">
          <a:xfrm>
            <a:off x="3149672" y="4316417"/>
            <a:ext cx="1188000" cy="648000"/>
          </a:xfrm>
          <a:prstGeom prst="rect">
            <a:avLst/>
          </a:prstGeom>
          <a:noFill/>
          <a:ln w="57150"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41" name="Rectangle 44">
            <a:extLst>
              <a:ext uri="{FF2B5EF4-FFF2-40B4-BE49-F238E27FC236}">
                <a16:creationId xmlns:a16="http://schemas.microsoft.com/office/drawing/2014/main" id="{DBA89EDD-7E29-427E-A7F8-25BABDE4FE47}"/>
              </a:ext>
            </a:extLst>
          </p:cNvPr>
          <p:cNvSpPr>
            <a:spLocks noChangeArrowheads="1"/>
          </p:cNvSpPr>
          <p:nvPr/>
        </p:nvSpPr>
        <p:spPr bwMode="auto">
          <a:xfrm>
            <a:off x="4391025" y="4316417"/>
            <a:ext cx="2592000" cy="648000"/>
          </a:xfrm>
          <a:prstGeom prst="rect">
            <a:avLst/>
          </a:prstGeom>
          <a:noFill/>
          <a:ln w="57150" algn="ctr">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42" name="Rectangle 45">
            <a:extLst>
              <a:ext uri="{FF2B5EF4-FFF2-40B4-BE49-F238E27FC236}">
                <a16:creationId xmlns:a16="http://schemas.microsoft.com/office/drawing/2014/main" id="{0E187FE7-1843-4160-931C-53079C991BA8}"/>
              </a:ext>
            </a:extLst>
          </p:cNvPr>
          <p:cNvSpPr>
            <a:spLocks noChangeArrowheads="1"/>
          </p:cNvSpPr>
          <p:nvPr/>
        </p:nvSpPr>
        <p:spPr bwMode="auto">
          <a:xfrm>
            <a:off x="7040787" y="4316417"/>
            <a:ext cx="2592163" cy="648000"/>
          </a:xfrm>
          <a:prstGeom prst="rect">
            <a:avLst/>
          </a:prstGeom>
          <a:noFill/>
          <a:ln w="57150" algn="ctr">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43" name="Oval 46">
            <a:extLst>
              <a:ext uri="{FF2B5EF4-FFF2-40B4-BE49-F238E27FC236}">
                <a16:creationId xmlns:a16="http://schemas.microsoft.com/office/drawing/2014/main" id="{4D4E6384-16EB-480F-B24B-C35AEB93BE0D}"/>
              </a:ext>
            </a:extLst>
          </p:cNvPr>
          <p:cNvSpPr>
            <a:spLocks noChangeArrowheads="1"/>
          </p:cNvSpPr>
          <p:nvPr/>
        </p:nvSpPr>
        <p:spPr bwMode="auto">
          <a:xfrm>
            <a:off x="3106738" y="5049337"/>
            <a:ext cx="790575" cy="576262"/>
          </a:xfrm>
          <a:prstGeom prst="ellipse">
            <a:avLst/>
          </a:pr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44" name="Oval 47">
            <a:extLst>
              <a:ext uri="{FF2B5EF4-FFF2-40B4-BE49-F238E27FC236}">
                <a16:creationId xmlns:a16="http://schemas.microsoft.com/office/drawing/2014/main" id="{D337FE36-C565-4DF8-9AD9-B931EB7A2A6E}"/>
              </a:ext>
            </a:extLst>
          </p:cNvPr>
          <p:cNvSpPr>
            <a:spLocks noChangeArrowheads="1"/>
          </p:cNvSpPr>
          <p:nvPr/>
        </p:nvSpPr>
        <p:spPr bwMode="auto">
          <a:xfrm>
            <a:off x="4330700" y="5049337"/>
            <a:ext cx="790575" cy="576262"/>
          </a:xfrm>
          <a:prstGeom prst="ellipse">
            <a:avLst/>
          </a:pr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45" name="Oval 48">
            <a:extLst>
              <a:ext uri="{FF2B5EF4-FFF2-40B4-BE49-F238E27FC236}">
                <a16:creationId xmlns:a16="http://schemas.microsoft.com/office/drawing/2014/main" id="{E5A61FE9-E67A-4A4D-AEB2-1DA3CAD89846}"/>
              </a:ext>
            </a:extLst>
          </p:cNvPr>
          <p:cNvSpPr>
            <a:spLocks noChangeArrowheads="1"/>
          </p:cNvSpPr>
          <p:nvPr/>
        </p:nvSpPr>
        <p:spPr bwMode="auto">
          <a:xfrm>
            <a:off x="5697538" y="5049337"/>
            <a:ext cx="790575" cy="576262"/>
          </a:xfrm>
          <a:prstGeom prst="ellipse">
            <a:avLst/>
          </a:pr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46" name="Oval 49">
            <a:extLst>
              <a:ext uri="{FF2B5EF4-FFF2-40B4-BE49-F238E27FC236}">
                <a16:creationId xmlns:a16="http://schemas.microsoft.com/office/drawing/2014/main" id="{56301C3D-3F5B-47D7-BE30-CB8A470E7CBA}"/>
              </a:ext>
            </a:extLst>
          </p:cNvPr>
          <p:cNvSpPr>
            <a:spLocks noChangeArrowheads="1"/>
          </p:cNvSpPr>
          <p:nvPr/>
        </p:nvSpPr>
        <p:spPr bwMode="auto">
          <a:xfrm>
            <a:off x="6994525" y="5049337"/>
            <a:ext cx="790575" cy="576262"/>
          </a:xfrm>
          <a:prstGeom prst="ellipse">
            <a:avLst/>
          </a:pr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
        <p:nvSpPr>
          <p:cNvPr id="47" name="Oval 50">
            <a:extLst>
              <a:ext uri="{FF2B5EF4-FFF2-40B4-BE49-F238E27FC236}">
                <a16:creationId xmlns:a16="http://schemas.microsoft.com/office/drawing/2014/main" id="{514E3672-C349-4801-898D-4FB2547316EA}"/>
              </a:ext>
            </a:extLst>
          </p:cNvPr>
          <p:cNvSpPr>
            <a:spLocks noChangeArrowheads="1"/>
          </p:cNvSpPr>
          <p:nvPr/>
        </p:nvSpPr>
        <p:spPr bwMode="auto">
          <a:xfrm>
            <a:off x="8362950" y="5049337"/>
            <a:ext cx="790575" cy="576262"/>
          </a:xfrm>
          <a:prstGeom prst="ellipse">
            <a:avLst/>
          </a:pr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b="1">
              <a:solidFill>
                <a:srgbClr val="003300"/>
              </a:solidFill>
              <a:latin typeface="微软雅黑" pitchFamily="34" charset="-122"/>
              <a:ea typeface="微软雅黑" pitchFamily="34" charset="-122"/>
            </a:endParaRPr>
          </a:p>
        </p:txBody>
      </p:sp>
    </p:spTree>
    <p:extLst>
      <p:ext uri="{BB962C8B-B14F-4D97-AF65-F5344CB8AC3E}">
        <p14:creationId xmlns:p14="http://schemas.microsoft.com/office/powerpoint/2010/main" val="31587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par>
                                <p:cTn id="11" presetID="1" presetClass="entr" presetSubtype="0" fill="hold" grpId="0" nodeType="with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2"/>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heel(1)">
                                      <p:cBhvr>
                                        <p:cTn id="60" dur="500"/>
                                        <p:tgtEl>
                                          <p:spTgt spid="37"/>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heel(1)">
                                      <p:cBhvr>
                                        <p:cTn id="69" dur="500"/>
                                        <p:tgtEl>
                                          <p:spTgt spid="38"/>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heel(1)">
                                      <p:cBhvr>
                                        <p:cTn id="78" dur="500"/>
                                        <p:tgtEl>
                                          <p:spTgt spid="39"/>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500"/>
                                        <p:tgtEl>
                                          <p:spTgt spid="26"/>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left)">
                                      <p:cBhvr>
                                        <p:cTn id="91" dur="5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left)">
                                      <p:cBhvr>
                                        <p:cTn id="96" dur="500"/>
                                        <p:tgtEl>
                                          <p:spTgt spid="15"/>
                                        </p:tgtEl>
                                      </p:cBhvr>
                                    </p:animEffec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heel(1)">
                                      <p:cBhvr>
                                        <p:cTn id="101" dur="500"/>
                                        <p:tgtEl>
                                          <p:spTgt spid="40"/>
                                        </p:tgtEl>
                                      </p:cBhvr>
                                    </p:animEffect>
                                  </p:childTnLst>
                                </p:cTn>
                              </p:par>
                            </p:childTnLst>
                          </p:cTn>
                        </p:par>
                        <p:par>
                          <p:cTn id="102" fill="hold">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wipe(left)">
                                      <p:cBhvr>
                                        <p:cTn id="105" dur="500"/>
                                        <p:tgtEl>
                                          <p:spTgt spid="29"/>
                                        </p:tgtEl>
                                      </p:cBhvr>
                                    </p:animEffect>
                                  </p:childTnLst>
                                </p:cTn>
                              </p:par>
                            </p:childTnLst>
                          </p:cTn>
                        </p:par>
                      </p:childTnLst>
                    </p:cTn>
                  </p:par>
                  <p:par>
                    <p:cTn id="106" fill="hold">
                      <p:stCondLst>
                        <p:cond delay="indefinite"/>
                      </p:stCondLst>
                      <p:childTnLst>
                        <p:par>
                          <p:cTn id="107" fill="hold">
                            <p:stCondLst>
                              <p:cond delay="0"/>
                            </p:stCondLst>
                            <p:childTnLst>
                              <p:par>
                                <p:cTn id="108" presetID="21" presetClass="entr" presetSubtype="1" fill="hold" grpId="0"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heel(1)">
                                      <p:cBhvr>
                                        <p:cTn id="110" dur="500"/>
                                        <p:tgtEl>
                                          <p:spTgt spid="41"/>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wipe(left)">
                                      <p:cBhvr>
                                        <p:cTn id="114" dur="500"/>
                                        <p:tgtEl>
                                          <p:spTgt spid="28"/>
                                        </p:tgtEl>
                                      </p:cBhvr>
                                    </p:animEffect>
                                  </p:childTnLst>
                                </p:cTn>
                              </p:par>
                            </p:childTnLst>
                          </p:cTn>
                        </p:par>
                        <p:par>
                          <p:cTn id="115" fill="hold">
                            <p:stCondLst>
                              <p:cond delay="1000"/>
                            </p:stCondLst>
                            <p:childTnLst>
                              <p:par>
                                <p:cTn id="116" presetID="22" presetClass="entr" presetSubtype="8" fill="hold" grpId="0"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left)">
                                      <p:cBhvr>
                                        <p:cTn id="118" dur="500"/>
                                        <p:tgtEl>
                                          <p:spTgt spid="31"/>
                                        </p:tgtEl>
                                      </p:cBhvr>
                                    </p:animEffect>
                                  </p:childTnLst>
                                </p:cTn>
                              </p:par>
                            </p:childTnLst>
                          </p:cTn>
                        </p:par>
                      </p:childTnLst>
                    </p:cTn>
                  </p:par>
                  <p:par>
                    <p:cTn id="119" fill="hold">
                      <p:stCondLst>
                        <p:cond delay="indefinite"/>
                      </p:stCondLst>
                      <p:childTnLst>
                        <p:par>
                          <p:cTn id="120" fill="hold">
                            <p:stCondLst>
                              <p:cond delay="0"/>
                            </p:stCondLst>
                            <p:childTnLst>
                              <p:par>
                                <p:cTn id="121" presetID="21" presetClass="entr" presetSubtype="1" fill="hold" grpId="0" nodeType="click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heel(1)">
                                      <p:cBhvr>
                                        <p:cTn id="123" dur="500"/>
                                        <p:tgtEl>
                                          <p:spTgt spid="42"/>
                                        </p:tgtEl>
                                      </p:cBhvr>
                                    </p:animEffec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left)">
                                      <p:cBhvr>
                                        <p:cTn id="127" dur="500"/>
                                        <p:tgtEl>
                                          <p:spTgt spid="27"/>
                                        </p:tgtEl>
                                      </p:cBhvr>
                                    </p:animEffect>
                                  </p:childTnLst>
                                </p:cTn>
                              </p:par>
                            </p:childTnLst>
                          </p:cTn>
                        </p:par>
                        <p:par>
                          <p:cTn id="128" fill="hold">
                            <p:stCondLst>
                              <p:cond delay="1000"/>
                            </p:stCondLst>
                            <p:childTnLst>
                              <p:par>
                                <p:cTn id="129" presetID="22" presetClass="entr" presetSubtype="8" fill="hold" grpId="0" nodeType="after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wipe(left)">
                                      <p:cBhvr>
                                        <p:cTn id="131" dur="500"/>
                                        <p:tgtEl>
                                          <p:spTgt spid="3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6"/>
                                        </p:tgtEl>
                                        <p:attrNameLst>
                                          <p:attrName>style.visibility</p:attrName>
                                        </p:attrNameLst>
                                      </p:cBhvr>
                                      <p:to>
                                        <p:strVal val="visible"/>
                                      </p:to>
                                    </p:set>
                                    <p:animEffect transition="in" filter="wipe(left)">
                                      <p:cBhvr>
                                        <p:cTn id="136" dur="500"/>
                                        <p:tgtEl>
                                          <p:spTgt spid="16"/>
                                        </p:tgtEl>
                                      </p:cBhvr>
                                    </p:animEffect>
                                  </p:childTnLst>
                                </p:cTn>
                              </p:par>
                            </p:childTnLst>
                          </p:cTn>
                        </p:par>
                      </p:childTnLst>
                    </p:cTn>
                  </p:par>
                  <p:par>
                    <p:cTn id="137" fill="hold">
                      <p:stCondLst>
                        <p:cond delay="indefinite"/>
                      </p:stCondLst>
                      <p:childTnLst>
                        <p:par>
                          <p:cTn id="138" fill="hold">
                            <p:stCondLst>
                              <p:cond delay="0"/>
                            </p:stCondLst>
                            <p:childTnLst>
                              <p:par>
                                <p:cTn id="139" presetID="21" presetClass="entr" presetSubtype="1" fill="hold" grpId="0" nodeType="click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wheel(1)">
                                      <p:cBhvr>
                                        <p:cTn id="141" dur="500"/>
                                        <p:tgtEl>
                                          <p:spTgt spid="43"/>
                                        </p:tgtEl>
                                      </p:cBhvr>
                                    </p:animEffect>
                                  </p:childTnLst>
                                </p:cTn>
                              </p:par>
                            </p:childTnLst>
                          </p:cTn>
                        </p:par>
                        <p:par>
                          <p:cTn id="142" fill="hold">
                            <p:stCondLst>
                              <p:cond delay="500"/>
                            </p:stCondLst>
                            <p:childTnLst>
                              <p:par>
                                <p:cTn id="143" presetID="22" presetClass="entr" presetSubtype="8" fill="hold" grpId="0" nodeType="after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wipe(left)">
                                      <p:cBhvr>
                                        <p:cTn id="145" dur="500"/>
                                        <p:tgtEl>
                                          <p:spTgt spid="32"/>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1" fill="hold" grpId="0" nodeType="clickEffect">
                                  <p:stCondLst>
                                    <p:cond delay="0"/>
                                  </p:stCondLst>
                                  <p:childTnLst>
                                    <p:set>
                                      <p:cBhvr>
                                        <p:cTn id="149" dur="1" fill="hold">
                                          <p:stCondLst>
                                            <p:cond delay="0"/>
                                          </p:stCondLst>
                                        </p:cTn>
                                        <p:tgtEl>
                                          <p:spTgt spid="44"/>
                                        </p:tgtEl>
                                        <p:attrNameLst>
                                          <p:attrName>style.visibility</p:attrName>
                                        </p:attrNameLst>
                                      </p:cBhvr>
                                      <p:to>
                                        <p:strVal val="visible"/>
                                      </p:to>
                                    </p:set>
                                    <p:animEffect transition="in" filter="wheel(1)">
                                      <p:cBhvr>
                                        <p:cTn id="150" dur="500"/>
                                        <p:tgtEl>
                                          <p:spTgt spid="44"/>
                                        </p:tgtEl>
                                      </p:cBhvr>
                                    </p:animEffect>
                                  </p:childTnLst>
                                </p:cTn>
                              </p:par>
                            </p:childTnLst>
                          </p:cTn>
                        </p:par>
                        <p:par>
                          <p:cTn id="151" fill="hold">
                            <p:stCondLst>
                              <p:cond delay="500"/>
                            </p:stCondLst>
                            <p:childTnLst>
                              <p:par>
                                <p:cTn id="152" presetID="22" presetClass="entr" presetSubtype="8"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wipe(left)">
                                      <p:cBhvr>
                                        <p:cTn id="154" dur="500"/>
                                        <p:tgtEl>
                                          <p:spTgt spid="33"/>
                                        </p:tgtEl>
                                      </p:cBhvr>
                                    </p:animEffect>
                                  </p:childTnLst>
                                </p:cTn>
                              </p:par>
                            </p:childTnLst>
                          </p:cTn>
                        </p:par>
                      </p:childTnLst>
                    </p:cTn>
                  </p:par>
                  <p:par>
                    <p:cTn id="155" fill="hold">
                      <p:stCondLst>
                        <p:cond delay="indefinite"/>
                      </p:stCondLst>
                      <p:childTnLst>
                        <p:par>
                          <p:cTn id="156" fill="hold">
                            <p:stCondLst>
                              <p:cond delay="0"/>
                            </p:stCondLst>
                            <p:childTnLst>
                              <p:par>
                                <p:cTn id="157" presetID="21" presetClass="entr" presetSubtype="1" fill="hold" grpId="0" nodeType="clickEffect">
                                  <p:stCondLst>
                                    <p:cond delay="0"/>
                                  </p:stCondLst>
                                  <p:childTnLst>
                                    <p:set>
                                      <p:cBhvr>
                                        <p:cTn id="158" dur="1" fill="hold">
                                          <p:stCondLst>
                                            <p:cond delay="0"/>
                                          </p:stCondLst>
                                        </p:cTn>
                                        <p:tgtEl>
                                          <p:spTgt spid="45"/>
                                        </p:tgtEl>
                                        <p:attrNameLst>
                                          <p:attrName>style.visibility</p:attrName>
                                        </p:attrNameLst>
                                      </p:cBhvr>
                                      <p:to>
                                        <p:strVal val="visible"/>
                                      </p:to>
                                    </p:set>
                                    <p:animEffect transition="in" filter="wheel(1)">
                                      <p:cBhvr>
                                        <p:cTn id="159" dur="500"/>
                                        <p:tgtEl>
                                          <p:spTgt spid="45"/>
                                        </p:tgtEl>
                                      </p:cBhvr>
                                    </p:animEffect>
                                  </p:childTnLst>
                                </p:cTn>
                              </p:par>
                            </p:childTnLst>
                          </p:cTn>
                        </p:par>
                        <p:par>
                          <p:cTn id="160" fill="hold">
                            <p:stCondLst>
                              <p:cond delay="500"/>
                            </p:stCondLst>
                            <p:childTnLst>
                              <p:par>
                                <p:cTn id="161" presetID="22" presetClass="entr" presetSubtype="8" fill="hold" grpId="0" nodeType="after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wipe(left)">
                                      <p:cBhvr>
                                        <p:cTn id="163" dur="500"/>
                                        <p:tgtEl>
                                          <p:spTgt spid="34"/>
                                        </p:tgtEl>
                                      </p:cBhvr>
                                    </p:animEffect>
                                  </p:childTnLst>
                                </p:cTn>
                              </p:par>
                            </p:childTnLst>
                          </p:cTn>
                        </p:par>
                      </p:childTnLst>
                    </p:cTn>
                  </p:par>
                  <p:par>
                    <p:cTn id="164" fill="hold">
                      <p:stCondLst>
                        <p:cond delay="indefinite"/>
                      </p:stCondLst>
                      <p:childTnLst>
                        <p:par>
                          <p:cTn id="165" fill="hold">
                            <p:stCondLst>
                              <p:cond delay="0"/>
                            </p:stCondLst>
                            <p:childTnLst>
                              <p:par>
                                <p:cTn id="166" presetID="21" presetClass="entr" presetSubtype="1" fill="hold" grpId="0" nodeType="clickEffect">
                                  <p:stCondLst>
                                    <p:cond delay="0"/>
                                  </p:stCondLst>
                                  <p:childTnLst>
                                    <p:set>
                                      <p:cBhvr>
                                        <p:cTn id="167" dur="1" fill="hold">
                                          <p:stCondLst>
                                            <p:cond delay="0"/>
                                          </p:stCondLst>
                                        </p:cTn>
                                        <p:tgtEl>
                                          <p:spTgt spid="46"/>
                                        </p:tgtEl>
                                        <p:attrNameLst>
                                          <p:attrName>style.visibility</p:attrName>
                                        </p:attrNameLst>
                                      </p:cBhvr>
                                      <p:to>
                                        <p:strVal val="visible"/>
                                      </p:to>
                                    </p:set>
                                    <p:animEffect transition="in" filter="wheel(1)">
                                      <p:cBhvr>
                                        <p:cTn id="168" dur="500"/>
                                        <p:tgtEl>
                                          <p:spTgt spid="46"/>
                                        </p:tgtEl>
                                      </p:cBhvr>
                                    </p:animEffect>
                                  </p:childTnLst>
                                </p:cTn>
                              </p:par>
                            </p:childTnLst>
                          </p:cTn>
                        </p:par>
                        <p:par>
                          <p:cTn id="169" fill="hold">
                            <p:stCondLst>
                              <p:cond delay="500"/>
                            </p:stCondLst>
                            <p:childTnLst>
                              <p:par>
                                <p:cTn id="170" presetID="22" presetClass="entr" presetSubtype="8" fill="hold" grpId="0" nodeType="after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wipe(left)">
                                      <p:cBhvr>
                                        <p:cTn id="172" dur="500"/>
                                        <p:tgtEl>
                                          <p:spTgt spid="35"/>
                                        </p:tgtEl>
                                      </p:cBhvr>
                                    </p:animEffect>
                                  </p:childTnLst>
                                </p:cTn>
                              </p:par>
                            </p:childTnLst>
                          </p:cTn>
                        </p:par>
                      </p:childTnLst>
                    </p:cTn>
                  </p:par>
                  <p:par>
                    <p:cTn id="173" fill="hold">
                      <p:stCondLst>
                        <p:cond delay="indefinite"/>
                      </p:stCondLst>
                      <p:childTnLst>
                        <p:par>
                          <p:cTn id="174" fill="hold">
                            <p:stCondLst>
                              <p:cond delay="0"/>
                            </p:stCondLst>
                            <p:childTnLst>
                              <p:par>
                                <p:cTn id="175" presetID="21" presetClass="entr" presetSubtype="1"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wheel(1)">
                                      <p:cBhvr>
                                        <p:cTn id="177" dur="500"/>
                                        <p:tgtEl>
                                          <p:spTgt spid="47"/>
                                        </p:tgtEl>
                                      </p:cBhvr>
                                    </p:animEffect>
                                  </p:childTnLst>
                                </p:cTn>
                              </p:par>
                            </p:childTnLst>
                          </p:cTn>
                        </p:par>
                        <p:par>
                          <p:cTn id="178" fill="hold">
                            <p:stCondLst>
                              <p:cond delay="500"/>
                            </p:stCondLst>
                            <p:childTnLst>
                              <p:par>
                                <p:cTn id="179" presetID="22" presetClass="entr" presetSubtype="8"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Effect transition="in" filter="wipe(left)">
                                      <p:cBhvr>
                                        <p:cTn id="1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p:bldP spid="6" grpId="0" animBg="1"/>
      <p:bldP spid="7" grpId="0" animBg="1"/>
      <p:bldP spid="8" grpId="0" animBg="1"/>
      <p:bldP spid="9" grpId="0" animBg="1"/>
      <p:bldP spid="10" grpId="0" animBg="1"/>
      <p:bldP spid="11" grpId="0" animBg="1"/>
      <p:bldP spid="12" grpId="0" animBg="1"/>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p:bldP spid="28" grpId="0"/>
      <p:bldP spid="29" grpId="0"/>
      <p:bldP spid="30" grpId="0"/>
      <p:bldP spid="31" grpId="0"/>
      <p:bldP spid="32" grpId="0" autoUpdateAnimBg="0"/>
      <p:bldP spid="33" grpId="0" autoUpdateAnimBg="0"/>
      <p:bldP spid="34" grpId="0" autoUpdateAnimBg="0"/>
      <p:bldP spid="35" grpId="0" autoUpdateAnimBg="0"/>
      <p:bldP spid="36" grpId="0" autoUpdateAnimBg="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941B6-82B3-4BA3-B44D-D97D78654B00}"/>
              </a:ext>
            </a:extLst>
          </p:cNvPr>
          <p:cNvSpPr>
            <a:spLocks noGrp="1"/>
          </p:cNvSpPr>
          <p:nvPr>
            <p:ph type="title"/>
          </p:nvPr>
        </p:nvSpPr>
        <p:spPr/>
        <p:txBody>
          <a:bodyPr/>
          <a:lstStyle/>
          <a:p>
            <a:r>
              <a:rPr lang="zh-CN" altLang="fr-FR" dirty="0"/>
              <a:t>最高位优先法</a:t>
            </a:r>
            <a:r>
              <a:rPr lang="fr-FR" altLang="zh-CN" dirty="0"/>
              <a:t>MSD</a:t>
            </a:r>
            <a:r>
              <a:rPr lang="zh-CN" altLang="fr-FR" dirty="0"/>
              <a:t>（</a:t>
            </a:r>
            <a:r>
              <a:rPr lang="fr-FR" altLang="zh-CN" dirty="0"/>
              <a:t>Most significant digital</a:t>
            </a:r>
            <a:r>
              <a:rPr lang="zh-CN" altLang="fr-FR" dirty="0"/>
              <a:t>）</a:t>
            </a:r>
            <a:endParaRPr lang="zh-CN" altLang="en-US" dirty="0"/>
          </a:p>
        </p:txBody>
      </p:sp>
      <p:pic>
        <p:nvPicPr>
          <p:cNvPr id="14338" name="Picture 2">
            <a:extLst>
              <a:ext uri="{FF2B5EF4-FFF2-40B4-BE49-F238E27FC236}">
                <a16:creationId xmlns:a16="http://schemas.microsoft.com/office/drawing/2014/main" id="{E2F09FB5-76E7-4C96-9017-0D37A33B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182" y="1585913"/>
            <a:ext cx="9669636" cy="473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955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C4A62-65A3-42DC-826D-BDF9C222E6E5}"/>
              </a:ext>
            </a:extLst>
          </p:cNvPr>
          <p:cNvSpPr>
            <a:spLocks noGrp="1"/>
          </p:cNvSpPr>
          <p:nvPr>
            <p:ph type="title"/>
          </p:nvPr>
        </p:nvSpPr>
        <p:spPr/>
        <p:txBody>
          <a:bodyPr/>
          <a:lstStyle/>
          <a:p>
            <a:r>
              <a:rPr lang="zh-CN" altLang="fr-FR" dirty="0"/>
              <a:t>最</a:t>
            </a:r>
            <a:r>
              <a:rPr lang="zh-CN" altLang="en-US" dirty="0"/>
              <a:t>低</a:t>
            </a:r>
            <a:r>
              <a:rPr lang="zh-CN" altLang="fr-FR" dirty="0"/>
              <a:t>位优先法</a:t>
            </a:r>
            <a:r>
              <a:rPr lang="fr-FR" altLang="zh-CN" dirty="0"/>
              <a:t>LSD</a:t>
            </a:r>
            <a:r>
              <a:rPr lang="zh-CN" altLang="fr-FR" dirty="0"/>
              <a:t>（</a:t>
            </a:r>
            <a:r>
              <a:rPr lang="fr-FR" altLang="zh-CN" dirty="0"/>
              <a:t>Least significant digital</a:t>
            </a:r>
            <a:r>
              <a:rPr lang="zh-CN" altLang="fr-FR" dirty="0"/>
              <a:t>）</a:t>
            </a:r>
            <a:endParaRPr lang="zh-CN" altLang="en-US" dirty="0"/>
          </a:p>
        </p:txBody>
      </p:sp>
      <p:sp>
        <p:nvSpPr>
          <p:cNvPr id="3" name="内容占位符 2">
            <a:extLst>
              <a:ext uri="{FF2B5EF4-FFF2-40B4-BE49-F238E27FC236}">
                <a16:creationId xmlns:a16="http://schemas.microsoft.com/office/drawing/2014/main" id="{64F15208-FEB9-437F-9851-6D80DBDCCFE3}"/>
              </a:ext>
            </a:extLst>
          </p:cNvPr>
          <p:cNvSpPr>
            <a:spLocks noGrp="1"/>
          </p:cNvSpPr>
          <p:nvPr>
            <p:ph idx="1"/>
          </p:nvPr>
        </p:nvSpPr>
        <p:spPr/>
        <p:txBody>
          <a:bodyPr/>
          <a:lstStyle/>
          <a:p>
            <a:r>
              <a:rPr lang="zh-CN" altLang="en-US" dirty="0"/>
              <a:t>从最低位关键字</a:t>
            </a:r>
            <a:r>
              <a:rPr lang="en-US" altLang="zh-CN" dirty="0" err="1"/>
              <a:t>k</a:t>
            </a:r>
            <a:r>
              <a:rPr lang="en-US" altLang="zh-CN" baseline="30000" dirty="0" err="1"/>
              <a:t>d</a:t>
            </a:r>
            <a:r>
              <a:rPr lang="zh-CN" altLang="en-US" dirty="0"/>
              <a:t>起进行排序</a:t>
            </a:r>
          </a:p>
          <a:p>
            <a:r>
              <a:rPr lang="zh-CN" altLang="en-US" dirty="0"/>
              <a:t>然后再对高一位的关键字排序</a:t>
            </a:r>
            <a:r>
              <a:rPr lang="en-US" altLang="zh-CN" dirty="0"/>
              <a:t>……</a:t>
            </a:r>
          </a:p>
          <a:p>
            <a:r>
              <a:rPr lang="zh-CN" altLang="en-US" dirty="0"/>
              <a:t>依次重复，直至对最高位关键字</a:t>
            </a:r>
            <a:r>
              <a:rPr lang="en-US" altLang="zh-CN" dirty="0"/>
              <a:t>k</a:t>
            </a:r>
            <a:r>
              <a:rPr lang="en-US" altLang="zh-CN" baseline="30000" dirty="0"/>
              <a:t>1</a:t>
            </a:r>
            <a:r>
              <a:rPr lang="zh-CN" altLang="en-US" dirty="0"/>
              <a:t>完成排序</a:t>
            </a:r>
          </a:p>
          <a:p>
            <a:r>
              <a:rPr lang="zh-CN" altLang="en-US" dirty="0"/>
              <a:t>便成为一个有序序列</a:t>
            </a:r>
          </a:p>
          <a:p>
            <a:endParaRPr lang="zh-CN" altLang="en-US" dirty="0"/>
          </a:p>
        </p:txBody>
      </p:sp>
    </p:spTree>
    <p:extLst>
      <p:ext uri="{BB962C8B-B14F-4D97-AF65-F5344CB8AC3E}">
        <p14:creationId xmlns:p14="http://schemas.microsoft.com/office/powerpoint/2010/main" val="3633220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91619-693C-40A7-BDDC-FC3CBE6C6064}"/>
              </a:ext>
            </a:extLst>
          </p:cNvPr>
          <p:cNvSpPr>
            <a:spLocks noGrp="1"/>
          </p:cNvSpPr>
          <p:nvPr>
            <p:ph type="title"/>
          </p:nvPr>
        </p:nvSpPr>
        <p:spPr/>
        <p:txBody>
          <a:bodyPr/>
          <a:lstStyle/>
          <a:p>
            <a:r>
              <a:rPr lang="zh-CN" altLang="fr-FR" dirty="0"/>
              <a:t>最</a:t>
            </a:r>
            <a:r>
              <a:rPr lang="zh-CN" altLang="en-US" dirty="0"/>
              <a:t>低</a:t>
            </a:r>
            <a:r>
              <a:rPr lang="zh-CN" altLang="fr-FR" dirty="0"/>
              <a:t>位优先法</a:t>
            </a:r>
            <a:r>
              <a:rPr lang="fr-FR" altLang="zh-CN" dirty="0"/>
              <a:t>LSD</a:t>
            </a:r>
            <a:r>
              <a:rPr lang="zh-CN" altLang="fr-FR" dirty="0"/>
              <a:t>（</a:t>
            </a:r>
            <a:r>
              <a:rPr lang="fr-FR" altLang="zh-CN" dirty="0"/>
              <a:t>Least significant digital</a:t>
            </a:r>
            <a:r>
              <a:rPr lang="zh-CN" altLang="fr-FR" dirty="0"/>
              <a:t>）</a:t>
            </a:r>
            <a:endParaRPr lang="zh-CN" altLang="en-US" dirty="0"/>
          </a:p>
        </p:txBody>
      </p:sp>
      <p:sp>
        <p:nvSpPr>
          <p:cNvPr id="3" name="内容占位符 2">
            <a:extLst>
              <a:ext uri="{FF2B5EF4-FFF2-40B4-BE49-F238E27FC236}">
                <a16:creationId xmlns:a16="http://schemas.microsoft.com/office/drawing/2014/main" id="{067662DA-CEB9-4B1C-B9EC-9BD03D5990CC}"/>
              </a:ext>
            </a:extLst>
          </p:cNvPr>
          <p:cNvSpPr>
            <a:spLocks noGrp="1"/>
          </p:cNvSpPr>
          <p:nvPr>
            <p:ph idx="1"/>
          </p:nvPr>
        </p:nvSpPr>
        <p:spPr>
          <a:xfrm>
            <a:off x="304800" y="1371600"/>
            <a:ext cx="11582400" cy="2133600"/>
          </a:xfrm>
        </p:spPr>
        <p:txBody>
          <a:bodyPr/>
          <a:lstStyle/>
          <a:p>
            <a:r>
              <a:rPr lang="zh-CN" altLang="en-US" dirty="0"/>
              <a:t>例如：学生记录含三个关键字</a:t>
            </a:r>
            <a:r>
              <a:rPr lang="en-US" altLang="zh-CN" dirty="0"/>
              <a:t>:</a:t>
            </a:r>
          </a:p>
          <a:p>
            <a:r>
              <a:rPr lang="zh-CN" altLang="en-US" dirty="0"/>
              <a:t>系别（</a:t>
            </a:r>
            <a:r>
              <a:rPr lang="en-US" altLang="zh-CN" dirty="0"/>
              <a:t>K</a:t>
            </a:r>
            <a:r>
              <a:rPr lang="en-US" altLang="zh-CN" baseline="30000" dirty="0"/>
              <a:t>1</a:t>
            </a:r>
            <a:r>
              <a:rPr lang="zh-CN" altLang="en-US" dirty="0"/>
              <a:t>）、班号（</a:t>
            </a:r>
            <a:r>
              <a:rPr lang="en-US" altLang="zh-CN" dirty="0"/>
              <a:t>K</a:t>
            </a:r>
            <a:r>
              <a:rPr lang="en-US" altLang="zh-CN" baseline="30000" dirty="0"/>
              <a:t>2</a:t>
            </a:r>
            <a:r>
              <a:rPr lang="zh-CN" altLang="en-US" dirty="0"/>
              <a:t>）和班内的序列号（</a:t>
            </a:r>
            <a:r>
              <a:rPr lang="en-US" altLang="zh-CN" dirty="0"/>
              <a:t>K</a:t>
            </a:r>
            <a:r>
              <a:rPr lang="en-US" altLang="zh-CN" baseline="30000" dirty="0"/>
              <a:t>3</a:t>
            </a:r>
            <a:r>
              <a:rPr lang="zh-CN" altLang="en-US" dirty="0"/>
              <a:t>）</a:t>
            </a:r>
          </a:p>
          <a:p>
            <a:r>
              <a:rPr lang="zh-CN" altLang="en-US" dirty="0"/>
              <a:t>其中以系别为最高关键字，低位优先排序的排序过程如图所示</a:t>
            </a:r>
          </a:p>
        </p:txBody>
      </p:sp>
      <p:sp>
        <p:nvSpPr>
          <p:cNvPr id="4" name="Rectangle 3">
            <a:extLst>
              <a:ext uri="{FF2B5EF4-FFF2-40B4-BE49-F238E27FC236}">
                <a16:creationId xmlns:a16="http://schemas.microsoft.com/office/drawing/2014/main" id="{ACEF8E7F-367C-48E0-8A1F-90035F601E85}"/>
              </a:ext>
            </a:extLst>
          </p:cNvPr>
          <p:cNvSpPr>
            <a:spLocks noChangeArrowheads="1"/>
          </p:cNvSpPr>
          <p:nvPr/>
        </p:nvSpPr>
        <p:spPr bwMode="auto">
          <a:xfrm>
            <a:off x="1295400" y="3733800"/>
            <a:ext cx="8382000" cy="2743200"/>
          </a:xfrm>
          <a:prstGeom prst="rect">
            <a:avLst/>
          </a:prstGeom>
          <a:noFill/>
          <a:ln w="38100">
            <a:solidFill>
              <a:srgbClr val="00B05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sz="2000" b="1">
              <a:latin typeface="Times New Roman" pitchFamily="18" charset="0"/>
            </a:endParaRPr>
          </a:p>
        </p:txBody>
      </p:sp>
      <p:sp>
        <p:nvSpPr>
          <p:cNvPr id="5" name="Line 4">
            <a:extLst>
              <a:ext uri="{FF2B5EF4-FFF2-40B4-BE49-F238E27FC236}">
                <a16:creationId xmlns:a16="http://schemas.microsoft.com/office/drawing/2014/main" id="{616FEFEB-A155-4744-834E-6CB338556B07}"/>
              </a:ext>
            </a:extLst>
          </p:cNvPr>
          <p:cNvSpPr>
            <a:spLocks noChangeShapeType="1"/>
          </p:cNvSpPr>
          <p:nvPr/>
        </p:nvSpPr>
        <p:spPr bwMode="auto">
          <a:xfrm>
            <a:off x="1295400" y="4419600"/>
            <a:ext cx="8382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 name="Line 5">
            <a:extLst>
              <a:ext uri="{FF2B5EF4-FFF2-40B4-BE49-F238E27FC236}">
                <a16:creationId xmlns:a16="http://schemas.microsoft.com/office/drawing/2014/main" id="{7A1D1D48-C337-407D-B5D2-0FE17FD1CC91}"/>
              </a:ext>
            </a:extLst>
          </p:cNvPr>
          <p:cNvSpPr>
            <a:spLocks noChangeShapeType="1"/>
          </p:cNvSpPr>
          <p:nvPr/>
        </p:nvSpPr>
        <p:spPr bwMode="auto">
          <a:xfrm>
            <a:off x="1295400" y="5105400"/>
            <a:ext cx="8382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 name="Line 6">
            <a:extLst>
              <a:ext uri="{FF2B5EF4-FFF2-40B4-BE49-F238E27FC236}">
                <a16:creationId xmlns:a16="http://schemas.microsoft.com/office/drawing/2014/main" id="{3B0B2189-B585-43CB-96FD-16A34F9A9C1B}"/>
              </a:ext>
            </a:extLst>
          </p:cNvPr>
          <p:cNvSpPr>
            <a:spLocks noChangeShapeType="1"/>
          </p:cNvSpPr>
          <p:nvPr/>
        </p:nvSpPr>
        <p:spPr bwMode="auto">
          <a:xfrm>
            <a:off x="1295400" y="5791200"/>
            <a:ext cx="8382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 name="Line 7">
            <a:extLst>
              <a:ext uri="{FF2B5EF4-FFF2-40B4-BE49-F238E27FC236}">
                <a16:creationId xmlns:a16="http://schemas.microsoft.com/office/drawing/2014/main" id="{C4E9E92D-CA73-4D21-A238-8B6347E35E7F}"/>
              </a:ext>
            </a:extLst>
          </p:cNvPr>
          <p:cNvSpPr>
            <a:spLocks noChangeShapeType="1"/>
          </p:cNvSpPr>
          <p:nvPr/>
        </p:nvSpPr>
        <p:spPr bwMode="auto">
          <a:xfrm>
            <a:off x="5638800" y="3733800"/>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9" name="Line 8">
            <a:extLst>
              <a:ext uri="{FF2B5EF4-FFF2-40B4-BE49-F238E27FC236}">
                <a16:creationId xmlns:a16="http://schemas.microsoft.com/office/drawing/2014/main" id="{654A4AFD-EA63-477E-8100-811F5A3E02BF}"/>
              </a:ext>
            </a:extLst>
          </p:cNvPr>
          <p:cNvSpPr>
            <a:spLocks noChangeShapeType="1"/>
          </p:cNvSpPr>
          <p:nvPr/>
        </p:nvSpPr>
        <p:spPr bwMode="auto">
          <a:xfrm>
            <a:off x="7010400" y="3733800"/>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Line 9">
            <a:extLst>
              <a:ext uri="{FF2B5EF4-FFF2-40B4-BE49-F238E27FC236}">
                <a16:creationId xmlns:a16="http://schemas.microsoft.com/office/drawing/2014/main" id="{90C26A99-112F-4418-9CA3-ACE53269DD66}"/>
              </a:ext>
            </a:extLst>
          </p:cNvPr>
          <p:cNvSpPr>
            <a:spLocks noChangeShapeType="1"/>
          </p:cNvSpPr>
          <p:nvPr/>
        </p:nvSpPr>
        <p:spPr bwMode="auto">
          <a:xfrm>
            <a:off x="8382000" y="3733800"/>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 name="Line 10">
            <a:extLst>
              <a:ext uri="{FF2B5EF4-FFF2-40B4-BE49-F238E27FC236}">
                <a16:creationId xmlns:a16="http://schemas.microsoft.com/office/drawing/2014/main" id="{2AA0F248-78BC-470E-8D41-92296327AC90}"/>
              </a:ext>
            </a:extLst>
          </p:cNvPr>
          <p:cNvSpPr>
            <a:spLocks noChangeShapeType="1"/>
          </p:cNvSpPr>
          <p:nvPr/>
        </p:nvSpPr>
        <p:spPr bwMode="auto">
          <a:xfrm>
            <a:off x="4343400" y="3733800"/>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 name="Line 11">
            <a:extLst>
              <a:ext uri="{FF2B5EF4-FFF2-40B4-BE49-F238E27FC236}">
                <a16:creationId xmlns:a16="http://schemas.microsoft.com/office/drawing/2014/main" id="{0C4AAB3B-A370-4443-82E3-19504BE2EE37}"/>
              </a:ext>
            </a:extLst>
          </p:cNvPr>
          <p:cNvSpPr>
            <a:spLocks noChangeShapeType="1"/>
          </p:cNvSpPr>
          <p:nvPr/>
        </p:nvSpPr>
        <p:spPr bwMode="auto">
          <a:xfrm>
            <a:off x="3124200" y="3733800"/>
            <a:ext cx="0" cy="274320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Text Box 12">
            <a:extLst>
              <a:ext uri="{FF2B5EF4-FFF2-40B4-BE49-F238E27FC236}">
                <a16:creationId xmlns:a16="http://schemas.microsoft.com/office/drawing/2014/main" id="{A71A81BA-B90C-4AB0-86CD-99ACCE8D8110}"/>
              </a:ext>
            </a:extLst>
          </p:cNvPr>
          <p:cNvSpPr txBox="1">
            <a:spLocks noChangeArrowheads="1"/>
          </p:cNvSpPr>
          <p:nvPr/>
        </p:nvSpPr>
        <p:spPr bwMode="auto">
          <a:xfrm>
            <a:off x="1219200" y="3857625"/>
            <a:ext cx="1887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dirty="0">
                <a:solidFill>
                  <a:srgbClr val="000000"/>
                </a:solidFill>
                <a:latin typeface="微软雅黑" panose="020B0503020204020204" pitchFamily="34" charset="-122"/>
                <a:ea typeface="微软雅黑" panose="020B0503020204020204" pitchFamily="34" charset="-122"/>
              </a:rPr>
              <a:t> 无序序列</a:t>
            </a:r>
          </a:p>
        </p:txBody>
      </p:sp>
      <p:sp>
        <p:nvSpPr>
          <p:cNvPr id="14" name="Text Box 13">
            <a:extLst>
              <a:ext uri="{FF2B5EF4-FFF2-40B4-BE49-F238E27FC236}">
                <a16:creationId xmlns:a16="http://schemas.microsoft.com/office/drawing/2014/main" id="{C7FE52FD-A694-4D4B-994F-39ACB08A04E0}"/>
              </a:ext>
            </a:extLst>
          </p:cNvPr>
          <p:cNvSpPr txBox="1">
            <a:spLocks noChangeArrowheads="1"/>
          </p:cNvSpPr>
          <p:nvPr/>
        </p:nvSpPr>
        <p:spPr bwMode="auto">
          <a:xfrm>
            <a:off x="1295400" y="4543425"/>
            <a:ext cx="181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dirty="0">
                <a:solidFill>
                  <a:srgbClr val="000000"/>
                </a:solidFill>
                <a:latin typeface="微软雅黑" panose="020B0503020204020204" pitchFamily="34" charset="-122"/>
                <a:ea typeface="微软雅黑" panose="020B0503020204020204" pitchFamily="34" charset="-122"/>
              </a:rPr>
              <a:t>对</a:t>
            </a:r>
            <a:r>
              <a:rPr lang="en-US" altLang="zh-CN" sz="2800" b="1" dirty="0">
                <a:solidFill>
                  <a:srgbClr val="000000"/>
                </a:solidFill>
                <a:latin typeface="微软雅黑" panose="020B0503020204020204" pitchFamily="34" charset="-122"/>
                <a:ea typeface="微软雅黑" panose="020B0503020204020204" pitchFamily="34" charset="-122"/>
              </a:rPr>
              <a:t>K</a:t>
            </a:r>
            <a:r>
              <a:rPr lang="en-US" altLang="zh-CN" sz="2600" b="1" baseline="30000" dirty="0">
                <a:solidFill>
                  <a:srgbClr val="000066"/>
                </a:solidFill>
                <a:latin typeface="微软雅黑" panose="020B0503020204020204" pitchFamily="34" charset="-122"/>
                <a:ea typeface="微软雅黑" panose="020B0503020204020204" pitchFamily="34" charset="-122"/>
              </a:rPr>
              <a:t>3</a:t>
            </a:r>
            <a:r>
              <a:rPr lang="zh-CN" altLang="en-US" sz="2800" b="1" dirty="0">
                <a:solidFill>
                  <a:srgbClr val="000000"/>
                </a:solidFill>
                <a:latin typeface="微软雅黑" panose="020B0503020204020204" pitchFamily="34" charset="-122"/>
                <a:ea typeface="微软雅黑" panose="020B0503020204020204" pitchFamily="34" charset="-122"/>
              </a:rPr>
              <a:t>排序</a:t>
            </a:r>
          </a:p>
        </p:txBody>
      </p:sp>
      <p:sp>
        <p:nvSpPr>
          <p:cNvPr id="15" name="Text Box 14">
            <a:extLst>
              <a:ext uri="{FF2B5EF4-FFF2-40B4-BE49-F238E27FC236}">
                <a16:creationId xmlns:a16="http://schemas.microsoft.com/office/drawing/2014/main" id="{9D93838F-EBD4-45E6-8CDD-6AB56F67EDC0}"/>
              </a:ext>
            </a:extLst>
          </p:cNvPr>
          <p:cNvSpPr txBox="1">
            <a:spLocks noChangeArrowheads="1"/>
          </p:cNvSpPr>
          <p:nvPr/>
        </p:nvSpPr>
        <p:spPr bwMode="auto">
          <a:xfrm>
            <a:off x="1295400" y="5203825"/>
            <a:ext cx="181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dirty="0">
                <a:solidFill>
                  <a:srgbClr val="000000"/>
                </a:solidFill>
                <a:latin typeface="微软雅黑" panose="020B0503020204020204" pitchFamily="34" charset="-122"/>
                <a:ea typeface="微软雅黑" panose="020B0503020204020204" pitchFamily="34" charset="-122"/>
              </a:rPr>
              <a:t>对</a:t>
            </a:r>
            <a:r>
              <a:rPr lang="en-US" altLang="zh-CN" sz="2800" b="1" dirty="0">
                <a:solidFill>
                  <a:srgbClr val="000000"/>
                </a:solidFill>
                <a:latin typeface="微软雅黑" panose="020B0503020204020204" pitchFamily="34" charset="-122"/>
                <a:ea typeface="微软雅黑" panose="020B0503020204020204" pitchFamily="34" charset="-122"/>
              </a:rPr>
              <a:t>K</a:t>
            </a:r>
            <a:r>
              <a:rPr lang="en-US" altLang="zh-CN" sz="2600" b="1" baseline="30000" dirty="0">
                <a:solidFill>
                  <a:srgbClr val="000066"/>
                </a:solidFill>
                <a:latin typeface="微软雅黑" panose="020B0503020204020204" pitchFamily="34" charset="-122"/>
                <a:ea typeface="微软雅黑" panose="020B0503020204020204" pitchFamily="34" charset="-122"/>
              </a:rPr>
              <a:t>2</a:t>
            </a:r>
            <a:r>
              <a:rPr lang="zh-CN" altLang="en-US" sz="2800" b="1" dirty="0">
                <a:solidFill>
                  <a:srgbClr val="000000"/>
                </a:solidFill>
                <a:latin typeface="微软雅黑" panose="020B0503020204020204" pitchFamily="34" charset="-122"/>
                <a:ea typeface="微软雅黑" panose="020B0503020204020204" pitchFamily="34" charset="-122"/>
              </a:rPr>
              <a:t>排序</a:t>
            </a:r>
          </a:p>
        </p:txBody>
      </p:sp>
      <p:sp>
        <p:nvSpPr>
          <p:cNvPr id="16" name="Text Box 15">
            <a:extLst>
              <a:ext uri="{FF2B5EF4-FFF2-40B4-BE49-F238E27FC236}">
                <a16:creationId xmlns:a16="http://schemas.microsoft.com/office/drawing/2014/main" id="{6F64BF5F-BEA4-4CB3-90C8-A67DC3BD68A2}"/>
              </a:ext>
            </a:extLst>
          </p:cNvPr>
          <p:cNvSpPr txBox="1">
            <a:spLocks noChangeArrowheads="1"/>
          </p:cNvSpPr>
          <p:nvPr/>
        </p:nvSpPr>
        <p:spPr bwMode="auto">
          <a:xfrm>
            <a:off x="1295400" y="5915025"/>
            <a:ext cx="181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dirty="0">
                <a:solidFill>
                  <a:srgbClr val="000000"/>
                </a:solidFill>
                <a:latin typeface="微软雅黑" panose="020B0503020204020204" pitchFamily="34" charset="-122"/>
                <a:ea typeface="微软雅黑" panose="020B0503020204020204" pitchFamily="34" charset="-122"/>
              </a:rPr>
              <a:t>对</a:t>
            </a:r>
            <a:r>
              <a:rPr lang="en-US" altLang="zh-CN" sz="2800" b="1" dirty="0">
                <a:solidFill>
                  <a:srgbClr val="000000"/>
                </a:solidFill>
                <a:latin typeface="微软雅黑" panose="020B0503020204020204" pitchFamily="34" charset="-122"/>
                <a:ea typeface="微软雅黑" panose="020B0503020204020204" pitchFamily="34" charset="-122"/>
              </a:rPr>
              <a:t>K</a:t>
            </a:r>
            <a:r>
              <a:rPr lang="en-US" altLang="zh-CN" sz="2600" b="1" baseline="30000" dirty="0">
                <a:solidFill>
                  <a:srgbClr val="000066"/>
                </a:solidFill>
                <a:latin typeface="微软雅黑" panose="020B0503020204020204" pitchFamily="34" charset="-122"/>
                <a:ea typeface="微软雅黑" panose="020B0503020204020204" pitchFamily="34" charset="-122"/>
              </a:rPr>
              <a:t>1</a:t>
            </a:r>
            <a:r>
              <a:rPr lang="zh-CN" altLang="en-US" sz="2800" b="1" dirty="0">
                <a:solidFill>
                  <a:srgbClr val="000000"/>
                </a:solidFill>
                <a:latin typeface="微软雅黑" panose="020B0503020204020204" pitchFamily="34" charset="-122"/>
                <a:ea typeface="微软雅黑" panose="020B0503020204020204" pitchFamily="34" charset="-122"/>
              </a:rPr>
              <a:t>排序</a:t>
            </a:r>
          </a:p>
        </p:txBody>
      </p:sp>
      <p:sp>
        <p:nvSpPr>
          <p:cNvPr id="17" name="Text Box 16">
            <a:extLst>
              <a:ext uri="{FF2B5EF4-FFF2-40B4-BE49-F238E27FC236}">
                <a16:creationId xmlns:a16="http://schemas.microsoft.com/office/drawing/2014/main" id="{3C6C32C4-D53A-46CB-80CA-54ACF39DA48C}"/>
              </a:ext>
            </a:extLst>
          </p:cNvPr>
          <p:cNvSpPr txBox="1">
            <a:spLocks noChangeArrowheads="1"/>
          </p:cNvSpPr>
          <p:nvPr/>
        </p:nvSpPr>
        <p:spPr bwMode="auto">
          <a:xfrm>
            <a:off x="3124200" y="38322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3,2,30</a:t>
            </a:r>
          </a:p>
        </p:txBody>
      </p:sp>
      <p:sp>
        <p:nvSpPr>
          <p:cNvPr id="18" name="Text Box 17">
            <a:extLst>
              <a:ext uri="{FF2B5EF4-FFF2-40B4-BE49-F238E27FC236}">
                <a16:creationId xmlns:a16="http://schemas.microsoft.com/office/drawing/2014/main" id="{AF83833C-BFCA-4499-81C9-384241DE9D4E}"/>
              </a:ext>
            </a:extLst>
          </p:cNvPr>
          <p:cNvSpPr txBox="1">
            <a:spLocks noChangeArrowheads="1"/>
          </p:cNvSpPr>
          <p:nvPr/>
        </p:nvSpPr>
        <p:spPr bwMode="auto">
          <a:xfrm>
            <a:off x="4403725" y="38322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1,2,15</a:t>
            </a:r>
          </a:p>
        </p:txBody>
      </p:sp>
      <p:sp>
        <p:nvSpPr>
          <p:cNvPr id="19" name="Text Box 18">
            <a:extLst>
              <a:ext uri="{FF2B5EF4-FFF2-40B4-BE49-F238E27FC236}">
                <a16:creationId xmlns:a16="http://schemas.microsoft.com/office/drawing/2014/main" id="{4BAB1356-26B0-41F8-9F68-E72F971E662C}"/>
              </a:ext>
            </a:extLst>
          </p:cNvPr>
          <p:cNvSpPr txBox="1">
            <a:spLocks noChangeArrowheads="1"/>
          </p:cNvSpPr>
          <p:nvPr/>
        </p:nvSpPr>
        <p:spPr bwMode="auto">
          <a:xfrm>
            <a:off x="5699125" y="38322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3,1,20</a:t>
            </a:r>
          </a:p>
        </p:txBody>
      </p:sp>
      <p:sp>
        <p:nvSpPr>
          <p:cNvPr id="20" name="Text Box 19">
            <a:extLst>
              <a:ext uri="{FF2B5EF4-FFF2-40B4-BE49-F238E27FC236}">
                <a16:creationId xmlns:a16="http://schemas.microsoft.com/office/drawing/2014/main" id="{1290A94A-C033-48FD-BF46-30278C4B09AC}"/>
              </a:ext>
            </a:extLst>
          </p:cNvPr>
          <p:cNvSpPr txBox="1">
            <a:spLocks noChangeArrowheads="1"/>
          </p:cNvSpPr>
          <p:nvPr/>
        </p:nvSpPr>
        <p:spPr bwMode="auto">
          <a:xfrm>
            <a:off x="7070725" y="38322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2,3,18</a:t>
            </a:r>
          </a:p>
        </p:txBody>
      </p:sp>
      <p:sp>
        <p:nvSpPr>
          <p:cNvPr id="21" name="Text Box 20">
            <a:extLst>
              <a:ext uri="{FF2B5EF4-FFF2-40B4-BE49-F238E27FC236}">
                <a16:creationId xmlns:a16="http://schemas.microsoft.com/office/drawing/2014/main" id="{B109B907-2040-466D-B176-0480057C4C59}"/>
              </a:ext>
            </a:extLst>
          </p:cNvPr>
          <p:cNvSpPr txBox="1">
            <a:spLocks noChangeArrowheads="1"/>
          </p:cNvSpPr>
          <p:nvPr/>
        </p:nvSpPr>
        <p:spPr bwMode="auto">
          <a:xfrm>
            <a:off x="8458200" y="38322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2,1,20</a:t>
            </a:r>
          </a:p>
        </p:txBody>
      </p:sp>
      <p:sp>
        <p:nvSpPr>
          <p:cNvPr id="22" name="Text Box 21">
            <a:extLst>
              <a:ext uri="{FF2B5EF4-FFF2-40B4-BE49-F238E27FC236}">
                <a16:creationId xmlns:a16="http://schemas.microsoft.com/office/drawing/2014/main" id="{0FC6F514-7D5D-4D78-A265-14D5605F5E88}"/>
              </a:ext>
            </a:extLst>
          </p:cNvPr>
          <p:cNvSpPr txBox="1">
            <a:spLocks noChangeArrowheads="1"/>
          </p:cNvSpPr>
          <p:nvPr/>
        </p:nvSpPr>
        <p:spPr bwMode="auto">
          <a:xfrm>
            <a:off x="3124200" y="4494213"/>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1,2,</a:t>
            </a:r>
            <a:r>
              <a:rPr lang="en-US" altLang="zh-CN" sz="2800" b="1">
                <a:solidFill>
                  <a:srgbClr val="800000"/>
                </a:solidFill>
                <a:ea typeface="楷体_GB2312" pitchFamily="49" charset="-122"/>
              </a:rPr>
              <a:t>15</a:t>
            </a:r>
          </a:p>
        </p:txBody>
      </p:sp>
      <p:sp>
        <p:nvSpPr>
          <p:cNvPr id="23" name="Text Box 22">
            <a:extLst>
              <a:ext uri="{FF2B5EF4-FFF2-40B4-BE49-F238E27FC236}">
                <a16:creationId xmlns:a16="http://schemas.microsoft.com/office/drawing/2014/main" id="{92A96273-FD95-4690-9AF3-72F39ECBEFE1}"/>
              </a:ext>
            </a:extLst>
          </p:cNvPr>
          <p:cNvSpPr txBox="1">
            <a:spLocks noChangeArrowheads="1"/>
          </p:cNvSpPr>
          <p:nvPr/>
        </p:nvSpPr>
        <p:spPr bwMode="auto">
          <a:xfrm>
            <a:off x="4419600" y="4502150"/>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2,3,</a:t>
            </a:r>
            <a:r>
              <a:rPr lang="en-US" altLang="zh-CN" sz="2800" b="1">
                <a:solidFill>
                  <a:srgbClr val="800000"/>
                </a:solidFill>
                <a:ea typeface="楷体_GB2312" pitchFamily="49" charset="-122"/>
              </a:rPr>
              <a:t>18</a:t>
            </a:r>
          </a:p>
        </p:txBody>
      </p:sp>
      <p:sp>
        <p:nvSpPr>
          <p:cNvPr id="24" name="Text Box 23">
            <a:extLst>
              <a:ext uri="{FF2B5EF4-FFF2-40B4-BE49-F238E27FC236}">
                <a16:creationId xmlns:a16="http://schemas.microsoft.com/office/drawing/2014/main" id="{0DB59FC9-1F66-4350-8745-2871A4CADD91}"/>
              </a:ext>
            </a:extLst>
          </p:cNvPr>
          <p:cNvSpPr txBox="1">
            <a:spLocks noChangeArrowheads="1"/>
          </p:cNvSpPr>
          <p:nvPr/>
        </p:nvSpPr>
        <p:spPr bwMode="auto">
          <a:xfrm>
            <a:off x="5699125" y="4484688"/>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3,1,</a:t>
            </a:r>
            <a:r>
              <a:rPr lang="en-US" altLang="zh-CN" sz="2800" b="1">
                <a:solidFill>
                  <a:srgbClr val="800000"/>
                </a:solidFill>
                <a:ea typeface="楷体_GB2312" pitchFamily="49" charset="-122"/>
              </a:rPr>
              <a:t>20</a:t>
            </a:r>
          </a:p>
        </p:txBody>
      </p:sp>
      <p:sp>
        <p:nvSpPr>
          <p:cNvPr id="25" name="Text Box 24">
            <a:extLst>
              <a:ext uri="{FF2B5EF4-FFF2-40B4-BE49-F238E27FC236}">
                <a16:creationId xmlns:a16="http://schemas.microsoft.com/office/drawing/2014/main" id="{622C3283-371F-4E52-89FA-394EFE7C38D2}"/>
              </a:ext>
            </a:extLst>
          </p:cNvPr>
          <p:cNvSpPr txBox="1">
            <a:spLocks noChangeArrowheads="1"/>
          </p:cNvSpPr>
          <p:nvPr/>
        </p:nvSpPr>
        <p:spPr bwMode="auto">
          <a:xfrm>
            <a:off x="7070725" y="4502150"/>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2,1,</a:t>
            </a:r>
            <a:r>
              <a:rPr lang="en-US" altLang="zh-CN" sz="2800" b="1">
                <a:solidFill>
                  <a:srgbClr val="800000"/>
                </a:solidFill>
                <a:ea typeface="楷体_GB2312" pitchFamily="49" charset="-122"/>
              </a:rPr>
              <a:t>20</a:t>
            </a:r>
          </a:p>
        </p:txBody>
      </p:sp>
      <p:sp>
        <p:nvSpPr>
          <p:cNvPr id="26" name="Text Box 25">
            <a:extLst>
              <a:ext uri="{FF2B5EF4-FFF2-40B4-BE49-F238E27FC236}">
                <a16:creationId xmlns:a16="http://schemas.microsoft.com/office/drawing/2014/main" id="{D665E675-89D8-44ED-A875-E633F6C7F343}"/>
              </a:ext>
            </a:extLst>
          </p:cNvPr>
          <p:cNvSpPr txBox="1">
            <a:spLocks noChangeArrowheads="1"/>
          </p:cNvSpPr>
          <p:nvPr/>
        </p:nvSpPr>
        <p:spPr bwMode="auto">
          <a:xfrm>
            <a:off x="8458200" y="4484688"/>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3,2,</a:t>
            </a:r>
            <a:r>
              <a:rPr lang="en-US" altLang="zh-CN" sz="2800" b="1">
                <a:solidFill>
                  <a:srgbClr val="800000"/>
                </a:solidFill>
                <a:ea typeface="楷体_GB2312" pitchFamily="49" charset="-122"/>
              </a:rPr>
              <a:t>30</a:t>
            </a:r>
          </a:p>
        </p:txBody>
      </p:sp>
      <p:sp>
        <p:nvSpPr>
          <p:cNvPr id="27" name="Text Box 26">
            <a:extLst>
              <a:ext uri="{FF2B5EF4-FFF2-40B4-BE49-F238E27FC236}">
                <a16:creationId xmlns:a16="http://schemas.microsoft.com/office/drawing/2014/main" id="{1A699713-99C8-4A0D-BB44-7A0DE954C562}"/>
              </a:ext>
            </a:extLst>
          </p:cNvPr>
          <p:cNvSpPr txBox="1">
            <a:spLocks noChangeArrowheads="1"/>
          </p:cNvSpPr>
          <p:nvPr/>
        </p:nvSpPr>
        <p:spPr bwMode="auto">
          <a:xfrm>
            <a:off x="3124200" y="52038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a:t>
            </a:r>
            <a:r>
              <a:rPr lang="en-US" altLang="zh-CN" sz="2800" b="1">
                <a:solidFill>
                  <a:srgbClr val="FF0000"/>
                </a:solidFill>
                <a:ea typeface="楷体_GB2312" pitchFamily="49" charset="-122"/>
              </a:rPr>
              <a:t>1</a:t>
            </a:r>
            <a:r>
              <a:rPr lang="en-US" altLang="zh-CN" sz="2800" b="1">
                <a:solidFill>
                  <a:srgbClr val="003300"/>
                </a:solidFill>
                <a:ea typeface="楷体_GB2312" pitchFamily="49" charset="-122"/>
              </a:rPr>
              <a:t>,20</a:t>
            </a:r>
          </a:p>
        </p:txBody>
      </p:sp>
      <p:sp>
        <p:nvSpPr>
          <p:cNvPr id="28" name="Text Box 27">
            <a:extLst>
              <a:ext uri="{FF2B5EF4-FFF2-40B4-BE49-F238E27FC236}">
                <a16:creationId xmlns:a16="http://schemas.microsoft.com/office/drawing/2014/main" id="{13CBE874-B0AA-4A8E-BA57-E81FA9558BA4}"/>
              </a:ext>
            </a:extLst>
          </p:cNvPr>
          <p:cNvSpPr txBox="1">
            <a:spLocks noChangeArrowheads="1"/>
          </p:cNvSpPr>
          <p:nvPr/>
        </p:nvSpPr>
        <p:spPr bwMode="auto">
          <a:xfrm>
            <a:off x="4403725" y="52038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a:t>
            </a:r>
            <a:r>
              <a:rPr lang="en-US" altLang="zh-CN" sz="2800" b="1">
                <a:solidFill>
                  <a:srgbClr val="FF0000"/>
                </a:solidFill>
                <a:ea typeface="楷体_GB2312" pitchFamily="49" charset="-122"/>
              </a:rPr>
              <a:t>1</a:t>
            </a:r>
            <a:r>
              <a:rPr lang="en-US" altLang="zh-CN" sz="2800" b="1">
                <a:solidFill>
                  <a:srgbClr val="008784"/>
                </a:solidFill>
                <a:ea typeface="楷体_GB2312" pitchFamily="49" charset="-122"/>
              </a:rPr>
              <a:t>,20</a:t>
            </a:r>
            <a:endParaRPr lang="en-US" altLang="zh-CN" sz="2800" b="1">
              <a:ea typeface="楷体_GB2312" pitchFamily="49" charset="-122"/>
            </a:endParaRPr>
          </a:p>
        </p:txBody>
      </p:sp>
      <p:sp>
        <p:nvSpPr>
          <p:cNvPr id="29" name="Text Box 28">
            <a:extLst>
              <a:ext uri="{FF2B5EF4-FFF2-40B4-BE49-F238E27FC236}">
                <a16:creationId xmlns:a16="http://schemas.microsoft.com/office/drawing/2014/main" id="{095605D1-4547-4FE1-BFEA-3B7F0192714D}"/>
              </a:ext>
            </a:extLst>
          </p:cNvPr>
          <p:cNvSpPr txBox="1">
            <a:spLocks noChangeArrowheads="1"/>
          </p:cNvSpPr>
          <p:nvPr/>
        </p:nvSpPr>
        <p:spPr bwMode="auto">
          <a:xfrm>
            <a:off x="5699125" y="52038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1,</a:t>
            </a:r>
            <a:r>
              <a:rPr lang="en-US" altLang="zh-CN" sz="2800" b="1">
                <a:solidFill>
                  <a:srgbClr val="FF0000"/>
                </a:solidFill>
                <a:ea typeface="楷体_GB2312" pitchFamily="49" charset="-122"/>
              </a:rPr>
              <a:t>2</a:t>
            </a:r>
            <a:r>
              <a:rPr lang="en-US" altLang="zh-CN" sz="2800" b="1">
                <a:solidFill>
                  <a:srgbClr val="003300"/>
                </a:solidFill>
                <a:ea typeface="楷体_GB2312" pitchFamily="49" charset="-122"/>
              </a:rPr>
              <a:t>,15</a:t>
            </a:r>
          </a:p>
        </p:txBody>
      </p:sp>
      <p:sp>
        <p:nvSpPr>
          <p:cNvPr id="30" name="Text Box 29">
            <a:extLst>
              <a:ext uri="{FF2B5EF4-FFF2-40B4-BE49-F238E27FC236}">
                <a16:creationId xmlns:a16="http://schemas.microsoft.com/office/drawing/2014/main" id="{1DAA4ABB-FC78-4D3B-A5A1-F6E931DD8961}"/>
              </a:ext>
            </a:extLst>
          </p:cNvPr>
          <p:cNvSpPr txBox="1">
            <a:spLocks noChangeArrowheads="1"/>
          </p:cNvSpPr>
          <p:nvPr/>
        </p:nvSpPr>
        <p:spPr bwMode="auto">
          <a:xfrm>
            <a:off x="7086600" y="52038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3,</a:t>
            </a:r>
            <a:r>
              <a:rPr lang="en-US" altLang="zh-CN" sz="2800" b="1">
                <a:solidFill>
                  <a:srgbClr val="FF0000"/>
                </a:solidFill>
                <a:ea typeface="楷体_GB2312" pitchFamily="49" charset="-122"/>
              </a:rPr>
              <a:t>2</a:t>
            </a:r>
            <a:r>
              <a:rPr lang="en-US" altLang="zh-CN" sz="2800" b="1">
                <a:solidFill>
                  <a:srgbClr val="003300"/>
                </a:solidFill>
                <a:ea typeface="楷体_GB2312" pitchFamily="49" charset="-122"/>
              </a:rPr>
              <a:t>,30</a:t>
            </a:r>
          </a:p>
        </p:txBody>
      </p:sp>
      <p:sp>
        <p:nvSpPr>
          <p:cNvPr id="31" name="Text Box 30">
            <a:extLst>
              <a:ext uri="{FF2B5EF4-FFF2-40B4-BE49-F238E27FC236}">
                <a16:creationId xmlns:a16="http://schemas.microsoft.com/office/drawing/2014/main" id="{50D464B7-381B-45E9-80C4-785BC2A71F60}"/>
              </a:ext>
            </a:extLst>
          </p:cNvPr>
          <p:cNvSpPr txBox="1">
            <a:spLocks noChangeArrowheads="1"/>
          </p:cNvSpPr>
          <p:nvPr/>
        </p:nvSpPr>
        <p:spPr bwMode="auto">
          <a:xfrm>
            <a:off x="8442325" y="52038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3300"/>
                </a:solidFill>
                <a:ea typeface="楷体_GB2312" pitchFamily="49" charset="-122"/>
              </a:rPr>
              <a:t>2,</a:t>
            </a:r>
            <a:r>
              <a:rPr lang="en-US" altLang="zh-CN" sz="2800" b="1">
                <a:solidFill>
                  <a:srgbClr val="FF0000"/>
                </a:solidFill>
                <a:ea typeface="楷体_GB2312" pitchFamily="49" charset="-122"/>
              </a:rPr>
              <a:t>3</a:t>
            </a:r>
            <a:r>
              <a:rPr lang="en-US" altLang="zh-CN" sz="2800" b="1">
                <a:solidFill>
                  <a:srgbClr val="003300"/>
                </a:solidFill>
                <a:ea typeface="楷体_GB2312" pitchFamily="49" charset="-122"/>
              </a:rPr>
              <a:t>,18</a:t>
            </a:r>
          </a:p>
        </p:txBody>
      </p:sp>
      <p:sp>
        <p:nvSpPr>
          <p:cNvPr id="32" name="Text Box 31">
            <a:extLst>
              <a:ext uri="{FF2B5EF4-FFF2-40B4-BE49-F238E27FC236}">
                <a16:creationId xmlns:a16="http://schemas.microsoft.com/office/drawing/2014/main" id="{99E7976C-2BA9-40D2-BF19-47A6B72D11C6}"/>
              </a:ext>
            </a:extLst>
          </p:cNvPr>
          <p:cNvSpPr txBox="1">
            <a:spLocks noChangeArrowheads="1"/>
          </p:cNvSpPr>
          <p:nvPr/>
        </p:nvSpPr>
        <p:spPr bwMode="auto">
          <a:xfrm>
            <a:off x="3054350" y="5889625"/>
            <a:ext cx="127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b="1">
                <a:solidFill>
                  <a:srgbClr val="000080"/>
                </a:solidFill>
                <a:ea typeface="楷体_GB2312" pitchFamily="49" charset="-122"/>
              </a:rPr>
              <a:t> </a:t>
            </a:r>
            <a:r>
              <a:rPr lang="en-US" altLang="zh-CN" sz="2800" b="1">
                <a:solidFill>
                  <a:srgbClr val="0000FF"/>
                </a:solidFill>
                <a:ea typeface="楷体_GB2312" pitchFamily="49" charset="-122"/>
              </a:rPr>
              <a:t>1</a:t>
            </a:r>
            <a:r>
              <a:rPr lang="en-US" altLang="zh-CN" sz="2800" b="1">
                <a:solidFill>
                  <a:srgbClr val="003300"/>
                </a:solidFill>
                <a:ea typeface="楷体_GB2312" pitchFamily="49" charset="-122"/>
              </a:rPr>
              <a:t>,2,15</a:t>
            </a:r>
          </a:p>
        </p:txBody>
      </p:sp>
      <p:sp>
        <p:nvSpPr>
          <p:cNvPr id="33" name="Text Box 32">
            <a:extLst>
              <a:ext uri="{FF2B5EF4-FFF2-40B4-BE49-F238E27FC236}">
                <a16:creationId xmlns:a16="http://schemas.microsoft.com/office/drawing/2014/main" id="{CB48A3E0-869D-4E56-A284-1C0C5E412EAD}"/>
              </a:ext>
            </a:extLst>
          </p:cNvPr>
          <p:cNvSpPr txBox="1">
            <a:spLocks noChangeArrowheads="1"/>
          </p:cNvSpPr>
          <p:nvPr/>
        </p:nvSpPr>
        <p:spPr bwMode="auto">
          <a:xfrm>
            <a:off x="4419600" y="58896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00FF"/>
                </a:solidFill>
                <a:ea typeface="楷体_GB2312" pitchFamily="49" charset="-122"/>
              </a:rPr>
              <a:t>2</a:t>
            </a:r>
            <a:r>
              <a:rPr lang="en-US" altLang="zh-CN" sz="2800" b="1">
                <a:solidFill>
                  <a:srgbClr val="003300"/>
                </a:solidFill>
                <a:ea typeface="楷体_GB2312" pitchFamily="49" charset="-122"/>
              </a:rPr>
              <a:t>,1,20</a:t>
            </a:r>
          </a:p>
        </p:txBody>
      </p:sp>
      <p:sp>
        <p:nvSpPr>
          <p:cNvPr id="34" name="Text Box 33">
            <a:extLst>
              <a:ext uri="{FF2B5EF4-FFF2-40B4-BE49-F238E27FC236}">
                <a16:creationId xmlns:a16="http://schemas.microsoft.com/office/drawing/2014/main" id="{F0FAA421-2FA2-4991-BFE6-B0F50AFCAF23}"/>
              </a:ext>
            </a:extLst>
          </p:cNvPr>
          <p:cNvSpPr txBox="1">
            <a:spLocks noChangeArrowheads="1"/>
          </p:cNvSpPr>
          <p:nvPr/>
        </p:nvSpPr>
        <p:spPr bwMode="auto">
          <a:xfrm>
            <a:off x="5715000" y="58896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00FF"/>
                </a:solidFill>
                <a:ea typeface="楷体_GB2312" pitchFamily="49" charset="-122"/>
              </a:rPr>
              <a:t>2</a:t>
            </a:r>
            <a:r>
              <a:rPr lang="en-US" altLang="zh-CN" sz="2800" b="1">
                <a:solidFill>
                  <a:srgbClr val="003300"/>
                </a:solidFill>
                <a:ea typeface="楷体_GB2312" pitchFamily="49" charset="-122"/>
              </a:rPr>
              <a:t>,3,18</a:t>
            </a:r>
          </a:p>
        </p:txBody>
      </p:sp>
      <p:sp>
        <p:nvSpPr>
          <p:cNvPr id="35" name="Text Box 34">
            <a:extLst>
              <a:ext uri="{FF2B5EF4-FFF2-40B4-BE49-F238E27FC236}">
                <a16:creationId xmlns:a16="http://schemas.microsoft.com/office/drawing/2014/main" id="{A16DA547-CCBC-442A-8D73-20158952BC19}"/>
              </a:ext>
            </a:extLst>
          </p:cNvPr>
          <p:cNvSpPr txBox="1">
            <a:spLocks noChangeArrowheads="1"/>
          </p:cNvSpPr>
          <p:nvPr/>
        </p:nvSpPr>
        <p:spPr bwMode="auto">
          <a:xfrm>
            <a:off x="7092950" y="58896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00FF"/>
                </a:solidFill>
                <a:ea typeface="楷体_GB2312" pitchFamily="49" charset="-122"/>
              </a:rPr>
              <a:t>3</a:t>
            </a:r>
            <a:r>
              <a:rPr lang="en-US" altLang="zh-CN" sz="2800" b="1">
                <a:solidFill>
                  <a:srgbClr val="003300"/>
                </a:solidFill>
                <a:ea typeface="楷体_GB2312" pitchFamily="49" charset="-122"/>
              </a:rPr>
              <a:t>,1,20</a:t>
            </a:r>
          </a:p>
        </p:txBody>
      </p:sp>
      <p:sp>
        <p:nvSpPr>
          <p:cNvPr id="36" name="Text Box 35">
            <a:extLst>
              <a:ext uri="{FF2B5EF4-FFF2-40B4-BE49-F238E27FC236}">
                <a16:creationId xmlns:a16="http://schemas.microsoft.com/office/drawing/2014/main" id="{963D0173-23A0-4FAC-9026-98A57783EDE5}"/>
              </a:ext>
            </a:extLst>
          </p:cNvPr>
          <p:cNvSpPr txBox="1">
            <a:spLocks noChangeArrowheads="1"/>
          </p:cNvSpPr>
          <p:nvPr/>
        </p:nvSpPr>
        <p:spPr bwMode="auto">
          <a:xfrm>
            <a:off x="8458200" y="58896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b="1">
                <a:solidFill>
                  <a:srgbClr val="0000FF"/>
                </a:solidFill>
                <a:ea typeface="楷体_GB2312" pitchFamily="49" charset="-122"/>
              </a:rPr>
              <a:t>3</a:t>
            </a:r>
            <a:r>
              <a:rPr lang="en-US" altLang="zh-CN" sz="2800" b="1">
                <a:solidFill>
                  <a:srgbClr val="003300"/>
                </a:solidFill>
                <a:ea typeface="楷体_GB2312" pitchFamily="49" charset="-122"/>
              </a:rPr>
              <a:t>,2,30</a:t>
            </a:r>
          </a:p>
        </p:txBody>
      </p:sp>
    </p:spTree>
    <p:extLst>
      <p:ext uri="{BB962C8B-B14F-4D97-AF65-F5344CB8AC3E}">
        <p14:creationId xmlns:p14="http://schemas.microsoft.com/office/powerpoint/2010/main" val="230524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500"/>
                                        <p:tgtEl>
                                          <p:spTgt spid="22"/>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par>
                          <p:cTn id="77" fill="hold">
                            <p:stCondLst>
                              <p:cond delay="1500"/>
                            </p:stCondLst>
                            <p:childTnLst>
                              <p:par>
                                <p:cTn id="78" presetID="22" presetClass="entr" presetSubtype="8"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500"/>
                                        <p:tgtEl>
                                          <p:spTgt spid="25"/>
                                        </p:tgtEl>
                                      </p:cBhvr>
                                    </p:animEffect>
                                  </p:childTnLst>
                                </p:cTn>
                              </p:par>
                            </p:childTnLst>
                          </p:cTn>
                        </p:par>
                        <p:par>
                          <p:cTn id="81" fill="hold">
                            <p:stCondLst>
                              <p:cond delay="2000"/>
                            </p:stCondLst>
                            <p:childTnLst>
                              <p:par>
                                <p:cTn id="82" presetID="22" presetClass="entr" presetSubtype="8"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wipe(left)">
                                      <p:cBhvr>
                                        <p:cTn id="89" dur="500"/>
                                        <p:tgtEl>
                                          <p:spTgt spid="1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left)">
                                      <p:cBhvr>
                                        <p:cTn id="94" dur="500"/>
                                        <p:tgtEl>
                                          <p:spTgt spid="27"/>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left)">
                                      <p:cBhvr>
                                        <p:cTn id="98" dur="500"/>
                                        <p:tgtEl>
                                          <p:spTgt spid="28"/>
                                        </p:tgtEl>
                                      </p:cBhvr>
                                    </p:animEffect>
                                  </p:childTnLst>
                                </p:cTn>
                              </p:par>
                            </p:childTnLst>
                          </p:cTn>
                        </p:par>
                        <p:par>
                          <p:cTn id="99" fill="hold">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wipe(left)">
                                      <p:cBhvr>
                                        <p:cTn id="102" dur="500"/>
                                        <p:tgtEl>
                                          <p:spTgt spid="29"/>
                                        </p:tgtEl>
                                      </p:cBhvr>
                                    </p:animEffect>
                                  </p:childTnLst>
                                </p:cTn>
                              </p:par>
                            </p:childTnLst>
                          </p:cTn>
                        </p:par>
                        <p:par>
                          <p:cTn id="103" fill="hold">
                            <p:stCondLst>
                              <p:cond delay="1500"/>
                            </p:stCondLst>
                            <p:childTnLst>
                              <p:par>
                                <p:cTn id="104" presetID="22" presetClass="entr" presetSubtype="8" fill="hold" grpId="0" nodeType="after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wipe(left)">
                                      <p:cBhvr>
                                        <p:cTn id="106" dur="500"/>
                                        <p:tgtEl>
                                          <p:spTgt spid="30"/>
                                        </p:tgtEl>
                                      </p:cBhvr>
                                    </p:animEffect>
                                  </p:childTnLst>
                                </p:cTn>
                              </p:par>
                            </p:childTnLst>
                          </p:cTn>
                        </p:par>
                        <p:par>
                          <p:cTn id="107" fill="hold">
                            <p:stCondLst>
                              <p:cond delay="2000"/>
                            </p:stCondLst>
                            <p:childTnLst>
                              <p:par>
                                <p:cTn id="108" presetID="22" presetClass="entr" presetSubtype="8" fill="hold" grpId="0" nodeType="after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6"/>
                                        </p:tgtEl>
                                        <p:attrNameLst>
                                          <p:attrName>style.visibility</p:attrName>
                                        </p:attrNameLst>
                                      </p:cBhvr>
                                      <p:to>
                                        <p:strVal val="visible"/>
                                      </p:to>
                                    </p:set>
                                    <p:animEffect transition="in" filter="wipe(left)">
                                      <p:cBhvr>
                                        <p:cTn id="115" dur="500"/>
                                        <p:tgtEl>
                                          <p:spTgt spid="1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left)">
                                      <p:cBhvr>
                                        <p:cTn id="120" dur="500"/>
                                        <p:tgtEl>
                                          <p:spTgt spid="32"/>
                                        </p:tgtEl>
                                      </p:cBhvr>
                                    </p:animEffec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wipe(left)">
                                      <p:cBhvr>
                                        <p:cTn id="124" dur="500"/>
                                        <p:tgtEl>
                                          <p:spTgt spid="33"/>
                                        </p:tgtEl>
                                      </p:cBhvr>
                                    </p:animEffect>
                                  </p:childTnLst>
                                </p:cTn>
                              </p:par>
                            </p:childTnLst>
                          </p:cTn>
                        </p:par>
                        <p:par>
                          <p:cTn id="125" fill="hold">
                            <p:stCondLst>
                              <p:cond delay="1000"/>
                            </p:stCondLst>
                            <p:childTnLst>
                              <p:par>
                                <p:cTn id="126" presetID="22" presetClass="entr" presetSubtype="8" fill="hold" grpId="0" nodeType="afterEffect">
                                  <p:stCondLst>
                                    <p:cond delay="0"/>
                                  </p:stCondLst>
                                  <p:childTnLst>
                                    <p:set>
                                      <p:cBhvr>
                                        <p:cTn id="127" dur="1" fill="hold">
                                          <p:stCondLst>
                                            <p:cond delay="0"/>
                                          </p:stCondLst>
                                        </p:cTn>
                                        <p:tgtEl>
                                          <p:spTgt spid="34"/>
                                        </p:tgtEl>
                                        <p:attrNameLst>
                                          <p:attrName>style.visibility</p:attrName>
                                        </p:attrNameLst>
                                      </p:cBhvr>
                                      <p:to>
                                        <p:strVal val="visible"/>
                                      </p:to>
                                    </p:set>
                                    <p:animEffect transition="in" filter="wipe(left)">
                                      <p:cBhvr>
                                        <p:cTn id="128" dur="500"/>
                                        <p:tgtEl>
                                          <p:spTgt spid="34"/>
                                        </p:tgtEl>
                                      </p:cBhvr>
                                    </p:animEffect>
                                  </p:childTnLst>
                                </p:cTn>
                              </p:par>
                            </p:childTnLst>
                          </p:cTn>
                        </p:par>
                        <p:par>
                          <p:cTn id="129" fill="hold">
                            <p:stCondLst>
                              <p:cond delay="1500"/>
                            </p:stCondLst>
                            <p:childTnLst>
                              <p:par>
                                <p:cTn id="130" presetID="22" presetClass="entr" presetSubtype="8"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wipe(left)">
                                      <p:cBhvr>
                                        <p:cTn id="132" dur="500"/>
                                        <p:tgtEl>
                                          <p:spTgt spid="35"/>
                                        </p:tgtEl>
                                      </p:cBhvr>
                                    </p:animEffect>
                                  </p:childTnLst>
                                </p:cTn>
                              </p:par>
                            </p:childTnLst>
                          </p:cTn>
                        </p:par>
                        <p:par>
                          <p:cTn id="133" fill="hold">
                            <p:stCondLst>
                              <p:cond delay="2000"/>
                            </p:stCondLst>
                            <p:childTnLst>
                              <p:par>
                                <p:cTn id="134" presetID="22" presetClass="entr" presetSubtype="8" fill="hold" grpId="0" nodeType="after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wipe(left)">
                                      <p:cBhvr>
                                        <p:cTn id="1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p:bldP spid="6" grpId="0" animBg="1"/>
      <p:bldP spid="7" grpId="0" animBg="1"/>
      <p:bldP spid="8" grpId="0" animBg="1"/>
      <p:bldP spid="9" grpId="0" animBg="1"/>
      <p:bldP spid="10" grpId="0" animBg="1"/>
      <p:bldP spid="11" grpId="0" animBg="1"/>
      <p:bldP spid="12" grpId="0" animBg="1"/>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556CF-0DD2-430A-9D49-1E2FEC0E9361}"/>
              </a:ext>
            </a:extLst>
          </p:cNvPr>
          <p:cNvSpPr>
            <a:spLocks noGrp="1"/>
          </p:cNvSpPr>
          <p:nvPr>
            <p:ph type="title"/>
          </p:nvPr>
        </p:nvSpPr>
        <p:spPr/>
        <p:txBody>
          <a:bodyPr/>
          <a:lstStyle/>
          <a:p>
            <a:r>
              <a:rPr lang="en-US" altLang="zh-CN" dirty="0"/>
              <a:t>9.2.1 </a:t>
            </a:r>
            <a:r>
              <a:rPr lang="zh-CN" altLang="en-US" dirty="0"/>
              <a:t>直接插入排序</a:t>
            </a:r>
          </a:p>
        </p:txBody>
      </p:sp>
      <p:sp>
        <p:nvSpPr>
          <p:cNvPr id="3" name="内容占位符 2">
            <a:extLst>
              <a:ext uri="{FF2B5EF4-FFF2-40B4-BE49-F238E27FC236}">
                <a16:creationId xmlns:a16="http://schemas.microsoft.com/office/drawing/2014/main" id="{456466A0-AF1A-4FDB-AFA3-DBF5341E7B93}"/>
              </a:ext>
            </a:extLst>
          </p:cNvPr>
          <p:cNvSpPr>
            <a:spLocks noGrp="1"/>
          </p:cNvSpPr>
          <p:nvPr>
            <p:ph idx="1"/>
          </p:nvPr>
        </p:nvSpPr>
        <p:spPr>
          <a:xfrm>
            <a:off x="304800" y="1371600"/>
            <a:ext cx="11582400" cy="685800"/>
          </a:xfrm>
        </p:spPr>
        <p:txBody>
          <a:bodyPr/>
          <a:lstStyle/>
          <a:p>
            <a:r>
              <a:rPr lang="zh-CN" altLang="en-US" dirty="0"/>
              <a:t>利用</a:t>
            </a:r>
            <a:r>
              <a:rPr lang="zh-CN" altLang="en-US" dirty="0">
                <a:solidFill>
                  <a:srgbClr val="00B050"/>
                </a:solidFill>
              </a:rPr>
              <a:t>顺序查找</a:t>
            </a:r>
            <a:r>
              <a:rPr lang="zh-CN" altLang="en-US" dirty="0"/>
              <a:t>实现：在</a:t>
            </a:r>
            <a:r>
              <a:rPr lang="en-US" altLang="zh-CN" dirty="0"/>
              <a:t>R[1..i-1]</a:t>
            </a:r>
            <a:r>
              <a:rPr lang="zh-CN" altLang="en-US" dirty="0"/>
              <a:t>中查找</a:t>
            </a:r>
            <a:r>
              <a:rPr lang="en-US" altLang="zh-CN" dirty="0"/>
              <a:t>R[</a:t>
            </a:r>
            <a:r>
              <a:rPr lang="en-US" altLang="zh-CN" dirty="0" err="1"/>
              <a:t>i</a:t>
            </a:r>
            <a:r>
              <a:rPr lang="en-US" altLang="zh-CN" dirty="0"/>
              <a:t>]</a:t>
            </a:r>
            <a:r>
              <a:rPr lang="zh-CN" altLang="en-US" dirty="0"/>
              <a:t>的插入位置</a:t>
            </a:r>
          </a:p>
        </p:txBody>
      </p:sp>
      <p:graphicFrame>
        <p:nvGraphicFramePr>
          <p:cNvPr id="28" name="Object 11">
            <a:extLst>
              <a:ext uri="{FF2B5EF4-FFF2-40B4-BE49-F238E27FC236}">
                <a16:creationId xmlns:a16="http://schemas.microsoft.com/office/drawing/2014/main" id="{1D1E9F19-CA73-4629-9FE4-C932FAEDE7ED}"/>
              </a:ext>
            </a:extLst>
          </p:cNvPr>
          <p:cNvGraphicFramePr>
            <a:graphicFrameLocks noChangeAspect="1"/>
          </p:cNvGraphicFramePr>
          <p:nvPr>
            <p:extLst>
              <p:ext uri="{D42A27DB-BD31-4B8C-83A1-F6EECF244321}">
                <p14:modId xmlns:p14="http://schemas.microsoft.com/office/powerpoint/2010/main" val="579432904"/>
              </p:ext>
            </p:extLst>
          </p:nvPr>
        </p:nvGraphicFramePr>
        <p:xfrm>
          <a:off x="1981200" y="3273425"/>
          <a:ext cx="7704138" cy="1268412"/>
        </p:xfrm>
        <a:graphic>
          <a:graphicData uri="http://schemas.openxmlformats.org/presentationml/2006/ole">
            <mc:AlternateContent xmlns:mc="http://schemas.openxmlformats.org/markup-compatibility/2006">
              <mc:Choice xmlns:v="urn:schemas-microsoft-com:vml" Requires="v">
                <p:oleObj spid="_x0000_s2013" name="Visio" r:id="rId3" imgW="10328135" imgH="1700719" progId="Visio.Drawing.11">
                  <p:embed/>
                </p:oleObj>
              </mc:Choice>
              <mc:Fallback>
                <p:oleObj name="Visio" r:id="rId3" imgW="10328135" imgH="1700719" progId="Visio.Drawing.11">
                  <p:embed/>
                  <p:pic>
                    <p:nvPicPr>
                      <p:cNvPr id="73524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73425"/>
                        <a:ext cx="7704138" cy="1268412"/>
                      </a:xfrm>
                      <a:prstGeom prst="rect">
                        <a:avLst/>
                      </a:prstGeom>
                      <a:noFill/>
                      <a:ln>
                        <a:noFill/>
                      </a:ln>
                      <a:effectLst/>
                    </p:spPr>
                  </p:pic>
                </p:oleObj>
              </mc:Fallback>
            </mc:AlternateContent>
          </a:graphicData>
        </a:graphic>
      </p:graphicFrame>
      <p:graphicFrame>
        <p:nvGraphicFramePr>
          <p:cNvPr id="29" name="Object 13">
            <a:extLst>
              <a:ext uri="{FF2B5EF4-FFF2-40B4-BE49-F238E27FC236}">
                <a16:creationId xmlns:a16="http://schemas.microsoft.com/office/drawing/2014/main" id="{52F89F01-B780-45E1-91BF-FDAB2179B99E}"/>
              </a:ext>
            </a:extLst>
          </p:cNvPr>
          <p:cNvGraphicFramePr>
            <a:graphicFrameLocks noChangeAspect="1"/>
          </p:cNvGraphicFramePr>
          <p:nvPr>
            <p:extLst>
              <p:ext uri="{D42A27DB-BD31-4B8C-83A1-F6EECF244321}">
                <p14:modId xmlns:p14="http://schemas.microsoft.com/office/powerpoint/2010/main" val="461805524"/>
              </p:ext>
            </p:extLst>
          </p:nvPr>
        </p:nvGraphicFramePr>
        <p:xfrm>
          <a:off x="4102100" y="3705225"/>
          <a:ext cx="687388" cy="792162"/>
        </p:xfrm>
        <a:graphic>
          <a:graphicData uri="http://schemas.openxmlformats.org/presentationml/2006/ole">
            <mc:AlternateContent xmlns:mc="http://schemas.openxmlformats.org/markup-compatibility/2006">
              <mc:Choice xmlns:v="urn:schemas-microsoft-com:vml" Requires="v">
                <p:oleObj spid="_x0000_s2014" name="Visio" r:id="rId5" imgW="961604" imgH="1108683" progId="Visio.Drawing.11">
                  <p:embed/>
                </p:oleObj>
              </mc:Choice>
              <mc:Fallback>
                <p:oleObj name="Visio" r:id="rId5" imgW="961604" imgH="1108683" progId="Visio.Drawing.11">
                  <p:embed/>
                  <p:pic>
                    <p:nvPicPr>
                      <p:cNvPr id="73524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100" y="3705225"/>
                        <a:ext cx="687388" cy="792162"/>
                      </a:xfrm>
                      <a:prstGeom prst="rect">
                        <a:avLst/>
                      </a:prstGeom>
                      <a:noFill/>
                      <a:ln>
                        <a:noFill/>
                      </a:ln>
                      <a:effectLst/>
                    </p:spPr>
                  </p:pic>
                </p:oleObj>
              </mc:Fallback>
            </mc:AlternateContent>
          </a:graphicData>
        </a:graphic>
      </p:graphicFrame>
      <p:graphicFrame>
        <p:nvGraphicFramePr>
          <p:cNvPr id="30" name="Object 14">
            <a:extLst>
              <a:ext uri="{FF2B5EF4-FFF2-40B4-BE49-F238E27FC236}">
                <a16:creationId xmlns:a16="http://schemas.microsoft.com/office/drawing/2014/main" id="{04E193BC-A322-44F1-A738-8218BEC89E77}"/>
              </a:ext>
            </a:extLst>
          </p:cNvPr>
          <p:cNvGraphicFramePr>
            <a:graphicFrameLocks noChangeAspect="1"/>
          </p:cNvGraphicFramePr>
          <p:nvPr>
            <p:extLst>
              <p:ext uri="{D42A27DB-BD31-4B8C-83A1-F6EECF244321}">
                <p14:modId xmlns:p14="http://schemas.microsoft.com/office/powerpoint/2010/main" val="1979011568"/>
              </p:ext>
            </p:extLst>
          </p:nvPr>
        </p:nvGraphicFramePr>
        <p:xfrm>
          <a:off x="4789488" y="3705225"/>
          <a:ext cx="687387" cy="792162"/>
        </p:xfrm>
        <a:graphic>
          <a:graphicData uri="http://schemas.openxmlformats.org/presentationml/2006/ole">
            <mc:AlternateContent xmlns:mc="http://schemas.openxmlformats.org/markup-compatibility/2006">
              <mc:Choice xmlns:v="urn:schemas-microsoft-com:vml" Requires="v">
                <p:oleObj spid="_x0000_s2015" name="Visio" r:id="rId7" imgW="961604" imgH="1108683" progId="Visio.Drawing.11">
                  <p:embed/>
                </p:oleObj>
              </mc:Choice>
              <mc:Fallback>
                <p:oleObj name="Visio" r:id="rId7" imgW="961604" imgH="1108683" progId="Visio.Drawing.11">
                  <p:embed/>
                  <p:pic>
                    <p:nvPicPr>
                      <p:cNvPr id="73524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9488" y="3705225"/>
                        <a:ext cx="687387" cy="792162"/>
                      </a:xfrm>
                      <a:prstGeom prst="rect">
                        <a:avLst/>
                      </a:prstGeom>
                      <a:noFill/>
                      <a:ln>
                        <a:noFill/>
                      </a:ln>
                      <a:effectLst/>
                    </p:spPr>
                  </p:pic>
                </p:oleObj>
              </mc:Fallback>
            </mc:AlternateContent>
          </a:graphicData>
        </a:graphic>
      </p:graphicFrame>
      <p:graphicFrame>
        <p:nvGraphicFramePr>
          <p:cNvPr id="31" name="Object 15">
            <a:extLst>
              <a:ext uri="{FF2B5EF4-FFF2-40B4-BE49-F238E27FC236}">
                <a16:creationId xmlns:a16="http://schemas.microsoft.com/office/drawing/2014/main" id="{CC363A49-80F0-4F68-80F0-0BB916882B4A}"/>
              </a:ext>
            </a:extLst>
          </p:cNvPr>
          <p:cNvGraphicFramePr>
            <a:graphicFrameLocks noChangeAspect="1"/>
          </p:cNvGraphicFramePr>
          <p:nvPr>
            <p:extLst>
              <p:ext uri="{D42A27DB-BD31-4B8C-83A1-F6EECF244321}">
                <p14:modId xmlns:p14="http://schemas.microsoft.com/office/powerpoint/2010/main" val="654300774"/>
              </p:ext>
            </p:extLst>
          </p:nvPr>
        </p:nvGraphicFramePr>
        <p:xfrm>
          <a:off x="5581650" y="3890962"/>
          <a:ext cx="482600" cy="461963"/>
        </p:xfrm>
        <a:graphic>
          <a:graphicData uri="http://schemas.openxmlformats.org/presentationml/2006/ole">
            <mc:AlternateContent xmlns:mc="http://schemas.openxmlformats.org/markup-compatibility/2006">
              <mc:Choice xmlns:v="urn:schemas-microsoft-com:vml" Requires="v">
                <p:oleObj spid="_x0000_s2016" name="Visio" r:id="rId9" imgW="678652" imgH="645809" progId="Visio.Drawing.11">
                  <p:embed/>
                </p:oleObj>
              </mc:Choice>
              <mc:Fallback>
                <p:oleObj name="Visio" r:id="rId9" imgW="678652" imgH="645809" progId="Visio.Drawing.11">
                  <p:embed/>
                  <p:pic>
                    <p:nvPicPr>
                      <p:cNvPr id="73524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1650" y="3890962"/>
                        <a:ext cx="482600" cy="461963"/>
                      </a:xfrm>
                      <a:prstGeom prst="rect">
                        <a:avLst/>
                      </a:prstGeom>
                      <a:noFill/>
                      <a:ln>
                        <a:noFill/>
                      </a:ln>
                      <a:effectLst/>
                    </p:spPr>
                  </p:pic>
                </p:oleObj>
              </mc:Fallback>
            </mc:AlternateContent>
          </a:graphicData>
        </a:graphic>
      </p:graphicFrame>
      <p:graphicFrame>
        <p:nvGraphicFramePr>
          <p:cNvPr id="32" name="Object 16">
            <a:extLst>
              <a:ext uri="{FF2B5EF4-FFF2-40B4-BE49-F238E27FC236}">
                <a16:creationId xmlns:a16="http://schemas.microsoft.com/office/drawing/2014/main" id="{4F75B64A-AE85-423D-8A11-2B8D18D6AF5A}"/>
              </a:ext>
            </a:extLst>
          </p:cNvPr>
          <p:cNvGraphicFramePr>
            <a:graphicFrameLocks noChangeAspect="1"/>
          </p:cNvGraphicFramePr>
          <p:nvPr>
            <p:extLst>
              <p:ext uri="{D42A27DB-BD31-4B8C-83A1-F6EECF244321}">
                <p14:modId xmlns:p14="http://schemas.microsoft.com/office/powerpoint/2010/main" val="3555854550"/>
              </p:ext>
            </p:extLst>
          </p:nvPr>
        </p:nvGraphicFramePr>
        <p:xfrm>
          <a:off x="4102100" y="3705225"/>
          <a:ext cx="687388" cy="792162"/>
        </p:xfrm>
        <a:graphic>
          <a:graphicData uri="http://schemas.openxmlformats.org/presentationml/2006/ole">
            <mc:AlternateContent xmlns:mc="http://schemas.openxmlformats.org/markup-compatibility/2006">
              <mc:Choice xmlns:v="urn:schemas-microsoft-com:vml" Requires="v">
                <p:oleObj spid="_x0000_s2017" name="Visio" r:id="rId11" imgW="961604" imgH="1108683" progId="Visio.Drawing.11">
                  <p:embed/>
                </p:oleObj>
              </mc:Choice>
              <mc:Fallback>
                <p:oleObj name="Visio" r:id="rId11" imgW="961604" imgH="1108683" progId="Visio.Drawing.11">
                  <p:embed/>
                  <p:pic>
                    <p:nvPicPr>
                      <p:cNvPr id="735248"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2100" y="3705225"/>
                        <a:ext cx="687388" cy="792162"/>
                      </a:xfrm>
                      <a:prstGeom prst="rect">
                        <a:avLst/>
                      </a:prstGeom>
                      <a:noFill/>
                      <a:ln>
                        <a:noFill/>
                      </a:ln>
                      <a:effectLst/>
                    </p:spPr>
                  </p:pic>
                </p:oleObj>
              </mc:Fallback>
            </mc:AlternateContent>
          </a:graphicData>
        </a:graphic>
      </p:graphicFrame>
      <p:graphicFrame>
        <p:nvGraphicFramePr>
          <p:cNvPr id="33" name="Object 17">
            <a:extLst>
              <a:ext uri="{FF2B5EF4-FFF2-40B4-BE49-F238E27FC236}">
                <a16:creationId xmlns:a16="http://schemas.microsoft.com/office/drawing/2014/main" id="{4DD8FEA8-808B-409A-BC48-3BC3257B4B18}"/>
              </a:ext>
            </a:extLst>
          </p:cNvPr>
          <p:cNvGraphicFramePr>
            <a:graphicFrameLocks noChangeAspect="1"/>
          </p:cNvGraphicFramePr>
          <p:nvPr>
            <p:extLst>
              <p:ext uri="{D42A27DB-BD31-4B8C-83A1-F6EECF244321}">
                <p14:modId xmlns:p14="http://schemas.microsoft.com/office/powerpoint/2010/main" val="334087181"/>
              </p:ext>
            </p:extLst>
          </p:nvPr>
        </p:nvGraphicFramePr>
        <p:xfrm>
          <a:off x="5510213" y="3273425"/>
          <a:ext cx="647700" cy="457200"/>
        </p:xfrm>
        <a:graphic>
          <a:graphicData uri="http://schemas.openxmlformats.org/presentationml/2006/ole">
            <mc:AlternateContent xmlns:mc="http://schemas.openxmlformats.org/markup-compatibility/2006">
              <mc:Choice xmlns:v="urn:schemas-microsoft-com:vml" Requires="v">
                <p:oleObj spid="_x0000_s2018" name="Visio" r:id="rId13" imgW="815407" imgH="577174" progId="Visio.Drawing.11">
                  <p:embed/>
                </p:oleObj>
              </mc:Choice>
              <mc:Fallback>
                <p:oleObj name="Visio" r:id="rId13" imgW="815407" imgH="577174" progId="Visio.Drawing.11">
                  <p:embed/>
                  <p:pic>
                    <p:nvPicPr>
                      <p:cNvPr id="735249"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0213" y="3273425"/>
                        <a:ext cx="647700" cy="457200"/>
                      </a:xfrm>
                      <a:prstGeom prst="rect">
                        <a:avLst/>
                      </a:prstGeom>
                      <a:noFill/>
                      <a:ln>
                        <a:noFill/>
                      </a:ln>
                      <a:effectLst/>
                    </p:spPr>
                  </p:pic>
                </p:oleObj>
              </mc:Fallback>
            </mc:AlternateContent>
          </a:graphicData>
        </a:graphic>
      </p:graphicFrame>
      <p:grpSp>
        <p:nvGrpSpPr>
          <p:cNvPr id="34" name="Group 20">
            <a:extLst>
              <a:ext uri="{FF2B5EF4-FFF2-40B4-BE49-F238E27FC236}">
                <a16:creationId xmlns:a16="http://schemas.microsoft.com/office/drawing/2014/main" id="{CEB23FB3-66FF-433B-87AB-3EF305BEB7E7}"/>
              </a:ext>
            </a:extLst>
          </p:cNvPr>
          <p:cNvGrpSpPr>
            <a:grpSpLocks/>
          </p:cNvGrpSpPr>
          <p:nvPr/>
        </p:nvGrpSpPr>
        <p:grpSpPr bwMode="auto">
          <a:xfrm>
            <a:off x="2773363" y="4568825"/>
            <a:ext cx="2663825" cy="855662"/>
            <a:chOff x="975" y="2341"/>
            <a:chExt cx="1678" cy="539"/>
          </a:xfrm>
        </p:grpSpPr>
        <p:graphicFrame>
          <p:nvGraphicFramePr>
            <p:cNvPr id="35" name="Object 18">
              <a:extLst>
                <a:ext uri="{FF2B5EF4-FFF2-40B4-BE49-F238E27FC236}">
                  <a16:creationId xmlns:a16="http://schemas.microsoft.com/office/drawing/2014/main" id="{C34E7C6C-CE6C-405E-B9AE-DF852A051803}"/>
                </a:ext>
              </a:extLst>
            </p:cNvPr>
            <p:cNvGraphicFramePr>
              <a:graphicFrameLocks noChangeAspect="1"/>
            </p:cNvGraphicFramePr>
            <p:nvPr/>
          </p:nvGraphicFramePr>
          <p:xfrm>
            <a:off x="1337" y="2568"/>
            <a:ext cx="953" cy="312"/>
          </p:xfrm>
          <a:graphic>
            <a:graphicData uri="http://schemas.openxmlformats.org/presentationml/2006/ole">
              <mc:AlternateContent xmlns:mc="http://schemas.openxmlformats.org/markup-compatibility/2006">
                <mc:Choice xmlns:v="urn:schemas-microsoft-com:vml" Requires="v">
                  <p:oleObj spid="_x0000_s2019" name="Visio" r:id="rId15" imgW="1762176" imgH="577174" progId="Visio.Drawing.11">
                    <p:embed/>
                  </p:oleObj>
                </mc:Choice>
                <mc:Fallback>
                  <p:oleObj name="Visio" r:id="rId15" imgW="1762176" imgH="577174" progId="Visio.Drawing.11">
                    <p:embed/>
                    <p:pic>
                      <p:nvPicPr>
                        <p:cNvPr id="9229"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7" y="2568"/>
                          <a:ext cx="9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AutoShape 19">
              <a:extLst>
                <a:ext uri="{FF2B5EF4-FFF2-40B4-BE49-F238E27FC236}">
                  <a16:creationId xmlns:a16="http://schemas.microsoft.com/office/drawing/2014/main" id="{023B480E-EA84-4E12-9E0D-F816F689E389}"/>
                </a:ext>
              </a:extLst>
            </p:cNvPr>
            <p:cNvSpPr>
              <a:spLocks/>
            </p:cNvSpPr>
            <p:nvPr/>
          </p:nvSpPr>
          <p:spPr bwMode="auto">
            <a:xfrm rot="-5400000">
              <a:off x="1701" y="1615"/>
              <a:ext cx="226" cy="1678"/>
            </a:xfrm>
            <a:prstGeom prst="leftBrace">
              <a:avLst>
                <a:gd name="adj1" fmla="val 6187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grpSp>
      <p:grpSp>
        <p:nvGrpSpPr>
          <p:cNvPr id="37" name="Group 24">
            <a:extLst>
              <a:ext uri="{FF2B5EF4-FFF2-40B4-BE49-F238E27FC236}">
                <a16:creationId xmlns:a16="http://schemas.microsoft.com/office/drawing/2014/main" id="{B4851B6F-FD10-4750-8775-390B54864E2E}"/>
              </a:ext>
            </a:extLst>
          </p:cNvPr>
          <p:cNvGrpSpPr>
            <a:grpSpLocks/>
          </p:cNvGrpSpPr>
          <p:nvPr/>
        </p:nvGrpSpPr>
        <p:grpSpPr bwMode="auto">
          <a:xfrm>
            <a:off x="3205163" y="2590800"/>
            <a:ext cx="2432050" cy="1033462"/>
            <a:chOff x="1247" y="1645"/>
            <a:chExt cx="1532" cy="651"/>
          </a:xfrm>
        </p:grpSpPr>
        <p:sp>
          <p:nvSpPr>
            <p:cNvPr id="38" name="Line 21">
              <a:extLst>
                <a:ext uri="{FF2B5EF4-FFF2-40B4-BE49-F238E27FC236}">
                  <a16:creationId xmlns:a16="http://schemas.microsoft.com/office/drawing/2014/main" id="{59B2F1CB-54A2-4A35-B19C-B6D30C967C40}"/>
                </a:ext>
              </a:extLst>
            </p:cNvPr>
            <p:cNvSpPr>
              <a:spLocks noChangeShapeType="1"/>
            </p:cNvSpPr>
            <p:nvPr/>
          </p:nvSpPr>
          <p:spPr bwMode="auto">
            <a:xfrm>
              <a:off x="2018" y="1933"/>
              <a:ext cx="0" cy="363"/>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Rectangle 22">
              <a:extLst>
                <a:ext uri="{FF2B5EF4-FFF2-40B4-BE49-F238E27FC236}">
                  <a16:creationId xmlns:a16="http://schemas.microsoft.com/office/drawing/2014/main" id="{02A778AE-7581-487D-BBAE-736B6A13EB92}"/>
                </a:ext>
              </a:extLst>
            </p:cNvPr>
            <p:cNvSpPr>
              <a:spLocks noChangeArrowheads="1"/>
            </p:cNvSpPr>
            <p:nvPr/>
          </p:nvSpPr>
          <p:spPr bwMode="auto">
            <a:xfrm>
              <a:off x="1247" y="1645"/>
              <a:ext cx="1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400" b="1">
                  <a:latin typeface="Verdana" pitchFamily="34" charset="0"/>
                  <a:ea typeface="微软雅黑" pitchFamily="34" charset="-122"/>
                </a:rPr>
                <a:t>R[</a:t>
              </a:r>
              <a:r>
                <a:rPr lang="en-US" altLang="zh-CN" sz="2400" b="1">
                  <a:solidFill>
                    <a:srgbClr val="FF0000"/>
                  </a:solidFill>
                  <a:latin typeface="Verdana" pitchFamily="34" charset="0"/>
                  <a:ea typeface="微软雅黑" pitchFamily="34" charset="-122"/>
                </a:rPr>
                <a:t>i</a:t>
              </a:r>
              <a:r>
                <a:rPr lang="en-US" altLang="zh-CN" sz="2400" b="1">
                  <a:latin typeface="Verdana" pitchFamily="34" charset="0"/>
                  <a:ea typeface="微软雅黑" pitchFamily="34" charset="-122"/>
                </a:rPr>
                <a:t>]</a:t>
              </a:r>
              <a:r>
                <a:rPr lang="zh-CN" altLang="en-US" sz="2400" b="1">
                  <a:ea typeface="微软雅黑" pitchFamily="34" charset="-122"/>
                </a:rPr>
                <a:t>的插入位置</a:t>
              </a:r>
            </a:p>
          </p:txBody>
        </p:sp>
      </p:grpSp>
    </p:spTree>
    <p:extLst>
      <p:ext uri="{BB962C8B-B14F-4D97-AF65-F5344CB8AC3E}">
        <p14:creationId xmlns:p14="http://schemas.microsoft.com/office/powerpoint/2010/main" val="223849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par>
                                <p:cTn id="11" presetID="9"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dissolv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16667E-6 4.07407E-6 L -0.28385 0.00601 " pathEditMode="relative" rAng="0" ptsTypes="AA">
                                      <p:cBhvr>
                                        <p:cTn id="30" dur="500" fill="hold"/>
                                        <p:tgtEl>
                                          <p:spTgt spid="31"/>
                                        </p:tgtEl>
                                        <p:attrNameLst>
                                          <p:attrName>ppt_x</p:attrName>
                                          <p:attrName>ppt_y</p:attrName>
                                        </p:attrNameLst>
                                      </p:cBhvr>
                                      <p:rCtr x="-14193" y="301"/>
                                    </p:animMotion>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0.00507 0.00301 L 0.05664 0.00301 " pathEditMode="relative" rAng="0" ptsTypes="AA">
                                      <p:cBhvr>
                                        <p:cTn id="34" dur="500" fill="hold"/>
                                        <p:tgtEl>
                                          <p:spTgt spid="30"/>
                                        </p:tgtEl>
                                        <p:attrNameLst>
                                          <p:attrName>ppt_x</p:attrName>
                                          <p:attrName>ppt_y</p:attrName>
                                        </p:attrNameLst>
                                      </p:cBhvr>
                                      <p:rCtr x="3268" y="-46"/>
                                    </p:animMotion>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3.33333E-6 3.33333E-6 L 0.0513 0.00301 " pathEditMode="relative" rAng="0" ptsTypes="AA">
                                      <p:cBhvr>
                                        <p:cTn id="38" dur="500" fill="hold"/>
                                        <p:tgtEl>
                                          <p:spTgt spid="29"/>
                                        </p:tgtEl>
                                        <p:attrNameLst>
                                          <p:attrName>ppt_x</p:attrName>
                                          <p:attrName>ppt_y</p:attrName>
                                        </p:attrNameLst>
                                      </p:cBhvr>
                                      <p:rCtr x="2812" y="93"/>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up)">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nodeType="clickEffect">
                                  <p:stCondLst>
                                    <p:cond delay="0"/>
                                  </p:stCondLst>
                                  <p:childTnLst>
                                    <p:animMotion origin="layout" path="M -0.28385 0.00601 L -0.15247 0.00231 " pathEditMode="relative" rAng="0" ptsTypes="AA">
                                      <p:cBhvr>
                                        <p:cTn id="47" dur="500" fill="hold"/>
                                        <p:tgtEl>
                                          <p:spTgt spid="31"/>
                                        </p:tgtEl>
                                        <p:attrNameLst>
                                          <p:attrName>ppt_x</p:attrName>
                                          <p:attrName>ppt_y</p:attrName>
                                        </p:attrNameLst>
                                      </p:cBhvr>
                                      <p:rCtr x="6562" y="-185"/>
                                    </p:animMotion>
                                  </p:childTnLst>
                                </p:cTn>
                              </p:par>
                            </p:childTnLst>
                          </p:cTn>
                        </p:par>
                        <p:par>
                          <p:cTn id="48" fill="hold">
                            <p:stCondLst>
                              <p:cond delay="500"/>
                            </p:stCondLst>
                            <p:childTnLst>
                              <p:par>
                                <p:cTn id="49" presetID="1" presetClass="exit" presetSubtype="0" fill="hold" nodeType="after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9"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63" presetClass="path" presetSubtype="0" accel="50000" decel="50000" fill="hold" nodeType="clickEffect">
                                  <p:stCondLst>
                                    <p:cond delay="0"/>
                                  </p:stCondLst>
                                  <p:childTnLst>
                                    <p:animMotion origin="layout" path="M 4.375E-6 1.85185E-6 L 0.05898 0.00046 " pathEditMode="relative" rAng="0" ptsTypes="AA">
                                      <p:cBhvr>
                                        <p:cTn id="57" dur="500" fill="hold"/>
                                        <p:tgtEl>
                                          <p:spTgt spid="33"/>
                                        </p:tgtEl>
                                        <p:attrNameLst>
                                          <p:attrName>ppt_x</p:attrName>
                                          <p:attrName>ppt_y</p:attrName>
                                        </p:attrNameLst>
                                      </p:cBhvr>
                                      <p:rCtr x="294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791EB-B726-4F2D-A30C-857CF2FB1FB9}"/>
              </a:ext>
            </a:extLst>
          </p:cNvPr>
          <p:cNvSpPr>
            <a:spLocks noGrp="1"/>
          </p:cNvSpPr>
          <p:nvPr>
            <p:ph type="title"/>
          </p:nvPr>
        </p:nvSpPr>
        <p:spPr/>
        <p:txBody>
          <a:bodyPr/>
          <a:lstStyle/>
          <a:p>
            <a:r>
              <a:rPr lang="zh-CN" altLang="fr-FR" dirty="0"/>
              <a:t>最</a:t>
            </a:r>
            <a:r>
              <a:rPr lang="zh-CN" altLang="en-US" dirty="0"/>
              <a:t>低</a:t>
            </a:r>
            <a:r>
              <a:rPr lang="zh-CN" altLang="fr-FR" dirty="0"/>
              <a:t>位优先法</a:t>
            </a:r>
            <a:r>
              <a:rPr lang="fr-FR" altLang="zh-CN" dirty="0"/>
              <a:t>LSD</a:t>
            </a:r>
            <a:r>
              <a:rPr lang="zh-CN" altLang="fr-FR" dirty="0"/>
              <a:t>（</a:t>
            </a:r>
            <a:r>
              <a:rPr lang="fr-FR" altLang="zh-CN" dirty="0"/>
              <a:t>Least significant digital</a:t>
            </a:r>
            <a:r>
              <a:rPr lang="zh-CN" altLang="fr-FR" dirty="0"/>
              <a:t>）</a:t>
            </a:r>
            <a:endParaRPr lang="zh-CN" altLang="en-US" dirty="0"/>
          </a:p>
        </p:txBody>
      </p:sp>
      <p:pic>
        <p:nvPicPr>
          <p:cNvPr id="13314" name="Picture 2">
            <a:extLst>
              <a:ext uri="{FF2B5EF4-FFF2-40B4-BE49-F238E27FC236}">
                <a16:creationId xmlns:a16="http://schemas.microsoft.com/office/drawing/2014/main" id="{713FAC2C-2AAA-4D95-B864-C55B1B457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722" y="1371600"/>
            <a:ext cx="9050555" cy="511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38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3F68B-F15E-45E5-9DAF-24FF36977FE0}"/>
              </a:ext>
            </a:extLst>
          </p:cNvPr>
          <p:cNvSpPr>
            <a:spLocks noGrp="1"/>
          </p:cNvSpPr>
          <p:nvPr>
            <p:ph type="title"/>
          </p:nvPr>
        </p:nvSpPr>
        <p:spPr/>
        <p:txBody>
          <a:bodyPr/>
          <a:lstStyle/>
          <a:p>
            <a:r>
              <a:rPr lang="en-US" altLang="zh-CN" dirty="0"/>
              <a:t>MSD</a:t>
            </a:r>
            <a:r>
              <a:rPr lang="zh-CN" altLang="en-US" dirty="0"/>
              <a:t>与</a:t>
            </a:r>
            <a:r>
              <a:rPr lang="en-US" altLang="zh-CN" dirty="0"/>
              <a:t>LSD</a:t>
            </a:r>
            <a:r>
              <a:rPr lang="zh-CN" altLang="en-US" dirty="0"/>
              <a:t>的不同之处</a:t>
            </a:r>
          </a:p>
        </p:txBody>
      </p:sp>
      <p:sp>
        <p:nvSpPr>
          <p:cNvPr id="3" name="内容占位符 2">
            <a:extLst>
              <a:ext uri="{FF2B5EF4-FFF2-40B4-BE49-F238E27FC236}">
                <a16:creationId xmlns:a16="http://schemas.microsoft.com/office/drawing/2014/main" id="{372E434C-E1BE-4B43-93A3-66EC6E7FF7BC}"/>
              </a:ext>
            </a:extLst>
          </p:cNvPr>
          <p:cNvSpPr>
            <a:spLocks noGrp="1"/>
          </p:cNvSpPr>
          <p:nvPr>
            <p:ph idx="1"/>
          </p:nvPr>
        </p:nvSpPr>
        <p:spPr>
          <a:xfrm>
            <a:off x="381000" y="990600"/>
            <a:ext cx="11582400" cy="5486400"/>
          </a:xfrm>
        </p:spPr>
        <p:txBody>
          <a:bodyPr/>
          <a:lstStyle/>
          <a:p>
            <a:pPr>
              <a:spcAft>
                <a:spcPts val="0"/>
              </a:spcAft>
            </a:pPr>
            <a:r>
              <a:rPr lang="zh-CN" altLang="en-US" sz="2400" dirty="0"/>
              <a:t>按</a:t>
            </a:r>
            <a:r>
              <a:rPr lang="en-US" altLang="zh-CN" sz="2400" dirty="0"/>
              <a:t>MSD</a:t>
            </a:r>
            <a:r>
              <a:rPr lang="zh-CN" altLang="en-US" sz="2400" dirty="0"/>
              <a:t>排序：</a:t>
            </a:r>
            <a:endParaRPr lang="en-US" altLang="zh-CN" sz="2400" dirty="0"/>
          </a:p>
          <a:p>
            <a:pPr lvl="1">
              <a:spcAft>
                <a:spcPts val="0"/>
              </a:spcAft>
            </a:pPr>
            <a:r>
              <a:rPr lang="zh-CN" altLang="en-US" dirty="0"/>
              <a:t>必须对原始序列逐层分割</a:t>
            </a:r>
            <a:endParaRPr lang="en-US" altLang="zh-CN" dirty="0"/>
          </a:p>
          <a:p>
            <a:pPr lvl="1">
              <a:spcAft>
                <a:spcPts val="0"/>
              </a:spcAft>
            </a:pPr>
            <a:r>
              <a:rPr lang="zh-CN" altLang="en-US" dirty="0"/>
              <a:t>形成若干子序列</a:t>
            </a:r>
            <a:endParaRPr lang="en-US" altLang="zh-CN" dirty="0"/>
          </a:p>
          <a:p>
            <a:pPr lvl="1">
              <a:spcAft>
                <a:spcPts val="0"/>
              </a:spcAft>
            </a:pPr>
            <a:r>
              <a:rPr lang="zh-CN" altLang="en-US" dirty="0"/>
              <a:t>然后对各子序列分别排序</a:t>
            </a:r>
          </a:p>
          <a:p>
            <a:pPr>
              <a:spcAft>
                <a:spcPts val="0"/>
              </a:spcAft>
            </a:pPr>
            <a:r>
              <a:rPr lang="zh-CN" altLang="en-US" sz="2400" dirty="0"/>
              <a:t>按</a:t>
            </a:r>
            <a:r>
              <a:rPr lang="en-US" altLang="zh-CN" sz="2400" dirty="0"/>
              <a:t>LSD</a:t>
            </a:r>
            <a:r>
              <a:rPr lang="zh-CN" altLang="en-US" sz="2400" dirty="0"/>
              <a:t>排序：</a:t>
            </a:r>
            <a:endParaRPr lang="en-US" altLang="zh-CN" sz="2400" dirty="0"/>
          </a:p>
          <a:p>
            <a:pPr lvl="1">
              <a:spcAft>
                <a:spcPts val="0"/>
              </a:spcAft>
            </a:pPr>
            <a:r>
              <a:rPr lang="zh-CN" altLang="en-US" dirty="0"/>
              <a:t>不必分割成子序列</a:t>
            </a:r>
            <a:endParaRPr lang="en-US" altLang="zh-CN" dirty="0"/>
          </a:p>
          <a:p>
            <a:pPr lvl="1">
              <a:spcAft>
                <a:spcPts val="0"/>
              </a:spcAft>
            </a:pPr>
            <a:r>
              <a:rPr lang="zh-CN" altLang="en-US" dirty="0"/>
              <a:t>对每个关键字的排序都是整个序列参加排序，并且可以避免关键字比较</a:t>
            </a:r>
          </a:p>
          <a:p>
            <a:pPr lvl="1">
              <a:spcAft>
                <a:spcPts val="0"/>
              </a:spcAft>
            </a:pPr>
            <a:r>
              <a:rPr lang="zh-CN" altLang="en-US" dirty="0"/>
              <a:t>通过若干次分配与收集实现排序</a:t>
            </a:r>
          </a:p>
          <a:p>
            <a:pPr>
              <a:spcAft>
                <a:spcPts val="0"/>
              </a:spcAft>
            </a:pPr>
            <a:r>
              <a:rPr lang="zh-CN" altLang="en-US" sz="2400" dirty="0"/>
              <a:t>问题：采用何种存储结构实现分配与收集？</a:t>
            </a:r>
          </a:p>
          <a:p>
            <a:pPr>
              <a:spcAft>
                <a:spcPts val="0"/>
              </a:spcAft>
            </a:pPr>
            <a:endParaRPr lang="zh-CN" altLang="en-US" sz="2400" dirty="0"/>
          </a:p>
        </p:txBody>
      </p:sp>
    </p:spTree>
    <p:extLst>
      <p:ext uri="{BB962C8B-B14F-4D97-AF65-F5344CB8AC3E}">
        <p14:creationId xmlns:p14="http://schemas.microsoft.com/office/powerpoint/2010/main" val="307099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EABE4-B7EC-4461-AA6B-E2374D20A88B}"/>
              </a:ext>
            </a:extLst>
          </p:cNvPr>
          <p:cNvSpPr>
            <a:spLocks noGrp="1"/>
          </p:cNvSpPr>
          <p:nvPr>
            <p:ph type="title"/>
          </p:nvPr>
        </p:nvSpPr>
        <p:spPr>
          <a:xfrm>
            <a:off x="914400" y="470836"/>
            <a:ext cx="10363200" cy="685800"/>
          </a:xfrm>
        </p:spPr>
        <p:txBody>
          <a:bodyPr/>
          <a:lstStyle/>
          <a:p>
            <a:r>
              <a:rPr lang="en-US" altLang="zh-CN" dirty="0"/>
              <a:t>9.6.2 </a:t>
            </a:r>
            <a:r>
              <a:rPr lang="zh-CN" altLang="en-US" dirty="0"/>
              <a:t>链式基数排序</a:t>
            </a:r>
          </a:p>
        </p:txBody>
      </p:sp>
      <p:sp>
        <p:nvSpPr>
          <p:cNvPr id="3" name="内容占位符 2">
            <a:extLst>
              <a:ext uri="{FF2B5EF4-FFF2-40B4-BE49-F238E27FC236}">
                <a16:creationId xmlns:a16="http://schemas.microsoft.com/office/drawing/2014/main" id="{773D7AEC-7D4E-4426-91E6-26C19A612EF1}"/>
              </a:ext>
            </a:extLst>
          </p:cNvPr>
          <p:cNvSpPr>
            <a:spLocks noGrp="1"/>
          </p:cNvSpPr>
          <p:nvPr>
            <p:ph idx="1"/>
          </p:nvPr>
        </p:nvSpPr>
        <p:spPr>
          <a:xfrm>
            <a:off x="304800" y="1143000"/>
            <a:ext cx="11582400" cy="5410200"/>
          </a:xfrm>
        </p:spPr>
        <p:txBody>
          <a:bodyPr/>
          <a:lstStyle/>
          <a:p>
            <a:pPr>
              <a:spcAft>
                <a:spcPts val="0"/>
              </a:spcAft>
            </a:pPr>
            <a:r>
              <a:rPr lang="zh-CN" altLang="en-US" sz="2400" dirty="0"/>
              <a:t>基数排序是一种基于“</a:t>
            </a:r>
            <a:r>
              <a:rPr lang="zh-CN" altLang="en-US" sz="2400" dirty="0">
                <a:solidFill>
                  <a:srgbClr val="FF0000"/>
                </a:solidFill>
              </a:rPr>
              <a:t>分配</a:t>
            </a:r>
            <a:r>
              <a:rPr lang="zh-CN" altLang="en-US" sz="2400" dirty="0"/>
              <a:t>”和“</a:t>
            </a:r>
            <a:r>
              <a:rPr lang="zh-CN" altLang="en-US" sz="2400" dirty="0">
                <a:solidFill>
                  <a:srgbClr val="FF0000"/>
                </a:solidFill>
              </a:rPr>
              <a:t>收集</a:t>
            </a:r>
            <a:r>
              <a:rPr lang="zh-CN" altLang="en-US" sz="2400" dirty="0"/>
              <a:t>”的思想将单关键字排序问题转换为多关键字排序问题的排序方法</a:t>
            </a:r>
          </a:p>
          <a:p>
            <a:pPr>
              <a:spcAft>
                <a:spcPts val="0"/>
              </a:spcAft>
            </a:pPr>
            <a:r>
              <a:rPr lang="zh-CN" altLang="en-US" sz="2400" dirty="0"/>
              <a:t>实现基数排序时一般采用</a:t>
            </a:r>
            <a:r>
              <a:rPr lang="zh-CN" altLang="en-US" sz="2400" dirty="0">
                <a:solidFill>
                  <a:srgbClr val="FF0000"/>
                </a:solidFill>
              </a:rPr>
              <a:t>链表</a:t>
            </a:r>
            <a:r>
              <a:rPr lang="zh-CN" altLang="en-US" sz="2400" dirty="0"/>
              <a:t>作存储结构</a:t>
            </a:r>
          </a:p>
          <a:p>
            <a:pPr>
              <a:spcAft>
                <a:spcPts val="0"/>
              </a:spcAft>
            </a:pPr>
            <a:r>
              <a:rPr lang="zh-CN" altLang="en-US" dirty="0">
                <a:latin typeface="宋体" panose="02010600030101010101" pitchFamily="2" charset="-122"/>
                <a:ea typeface="宋体" panose="02010600030101010101" pitchFamily="2" charset="-122"/>
              </a:rPr>
              <a:t>①</a:t>
            </a:r>
            <a:r>
              <a:rPr lang="zh-CN" altLang="en-US" dirty="0"/>
              <a:t>待排序记录以指针相链，构成一个链表</a:t>
            </a:r>
          </a:p>
          <a:p>
            <a:pPr>
              <a:spcAft>
                <a:spcPts val="0"/>
              </a:spcAft>
            </a:pPr>
            <a:r>
              <a:rPr lang="zh-CN" altLang="en-US" dirty="0">
                <a:latin typeface="宋体" panose="02010600030101010101" pitchFamily="2" charset="-122"/>
                <a:ea typeface="宋体" panose="02010600030101010101" pitchFamily="2" charset="-122"/>
              </a:rPr>
              <a:t>②</a:t>
            </a:r>
            <a:r>
              <a:rPr lang="zh-CN" altLang="en-US" dirty="0">
                <a:solidFill>
                  <a:srgbClr val="FF0000"/>
                </a:solidFill>
              </a:rPr>
              <a:t>分配</a:t>
            </a:r>
            <a:r>
              <a:rPr lang="zh-CN" altLang="en-US" dirty="0"/>
              <a:t>时，按当前关键字的取值将记录分配到链队列的相应队列中，每个队列中记录的关键字取值相同</a:t>
            </a:r>
          </a:p>
          <a:p>
            <a:pPr>
              <a:spcAft>
                <a:spcPts val="0"/>
              </a:spcAft>
            </a:pPr>
            <a:r>
              <a:rPr lang="zh-CN" altLang="en-US" sz="2400" dirty="0">
                <a:latin typeface="宋体" panose="02010600030101010101" pitchFamily="2" charset="-122"/>
                <a:ea typeface="宋体" panose="02010600030101010101" pitchFamily="2" charset="-122"/>
              </a:rPr>
              <a:t>③</a:t>
            </a:r>
            <a:r>
              <a:rPr lang="zh-CN" altLang="en-US" sz="2400" dirty="0">
                <a:solidFill>
                  <a:srgbClr val="FF0000"/>
                </a:solidFill>
              </a:rPr>
              <a:t>收集</a:t>
            </a:r>
            <a:r>
              <a:rPr lang="zh-CN" altLang="en-US" sz="2400" dirty="0"/>
              <a:t>时，按当前关键字的取值从小到大将各队列首尾相连构成一个链表（即合并链队列为一个链表）</a:t>
            </a:r>
          </a:p>
          <a:p>
            <a:pPr>
              <a:spcAft>
                <a:spcPts val="0"/>
              </a:spcAft>
            </a:pPr>
            <a:r>
              <a:rPr lang="zh-CN" altLang="en-US" sz="2400" dirty="0">
                <a:latin typeface="宋体" panose="02010600030101010101" pitchFamily="2" charset="-122"/>
                <a:ea typeface="宋体" panose="02010600030101010101" pitchFamily="2" charset="-122"/>
              </a:rPr>
              <a:t>④</a:t>
            </a:r>
            <a:r>
              <a:rPr lang="zh-CN" altLang="en-US" sz="2400" dirty="0"/>
              <a:t>按照优先级由低到高顺序对每个关键字重复</a:t>
            </a:r>
            <a:r>
              <a:rPr lang="en-US" altLang="zh-CN" sz="2400" dirty="0"/>
              <a:t>2</a:t>
            </a:r>
            <a:r>
              <a:rPr lang="zh-CN" altLang="en-US" sz="2400" dirty="0"/>
              <a:t>和</a:t>
            </a:r>
            <a:r>
              <a:rPr lang="en-US" altLang="zh-CN" sz="2400" dirty="0"/>
              <a:t>3</a:t>
            </a:r>
            <a:r>
              <a:rPr lang="zh-CN" altLang="en-US" sz="2400" dirty="0"/>
              <a:t>两步</a:t>
            </a:r>
          </a:p>
          <a:p>
            <a:pPr>
              <a:spcAft>
                <a:spcPts val="0"/>
              </a:spcAft>
            </a:pPr>
            <a:endParaRPr lang="zh-CN" altLang="en-US" sz="2400" dirty="0"/>
          </a:p>
        </p:txBody>
      </p:sp>
    </p:spTree>
    <p:extLst>
      <p:ext uri="{BB962C8B-B14F-4D97-AF65-F5344CB8AC3E}">
        <p14:creationId xmlns:p14="http://schemas.microsoft.com/office/powerpoint/2010/main" val="3440926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1">
            <a:extLst>
              <a:ext uri="{FF2B5EF4-FFF2-40B4-BE49-F238E27FC236}">
                <a16:creationId xmlns:a16="http://schemas.microsoft.com/office/drawing/2014/main" id="{924BEA5D-EE5E-477A-93FB-B08710F5FE1B}"/>
              </a:ext>
            </a:extLst>
          </p:cNvPr>
          <p:cNvGraphicFramePr>
            <a:graphicFrameLocks noChangeAspect="1"/>
          </p:cNvGraphicFramePr>
          <p:nvPr>
            <p:extLst>
              <p:ext uri="{D42A27DB-BD31-4B8C-83A1-F6EECF244321}">
                <p14:modId xmlns:p14="http://schemas.microsoft.com/office/powerpoint/2010/main" val="690088799"/>
              </p:ext>
            </p:extLst>
          </p:nvPr>
        </p:nvGraphicFramePr>
        <p:xfrm>
          <a:off x="4038600" y="1143000"/>
          <a:ext cx="6357937" cy="5454650"/>
        </p:xfrm>
        <a:graphic>
          <a:graphicData uri="http://schemas.openxmlformats.org/presentationml/2006/ole">
            <mc:AlternateContent xmlns:mc="http://schemas.openxmlformats.org/markup-compatibility/2006">
              <mc:Choice xmlns:v="urn:schemas-microsoft-com:vml" Requires="v">
                <p:oleObj spid="_x0000_s15397" name="Visio" r:id="rId3" imgW="7100761" imgH="6093568" progId="Visio.Drawing.11">
                  <p:embed/>
                </p:oleObj>
              </mc:Choice>
              <mc:Fallback>
                <p:oleObj name="Visio" r:id="rId3" imgW="7100761" imgH="6093568" progId="Visio.Drawing.11">
                  <p:embed/>
                  <p:pic>
                    <p:nvPicPr>
                      <p:cNvPr id="84788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143000"/>
                        <a:ext cx="6357937" cy="545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内容占位符 4">
            <a:extLst>
              <a:ext uri="{FF2B5EF4-FFF2-40B4-BE49-F238E27FC236}">
                <a16:creationId xmlns:a16="http://schemas.microsoft.com/office/drawing/2014/main" id="{02042361-32FB-4C7B-B76A-28513A9CCAAC}"/>
              </a:ext>
            </a:extLst>
          </p:cNvPr>
          <p:cNvSpPr txBox="1">
            <a:spLocks/>
          </p:cNvSpPr>
          <p:nvPr/>
        </p:nvSpPr>
        <p:spPr bwMode="auto">
          <a:xfrm>
            <a:off x="990600" y="2971800"/>
            <a:ext cx="22098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0" indent="0" algn="ctr">
              <a:lnSpc>
                <a:spcPct val="140000"/>
              </a:lnSpc>
              <a:spcBef>
                <a:spcPct val="40000"/>
              </a:spcBef>
              <a:buFont typeface="Times New Roman" panose="02020603050405020304" pitchFamily="18" charset="0"/>
              <a:buNone/>
            </a:pPr>
            <a:r>
              <a:rPr lang="zh-CN" altLang="en-US" sz="2800" kern="0" dirty="0">
                <a:solidFill>
                  <a:srgbClr val="FF0000"/>
                </a:solidFill>
              </a:rPr>
              <a:t>第一趟分配</a:t>
            </a:r>
          </a:p>
        </p:txBody>
      </p:sp>
      <p:sp>
        <p:nvSpPr>
          <p:cNvPr id="7" name="标题 3">
            <a:extLst>
              <a:ext uri="{FF2B5EF4-FFF2-40B4-BE49-F238E27FC236}">
                <a16:creationId xmlns:a16="http://schemas.microsoft.com/office/drawing/2014/main" id="{10FB39B8-78EE-41D0-8581-BDAE3977148E}"/>
              </a:ext>
            </a:extLst>
          </p:cNvPr>
          <p:cNvSpPr txBox="1">
            <a:spLocks/>
          </p:cNvSpPr>
          <p:nvPr/>
        </p:nvSpPr>
        <p:spPr bwMode="auto">
          <a:xfrm>
            <a:off x="76200" y="457200"/>
            <a:ext cx="91487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ctr" rtl="0" fontAlgn="base">
              <a:spcBef>
                <a:spcPct val="0"/>
              </a:spcBef>
              <a:spcAft>
                <a:spcPct val="0"/>
              </a:spcAft>
              <a:defRPr sz="3200">
                <a:solidFill>
                  <a:schemeClr val="tx1"/>
                </a:solidFill>
                <a:latin typeface="微软雅黑" pitchFamily="34" charset="-122"/>
                <a:ea typeface="微软雅黑" pitchFamily="34" charset="-122"/>
              </a:defRPr>
            </a:lvl2pPr>
            <a:lvl3pPr algn="ctr" rtl="0" fontAlgn="base">
              <a:spcBef>
                <a:spcPct val="0"/>
              </a:spcBef>
              <a:spcAft>
                <a:spcPct val="0"/>
              </a:spcAft>
              <a:defRPr sz="3200">
                <a:solidFill>
                  <a:schemeClr val="tx1"/>
                </a:solidFill>
                <a:latin typeface="微软雅黑" pitchFamily="34" charset="-122"/>
                <a:ea typeface="微软雅黑" pitchFamily="34" charset="-122"/>
              </a:defRPr>
            </a:lvl3pPr>
            <a:lvl4pPr algn="ctr" rtl="0" fontAlgn="base">
              <a:spcBef>
                <a:spcPct val="0"/>
              </a:spcBef>
              <a:spcAft>
                <a:spcPct val="0"/>
              </a:spcAft>
              <a:defRPr sz="3200">
                <a:solidFill>
                  <a:schemeClr val="tx1"/>
                </a:solidFill>
                <a:latin typeface="微软雅黑" pitchFamily="34" charset="-122"/>
                <a:ea typeface="微软雅黑" pitchFamily="34" charset="-122"/>
              </a:defRPr>
            </a:lvl4pPr>
            <a:lvl5pPr algn="ctr" rtl="0" fontAlgn="base">
              <a:spcBef>
                <a:spcPct val="0"/>
              </a:spcBef>
              <a:spcAft>
                <a:spcPct val="0"/>
              </a:spcAft>
              <a:defRPr sz="3200">
                <a:solidFill>
                  <a:schemeClr val="tx1"/>
                </a:solidFill>
                <a:latin typeface="微软雅黑" pitchFamily="34" charset="-122"/>
                <a:ea typeface="微软雅黑" pitchFamily="34" charset="-122"/>
              </a:defRPr>
            </a:lvl5pPr>
            <a:lvl6pPr marL="457200" algn="ctr" rtl="0" fontAlgn="base">
              <a:spcBef>
                <a:spcPct val="0"/>
              </a:spcBef>
              <a:spcAft>
                <a:spcPct val="0"/>
              </a:spcAft>
              <a:defRPr sz="3200">
                <a:solidFill>
                  <a:schemeClr val="tx1"/>
                </a:solidFill>
                <a:latin typeface="微软雅黑" pitchFamily="34" charset="-122"/>
                <a:ea typeface="微软雅黑" pitchFamily="34" charset="-122"/>
              </a:defRPr>
            </a:lvl6pPr>
            <a:lvl7pPr marL="914400" algn="ctr" rtl="0" fontAlgn="base">
              <a:spcBef>
                <a:spcPct val="0"/>
              </a:spcBef>
              <a:spcAft>
                <a:spcPct val="0"/>
              </a:spcAft>
              <a:defRPr sz="3200">
                <a:solidFill>
                  <a:schemeClr val="tx1"/>
                </a:solidFill>
                <a:latin typeface="微软雅黑" pitchFamily="34" charset="-122"/>
                <a:ea typeface="微软雅黑" pitchFamily="34" charset="-122"/>
              </a:defRPr>
            </a:lvl7pPr>
            <a:lvl8pPr marL="1371600" algn="ctr" rtl="0" fontAlgn="base">
              <a:spcBef>
                <a:spcPct val="0"/>
              </a:spcBef>
              <a:spcAft>
                <a:spcPct val="0"/>
              </a:spcAft>
              <a:defRPr sz="3200">
                <a:solidFill>
                  <a:schemeClr val="tx1"/>
                </a:solidFill>
                <a:latin typeface="微软雅黑" pitchFamily="34" charset="-122"/>
                <a:ea typeface="微软雅黑" pitchFamily="34" charset="-122"/>
              </a:defRPr>
            </a:lvl8pPr>
            <a:lvl9pPr marL="1828800" algn="ctr" rtl="0" fontAlgn="base">
              <a:spcBef>
                <a:spcPct val="0"/>
              </a:spcBef>
              <a:spcAft>
                <a:spcPct val="0"/>
              </a:spcAft>
              <a:defRPr sz="3200">
                <a:solidFill>
                  <a:schemeClr val="tx1"/>
                </a:solidFill>
                <a:latin typeface="微软雅黑" pitchFamily="34" charset="-122"/>
                <a:ea typeface="微软雅黑" pitchFamily="34" charset="-122"/>
              </a:defRPr>
            </a:lvl9pPr>
          </a:lstStyle>
          <a:p>
            <a:pPr eaLnBrk="1" hangingPunct="1">
              <a:lnSpc>
                <a:spcPct val="140000"/>
              </a:lnSpc>
              <a:spcBef>
                <a:spcPct val="40000"/>
              </a:spcBef>
            </a:pPr>
            <a:r>
              <a:rPr lang="zh-CN" altLang="en-US" sz="2400" b="1">
                <a:cs typeface="Verdana" panose="020B0604030504040204" pitchFamily="34" charset="0"/>
              </a:rPr>
              <a:t>原始序列： </a:t>
            </a:r>
            <a:r>
              <a:rPr lang="en-US" altLang="zh-CN" sz="2400" b="1">
                <a:cs typeface="Verdana" panose="020B0604030504040204" pitchFamily="34" charset="0"/>
              </a:rPr>
              <a:t>{ 209, 386, 768, 185, 247, 606, 230, 834, 539 }</a:t>
            </a:r>
            <a:endParaRPr lang="en-US" altLang="zh-CN" sz="2400" b="1" dirty="0">
              <a:cs typeface="Verdana" panose="020B0604030504040204" pitchFamily="34" charset="0"/>
            </a:endParaRPr>
          </a:p>
        </p:txBody>
      </p:sp>
    </p:spTree>
    <p:extLst>
      <p:ext uri="{BB962C8B-B14F-4D97-AF65-F5344CB8AC3E}">
        <p14:creationId xmlns:p14="http://schemas.microsoft.com/office/powerpoint/2010/main" val="11984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81E53CF9-FA45-454F-937D-23903EB47F86}"/>
              </a:ext>
            </a:extLst>
          </p:cNvPr>
          <p:cNvSpPr txBox="1">
            <a:spLocks noChangeArrowheads="1"/>
          </p:cNvSpPr>
          <p:nvPr/>
        </p:nvSpPr>
        <p:spPr bwMode="auto">
          <a:xfrm>
            <a:off x="381000" y="539750"/>
            <a:ext cx="91090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defRPr sz="3200">
                <a:solidFill>
                  <a:schemeClr val="tx1"/>
                </a:solidFill>
                <a:latin typeface="Arial" charset="0"/>
                <a:ea typeface="宋体" charset="-122"/>
              </a:defRPr>
            </a:lvl1pPr>
            <a:lvl2pPr marL="990600" indent="-533400" eaLnBrk="0" hangingPunct="0">
              <a:spcBef>
                <a:spcPct val="20000"/>
              </a:spcBef>
              <a:buChar char="–"/>
              <a:defRPr sz="2800">
                <a:solidFill>
                  <a:schemeClr val="tx1"/>
                </a:solidFill>
                <a:latin typeface="Arial" charset="0"/>
                <a:ea typeface="宋体" charset="-122"/>
              </a:defRPr>
            </a:lvl2pPr>
            <a:lvl3pPr marL="1371600" indent="-457200" eaLnBrk="0" hangingPunct="0">
              <a:spcBef>
                <a:spcPct val="20000"/>
              </a:spcBef>
              <a:defRPr sz="2400">
                <a:solidFill>
                  <a:schemeClr val="tx1"/>
                </a:solidFill>
                <a:latin typeface="Arial" charset="0"/>
                <a:ea typeface="宋体" charset="-122"/>
              </a:defRPr>
            </a:lvl3pPr>
            <a:lvl4pPr marL="1752600" indent="-381000" eaLnBrk="0" hangingPunct="0">
              <a:spcBef>
                <a:spcPct val="20000"/>
              </a:spcBef>
              <a:buChar char="–"/>
              <a:defRPr sz="2000">
                <a:solidFill>
                  <a:schemeClr val="tx1"/>
                </a:solidFill>
                <a:latin typeface="Arial" charset="0"/>
                <a:ea typeface="宋体" charset="-122"/>
              </a:defRPr>
            </a:lvl4pPr>
            <a:lvl5pPr marL="2209800" indent="-381000" eaLnBrk="0" hangingPunct="0">
              <a:spcBef>
                <a:spcPct val="20000"/>
              </a:spcBef>
              <a:buChar char="»"/>
              <a:defRPr sz="2000">
                <a:solidFill>
                  <a:schemeClr val="tx1"/>
                </a:solidFill>
                <a:latin typeface="Arial" charset="0"/>
                <a:ea typeface="宋体" charset="-122"/>
              </a:defRPr>
            </a:lvl5pPr>
            <a:lvl6pPr marL="2667000" indent="-381000" eaLnBrk="0" fontAlgn="base" hangingPunct="0">
              <a:spcBef>
                <a:spcPct val="20000"/>
              </a:spcBef>
              <a:spcAft>
                <a:spcPct val="0"/>
              </a:spcAft>
              <a:buChar char="»"/>
              <a:defRPr sz="2000">
                <a:solidFill>
                  <a:schemeClr val="tx1"/>
                </a:solidFill>
                <a:latin typeface="Arial" charset="0"/>
                <a:ea typeface="宋体" charset="-122"/>
              </a:defRPr>
            </a:lvl6pPr>
            <a:lvl7pPr marL="3124200" indent="-381000" eaLnBrk="0" fontAlgn="base" hangingPunct="0">
              <a:spcBef>
                <a:spcPct val="20000"/>
              </a:spcBef>
              <a:spcAft>
                <a:spcPct val="0"/>
              </a:spcAft>
              <a:buChar char="»"/>
              <a:defRPr sz="2000">
                <a:solidFill>
                  <a:schemeClr val="tx1"/>
                </a:solidFill>
                <a:latin typeface="Arial" charset="0"/>
                <a:ea typeface="宋体" charset="-122"/>
              </a:defRPr>
            </a:lvl7pPr>
            <a:lvl8pPr marL="3581400" indent="-381000" eaLnBrk="0" fontAlgn="base" hangingPunct="0">
              <a:spcBef>
                <a:spcPct val="20000"/>
              </a:spcBef>
              <a:spcAft>
                <a:spcPct val="0"/>
              </a:spcAft>
              <a:buChar char="»"/>
              <a:defRPr sz="2000">
                <a:solidFill>
                  <a:schemeClr val="tx1"/>
                </a:solidFill>
                <a:latin typeface="Arial" charset="0"/>
                <a:ea typeface="宋体" charset="-122"/>
              </a:defRPr>
            </a:lvl8pPr>
            <a:lvl9pPr marL="4038600" indent="-3810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30000"/>
              </a:lnSpc>
              <a:buFont typeface="Wingdings 2" pitchFamily="18" charset="2"/>
              <a:buNone/>
            </a:pPr>
            <a:r>
              <a:rPr lang="zh-CN" altLang="en-US" sz="2400" b="1" dirty="0">
                <a:solidFill>
                  <a:prstClr val="black"/>
                </a:solidFill>
                <a:latin typeface="微软雅黑" pitchFamily="34" charset="-122"/>
                <a:ea typeface="微软雅黑" pitchFamily="34" charset="-122"/>
              </a:rPr>
              <a:t>第一趟收集后： </a:t>
            </a:r>
            <a:r>
              <a:rPr lang="en-US" altLang="zh-CN" sz="2400" b="1" dirty="0">
                <a:solidFill>
                  <a:prstClr val="black"/>
                </a:solidFill>
                <a:latin typeface="微软雅黑" pitchFamily="34" charset="-122"/>
                <a:ea typeface="微软雅黑" pitchFamily="34" charset="-122"/>
              </a:rPr>
              <a:t>230  </a:t>
            </a:r>
            <a:r>
              <a:rPr lang="en-US" altLang="zh-CN" sz="2400" b="1" dirty="0">
                <a:solidFill>
                  <a:srgbClr val="0000FF"/>
                </a:solidFill>
                <a:latin typeface="微软雅黑" pitchFamily="34" charset="-122"/>
                <a:ea typeface="微软雅黑" pitchFamily="34" charset="-122"/>
              </a:rPr>
              <a:t>834  </a:t>
            </a:r>
            <a:r>
              <a:rPr lang="en-US" altLang="zh-CN" sz="2400" b="1" dirty="0">
                <a:solidFill>
                  <a:prstClr val="black"/>
                </a:solidFill>
                <a:latin typeface="微软雅黑" pitchFamily="34" charset="-122"/>
                <a:ea typeface="微软雅黑" pitchFamily="34" charset="-122"/>
              </a:rPr>
              <a:t>185  </a:t>
            </a:r>
            <a:r>
              <a:rPr lang="en-US" altLang="zh-CN" sz="2400" b="1" dirty="0">
                <a:solidFill>
                  <a:srgbClr val="0000FF"/>
                </a:solidFill>
                <a:latin typeface="微软雅黑" pitchFamily="34" charset="-122"/>
                <a:ea typeface="微软雅黑" pitchFamily="34" charset="-122"/>
              </a:rPr>
              <a:t>386  606</a:t>
            </a:r>
            <a:r>
              <a:rPr lang="en-US" altLang="zh-CN" sz="2400" b="1" dirty="0">
                <a:solidFill>
                  <a:prstClr val="black"/>
                </a:solidFill>
                <a:latin typeface="微软雅黑" pitchFamily="34" charset="-122"/>
                <a:ea typeface="微软雅黑" pitchFamily="34" charset="-122"/>
              </a:rPr>
              <a:t>  247 </a:t>
            </a:r>
            <a:r>
              <a:rPr lang="en-US" altLang="zh-CN" sz="2400" b="1" dirty="0">
                <a:solidFill>
                  <a:srgbClr val="0000FF"/>
                </a:solidFill>
                <a:latin typeface="微软雅黑" pitchFamily="34" charset="-122"/>
                <a:ea typeface="微软雅黑" pitchFamily="34" charset="-122"/>
              </a:rPr>
              <a:t>768  </a:t>
            </a:r>
            <a:r>
              <a:rPr lang="en-US" altLang="zh-CN" sz="2400" b="1" dirty="0">
                <a:solidFill>
                  <a:prstClr val="black"/>
                </a:solidFill>
                <a:latin typeface="微软雅黑" pitchFamily="34" charset="-122"/>
                <a:ea typeface="微软雅黑" pitchFamily="34" charset="-122"/>
              </a:rPr>
              <a:t>209  539</a:t>
            </a:r>
          </a:p>
        </p:txBody>
      </p:sp>
      <p:sp>
        <p:nvSpPr>
          <p:cNvPr id="3" name="Rectangle 3">
            <a:extLst>
              <a:ext uri="{FF2B5EF4-FFF2-40B4-BE49-F238E27FC236}">
                <a16:creationId xmlns:a16="http://schemas.microsoft.com/office/drawing/2014/main" id="{D4EB18F9-6F8F-438E-8036-FA6243F59E93}"/>
              </a:ext>
            </a:extLst>
          </p:cNvPr>
          <p:cNvSpPr>
            <a:spLocks noChangeArrowheads="1"/>
          </p:cNvSpPr>
          <p:nvPr/>
        </p:nvSpPr>
        <p:spPr bwMode="auto">
          <a:xfrm>
            <a:off x="762000" y="4038600"/>
            <a:ext cx="35814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40000"/>
              </a:lnSpc>
              <a:spcBef>
                <a:spcPct val="40000"/>
              </a:spcBef>
              <a:buFont typeface="Wingdings 2" pitchFamily="18" charset="2"/>
              <a:buNone/>
            </a:pPr>
            <a:r>
              <a:rPr lang="zh-CN" altLang="en-US" sz="2800" b="1" dirty="0">
                <a:solidFill>
                  <a:srgbClr val="FF0000"/>
                </a:solidFill>
                <a:latin typeface="微软雅黑" pitchFamily="34" charset="-122"/>
                <a:ea typeface="微软雅黑" pitchFamily="34" charset="-122"/>
              </a:rPr>
              <a:t>第一趟收集</a:t>
            </a:r>
          </a:p>
        </p:txBody>
      </p:sp>
      <p:graphicFrame>
        <p:nvGraphicFramePr>
          <p:cNvPr id="4" name="Object 5">
            <a:extLst>
              <a:ext uri="{FF2B5EF4-FFF2-40B4-BE49-F238E27FC236}">
                <a16:creationId xmlns:a16="http://schemas.microsoft.com/office/drawing/2014/main" id="{430E4A7B-CCBF-4B48-8928-1A225C25F900}"/>
              </a:ext>
            </a:extLst>
          </p:cNvPr>
          <p:cNvGraphicFramePr>
            <a:graphicFrameLocks noChangeAspect="1"/>
          </p:cNvGraphicFramePr>
          <p:nvPr>
            <p:extLst>
              <p:ext uri="{D42A27DB-BD31-4B8C-83A1-F6EECF244321}">
                <p14:modId xmlns:p14="http://schemas.microsoft.com/office/powerpoint/2010/main" val="499762947"/>
              </p:ext>
            </p:extLst>
          </p:nvPr>
        </p:nvGraphicFramePr>
        <p:xfrm>
          <a:off x="4706937" y="1143000"/>
          <a:ext cx="6237287" cy="5351462"/>
        </p:xfrm>
        <a:graphic>
          <a:graphicData uri="http://schemas.openxmlformats.org/presentationml/2006/ole">
            <mc:AlternateContent xmlns:mc="http://schemas.openxmlformats.org/markup-compatibility/2006">
              <mc:Choice xmlns:v="urn:schemas-microsoft-com:vml" Requires="v">
                <p:oleObj spid="_x0000_s16421" name="Visio" r:id="rId3" imgW="7100761" imgH="6093568" progId="Visio.Drawing.11">
                  <p:embed/>
                </p:oleObj>
              </mc:Choice>
              <mc:Fallback>
                <p:oleObj name="Visio" r:id="rId3" imgW="7100761" imgH="6093568" progId="Visio.Drawing.11">
                  <p:embed/>
                  <p:pic>
                    <p:nvPicPr>
                      <p:cNvPr id="8499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937" y="1143000"/>
                        <a:ext cx="6237287" cy="535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1140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left)">
                                      <p:cBhvr>
                                        <p:cTn id="16"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5E240BF-702F-4C60-8E83-75423CC66AF1}"/>
              </a:ext>
            </a:extLst>
          </p:cNvPr>
          <p:cNvSpPr txBox="1">
            <a:spLocks noChangeArrowheads="1"/>
          </p:cNvSpPr>
          <p:nvPr/>
        </p:nvSpPr>
        <p:spPr bwMode="auto">
          <a:xfrm>
            <a:off x="228600" y="533400"/>
            <a:ext cx="9109075"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defRPr sz="3200">
                <a:solidFill>
                  <a:schemeClr val="tx1"/>
                </a:solidFill>
                <a:latin typeface="Arial" charset="0"/>
                <a:ea typeface="宋体" charset="-122"/>
              </a:defRPr>
            </a:lvl1pPr>
            <a:lvl2pPr marL="990600" indent="-533400" eaLnBrk="0" hangingPunct="0">
              <a:spcBef>
                <a:spcPct val="20000"/>
              </a:spcBef>
              <a:buChar char="–"/>
              <a:defRPr sz="2800">
                <a:solidFill>
                  <a:schemeClr val="tx1"/>
                </a:solidFill>
                <a:latin typeface="Arial" charset="0"/>
                <a:ea typeface="宋体" charset="-122"/>
              </a:defRPr>
            </a:lvl2pPr>
            <a:lvl3pPr marL="1371600" indent="-457200" eaLnBrk="0" hangingPunct="0">
              <a:spcBef>
                <a:spcPct val="20000"/>
              </a:spcBef>
              <a:defRPr sz="2400">
                <a:solidFill>
                  <a:schemeClr val="tx1"/>
                </a:solidFill>
                <a:latin typeface="Arial" charset="0"/>
                <a:ea typeface="宋体" charset="-122"/>
              </a:defRPr>
            </a:lvl3pPr>
            <a:lvl4pPr marL="1752600" indent="-381000" eaLnBrk="0" hangingPunct="0">
              <a:spcBef>
                <a:spcPct val="20000"/>
              </a:spcBef>
              <a:buChar char="–"/>
              <a:defRPr sz="2000">
                <a:solidFill>
                  <a:schemeClr val="tx1"/>
                </a:solidFill>
                <a:latin typeface="Arial" charset="0"/>
                <a:ea typeface="宋体" charset="-122"/>
              </a:defRPr>
            </a:lvl4pPr>
            <a:lvl5pPr marL="2209800" indent="-381000" eaLnBrk="0" hangingPunct="0">
              <a:spcBef>
                <a:spcPct val="20000"/>
              </a:spcBef>
              <a:buChar char="»"/>
              <a:defRPr sz="2000">
                <a:solidFill>
                  <a:schemeClr val="tx1"/>
                </a:solidFill>
                <a:latin typeface="Arial" charset="0"/>
                <a:ea typeface="宋体" charset="-122"/>
              </a:defRPr>
            </a:lvl5pPr>
            <a:lvl6pPr marL="2667000" indent="-381000" eaLnBrk="0" fontAlgn="base" hangingPunct="0">
              <a:spcBef>
                <a:spcPct val="20000"/>
              </a:spcBef>
              <a:spcAft>
                <a:spcPct val="0"/>
              </a:spcAft>
              <a:buChar char="»"/>
              <a:defRPr sz="2000">
                <a:solidFill>
                  <a:schemeClr val="tx1"/>
                </a:solidFill>
                <a:latin typeface="Arial" charset="0"/>
                <a:ea typeface="宋体" charset="-122"/>
              </a:defRPr>
            </a:lvl6pPr>
            <a:lvl7pPr marL="3124200" indent="-381000" eaLnBrk="0" fontAlgn="base" hangingPunct="0">
              <a:spcBef>
                <a:spcPct val="20000"/>
              </a:spcBef>
              <a:spcAft>
                <a:spcPct val="0"/>
              </a:spcAft>
              <a:buChar char="»"/>
              <a:defRPr sz="2000">
                <a:solidFill>
                  <a:schemeClr val="tx1"/>
                </a:solidFill>
                <a:latin typeface="Arial" charset="0"/>
                <a:ea typeface="宋体" charset="-122"/>
              </a:defRPr>
            </a:lvl7pPr>
            <a:lvl8pPr marL="3581400" indent="-381000" eaLnBrk="0" fontAlgn="base" hangingPunct="0">
              <a:spcBef>
                <a:spcPct val="20000"/>
              </a:spcBef>
              <a:spcAft>
                <a:spcPct val="0"/>
              </a:spcAft>
              <a:buChar char="»"/>
              <a:defRPr sz="2000">
                <a:solidFill>
                  <a:schemeClr val="tx1"/>
                </a:solidFill>
                <a:latin typeface="Arial" charset="0"/>
                <a:ea typeface="宋体" charset="-122"/>
              </a:defRPr>
            </a:lvl8pPr>
            <a:lvl9pPr marL="4038600" indent="-381000" eaLnBrk="0" fontAlgn="base" hangingPunct="0">
              <a:spcBef>
                <a:spcPct val="20000"/>
              </a:spcBef>
              <a:spcAft>
                <a:spcPct val="0"/>
              </a:spcAft>
              <a:buChar char="»"/>
              <a:defRPr sz="2000">
                <a:solidFill>
                  <a:schemeClr val="tx1"/>
                </a:solidFill>
                <a:latin typeface="Arial" charset="0"/>
                <a:ea typeface="宋体" charset="-122"/>
              </a:defRPr>
            </a:lvl9pPr>
          </a:lstStyle>
          <a:p>
            <a:pPr>
              <a:buFont typeface="Wingdings 2" pitchFamily="18" charset="2"/>
              <a:buNone/>
            </a:pPr>
            <a:r>
              <a:rPr lang="zh-CN" altLang="en-US" sz="2400" b="1" dirty="0">
                <a:solidFill>
                  <a:prstClr val="black"/>
                </a:solidFill>
                <a:latin typeface="微软雅黑" pitchFamily="34" charset="-122"/>
                <a:ea typeface="微软雅黑" pitchFamily="34" charset="-122"/>
              </a:rPr>
              <a:t>第一趟收集后： </a:t>
            </a:r>
            <a:r>
              <a:rPr lang="en-US" altLang="zh-CN" sz="2400" b="1" dirty="0">
                <a:solidFill>
                  <a:prstClr val="black"/>
                </a:solidFill>
                <a:latin typeface="微软雅黑" pitchFamily="34" charset="-122"/>
                <a:ea typeface="微软雅黑" pitchFamily="34" charset="-122"/>
              </a:rPr>
              <a:t>230  </a:t>
            </a:r>
            <a:r>
              <a:rPr lang="en-US" altLang="zh-CN" sz="2400" b="1" dirty="0">
                <a:solidFill>
                  <a:srgbClr val="0000FF"/>
                </a:solidFill>
                <a:latin typeface="微软雅黑" pitchFamily="34" charset="-122"/>
                <a:ea typeface="微软雅黑" pitchFamily="34" charset="-122"/>
              </a:rPr>
              <a:t>834  </a:t>
            </a:r>
            <a:r>
              <a:rPr lang="en-US" altLang="zh-CN" sz="2400" b="1" dirty="0">
                <a:solidFill>
                  <a:prstClr val="black"/>
                </a:solidFill>
                <a:latin typeface="微软雅黑" pitchFamily="34" charset="-122"/>
                <a:ea typeface="微软雅黑" pitchFamily="34" charset="-122"/>
              </a:rPr>
              <a:t>185  </a:t>
            </a:r>
            <a:r>
              <a:rPr lang="en-US" altLang="zh-CN" sz="2400" b="1" dirty="0">
                <a:solidFill>
                  <a:srgbClr val="0000FF"/>
                </a:solidFill>
                <a:latin typeface="微软雅黑" pitchFamily="34" charset="-122"/>
                <a:ea typeface="微软雅黑" pitchFamily="34" charset="-122"/>
              </a:rPr>
              <a:t>386  606</a:t>
            </a:r>
            <a:r>
              <a:rPr lang="en-US" altLang="zh-CN" sz="2400" b="1" dirty="0">
                <a:solidFill>
                  <a:prstClr val="black"/>
                </a:solidFill>
                <a:latin typeface="微软雅黑" pitchFamily="34" charset="-122"/>
                <a:ea typeface="微软雅黑" pitchFamily="34" charset="-122"/>
              </a:rPr>
              <a:t>  247 </a:t>
            </a:r>
            <a:r>
              <a:rPr lang="en-US" altLang="zh-CN" sz="2400" b="1" dirty="0">
                <a:solidFill>
                  <a:srgbClr val="0000FF"/>
                </a:solidFill>
                <a:latin typeface="微软雅黑" pitchFamily="34" charset="-122"/>
                <a:ea typeface="微软雅黑" pitchFamily="34" charset="-122"/>
              </a:rPr>
              <a:t>768  </a:t>
            </a:r>
            <a:r>
              <a:rPr lang="en-US" altLang="zh-CN" sz="2400" b="1" dirty="0">
                <a:solidFill>
                  <a:prstClr val="black"/>
                </a:solidFill>
                <a:latin typeface="微软雅黑" pitchFamily="34" charset="-122"/>
                <a:ea typeface="微软雅黑" pitchFamily="34" charset="-122"/>
              </a:rPr>
              <a:t>209  539</a:t>
            </a:r>
          </a:p>
          <a:p>
            <a:pPr>
              <a:buFont typeface="Wingdings 2" pitchFamily="18" charset="2"/>
              <a:buNone/>
            </a:pPr>
            <a:r>
              <a:rPr lang="zh-CN" altLang="en-US" sz="2400" b="1" dirty="0">
                <a:solidFill>
                  <a:prstClr val="black"/>
                </a:solidFill>
                <a:latin typeface="微软雅黑" pitchFamily="34" charset="-122"/>
                <a:ea typeface="微软雅黑" pitchFamily="34" charset="-122"/>
              </a:rPr>
              <a:t>第二趟收集后： </a:t>
            </a:r>
            <a:r>
              <a:rPr lang="en-US" altLang="zh-CN" sz="2400" b="1" dirty="0">
                <a:solidFill>
                  <a:prstClr val="black"/>
                </a:solidFill>
                <a:latin typeface="微软雅黑" pitchFamily="34" charset="-122"/>
                <a:ea typeface="微软雅黑" pitchFamily="34" charset="-122"/>
              </a:rPr>
              <a:t>606  209  </a:t>
            </a:r>
            <a:r>
              <a:rPr lang="en-US" altLang="zh-CN" sz="2400" b="1" dirty="0">
                <a:solidFill>
                  <a:srgbClr val="0000FF"/>
                </a:solidFill>
                <a:latin typeface="微软雅黑" pitchFamily="34" charset="-122"/>
                <a:ea typeface="微软雅黑" pitchFamily="34" charset="-122"/>
              </a:rPr>
              <a:t>230  834  539</a:t>
            </a:r>
            <a:r>
              <a:rPr lang="en-US" altLang="zh-CN" sz="2400" b="1" dirty="0">
                <a:solidFill>
                  <a:prstClr val="black"/>
                </a:solidFill>
                <a:latin typeface="微软雅黑" pitchFamily="34" charset="-122"/>
                <a:ea typeface="微软雅黑" pitchFamily="34" charset="-122"/>
              </a:rPr>
              <a:t>  247 </a:t>
            </a:r>
            <a:r>
              <a:rPr lang="en-US" altLang="zh-CN" sz="2400" b="1" dirty="0">
                <a:solidFill>
                  <a:srgbClr val="0000FF"/>
                </a:solidFill>
                <a:latin typeface="微软雅黑" pitchFamily="34" charset="-122"/>
                <a:ea typeface="微软雅黑" pitchFamily="34" charset="-122"/>
              </a:rPr>
              <a:t>768</a:t>
            </a:r>
            <a:r>
              <a:rPr lang="en-US" altLang="zh-CN" sz="2400" b="1" dirty="0">
                <a:solidFill>
                  <a:prstClr val="black"/>
                </a:solidFill>
                <a:latin typeface="微软雅黑" pitchFamily="34" charset="-122"/>
                <a:ea typeface="微软雅黑" pitchFamily="34" charset="-122"/>
              </a:rPr>
              <a:t>  185  386</a:t>
            </a:r>
          </a:p>
        </p:txBody>
      </p:sp>
      <p:sp>
        <p:nvSpPr>
          <p:cNvPr id="3" name="Rectangle 3">
            <a:extLst>
              <a:ext uri="{FF2B5EF4-FFF2-40B4-BE49-F238E27FC236}">
                <a16:creationId xmlns:a16="http://schemas.microsoft.com/office/drawing/2014/main" id="{07B4C6B5-30F6-4C57-A998-C65CB82D8AF1}"/>
              </a:ext>
            </a:extLst>
          </p:cNvPr>
          <p:cNvSpPr>
            <a:spLocks noChangeArrowheads="1"/>
          </p:cNvSpPr>
          <p:nvPr/>
        </p:nvSpPr>
        <p:spPr bwMode="auto">
          <a:xfrm>
            <a:off x="685800" y="3625850"/>
            <a:ext cx="282175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40000"/>
              </a:lnSpc>
              <a:spcBef>
                <a:spcPct val="40000"/>
              </a:spcBef>
              <a:buFont typeface="Wingdings 2" pitchFamily="18" charset="2"/>
              <a:buNone/>
            </a:pPr>
            <a:r>
              <a:rPr lang="zh-CN" altLang="en-US" sz="2800" b="1" dirty="0">
                <a:solidFill>
                  <a:srgbClr val="FF0000"/>
                </a:solidFill>
                <a:latin typeface="微软雅黑" pitchFamily="34" charset="-122"/>
                <a:ea typeface="微软雅黑" pitchFamily="34" charset="-122"/>
              </a:rPr>
              <a:t>第二趟分配</a:t>
            </a:r>
          </a:p>
        </p:txBody>
      </p:sp>
      <p:graphicFrame>
        <p:nvGraphicFramePr>
          <p:cNvPr id="4" name="Object 5">
            <a:extLst>
              <a:ext uri="{FF2B5EF4-FFF2-40B4-BE49-F238E27FC236}">
                <a16:creationId xmlns:a16="http://schemas.microsoft.com/office/drawing/2014/main" id="{F0FFFD36-E957-4B7F-B26B-5EE85582D0BD}"/>
              </a:ext>
            </a:extLst>
          </p:cNvPr>
          <p:cNvGraphicFramePr>
            <a:graphicFrameLocks noChangeAspect="1"/>
          </p:cNvGraphicFramePr>
          <p:nvPr>
            <p:extLst>
              <p:ext uri="{D42A27DB-BD31-4B8C-83A1-F6EECF244321}">
                <p14:modId xmlns:p14="http://schemas.microsoft.com/office/powerpoint/2010/main" val="3499165973"/>
              </p:ext>
            </p:extLst>
          </p:nvPr>
        </p:nvGraphicFramePr>
        <p:xfrm>
          <a:off x="3733800" y="1295400"/>
          <a:ext cx="7920037" cy="5264150"/>
        </p:xfrm>
        <a:graphic>
          <a:graphicData uri="http://schemas.openxmlformats.org/presentationml/2006/ole">
            <mc:AlternateContent xmlns:mc="http://schemas.openxmlformats.org/markup-compatibility/2006">
              <mc:Choice xmlns:v="urn:schemas-microsoft-com:vml" Requires="v">
                <p:oleObj spid="_x0000_s18467" name="Visio" r:id="rId3" imgW="9071711" imgH="6030068" progId="Visio.Drawing.11">
                  <p:embed/>
                </p:oleObj>
              </mc:Choice>
              <mc:Fallback>
                <p:oleObj name="Visio" r:id="rId3" imgW="9071711" imgH="6030068" progId="Visio.Drawing.11">
                  <p:embed/>
                  <p:pic>
                    <p:nvPicPr>
                      <p:cNvPr id="8519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295400"/>
                        <a:ext cx="7920037"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3808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Text Box 2"/>
          <p:cNvSpPr txBox="1">
            <a:spLocks noChangeArrowheads="1"/>
          </p:cNvSpPr>
          <p:nvPr/>
        </p:nvSpPr>
        <p:spPr bwMode="auto">
          <a:xfrm>
            <a:off x="533400" y="457200"/>
            <a:ext cx="91090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defRPr sz="3200">
                <a:solidFill>
                  <a:schemeClr val="tx1"/>
                </a:solidFill>
                <a:latin typeface="Arial" charset="0"/>
                <a:ea typeface="宋体" charset="-122"/>
              </a:defRPr>
            </a:lvl1pPr>
            <a:lvl2pPr marL="990600" indent="-533400" eaLnBrk="0" hangingPunct="0">
              <a:spcBef>
                <a:spcPct val="20000"/>
              </a:spcBef>
              <a:buChar char="–"/>
              <a:defRPr sz="2800">
                <a:solidFill>
                  <a:schemeClr val="tx1"/>
                </a:solidFill>
                <a:latin typeface="Arial" charset="0"/>
                <a:ea typeface="宋体" charset="-122"/>
              </a:defRPr>
            </a:lvl2pPr>
            <a:lvl3pPr marL="1371600" indent="-457200" eaLnBrk="0" hangingPunct="0">
              <a:spcBef>
                <a:spcPct val="20000"/>
              </a:spcBef>
              <a:defRPr sz="2400">
                <a:solidFill>
                  <a:schemeClr val="tx1"/>
                </a:solidFill>
                <a:latin typeface="Arial" charset="0"/>
                <a:ea typeface="宋体" charset="-122"/>
              </a:defRPr>
            </a:lvl3pPr>
            <a:lvl4pPr marL="1752600" indent="-381000" eaLnBrk="0" hangingPunct="0">
              <a:spcBef>
                <a:spcPct val="20000"/>
              </a:spcBef>
              <a:buChar char="–"/>
              <a:defRPr sz="2000">
                <a:solidFill>
                  <a:schemeClr val="tx1"/>
                </a:solidFill>
                <a:latin typeface="Arial" charset="0"/>
                <a:ea typeface="宋体" charset="-122"/>
              </a:defRPr>
            </a:lvl4pPr>
            <a:lvl5pPr marL="2209800" indent="-381000" eaLnBrk="0" hangingPunct="0">
              <a:spcBef>
                <a:spcPct val="20000"/>
              </a:spcBef>
              <a:buChar char="»"/>
              <a:defRPr sz="2000">
                <a:solidFill>
                  <a:schemeClr val="tx1"/>
                </a:solidFill>
                <a:latin typeface="Arial" charset="0"/>
                <a:ea typeface="宋体" charset="-122"/>
              </a:defRPr>
            </a:lvl5pPr>
            <a:lvl6pPr marL="2667000" indent="-381000" eaLnBrk="0" fontAlgn="base" hangingPunct="0">
              <a:spcBef>
                <a:spcPct val="20000"/>
              </a:spcBef>
              <a:spcAft>
                <a:spcPct val="0"/>
              </a:spcAft>
              <a:buChar char="»"/>
              <a:defRPr sz="2000">
                <a:solidFill>
                  <a:schemeClr val="tx1"/>
                </a:solidFill>
                <a:latin typeface="Arial" charset="0"/>
                <a:ea typeface="宋体" charset="-122"/>
              </a:defRPr>
            </a:lvl6pPr>
            <a:lvl7pPr marL="3124200" indent="-381000" eaLnBrk="0" fontAlgn="base" hangingPunct="0">
              <a:spcBef>
                <a:spcPct val="20000"/>
              </a:spcBef>
              <a:spcAft>
                <a:spcPct val="0"/>
              </a:spcAft>
              <a:buChar char="»"/>
              <a:defRPr sz="2000">
                <a:solidFill>
                  <a:schemeClr val="tx1"/>
                </a:solidFill>
                <a:latin typeface="Arial" charset="0"/>
                <a:ea typeface="宋体" charset="-122"/>
              </a:defRPr>
            </a:lvl7pPr>
            <a:lvl8pPr marL="3581400" indent="-381000" eaLnBrk="0" fontAlgn="base" hangingPunct="0">
              <a:spcBef>
                <a:spcPct val="20000"/>
              </a:spcBef>
              <a:spcAft>
                <a:spcPct val="0"/>
              </a:spcAft>
              <a:buChar char="»"/>
              <a:defRPr sz="2000">
                <a:solidFill>
                  <a:schemeClr val="tx1"/>
                </a:solidFill>
                <a:latin typeface="Arial" charset="0"/>
                <a:ea typeface="宋体" charset="-122"/>
              </a:defRPr>
            </a:lvl8pPr>
            <a:lvl9pPr marL="4038600" indent="-381000" eaLnBrk="0" fontAlgn="base" hangingPunct="0">
              <a:spcBef>
                <a:spcPct val="20000"/>
              </a:spcBef>
              <a:spcAft>
                <a:spcPct val="0"/>
              </a:spcAft>
              <a:buChar char="»"/>
              <a:defRPr sz="2000">
                <a:solidFill>
                  <a:schemeClr val="tx1"/>
                </a:solidFill>
                <a:latin typeface="Arial" charset="0"/>
                <a:ea typeface="宋体" charset="-122"/>
              </a:defRPr>
            </a:lvl9pPr>
          </a:lstStyle>
          <a:p>
            <a:pPr>
              <a:buFont typeface="Wingdings 2" pitchFamily="18" charset="2"/>
              <a:buNone/>
            </a:pPr>
            <a:r>
              <a:rPr lang="zh-CN" altLang="en-US" sz="2400" b="1" dirty="0">
                <a:latin typeface="微软雅黑" pitchFamily="34" charset="-122"/>
                <a:ea typeface="微软雅黑" pitchFamily="34" charset="-122"/>
              </a:rPr>
              <a:t>第二趟收集后： </a:t>
            </a:r>
            <a:r>
              <a:rPr lang="en-US" altLang="zh-CN" sz="2400" b="1" dirty="0">
                <a:latin typeface="微软雅黑" pitchFamily="34" charset="-122"/>
                <a:ea typeface="微软雅黑" pitchFamily="34" charset="-122"/>
              </a:rPr>
              <a:t>606  209  </a:t>
            </a:r>
            <a:r>
              <a:rPr lang="en-US" altLang="zh-CN" sz="2400" b="1" dirty="0">
                <a:solidFill>
                  <a:srgbClr val="0000FF"/>
                </a:solidFill>
                <a:latin typeface="微软雅黑" pitchFamily="34" charset="-122"/>
                <a:ea typeface="微软雅黑" pitchFamily="34" charset="-122"/>
              </a:rPr>
              <a:t>230  834  539</a:t>
            </a:r>
            <a:r>
              <a:rPr lang="en-US" altLang="zh-CN" sz="2400" b="1" dirty="0">
                <a:latin typeface="微软雅黑" pitchFamily="34" charset="-122"/>
                <a:ea typeface="微软雅黑" pitchFamily="34" charset="-122"/>
              </a:rPr>
              <a:t>  247 </a:t>
            </a:r>
            <a:r>
              <a:rPr lang="en-US" altLang="zh-CN" sz="2400" b="1" dirty="0">
                <a:solidFill>
                  <a:srgbClr val="0000FF"/>
                </a:solidFill>
                <a:latin typeface="微软雅黑" pitchFamily="34" charset="-122"/>
                <a:ea typeface="微软雅黑" pitchFamily="34" charset="-122"/>
              </a:rPr>
              <a:t>768</a:t>
            </a:r>
            <a:r>
              <a:rPr lang="en-US" altLang="zh-CN" sz="2400" b="1" dirty="0">
                <a:latin typeface="微软雅黑" pitchFamily="34" charset="-122"/>
                <a:ea typeface="微软雅黑" pitchFamily="34" charset="-122"/>
              </a:rPr>
              <a:t>  185  386</a:t>
            </a:r>
          </a:p>
          <a:p>
            <a:pPr>
              <a:buFont typeface="Wingdings 2" pitchFamily="18" charset="2"/>
              <a:buNone/>
            </a:pPr>
            <a:r>
              <a:rPr lang="zh-CN" altLang="en-US" sz="2400" b="1" dirty="0">
                <a:latin typeface="微软雅黑" pitchFamily="34" charset="-122"/>
                <a:ea typeface="微软雅黑" pitchFamily="34" charset="-122"/>
              </a:rPr>
              <a:t>第三趟收集后： </a:t>
            </a:r>
            <a:r>
              <a:rPr lang="en-US" altLang="zh-CN" sz="2400" b="1" dirty="0">
                <a:latin typeface="微软雅黑" pitchFamily="34" charset="-122"/>
                <a:ea typeface="微软雅黑" pitchFamily="34" charset="-122"/>
              </a:rPr>
              <a:t>185  </a:t>
            </a:r>
            <a:r>
              <a:rPr lang="en-US" altLang="zh-CN" sz="2400" b="1" dirty="0">
                <a:solidFill>
                  <a:srgbClr val="0000FF"/>
                </a:solidFill>
                <a:latin typeface="微软雅黑" pitchFamily="34" charset="-122"/>
                <a:ea typeface="微软雅黑" pitchFamily="34" charset="-122"/>
              </a:rPr>
              <a:t>209  230  247</a:t>
            </a:r>
            <a:r>
              <a:rPr lang="en-US" altLang="zh-CN" sz="2400" b="1" dirty="0">
                <a:latin typeface="微软雅黑" pitchFamily="34" charset="-122"/>
                <a:ea typeface="微软雅黑" pitchFamily="34" charset="-122"/>
              </a:rPr>
              <a:t>  386  </a:t>
            </a:r>
            <a:r>
              <a:rPr lang="en-US" altLang="zh-CN" sz="2400" b="1" dirty="0">
                <a:solidFill>
                  <a:srgbClr val="0000FF"/>
                </a:solidFill>
                <a:latin typeface="微软雅黑" pitchFamily="34" charset="-122"/>
                <a:ea typeface="微软雅黑" pitchFamily="34" charset="-122"/>
              </a:rPr>
              <a:t>539</a:t>
            </a:r>
            <a:r>
              <a:rPr lang="en-US" altLang="zh-CN" sz="2400" b="1" dirty="0">
                <a:latin typeface="微软雅黑" pitchFamily="34" charset="-122"/>
                <a:ea typeface="微软雅黑" pitchFamily="34" charset="-122"/>
              </a:rPr>
              <a:t> 606  </a:t>
            </a:r>
            <a:r>
              <a:rPr lang="en-US" altLang="zh-CN" sz="2400" b="1" dirty="0">
                <a:solidFill>
                  <a:srgbClr val="0000FF"/>
                </a:solidFill>
                <a:latin typeface="微软雅黑" pitchFamily="34" charset="-122"/>
                <a:ea typeface="微软雅黑" pitchFamily="34" charset="-122"/>
              </a:rPr>
              <a:t>768</a:t>
            </a:r>
            <a:r>
              <a:rPr lang="en-US" altLang="zh-CN" sz="2400" b="1" dirty="0">
                <a:latin typeface="微软雅黑" pitchFamily="34" charset="-122"/>
                <a:ea typeface="微软雅黑" pitchFamily="34" charset="-122"/>
              </a:rPr>
              <a:t>  834</a:t>
            </a:r>
          </a:p>
        </p:txBody>
      </p:sp>
      <p:sp>
        <p:nvSpPr>
          <p:cNvPr id="852995" name="Rectangle 3"/>
          <p:cNvSpPr>
            <a:spLocks noChangeArrowheads="1"/>
          </p:cNvSpPr>
          <p:nvPr/>
        </p:nvSpPr>
        <p:spPr bwMode="auto">
          <a:xfrm>
            <a:off x="304800" y="3429000"/>
            <a:ext cx="28194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a:lnSpc>
                <a:spcPct val="140000"/>
              </a:lnSpc>
              <a:spcBef>
                <a:spcPct val="40000"/>
              </a:spcBef>
              <a:buFont typeface="Wingdings 2" pitchFamily="18" charset="2"/>
              <a:buNone/>
            </a:pPr>
            <a:r>
              <a:rPr lang="zh-CN" altLang="en-US" sz="2800" b="1" dirty="0">
                <a:solidFill>
                  <a:srgbClr val="FF0000"/>
                </a:solidFill>
                <a:latin typeface="微软雅黑" pitchFamily="34" charset="-122"/>
                <a:ea typeface="微软雅黑" pitchFamily="34" charset="-122"/>
              </a:rPr>
              <a:t>第三趟分配</a:t>
            </a:r>
          </a:p>
        </p:txBody>
      </p:sp>
      <p:graphicFrame>
        <p:nvGraphicFramePr>
          <p:cNvPr id="852997" name="Object 5"/>
          <p:cNvGraphicFramePr>
            <a:graphicFrameLocks noChangeAspect="1"/>
          </p:cNvGraphicFramePr>
          <p:nvPr>
            <p:extLst>
              <p:ext uri="{D42A27DB-BD31-4B8C-83A1-F6EECF244321}">
                <p14:modId xmlns:p14="http://schemas.microsoft.com/office/powerpoint/2010/main" val="3465411151"/>
              </p:ext>
            </p:extLst>
          </p:nvPr>
        </p:nvGraphicFramePr>
        <p:xfrm>
          <a:off x="3733800" y="1277938"/>
          <a:ext cx="8064500" cy="5427662"/>
        </p:xfrm>
        <a:graphic>
          <a:graphicData uri="http://schemas.openxmlformats.org/presentationml/2006/ole">
            <mc:AlternateContent xmlns:mc="http://schemas.openxmlformats.org/markup-compatibility/2006">
              <mc:Choice xmlns:v="urn:schemas-microsoft-com:vml" Requires="v">
                <p:oleObj spid="_x0000_s20515" name="Visio" r:id="rId4" imgW="9071711" imgH="6106268" progId="Visio.Drawing.11">
                  <p:embed/>
                </p:oleObj>
              </mc:Choice>
              <mc:Fallback>
                <p:oleObj name="Visio" r:id="rId4" imgW="9071711" imgH="6106268" progId="Visio.Drawing.11">
                  <p:embed/>
                  <p:pic>
                    <p:nvPicPr>
                      <p:cNvPr id="8529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277938"/>
                        <a:ext cx="8064500" cy="542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427487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52995"/>
                                        </p:tgtEl>
                                        <p:attrNameLst>
                                          <p:attrName>style.visibility</p:attrName>
                                        </p:attrNameLst>
                                      </p:cBhvr>
                                      <p:to>
                                        <p:strVal val="visible"/>
                                      </p:to>
                                    </p:set>
                                    <p:animEffect transition="in" filter="wipe(left)">
                                      <p:cBhvr>
                                        <p:cTn id="7" dur="500"/>
                                        <p:tgtEl>
                                          <p:spTgt spid="85299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52997"/>
                                        </p:tgtEl>
                                        <p:attrNameLst>
                                          <p:attrName>style.visibility</p:attrName>
                                        </p:attrNameLst>
                                      </p:cBhvr>
                                      <p:to>
                                        <p:strVal val="visible"/>
                                      </p:to>
                                    </p:set>
                                    <p:animEffect transition="in" filter="dissolve">
                                      <p:cBhvr>
                                        <p:cTn id="11" dur="500"/>
                                        <p:tgtEl>
                                          <p:spTgt spid="85299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52994">
                                            <p:txEl>
                                              <p:pRg st="1" end="1"/>
                                            </p:txEl>
                                          </p:spTgt>
                                        </p:tgtEl>
                                        <p:attrNameLst>
                                          <p:attrName>style.visibility</p:attrName>
                                        </p:attrNameLst>
                                      </p:cBhvr>
                                      <p:to>
                                        <p:strVal val="visible"/>
                                      </p:to>
                                    </p:set>
                                    <p:animEffect transition="in" filter="wipe(left)">
                                      <p:cBhvr>
                                        <p:cTn id="16" dur="500"/>
                                        <p:tgtEl>
                                          <p:spTgt spid="8529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00BE6-0760-4C7D-A414-0EB18FAF4341}"/>
              </a:ext>
            </a:extLst>
          </p:cNvPr>
          <p:cNvSpPr>
            <a:spLocks noGrp="1"/>
          </p:cNvSpPr>
          <p:nvPr>
            <p:ph type="title"/>
          </p:nvPr>
        </p:nvSpPr>
        <p:spPr/>
        <p:txBody>
          <a:bodyPr/>
          <a:lstStyle/>
          <a:p>
            <a:r>
              <a:rPr lang="zh-CN" altLang="en-US" dirty="0"/>
              <a:t>基数排序的基本数据结构</a:t>
            </a:r>
          </a:p>
        </p:txBody>
      </p:sp>
      <p:sp>
        <p:nvSpPr>
          <p:cNvPr id="4" name="内容占位符 2">
            <a:extLst>
              <a:ext uri="{FF2B5EF4-FFF2-40B4-BE49-F238E27FC236}">
                <a16:creationId xmlns:a16="http://schemas.microsoft.com/office/drawing/2014/main" id="{A3660DFF-7001-47F8-809C-664D15106C88}"/>
              </a:ext>
            </a:extLst>
          </p:cNvPr>
          <p:cNvSpPr>
            <a:spLocks noGrp="1"/>
          </p:cNvSpPr>
          <p:nvPr>
            <p:ph idx="1"/>
          </p:nvPr>
        </p:nvSpPr>
        <p:spPr>
          <a:xfrm>
            <a:off x="1524000" y="1371600"/>
            <a:ext cx="8312727" cy="5074920"/>
          </a:xfrm>
        </p:spPr>
        <p:txBody>
          <a:bodyPr>
            <a:normAutofit lnSpcReduction="10000"/>
          </a:bodyPr>
          <a:lstStyle/>
          <a:p>
            <a:pPr marL="0" indent="0">
              <a:lnSpc>
                <a:spcPct val="120000"/>
              </a:lnSpc>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typedef struct node{	</a:t>
            </a:r>
            <a:r>
              <a:rPr lang="en-US" altLang="zh-CN" sz="2400" dirty="0">
                <a:solidFill>
                  <a:srgbClr val="006600"/>
                </a:solidFill>
                <a:cs typeface="Verdana" panose="020B0604030504040204" pitchFamily="34" charset="0"/>
              </a:rPr>
              <a:t>// </a:t>
            </a:r>
            <a:r>
              <a:rPr lang="zh-CN" altLang="en-US" sz="2400" dirty="0">
                <a:solidFill>
                  <a:srgbClr val="006600"/>
                </a:solidFill>
                <a:cs typeface="Verdana" panose="020B0604030504040204" pitchFamily="34" charset="0"/>
              </a:rPr>
              <a:t>含</a:t>
            </a:r>
            <a:r>
              <a:rPr lang="en-US" altLang="zh-CN" sz="2400" dirty="0">
                <a:solidFill>
                  <a:srgbClr val="006600"/>
                </a:solidFill>
                <a:cs typeface="Verdana" panose="020B0604030504040204" pitchFamily="34" charset="0"/>
              </a:rPr>
              <a:t>next</a:t>
            </a:r>
            <a:r>
              <a:rPr lang="zh-CN" altLang="en-US" sz="2400" dirty="0">
                <a:solidFill>
                  <a:srgbClr val="006600"/>
                </a:solidFill>
                <a:cs typeface="Verdana" panose="020B0604030504040204" pitchFamily="34" charset="0"/>
              </a:rPr>
              <a:t>指针的待排元素</a:t>
            </a:r>
            <a:endParaRPr lang="en-US" altLang="zh-CN" sz="2400" dirty="0">
              <a:solidFill>
                <a:srgbClr val="006600"/>
              </a:solidFill>
              <a:cs typeface="Verdana" panose="020B0604030504040204" pitchFamily="34" charset="0"/>
            </a:endParaRPr>
          </a:p>
          <a:p>
            <a:pPr marL="0" indent="0">
              <a:lnSpc>
                <a:spcPct val="120000"/>
              </a:lnSpc>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int data;</a:t>
            </a:r>
          </a:p>
          <a:p>
            <a:pPr marL="0" indent="0">
              <a:lnSpc>
                <a:spcPct val="120000"/>
              </a:lnSpc>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node *next;</a:t>
            </a:r>
          </a:p>
          <a:p>
            <a:pPr marL="0" indent="0">
              <a:lnSpc>
                <a:spcPct val="120000"/>
              </a:lnSpc>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a:t>
            </a:r>
            <a:r>
              <a:rPr lang="en-US" altLang="zh-CN" sz="24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TNode</a:t>
            </a:r>
            <a:r>
              <a:rPr lang="en-US" altLang="zh-CN" sz="2400" b="1" dirty="0">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endParaRPr lang="en-US" altLang="zh-CN" sz="2400" b="1"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typedef struct{		</a:t>
            </a:r>
            <a:r>
              <a:rPr lang="en-US" altLang="zh-CN" sz="2400" dirty="0">
                <a:solidFill>
                  <a:srgbClr val="006600"/>
                </a:solidFill>
                <a:cs typeface="Verdana" panose="020B0604030504040204" pitchFamily="34" charset="0"/>
              </a:rPr>
              <a:t>// </a:t>
            </a:r>
            <a:r>
              <a:rPr lang="zh-CN" altLang="en-US" sz="2400" dirty="0">
                <a:solidFill>
                  <a:srgbClr val="006600"/>
                </a:solidFill>
                <a:cs typeface="Verdana" panose="020B0604030504040204" pitchFamily="34" charset="0"/>
              </a:rPr>
              <a:t>首尾指针组合</a:t>
            </a:r>
            <a:endParaRPr lang="en-US" altLang="zh-CN" sz="2400" dirty="0">
              <a:solidFill>
                <a:srgbClr val="006600"/>
              </a:solidFill>
              <a:cs typeface="Verdana" panose="020B0604030504040204" pitchFamily="34" charset="0"/>
            </a:endParaRPr>
          </a:p>
          <a:p>
            <a:pPr marL="0" indent="0">
              <a:lnSpc>
                <a:spcPct val="120000"/>
              </a:lnSpc>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node *front;</a:t>
            </a:r>
          </a:p>
          <a:p>
            <a:pPr marL="0" indent="0">
              <a:lnSpc>
                <a:spcPct val="120000"/>
              </a:lnSpc>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node *rear;</a:t>
            </a:r>
          </a:p>
          <a:p>
            <a:pPr marL="0" indent="0">
              <a:lnSpc>
                <a:spcPct val="120000"/>
              </a:lnSpc>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a:t>
            </a:r>
            <a:r>
              <a:rPr lang="en-US" altLang="zh-CN" sz="24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TPointer</a:t>
            </a:r>
            <a:r>
              <a:rPr lang="en-US" altLang="zh-CN" sz="2400" b="1"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73720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EA0ACF2-9CF6-452C-858C-8F96F90D72E4}"/>
              </a:ext>
            </a:extLst>
          </p:cNvPr>
          <p:cNvSpPr>
            <a:spLocks noGrp="1"/>
          </p:cNvSpPr>
          <p:nvPr>
            <p:ph idx="1"/>
          </p:nvPr>
        </p:nvSpPr>
        <p:spPr>
          <a:xfrm>
            <a:off x="762000" y="533400"/>
            <a:ext cx="9144000" cy="6093296"/>
          </a:xfrm>
        </p:spPr>
        <p:txBody>
          <a:bodyPr>
            <a:normAutofit fontScale="77500" lnSpcReduction="20000"/>
          </a:bodyPr>
          <a:lstStyle/>
          <a:p>
            <a:pPr marL="0" indent="0">
              <a:lnSpc>
                <a:spcPct val="120000"/>
              </a:lnSpc>
              <a:buNone/>
            </a:pPr>
            <a:r>
              <a:rPr lang="en-US" altLang="zh-CN" b="1" dirty="0">
                <a:solidFill>
                  <a:srgbClr val="006600"/>
                </a:solidFill>
                <a:cs typeface="Verdana" panose="020B0604030504040204" pitchFamily="34" charset="0"/>
              </a:rPr>
              <a:t>// </a:t>
            </a:r>
            <a:r>
              <a:rPr lang="zh-CN" altLang="en-US" b="1" dirty="0">
                <a:solidFill>
                  <a:srgbClr val="006600"/>
                </a:solidFill>
                <a:cs typeface="Verdana" panose="020B0604030504040204" pitchFamily="34" charset="0"/>
              </a:rPr>
              <a:t>根据数组</a:t>
            </a:r>
            <a:r>
              <a:rPr lang="en-US" altLang="zh-CN" b="1" dirty="0">
                <a:solidFill>
                  <a:srgbClr val="006600"/>
                </a:solidFill>
                <a:cs typeface="Verdana" panose="020B0604030504040204" pitchFamily="34" charset="0"/>
              </a:rPr>
              <a:t>R</a:t>
            </a:r>
            <a:r>
              <a:rPr lang="zh-CN" altLang="en-US" b="1" dirty="0">
                <a:solidFill>
                  <a:srgbClr val="006600"/>
                </a:solidFill>
                <a:cs typeface="Verdana" panose="020B0604030504040204" pitchFamily="34" charset="0"/>
              </a:rPr>
              <a:t>构建带头结点的单链表</a:t>
            </a:r>
          </a:p>
          <a:p>
            <a:pPr marL="0" indent="0">
              <a:lnSpc>
                <a:spcPct val="120000"/>
              </a:lnSpc>
              <a:buNone/>
            </a:pPr>
            <a:r>
              <a:rPr lang="en-US" altLang="zh-CN" b="1" dirty="0" err="1">
                <a:latin typeface="Verdana" panose="020B0604030504040204" pitchFamily="34" charset="0"/>
                <a:ea typeface="Verdana" panose="020B0604030504040204" pitchFamily="34" charset="0"/>
                <a:cs typeface="Verdana" panose="020B0604030504040204" pitchFamily="34" charset="0"/>
              </a:rPr>
              <a:t>TNode</a:t>
            </a:r>
            <a:r>
              <a:rPr lang="en-US" altLang="zh-CN" b="1" dirty="0">
                <a:latin typeface="Verdana" panose="020B0604030504040204" pitchFamily="34" charset="0"/>
                <a:ea typeface="Verdana" panose="020B0604030504040204" pitchFamily="34" charset="0"/>
                <a:cs typeface="Verdana" panose="020B0604030504040204" pitchFamily="34" charset="0"/>
              </a:rPr>
              <a:t>* </a:t>
            </a:r>
            <a:r>
              <a:rPr lang="en-US" altLang="zh-CN" b="1" dirty="0" err="1">
                <a:solidFill>
                  <a:srgbClr val="FF0000"/>
                </a:solidFill>
                <a:latin typeface="Verdana" panose="020B0604030504040204" pitchFamily="34" charset="0"/>
                <a:ea typeface="Verdana" panose="020B0604030504040204" pitchFamily="34" charset="0"/>
                <a:cs typeface="Verdana" panose="020B0604030504040204" pitchFamily="34" charset="0"/>
              </a:rPr>
              <a:t>build_list</a:t>
            </a:r>
            <a:r>
              <a:rPr lang="en-US" altLang="zh-CN" b="1" dirty="0">
                <a:latin typeface="Verdana" panose="020B0604030504040204" pitchFamily="34" charset="0"/>
                <a:ea typeface="Verdana" panose="020B0604030504040204" pitchFamily="34" charset="0"/>
                <a:cs typeface="Verdana" panose="020B0604030504040204" pitchFamily="34" charset="0"/>
              </a:rPr>
              <a:t>(int R[], int n){</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      int </a:t>
            </a:r>
            <a:r>
              <a:rPr lang="en-US" altLang="zh-CN" b="1" dirty="0" err="1">
                <a:latin typeface="Verdana" panose="020B0604030504040204" pitchFamily="34" charset="0"/>
                <a:ea typeface="Verdana" panose="020B0604030504040204" pitchFamily="34" charset="0"/>
                <a:cs typeface="Verdana" panose="020B0604030504040204" pitchFamily="34" charset="0"/>
              </a:rPr>
              <a:t>i</a:t>
            </a:r>
            <a:r>
              <a:rPr lang="en-US" altLang="zh-CN" b="1" dirty="0">
                <a:latin typeface="Verdana" panose="020B0604030504040204" pitchFamily="34" charset="0"/>
                <a:ea typeface="Verdana" panose="020B0604030504040204" pitchFamily="34" charset="0"/>
                <a:cs typeface="Verdana" panose="020B0604030504040204" pitchFamily="34" charset="0"/>
              </a:rPr>
              <a:t>; </a:t>
            </a:r>
            <a:r>
              <a:rPr lang="en-US" altLang="zh-CN" b="1" dirty="0" err="1">
                <a:latin typeface="Verdana" panose="020B0604030504040204" pitchFamily="34" charset="0"/>
                <a:ea typeface="Verdana" panose="020B0604030504040204" pitchFamily="34" charset="0"/>
                <a:cs typeface="Verdana" panose="020B0604030504040204" pitchFamily="34" charset="0"/>
              </a:rPr>
              <a:t>TNode</a:t>
            </a:r>
            <a:r>
              <a:rPr lang="en-US" altLang="zh-CN" b="1" dirty="0">
                <a:latin typeface="Verdana" panose="020B0604030504040204" pitchFamily="34" charset="0"/>
                <a:ea typeface="Verdana" panose="020B0604030504040204" pitchFamily="34" charset="0"/>
                <a:cs typeface="Verdana" panose="020B0604030504040204" pitchFamily="34" charset="0"/>
              </a:rPr>
              <a:t>* p, </a:t>
            </a:r>
            <a:r>
              <a:rPr lang="en-US" altLang="zh-CN" b="1" dirty="0" err="1">
                <a:latin typeface="Verdana" panose="020B0604030504040204" pitchFamily="34" charset="0"/>
                <a:ea typeface="Verdana" panose="020B0604030504040204" pitchFamily="34" charset="0"/>
                <a:cs typeface="Verdana" panose="020B0604030504040204" pitchFamily="34" charset="0"/>
              </a:rPr>
              <a:t>ph</a:t>
            </a:r>
            <a:r>
              <a:rPr lang="en-US" altLang="zh-CN" b="1" dirty="0">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      </a:t>
            </a:r>
            <a:r>
              <a:rPr lang="en-US" altLang="zh-CN" b="1" dirty="0" err="1">
                <a:latin typeface="Verdana" panose="020B0604030504040204" pitchFamily="34" charset="0"/>
                <a:ea typeface="Verdana" panose="020B0604030504040204" pitchFamily="34" charset="0"/>
                <a:cs typeface="Verdana" panose="020B0604030504040204" pitchFamily="34" charset="0"/>
              </a:rPr>
              <a:t>ph</a:t>
            </a:r>
            <a:r>
              <a:rPr lang="en-US" altLang="zh-CN" b="1" dirty="0">
                <a:latin typeface="Verdana" panose="020B0604030504040204" pitchFamily="34" charset="0"/>
                <a:ea typeface="Verdana" panose="020B0604030504040204" pitchFamily="34" charset="0"/>
                <a:cs typeface="Verdana" panose="020B0604030504040204" pitchFamily="34" charset="0"/>
              </a:rPr>
              <a:t> = (</a:t>
            </a:r>
            <a:r>
              <a:rPr lang="en-US" altLang="zh-CN" b="1" dirty="0" err="1">
                <a:latin typeface="Verdana" panose="020B0604030504040204" pitchFamily="34" charset="0"/>
                <a:ea typeface="Verdana" panose="020B0604030504040204" pitchFamily="34" charset="0"/>
                <a:cs typeface="Verdana" panose="020B0604030504040204" pitchFamily="34" charset="0"/>
              </a:rPr>
              <a:t>TNode</a:t>
            </a:r>
            <a:r>
              <a:rPr lang="en-US" altLang="zh-CN" b="1" dirty="0">
                <a:latin typeface="Verdana" panose="020B0604030504040204" pitchFamily="34" charset="0"/>
                <a:ea typeface="Verdana" panose="020B0604030504040204" pitchFamily="34" charset="0"/>
                <a:cs typeface="Verdana" panose="020B0604030504040204" pitchFamily="34" charset="0"/>
              </a:rPr>
              <a:t>*)malloc(</a:t>
            </a:r>
            <a:r>
              <a:rPr lang="en-US" altLang="zh-CN" b="1" dirty="0" err="1">
                <a:latin typeface="Verdana" panose="020B0604030504040204" pitchFamily="34" charset="0"/>
                <a:ea typeface="Verdana" panose="020B0604030504040204" pitchFamily="34" charset="0"/>
                <a:cs typeface="Verdana" panose="020B0604030504040204" pitchFamily="34" charset="0"/>
              </a:rPr>
              <a:t>sizeof</a:t>
            </a:r>
            <a:r>
              <a:rPr lang="en-US" altLang="zh-CN" b="1" dirty="0">
                <a:latin typeface="Verdana" panose="020B0604030504040204" pitchFamily="34" charset="0"/>
                <a:ea typeface="Verdana" panose="020B0604030504040204" pitchFamily="34" charset="0"/>
                <a:cs typeface="Verdana" panose="020B0604030504040204" pitchFamily="34" charset="0"/>
              </a:rPr>
              <a:t>(</a:t>
            </a:r>
            <a:r>
              <a:rPr lang="en-US" altLang="zh-CN" b="1" dirty="0" err="1">
                <a:latin typeface="Verdana" panose="020B0604030504040204" pitchFamily="34" charset="0"/>
                <a:ea typeface="Verdana" panose="020B0604030504040204" pitchFamily="34" charset="0"/>
                <a:cs typeface="Verdana" panose="020B0604030504040204" pitchFamily="34" charset="0"/>
              </a:rPr>
              <a:t>TNode</a:t>
            </a:r>
            <a:r>
              <a:rPr lang="en-US" altLang="zh-CN" b="1" dirty="0">
                <a:latin typeface="Verdana" panose="020B0604030504040204" pitchFamily="34" charset="0"/>
                <a:ea typeface="Verdana" panose="020B0604030504040204" pitchFamily="34" charset="0"/>
                <a:cs typeface="Verdana" panose="020B0604030504040204" pitchFamily="34" charset="0"/>
              </a:rPr>
              <a:t>)); </a:t>
            </a:r>
            <a:r>
              <a:rPr lang="en-US" altLang="zh-CN" b="1" dirty="0">
                <a:solidFill>
                  <a:srgbClr val="006600"/>
                </a:solidFill>
                <a:latin typeface="Verdana" panose="020B0604030504040204" pitchFamily="34" charset="0"/>
                <a:ea typeface="Verdana" panose="020B0604030504040204" pitchFamily="34" charset="0"/>
                <a:cs typeface="Verdana" panose="020B0604030504040204" pitchFamily="34" charset="0"/>
              </a:rPr>
              <a:t>// </a:t>
            </a:r>
            <a:r>
              <a:rPr lang="zh-CN" altLang="en-US" b="1" dirty="0">
                <a:solidFill>
                  <a:srgbClr val="006600"/>
                </a:solidFill>
                <a:latin typeface="Verdana" panose="020B0604030504040204" pitchFamily="34" charset="0"/>
                <a:cs typeface="Verdana" panose="020B0604030504040204" pitchFamily="34" charset="0"/>
              </a:rPr>
              <a:t>判空略</a:t>
            </a:r>
          </a:p>
          <a:p>
            <a:pPr marL="0" indent="0">
              <a:lnSpc>
                <a:spcPct val="120000"/>
              </a:lnSpc>
              <a:buNone/>
            </a:pPr>
            <a:r>
              <a:rPr lang="zh-CN" altLang="en-US" b="1" dirty="0">
                <a:latin typeface="Verdana" panose="020B0604030504040204" pitchFamily="34" charset="0"/>
                <a:cs typeface="Verdana" panose="020B0604030504040204" pitchFamily="34" charset="0"/>
              </a:rPr>
              <a:t>      </a:t>
            </a:r>
            <a:r>
              <a:rPr lang="en-US" altLang="zh-CN" b="1" dirty="0" err="1">
                <a:latin typeface="Verdana" panose="020B0604030504040204" pitchFamily="34" charset="0"/>
                <a:ea typeface="Verdana" panose="020B0604030504040204" pitchFamily="34" charset="0"/>
                <a:cs typeface="Verdana" panose="020B0604030504040204" pitchFamily="34" charset="0"/>
              </a:rPr>
              <a:t>ph</a:t>
            </a:r>
            <a:r>
              <a:rPr lang="en-US" altLang="zh-CN" b="1" dirty="0">
                <a:latin typeface="Verdana" panose="020B0604030504040204" pitchFamily="34" charset="0"/>
                <a:ea typeface="Verdana" panose="020B0604030504040204" pitchFamily="34" charset="0"/>
                <a:cs typeface="Verdana" panose="020B0604030504040204" pitchFamily="34" charset="0"/>
              </a:rPr>
              <a:t>-&gt;next = NULL;</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      for(</a:t>
            </a:r>
            <a:r>
              <a:rPr lang="en-US" altLang="zh-CN" b="1" dirty="0" err="1">
                <a:latin typeface="Verdana" panose="020B0604030504040204" pitchFamily="34" charset="0"/>
                <a:ea typeface="Verdana" panose="020B0604030504040204" pitchFamily="34" charset="0"/>
                <a:cs typeface="Verdana" panose="020B0604030504040204" pitchFamily="34" charset="0"/>
              </a:rPr>
              <a:t>i</a:t>
            </a:r>
            <a:r>
              <a:rPr lang="en-US" altLang="zh-CN" b="1" dirty="0">
                <a:latin typeface="Verdana" panose="020B0604030504040204" pitchFamily="34" charset="0"/>
                <a:ea typeface="Verdana" panose="020B0604030504040204" pitchFamily="34" charset="0"/>
                <a:cs typeface="Verdana" panose="020B0604030504040204" pitchFamily="34" charset="0"/>
              </a:rPr>
              <a:t> = 0; </a:t>
            </a:r>
            <a:r>
              <a:rPr lang="en-US" altLang="zh-CN" b="1" dirty="0" err="1">
                <a:latin typeface="Verdana" panose="020B0604030504040204" pitchFamily="34" charset="0"/>
                <a:ea typeface="Verdana" panose="020B0604030504040204" pitchFamily="34" charset="0"/>
                <a:cs typeface="Verdana" panose="020B0604030504040204" pitchFamily="34" charset="0"/>
              </a:rPr>
              <a:t>i</a:t>
            </a:r>
            <a:r>
              <a:rPr lang="en-US" altLang="zh-CN" b="1" dirty="0">
                <a:latin typeface="Verdana" panose="020B0604030504040204" pitchFamily="34" charset="0"/>
                <a:ea typeface="Verdana" panose="020B0604030504040204" pitchFamily="34" charset="0"/>
                <a:cs typeface="Verdana" panose="020B0604030504040204" pitchFamily="34" charset="0"/>
              </a:rPr>
              <a:t> &lt; n; ++</a:t>
            </a:r>
            <a:r>
              <a:rPr lang="en-US" altLang="zh-CN" b="1" dirty="0" err="1">
                <a:latin typeface="Verdana" panose="020B0604030504040204" pitchFamily="34" charset="0"/>
                <a:ea typeface="Verdana" panose="020B0604030504040204" pitchFamily="34" charset="0"/>
                <a:cs typeface="Verdana" panose="020B0604030504040204" pitchFamily="34" charset="0"/>
              </a:rPr>
              <a:t>i</a:t>
            </a:r>
            <a:r>
              <a:rPr lang="en-US" altLang="zh-CN" b="1" dirty="0">
                <a:latin typeface="Verdana" panose="020B0604030504040204" pitchFamily="34" charset="0"/>
                <a:ea typeface="Verdana" panose="020B0604030504040204" pitchFamily="34" charset="0"/>
                <a:cs typeface="Verdana" panose="020B0604030504040204" pitchFamily="34" charset="0"/>
              </a:rPr>
              <a:t> ){</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            p = (</a:t>
            </a:r>
            <a:r>
              <a:rPr lang="en-US" altLang="zh-CN" b="1" dirty="0" err="1">
                <a:latin typeface="Verdana" panose="020B0604030504040204" pitchFamily="34" charset="0"/>
                <a:ea typeface="Verdana" panose="020B0604030504040204" pitchFamily="34" charset="0"/>
                <a:cs typeface="Verdana" panose="020B0604030504040204" pitchFamily="34" charset="0"/>
              </a:rPr>
              <a:t>TNode</a:t>
            </a:r>
            <a:r>
              <a:rPr lang="en-US" altLang="zh-CN" b="1" dirty="0">
                <a:latin typeface="Verdana" panose="020B0604030504040204" pitchFamily="34" charset="0"/>
                <a:ea typeface="Verdana" panose="020B0604030504040204" pitchFamily="34" charset="0"/>
                <a:cs typeface="Verdana" panose="020B0604030504040204" pitchFamily="34" charset="0"/>
              </a:rPr>
              <a:t>*)malloc(</a:t>
            </a:r>
            <a:r>
              <a:rPr lang="en-US" altLang="zh-CN" b="1" dirty="0" err="1">
                <a:latin typeface="Verdana" panose="020B0604030504040204" pitchFamily="34" charset="0"/>
                <a:ea typeface="Verdana" panose="020B0604030504040204" pitchFamily="34" charset="0"/>
                <a:cs typeface="Verdana" panose="020B0604030504040204" pitchFamily="34" charset="0"/>
              </a:rPr>
              <a:t>sizeof</a:t>
            </a:r>
            <a:r>
              <a:rPr lang="en-US" altLang="zh-CN" b="1" dirty="0">
                <a:latin typeface="Verdana" panose="020B0604030504040204" pitchFamily="34" charset="0"/>
                <a:ea typeface="Verdana" panose="020B0604030504040204" pitchFamily="34" charset="0"/>
                <a:cs typeface="Verdana" panose="020B0604030504040204" pitchFamily="34" charset="0"/>
              </a:rPr>
              <a:t>(</a:t>
            </a:r>
            <a:r>
              <a:rPr lang="en-US" altLang="zh-CN" b="1" dirty="0" err="1">
                <a:latin typeface="Verdana" panose="020B0604030504040204" pitchFamily="34" charset="0"/>
                <a:ea typeface="Verdana" panose="020B0604030504040204" pitchFamily="34" charset="0"/>
                <a:cs typeface="Verdana" panose="020B0604030504040204" pitchFamily="34" charset="0"/>
              </a:rPr>
              <a:t>TNode</a:t>
            </a:r>
            <a:r>
              <a:rPr lang="en-US" altLang="zh-CN" b="1" dirty="0">
                <a:latin typeface="Verdana" panose="020B0604030504040204" pitchFamily="34" charset="0"/>
                <a:ea typeface="Verdana" panose="020B0604030504040204" pitchFamily="34" charset="0"/>
                <a:cs typeface="Verdana" panose="020B0604030504040204" pitchFamily="34" charset="0"/>
              </a:rPr>
              <a:t>)); </a:t>
            </a:r>
            <a:r>
              <a:rPr lang="en-US" altLang="zh-CN" b="1" dirty="0">
                <a:solidFill>
                  <a:srgbClr val="006600"/>
                </a:solidFill>
                <a:latin typeface="Verdana" panose="020B0604030504040204" pitchFamily="34" charset="0"/>
                <a:ea typeface="Verdana" panose="020B0604030504040204" pitchFamily="34" charset="0"/>
                <a:cs typeface="Verdana" panose="020B0604030504040204" pitchFamily="34" charset="0"/>
              </a:rPr>
              <a:t>// </a:t>
            </a:r>
            <a:r>
              <a:rPr lang="zh-CN" altLang="en-US" b="1" dirty="0">
                <a:solidFill>
                  <a:srgbClr val="006600"/>
                </a:solidFill>
                <a:latin typeface="Verdana" panose="020B0604030504040204" pitchFamily="34" charset="0"/>
                <a:cs typeface="Verdana" panose="020B0604030504040204" pitchFamily="34" charset="0"/>
              </a:rPr>
              <a:t>判空略</a:t>
            </a:r>
          </a:p>
          <a:p>
            <a:pPr marL="0" indent="0">
              <a:lnSpc>
                <a:spcPct val="120000"/>
              </a:lnSpc>
              <a:buNone/>
            </a:pPr>
            <a:r>
              <a:rPr lang="zh-CN" altLang="en-US" b="1" dirty="0">
                <a:latin typeface="Verdana" panose="020B0604030504040204" pitchFamily="34" charset="0"/>
                <a:cs typeface="Verdana" panose="020B0604030504040204" pitchFamily="34" charset="0"/>
              </a:rPr>
              <a:t>            </a:t>
            </a:r>
            <a:r>
              <a:rPr lang="en-US" altLang="zh-CN" b="1" dirty="0">
                <a:latin typeface="Verdana" panose="020B0604030504040204" pitchFamily="34" charset="0"/>
                <a:ea typeface="Verdana" panose="020B0604030504040204" pitchFamily="34" charset="0"/>
                <a:cs typeface="Verdana" panose="020B0604030504040204" pitchFamily="34" charset="0"/>
              </a:rPr>
              <a:t>p-&gt;data = R[</a:t>
            </a:r>
            <a:r>
              <a:rPr lang="en-US" altLang="zh-CN" b="1" dirty="0" err="1">
                <a:latin typeface="Verdana" panose="020B0604030504040204" pitchFamily="34" charset="0"/>
                <a:ea typeface="Verdana" panose="020B0604030504040204" pitchFamily="34" charset="0"/>
                <a:cs typeface="Verdana" panose="020B0604030504040204" pitchFamily="34" charset="0"/>
              </a:rPr>
              <a:t>i</a:t>
            </a:r>
            <a:r>
              <a:rPr lang="en-US" altLang="zh-CN" b="1" dirty="0">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            p-&gt;next = </a:t>
            </a:r>
            <a:r>
              <a:rPr lang="en-US" altLang="zh-CN" b="1" dirty="0" err="1">
                <a:latin typeface="Verdana" panose="020B0604030504040204" pitchFamily="34" charset="0"/>
                <a:ea typeface="Verdana" panose="020B0604030504040204" pitchFamily="34" charset="0"/>
                <a:cs typeface="Verdana" panose="020B0604030504040204" pitchFamily="34" charset="0"/>
              </a:rPr>
              <a:t>ph</a:t>
            </a:r>
            <a:r>
              <a:rPr lang="en-US" altLang="zh-CN" b="1" dirty="0">
                <a:latin typeface="Verdana" panose="020B0604030504040204" pitchFamily="34" charset="0"/>
                <a:ea typeface="Verdana" panose="020B0604030504040204" pitchFamily="34" charset="0"/>
                <a:cs typeface="Verdana" panose="020B0604030504040204" pitchFamily="34" charset="0"/>
              </a:rPr>
              <a:t>-&gt;next;</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            </a:t>
            </a:r>
            <a:r>
              <a:rPr lang="en-US" altLang="zh-CN" b="1" dirty="0" err="1">
                <a:latin typeface="Verdana" panose="020B0604030504040204" pitchFamily="34" charset="0"/>
                <a:ea typeface="Verdana" panose="020B0604030504040204" pitchFamily="34" charset="0"/>
                <a:cs typeface="Verdana" panose="020B0604030504040204" pitchFamily="34" charset="0"/>
              </a:rPr>
              <a:t>ph</a:t>
            </a:r>
            <a:r>
              <a:rPr lang="en-US" altLang="zh-CN" b="1" dirty="0">
                <a:latin typeface="Verdana" panose="020B0604030504040204" pitchFamily="34" charset="0"/>
                <a:ea typeface="Verdana" panose="020B0604030504040204" pitchFamily="34" charset="0"/>
                <a:cs typeface="Verdana" panose="020B0604030504040204" pitchFamily="34" charset="0"/>
              </a:rPr>
              <a:t>-&gt;next = p;</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      }</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      return </a:t>
            </a:r>
            <a:r>
              <a:rPr lang="en-US" altLang="zh-CN" b="1" dirty="0" err="1">
                <a:latin typeface="Verdana" panose="020B0604030504040204" pitchFamily="34" charset="0"/>
                <a:ea typeface="Verdana" panose="020B0604030504040204" pitchFamily="34" charset="0"/>
                <a:cs typeface="Verdana" panose="020B0604030504040204" pitchFamily="34" charset="0"/>
              </a:rPr>
              <a:t>ph</a:t>
            </a:r>
            <a:r>
              <a:rPr lang="en-US" altLang="zh-CN" b="1" dirty="0">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r>
              <a:rPr lang="en-US" altLang="zh-CN" b="1" dirty="0">
                <a:latin typeface="Verdana" panose="020B0604030504040204" pitchFamily="34" charset="0"/>
                <a:ea typeface="Verdana" panose="020B0604030504040204" pitchFamily="34" charset="0"/>
                <a:cs typeface="Verdana" panose="020B0604030504040204" pitchFamily="34" charset="0"/>
              </a:rPr>
              <a:t>}</a:t>
            </a:r>
            <a:endParaRPr lang="zh-CN" altLang="en-US" b="1"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67820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485B2D5-8FD2-4EDF-9FEE-529F5EE12E05}"/>
              </a:ext>
            </a:extLst>
          </p:cNvPr>
          <p:cNvSpPr>
            <a:spLocks noGrp="1"/>
          </p:cNvSpPr>
          <p:nvPr>
            <p:ph idx="1"/>
          </p:nvPr>
        </p:nvSpPr>
        <p:spPr>
          <a:xfrm>
            <a:off x="381000" y="533400"/>
            <a:ext cx="11658600" cy="6093296"/>
          </a:xfrm>
        </p:spPr>
        <p:txBody>
          <a:bodyPr>
            <a:noAutofit/>
          </a:bodyPr>
          <a:lstStyle/>
          <a:p>
            <a:pPr marL="0" indent="0">
              <a:lnSpc>
                <a:spcPct val="100000"/>
              </a:lnSpc>
              <a:spcAft>
                <a:spcPts val="3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void </a:t>
            </a:r>
            <a:r>
              <a:rPr lang="en-US" altLang="zh-CN"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radix_sort</a:t>
            </a:r>
            <a:r>
              <a:rPr lang="en-US" altLang="zh-CN" sz="2000" b="1" dirty="0">
                <a:latin typeface="Verdana" panose="020B0604030504040204" pitchFamily="34" charset="0"/>
                <a:ea typeface="Verdana" panose="020B0604030504040204" pitchFamily="34" charset="0"/>
                <a:cs typeface="Verdana" panose="020B0604030504040204" pitchFamily="34" charset="0"/>
              </a:rPr>
              <a:t>(int* R, int n){</a:t>
            </a:r>
          </a:p>
          <a:p>
            <a:pPr marL="0" indent="0">
              <a:lnSpc>
                <a:spcPct val="100000"/>
              </a:lnSpc>
              <a:spcAft>
                <a:spcPts val="3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int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TNode</a:t>
            </a:r>
            <a:r>
              <a:rPr lang="en-US" altLang="zh-CN" sz="2000" b="1" dirty="0">
                <a:latin typeface="Verdana" panose="020B0604030504040204" pitchFamily="34" charset="0"/>
                <a:ea typeface="Verdana" panose="020B0604030504040204" pitchFamily="34" charset="0"/>
                <a:cs typeface="Verdana" panose="020B0604030504040204" pitchFamily="34" charset="0"/>
              </a:rPr>
              <a:t>* p; </a:t>
            </a:r>
            <a:r>
              <a:rPr lang="en-US" altLang="zh-CN" sz="2000" b="1" dirty="0" err="1">
                <a:latin typeface="Verdana" panose="020B0604030504040204" pitchFamily="34" charset="0"/>
                <a:ea typeface="Verdana" panose="020B0604030504040204" pitchFamily="34" charset="0"/>
                <a:cs typeface="Verdana" panose="020B0604030504040204" pitchFamily="34" charset="0"/>
              </a:rPr>
              <a:t>TPointer</a:t>
            </a:r>
            <a:r>
              <a:rPr lang="en-US" altLang="zh-CN" sz="2000" b="1" dirty="0">
                <a:latin typeface="Verdana" panose="020B0604030504040204" pitchFamily="34" charset="0"/>
                <a:ea typeface="Verdana" panose="020B0604030504040204" pitchFamily="34" charset="0"/>
                <a:cs typeface="Verdana" panose="020B0604030504040204" pitchFamily="34" charset="0"/>
              </a:rPr>
              <a:t> Q[</a:t>
            </a:r>
            <a:r>
              <a:rPr lang="en-US" altLang="zh-CN" sz="2000" b="1" dirty="0">
                <a:solidFill>
                  <a:srgbClr val="0000CC"/>
                </a:solidFill>
                <a:latin typeface="Verdana" panose="020B0604030504040204" pitchFamily="34" charset="0"/>
                <a:ea typeface="Verdana" panose="020B0604030504040204" pitchFamily="34" charset="0"/>
                <a:cs typeface="Verdana" panose="020B0604030504040204" pitchFamily="34" charset="0"/>
              </a:rPr>
              <a:t>RADIX</a:t>
            </a:r>
            <a:r>
              <a:rPr lang="en-US" altLang="zh-CN" sz="2000" dirty="0">
                <a:latin typeface="Verdana" panose="020B0604030504040204" pitchFamily="34" charset="0"/>
                <a:ea typeface="Verdana" panose="020B0604030504040204" pitchFamily="34" charset="0"/>
                <a:cs typeface="Verdana" panose="020B0604030504040204" pitchFamily="34" charset="0"/>
              </a:rPr>
              <a:t>]; 	</a:t>
            </a:r>
            <a:r>
              <a:rPr lang="en-US" altLang="zh-CN" sz="2000" dirty="0">
                <a:solidFill>
                  <a:srgbClr val="006600"/>
                </a:solidFill>
              </a:rPr>
              <a:t>//</a:t>
            </a:r>
            <a:r>
              <a:rPr lang="zh-CN" altLang="en-US" sz="2000" dirty="0">
                <a:solidFill>
                  <a:srgbClr val="006600"/>
                </a:solidFill>
              </a:rPr>
              <a:t>表示每个关键字取值个数（基数</a:t>
            </a:r>
            <a:r>
              <a:rPr lang="zh-CN" altLang="en-US" sz="2000" dirty="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spcAft>
                <a:spcPts val="3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int </a:t>
            </a:r>
            <a:r>
              <a:rPr lang="en-US" altLang="zh-CN" sz="2000" b="1" dirty="0" err="1">
                <a:latin typeface="Verdana" panose="020B0604030504040204" pitchFamily="34" charset="0"/>
                <a:ea typeface="Verdana" panose="020B0604030504040204" pitchFamily="34" charset="0"/>
                <a:cs typeface="Verdana" panose="020B0604030504040204" pitchFamily="34" charset="0"/>
              </a:rPr>
              <a:t>max_val</a:t>
            </a:r>
            <a:r>
              <a:rPr lang="en-US" altLang="zh-CN" sz="2000" b="1" dirty="0">
                <a:latin typeface="Verdana" panose="020B0604030504040204" pitchFamily="34" charset="0"/>
                <a:ea typeface="Verdana" panose="020B0604030504040204" pitchFamily="34" charset="0"/>
                <a:cs typeface="Verdana" panose="020B0604030504040204" pitchFamily="34" charset="0"/>
              </a:rPr>
              <a:t> = </a:t>
            </a:r>
            <a:r>
              <a:rPr lang="en-US" altLang="zh-CN"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findmax</a:t>
            </a:r>
            <a:r>
              <a:rPr lang="en-US" altLang="zh-CN" sz="2000" b="1" dirty="0">
                <a:latin typeface="Verdana" panose="020B0604030504040204" pitchFamily="34" charset="0"/>
                <a:ea typeface="Verdana" panose="020B0604030504040204" pitchFamily="34" charset="0"/>
                <a:cs typeface="Verdana" panose="020B0604030504040204" pitchFamily="34" charset="0"/>
              </a:rPr>
              <a:t>(R, n);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求最大值</a:t>
            </a:r>
          </a:p>
          <a:p>
            <a:pPr marL="0" indent="0">
              <a:lnSpc>
                <a:spcPct val="100000"/>
              </a:lnSpc>
              <a:spcAft>
                <a:spcPts val="300"/>
              </a:spcAft>
              <a:buNone/>
            </a:pPr>
            <a:r>
              <a:rPr lang="zh-CN" altLang="en-US" sz="2000" b="1" dirty="0">
                <a:latin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TNode</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 = </a:t>
            </a:r>
            <a:r>
              <a:rPr lang="en-US" altLang="zh-CN"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build_list</a:t>
            </a:r>
            <a:r>
              <a:rPr lang="en-US" altLang="zh-CN" sz="2000" b="1" dirty="0">
                <a:latin typeface="Verdana" panose="020B0604030504040204" pitchFamily="34" charset="0"/>
                <a:ea typeface="Verdana" panose="020B0604030504040204" pitchFamily="34" charset="0"/>
                <a:cs typeface="Verdana" panose="020B0604030504040204" pitchFamily="34" charset="0"/>
              </a:rPr>
              <a:t>(R, n);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构建链表</a:t>
            </a:r>
            <a:endParaRPr lang="en-US" altLang="zh-CN" sz="2000" b="1" dirty="0">
              <a:solidFill>
                <a:srgbClr val="006600"/>
              </a:solidFill>
              <a:cs typeface="Verdana" panose="020B0604030504040204" pitchFamily="34" charset="0"/>
            </a:endParaRPr>
          </a:p>
          <a:p>
            <a:pPr marL="0" indent="0">
              <a:lnSpc>
                <a:spcPct val="100000"/>
              </a:lnSpc>
              <a:spcAft>
                <a:spcPts val="300"/>
              </a:spcAft>
              <a:buNone/>
            </a:pPr>
            <a:r>
              <a:rPr lang="zh-CN" altLang="en-US" sz="2000" b="1" dirty="0">
                <a:latin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for(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 0;  </a:t>
            </a:r>
            <a:r>
              <a:rPr lang="en-US" altLang="zh-CN" sz="2000" b="1" dirty="0" err="1">
                <a:latin typeface="Verdana" panose="020B0604030504040204" pitchFamily="34" charset="0"/>
                <a:ea typeface="Verdana" panose="020B0604030504040204" pitchFamily="34" charset="0"/>
                <a:cs typeface="Verdana" panose="020B0604030504040204" pitchFamily="34" charset="0"/>
              </a:rPr>
              <a:t>max_val</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max_val</a:t>
            </a:r>
            <a:r>
              <a:rPr lang="en-US" altLang="zh-CN" sz="2000" b="1" dirty="0">
                <a:latin typeface="Verdana" panose="020B0604030504040204" pitchFamily="34" charset="0"/>
                <a:ea typeface="Verdana" panose="020B0604030504040204" pitchFamily="34" charset="0"/>
                <a:cs typeface="Verdana" panose="020B0604030504040204" pitchFamily="34" charset="0"/>
              </a:rPr>
              <a:t>/=10,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spcAft>
                <a:spcPts val="3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dispatch</a:t>
            </a:r>
            <a:r>
              <a:rPr lang="en-US" altLang="zh-CN" sz="2000" b="1" dirty="0">
                <a:latin typeface="Verdana" panose="020B0604030504040204" pitchFamily="34" charset="0"/>
                <a:ea typeface="Verdana" panose="020B0604030504040204" pitchFamily="34" charset="0"/>
                <a:cs typeface="Verdana" panose="020B0604030504040204" pitchFamily="34" charset="0"/>
              </a:rPr>
              <a:t>(</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 Q, </a:t>
            </a:r>
            <a:r>
              <a:rPr lang="en-US" altLang="zh-CN" sz="2000" b="1" dirty="0" err="1">
                <a:solidFill>
                  <a:srgbClr val="FF00FF"/>
                </a:solidFill>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spcAft>
                <a:spcPts val="300"/>
              </a:spcAft>
              <a:buNone/>
            </a:pPr>
            <a:r>
              <a:rPr lang="en-US" altLang="zh-CN" sz="2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2000" b="1" dirty="0">
                <a:solidFill>
                  <a:srgbClr val="FF0000"/>
                </a:solidFill>
                <a:latin typeface="Verdana" panose="020B0604030504040204" pitchFamily="34" charset="0"/>
                <a:ea typeface="Verdana" panose="020B0604030504040204" pitchFamily="34" charset="0"/>
                <a:cs typeface="Verdana" panose="020B0604030504040204" pitchFamily="34" charset="0"/>
              </a:rPr>
              <a:t>collect</a:t>
            </a:r>
            <a:r>
              <a:rPr lang="en-US" altLang="zh-CN" sz="2000" b="1" dirty="0">
                <a:latin typeface="Verdana" panose="020B0604030504040204" pitchFamily="34" charset="0"/>
                <a:ea typeface="Verdana" panose="020B0604030504040204" pitchFamily="34" charset="0"/>
                <a:cs typeface="Verdana" panose="020B0604030504040204" pitchFamily="34" charset="0"/>
              </a:rPr>
              <a:t>(</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 Q);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分配收集</a:t>
            </a:r>
            <a:endParaRPr lang="en-US" altLang="zh-CN" sz="2000" b="1" dirty="0">
              <a:solidFill>
                <a:srgbClr val="006600"/>
              </a:solidFill>
              <a:cs typeface="Verdana" panose="020B0604030504040204" pitchFamily="34" charset="0"/>
            </a:endParaRPr>
          </a:p>
          <a:p>
            <a:pPr marL="0" indent="0">
              <a:lnSpc>
                <a:spcPct val="100000"/>
              </a:lnSpc>
              <a:spcAft>
                <a:spcPts val="3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迭代次数由关键字位数决定</a:t>
            </a:r>
          </a:p>
          <a:p>
            <a:pPr marL="0" indent="0">
              <a:lnSpc>
                <a:spcPct val="100000"/>
              </a:lnSpc>
              <a:spcAft>
                <a:spcPts val="300"/>
              </a:spcAft>
              <a:buNone/>
            </a:pPr>
            <a:r>
              <a:rPr lang="zh-CN" altLang="en-US" sz="2000" b="1" dirty="0">
                <a:latin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p =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-&gt;next;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将排序结果写入数组</a:t>
            </a:r>
            <a:r>
              <a:rPr lang="en-US" altLang="zh-CN" sz="2000" b="1" dirty="0">
                <a:solidFill>
                  <a:srgbClr val="006600"/>
                </a:solidFill>
                <a:cs typeface="Verdana" panose="020B0604030504040204" pitchFamily="34" charset="0"/>
              </a:rPr>
              <a:t>R</a:t>
            </a:r>
          </a:p>
          <a:p>
            <a:pPr marL="0" indent="0">
              <a:lnSpc>
                <a:spcPct val="100000"/>
              </a:lnSpc>
              <a:spcAft>
                <a:spcPts val="300"/>
              </a:spcAft>
              <a:buNone/>
            </a:pPr>
            <a:r>
              <a:rPr lang="zh-CN" altLang="en-US" sz="2000" dirty="0">
                <a:latin typeface="Verdana" panose="020B0604030504040204" pitchFamily="34" charset="0"/>
                <a:cs typeface="Verdana" panose="020B0604030504040204" pitchFamily="34" charset="0"/>
              </a:rPr>
              <a:t>      </a:t>
            </a:r>
            <a:r>
              <a:rPr lang="en-US" altLang="zh-CN" sz="2000" dirty="0">
                <a:latin typeface="Verdana" panose="020B0604030504040204" pitchFamily="34" charset="0"/>
                <a:ea typeface="Verdana" panose="020B0604030504040204" pitchFamily="34" charset="0"/>
                <a:cs typeface="Verdana" panose="020B0604030504040204" pitchFamily="34" charset="0"/>
              </a:rPr>
              <a:t>for( </a:t>
            </a:r>
            <a:r>
              <a:rPr lang="en-US" altLang="zh-CN" sz="2000" dirty="0" err="1">
                <a:latin typeface="Verdana" panose="020B0604030504040204" pitchFamily="34" charset="0"/>
                <a:ea typeface="Verdana" panose="020B0604030504040204" pitchFamily="34" charset="0"/>
                <a:cs typeface="Verdana" panose="020B0604030504040204" pitchFamily="34" charset="0"/>
              </a:rPr>
              <a:t>i</a:t>
            </a:r>
            <a:r>
              <a:rPr lang="en-US" altLang="zh-CN" sz="2000" dirty="0">
                <a:latin typeface="Verdana" panose="020B0604030504040204" pitchFamily="34" charset="0"/>
                <a:ea typeface="Verdana" panose="020B0604030504040204" pitchFamily="34" charset="0"/>
                <a:cs typeface="Verdana" panose="020B0604030504040204" pitchFamily="34" charset="0"/>
              </a:rPr>
              <a:t> = 0;  p;   ++</a:t>
            </a:r>
            <a:r>
              <a:rPr lang="en-US" altLang="zh-CN" sz="2000" dirty="0" err="1">
                <a:latin typeface="Verdana" panose="020B0604030504040204" pitchFamily="34" charset="0"/>
                <a:ea typeface="Verdana" panose="020B0604030504040204" pitchFamily="34" charset="0"/>
                <a:cs typeface="Verdana" panose="020B0604030504040204" pitchFamily="34" charset="0"/>
              </a:rPr>
              <a:t>i</a:t>
            </a:r>
            <a:r>
              <a:rPr lang="en-US" altLang="zh-CN" sz="2000" dirty="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spcAft>
                <a:spcPts val="300"/>
              </a:spcAft>
              <a:buNone/>
            </a:pPr>
            <a:r>
              <a:rPr lang="en-US" altLang="zh-CN" sz="2000"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R[</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 p-&gt;data; </a:t>
            </a:r>
          </a:p>
          <a:p>
            <a:pPr marL="0" indent="0">
              <a:lnSpc>
                <a:spcPct val="100000"/>
              </a:lnSpc>
              <a:spcAft>
                <a:spcPts val="300"/>
              </a:spcAft>
              <a:buNone/>
            </a:pPr>
            <a:r>
              <a:rPr lang="en-US" altLang="zh-CN" sz="2000"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p = p-&gt;next;</a:t>
            </a:r>
          </a:p>
          <a:p>
            <a:pPr marL="0" indent="0">
              <a:lnSpc>
                <a:spcPct val="100000"/>
              </a:lnSpc>
              <a:spcAft>
                <a:spcPts val="3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spcAft>
                <a:spcPts val="3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destroy</a:t>
            </a:r>
            <a:r>
              <a:rPr lang="en-US" altLang="zh-CN" sz="2000" b="1" dirty="0">
                <a:latin typeface="Verdana" panose="020B0604030504040204" pitchFamily="34" charset="0"/>
                <a:ea typeface="Verdana" panose="020B0604030504040204" pitchFamily="34" charset="0"/>
                <a:cs typeface="Verdana" panose="020B0604030504040204" pitchFamily="34" charset="0"/>
              </a:rPr>
              <a:t>(</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销毁辅助链表</a:t>
            </a:r>
          </a:p>
          <a:p>
            <a:pPr marL="0" indent="0">
              <a:lnSpc>
                <a:spcPct val="100000"/>
              </a:lnSpc>
              <a:spcAft>
                <a:spcPts val="3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a:t>
            </a:r>
            <a:endParaRPr lang="zh-CN" altLang="en-US" sz="2000" b="1"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588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40C31-95A9-43D7-9F46-850258B5944A}"/>
              </a:ext>
            </a:extLst>
          </p:cNvPr>
          <p:cNvSpPr>
            <a:spLocks noGrp="1"/>
          </p:cNvSpPr>
          <p:nvPr>
            <p:ph type="title"/>
          </p:nvPr>
        </p:nvSpPr>
        <p:spPr/>
        <p:txBody>
          <a:bodyPr/>
          <a:lstStyle/>
          <a:p>
            <a:r>
              <a:rPr lang="zh-CN" altLang="en-US" dirty="0"/>
              <a:t>直接插入排序</a:t>
            </a:r>
          </a:p>
        </p:txBody>
      </p:sp>
      <p:sp>
        <p:nvSpPr>
          <p:cNvPr id="3" name="内容占位符 2">
            <a:extLst>
              <a:ext uri="{FF2B5EF4-FFF2-40B4-BE49-F238E27FC236}">
                <a16:creationId xmlns:a16="http://schemas.microsoft.com/office/drawing/2014/main" id="{5E6BE891-B9CA-4F6C-9420-0745A13D0C1A}"/>
              </a:ext>
            </a:extLst>
          </p:cNvPr>
          <p:cNvSpPr>
            <a:spLocks noGrp="1"/>
          </p:cNvSpPr>
          <p:nvPr>
            <p:ph idx="1"/>
          </p:nvPr>
        </p:nvSpPr>
        <p:spPr>
          <a:xfrm>
            <a:off x="304800" y="1219200"/>
            <a:ext cx="11582400" cy="5334000"/>
          </a:xfrm>
        </p:spPr>
        <p:txBody>
          <a:bodyPr/>
          <a:lstStyle/>
          <a:p>
            <a:r>
              <a:rPr lang="zh-CN" altLang="en-US" dirty="0"/>
              <a:t>排序算法：整个排序过程由</a:t>
            </a:r>
            <a:r>
              <a:rPr lang="en-US" altLang="zh-CN" dirty="0">
                <a:solidFill>
                  <a:srgbClr val="00B050"/>
                </a:solidFill>
              </a:rPr>
              <a:t>n-1</a:t>
            </a:r>
            <a:r>
              <a:rPr lang="zh-CN" altLang="en-US" dirty="0">
                <a:solidFill>
                  <a:srgbClr val="00B050"/>
                </a:solidFill>
              </a:rPr>
              <a:t>轮</a:t>
            </a:r>
            <a:r>
              <a:rPr lang="zh-CN" altLang="en-US" dirty="0">
                <a:highlight>
                  <a:srgbClr val="FFFF00"/>
                </a:highlight>
              </a:rPr>
              <a:t>插入</a:t>
            </a:r>
            <a:r>
              <a:rPr lang="zh-CN" altLang="en-US" dirty="0"/>
              <a:t>操作构成</a:t>
            </a:r>
          </a:p>
          <a:p>
            <a:pPr lvl="1"/>
            <a:r>
              <a:rPr lang="zh-CN" altLang="en-US" dirty="0"/>
              <a:t>首先将序列中</a:t>
            </a:r>
            <a:r>
              <a:rPr lang="zh-CN" altLang="en-US" dirty="0">
                <a:solidFill>
                  <a:srgbClr val="00B050"/>
                </a:solidFill>
              </a:rPr>
              <a:t>第</a:t>
            </a:r>
            <a:r>
              <a:rPr lang="en-US" altLang="zh-CN" dirty="0">
                <a:solidFill>
                  <a:srgbClr val="00B050"/>
                </a:solidFill>
              </a:rPr>
              <a:t>1</a:t>
            </a:r>
            <a:r>
              <a:rPr lang="zh-CN" altLang="en-US" dirty="0">
                <a:solidFill>
                  <a:srgbClr val="00B050"/>
                </a:solidFill>
              </a:rPr>
              <a:t>个记录</a:t>
            </a:r>
            <a:r>
              <a:rPr lang="zh-CN" altLang="en-US" dirty="0"/>
              <a:t>看成是一个</a:t>
            </a:r>
            <a:r>
              <a:rPr lang="zh-CN" altLang="en-US" dirty="0">
                <a:solidFill>
                  <a:srgbClr val="00B050"/>
                </a:solidFill>
              </a:rPr>
              <a:t>有序子序列</a:t>
            </a:r>
          </a:p>
          <a:p>
            <a:pPr lvl="1"/>
            <a:r>
              <a:rPr lang="zh-CN" altLang="en-US" dirty="0"/>
              <a:t>然后</a:t>
            </a:r>
            <a:r>
              <a:rPr lang="zh-CN" altLang="en-US" dirty="0">
                <a:solidFill>
                  <a:srgbClr val="00B050"/>
                </a:solidFill>
              </a:rPr>
              <a:t>从第</a:t>
            </a:r>
            <a:r>
              <a:rPr lang="en-US" altLang="zh-CN" dirty="0">
                <a:solidFill>
                  <a:srgbClr val="00B050"/>
                </a:solidFill>
              </a:rPr>
              <a:t>2</a:t>
            </a:r>
            <a:r>
              <a:rPr lang="zh-CN" altLang="en-US" dirty="0">
                <a:solidFill>
                  <a:srgbClr val="00B050"/>
                </a:solidFill>
              </a:rPr>
              <a:t>个记录开始</a:t>
            </a:r>
            <a:r>
              <a:rPr lang="zh-CN" altLang="en-US" dirty="0"/>
              <a:t>，逐个将其</a:t>
            </a:r>
            <a:r>
              <a:rPr lang="zh-CN" altLang="en-US" dirty="0">
                <a:solidFill>
                  <a:srgbClr val="00B050"/>
                </a:solidFill>
              </a:rPr>
              <a:t>插入</a:t>
            </a:r>
            <a:r>
              <a:rPr lang="zh-CN" altLang="en-US" dirty="0"/>
              <a:t>前面的有序子序列</a:t>
            </a:r>
          </a:p>
          <a:p>
            <a:pPr lvl="1"/>
            <a:r>
              <a:rPr lang="zh-CN" altLang="en-US" dirty="0"/>
              <a:t>查找过程中找到的那些关键字</a:t>
            </a:r>
            <a:r>
              <a:rPr lang="zh-CN" altLang="en-US" dirty="0">
                <a:solidFill>
                  <a:srgbClr val="00B050"/>
                </a:solidFill>
              </a:rPr>
              <a:t>不小于</a:t>
            </a:r>
            <a:r>
              <a:rPr lang="en-US" altLang="zh-CN" dirty="0">
                <a:solidFill>
                  <a:srgbClr val="00B050"/>
                </a:solidFill>
              </a:rPr>
              <a:t>R[</a:t>
            </a:r>
            <a:r>
              <a:rPr lang="en-US" altLang="zh-CN" dirty="0" err="1">
                <a:solidFill>
                  <a:srgbClr val="00B050"/>
                </a:solidFill>
              </a:rPr>
              <a:t>i</a:t>
            </a:r>
            <a:r>
              <a:rPr lang="en-US" altLang="zh-CN" dirty="0">
                <a:solidFill>
                  <a:srgbClr val="00B050"/>
                </a:solidFill>
              </a:rPr>
              <a:t>]</a:t>
            </a:r>
            <a:r>
              <a:rPr lang="zh-CN" altLang="en-US" dirty="0"/>
              <a:t>的记录</a:t>
            </a:r>
          </a:p>
          <a:p>
            <a:pPr lvl="1"/>
            <a:r>
              <a:rPr lang="zh-CN" altLang="en-US" dirty="0"/>
              <a:t>在查找的同时实现</a:t>
            </a:r>
            <a:r>
              <a:rPr lang="zh-CN" altLang="en-US" dirty="0">
                <a:solidFill>
                  <a:srgbClr val="00B050"/>
                </a:solidFill>
              </a:rPr>
              <a:t>记录向后</a:t>
            </a:r>
            <a:r>
              <a:rPr lang="zh-CN" altLang="en-US" dirty="0">
                <a:solidFill>
                  <a:srgbClr val="00B050"/>
                </a:solidFill>
                <a:highlight>
                  <a:srgbClr val="FFFF00"/>
                </a:highlight>
              </a:rPr>
              <a:t>移动</a:t>
            </a:r>
          </a:p>
          <a:p>
            <a:r>
              <a:rPr lang="zh-CN" altLang="en-US" dirty="0"/>
              <a:t>直至</a:t>
            </a:r>
            <a:r>
              <a:rPr lang="zh-CN" altLang="en-US" dirty="0">
                <a:solidFill>
                  <a:srgbClr val="00B050"/>
                </a:solidFill>
              </a:rPr>
              <a:t>整个</a:t>
            </a:r>
            <a:r>
              <a:rPr lang="zh-CN" altLang="en-US" dirty="0"/>
              <a:t>序列有序</a:t>
            </a:r>
          </a:p>
          <a:p>
            <a:endParaRPr lang="zh-CN" altLang="en-US" dirty="0"/>
          </a:p>
        </p:txBody>
      </p:sp>
      <p:graphicFrame>
        <p:nvGraphicFramePr>
          <p:cNvPr id="4" name="Object 3">
            <a:extLst>
              <a:ext uri="{FF2B5EF4-FFF2-40B4-BE49-F238E27FC236}">
                <a16:creationId xmlns:a16="http://schemas.microsoft.com/office/drawing/2014/main" id="{D359C986-97EA-431F-804C-EB7C36419A50}"/>
              </a:ext>
            </a:extLst>
          </p:cNvPr>
          <p:cNvGraphicFramePr>
            <a:graphicFrameLocks noChangeAspect="1"/>
          </p:cNvGraphicFramePr>
          <p:nvPr>
            <p:extLst>
              <p:ext uri="{D42A27DB-BD31-4B8C-83A1-F6EECF244321}">
                <p14:modId xmlns:p14="http://schemas.microsoft.com/office/powerpoint/2010/main" val="4121064399"/>
              </p:ext>
            </p:extLst>
          </p:nvPr>
        </p:nvGraphicFramePr>
        <p:xfrm>
          <a:off x="3962400" y="5257800"/>
          <a:ext cx="7127875" cy="1173162"/>
        </p:xfrm>
        <a:graphic>
          <a:graphicData uri="http://schemas.openxmlformats.org/presentationml/2006/ole">
            <mc:AlternateContent xmlns:mc="http://schemas.openxmlformats.org/markup-compatibility/2006">
              <mc:Choice xmlns:v="urn:schemas-microsoft-com:vml" Requires="v">
                <p:oleObj spid="_x0000_s2189" name="Visio" r:id="rId3" imgW="10328135" imgH="1700719" progId="Visio.Drawing.11">
                  <p:embed/>
                </p:oleObj>
              </mc:Choice>
              <mc:Fallback>
                <p:oleObj name="Visio" r:id="rId3" imgW="10328135" imgH="1700719" progId="Visio.Drawing.11">
                  <p:embed/>
                  <p:pic>
                    <p:nvPicPr>
                      <p:cNvPr id="7372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257800"/>
                        <a:ext cx="7127875"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341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BB0FF8F-C83B-40DA-834C-DDFD6910F2BF}"/>
              </a:ext>
            </a:extLst>
          </p:cNvPr>
          <p:cNvSpPr>
            <a:spLocks noGrp="1"/>
          </p:cNvSpPr>
          <p:nvPr>
            <p:ph idx="1"/>
          </p:nvPr>
        </p:nvSpPr>
        <p:spPr>
          <a:xfrm>
            <a:off x="152400" y="457200"/>
            <a:ext cx="11658600" cy="6245696"/>
          </a:xfrm>
        </p:spPr>
        <p:txBody>
          <a:bodyPr>
            <a:noAutofit/>
          </a:bodyPr>
          <a:lstStyle/>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void </a:t>
            </a:r>
            <a:r>
              <a:rPr lang="en-US" altLang="zh-CN" sz="2000" b="1" dirty="0">
                <a:solidFill>
                  <a:srgbClr val="FF0000"/>
                </a:solidFill>
                <a:latin typeface="Verdana" panose="020B0604030504040204" pitchFamily="34" charset="0"/>
                <a:ea typeface="Verdana" panose="020B0604030504040204" pitchFamily="34" charset="0"/>
                <a:cs typeface="Verdana" panose="020B0604030504040204" pitchFamily="34" charset="0"/>
              </a:rPr>
              <a:t>dispatch </a:t>
            </a:r>
            <a:r>
              <a:rPr lang="en-US" altLang="zh-CN" sz="2000" b="1" dirty="0">
                <a:latin typeface="Verdana" panose="020B0604030504040204" pitchFamily="34" charset="0"/>
                <a:ea typeface="Verdana" panose="020B0604030504040204" pitchFamily="34" charset="0"/>
                <a:cs typeface="Verdana" panose="020B0604030504040204" pitchFamily="34" charset="0"/>
              </a:rPr>
              <a:t>(</a:t>
            </a:r>
            <a:r>
              <a:rPr lang="en-US" altLang="zh-CN" sz="2000" b="1" dirty="0" err="1">
                <a:latin typeface="Verdana" panose="020B0604030504040204" pitchFamily="34" charset="0"/>
                <a:ea typeface="Verdana" panose="020B0604030504040204" pitchFamily="34" charset="0"/>
                <a:cs typeface="Verdana" panose="020B0604030504040204" pitchFamily="34" charset="0"/>
              </a:rPr>
              <a:t>TNode</a:t>
            </a:r>
            <a:r>
              <a:rPr lang="en-US" altLang="zh-CN" sz="2000" b="1" dirty="0">
                <a:latin typeface="Verdana" panose="020B0604030504040204" pitchFamily="34" charset="0"/>
                <a:ea typeface="Verdana" panose="020B0604030504040204" pitchFamily="34" charset="0"/>
                <a:cs typeface="Verdana" panose="020B0604030504040204" pitchFamily="34" charset="0"/>
              </a:rPr>
              <a:t> *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TPointer</a:t>
            </a:r>
            <a:r>
              <a:rPr lang="en-US" altLang="zh-CN" sz="2000" b="1" dirty="0">
                <a:latin typeface="Verdana" panose="020B0604030504040204" pitchFamily="34" charset="0"/>
                <a:ea typeface="Verdana" panose="020B0604030504040204" pitchFamily="34" charset="0"/>
                <a:cs typeface="Verdana" panose="020B0604030504040204" pitchFamily="34" charset="0"/>
              </a:rPr>
              <a:t> Q[], int </a:t>
            </a:r>
            <a:r>
              <a:rPr lang="en-US" altLang="zh-CN" sz="2000" b="1" dirty="0">
                <a:solidFill>
                  <a:srgbClr val="FF00FF"/>
                </a:solidFill>
                <a:latin typeface="Verdana" panose="020B0604030504040204" pitchFamily="34" charset="0"/>
                <a:ea typeface="Verdana" panose="020B0604030504040204" pitchFamily="34" charset="0"/>
                <a:cs typeface="Verdana" panose="020B0604030504040204" pitchFamily="34" charset="0"/>
              </a:rPr>
              <a:t>d</a:t>
            </a:r>
            <a:r>
              <a:rPr lang="en-US" altLang="zh-CN" sz="2000" b="1" dirty="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int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TNode</a:t>
            </a:r>
            <a:r>
              <a:rPr lang="en-US" altLang="zh-CN" sz="2000" b="1" dirty="0">
                <a:latin typeface="Verdana" panose="020B0604030504040204" pitchFamily="34" charset="0"/>
                <a:ea typeface="Verdana" panose="020B0604030504040204" pitchFamily="34" charset="0"/>
                <a:cs typeface="Verdana" panose="020B0604030504040204" pitchFamily="34" charset="0"/>
              </a:rPr>
              <a:t> * p = NULL;      </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for(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 0;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&lt; </a:t>
            </a:r>
            <a:r>
              <a:rPr lang="en-US" altLang="zh-CN" sz="2000" b="1" dirty="0">
                <a:solidFill>
                  <a:srgbClr val="0000CC"/>
                </a:solidFill>
                <a:latin typeface="Verdana" panose="020B0604030504040204" pitchFamily="34" charset="0"/>
                <a:ea typeface="Verdana" panose="020B0604030504040204" pitchFamily="34" charset="0"/>
                <a:cs typeface="Verdana" panose="020B0604030504040204" pitchFamily="34" charset="0"/>
              </a:rPr>
              <a:t>RADIX</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 </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].front = NULL;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].rear = NULL; }</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p =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-&gt;next;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取原始链队列中第一个结点</a:t>
            </a:r>
          </a:p>
          <a:p>
            <a:pPr marL="0" indent="0">
              <a:lnSpc>
                <a:spcPct val="100000"/>
              </a:lnSpc>
              <a:spcBef>
                <a:spcPts val="0"/>
              </a:spcBef>
              <a:spcAft>
                <a:spcPts val="500"/>
              </a:spcAft>
              <a:buNone/>
            </a:pPr>
            <a:r>
              <a:rPr lang="zh-CN" altLang="en-US" sz="2000" b="1" dirty="0">
                <a:latin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if(p){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-&gt;next = p-&gt;next; p-&gt;next = NULL; }</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while(p){</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 = p-&gt;data;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取出*</a:t>
            </a:r>
            <a:r>
              <a:rPr lang="en-US" altLang="zh-CN" sz="2000" b="1" dirty="0">
                <a:solidFill>
                  <a:srgbClr val="006600"/>
                </a:solidFill>
                <a:cs typeface="Verdana" panose="020B0604030504040204" pitchFamily="34" charset="0"/>
              </a:rPr>
              <a:t>p</a:t>
            </a:r>
            <a:r>
              <a:rPr lang="zh-CN" altLang="en-US" sz="2000" b="1" dirty="0">
                <a:solidFill>
                  <a:srgbClr val="006600"/>
                </a:solidFill>
                <a:cs typeface="Verdana" panose="020B0604030504040204" pitchFamily="34" charset="0"/>
              </a:rPr>
              <a:t>中的第</a:t>
            </a:r>
            <a:r>
              <a:rPr lang="en-US" altLang="zh-CN" sz="2000" b="1" dirty="0">
                <a:solidFill>
                  <a:srgbClr val="006600"/>
                </a:solidFill>
                <a:cs typeface="Verdana" panose="020B0604030504040204" pitchFamily="34" charset="0"/>
              </a:rPr>
              <a:t>d</a:t>
            </a:r>
            <a:r>
              <a:rPr lang="zh-CN" altLang="en-US" sz="2000" b="1" dirty="0">
                <a:solidFill>
                  <a:srgbClr val="006600"/>
                </a:solidFill>
                <a:cs typeface="Verdana" panose="020B0604030504040204" pitchFamily="34" charset="0"/>
              </a:rPr>
              <a:t>位数字</a:t>
            </a:r>
          </a:p>
          <a:p>
            <a:pPr marL="0" indent="0">
              <a:lnSpc>
                <a:spcPct val="100000"/>
              </a:lnSpc>
              <a:spcBef>
                <a:spcPts val="0"/>
              </a:spcBef>
              <a:spcAft>
                <a:spcPts val="500"/>
              </a:spcAft>
              <a:buNone/>
            </a:pPr>
            <a:r>
              <a:rPr lang="zh-CN" altLang="en-US" sz="2000" b="1" dirty="0">
                <a:latin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for(</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 0;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&lt; d;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 = </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 / </a:t>
            </a:r>
            <a:r>
              <a:rPr lang="en-US" altLang="zh-CN" sz="2000" b="1" dirty="0">
                <a:solidFill>
                  <a:srgbClr val="0000CC"/>
                </a:solidFill>
                <a:latin typeface="Verdana" panose="020B0604030504040204" pitchFamily="34" charset="0"/>
                <a:ea typeface="Verdana" panose="020B0604030504040204" pitchFamily="34" charset="0"/>
                <a:cs typeface="Verdana" panose="020B0604030504040204" pitchFamily="34" charset="0"/>
              </a:rPr>
              <a:t>RADIX</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 = </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 % 10; </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if(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].front == NULL){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将*</a:t>
            </a:r>
            <a:r>
              <a:rPr lang="en-US" altLang="zh-CN" sz="2000" b="1" dirty="0">
                <a:solidFill>
                  <a:srgbClr val="006600"/>
                </a:solidFill>
                <a:cs typeface="Verdana" panose="020B0604030504040204" pitchFamily="34" charset="0"/>
              </a:rPr>
              <a:t>p</a:t>
            </a:r>
            <a:r>
              <a:rPr lang="zh-CN" altLang="en-US" sz="2000" b="1" dirty="0">
                <a:solidFill>
                  <a:srgbClr val="006600"/>
                </a:solidFill>
                <a:cs typeface="Verdana" panose="020B0604030504040204" pitchFamily="34" charset="0"/>
              </a:rPr>
              <a:t>分配到相应队列中</a:t>
            </a:r>
          </a:p>
          <a:p>
            <a:pPr marL="0" indent="0">
              <a:lnSpc>
                <a:spcPct val="100000"/>
              </a:lnSpc>
              <a:spcBef>
                <a:spcPts val="0"/>
              </a:spcBef>
              <a:spcAft>
                <a:spcPts val="500"/>
              </a:spcAft>
              <a:buNone/>
            </a:pPr>
            <a:r>
              <a:rPr lang="zh-CN" altLang="en-US" sz="2000" b="1" dirty="0">
                <a:latin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Q[</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].front = p;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].rear = p; }</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else{</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].rear-&gt;next = p;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idx</a:t>
            </a:r>
            <a:r>
              <a:rPr lang="en-US" altLang="zh-CN" sz="2000" b="1" dirty="0">
                <a:latin typeface="Verdana" panose="020B0604030504040204" pitchFamily="34" charset="0"/>
                <a:ea typeface="Verdana" panose="020B0604030504040204" pitchFamily="34" charset="0"/>
                <a:cs typeface="Verdana" panose="020B0604030504040204" pitchFamily="34" charset="0"/>
              </a:rPr>
              <a:t>].rear = p; }</a:t>
            </a:r>
          </a:p>
          <a:p>
            <a:pPr marL="0" indent="0">
              <a:lnSpc>
                <a:spcPct val="1000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p =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-&gt;next;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取原始链队列中下一个结点</a:t>
            </a:r>
          </a:p>
          <a:p>
            <a:pPr marL="0" indent="0">
              <a:lnSpc>
                <a:spcPct val="100000"/>
              </a:lnSpc>
              <a:spcBef>
                <a:spcPts val="0"/>
              </a:spcBef>
              <a:spcAft>
                <a:spcPts val="500"/>
              </a:spcAft>
              <a:buNone/>
            </a:pPr>
            <a:r>
              <a:rPr lang="zh-CN" altLang="en-US" sz="2000" b="1" dirty="0">
                <a:latin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if(p){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-&gt;next = p-&gt;next; p-&gt;next = NULL; }</a:t>
            </a:r>
          </a:p>
          <a:p>
            <a:pPr marL="0" indent="0">
              <a:lnSpc>
                <a:spcPts val="17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p>
          <a:p>
            <a:pPr marL="0" indent="0">
              <a:lnSpc>
                <a:spcPts val="1700"/>
              </a:lnSpc>
              <a:spcBef>
                <a:spcPts val="0"/>
              </a:spcBef>
              <a:spcAft>
                <a:spcPts val="500"/>
              </a:spcAft>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a:t>
            </a:r>
            <a:endParaRPr lang="zh-CN" altLang="en-US" sz="2000" b="1"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88924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8770BFF-71FE-4709-9909-FFB1EBA165C7}"/>
              </a:ext>
            </a:extLst>
          </p:cNvPr>
          <p:cNvSpPr>
            <a:spLocks noGrp="1"/>
          </p:cNvSpPr>
          <p:nvPr>
            <p:ph idx="1"/>
          </p:nvPr>
        </p:nvSpPr>
        <p:spPr>
          <a:xfrm>
            <a:off x="609600" y="533400"/>
            <a:ext cx="10591800" cy="6169496"/>
          </a:xfrm>
        </p:spPr>
        <p:txBody>
          <a:bodyPr>
            <a:noAutofit/>
          </a:bodyPr>
          <a:lstStyle/>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void </a:t>
            </a:r>
            <a:r>
              <a:rPr lang="en-US" altLang="zh-CN" sz="2000" b="1" dirty="0">
                <a:solidFill>
                  <a:srgbClr val="FF0000"/>
                </a:solidFill>
                <a:latin typeface="Verdana" panose="020B0604030504040204" pitchFamily="34" charset="0"/>
                <a:ea typeface="Verdana" panose="020B0604030504040204" pitchFamily="34" charset="0"/>
                <a:cs typeface="Verdana" panose="020B0604030504040204" pitchFamily="34" charset="0"/>
              </a:rPr>
              <a:t>collect</a:t>
            </a:r>
            <a:r>
              <a:rPr lang="en-US" altLang="zh-CN" sz="2000" b="1" dirty="0">
                <a:latin typeface="Verdana" panose="020B0604030504040204" pitchFamily="34" charset="0"/>
                <a:ea typeface="Verdana" panose="020B0604030504040204" pitchFamily="34" charset="0"/>
                <a:cs typeface="Verdana" panose="020B0604030504040204" pitchFamily="34" charset="0"/>
              </a:rPr>
              <a:t>(</a:t>
            </a:r>
            <a:r>
              <a:rPr lang="en-US" altLang="zh-CN" sz="2000" b="1" dirty="0" err="1">
                <a:latin typeface="Verdana" panose="020B0604030504040204" pitchFamily="34" charset="0"/>
                <a:ea typeface="Verdana" panose="020B0604030504040204" pitchFamily="34" charset="0"/>
                <a:cs typeface="Verdana" panose="020B0604030504040204" pitchFamily="34" charset="0"/>
              </a:rPr>
              <a:t>TNode</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TPointer</a:t>
            </a:r>
            <a:r>
              <a:rPr lang="en-US" altLang="zh-CN" sz="2000" b="1" dirty="0">
                <a:latin typeface="Verdana" panose="020B0604030504040204" pitchFamily="34" charset="0"/>
                <a:ea typeface="Verdana" panose="020B0604030504040204" pitchFamily="34" charset="0"/>
                <a:cs typeface="Verdana" panose="020B0604030504040204" pitchFamily="34" charset="0"/>
              </a:rPr>
              <a:t> * Q){</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int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TNode</a:t>
            </a:r>
            <a:r>
              <a:rPr lang="en-US" altLang="zh-CN" sz="2000" b="1" dirty="0">
                <a:latin typeface="Verdana" panose="020B0604030504040204" pitchFamily="34" charset="0"/>
                <a:ea typeface="Verdana" panose="020B0604030504040204" pitchFamily="34" charset="0"/>
                <a:cs typeface="Verdana" panose="020B0604030504040204" pitchFamily="34" charset="0"/>
              </a:rPr>
              <a:t>*  p;      </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for(</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 0;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].front;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dirty="0">
                <a:latin typeface="Verdana" panose="020B0604030504040204" pitchFamily="34" charset="0"/>
                <a:ea typeface="Verdana" panose="020B0604030504040204" pitchFamily="34" charset="0"/>
                <a:cs typeface="Verdana" panose="020B0604030504040204" pitchFamily="34" charset="0"/>
              </a:rPr>
              <a:t>); 	</a:t>
            </a:r>
            <a:r>
              <a:rPr lang="en-US" altLang="zh-CN" sz="2000" dirty="0">
                <a:solidFill>
                  <a:srgbClr val="006600"/>
                </a:solidFill>
                <a:cs typeface="Verdana" panose="020B0604030504040204" pitchFamily="34" charset="0"/>
              </a:rPr>
              <a:t>// </a:t>
            </a:r>
            <a:r>
              <a:rPr lang="zh-CN" altLang="en-US" sz="2000" dirty="0">
                <a:solidFill>
                  <a:srgbClr val="006600"/>
                </a:solidFill>
                <a:cs typeface="Verdana" panose="020B0604030504040204" pitchFamily="34" charset="0"/>
              </a:rPr>
              <a:t>找出</a:t>
            </a:r>
            <a:r>
              <a:rPr lang="en-US" altLang="zh-CN" sz="2000" dirty="0">
                <a:solidFill>
                  <a:srgbClr val="006600"/>
                </a:solidFill>
                <a:cs typeface="Verdana" panose="020B0604030504040204" pitchFamily="34" charset="0"/>
              </a:rPr>
              <a:t>Q</a:t>
            </a:r>
            <a:r>
              <a:rPr lang="zh-CN" altLang="en-US" sz="2000" dirty="0">
                <a:solidFill>
                  <a:srgbClr val="006600"/>
                </a:solidFill>
                <a:cs typeface="Verdana" panose="020B0604030504040204" pitchFamily="34" charset="0"/>
              </a:rPr>
              <a:t>数组中第一个指向非空队列的元素</a:t>
            </a:r>
            <a:endParaRPr lang="en-US" altLang="zh-CN" sz="2000" b="1"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将其链接到新的链表中</a:t>
            </a:r>
          </a:p>
          <a:p>
            <a:pPr marL="0" indent="0">
              <a:lnSpc>
                <a:spcPct val="100000"/>
              </a:lnSpc>
              <a:buNone/>
            </a:pPr>
            <a:r>
              <a:rPr lang="zh-CN" altLang="en-US"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anose="020B0604030504040204" pitchFamily="34" charset="0"/>
                <a:ea typeface="Verdana" panose="020B0604030504040204" pitchFamily="34" charset="0"/>
                <a:cs typeface="Verdana" panose="020B0604030504040204" pitchFamily="34" charset="0"/>
              </a:rPr>
              <a:t>ph</a:t>
            </a:r>
            <a:r>
              <a:rPr lang="en-US" altLang="zh-CN" sz="2000" b="1" dirty="0">
                <a:latin typeface="Verdana" panose="020B0604030504040204" pitchFamily="34" charset="0"/>
                <a:ea typeface="Verdana" panose="020B0604030504040204" pitchFamily="34" charset="0"/>
                <a:cs typeface="Verdana" panose="020B0604030504040204" pitchFamily="34" charset="0"/>
              </a:rPr>
              <a:t>-&gt;next =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].front; p =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].rear;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寻找其余非空队列，并将其顺序链接到主队列</a:t>
            </a:r>
          </a:p>
          <a:p>
            <a:pPr marL="0" indent="0">
              <a:lnSpc>
                <a:spcPct val="100000"/>
              </a:lnSpc>
              <a:buNone/>
            </a:pPr>
            <a:r>
              <a:rPr lang="zh-CN" altLang="en-US"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for(;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 &lt; RADIX; ++</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if(Q[</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].front){</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p-&gt;next =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].front; p = Q[</a:t>
            </a:r>
            <a:r>
              <a:rPr lang="en-US" altLang="zh-CN" sz="2000" b="1" dirty="0" err="1">
                <a:latin typeface="Verdana" panose="020B0604030504040204" pitchFamily="34" charset="0"/>
                <a:ea typeface="Verdana" panose="020B0604030504040204" pitchFamily="34" charset="0"/>
                <a:cs typeface="Verdana" panose="020B0604030504040204" pitchFamily="34" charset="0"/>
              </a:rPr>
              <a:t>i</a:t>
            </a:r>
            <a:r>
              <a:rPr lang="en-US" altLang="zh-CN" sz="2000" b="1" dirty="0">
                <a:latin typeface="Verdana" panose="020B0604030504040204" pitchFamily="34" charset="0"/>
                <a:ea typeface="Verdana" panose="020B0604030504040204" pitchFamily="34" charset="0"/>
                <a:cs typeface="Verdana" panose="020B0604030504040204" pitchFamily="34" charset="0"/>
              </a:rPr>
              <a:t>].rear;</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      p-&gt;next = NULL;  </a:t>
            </a:r>
            <a:r>
              <a:rPr lang="en-US" altLang="zh-CN" sz="2000" b="1" dirty="0">
                <a:solidFill>
                  <a:srgbClr val="006600"/>
                </a:solidFill>
                <a:cs typeface="Verdana" panose="020B0604030504040204" pitchFamily="34" charset="0"/>
              </a:rPr>
              <a:t>// </a:t>
            </a:r>
            <a:r>
              <a:rPr lang="zh-CN" altLang="en-US" sz="2000" b="1" dirty="0">
                <a:solidFill>
                  <a:srgbClr val="006600"/>
                </a:solidFill>
                <a:cs typeface="Verdana" panose="020B0604030504040204" pitchFamily="34" charset="0"/>
              </a:rPr>
              <a:t>修改链表尾结点</a:t>
            </a:r>
          </a:p>
          <a:p>
            <a:pPr marL="0" indent="0">
              <a:lnSpc>
                <a:spcPct val="100000"/>
              </a:lnSpc>
              <a:buNone/>
            </a:pPr>
            <a:r>
              <a:rPr lang="en-US" altLang="zh-CN" sz="2000" b="1"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8897108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79F51-EE3E-434D-9416-BDF8B6AC5C0B}"/>
              </a:ext>
            </a:extLst>
          </p:cNvPr>
          <p:cNvSpPr>
            <a:spLocks noGrp="1"/>
          </p:cNvSpPr>
          <p:nvPr>
            <p:ph type="title"/>
          </p:nvPr>
        </p:nvSpPr>
        <p:spPr>
          <a:xfrm>
            <a:off x="914400" y="533400"/>
            <a:ext cx="10363200" cy="609600"/>
          </a:xfrm>
        </p:spPr>
        <p:txBody>
          <a:bodyPr/>
          <a:lstStyle/>
          <a:p>
            <a:r>
              <a:rPr lang="zh-CN" altLang="en-US" dirty="0"/>
              <a:t>链式基数排序算法小结</a:t>
            </a:r>
          </a:p>
        </p:txBody>
      </p:sp>
      <p:sp>
        <p:nvSpPr>
          <p:cNvPr id="3" name="内容占位符 2">
            <a:extLst>
              <a:ext uri="{FF2B5EF4-FFF2-40B4-BE49-F238E27FC236}">
                <a16:creationId xmlns:a16="http://schemas.microsoft.com/office/drawing/2014/main" id="{AB2874FB-3F0B-4049-8C1E-5C0407EDC653}"/>
              </a:ext>
            </a:extLst>
          </p:cNvPr>
          <p:cNvSpPr>
            <a:spLocks noGrp="1"/>
          </p:cNvSpPr>
          <p:nvPr>
            <p:ph idx="1"/>
          </p:nvPr>
        </p:nvSpPr>
        <p:spPr>
          <a:xfrm>
            <a:off x="304800" y="1143000"/>
            <a:ext cx="11582400" cy="5410200"/>
          </a:xfrm>
        </p:spPr>
        <p:txBody>
          <a:bodyPr/>
          <a:lstStyle/>
          <a:p>
            <a:pPr>
              <a:spcBef>
                <a:spcPts val="0"/>
              </a:spcBef>
              <a:spcAft>
                <a:spcPts val="0"/>
              </a:spcAft>
            </a:pPr>
            <a:r>
              <a:rPr lang="zh-CN" altLang="en-US" sz="2200" dirty="0"/>
              <a:t>若待排序列为整型值：基数排序过程中，首先将关键字分成几个关键字基数，再从个位开始执行“分配</a:t>
            </a:r>
            <a:r>
              <a:rPr lang="en-US" altLang="zh-CN" sz="2200" dirty="0"/>
              <a:t>-</a:t>
            </a:r>
            <a:r>
              <a:rPr lang="zh-CN" altLang="en-US" sz="2200" dirty="0"/>
              <a:t>收集”</a:t>
            </a:r>
          </a:p>
          <a:p>
            <a:pPr>
              <a:spcBef>
                <a:spcPts val="0"/>
              </a:spcBef>
              <a:spcAft>
                <a:spcPts val="0"/>
              </a:spcAft>
            </a:pPr>
            <a:r>
              <a:rPr lang="zh-CN" altLang="en-US" sz="2200" dirty="0"/>
              <a:t>设置</a:t>
            </a:r>
            <a:r>
              <a:rPr lang="en-US" altLang="zh-CN" sz="2200" dirty="0"/>
              <a:t>10</a:t>
            </a:r>
            <a:r>
              <a:rPr lang="zh-CN" altLang="en-US" sz="2200" dirty="0"/>
              <a:t>个队列，</a:t>
            </a:r>
            <a:r>
              <a:rPr lang="en-US" altLang="zh-CN" sz="2200" dirty="0"/>
              <a:t>F[</a:t>
            </a:r>
            <a:r>
              <a:rPr lang="en-US" altLang="zh-CN" sz="2200" dirty="0" err="1"/>
              <a:t>i</a:t>
            </a:r>
            <a:r>
              <a:rPr lang="en-US" altLang="zh-CN" sz="2200" dirty="0"/>
              <a:t>]</a:t>
            </a:r>
            <a:r>
              <a:rPr lang="zh-CN" altLang="en-US" sz="2200" dirty="0"/>
              <a:t>和</a:t>
            </a:r>
            <a:r>
              <a:rPr lang="en-US" altLang="zh-CN" sz="2200" dirty="0"/>
              <a:t>R[</a:t>
            </a:r>
            <a:r>
              <a:rPr lang="en-US" altLang="zh-CN" sz="2200" dirty="0" err="1"/>
              <a:t>i</a:t>
            </a:r>
            <a:r>
              <a:rPr lang="en-US" altLang="zh-CN" sz="2200" dirty="0"/>
              <a:t>]</a:t>
            </a:r>
            <a:r>
              <a:rPr lang="zh-CN" altLang="en-US" sz="2200" dirty="0"/>
              <a:t>分别为第 </a:t>
            </a:r>
            <a:r>
              <a:rPr lang="en-US" altLang="zh-CN" sz="2200" dirty="0" err="1"/>
              <a:t>i</a:t>
            </a:r>
            <a:r>
              <a:rPr lang="en-US" altLang="zh-CN" sz="2200" dirty="0"/>
              <a:t> </a:t>
            </a:r>
            <a:r>
              <a:rPr lang="zh-CN" altLang="en-US" sz="2200" dirty="0"/>
              <a:t>个队列的头指针和尾指针</a:t>
            </a:r>
          </a:p>
          <a:p>
            <a:pPr>
              <a:spcBef>
                <a:spcPts val="0"/>
              </a:spcBef>
              <a:spcAft>
                <a:spcPts val="0"/>
              </a:spcAft>
            </a:pPr>
            <a:r>
              <a:rPr lang="zh-CN" altLang="en-US" sz="2200" dirty="0"/>
              <a:t>第一趟分配：最低位关键字（个位）进行，修改记录的指针值，将记录分配至</a:t>
            </a:r>
            <a:r>
              <a:rPr lang="en-US" altLang="zh-CN" sz="2200" dirty="0"/>
              <a:t>10</a:t>
            </a:r>
            <a:r>
              <a:rPr lang="zh-CN" altLang="en-US" sz="2200" dirty="0"/>
              <a:t>个链队列中，每个队列记录的关键字的个位相同</a:t>
            </a:r>
          </a:p>
          <a:p>
            <a:pPr>
              <a:spcBef>
                <a:spcPts val="0"/>
              </a:spcBef>
              <a:spcAft>
                <a:spcPts val="0"/>
              </a:spcAft>
            </a:pPr>
            <a:r>
              <a:rPr lang="zh-CN" altLang="en-US" sz="2200" dirty="0"/>
              <a:t>第一趟收集：改变所有非空队列的队尾记录的指针域，令其指向下一个非空队列的队头记录，重新将</a:t>
            </a:r>
            <a:r>
              <a:rPr lang="en-US" altLang="zh-CN" sz="2200" dirty="0"/>
              <a:t>10</a:t>
            </a:r>
            <a:r>
              <a:rPr lang="zh-CN" altLang="en-US" sz="2200" dirty="0"/>
              <a:t>个队列链成一个链表</a:t>
            </a:r>
          </a:p>
          <a:p>
            <a:pPr>
              <a:spcBef>
                <a:spcPts val="0"/>
              </a:spcBef>
              <a:spcAft>
                <a:spcPts val="0"/>
              </a:spcAft>
            </a:pPr>
            <a:r>
              <a:rPr lang="zh-CN" altLang="en-US" sz="2200" dirty="0"/>
              <a:t>重复上述两步，进行第二趟、第三趟分配和收集，分别对十位、百位进行，最后得到一个有序序列</a:t>
            </a:r>
          </a:p>
          <a:p>
            <a:pPr>
              <a:spcBef>
                <a:spcPts val="0"/>
              </a:spcBef>
              <a:spcAft>
                <a:spcPts val="0"/>
              </a:spcAft>
            </a:pPr>
            <a:r>
              <a:rPr lang="zh-CN" altLang="en-US" sz="2200" dirty="0"/>
              <a:t>若为字符串，就从最右边开始分配</a:t>
            </a:r>
            <a:r>
              <a:rPr lang="en-US" altLang="zh-CN" sz="2200" dirty="0"/>
              <a:t>-</a:t>
            </a:r>
            <a:r>
              <a:rPr lang="zh-CN" altLang="en-US" sz="2200" dirty="0"/>
              <a:t>收集，若字符串长度不等则在短字符串右边补空格，规定空格比任何非空格字符都小</a:t>
            </a:r>
          </a:p>
          <a:p>
            <a:pPr>
              <a:spcBef>
                <a:spcPts val="0"/>
              </a:spcBef>
              <a:spcAft>
                <a:spcPts val="0"/>
              </a:spcAft>
            </a:pPr>
            <a:endParaRPr lang="zh-CN" altLang="en-US" sz="2200" dirty="0"/>
          </a:p>
        </p:txBody>
      </p:sp>
    </p:spTree>
    <p:extLst>
      <p:ext uri="{BB962C8B-B14F-4D97-AF65-F5344CB8AC3E}">
        <p14:creationId xmlns:p14="http://schemas.microsoft.com/office/powerpoint/2010/main" val="1588486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BE22D-A0E2-492D-A115-88C343DAC79C}"/>
              </a:ext>
            </a:extLst>
          </p:cNvPr>
          <p:cNvSpPr>
            <a:spLocks noGrp="1"/>
          </p:cNvSpPr>
          <p:nvPr>
            <p:ph type="title"/>
          </p:nvPr>
        </p:nvSpPr>
        <p:spPr>
          <a:xfrm>
            <a:off x="914400" y="533400"/>
            <a:ext cx="10363200" cy="457200"/>
          </a:xfrm>
        </p:spPr>
        <p:txBody>
          <a:bodyPr/>
          <a:lstStyle/>
          <a:p>
            <a:r>
              <a:rPr lang="zh-CN" altLang="en-US" dirty="0"/>
              <a:t>链式基数排序算法性能分析</a:t>
            </a:r>
          </a:p>
        </p:txBody>
      </p:sp>
      <p:sp>
        <p:nvSpPr>
          <p:cNvPr id="3" name="内容占位符 2">
            <a:extLst>
              <a:ext uri="{FF2B5EF4-FFF2-40B4-BE49-F238E27FC236}">
                <a16:creationId xmlns:a16="http://schemas.microsoft.com/office/drawing/2014/main" id="{82D97E3A-F60C-4A2B-9ACE-7AEFCF7BAF81}"/>
              </a:ext>
            </a:extLst>
          </p:cNvPr>
          <p:cNvSpPr>
            <a:spLocks noGrp="1"/>
          </p:cNvSpPr>
          <p:nvPr>
            <p:ph idx="1"/>
          </p:nvPr>
        </p:nvSpPr>
        <p:spPr>
          <a:xfrm>
            <a:off x="304800" y="990600"/>
            <a:ext cx="11582400" cy="5562600"/>
          </a:xfrm>
        </p:spPr>
        <p:txBody>
          <a:bodyPr/>
          <a:lstStyle/>
          <a:p>
            <a:pPr>
              <a:spcBef>
                <a:spcPts val="0"/>
              </a:spcBef>
              <a:spcAft>
                <a:spcPts val="0"/>
              </a:spcAft>
            </a:pPr>
            <a:r>
              <a:rPr lang="zh-CN" altLang="en-US" sz="2200" dirty="0"/>
              <a:t>设：</a:t>
            </a:r>
            <a:r>
              <a:rPr lang="en-US" altLang="zh-CN" sz="2200" dirty="0"/>
              <a:t>n</a:t>
            </a:r>
            <a:r>
              <a:rPr lang="zh-CN" altLang="en-US" sz="2200" dirty="0"/>
              <a:t>为待排序的数据个数，</a:t>
            </a:r>
            <a:r>
              <a:rPr lang="en-US" altLang="zh-CN" sz="2200" dirty="0"/>
              <a:t>d</a:t>
            </a:r>
            <a:r>
              <a:rPr lang="zh-CN" altLang="en-US" sz="2200" dirty="0"/>
              <a:t>为数据包含的关键字个数</a:t>
            </a:r>
          </a:p>
          <a:p>
            <a:pPr>
              <a:spcBef>
                <a:spcPts val="0"/>
              </a:spcBef>
              <a:spcAft>
                <a:spcPts val="0"/>
              </a:spcAft>
            </a:pPr>
            <a:r>
              <a:rPr lang="zh-CN" altLang="en-US" sz="2200" dirty="0"/>
              <a:t>设：</a:t>
            </a:r>
            <a:r>
              <a:rPr lang="en-US" altLang="zh-CN" sz="2200" dirty="0"/>
              <a:t>Radix</a:t>
            </a:r>
            <a:r>
              <a:rPr lang="zh-CN" altLang="en-US" sz="2200" dirty="0"/>
              <a:t>表示每个关键字取值个数（基数）</a:t>
            </a:r>
          </a:p>
          <a:p>
            <a:pPr>
              <a:spcBef>
                <a:spcPts val="0"/>
              </a:spcBef>
              <a:spcAft>
                <a:spcPts val="0"/>
              </a:spcAft>
            </a:pPr>
            <a:r>
              <a:rPr lang="zh-CN" altLang="en-US" sz="2200" dirty="0"/>
              <a:t>空间复杂度：</a:t>
            </a:r>
            <a:r>
              <a:rPr lang="en-US" altLang="zh-CN" sz="2200" dirty="0"/>
              <a:t>O</a:t>
            </a:r>
            <a:r>
              <a:rPr lang="zh-CN" altLang="en-US" sz="2200" dirty="0"/>
              <a:t>（</a:t>
            </a:r>
            <a:r>
              <a:rPr lang="en-US" altLang="zh-CN" sz="2200" dirty="0"/>
              <a:t>n</a:t>
            </a:r>
            <a:r>
              <a:rPr lang="zh-CN" altLang="en-US" sz="2200" dirty="0"/>
              <a:t>）</a:t>
            </a:r>
          </a:p>
          <a:p>
            <a:pPr lvl="1">
              <a:spcBef>
                <a:spcPts val="0"/>
              </a:spcBef>
              <a:spcAft>
                <a:spcPts val="0"/>
              </a:spcAft>
            </a:pPr>
            <a:r>
              <a:rPr lang="zh-CN" altLang="en-US" sz="2200" dirty="0"/>
              <a:t>需要两个长度为</a:t>
            </a:r>
            <a:r>
              <a:rPr lang="en-US" altLang="zh-CN" sz="2200" dirty="0"/>
              <a:t>Radix</a:t>
            </a:r>
            <a:r>
              <a:rPr lang="zh-CN" altLang="en-US" sz="2200" dirty="0"/>
              <a:t>的指针数组，指示链队列的头和尾</a:t>
            </a:r>
          </a:p>
          <a:p>
            <a:pPr lvl="1">
              <a:spcBef>
                <a:spcPts val="0"/>
              </a:spcBef>
              <a:spcAft>
                <a:spcPts val="0"/>
              </a:spcAft>
            </a:pPr>
            <a:r>
              <a:rPr lang="zh-CN" altLang="en-US" sz="2200" dirty="0"/>
              <a:t>需要</a:t>
            </a:r>
            <a:r>
              <a:rPr lang="en-US" altLang="zh-CN" sz="2200" dirty="0"/>
              <a:t>n</a:t>
            </a:r>
            <a:r>
              <a:rPr lang="zh-CN" altLang="en-US" sz="2200" dirty="0"/>
              <a:t>个数据存储单元（存储每个结点的数据和</a:t>
            </a:r>
            <a:r>
              <a:rPr lang="en-US" altLang="zh-CN" sz="2200" dirty="0"/>
              <a:t>next</a:t>
            </a:r>
            <a:r>
              <a:rPr lang="zh-CN" altLang="en-US" sz="2200" dirty="0"/>
              <a:t>指针）</a:t>
            </a:r>
          </a:p>
          <a:p>
            <a:pPr>
              <a:spcBef>
                <a:spcPts val="0"/>
              </a:spcBef>
              <a:spcAft>
                <a:spcPts val="0"/>
              </a:spcAft>
            </a:pPr>
            <a:r>
              <a:rPr lang="zh-CN" altLang="en-US" sz="2200" dirty="0"/>
              <a:t>时间复杂度：</a:t>
            </a:r>
            <a:r>
              <a:rPr lang="en-US" altLang="zh-CN" sz="2200" dirty="0"/>
              <a:t>O</a:t>
            </a:r>
            <a:r>
              <a:rPr lang="zh-CN" altLang="en-US" sz="2200" dirty="0"/>
              <a:t>（</a:t>
            </a:r>
            <a:r>
              <a:rPr lang="en-US" altLang="zh-CN" sz="2200" dirty="0"/>
              <a:t>n</a:t>
            </a:r>
            <a:r>
              <a:rPr lang="zh-CN" altLang="en-US" sz="2200" dirty="0"/>
              <a:t>）</a:t>
            </a:r>
          </a:p>
          <a:p>
            <a:pPr lvl="1">
              <a:spcBef>
                <a:spcPts val="0"/>
              </a:spcBef>
              <a:spcAft>
                <a:spcPts val="0"/>
              </a:spcAft>
            </a:pPr>
            <a:r>
              <a:rPr lang="zh-CN" altLang="en-US" sz="2200" dirty="0"/>
              <a:t>进行一轮分配所需的时间为：</a:t>
            </a:r>
            <a:r>
              <a:rPr lang="en-US" altLang="zh-CN" sz="2200" dirty="0"/>
              <a:t>O(n)</a:t>
            </a:r>
          </a:p>
          <a:p>
            <a:pPr lvl="1">
              <a:spcBef>
                <a:spcPts val="0"/>
              </a:spcBef>
              <a:spcAft>
                <a:spcPts val="0"/>
              </a:spcAft>
            </a:pPr>
            <a:r>
              <a:rPr lang="zh-CN" altLang="en-US" sz="2200" dirty="0"/>
              <a:t>进行一轮收集所需时间为：</a:t>
            </a:r>
            <a:r>
              <a:rPr lang="en-US" altLang="zh-CN" sz="2200" dirty="0"/>
              <a:t>O(Radix)</a:t>
            </a:r>
          </a:p>
          <a:p>
            <a:pPr lvl="1">
              <a:spcBef>
                <a:spcPts val="0"/>
              </a:spcBef>
              <a:spcAft>
                <a:spcPts val="0"/>
              </a:spcAft>
            </a:pPr>
            <a:r>
              <a:rPr lang="zh-CN" altLang="en-US" sz="2200" dirty="0"/>
              <a:t>一共需要执行</a:t>
            </a:r>
            <a:r>
              <a:rPr lang="en-US" altLang="zh-CN" sz="2200" dirty="0"/>
              <a:t>d</a:t>
            </a:r>
            <a:r>
              <a:rPr lang="zh-CN" altLang="en-US" sz="2200" dirty="0"/>
              <a:t>轮“分配</a:t>
            </a:r>
            <a:r>
              <a:rPr lang="en-US" altLang="zh-CN" sz="2200" dirty="0"/>
              <a:t>-</a:t>
            </a:r>
            <a:r>
              <a:rPr lang="zh-CN" altLang="en-US" sz="2200" dirty="0"/>
              <a:t>收集”</a:t>
            </a:r>
          </a:p>
          <a:p>
            <a:pPr lvl="1">
              <a:spcBef>
                <a:spcPts val="0"/>
              </a:spcBef>
              <a:spcAft>
                <a:spcPts val="0"/>
              </a:spcAft>
            </a:pPr>
            <a:r>
              <a:rPr lang="zh-CN" altLang="en-US" sz="2200" dirty="0"/>
              <a:t>因此总的时间复杂度为：</a:t>
            </a:r>
            <a:r>
              <a:rPr lang="en-US" altLang="zh-CN" sz="2200" dirty="0"/>
              <a:t>O(d×(</a:t>
            </a:r>
            <a:r>
              <a:rPr lang="en-US" altLang="zh-CN" sz="2200" dirty="0" err="1"/>
              <a:t>n+Radix</a:t>
            </a:r>
            <a:r>
              <a:rPr lang="en-US" altLang="zh-CN" sz="2200" dirty="0"/>
              <a:t>))</a:t>
            </a:r>
          </a:p>
          <a:p>
            <a:pPr lvl="1">
              <a:spcBef>
                <a:spcPts val="0"/>
              </a:spcBef>
              <a:spcAft>
                <a:spcPts val="0"/>
              </a:spcAft>
            </a:pPr>
            <a:r>
              <a:rPr lang="zh-CN" altLang="en-US" sz="2200" dirty="0"/>
              <a:t>当</a:t>
            </a:r>
            <a:r>
              <a:rPr lang="en-US" altLang="zh-CN" sz="2200" dirty="0"/>
              <a:t>d</a:t>
            </a:r>
            <a:r>
              <a:rPr lang="zh-CN" altLang="en-US" sz="2200" dirty="0"/>
              <a:t>和</a:t>
            </a:r>
            <a:r>
              <a:rPr lang="en-US" altLang="zh-CN" sz="2200" dirty="0"/>
              <a:t>Radix</a:t>
            </a:r>
            <a:r>
              <a:rPr lang="zh-CN" altLang="en-US" sz="2200" dirty="0"/>
              <a:t>可视为常数时，基数排序的时间复杂度为</a:t>
            </a:r>
            <a:r>
              <a:rPr lang="en-US" altLang="zh-CN" sz="2200" dirty="0"/>
              <a:t>O(n)</a:t>
            </a:r>
          </a:p>
          <a:p>
            <a:pPr>
              <a:spcBef>
                <a:spcPts val="0"/>
              </a:spcBef>
              <a:spcAft>
                <a:spcPts val="0"/>
              </a:spcAft>
            </a:pPr>
            <a:endParaRPr lang="zh-CN" altLang="en-US" sz="2200" dirty="0"/>
          </a:p>
        </p:txBody>
      </p:sp>
    </p:spTree>
    <p:extLst>
      <p:ext uri="{BB962C8B-B14F-4D97-AF65-F5344CB8AC3E}">
        <p14:creationId xmlns:p14="http://schemas.microsoft.com/office/powerpoint/2010/main" val="369305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98">
            <a:extLst>
              <a:ext uri="{FF2B5EF4-FFF2-40B4-BE49-F238E27FC236}">
                <a16:creationId xmlns:a16="http://schemas.microsoft.com/office/drawing/2014/main" id="{C1805503-944A-4035-8E4A-EE6709E6C208}"/>
              </a:ext>
            </a:extLst>
          </p:cNvPr>
          <p:cNvSpPr>
            <a:spLocks noGrp="1" noChangeArrowheads="1"/>
          </p:cNvSpPr>
          <p:nvPr>
            <p:ph type="title"/>
          </p:nvPr>
        </p:nvSpPr>
        <p:spPr>
          <a:xfrm>
            <a:off x="457201" y="474183"/>
            <a:ext cx="11582400" cy="715961"/>
          </a:xfrm>
        </p:spPr>
        <p:txBody>
          <a:bodyPr/>
          <a:lstStyle/>
          <a:p>
            <a:r>
              <a:rPr lang="en-US" altLang="zh-CN" dirty="0"/>
              <a:t>9.7 </a:t>
            </a:r>
            <a:r>
              <a:rPr lang="zh-CN" altLang="en-US" dirty="0"/>
              <a:t>各种排序算法的比较</a:t>
            </a:r>
          </a:p>
        </p:txBody>
      </p:sp>
      <p:graphicFrame>
        <p:nvGraphicFramePr>
          <p:cNvPr id="257331" name="Group 307">
            <a:extLst>
              <a:ext uri="{FF2B5EF4-FFF2-40B4-BE49-F238E27FC236}">
                <a16:creationId xmlns:a16="http://schemas.microsoft.com/office/drawing/2014/main" id="{44CFF400-6E7A-459A-AC95-A2E7710BB7B5}"/>
              </a:ext>
            </a:extLst>
          </p:cNvPr>
          <p:cNvGraphicFramePr>
            <a:graphicFrameLocks noGrp="1"/>
          </p:cNvGraphicFramePr>
          <p:nvPr>
            <p:ph idx="1"/>
            <p:extLst>
              <p:ext uri="{D42A27DB-BD31-4B8C-83A1-F6EECF244321}">
                <p14:modId xmlns:p14="http://schemas.microsoft.com/office/powerpoint/2010/main" val="2345293729"/>
              </p:ext>
            </p:extLst>
          </p:nvPr>
        </p:nvGraphicFramePr>
        <p:xfrm>
          <a:off x="228600" y="1371600"/>
          <a:ext cx="11734799" cy="5021040"/>
        </p:xfrm>
        <a:graphic>
          <a:graphicData uri="http://schemas.openxmlformats.org/drawingml/2006/table">
            <a:tbl>
              <a:tblPr/>
              <a:tblGrid>
                <a:gridCol w="1905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2895599">
                  <a:extLst>
                    <a:ext uri="{9D8B030D-6E8A-4147-A177-3AD203B41FA5}">
                      <a16:colId xmlns:a16="http://schemas.microsoft.com/office/drawing/2014/main" val="20004"/>
                    </a:ext>
                  </a:extLst>
                </a:gridCol>
              </a:tblGrid>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排序算法</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平均时间复杂度</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9685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最坏情况下时间复杂度</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空间复杂度</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稳定性</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直接插入排序</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O(1)</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稳定</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希尔排序</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O(1)</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不稳定</a:t>
                      </a:r>
                      <a:endParaRPr kumimoji="0" lang="zh-CN" altLang="en-US" sz="2000" b="1" i="0" u="none" strike="noStrike" cap="none" normalizeH="0" baseline="0" dirty="0">
                        <a:ln>
                          <a:noFill/>
                        </a:ln>
                        <a:solidFill>
                          <a:srgbClr val="00B050"/>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冒泡排序</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O(1)</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稳定</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快速排序</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O(nlog</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O(Log</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不稳定</a:t>
                      </a:r>
                      <a:endParaRPr kumimoji="0" lang="zh-CN" altLang="en-US" sz="2000" b="1" i="0" u="none" strike="noStrike" cap="none" normalizeH="0" baseline="0" dirty="0">
                        <a:ln>
                          <a:noFill/>
                        </a:ln>
                        <a:solidFill>
                          <a:srgbClr val="00B050"/>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简单选择排序</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O(1)</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稳定</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归并排序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O(nlog</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O(nlog</a:t>
                      </a:r>
                      <a:r>
                        <a:rPr kumimoji="0" lang="en-US" altLang="zh-CN" sz="2000" b="1" i="0" u="none" strike="noStrike" cap="none" normalizeH="0" baseline="-30000" dirty="0">
                          <a:ln>
                            <a:noFill/>
                          </a:ln>
                          <a:solidFill>
                            <a:srgbClr val="00B05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dirty="0">
                        <a:ln>
                          <a:noFill/>
                        </a:ln>
                        <a:solidFill>
                          <a:srgbClr val="00B050"/>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O(n)</a:t>
                      </a:r>
                      <a:endParaRPr kumimoji="0" lang="en-US" altLang="zh-CN" sz="20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稳定</a:t>
                      </a:r>
                      <a:endParaRPr kumimoji="0" lang="zh-CN" altLang="en-US"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堆排序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O(nlog</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O(nlog</a:t>
                      </a:r>
                      <a:r>
                        <a:rPr kumimoji="0" lang="en-US" altLang="zh-CN" sz="2000" b="1" i="0" u="none" strike="noStrike" cap="none" normalizeH="0" baseline="-30000" dirty="0">
                          <a:ln>
                            <a:noFill/>
                          </a:ln>
                          <a:solidFill>
                            <a:srgbClr val="00B050"/>
                          </a:solidFill>
                          <a:effectLst/>
                          <a:latin typeface="Times New Roman" pitchFamily="18" charset="0"/>
                          <a:ea typeface="宋体" pitchFamily="2" charset="-122"/>
                          <a:cs typeface="Times New Roman" pitchFamily="18" charset="0"/>
                        </a:rPr>
                        <a:t>2</a:t>
                      </a:r>
                      <a:r>
                        <a:rPr kumimoji="0" lang="en-US" altLang="zh-CN" sz="2000" b="1"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n)</a:t>
                      </a:r>
                      <a:endParaRPr kumimoji="0" lang="en-US" altLang="zh-CN" sz="2000" b="1" i="0" u="none" strike="noStrike" cap="none" normalizeH="0" baseline="0" dirty="0">
                        <a:ln>
                          <a:noFill/>
                        </a:ln>
                        <a:solidFill>
                          <a:srgbClr val="00B050"/>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O(1)</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B050"/>
                          </a:solidFill>
                          <a:effectLst/>
                          <a:latin typeface="Times New Roman" pitchFamily="18" charset="0"/>
                          <a:ea typeface="宋体" pitchFamily="2" charset="-122"/>
                          <a:cs typeface="Times New Roman" pitchFamily="18" charset="0"/>
                        </a:rPr>
                        <a:t>不稳定</a:t>
                      </a:r>
                      <a:endParaRPr kumimoji="0" lang="zh-CN" altLang="en-US" sz="2000" b="1" i="0" u="none" strike="noStrike" cap="none" normalizeH="0" baseline="0" dirty="0">
                        <a:ln>
                          <a:noFill/>
                        </a:ln>
                        <a:solidFill>
                          <a:srgbClr val="00B050"/>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0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基数排序</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O(n)</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O(n)</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O(RADIX)</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343400" algn="r"/>
                        </a:tabLst>
                      </a:pPr>
                      <a:r>
                        <a:rPr kumimoji="0"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取决于多关键字排序的稳定性</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EE0CA-959D-47CB-B8CB-98F530987324}"/>
              </a:ext>
            </a:extLst>
          </p:cNvPr>
          <p:cNvSpPr>
            <a:spLocks noGrp="1"/>
          </p:cNvSpPr>
          <p:nvPr>
            <p:ph type="title"/>
          </p:nvPr>
        </p:nvSpPr>
        <p:spPr/>
        <p:txBody>
          <a:bodyPr/>
          <a:lstStyle/>
          <a:p>
            <a:r>
              <a:rPr lang="zh-CN" altLang="en-US" dirty="0"/>
              <a:t>直接插入排序算法的性能分析</a:t>
            </a:r>
          </a:p>
        </p:txBody>
      </p:sp>
      <p:sp>
        <p:nvSpPr>
          <p:cNvPr id="3" name="内容占位符 2">
            <a:extLst>
              <a:ext uri="{FF2B5EF4-FFF2-40B4-BE49-F238E27FC236}">
                <a16:creationId xmlns:a16="http://schemas.microsoft.com/office/drawing/2014/main" id="{BA92253C-282C-4D8D-A693-37FF94CF06FF}"/>
              </a:ext>
            </a:extLst>
          </p:cNvPr>
          <p:cNvSpPr>
            <a:spLocks noGrp="1"/>
          </p:cNvSpPr>
          <p:nvPr>
            <p:ph idx="1"/>
          </p:nvPr>
        </p:nvSpPr>
        <p:spPr/>
        <p:txBody>
          <a:bodyPr/>
          <a:lstStyle/>
          <a:p>
            <a:r>
              <a:rPr lang="zh-CN" altLang="en-US" dirty="0"/>
              <a:t>空间性能分析</a:t>
            </a:r>
          </a:p>
          <a:p>
            <a:pPr lvl="1"/>
            <a:r>
              <a:rPr lang="zh-CN" altLang="en-US" dirty="0"/>
              <a:t>需要一个辅助空间：</a:t>
            </a:r>
            <a:r>
              <a:rPr lang="en-US" altLang="zh-CN" dirty="0"/>
              <a:t>R[0]</a:t>
            </a:r>
          </a:p>
          <a:p>
            <a:r>
              <a:rPr lang="zh-CN" altLang="en-US" dirty="0"/>
              <a:t>时间性能分析</a:t>
            </a:r>
          </a:p>
          <a:p>
            <a:pPr lvl="1"/>
            <a:r>
              <a:rPr lang="zh-CN" altLang="en-US" dirty="0"/>
              <a:t>实现直接插入排序的基本操作有两个：</a:t>
            </a:r>
          </a:p>
          <a:p>
            <a:pPr lvl="2"/>
            <a:r>
              <a:rPr lang="zh-CN" altLang="en-US" dirty="0">
                <a:solidFill>
                  <a:srgbClr val="FF0000"/>
                </a:solidFill>
              </a:rPr>
              <a:t>比较</a:t>
            </a:r>
            <a:r>
              <a:rPr lang="zh-CN" altLang="en-US" dirty="0"/>
              <a:t>：序列中两条记录的</a:t>
            </a:r>
            <a:r>
              <a:rPr lang="zh-CN" altLang="en-US" dirty="0">
                <a:solidFill>
                  <a:srgbClr val="00B050"/>
                </a:solidFill>
              </a:rPr>
              <a:t>关键字大小</a:t>
            </a:r>
          </a:p>
          <a:p>
            <a:pPr lvl="2"/>
            <a:r>
              <a:rPr lang="zh-CN" altLang="en-US" dirty="0">
                <a:solidFill>
                  <a:srgbClr val="FF0000"/>
                </a:solidFill>
              </a:rPr>
              <a:t>移动</a:t>
            </a:r>
            <a:r>
              <a:rPr lang="zh-CN" altLang="en-US" dirty="0"/>
              <a:t>：序列中的记录以</a:t>
            </a:r>
            <a:r>
              <a:rPr lang="zh-CN" altLang="en-US" dirty="0">
                <a:solidFill>
                  <a:srgbClr val="00B050"/>
                </a:solidFill>
              </a:rPr>
              <a:t>腾出插入位置</a:t>
            </a:r>
          </a:p>
          <a:p>
            <a:endParaRPr lang="zh-CN" altLang="en-US" dirty="0"/>
          </a:p>
        </p:txBody>
      </p:sp>
      <p:sp>
        <p:nvSpPr>
          <p:cNvPr id="4" name="Rectangle 10">
            <a:extLst>
              <a:ext uri="{FF2B5EF4-FFF2-40B4-BE49-F238E27FC236}">
                <a16:creationId xmlns:a16="http://schemas.microsoft.com/office/drawing/2014/main" id="{60FACF33-CD99-4CA1-884E-1726E54C3C74}"/>
              </a:ext>
            </a:extLst>
          </p:cNvPr>
          <p:cNvSpPr>
            <a:spLocks noChangeArrowheads="1"/>
          </p:cNvSpPr>
          <p:nvPr/>
        </p:nvSpPr>
        <p:spPr bwMode="auto">
          <a:xfrm>
            <a:off x="5181600" y="1817322"/>
            <a:ext cx="2209800" cy="502920"/>
          </a:xfrm>
          <a:prstGeom prst="rect">
            <a:avLst/>
          </a:prstGeom>
          <a:solidFill>
            <a:srgbClr val="FFFFCC"/>
          </a:solidFill>
          <a:ln>
            <a:noFill/>
          </a:ln>
          <a:effec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b="1" dirty="0">
                <a:latin typeface="Verdana" pitchFamily="34" charset="0"/>
                <a:ea typeface="微软雅黑" pitchFamily="34" charset="-122"/>
              </a:rPr>
              <a:t>S(n)=O(</a:t>
            </a:r>
            <a:r>
              <a:rPr lang="en-US" altLang="zh-CN" sz="2400" b="1" dirty="0">
                <a:solidFill>
                  <a:srgbClr val="FF0000"/>
                </a:solidFill>
                <a:latin typeface="Verdana" pitchFamily="34" charset="0"/>
                <a:ea typeface="微软雅黑" pitchFamily="34" charset="-122"/>
              </a:rPr>
              <a:t>1</a:t>
            </a:r>
            <a:r>
              <a:rPr lang="en-US" altLang="zh-CN" sz="2400" b="1" dirty="0">
                <a:latin typeface="Verdana" pitchFamily="34" charset="0"/>
                <a:ea typeface="微软雅黑" pitchFamily="34" charset="-122"/>
              </a:rPr>
              <a:t>)</a:t>
            </a:r>
            <a:endParaRPr lang="zh-CN" altLang="en-US" sz="2400" b="1" dirty="0">
              <a:latin typeface="Verdana" pitchFamily="34" charset="0"/>
              <a:ea typeface="微软雅黑" pitchFamily="34" charset="-122"/>
            </a:endParaRPr>
          </a:p>
        </p:txBody>
      </p:sp>
      <p:sp>
        <p:nvSpPr>
          <p:cNvPr id="5" name="Rectangle 11">
            <a:extLst>
              <a:ext uri="{FF2B5EF4-FFF2-40B4-BE49-F238E27FC236}">
                <a16:creationId xmlns:a16="http://schemas.microsoft.com/office/drawing/2014/main" id="{93ECBE55-C217-47F4-AF5F-EE4C26ABE6EC}"/>
              </a:ext>
            </a:extLst>
          </p:cNvPr>
          <p:cNvSpPr>
            <a:spLocks noChangeArrowheads="1"/>
          </p:cNvSpPr>
          <p:nvPr/>
        </p:nvSpPr>
        <p:spPr bwMode="auto">
          <a:xfrm>
            <a:off x="7162801" y="4296251"/>
            <a:ext cx="2438400" cy="502920"/>
          </a:xfrm>
          <a:prstGeom prst="rect">
            <a:avLst/>
          </a:prstGeom>
          <a:solidFill>
            <a:srgbClr val="FFFFCC"/>
          </a:solidFill>
          <a:ln>
            <a:noFill/>
          </a:ln>
          <a:effec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b="1" dirty="0">
                <a:latin typeface="Verdana" pitchFamily="34" charset="0"/>
                <a:ea typeface="微软雅黑" pitchFamily="34" charset="-122"/>
              </a:rPr>
              <a:t>T(n)=O(</a:t>
            </a:r>
            <a:r>
              <a:rPr lang="en-US" altLang="zh-CN" sz="2400" b="1" dirty="0">
                <a:solidFill>
                  <a:srgbClr val="FF0000"/>
                </a:solidFill>
                <a:latin typeface="Verdana" pitchFamily="34" charset="0"/>
                <a:ea typeface="微软雅黑" pitchFamily="34" charset="-122"/>
              </a:rPr>
              <a:t>n²</a:t>
            </a:r>
            <a:r>
              <a:rPr lang="en-US" altLang="zh-CN" sz="2400" b="1" dirty="0">
                <a:latin typeface="Verdana" pitchFamily="34" charset="0"/>
                <a:ea typeface="微软雅黑" pitchFamily="34" charset="-122"/>
              </a:rPr>
              <a:t>)</a:t>
            </a:r>
            <a:endParaRPr lang="zh-CN" altLang="en-US" sz="2400" b="1" dirty="0">
              <a:latin typeface="Verdana" pitchFamily="34" charset="0"/>
              <a:ea typeface="微软雅黑" pitchFamily="34" charset="-122"/>
            </a:endParaRPr>
          </a:p>
        </p:txBody>
      </p:sp>
    </p:spTree>
    <p:extLst>
      <p:ext uri="{BB962C8B-B14F-4D97-AF65-F5344CB8AC3E}">
        <p14:creationId xmlns:p14="http://schemas.microsoft.com/office/powerpoint/2010/main" val="10939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22" presetClass="entr" presetSubtype="8"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B466C-6DAF-42F6-9C66-61D062A5053E}"/>
              </a:ext>
            </a:extLst>
          </p:cNvPr>
          <p:cNvSpPr>
            <a:spLocks noGrp="1"/>
          </p:cNvSpPr>
          <p:nvPr>
            <p:ph type="title"/>
          </p:nvPr>
        </p:nvSpPr>
        <p:spPr>
          <a:xfrm>
            <a:off x="914400" y="496743"/>
            <a:ext cx="10363200" cy="685800"/>
          </a:xfrm>
        </p:spPr>
        <p:txBody>
          <a:bodyPr/>
          <a:lstStyle/>
          <a:p>
            <a:r>
              <a:rPr lang="en-US" altLang="zh-CN" dirty="0"/>
              <a:t>9.2.2 </a:t>
            </a:r>
            <a:r>
              <a:rPr lang="zh-CN" altLang="en-US" dirty="0"/>
              <a:t>折半插入排序</a:t>
            </a:r>
          </a:p>
        </p:txBody>
      </p:sp>
      <p:sp>
        <p:nvSpPr>
          <p:cNvPr id="3" name="内容占位符 2">
            <a:extLst>
              <a:ext uri="{FF2B5EF4-FFF2-40B4-BE49-F238E27FC236}">
                <a16:creationId xmlns:a16="http://schemas.microsoft.com/office/drawing/2014/main" id="{AA37CECF-3972-4EB5-8DA8-CE32C2562E76}"/>
              </a:ext>
            </a:extLst>
          </p:cNvPr>
          <p:cNvSpPr>
            <a:spLocks noGrp="1"/>
          </p:cNvSpPr>
          <p:nvPr>
            <p:ph idx="1"/>
          </p:nvPr>
        </p:nvSpPr>
        <p:spPr>
          <a:xfrm>
            <a:off x="304800" y="1227620"/>
            <a:ext cx="11582400" cy="685800"/>
          </a:xfrm>
        </p:spPr>
        <p:txBody>
          <a:bodyPr/>
          <a:lstStyle/>
          <a:p>
            <a:r>
              <a:rPr lang="zh-CN" altLang="en-US" dirty="0"/>
              <a:t>利用</a:t>
            </a:r>
            <a:r>
              <a:rPr lang="zh-CN" altLang="en-US" dirty="0">
                <a:solidFill>
                  <a:srgbClr val="00B050"/>
                </a:solidFill>
              </a:rPr>
              <a:t>折半查找</a:t>
            </a:r>
            <a:r>
              <a:rPr lang="zh-CN" altLang="en-US" dirty="0"/>
              <a:t>实现：在</a:t>
            </a:r>
            <a:r>
              <a:rPr lang="en-US" altLang="zh-CN" dirty="0"/>
              <a:t>R[1..i-1]</a:t>
            </a:r>
            <a:r>
              <a:rPr lang="zh-CN" altLang="en-US" dirty="0"/>
              <a:t>中</a:t>
            </a:r>
            <a:r>
              <a:rPr lang="zh-CN" altLang="en-US" dirty="0">
                <a:solidFill>
                  <a:srgbClr val="00B050"/>
                </a:solidFill>
              </a:rPr>
              <a:t>查找</a:t>
            </a:r>
            <a:r>
              <a:rPr lang="en-US" altLang="zh-CN" dirty="0"/>
              <a:t>R[</a:t>
            </a:r>
            <a:r>
              <a:rPr lang="en-US" altLang="zh-CN" dirty="0" err="1"/>
              <a:t>i</a:t>
            </a:r>
            <a:r>
              <a:rPr lang="en-US" altLang="zh-CN" dirty="0"/>
              <a:t>]</a:t>
            </a:r>
            <a:r>
              <a:rPr lang="zh-CN" altLang="en-US" dirty="0"/>
              <a:t>的</a:t>
            </a:r>
            <a:r>
              <a:rPr lang="zh-CN" altLang="en-US" dirty="0">
                <a:solidFill>
                  <a:srgbClr val="00B050"/>
                </a:solidFill>
              </a:rPr>
              <a:t>插入位置</a:t>
            </a:r>
          </a:p>
        </p:txBody>
      </p:sp>
      <p:grpSp>
        <p:nvGrpSpPr>
          <p:cNvPr id="4" name="Group 18">
            <a:extLst>
              <a:ext uri="{FF2B5EF4-FFF2-40B4-BE49-F238E27FC236}">
                <a16:creationId xmlns:a16="http://schemas.microsoft.com/office/drawing/2014/main" id="{174178F8-F49C-4DF1-8ECD-9DAC844007A9}"/>
              </a:ext>
            </a:extLst>
          </p:cNvPr>
          <p:cNvGrpSpPr>
            <a:grpSpLocks/>
          </p:cNvGrpSpPr>
          <p:nvPr/>
        </p:nvGrpSpPr>
        <p:grpSpPr bwMode="auto">
          <a:xfrm>
            <a:off x="1455987" y="4335365"/>
            <a:ext cx="6408737" cy="790575"/>
            <a:chOff x="975" y="2568"/>
            <a:chExt cx="4037" cy="498"/>
          </a:xfrm>
        </p:grpSpPr>
        <p:graphicFrame>
          <p:nvGraphicFramePr>
            <p:cNvPr id="5" name="Object 10">
              <a:extLst>
                <a:ext uri="{FF2B5EF4-FFF2-40B4-BE49-F238E27FC236}">
                  <a16:creationId xmlns:a16="http://schemas.microsoft.com/office/drawing/2014/main" id="{5B0C2C4B-174B-41C6-A63D-D6640FBB8948}"/>
                </a:ext>
              </a:extLst>
            </p:cNvPr>
            <p:cNvGraphicFramePr>
              <a:graphicFrameLocks noChangeAspect="1"/>
            </p:cNvGraphicFramePr>
            <p:nvPr/>
          </p:nvGraphicFramePr>
          <p:xfrm>
            <a:off x="2517" y="2754"/>
            <a:ext cx="953" cy="312"/>
          </p:xfrm>
          <a:graphic>
            <a:graphicData uri="http://schemas.openxmlformats.org/presentationml/2006/ole">
              <mc:AlternateContent xmlns:mc="http://schemas.openxmlformats.org/markup-compatibility/2006">
                <mc:Choice xmlns:v="urn:schemas-microsoft-com:vml" Requires="v">
                  <p:oleObj spid="_x0000_s3378" name="Visio" r:id="rId4" imgW="1762176" imgH="577174" progId="Visio.Drawing.11">
                    <p:embed/>
                  </p:oleObj>
                </mc:Choice>
                <mc:Fallback>
                  <p:oleObj name="Visio" r:id="rId4" imgW="1762176" imgH="577174" progId="Visio.Drawing.11">
                    <p:embed/>
                    <p:pic>
                      <p:nvPicPr>
                        <p:cNvPr id="1231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7" y="2754"/>
                          <a:ext cx="9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AutoShape 11">
              <a:extLst>
                <a:ext uri="{FF2B5EF4-FFF2-40B4-BE49-F238E27FC236}">
                  <a16:creationId xmlns:a16="http://schemas.microsoft.com/office/drawing/2014/main" id="{AA740299-DEAE-4E7A-B0FD-1728A736D880}"/>
                </a:ext>
              </a:extLst>
            </p:cNvPr>
            <p:cNvSpPr>
              <a:spLocks/>
            </p:cNvSpPr>
            <p:nvPr/>
          </p:nvSpPr>
          <p:spPr bwMode="auto">
            <a:xfrm rot="-5400000">
              <a:off x="2881" y="662"/>
              <a:ext cx="226" cy="4037"/>
            </a:xfrm>
            <a:prstGeom prst="leftBrace">
              <a:avLst>
                <a:gd name="adj1" fmla="val 14885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grpSp>
      <p:grpSp>
        <p:nvGrpSpPr>
          <p:cNvPr id="7" name="Group 19">
            <a:extLst>
              <a:ext uri="{FF2B5EF4-FFF2-40B4-BE49-F238E27FC236}">
                <a16:creationId xmlns:a16="http://schemas.microsoft.com/office/drawing/2014/main" id="{69E1E489-7803-48DD-B639-C4C425D25127}"/>
              </a:ext>
            </a:extLst>
          </p:cNvPr>
          <p:cNvGrpSpPr>
            <a:grpSpLocks/>
          </p:cNvGrpSpPr>
          <p:nvPr/>
        </p:nvGrpSpPr>
        <p:grpSpPr bwMode="auto">
          <a:xfrm>
            <a:off x="4192837" y="2283688"/>
            <a:ext cx="2432050" cy="1009653"/>
            <a:chOff x="2663" y="1389"/>
            <a:chExt cx="1532" cy="636"/>
          </a:xfrm>
        </p:grpSpPr>
        <p:sp>
          <p:nvSpPr>
            <p:cNvPr id="8" name="Line 13">
              <a:extLst>
                <a:ext uri="{FF2B5EF4-FFF2-40B4-BE49-F238E27FC236}">
                  <a16:creationId xmlns:a16="http://schemas.microsoft.com/office/drawing/2014/main" id="{CED0E623-A5CB-4FAB-875E-276776557131}"/>
                </a:ext>
              </a:extLst>
            </p:cNvPr>
            <p:cNvSpPr>
              <a:spLocks noChangeShapeType="1"/>
            </p:cNvSpPr>
            <p:nvPr/>
          </p:nvSpPr>
          <p:spPr bwMode="auto">
            <a:xfrm>
              <a:off x="3434" y="1676"/>
              <a:ext cx="0" cy="349"/>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14">
              <a:extLst>
                <a:ext uri="{FF2B5EF4-FFF2-40B4-BE49-F238E27FC236}">
                  <a16:creationId xmlns:a16="http://schemas.microsoft.com/office/drawing/2014/main" id="{30D08BF7-7C65-4304-8D86-2A7198BE2EF5}"/>
                </a:ext>
              </a:extLst>
            </p:cNvPr>
            <p:cNvSpPr>
              <a:spLocks noChangeArrowheads="1"/>
            </p:cNvSpPr>
            <p:nvPr/>
          </p:nvSpPr>
          <p:spPr bwMode="auto">
            <a:xfrm>
              <a:off x="2663" y="1389"/>
              <a:ext cx="1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400" b="1">
                  <a:latin typeface="Verdana" pitchFamily="34" charset="0"/>
                  <a:ea typeface="微软雅黑" pitchFamily="34" charset="-122"/>
                </a:rPr>
                <a:t>R[</a:t>
              </a:r>
              <a:r>
                <a:rPr lang="en-US" altLang="zh-CN" sz="2400" b="1">
                  <a:solidFill>
                    <a:srgbClr val="FF0000"/>
                  </a:solidFill>
                  <a:latin typeface="Verdana" pitchFamily="34" charset="0"/>
                  <a:ea typeface="微软雅黑" pitchFamily="34" charset="-122"/>
                </a:rPr>
                <a:t>i</a:t>
              </a:r>
              <a:r>
                <a:rPr lang="en-US" altLang="zh-CN" sz="2400" b="1">
                  <a:latin typeface="Verdana" pitchFamily="34" charset="0"/>
                  <a:ea typeface="微软雅黑" pitchFamily="34" charset="-122"/>
                </a:rPr>
                <a:t>]</a:t>
              </a:r>
              <a:r>
                <a:rPr lang="zh-CN" altLang="en-US" sz="2400" b="1">
                  <a:ea typeface="微软雅黑" pitchFamily="34" charset="-122"/>
                </a:rPr>
                <a:t>的插入位置</a:t>
              </a:r>
            </a:p>
          </p:txBody>
        </p:sp>
      </p:grpSp>
      <p:graphicFrame>
        <p:nvGraphicFramePr>
          <p:cNvPr id="10" name="Object 16">
            <a:extLst>
              <a:ext uri="{FF2B5EF4-FFF2-40B4-BE49-F238E27FC236}">
                <a16:creationId xmlns:a16="http://schemas.microsoft.com/office/drawing/2014/main" id="{679E2899-23D0-4B9D-A6E1-4392E50D763F}"/>
              </a:ext>
            </a:extLst>
          </p:cNvPr>
          <p:cNvGraphicFramePr>
            <a:graphicFrameLocks noChangeAspect="1"/>
          </p:cNvGraphicFramePr>
          <p:nvPr>
            <p:extLst>
              <p:ext uri="{D42A27DB-BD31-4B8C-83A1-F6EECF244321}">
                <p14:modId xmlns:p14="http://schemas.microsoft.com/office/powerpoint/2010/main" val="3057854829"/>
              </p:ext>
            </p:extLst>
          </p:nvPr>
        </p:nvGraphicFramePr>
        <p:xfrm>
          <a:off x="665412" y="2966940"/>
          <a:ext cx="7991475" cy="1314450"/>
        </p:xfrm>
        <a:graphic>
          <a:graphicData uri="http://schemas.openxmlformats.org/presentationml/2006/ole">
            <mc:AlternateContent xmlns:mc="http://schemas.openxmlformats.org/markup-compatibility/2006">
              <mc:Choice xmlns:v="urn:schemas-microsoft-com:vml" Requires="v">
                <p:oleObj spid="_x0000_s3379" name="Visio" r:id="rId6" imgW="10328135" imgH="1700719" progId="Visio.Drawing.11">
                  <p:embed/>
                </p:oleObj>
              </mc:Choice>
              <mc:Fallback>
                <p:oleObj name="Visio" r:id="rId6" imgW="10328135" imgH="1700719" progId="Visio.Drawing.11">
                  <p:embed/>
                  <p:pic>
                    <p:nvPicPr>
                      <p:cNvPr id="744464"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412" y="2966940"/>
                        <a:ext cx="79914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24">
            <a:extLst>
              <a:ext uri="{FF2B5EF4-FFF2-40B4-BE49-F238E27FC236}">
                <a16:creationId xmlns:a16="http://schemas.microsoft.com/office/drawing/2014/main" id="{2652D2AB-D837-4744-BB45-FD43DBF483B7}"/>
              </a:ext>
            </a:extLst>
          </p:cNvPr>
          <p:cNvGrpSpPr>
            <a:grpSpLocks/>
          </p:cNvGrpSpPr>
          <p:nvPr/>
        </p:nvGrpSpPr>
        <p:grpSpPr bwMode="auto">
          <a:xfrm>
            <a:off x="1240087" y="4311552"/>
            <a:ext cx="1150937" cy="889000"/>
            <a:chOff x="1112" y="3566"/>
            <a:chExt cx="725" cy="560"/>
          </a:xfrm>
        </p:grpSpPr>
        <p:sp>
          <p:nvSpPr>
            <p:cNvPr id="12" name="Line 22">
              <a:extLst>
                <a:ext uri="{FF2B5EF4-FFF2-40B4-BE49-F238E27FC236}">
                  <a16:creationId xmlns:a16="http://schemas.microsoft.com/office/drawing/2014/main" id="{75C8616A-1C18-4D48-BBAB-6A9B35EF01B8}"/>
                </a:ext>
              </a:extLst>
            </p:cNvPr>
            <p:cNvSpPr>
              <a:spLocks noChangeShapeType="1"/>
            </p:cNvSpPr>
            <p:nvPr/>
          </p:nvSpPr>
          <p:spPr bwMode="auto">
            <a:xfrm flipV="1">
              <a:off x="1474" y="3566"/>
              <a:ext cx="0" cy="288"/>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23">
              <a:extLst>
                <a:ext uri="{FF2B5EF4-FFF2-40B4-BE49-F238E27FC236}">
                  <a16:creationId xmlns:a16="http://schemas.microsoft.com/office/drawing/2014/main" id="{1ACA2EE0-ABB6-4329-AE39-1C07E7ECAC09}"/>
                </a:ext>
              </a:extLst>
            </p:cNvPr>
            <p:cNvSpPr>
              <a:spLocks noChangeArrowheads="1"/>
            </p:cNvSpPr>
            <p:nvPr/>
          </p:nvSpPr>
          <p:spPr bwMode="auto">
            <a:xfrm>
              <a:off x="1112" y="3838"/>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b="1" dirty="0">
                  <a:solidFill>
                    <a:srgbClr val="000066"/>
                  </a:solidFill>
                  <a:latin typeface="Verdana" pitchFamily="34" charset="0"/>
                  <a:ea typeface="微软雅黑" pitchFamily="34" charset="-122"/>
                </a:rPr>
                <a:t>low</a:t>
              </a:r>
              <a:endParaRPr lang="zh-CN" altLang="en-US" sz="2400" b="1" dirty="0">
                <a:solidFill>
                  <a:srgbClr val="000066"/>
                </a:solidFill>
                <a:latin typeface="Verdana" pitchFamily="34" charset="0"/>
                <a:ea typeface="微软雅黑" pitchFamily="34" charset="-122"/>
              </a:endParaRPr>
            </a:p>
          </p:txBody>
        </p:sp>
      </p:grpSp>
      <p:grpSp>
        <p:nvGrpSpPr>
          <p:cNvPr id="14" name="Group 25">
            <a:extLst>
              <a:ext uri="{FF2B5EF4-FFF2-40B4-BE49-F238E27FC236}">
                <a16:creationId xmlns:a16="http://schemas.microsoft.com/office/drawing/2014/main" id="{7C08CA5F-1991-41DB-A92B-46D72F0B6D19}"/>
              </a:ext>
            </a:extLst>
          </p:cNvPr>
          <p:cNvGrpSpPr>
            <a:grpSpLocks/>
          </p:cNvGrpSpPr>
          <p:nvPr/>
        </p:nvGrpSpPr>
        <p:grpSpPr bwMode="auto">
          <a:xfrm>
            <a:off x="6929687" y="4311552"/>
            <a:ext cx="1150937" cy="889000"/>
            <a:chOff x="1112" y="3566"/>
            <a:chExt cx="725" cy="560"/>
          </a:xfrm>
        </p:grpSpPr>
        <p:sp>
          <p:nvSpPr>
            <p:cNvPr id="15" name="Line 26">
              <a:extLst>
                <a:ext uri="{FF2B5EF4-FFF2-40B4-BE49-F238E27FC236}">
                  <a16:creationId xmlns:a16="http://schemas.microsoft.com/office/drawing/2014/main" id="{389B0928-33AA-413E-88EF-96FEB62F9E77}"/>
                </a:ext>
              </a:extLst>
            </p:cNvPr>
            <p:cNvSpPr>
              <a:spLocks noChangeShapeType="1"/>
            </p:cNvSpPr>
            <p:nvPr/>
          </p:nvSpPr>
          <p:spPr bwMode="auto">
            <a:xfrm flipV="1">
              <a:off x="1474" y="3566"/>
              <a:ext cx="0" cy="288"/>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Rectangle 27">
              <a:extLst>
                <a:ext uri="{FF2B5EF4-FFF2-40B4-BE49-F238E27FC236}">
                  <a16:creationId xmlns:a16="http://schemas.microsoft.com/office/drawing/2014/main" id="{9B07C66C-21ED-4D58-A018-4EB9F01C8AC8}"/>
                </a:ext>
              </a:extLst>
            </p:cNvPr>
            <p:cNvSpPr>
              <a:spLocks noChangeArrowheads="1"/>
            </p:cNvSpPr>
            <p:nvPr/>
          </p:nvSpPr>
          <p:spPr bwMode="auto">
            <a:xfrm>
              <a:off x="1112" y="3838"/>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b="1" dirty="0">
                  <a:solidFill>
                    <a:srgbClr val="000066"/>
                  </a:solidFill>
                  <a:latin typeface="Verdana" pitchFamily="34" charset="0"/>
                  <a:ea typeface="微软雅黑" pitchFamily="34" charset="-122"/>
                </a:rPr>
                <a:t>high</a:t>
              </a:r>
              <a:endParaRPr lang="zh-CN" altLang="en-US" sz="2400" b="1" dirty="0">
                <a:solidFill>
                  <a:srgbClr val="000066"/>
                </a:solidFill>
                <a:latin typeface="Verdana" pitchFamily="34" charset="0"/>
                <a:ea typeface="微软雅黑" pitchFamily="34" charset="-122"/>
              </a:endParaRPr>
            </a:p>
          </p:txBody>
        </p:sp>
      </p:grpSp>
      <p:grpSp>
        <p:nvGrpSpPr>
          <p:cNvPr id="17" name="Group 28">
            <a:extLst>
              <a:ext uri="{FF2B5EF4-FFF2-40B4-BE49-F238E27FC236}">
                <a16:creationId xmlns:a16="http://schemas.microsoft.com/office/drawing/2014/main" id="{9F578B5F-278F-47FE-B977-8D98F231111A}"/>
              </a:ext>
            </a:extLst>
          </p:cNvPr>
          <p:cNvGrpSpPr>
            <a:grpSpLocks/>
          </p:cNvGrpSpPr>
          <p:nvPr/>
        </p:nvGrpSpPr>
        <p:grpSpPr bwMode="auto">
          <a:xfrm>
            <a:off x="4048374" y="4311552"/>
            <a:ext cx="1150938" cy="889000"/>
            <a:chOff x="1112" y="3566"/>
            <a:chExt cx="725" cy="560"/>
          </a:xfrm>
        </p:grpSpPr>
        <p:sp>
          <p:nvSpPr>
            <p:cNvPr id="18" name="Line 29">
              <a:extLst>
                <a:ext uri="{FF2B5EF4-FFF2-40B4-BE49-F238E27FC236}">
                  <a16:creationId xmlns:a16="http://schemas.microsoft.com/office/drawing/2014/main" id="{B7EFD807-9366-4D27-ACD1-EA1B9CEFEEC4}"/>
                </a:ext>
              </a:extLst>
            </p:cNvPr>
            <p:cNvSpPr>
              <a:spLocks noChangeShapeType="1"/>
            </p:cNvSpPr>
            <p:nvPr/>
          </p:nvSpPr>
          <p:spPr bwMode="auto">
            <a:xfrm flipV="1">
              <a:off x="1474" y="3566"/>
              <a:ext cx="0" cy="288"/>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30">
              <a:extLst>
                <a:ext uri="{FF2B5EF4-FFF2-40B4-BE49-F238E27FC236}">
                  <a16:creationId xmlns:a16="http://schemas.microsoft.com/office/drawing/2014/main" id="{D26C43DD-6F17-4BBB-A15A-6DB8F1F5637A}"/>
                </a:ext>
              </a:extLst>
            </p:cNvPr>
            <p:cNvSpPr>
              <a:spLocks noChangeArrowheads="1"/>
            </p:cNvSpPr>
            <p:nvPr/>
          </p:nvSpPr>
          <p:spPr bwMode="auto">
            <a:xfrm>
              <a:off x="1112" y="3838"/>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b="1" dirty="0">
                  <a:solidFill>
                    <a:srgbClr val="000066"/>
                  </a:solidFill>
                  <a:latin typeface="Verdana" pitchFamily="34" charset="0"/>
                  <a:ea typeface="微软雅黑" pitchFamily="34" charset="-122"/>
                </a:rPr>
                <a:t>mid</a:t>
              </a:r>
              <a:endParaRPr lang="zh-CN" altLang="en-US" sz="2400" b="1" dirty="0">
                <a:solidFill>
                  <a:srgbClr val="000066"/>
                </a:solidFill>
                <a:latin typeface="Verdana" pitchFamily="34" charset="0"/>
                <a:ea typeface="微软雅黑" pitchFamily="34" charset="-122"/>
              </a:endParaRPr>
            </a:p>
          </p:txBody>
        </p:sp>
      </p:grpSp>
      <p:grpSp>
        <p:nvGrpSpPr>
          <p:cNvPr id="20" name="Group 31">
            <a:extLst>
              <a:ext uri="{FF2B5EF4-FFF2-40B4-BE49-F238E27FC236}">
                <a16:creationId xmlns:a16="http://schemas.microsoft.com/office/drawing/2014/main" id="{0C7B3134-626C-42E5-A641-63AF87BE1952}"/>
              </a:ext>
            </a:extLst>
          </p:cNvPr>
          <p:cNvGrpSpPr>
            <a:grpSpLocks/>
          </p:cNvGrpSpPr>
          <p:nvPr/>
        </p:nvGrpSpPr>
        <p:grpSpPr bwMode="auto">
          <a:xfrm>
            <a:off x="5489824" y="4311552"/>
            <a:ext cx="1150938" cy="889000"/>
            <a:chOff x="1112" y="3566"/>
            <a:chExt cx="725" cy="560"/>
          </a:xfrm>
        </p:grpSpPr>
        <p:sp>
          <p:nvSpPr>
            <p:cNvPr id="21" name="Line 32">
              <a:extLst>
                <a:ext uri="{FF2B5EF4-FFF2-40B4-BE49-F238E27FC236}">
                  <a16:creationId xmlns:a16="http://schemas.microsoft.com/office/drawing/2014/main" id="{7B7808AC-FF58-440E-B8C0-CA307D8F1AA6}"/>
                </a:ext>
              </a:extLst>
            </p:cNvPr>
            <p:cNvSpPr>
              <a:spLocks noChangeShapeType="1"/>
            </p:cNvSpPr>
            <p:nvPr/>
          </p:nvSpPr>
          <p:spPr bwMode="auto">
            <a:xfrm flipV="1">
              <a:off x="1474" y="3566"/>
              <a:ext cx="0" cy="288"/>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33">
              <a:extLst>
                <a:ext uri="{FF2B5EF4-FFF2-40B4-BE49-F238E27FC236}">
                  <a16:creationId xmlns:a16="http://schemas.microsoft.com/office/drawing/2014/main" id="{B312C72E-FCDC-4F8F-B876-18DDB8F9783B}"/>
                </a:ext>
              </a:extLst>
            </p:cNvPr>
            <p:cNvSpPr>
              <a:spLocks noChangeArrowheads="1"/>
            </p:cNvSpPr>
            <p:nvPr/>
          </p:nvSpPr>
          <p:spPr bwMode="auto">
            <a:xfrm>
              <a:off x="1112" y="3838"/>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b="1">
                  <a:solidFill>
                    <a:srgbClr val="000066"/>
                  </a:solidFill>
                  <a:latin typeface="Verdana" pitchFamily="34" charset="0"/>
                  <a:ea typeface="微软雅黑" pitchFamily="34" charset="-122"/>
                </a:rPr>
                <a:t>mid</a:t>
              </a:r>
              <a:endParaRPr lang="zh-CN" altLang="en-US" sz="2400" b="1">
                <a:solidFill>
                  <a:srgbClr val="000066"/>
                </a:solidFill>
                <a:latin typeface="Verdana" pitchFamily="34" charset="0"/>
                <a:ea typeface="微软雅黑" pitchFamily="34" charset="-122"/>
              </a:endParaRPr>
            </a:p>
          </p:txBody>
        </p:sp>
      </p:grpSp>
      <p:sp>
        <p:nvSpPr>
          <p:cNvPr id="23" name="Rectangle 37">
            <a:extLst>
              <a:ext uri="{FF2B5EF4-FFF2-40B4-BE49-F238E27FC236}">
                <a16:creationId xmlns:a16="http://schemas.microsoft.com/office/drawing/2014/main" id="{BEBB8CE3-4915-4112-8FAC-2609B85434E4}"/>
              </a:ext>
            </a:extLst>
          </p:cNvPr>
          <p:cNvSpPr>
            <a:spLocks noChangeArrowheads="1"/>
          </p:cNvSpPr>
          <p:nvPr/>
        </p:nvSpPr>
        <p:spPr bwMode="auto">
          <a:xfrm>
            <a:off x="2824412" y="2859746"/>
            <a:ext cx="432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kumimoji="0" lang="en-US" altLang="zh-CN" sz="2400" b="1">
                <a:latin typeface="Verdana" pitchFamily="34" charset="0"/>
                <a:ea typeface="微软雅黑" pitchFamily="34" charset="-122"/>
              </a:rPr>
              <a:t>mid = (low + high) / 2</a:t>
            </a:r>
            <a:endParaRPr kumimoji="0" lang="zh-CN" altLang="en-US" sz="2400" b="1">
              <a:latin typeface="Verdana" pitchFamily="34" charset="0"/>
              <a:ea typeface="微软雅黑" pitchFamily="34" charset="-122"/>
            </a:endParaRPr>
          </a:p>
        </p:txBody>
      </p:sp>
      <p:sp>
        <p:nvSpPr>
          <p:cNvPr id="24" name="Rectangle 38">
            <a:extLst>
              <a:ext uri="{FF2B5EF4-FFF2-40B4-BE49-F238E27FC236}">
                <a16:creationId xmlns:a16="http://schemas.microsoft.com/office/drawing/2014/main" id="{EB00CA1B-2A09-4FC3-A039-3906D1EA5686}"/>
              </a:ext>
            </a:extLst>
          </p:cNvPr>
          <p:cNvSpPr>
            <a:spLocks noChangeArrowheads="1"/>
          </p:cNvSpPr>
          <p:nvPr/>
        </p:nvSpPr>
        <p:spPr bwMode="auto">
          <a:xfrm>
            <a:off x="8823774" y="2088523"/>
            <a:ext cx="3245748" cy="1067010"/>
          </a:xfrm>
          <a:prstGeom prst="rect">
            <a:avLst/>
          </a:prstGeom>
          <a:solidFill>
            <a:srgbClr val="FFFFCC"/>
          </a:solidFill>
          <a:ln>
            <a:noFill/>
          </a:ln>
          <a:effec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50000"/>
              </a:lnSpc>
              <a:spcBef>
                <a:spcPct val="0"/>
              </a:spcBef>
              <a:buFontTx/>
              <a:buNone/>
            </a:pPr>
            <a:r>
              <a:rPr kumimoji="0" lang="zh-CN" altLang="en-US" sz="2400" b="1" dirty="0">
                <a:solidFill>
                  <a:srgbClr val="000000"/>
                </a:solidFill>
                <a:latin typeface="Verdana" pitchFamily="34" charset="0"/>
                <a:ea typeface="微软雅黑" pitchFamily="34" charset="-122"/>
              </a:rPr>
              <a:t>若：</a:t>
            </a:r>
            <a:r>
              <a:rPr kumimoji="0" lang="en-US" altLang="zh-CN" sz="2400" b="1" dirty="0">
                <a:solidFill>
                  <a:srgbClr val="000000"/>
                </a:solidFill>
                <a:latin typeface="Verdana" pitchFamily="34" charset="0"/>
                <a:ea typeface="微软雅黑" pitchFamily="34" charset="-122"/>
              </a:rPr>
              <a:t>R[</a:t>
            </a:r>
            <a:r>
              <a:rPr kumimoji="0" lang="en-US" altLang="zh-CN" sz="2400" b="1" dirty="0" err="1">
                <a:solidFill>
                  <a:srgbClr val="000000"/>
                </a:solidFill>
                <a:latin typeface="Verdana" pitchFamily="34" charset="0"/>
                <a:ea typeface="微软雅黑" pitchFamily="34" charset="-122"/>
              </a:rPr>
              <a:t>i</a:t>
            </a:r>
            <a:r>
              <a:rPr kumimoji="0" lang="en-US" altLang="zh-CN" sz="2400" b="1" dirty="0">
                <a:solidFill>
                  <a:srgbClr val="000000"/>
                </a:solidFill>
                <a:latin typeface="Verdana" pitchFamily="34" charset="0"/>
                <a:ea typeface="微软雅黑" pitchFamily="34" charset="-122"/>
              </a:rPr>
              <a:t>] &gt; R[mid]  </a:t>
            </a:r>
            <a:r>
              <a:rPr kumimoji="0" lang="zh-CN" altLang="en-US" sz="2400" b="1" dirty="0">
                <a:solidFill>
                  <a:srgbClr val="000000"/>
                </a:solidFill>
                <a:latin typeface="Verdana" pitchFamily="34" charset="0"/>
                <a:ea typeface="微软雅黑" pitchFamily="34" charset="-122"/>
              </a:rPr>
              <a:t>则：</a:t>
            </a:r>
            <a:r>
              <a:rPr kumimoji="0" lang="en-US" altLang="zh-CN" sz="2400" b="1" dirty="0">
                <a:solidFill>
                  <a:srgbClr val="000000"/>
                </a:solidFill>
                <a:latin typeface="Verdana" pitchFamily="34" charset="0"/>
                <a:ea typeface="微软雅黑" pitchFamily="34" charset="-122"/>
              </a:rPr>
              <a:t>low = mid + 1</a:t>
            </a:r>
            <a:endParaRPr kumimoji="0" lang="zh-CN" altLang="en-US" sz="2400" b="1" dirty="0">
              <a:solidFill>
                <a:srgbClr val="000000"/>
              </a:solidFill>
              <a:latin typeface="Verdana" pitchFamily="34" charset="0"/>
              <a:ea typeface="微软雅黑" pitchFamily="34" charset="-122"/>
            </a:endParaRPr>
          </a:p>
        </p:txBody>
      </p:sp>
      <p:sp>
        <p:nvSpPr>
          <p:cNvPr id="25" name="Rectangle 39">
            <a:extLst>
              <a:ext uri="{FF2B5EF4-FFF2-40B4-BE49-F238E27FC236}">
                <a16:creationId xmlns:a16="http://schemas.microsoft.com/office/drawing/2014/main" id="{46DDDFD9-AFE1-4144-8333-C44F9077D3E2}"/>
              </a:ext>
            </a:extLst>
          </p:cNvPr>
          <p:cNvSpPr>
            <a:spLocks noChangeArrowheads="1"/>
          </p:cNvSpPr>
          <p:nvPr/>
        </p:nvSpPr>
        <p:spPr bwMode="auto">
          <a:xfrm>
            <a:off x="8816466" y="3518578"/>
            <a:ext cx="3245748" cy="1199816"/>
          </a:xfrm>
          <a:prstGeom prst="rect">
            <a:avLst/>
          </a:prstGeom>
          <a:solidFill>
            <a:srgbClr val="FFFFCC"/>
          </a:solidFill>
          <a:ln>
            <a:noFill/>
          </a:ln>
          <a:effec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50000"/>
              </a:lnSpc>
              <a:spcBef>
                <a:spcPct val="0"/>
              </a:spcBef>
            </a:pPr>
            <a:r>
              <a:rPr lang="zh-CN" altLang="en-US" sz="2400" b="1" dirty="0">
                <a:solidFill>
                  <a:srgbClr val="000000"/>
                </a:solidFill>
                <a:latin typeface="Verdana" pitchFamily="34" charset="0"/>
                <a:ea typeface="微软雅黑" pitchFamily="34" charset="-122"/>
              </a:rPr>
              <a:t>若：</a:t>
            </a:r>
            <a:r>
              <a:rPr lang="en-US" altLang="zh-CN" sz="2400" b="1" dirty="0">
                <a:solidFill>
                  <a:srgbClr val="000000"/>
                </a:solidFill>
                <a:latin typeface="Verdana" pitchFamily="34" charset="0"/>
                <a:ea typeface="微软雅黑" pitchFamily="34" charset="-122"/>
              </a:rPr>
              <a:t>R[</a:t>
            </a:r>
            <a:r>
              <a:rPr lang="en-US" altLang="zh-CN" sz="2400" b="1" dirty="0" err="1">
                <a:solidFill>
                  <a:srgbClr val="000000"/>
                </a:solidFill>
                <a:latin typeface="Verdana" pitchFamily="34" charset="0"/>
                <a:ea typeface="微软雅黑" pitchFamily="34" charset="-122"/>
              </a:rPr>
              <a:t>i</a:t>
            </a:r>
            <a:r>
              <a:rPr lang="en-US" altLang="zh-CN" sz="2400" b="1" dirty="0">
                <a:solidFill>
                  <a:srgbClr val="000000"/>
                </a:solidFill>
                <a:latin typeface="Verdana" pitchFamily="34" charset="0"/>
                <a:ea typeface="微软雅黑" pitchFamily="34" charset="-122"/>
              </a:rPr>
              <a:t>] ≤ R[mid] </a:t>
            </a:r>
            <a:r>
              <a:rPr lang="zh-CN" altLang="en-US" sz="2400" b="1" dirty="0">
                <a:solidFill>
                  <a:srgbClr val="000000"/>
                </a:solidFill>
                <a:latin typeface="Verdana" pitchFamily="34" charset="0"/>
                <a:ea typeface="微软雅黑" pitchFamily="34" charset="-122"/>
              </a:rPr>
              <a:t>则：</a:t>
            </a:r>
            <a:r>
              <a:rPr lang="en-US" altLang="zh-CN" sz="2400" b="1" dirty="0">
                <a:solidFill>
                  <a:srgbClr val="000000"/>
                </a:solidFill>
                <a:latin typeface="Verdana" pitchFamily="34" charset="0"/>
                <a:ea typeface="微软雅黑" pitchFamily="34" charset="-122"/>
              </a:rPr>
              <a:t>high = mid - 1</a:t>
            </a:r>
            <a:endParaRPr lang="zh-CN" altLang="en-US" sz="2400" b="1" dirty="0">
              <a:solidFill>
                <a:srgbClr val="000000"/>
              </a:solidFill>
              <a:latin typeface="Verdana" pitchFamily="34" charset="0"/>
              <a:ea typeface="微软雅黑" pitchFamily="34" charset="-122"/>
            </a:endParaRPr>
          </a:p>
        </p:txBody>
      </p:sp>
      <p:sp>
        <p:nvSpPr>
          <p:cNvPr id="26" name="Rectangle 40">
            <a:extLst>
              <a:ext uri="{FF2B5EF4-FFF2-40B4-BE49-F238E27FC236}">
                <a16:creationId xmlns:a16="http://schemas.microsoft.com/office/drawing/2014/main" id="{BF013340-2A80-4992-B2D9-842A57E9C89B}"/>
              </a:ext>
            </a:extLst>
          </p:cNvPr>
          <p:cNvSpPr>
            <a:spLocks noChangeArrowheads="1"/>
          </p:cNvSpPr>
          <p:nvPr/>
        </p:nvSpPr>
        <p:spPr bwMode="auto">
          <a:xfrm>
            <a:off x="317485" y="5943600"/>
            <a:ext cx="428422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0" lang="en-US" altLang="zh-CN" sz="2400" b="1" dirty="0">
                <a:solidFill>
                  <a:srgbClr val="FF0000"/>
                </a:solidFill>
                <a:latin typeface="Verdana" pitchFamily="34" charset="0"/>
                <a:ea typeface="微软雅黑" pitchFamily="34" charset="-122"/>
              </a:rPr>
              <a:t>low &gt; high</a:t>
            </a:r>
            <a:r>
              <a:rPr kumimoji="0" lang="en-US" altLang="zh-CN" sz="2400" b="1" dirty="0">
                <a:ea typeface="微软雅黑" pitchFamily="34" charset="-122"/>
              </a:rPr>
              <a:t> </a:t>
            </a:r>
            <a:r>
              <a:rPr kumimoji="0" lang="zh-CN" altLang="en-US" sz="2400" b="1" dirty="0">
                <a:ea typeface="微软雅黑" pitchFamily="34" charset="-122"/>
              </a:rPr>
              <a:t>时，查找结束</a:t>
            </a:r>
          </a:p>
        </p:txBody>
      </p:sp>
      <p:sp>
        <p:nvSpPr>
          <p:cNvPr id="27" name="Rectangle 41">
            <a:extLst>
              <a:ext uri="{FF2B5EF4-FFF2-40B4-BE49-F238E27FC236}">
                <a16:creationId xmlns:a16="http://schemas.microsoft.com/office/drawing/2014/main" id="{033EBC26-14C8-40D3-86B3-4D3DF16DFE43}"/>
              </a:ext>
            </a:extLst>
          </p:cNvPr>
          <p:cNvSpPr>
            <a:spLocks noChangeArrowheads="1"/>
          </p:cNvSpPr>
          <p:nvPr/>
        </p:nvSpPr>
        <p:spPr bwMode="auto">
          <a:xfrm>
            <a:off x="5846985" y="5943600"/>
            <a:ext cx="302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kumimoji="0" lang="zh-CN" altLang="en-US" sz="2400" b="1" dirty="0">
                <a:ea typeface="微软雅黑" pitchFamily="34" charset="-122"/>
              </a:rPr>
              <a:t>元素右移，完成插入</a:t>
            </a:r>
          </a:p>
        </p:txBody>
      </p:sp>
    </p:spTree>
    <p:extLst>
      <p:ext uri="{BB962C8B-B14F-4D97-AF65-F5344CB8AC3E}">
        <p14:creationId xmlns:p14="http://schemas.microsoft.com/office/powerpoint/2010/main" val="21788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4"/>
                                        </p:tgtEl>
                                        <p:attrNameLst>
                                          <p:attrName>style.visibility</p:attrName>
                                        </p:attrNameLst>
                                      </p:cBhvr>
                                      <p:to>
                                        <p:strVal val="hidden"/>
                                      </p:to>
                                    </p:set>
                                  </p:childTnLst>
                                </p:cTn>
                              </p:par>
                            </p:childTnLst>
                          </p:cTn>
                        </p:par>
                        <p:par>
                          <p:cTn id="16" fill="hold">
                            <p:stCondLst>
                              <p:cond delay="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1.875E-6 1.48148E-6 L 0.29544 0.00185 " pathEditMode="relative" rAng="0" ptsTypes="AA">
                                      <p:cBhvr>
                                        <p:cTn id="42" dur="500" fill="hold"/>
                                        <p:tgtEl>
                                          <p:spTgt spid="11"/>
                                        </p:tgtEl>
                                        <p:attrNameLst>
                                          <p:attrName>ppt_x</p:attrName>
                                          <p:attrName>ppt_y</p:attrName>
                                        </p:attrNameLst>
                                      </p:cBhvr>
                                      <p:rCtr x="14766" y="93"/>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par>
                                <p:cTn id="48" presetID="1" presetClass="exit" presetSubtype="0" fill="hold" nodeType="withEffect">
                                  <p:stCondLst>
                                    <p:cond delay="0"/>
                                  </p:stCondLst>
                                  <p:childTnLst>
                                    <p:set>
                                      <p:cBhvr>
                                        <p:cTn id="49" dur="1" fill="hold">
                                          <p:stCondLst>
                                            <p:cond delay="0"/>
                                          </p:stCondLst>
                                        </p:cTn>
                                        <p:tgtEl>
                                          <p:spTgt spid="1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35" presetClass="path" presetSubtype="0" accel="50000" decel="50000" fill="hold" nodeType="clickEffect">
                                  <p:stCondLst>
                                    <p:cond delay="0"/>
                                  </p:stCondLst>
                                  <p:childTnLst>
                                    <p:animMotion origin="layout" path="M -4.79167E-6 1.48148E-6 L -0.22825 1.48148E-6 " pathEditMode="relative" rAng="0" ptsTypes="AA">
                                      <p:cBhvr>
                                        <p:cTn id="58" dur="500" fill="hold"/>
                                        <p:tgtEl>
                                          <p:spTgt spid="14"/>
                                        </p:tgtEl>
                                        <p:attrNameLst>
                                          <p:attrName>ppt_x</p:attrName>
                                          <p:attrName>ppt_y</p:attrName>
                                        </p:attrNameLst>
                                      </p:cBhvr>
                                      <p:rCtr x="-11419" y="0"/>
                                    </p:animMotion>
                                  </p:childTnLst>
                                </p:cTn>
                              </p:par>
                              <p:par>
                                <p:cTn id="59" presetID="1" presetClass="exit" presetSubtype="0" fill="hold" nodeType="withEffect">
                                  <p:stCondLst>
                                    <p:cond delay="0"/>
                                  </p:stCondLst>
                                  <p:childTnLst>
                                    <p:set>
                                      <p:cBhvr>
                                        <p:cTn id="60" dur="1" fill="hold">
                                          <p:stCondLst>
                                            <p:cond delay="0"/>
                                          </p:stCondLst>
                                        </p:cTn>
                                        <p:tgtEl>
                                          <p:spTgt spid="20"/>
                                        </p:tgtEl>
                                        <p:attrNameLst>
                                          <p:attrName>style.visibility</p:attrName>
                                        </p:attrNameLst>
                                      </p:cBhvr>
                                      <p:to>
                                        <p:strVal val="hidden"/>
                                      </p:to>
                                    </p:set>
                                  </p:childTnLst>
                                </p:cTn>
                              </p:par>
                            </p:childTnLst>
                          </p:cTn>
                        </p:par>
                        <p:par>
                          <p:cTn id="61" fill="hold">
                            <p:stCondLst>
                              <p:cond delay="500"/>
                            </p:stCondLst>
                            <p:childTnLst>
                              <p:par>
                                <p:cTn id="62" presetID="42" presetClass="path" presetSubtype="0" accel="50000" decel="50000" fill="hold" nodeType="afterEffect">
                                  <p:stCondLst>
                                    <p:cond delay="0"/>
                                  </p:stCondLst>
                                  <p:childTnLst>
                                    <p:animMotion origin="layout" path="M -0.17122 0.00185 L -0.17122 0.11898 " pathEditMode="relative" rAng="0" ptsTypes="AA">
                                      <p:cBhvr>
                                        <p:cTn id="63" dur="500" fill="hold"/>
                                        <p:tgtEl>
                                          <p:spTgt spid="14"/>
                                        </p:tgtEl>
                                        <p:attrNameLst>
                                          <p:attrName>ppt_x</p:attrName>
                                          <p:attrName>ppt_y</p:attrName>
                                        </p:attrNameLst>
                                      </p:cBhvr>
                                      <p:rCtr x="0" y="5856"/>
                                    </p:animMotion>
                                  </p:childTnLst>
                                </p:cTn>
                              </p:par>
                            </p:childTnLst>
                          </p:cTn>
                        </p:par>
                      </p:childTnLst>
                    </p:cTn>
                  </p:par>
                  <p:par>
                    <p:cTn id="64" fill="hold">
                      <p:stCondLst>
                        <p:cond delay="indefinite"/>
                      </p:stCondLst>
                      <p:childTnLst>
                        <p:par>
                          <p:cTn id="65" fill="hold">
                            <p:stCondLst>
                              <p:cond delay="0"/>
                            </p:stCondLst>
                            <p:childTnLst>
                              <p:par>
                                <p:cTn id="66" presetID="35" presetClass="path" presetSubtype="0" accel="50000" decel="50000" fill="hold" nodeType="clickEffect">
                                  <p:stCondLst>
                                    <p:cond delay="0"/>
                                  </p:stCondLst>
                                  <p:childTnLst>
                                    <p:animMotion origin="layout" path="M -0.17122 0.11898 L -0.25403 0.11898 " pathEditMode="relative" rAng="0" ptsTypes="AA">
                                      <p:cBhvr>
                                        <p:cTn id="67" dur="500" fill="hold"/>
                                        <p:tgtEl>
                                          <p:spTgt spid="14"/>
                                        </p:tgtEl>
                                        <p:attrNameLst>
                                          <p:attrName>ppt_x</p:attrName>
                                          <p:attrName>ppt_y</p:attrName>
                                        </p:attrNameLst>
                                      </p:cBhvr>
                                      <p:rCtr x="-4141" y="0"/>
                                    </p:animMotion>
                                  </p:childTnLst>
                                </p:cTn>
                              </p:par>
                            </p:childTnLst>
                          </p:cTn>
                        </p:par>
                        <p:par>
                          <p:cTn id="68" fill="hold">
                            <p:stCondLst>
                              <p:cond delay="500"/>
                            </p:stCondLst>
                            <p:childTnLst>
                              <p:par>
                                <p:cTn id="69" presetID="64" presetClass="path" presetSubtype="0" accel="50000" decel="50000" fill="hold" nodeType="afterEffect">
                                  <p:stCondLst>
                                    <p:cond delay="0"/>
                                  </p:stCondLst>
                                  <p:childTnLst>
                                    <p:animMotion origin="layout" path="M -0.25403 0.11898 L -0.23528 -0.00185 " pathEditMode="relative" rAng="0" ptsTypes="AA">
                                      <p:cBhvr>
                                        <p:cTn id="70" dur="500" fill="hold"/>
                                        <p:tgtEl>
                                          <p:spTgt spid="14"/>
                                        </p:tgtEl>
                                        <p:attrNameLst>
                                          <p:attrName>ppt_x</p:attrName>
                                          <p:attrName>ppt_y</p:attrName>
                                        </p:attrNameLst>
                                      </p:cBhvr>
                                      <p:rCtr x="938" y="-6042"/>
                                    </p:animMotion>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3"/>
                                        </p:tgtEl>
                                        <p:attrNameLst>
                                          <p:attrName>style.visibility</p:attrName>
                                        </p:attrNameLst>
                                      </p:cBhvr>
                                      <p:to>
                                        <p:strVal val="hidden"/>
                                      </p:to>
                                    </p:set>
                                  </p:childTnLst>
                                </p:cTn>
                              </p:par>
                            </p:childTnLst>
                          </p:cTn>
                        </p:par>
                        <p:par>
                          <p:cTn id="80" fill="hold">
                            <p:stCondLst>
                              <p:cond delay="0"/>
                            </p:stCondLst>
                            <p:childTnLst>
                              <p:par>
                                <p:cTn id="81" presetID="22" presetClass="entr" presetSubtype="1" fill="hold"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wipe(up)">
                                      <p:cBhvr>
                                        <p:cTn id="83" dur="500"/>
                                        <p:tgtEl>
                                          <p:spTgt spid="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wipe(left)">
                                      <p:cBhvr>
                                        <p:cTn id="8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4" grpId="0" animBg="1"/>
      <p:bldP spid="25" grpId="0" animBg="1"/>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57932-D395-4C67-A206-C8A142A9F327}"/>
              </a:ext>
            </a:extLst>
          </p:cNvPr>
          <p:cNvSpPr>
            <a:spLocks noGrp="1"/>
          </p:cNvSpPr>
          <p:nvPr>
            <p:ph type="title"/>
          </p:nvPr>
        </p:nvSpPr>
        <p:spPr/>
        <p:txBody>
          <a:bodyPr/>
          <a:lstStyle/>
          <a:p>
            <a:r>
              <a:rPr lang="zh-CN" altLang="en-US" dirty="0"/>
              <a:t>折半插入排序算法的性能分析</a:t>
            </a:r>
          </a:p>
        </p:txBody>
      </p:sp>
      <p:sp>
        <p:nvSpPr>
          <p:cNvPr id="3" name="内容占位符 2">
            <a:extLst>
              <a:ext uri="{FF2B5EF4-FFF2-40B4-BE49-F238E27FC236}">
                <a16:creationId xmlns:a16="http://schemas.microsoft.com/office/drawing/2014/main" id="{1CBF2778-E22D-432B-971E-61E2CFCF831B}"/>
              </a:ext>
            </a:extLst>
          </p:cNvPr>
          <p:cNvSpPr>
            <a:spLocks noGrp="1"/>
          </p:cNvSpPr>
          <p:nvPr>
            <p:ph idx="1"/>
          </p:nvPr>
        </p:nvSpPr>
        <p:spPr/>
        <p:txBody>
          <a:bodyPr/>
          <a:lstStyle/>
          <a:p>
            <a:r>
              <a:rPr lang="zh-CN" altLang="en-US" dirty="0"/>
              <a:t>采用折半插入排序法，可</a:t>
            </a:r>
            <a:r>
              <a:rPr lang="zh-CN" altLang="en-US" dirty="0">
                <a:solidFill>
                  <a:srgbClr val="00B050"/>
                </a:solidFill>
              </a:rPr>
              <a:t>减少</a:t>
            </a:r>
            <a:r>
              <a:rPr lang="zh-CN" altLang="en-US" dirty="0"/>
              <a:t>关键字的</a:t>
            </a:r>
            <a:r>
              <a:rPr lang="zh-CN" altLang="en-US" dirty="0">
                <a:solidFill>
                  <a:srgbClr val="00B050"/>
                </a:solidFill>
              </a:rPr>
              <a:t>比较次数</a:t>
            </a:r>
            <a:r>
              <a:rPr lang="zh-CN" altLang="en-US" dirty="0"/>
              <a:t>。</a:t>
            </a:r>
            <a:endParaRPr lang="en-US" altLang="zh-CN" dirty="0"/>
          </a:p>
          <a:p>
            <a:pPr lvl="1"/>
            <a:r>
              <a:rPr lang="zh-CN" altLang="en-US" dirty="0"/>
              <a:t>每插入一个元素，需要比较的次数</a:t>
            </a:r>
            <a:r>
              <a:rPr lang="zh-CN" altLang="en-US" dirty="0">
                <a:solidFill>
                  <a:srgbClr val="00B050"/>
                </a:solidFill>
              </a:rPr>
              <a:t>最大</a:t>
            </a:r>
            <a:r>
              <a:rPr lang="zh-CN" altLang="en-US" dirty="0"/>
              <a:t>为</a:t>
            </a:r>
            <a:r>
              <a:rPr lang="zh-CN" altLang="en-US" dirty="0">
                <a:solidFill>
                  <a:srgbClr val="00B050"/>
                </a:solidFill>
              </a:rPr>
              <a:t>折半判定树</a:t>
            </a:r>
            <a:r>
              <a:rPr lang="zh-CN" altLang="en-US" dirty="0"/>
              <a:t>的</a:t>
            </a:r>
            <a:r>
              <a:rPr lang="zh-CN" altLang="en-US" dirty="0">
                <a:solidFill>
                  <a:srgbClr val="00B050"/>
                </a:solidFill>
              </a:rPr>
              <a:t>深度</a:t>
            </a:r>
            <a:endParaRPr lang="en-US" altLang="zh-CN" dirty="0">
              <a:solidFill>
                <a:srgbClr val="00B050"/>
              </a:solidFill>
            </a:endParaRPr>
          </a:p>
          <a:p>
            <a:pPr lvl="1"/>
            <a:r>
              <a:rPr lang="zh-CN" altLang="en-US" dirty="0"/>
              <a:t>如插入</a:t>
            </a:r>
            <a:r>
              <a:rPr lang="zh-CN" altLang="en-US" dirty="0">
                <a:solidFill>
                  <a:srgbClr val="00B050"/>
                </a:solidFill>
              </a:rPr>
              <a:t>第</a:t>
            </a:r>
            <a:r>
              <a:rPr lang="en-US" altLang="zh-CN" dirty="0" err="1">
                <a:solidFill>
                  <a:srgbClr val="00B050"/>
                </a:solidFill>
              </a:rPr>
              <a:t>i</a:t>
            </a:r>
            <a:r>
              <a:rPr lang="zh-CN" altLang="en-US" dirty="0">
                <a:solidFill>
                  <a:srgbClr val="00B050"/>
                </a:solidFill>
              </a:rPr>
              <a:t>个元素</a:t>
            </a:r>
            <a:r>
              <a:rPr lang="zh-CN" altLang="en-US" dirty="0"/>
              <a:t>时，设 </a:t>
            </a:r>
            <a:r>
              <a:rPr lang="en-US" altLang="zh-CN" dirty="0" err="1"/>
              <a:t>i</a:t>
            </a:r>
            <a:r>
              <a:rPr lang="en-US" altLang="zh-CN" dirty="0"/>
              <a:t>=2</a:t>
            </a:r>
            <a:r>
              <a:rPr lang="en-US" altLang="zh-CN" baseline="30000" dirty="0"/>
              <a:t>j</a:t>
            </a:r>
            <a:r>
              <a:rPr lang="zh-CN" altLang="en-US" dirty="0"/>
              <a:t>，则需进行</a:t>
            </a:r>
            <a:r>
              <a:rPr lang="en-US" altLang="zh-CN" dirty="0">
                <a:solidFill>
                  <a:srgbClr val="00B050"/>
                </a:solidFill>
              </a:rPr>
              <a:t>j=</a:t>
            </a:r>
            <a:r>
              <a:rPr kumimoji="1" lang="en-US" altLang="zh-CN" sz="2800" kern="1200" dirty="0">
                <a:solidFill>
                  <a:srgbClr val="00B050"/>
                </a:solidFill>
                <a:latin typeface="Times New Roman" panose="02020603050405020304" pitchFamily="18" charset="0"/>
                <a:ea typeface="宋体" panose="02010600030101010101" pitchFamily="2" charset="-122"/>
                <a:cs typeface="+mn-cs"/>
              </a:rPr>
              <a:t>log</a:t>
            </a:r>
            <a:r>
              <a:rPr kumimoji="1" lang="en-US" altLang="zh-CN" sz="2800" kern="1200" baseline="-30000" dirty="0">
                <a:solidFill>
                  <a:srgbClr val="00B050"/>
                </a:solidFill>
                <a:latin typeface="Times New Roman" panose="02020603050405020304" pitchFamily="18" charset="0"/>
                <a:ea typeface="宋体" panose="02010600030101010101" pitchFamily="2" charset="-122"/>
                <a:cs typeface="+mn-cs"/>
              </a:rPr>
              <a:t>2</a:t>
            </a:r>
            <a:r>
              <a:rPr kumimoji="1" lang="en-US" altLang="zh-CN" sz="2800" kern="1200" dirty="0">
                <a:solidFill>
                  <a:srgbClr val="00B050"/>
                </a:solidFill>
                <a:latin typeface="Times New Roman" panose="02020603050405020304" pitchFamily="18" charset="0"/>
                <a:ea typeface="宋体" panose="02010600030101010101" pitchFamily="2" charset="-122"/>
                <a:cs typeface="+mn-cs"/>
              </a:rPr>
              <a:t>i</a:t>
            </a:r>
            <a:r>
              <a:rPr lang="zh-CN" altLang="en-US" dirty="0">
                <a:solidFill>
                  <a:srgbClr val="00B050"/>
                </a:solidFill>
              </a:rPr>
              <a:t>次</a:t>
            </a:r>
            <a:r>
              <a:rPr lang="zh-CN" altLang="en-US" dirty="0"/>
              <a:t>比较</a:t>
            </a:r>
            <a:endParaRPr lang="en-US" altLang="zh-CN" dirty="0"/>
          </a:p>
          <a:p>
            <a:pPr lvl="1"/>
            <a:r>
              <a:rPr lang="zh-CN" altLang="en-US" dirty="0"/>
              <a:t>因此插入</a:t>
            </a:r>
            <a:r>
              <a:rPr lang="en-US" altLang="zh-CN" dirty="0">
                <a:solidFill>
                  <a:srgbClr val="00B050"/>
                </a:solidFill>
              </a:rPr>
              <a:t>n-1</a:t>
            </a:r>
            <a:r>
              <a:rPr lang="zh-CN" altLang="en-US" dirty="0">
                <a:solidFill>
                  <a:srgbClr val="00B050"/>
                </a:solidFill>
              </a:rPr>
              <a:t>个元素</a:t>
            </a:r>
            <a:r>
              <a:rPr lang="zh-CN" altLang="en-US" dirty="0"/>
              <a:t>的平均关键字的比较次数为</a:t>
            </a:r>
            <a:r>
              <a:rPr kumimoji="1" lang="en-US" altLang="zh-CN" sz="2600" kern="1200" dirty="0">
                <a:solidFill>
                  <a:srgbClr val="00B050"/>
                </a:solidFill>
                <a:highlight>
                  <a:srgbClr val="FFFF00"/>
                </a:highlight>
                <a:latin typeface="Times New Roman" panose="02020603050405020304" pitchFamily="18" charset="0"/>
                <a:ea typeface="宋体" panose="02010600030101010101" pitchFamily="2" charset="-122"/>
              </a:rPr>
              <a:t>O(nlog</a:t>
            </a:r>
            <a:r>
              <a:rPr kumimoji="1" lang="en-US" altLang="zh-CN" sz="2600" kern="1200" baseline="-30000" dirty="0">
                <a:solidFill>
                  <a:srgbClr val="00B050"/>
                </a:solidFill>
                <a:highlight>
                  <a:srgbClr val="FFFF00"/>
                </a:highlight>
                <a:latin typeface="Times New Roman" panose="02020603050405020304" pitchFamily="18" charset="0"/>
                <a:ea typeface="宋体" panose="02010600030101010101" pitchFamily="2" charset="-122"/>
              </a:rPr>
              <a:t>2</a:t>
            </a:r>
            <a:r>
              <a:rPr kumimoji="1" lang="en-US" altLang="zh-CN" sz="2600" kern="1200" dirty="0">
                <a:solidFill>
                  <a:srgbClr val="00B050"/>
                </a:solidFill>
                <a:highlight>
                  <a:srgbClr val="FFFF00"/>
                </a:highlight>
                <a:latin typeface="Times New Roman" panose="02020603050405020304" pitchFamily="18" charset="0"/>
                <a:ea typeface="宋体" panose="02010600030101010101" pitchFamily="2" charset="-122"/>
              </a:rPr>
              <a:t>n)</a:t>
            </a:r>
            <a:r>
              <a:rPr lang="zh-CN" altLang="en-US" dirty="0"/>
              <a:t>。 </a:t>
            </a:r>
          </a:p>
          <a:p>
            <a:r>
              <a:rPr lang="zh-CN" altLang="en-US" dirty="0"/>
              <a:t>虽然折半插入排序法与直接插入排序法相比较，</a:t>
            </a:r>
            <a:r>
              <a:rPr lang="zh-CN" altLang="en-US" dirty="0">
                <a:solidFill>
                  <a:srgbClr val="FF0000"/>
                </a:solidFill>
              </a:rPr>
              <a:t>改善</a:t>
            </a:r>
            <a:r>
              <a:rPr lang="zh-CN" altLang="en-US" dirty="0"/>
              <a:t>了算法中</a:t>
            </a:r>
            <a:r>
              <a:rPr lang="zh-CN" altLang="en-US" dirty="0">
                <a:solidFill>
                  <a:srgbClr val="FF0000"/>
                </a:solidFill>
              </a:rPr>
              <a:t>比较次数</a:t>
            </a:r>
            <a:r>
              <a:rPr lang="zh-CN" altLang="en-US" dirty="0"/>
              <a:t>的数量级，但其并</a:t>
            </a:r>
            <a:r>
              <a:rPr lang="zh-CN" altLang="en-US" dirty="0">
                <a:solidFill>
                  <a:srgbClr val="FF0000"/>
                </a:solidFill>
              </a:rPr>
              <a:t>未改变移动元素的时间耗费</a:t>
            </a:r>
            <a:r>
              <a:rPr lang="zh-CN" altLang="en-US" dirty="0"/>
              <a:t>，所以折半插入排序的</a:t>
            </a:r>
            <a:r>
              <a:rPr lang="zh-CN" altLang="en-US" dirty="0">
                <a:solidFill>
                  <a:srgbClr val="00B050"/>
                </a:solidFill>
              </a:rPr>
              <a:t>总的</a:t>
            </a:r>
            <a:r>
              <a:rPr lang="zh-CN" altLang="en-US" dirty="0"/>
              <a:t>时间复杂度仍然是</a:t>
            </a:r>
            <a:r>
              <a:rPr lang="en-US" altLang="zh-CN" dirty="0">
                <a:solidFill>
                  <a:srgbClr val="FF0000"/>
                </a:solidFill>
              </a:rPr>
              <a:t>O(n</a:t>
            </a:r>
            <a:r>
              <a:rPr lang="en-US" altLang="zh-CN" baseline="30000" dirty="0">
                <a:solidFill>
                  <a:srgbClr val="FF0000"/>
                </a:solidFill>
              </a:rPr>
              <a:t>2</a:t>
            </a:r>
            <a:r>
              <a:rPr lang="en-US" altLang="zh-CN" dirty="0">
                <a:solidFill>
                  <a:srgbClr val="FF0000"/>
                </a:solidFill>
              </a:rPr>
              <a:t>)</a:t>
            </a:r>
            <a:r>
              <a:rPr lang="zh-CN" altLang="en-US" dirty="0"/>
              <a:t>。 </a:t>
            </a:r>
          </a:p>
          <a:p>
            <a:endParaRPr lang="zh-CN" altLang="en-US" dirty="0"/>
          </a:p>
        </p:txBody>
      </p:sp>
    </p:spTree>
    <p:extLst>
      <p:ext uri="{BB962C8B-B14F-4D97-AF65-F5344CB8AC3E}">
        <p14:creationId xmlns:p14="http://schemas.microsoft.com/office/powerpoint/2010/main" val="3432015260"/>
      </p:ext>
    </p:extLst>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7494</TotalTime>
  <Words>7877</Words>
  <Application>Microsoft Office PowerPoint</Application>
  <PresentationFormat>宽屏</PresentationFormat>
  <Paragraphs>817</Paragraphs>
  <Slides>64</Slides>
  <Notes>18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6" baseType="lpstr">
      <vt:lpstr>cajcd fnthx</vt:lpstr>
      <vt:lpstr>楷体_GB2312</vt:lpstr>
      <vt:lpstr>宋体</vt:lpstr>
      <vt:lpstr>微软雅黑</vt:lpstr>
      <vt:lpstr>Arial</vt:lpstr>
      <vt:lpstr>Times New Roman</vt:lpstr>
      <vt:lpstr>Verdana</vt:lpstr>
      <vt:lpstr>Wingdings</vt:lpstr>
      <vt:lpstr>Wingdings 2</vt:lpstr>
      <vt:lpstr>tm2</vt:lpstr>
      <vt:lpstr>Visio</vt:lpstr>
      <vt:lpstr>公式</vt:lpstr>
      <vt:lpstr>第九章 排序</vt:lpstr>
      <vt:lpstr>9.1 排序的基本概念</vt:lpstr>
      <vt:lpstr>排序的基本概念</vt:lpstr>
      <vt:lpstr>9.2 插入类排序</vt:lpstr>
      <vt:lpstr>9.2.1 直接插入排序</vt:lpstr>
      <vt:lpstr>直接插入排序</vt:lpstr>
      <vt:lpstr>直接插入排序算法的性能分析</vt:lpstr>
      <vt:lpstr>9.2.2 折半插入排序</vt:lpstr>
      <vt:lpstr>折半插入排序算法的性能分析</vt:lpstr>
      <vt:lpstr>9.2.3    希尔排序</vt:lpstr>
      <vt:lpstr>PowerPoint 演示文稿</vt:lpstr>
      <vt:lpstr>9.3交换类排序法</vt:lpstr>
      <vt:lpstr>9.3.1   冒泡排序（相邻比序法）</vt:lpstr>
      <vt:lpstr>简单的冒泡排序算法（上升法）</vt:lpstr>
      <vt:lpstr>带交换否标记的冒泡排序算法（下降法）</vt:lpstr>
      <vt:lpstr>9.3.2 快速排序</vt:lpstr>
      <vt:lpstr>9.4 选择类排序法</vt:lpstr>
      <vt:lpstr>9.4.1 简单选择排序</vt:lpstr>
      <vt:lpstr>简单选择排序算法</vt:lpstr>
      <vt:lpstr>简单选择排序算法分析</vt:lpstr>
      <vt:lpstr>9.4.2 树型选择排序</vt:lpstr>
      <vt:lpstr>树形选择排序示例</vt:lpstr>
      <vt:lpstr>树形选择排序算法性能分析</vt:lpstr>
      <vt:lpstr>9.4.3 堆排序</vt:lpstr>
      <vt:lpstr>堆</vt:lpstr>
      <vt:lpstr>堆</vt:lpstr>
      <vt:lpstr>堆排序示例</vt:lpstr>
      <vt:lpstr>PowerPoint 演示文稿</vt:lpstr>
      <vt:lpstr>PowerPoint 演示文稿</vt:lpstr>
      <vt:lpstr>PowerPoint 演示文稿</vt:lpstr>
      <vt:lpstr>堆排序算法</vt:lpstr>
      <vt:lpstr>堆排序的筛选算法（重建堆）</vt:lpstr>
      <vt:lpstr>建初堆</vt:lpstr>
      <vt:lpstr>PowerPoint 演示文稿</vt:lpstr>
      <vt:lpstr>堆排序算法</vt:lpstr>
      <vt:lpstr>堆排序算法分析</vt:lpstr>
      <vt:lpstr>9.5 归并排序</vt:lpstr>
      <vt:lpstr>归并排序的示例</vt:lpstr>
      <vt:lpstr>PowerPoint 演示文稿</vt:lpstr>
      <vt:lpstr>PowerPoint 演示文稿</vt:lpstr>
      <vt:lpstr>归并排序的算法分析</vt:lpstr>
      <vt:lpstr>9.6 分配类排序</vt:lpstr>
      <vt:lpstr>9.6.1 多关键字排序 </vt:lpstr>
      <vt:lpstr>多关键字排序 </vt:lpstr>
      <vt:lpstr>最高位优先法MSD（Most significant digital）</vt:lpstr>
      <vt:lpstr>最高位优先法MSD（Most significant digital）</vt:lpstr>
      <vt:lpstr>最高位优先法MSD（Most significant digital）</vt:lpstr>
      <vt:lpstr>最低位优先法LSD（Least significant digital）</vt:lpstr>
      <vt:lpstr>最低位优先法LSD（Least significant digital）</vt:lpstr>
      <vt:lpstr>最低位优先法LSD（Least significant digital）</vt:lpstr>
      <vt:lpstr>MSD与LSD的不同之处</vt:lpstr>
      <vt:lpstr>9.6.2 链式基数排序</vt:lpstr>
      <vt:lpstr>PowerPoint 演示文稿</vt:lpstr>
      <vt:lpstr>PowerPoint 演示文稿</vt:lpstr>
      <vt:lpstr>PowerPoint 演示文稿</vt:lpstr>
      <vt:lpstr>PowerPoint 演示文稿</vt:lpstr>
      <vt:lpstr>基数排序的基本数据结构</vt:lpstr>
      <vt:lpstr>PowerPoint 演示文稿</vt:lpstr>
      <vt:lpstr>PowerPoint 演示文稿</vt:lpstr>
      <vt:lpstr>PowerPoint 演示文稿</vt:lpstr>
      <vt:lpstr>PowerPoint 演示文稿</vt:lpstr>
      <vt:lpstr>链式基数排序算法小结</vt:lpstr>
      <vt:lpstr>链式基数排序算法性能分析</vt:lpstr>
      <vt:lpstr>9.7 各种排序算法的比较</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jinxiang xia</cp:lastModifiedBy>
  <cp:revision>1147</cp:revision>
  <cp:lastPrinted>1999-11-08T20:52:53Z</cp:lastPrinted>
  <dcterms:created xsi:type="dcterms:W3CDTF">1999-08-24T18:39:05Z</dcterms:created>
  <dcterms:modified xsi:type="dcterms:W3CDTF">2025-06-04T05:30:58Z</dcterms:modified>
</cp:coreProperties>
</file>