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0"/>
  </p:notesMasterIdLst>
  <p:sldIdLst>
    <p:sldId id="424" r:id="rId2"/>
    <p:sldId id="2055" r:id="rId3"/>
    <p:sldId id="2067" r:id="rId4"/>
    <p:sldId id="2068" r:id="rId5"/>
    <p:sldId id="2069" r:id="rId6"/>
    <p:sldId id="2058" r:id="rId7"/>
    <p:sldId id="2053" r:id="rId8"/>
    <p:sldId id="2059" r:id="rId9"/>
    <p:sldId id="2060" r:id="rId10"/>
    <p:sldId id="2061" r:id="rId11"/>
    <p:sldId id="2070" r:id="rId12"/>
    <p:sldId id="2075" r:id="rId13"/>
    <p:sldId id="2076" r:id="rId14"/>
    <p:sldId id="2071" r:id="rId15"/>
    <p:sldId id="2072" r:id="rId16"/>
    <p:sldId id="2077" r:id="rId17"/>
    <p:sldId id="2073" r:id="rId18"/>
    <p:sldId id="2078" r:id="rId19"/>
    <p:sldId id="2079" r:id="rId20"/>
    <p:sldId id="2080" r:id="rId21"/>
    <p:sldId id="2081" r:id="rId22"/>
    <p:sldId id="2082" r:id="rId23"/>
    <p:sldId id="2084" r:id="rId24"/>
    <p:sldId id="2083" r:id="rId25"/>
    <p:sldId id="2085" r:id="rId26"/>
    <p:sldId id="2086" r:id="rId27"/>
    <p:sldId id="2087" r:id="rId28"/>
    <p:sldId id="2056" r:id="rId29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22" autoAdjust="0"/>
    <p:restoredTop sz="94660"/>
  </p:normalViewPr>
  <p:slideViewPr>
    <p:cSldViewPr>
      <p:cViewPr>
        <p:scale>
          <a:sx n="100" d="100"/>
          <a:sy n="100" d="100"/>
        </p:scale>
        <p:origin x="106" y="1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5" Type="http://schemas.openxmlformats.org/officeDocument/2006/relationships/image" Target="../media/image59.wmf"/><Relationship Id="rId4" Type="http://schemas.openxmlformats.org/officeDocument/2006/relationships/image" Target="../media/image5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e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4" Type="http://schemas.openxmlformats.org/officeDocument/2006/relationships/image" Target="../media/image7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4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06716A1-11E1-4B97-94AD-E0BBD29382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2D512A1-CC81-45ED-8C0F-9318059AFF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F832E74-4EF2-4437-A77B-CE477EA843C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5203EA38-F0D6-4660-BBA5-D34970E336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D4633811-9F48-4886-8D36-90118E0CCF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583E7AD2-BD38-4D58-99A4-C4198CC7F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62D3E433-85AD-4873-B357-7FBC41F169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382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2" indent="0" algn="ctr">
              <a:buNone/>
              <a:defRPr/>
            </a:lvl2pPr>
            <a:lvl3pPr marL="914343" indent="0" algn="ctr">
              <a:buNone/>
              <a:defRPr/>
            </a:lvl3pPr>
            <a:lvl4pPr marL="1371515" indent="0" algn="ctr">
              <a:buNone/>
              <a:defRPr/>
            </a:lvl4pPr>
            <a:lvl5pPr marL="1828686" indent="0" algn="ctr">
              <a:buNone/>
              <a:defRPr/>
            </a:lvl5pPr>
            <a:lvl6pPr marL="2285858" indent="0" algn="ctr">
              <a:buNone/>
              <a:defRPr/>
            </a:lvl6pPr>
            <a:lvl7pPr marL="2743028" indent="0" algn="ctr">
              <a:buNone/>
              <a:defRPr/>
            </a:lvl7pPr>
            <a:lvl8pPr marL="3200200" indent="0" algn="ctr">
              <a:buNone/>
              <a:defRPr/>
            </a:lvl8pPr>
            <a:lvl9pPr marL="365737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2808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8714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5206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6" name="AutoShape 4">
            <a:extLst>
              <a:ext uri="{FF2B5EF4-FFF2-40B4-BE49-F238E27FC236}">
                <a16:creationId xmlns:a16="http://schemas.microsoft.com/office/drawing/2014/main" id="{FAA67CE3-77FA-46EB-B545-D15426AA3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713"/>
            <a:ext cx="9144000" cy="5715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003399"/>
              </a:gs>
              <a:gs pos="100000">
                <a:srgbClr val="99CC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pPr algn="ctr" eaLnBrk="1" latinLnBrk="1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7" name="Rectangle 14">
            <a:extLst>
              <a:ext uri="{FF2B5EF4-FFF2-40B4-BE49-F238E27FC236}">
                <a16:creationId xmlns:a16="http://schemas.microsoft.com/office/drawing/2014/main" id="{145A0B05-F1B3-45A2-9917-13A6D37E2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71438"/>
            <a:ext cx="6264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15">
            <a:extLst>
              <a:ext uri="{FF2B5EF4-FFF2-40B4-BE49-F238E27FC236}">
                <a16:creationId xmlns:a16="http://schemas.microsoft.com/office/drawing/2014/main" id="{8A4EFF91-6531-4C96-ADAB-CB8769CE9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80400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첫째 수준</a:t>
            </a:r>
          </a:p>
          <a:p>
            <a:pPr lvl="2"/>
            <a:r>
              <a:rPr lang="ko-KR" altLang="en-US"/>
              <a:t>둘째 수준</a:t>
            </a:r>
          </a:p>
          <a:p>
            <a:pPr lvl="3"/>
            <a:r>
              <a:rPr lang="ko-KR" altLang="en-US"/>
              <a:t>셋째 수준</a:t>
            </a:r>
          </a:p>
        </p:txBody>
      </p:sp>
      <p:pic>
        <p:nvPicPr>
          <p:cNvPr id="1029" name="Picture 19" descr="502_383654">
            <a:extLst>
              <a:ext uri="{FF2B5EF4-FFF2-40B4-BE49-F238E27FC236}">
                <a16:creationId xmlns:a16="http://schemas.microsoft.com/office/drawing/2014/main" id="{3277558A-2EE4-4ACE-8584-21C0CFE6A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68291" r="5920" b="5154"/>
          <a:stretch>
            <a:fillRect/>
          </a:stretch>
        </p:blipFill>
        <p:spPr bwMode="auto">
          <a:xfrm>
            <a:off x="133350" y="115888"/>
            <a:ext cx="10429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0452" name="Text Box 20">
            <a:extLst>
              <a:ext uri="{FF2B5EF4-FFF2-40B4-BE49-F238E27FC236}">
                <a16:creationId xmlns:a16="http://schemas.microsoft.com/office/drawing/2014/main" id="{2022842B-C8A8-4D34-8443-0E4923F15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13" y="6569075"/>
            <a:ext cx="360362" cy="2460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35998" tIns="45717" rIns="35998" bIns="45717">
            <a:spAutoFit/>
          </a:bodyPr>
          <a:lstStyle/>
          <a:p>
            <a:pPr algn="ctr" eaLnBrk="1" latinLnBrk="1" hangingPunct="1"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endParaRPr lang="ko-KR" altLang="en-US" sz="1000" b="1" dirty="0">
              <a:effectLst>
                <a:outerShdw blurRad="38100" dist="38100" dir="2700000" algn="tl">
                  <a:srgbClr val="C0C0C0"/>
                </a:outerShdw>
              </a:effectLst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2C5FC-340A-436D-8353-972BA3D2510F}"/>
              </a:ext>
            </a:extLst>
          </p:cNvPr>
          <p:cNvSpPr txBox="1"/>
          <p:nvPr/>
        </p:nvSpPr>
        <p:spPr>
          <a:xfrm>
            <a:off x="4356100" y="6581775"/>
            <a:ext cx="576263" cy="285750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None/>
              <a:defRPr/>
            </a:pPr>
            <a:fld id="{F45BA780-7B8F-476B-9B26-B2DEDC924587}" type="slidenum">
              <a:rPr lang="en-US" altLang="ko-KR" sz="1200" b="1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pPr algn="ctr" eaLnBrk="1" latinLnBrk="1" hangingPunct="1">
                <a:spcBef>
                  <a:spcPct val="20000"/>
                </a:spcBef>
                <a:buClr>
                  <a:srgbClr val="003399"/>
                </a:buClr>
                <a:buFont typeface="Wingdings" panose="05000000000000000000" pitchFamily="2" charset="2"/>
                <a:buNone/>
                <a:defRPr/>
              </a:pPr>
              <a:t>‹#›</a:t>
            </a:fld>
            <a:endParaRPr lang="ko-KR" altLang="en-US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1032" name="직선 연결선 10">
            <a:extLst>
              <a:ext uri="{FF2B5EF4-FFF2-40B4-BE49-F238E27FC236}">
                <a16:creationId xmlns:a16="http://schemas.microsoft.com/office/drawing/2014/main" id="{76057D75-7C87-45BB-B109-159A3351492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6573838"/>
            <a:ext cx="9144000" cy="0"/>
          </a:xfrm>
          <a:prstGeom prst="line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594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Y견명조" pitchFamily="18" charset="-127"/>
          <a:ea typeface="HY견명조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Y견명조" pitchFamily="18" charset="-127"/>
          <a:ea typeface="HY견명조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Y견명조" pitchFamily="18" charset="-127"/>
          <a:ea typeface="HY견명조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Y견명조" pitchFamily="18" charset="-127"/>
          <a:ea typeface="HY견명조" pitchFamily="18" charset="-127"/>
        </a:defRPr>
      </a:lvl5pPr>
      <a:lvl6pPr marL="457172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Y견명조" pitchFamily="18" charset="-127"/>
          <a:ea typeface="HY견명조" pitchFamily="18" charset="-127"/>
        </a:defRPr>
      </a:lvl6pPr>
      <a:lvl7pPr marL="914343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Y견명조" pitchFamily="18" charset="-127"/>
          <a:ea typeface="HY견명조" pitchFamily="18" charset="-127"/>
        </a:defRPr>
      </a:lvl7pPr>
      <a:lvl8pPr marL="1371515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Y견명조" pitchFamily="18" charset="-127"/>
          <a:ea typeface="HY견명조" pitchFamily="18" charset="-127"/>
        </a:defRPr>
      </a:lvl8pPr>
      <a:lvl9pPr marL="1828686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Y견명조" pitchFamily="18" charset="-127"/>
          <a:ea typeface="HY견명조" pitchFamily="18" charset="-127"/>
        </a:defRPr>
      </a:lvl9pPr>
    </p:titleStyle>
    <p:bodyStyle>
      <a:lvl1pPr marL="341313" indent="-341313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kumimoji="1" sz="16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443" indent="-22858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614" indent="-22858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785" indent="-22858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957" indent="-22858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4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defTabSz="91434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3" algn="l" defTabSz="91434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5" algn="l" defTabSz="91434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8" algn="l" defTabSz="91434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8" algn="l" defTabSz="91434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0" algn="l" defTabSz="91434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1" algn="l" defTabSz="91434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6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6.wmf"/><Relationship Id="rId3" Type="http://schemas.openxmlformats.org/officeDocument/2006/relationships/image" Target="../media/image3.png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42.wmf"/><Relationship Id="rId3" Type="http://schemas.openxmlformats.org/officeDocument/2006/relationships/image" Target="../media/image3.png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44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.png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59.wmf"/><Relationship Id="rId3" Type="http://schemas.openxmlformats.org/officeDocument/2006/relationships/image" Target="../media/image3.png"/><Relationship Id="rId7" Type="http://schemas.openxmlformats.org/officeDocument/2006/relationships/image" Target="../media/image56.e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58.emf"/><Relationship Id="rId5" Type="http://schemas.openxmlformats.org/officeDocument/2006/relationships/image" Target="../media/image55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3.pn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3.png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3.png"/><Relationship Id="rId7" Type="http://schemas.openxmlformats.org/officeDocument/2006/relationships/image" Target="../media/image6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6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7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71.emf"/><Relationship Id="rId4" Type="http://schemas.openxmlformats.org/officeDocument/2006/relationships/image" Target="../media/image73.png"/><Relationship Id="rId9" Type="http://schemas.openxmlformats.org/officeDocument/2006/relationships/oleObject" Target="../embeddings/oleObject5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76.wmf"/><Relationship Id="rId4" Type="http://schemas.openxmlformats.org/officeDocument/2006/relationships/image" Target="../media/image78.png"/><Relationship Id="rId9" Type="http://schemas.openxmlformats.org/officeDocument/2006/relationships/oleObject" Target="../embeddings/oleObject5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83.emf"/><Relationship Id="rId3" Type="http://schemas.openxmlformats.org/officeDocument/2006/relationships/image" Target="../media/image3.png"/><Relationship Id="rId7" Type="http://schemas.openxmlformats.org/officeDocument/2006/relationships/image" Target="../media/image80.emf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82.emf"/><Relationship Id="rId5" Type="http://schemas.openxmlformats.org/officeDocument/2006/relationships/image" Target="../media/image79.e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8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84.emf"/><Relationship Id="rId4" Type="http://schemas.openxmlformats.org/officeDocument/2006/relationships/oleObject" Target="../embeddings/oleObject6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90.wmf"/><Relationship Id="rId3" Type="http://schemas.openxmlformats.org/officeDocument/2006/relationships/image" Target="../media/image3.png"/><Relationship Id="rId7" Type="http://schemas.openxmlformats.org/officeDocument/2006/relationships/image" Target="../media/image87.emf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89.emf"/><Relationship Id="rId5" Type="http://schemas.openxmlformats.org/officeDocument/2006/relationships/image" Target="../media/image86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8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e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w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3.png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3.png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emf"/><Relationship Id="rId10" Type="http://schemas.openxmlformats.org/officeDocument/2006/relationships/image" Target="../media/image19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CE301B2C-BB7E-4658-A82A-0F4ECDF48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08050"/>
            <a:ext cx="7993062" cy="1152525"/>
          </a:xfrm>
          <a:prstGeom prst="roundRect">
            <a:avLst>
              <a:gd name="adj" fmla="val 16667"/>
            </a:avLst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4" tIns="45717" rIns="91434" bIns="45717" anchor="ctr"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ko-KR" sz="3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Numerical Analysis</a:t>
            </a:r>
            <a:r>
              <a:rPr lang="ko-KR" alt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 </a:t>
            </a:r>
            <a:endParaRPr lang="en-US" altLang="ko-KR" sz="3200" b="1" dirty="0" smtClean="0">
              <a:solidFill>
                <a:schemeClr val="bg1"/>
              </a:solidFill>
              <a:latin typeface="Times New Roman" panose="02020603050405020304" pitchFamily="18" charset="0"/>
              <a:ea typeface="HY헤드라인M" panose="02030600000101010101" pitchFamily="18" charset="-127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Clr>
                <a:srgbClr val="003399"/>
              </a:buClr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10 Review on the First </a:t>
            </a:r>
            <a:r>
              <a:rPr lang="en-US" altLang="ko-KR" sz="3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Part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HY헤드라인M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6" name="Picture 4" descr="PIC3">
            <a:extLst>
              <a:ext uri="{FF2B5EF4-FFF2-40B4-BE49-F238E27FC236}">
                <a16:creationId xmlns:a16="http://schemas.microsoft.com/office/drawing/2014/main" id="{7D341D5D-753D-42D4-9D2A-C84E1FF23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8" r="6831" b="12535"/>
          <a:stretch>
            <a:fillRect/>
          </a:stretch>
        </p:blipFill>
        <p:spPr bwMode="auto">
          <a:xfrm>
            <a:off x="1042988" y="2205038"/>
            <a:ext cx="672306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11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576"/>
    </mc:Choice>
    <mc:Fallback xmlns="">
      <p:transition spd="slow" advTm="14457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Roots of Equations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12776"/>
            <a:ext cx="511256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2636912"/>
            <a:ext cx="511256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Methods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175803"/>
              </p:ext>
            </p:extLst>
          </p:nvPr>
        </p:nvGraphicFramePr>
        <p:xfrm>
          <a:off x="1115616" y="1912305"/>
          <a:ext cx="4968552" cy="449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4" imgW="2616200" imgH="241300" progId="Equation.DSMT4">
                  <p:embed/>
                </p:oleObj>
              </mc:Choice>
              <mc:Fallback>
                <p:oleObj name="Equation" r:id="rId4" imgW="26162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912305"/>
                        <a:ext cx="4968552" cy="449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그림 9" descr="그림1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67744" y="2636912"/>
            <a:ext cx="568863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9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5102"/>
          <a:stretch/>
        </p:blipFill>
        <p:spPr>
          <a:xfrm>
            <a:off x="3469778" y="1942963"/>
            <a:ext cx="5188446" cy="1455360"/>
          </a:xfrm>
          <a:prstGeom prst="rect">
            <a:avLst/>
          </a:prstGeom>
        </p:spPr>
      </p:pic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Roots of Equations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12776"/>
            <a:ext cx="8136315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Bracketing Method with the Interval Halving Algorithm</a:t>
            </a:r>
          </a:p>
        </p:txBody>
      </p:sp>
      <p:pic>
        <p:nvPicPr>
          <p:cNvPr id="9" name="그림 8" descr="Fig050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46" y="2096852"/>
            <a:ext cx="2013209" cy="306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49554"/>
              </p:ext>
            </p:extLst>
          </p:nvPr>
        </p:nvGraphicFramePr>
        <p:xfrm>
          <a:off x="1469970" y="5301208"/>
          <a:ext cx="1584175" cy="12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6" imgW="1149120" imgH="914400" progId="Equation.DSMT4">
                  <p:embed/>
                </p:oleObj>
              </mc:Choice>
              <mc:Fallback>
                <p:oleObj name="Equation" r:id="rId6" imgW="11491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69970" y="5301208"/>
                        <a:ext cx="1584175" cy="1260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1271349" y="1803090"/>
            <a:ext cx="1782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Existence of one root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679716" y="1744941"/>
            <a:ext cx="31643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Interval-Halving (Bisection) Algorithm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7515" y="3413800"/>
            <a:ext cx="4032449" cy="314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Roots of Equations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12776"/>
            <a:ext cx="8136315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Bracketing Method with the Interval Halving Algorithm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71349" y="1803090"/>
            <a:ext cx="3196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Convergence of the Bracketing Method</a:t>
            </a:r>
            <a:endParaRPr lang="ko-KR" altLang="en-US" sz="14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380815"/>
              </p:ext>
            </p:extLst>
          </p:nvPr>
        </p:nvGraphicFramePr>
        <p:xfrm>
          <a:off x="1691680" y="2120407"/>
          <a:ext cx="1259310" cy="36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4" imgW="817000" imgH="237550" progId="Equation.DSMT4">
                  <p:embed/>
                </p:oleObj>
              </mc:Choice>
              <mc:Fallback>
                <p:oleObj name="Equation" r:id="rId4" imgW="817000" imgH="2375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1680" y="2120407"/>
                        <a:ext cx="1259310" cy="366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527" y="2487196"/>
            <a:ext cx="2890036" cy="187220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120" y="2300373"/>
            <a:ext cx="2484685" cy="12452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4128" y="3717032"/>
            <a:ext cx="1462163" cy="164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Roots of Equations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12776"/>
            <a:ext cx="511256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Newton-Raphson Method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71349" y="1803090"/>
            <a:ext cx="1659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Problem Statement</a:t>
            </a:r>
            <a:endParaRPr lang="ko-KR" altLang="en-US" sz="14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039114"/>
              </p:ext>
            </p:extLst>
          </p:nvPr>
        </p:nvGraphicFramePr>
        <p:xfrm>
          <a:off x="1747163" y="2141140"/>
          <a:ext cx="2248773" cy="304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4" imgW="1691459" imgH="228206" progId="Equation.DSMT4">
                  <p:embed/>
                </p:oleObj>
              </mc:Choice>
              <mc:Fallback>
                <p:oleObj name="Equation" r:id="rId4" imgW="1691459" imgH="228206" progId="Equation.DSMT4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7163" y="2141140"/>
                        <a:ext cx="2248773" cy="304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771893"/>
              </p:ext>
            </p:extLst>
          </p:nvPr>
        </p:nvGraphicFramePr>
        <p:xfrm>
          <a:off x="1768160" y="2445199"/>
          <a:ext cx="2348362" cy="1309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6" imgW="1672426" imgH="931870" progId="Equation.DSMT4">
                  <p:embed/>
                </p:oleObj>
              </mc:Choice>
              <mc:Fallback>
                <p:oleObj name="Equation" r:id="rId6" imgW="1672426" imgH="931870" progId="Equation.DSMT4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8160" y="2445199"/>
                        <a:ext cx="2348362" cy="1309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1365726" y="3862105"/>
            <a:ext cx="4252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First order Approximation for (j+1) iterative solution</a:t>
            </a:r>
            <a:endParaRPr lang="ko-KR" altLang="en-US" sz="14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500040"/>
              </p:ext>
            </p:extLst>
          </p:nvPr>
        </p:nvGraphicFramePr>
        <p:xfrm>
          <a:off x="5636249" y="4220190"/>
          <a:ext cx="2270308" cy="1323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8" imgW="1729167" imgH="1008059" progId="Equation.DSMT4">
                  <p:embed/>
                </p:oleObj>
              </mc:Choice>
              <mc:Fallback>
                <p:oleObj name="Equation" r:id="rId8" imgW="1729167" imgH="1008059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36249" y="4220190"/>
                        <a:ext cx="2270308" cy="1323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558803"/>
              </p:ext>
            </p:extLst>
          </p:nvPr>
        </p:nvGraphicFramePr>
        <p:xfrm>
          <a:off x="5508104" y="2131052"/>
          <a:ext cx="3071702" cy="170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10" imgW="2499122" imgH="1388282" progId="Equation.DSMT4">
                  <p:embed/>
                </p:oleObj>
              </mc:Choice>
              <mc:Fallback>
                <p:oleObj name="Equation" r:id="rId10" imgW="2499122" imgH="1388282" progId="Equation.DSMT4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08104" y="2131052"/>
                        <a:ext cx="3071702" cy="1707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955576" y="1780356"/>
            <a:ext cx="1455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Jacobian Matrix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365726" y="5577326"/>
            <a:ext cx="3845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Iterative solution with Under-Relaxation Factor</a:t>
            </a:r>
            <a:endParaRPr lang="ko-KR" altLang="en-US" sz="1400" dirty="0"/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536316"/>
              </p:ext>
            </p:extLst>
          </p:nvPr>
        </p:nvGraphicFramePr>
        <p:xfrm>
          <a:off x="1940356" y="5992902"/>
          <a:ext cx="2686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12" imgW="2044440" imgH="253800" progId="Equation.DSMT4">
                  <p:embed/>
                </p:oleObj>
              </mc:Choice>
              <mc:Fallback>
                <p:oleObj name="Equation" r:id="rId12" imgW="2044440" imgH="253800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40356" y="5992902"/>
                        <a:ext cx="2686050" cy="3333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107657"/>
              </p:ext>
            </p:extLst>
          </p:nvPr>
        </p:nvGraphicFramePr>
        <p:xfrm>
          <a:off x="1802460" y="4226424"/>
          <a:ext cx="2486313" cy="8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14" imgW="1866600" imgH="660240" progId="Equation.DSMT4">
                  <p:embed/>
                </p:oleObj>
              </mc:Choice>
              <mc:Fallback>
                <p:oleObj name="Equation" r:id="rId14" imgW="18666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02460" y="4226424"/>
                        <a:ext cx="2486313" cy="87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73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Roots of Equations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12776"/>
            <a:ext cx="511256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Newton-Raphson Method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43608" y="1823491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Example Evaluation of Jacobian Matrix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162024" y="4454709"/>
            <a:ext cx="3709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Numerical Approximation of Jacobian Matrix</a:t>
            </a:r>
            <a:endParaRPr lang="ko-KR" altLang="en-US" sz="1400" dirty="0"/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106387"/>
              </p:ext>
            </p:extLst>
          </p:nvPr>
        </p:nvGraphicFramePr>
        <p:xfrm>
          <a:off x="1763688" y="4869160"/>
          <a:ext cx="6479444" cy="594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4" imgW="5074018" imgH="465755" progId="Equation.DSMT4">
                  <p:embed/>
                </p:oleObj>
              </mc:Choice>
              <mc:Fallback>
                <p:oleObj name="Equation" r:id="rId4" imgW="5074018" imgH="465755" progId="Equation.DSMT4">
                  <p:embed/>
                  <p:pic>
                    <p:nvPicPr>
                      <p:cNvPr id="12" name="개체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3688" y="4869160"/>
                        <a:ext cx="6479444" cy="594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843658"/>
              </p:ext>
            </p:extLst>
          </p:nvPr>
        </p:nvGraphicFramePr>
        <p:xfrm>
          <a:off x="1379046" y="2193976"/>
          <a:ext cx="3969624" cy="99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6" imgW="2964542" imgH="741759" progId="Equation.DSMT4">
                  <p:embed/>
                </p:oleObj>
              </mc:Choice>
              <mc:Fallback>
                <p:oleObj name="Equation" r:id="rId6" imgW="2964542" imgH="74175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9046" y="2193976"/>
                        <a:ext cx="3969624" cy="99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580590"/>
              </p:ext>
            </p:extLst>
          </p:nvPr>
        </p:nvGraphicFramePr>
        <p:xfrm>
          <a:off x="1411798" y="3223180"/>
          <a:ext cx="52546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8" imgW="4394160" imgH="914400" progId="Equation.DSMT4">
                  <p:embed/>
                </p:oleObj>
              </mc:Choice>
              <mc:Fallback>
                <p:oleObj name="Equation" r:id="rId8" imgW="43941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11798" y="3223180"/>
                        <a:ext cx="5254625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86602"/>
              </p:ext>
            </p:extLst>
          </p:nvPr>
        </p:nvGraphicFramePr>
        <p:xfrm>
          <a:off x="6913571" y="2794873"/>
          <a:ext cx="1224136" cy="313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10" imgW="817000" imgH="209159" progId="Equation.DSMT4">
                  <p:embed/>
                </p:oleObj>
              </mc:Choice>
              <mc:Fallback>
                <p:oleObj name="Equation" r:id="rId10" imgW="817000" imgH="20915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13571" y="2794873"/>
                        <a:ext cx="1224136" cy="313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371247"/>
              </p:ext>
            </p:extLst>
          </p:nvPr>
        </p:nvGraphicFramePr>
        <p:xfrm>
          <a:off x="6913571" y="3161969"/>
          <a:ext cx="1833519" cy="611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12" imgW="1371600" imgH="457200" progId="Equation.DSMT4">
                  <p:embed/>
                </p:oleObj>
              </mc:Choice>
              <mc:Fallback>
                <p:oleObj name="Equation" r:id="rId12" imgW="1371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13571" y="3161969"/>
                        <a:ext cx="1833519" cy="611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497169"/>
              </p:ext>
            </p:extLst>
          </p:nvPr>
        </p:nvGraphicFramePr>
        <p:xfrm>
          <a:off x="1819339" y="5583175"/>
          <a:ext cx="17478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14" imgW="1168200" imgH="431640" progId="Equation.DSMT4">
                  <p:embed/>
                </p:oleObj>
              </mc:Choice>
              <mc:Fallback>
                <p:oleObj name="Equation" r:id="rId14" imgW="1168200" imgH="431640" progId="Equation.DSMT4">
                  <p:embed/>
                  <p:pic>
                    <p:nvPicPr>
                      <p:cNvPr id="20" name="개체 1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19339" y="5583175"/>
                        <a:ext cx="1747837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762966"/>
              </p:ext>
            </p:extLst>
          </p:nvPr>
        </p:nvGraphicFramePr>
        <p:xfrm>
          <a:off x="4239913" y="5551432"/>
          <a:ext cx="2217514" cy="71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16" imgW="1425350" imgH="456412" progId="Equation.DSMT4">
                  <p:embed/>
                </p:oleObj>
              </mc:Choice>
              <mc:Fallback>
                <p:oleObj name="Equation" r:id="rId16" imgW="1425350" imgH="45641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39913" y="5551432"/>
                        <a:ext cx="2217514" cy="71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6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Roots of Polynomial Equations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12776"/>
            <a:ext cx="763284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All coefficients “</a:t>
            </a:r>
            <a:r>
              <a:rPr lang="en-US" altLang="ko-KR" sz="2000" b="1" kern="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a”s</a:t>
            </a:r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real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2416849"/>
            <a:ext cx="281295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Deflation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293412"/>
              </p:ext>
            </p:extLst>
          </p:nvPr>
        </p:nvGraphicFramePr>
        <p:xfrm>
          <a:off x="1331641" y="1844824"/>
          <a:ext cx="4824535" cy="57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4" imgW="4076640" imgH="482400" progId="Equation.DSMT4">
                  <p:embed/>
                </p:oleObj>
              </mc:Choice>
              <mc:Fallback>
                <p:oleObj name="Equation" r:id="rId4" imgW="4076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641" y="1844824"/>
                        <a:ext cx="4824535" cy="57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640853"/>
              </p:ext>
            </p:extLst>
          </p:nvPr>
        </p:nvGraphicFramePr>
        <p:xfrm>
          <a:off x="1331641" y="2897520"/>
          <a:ext cx="7530220" cy="132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6" imgW="5638680" imgH="990360" progId="Equation.DSMT4">
                  <p:embed/>
                </p:oleObj>
              </mc:Choice>
              <mc:Fallback>
                <p:oleObj name="Equation" r:id="rId6" imgW="563868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1641" y="2897520"/>
                        <a:ext cx="7530220" cy="1323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27209"/>
              </p:ext>
            </p:extLst>
          </p:nvPr>
        </p:nvGraphicFramePr>
        <p:xfrm>
          <a:off x="1385630" y="4341719"/>
          <a:ext cx="3509963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8" imgW="2869920" imgH="1396800" progId="Equation.DSMT4">
                  <p:embed/>
                </p:oleObj>
              </mc:Choice>
              <mc:Fallback>
                <p:oleObj name="Equation" r:id="rId8" imgW="286992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85630" y="4341719"/>
                        <a:ext cx="3509963" cy="170815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233482"/>
              </p:ext>
            </p:extLst>
          </p:nvPr>
        </p:nvGraphicFramePr>
        <p:xfrm>
          <a:off x="5436096" y="5013176"/>
          <a:ext cx="2271712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10" imgW="1434960" imgH="711000" progId="Equation.DSMT4">
                  <p:embed/>
                </p:oleObj>
              </mc:Choice>
              <mc:Fallback>
                <p:oleObj name="Equation" r:id="rId10" imgW="1434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36096" y="5013176"/>
                        <a:ext cx="2271712" cy="112553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751" y="4521739"/>
            <a:ext cx="39430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two roots using Quotient</a:t>
            </a:r>
          </a:p>
        </p:txBody>
      </p:sp>
    </p:spTree>
    <p:extLst>
      <p:ext uri="{BB962C8B-B14F-4D97-AF65-F5344CB8AC3E}">
        <p14:creationId xmlns:p14="http://schemas.microsoft.com/office/powerpoint/2010/main" val="298036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Roots of Polynomial Equations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38" y="1296996"/>
            <a:ext cx="763284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Bairstow’s</a:t>
            </a:r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3B18872-81BC-47F5-890A-E0CE6DB842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616" r="40470" b="29692"/>
          <a:stretch/>
        </p:blipFill>
        <p:spPr>
          <a:xfrm>
            <a:off x="3400675" y="1462898"/>
            <a:ext cx="559646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854" y="836712"/>
            <a:ext cx="1992503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Bairstow’s</a:t>
            </a:r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pic>
        <p:nvPicPr>
          <p:cNvPr id="10" name="그림 9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10DA89D1-7DC6-4397-872D-2D0154B682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79" b="60840"/>
          <a:stretch/>
        </p:blipFill>
        <p:spPr>
          <a:xfrm>
            <a:off x="2709564" y="4463732"/>
            <a:ext cx="5414550" cy="20882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50" y="188640"/>
            <a:ext cx="6338850" cy="449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2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Linear Algebraic Equation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12776"/>
            <a:ext cx="511256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264722"/>
              </p:ext>
            </p:extLst>
          </p:nvPr>
        </p:nvGraphicFramePr>
        <p:xfrm>
          <a:off x="3275856" y="1440693"/>
          <a:ext cx="3922091" cy="40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4" imgW="2299450" imgH="237550" progId="Equation.DSMT4">
                  <p:embed/>
                </p:oleObj>
              </mc:Choice>
              <mc:Fallback>
                <p:oleObj name="Equation" r:id="rId4" imgW="2299450" imgH="2375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5856" y="1440693"/>
                        <a:ext cx="3922091" cy="406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335486"/>
              </p:ext>
            </p:extLst>
          </p:nvPr>
        </p:nvGraphicFramePr>
        <p:xfrm>
          <a:off x="827584" y="1977380"/>
          <a:ext cx="7663730" cy="205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6" imgW="4332792" imgH="1160076" progId="Equation.DSMT4">
                  <p:embed/>
                </p:oleObj>
              </mc:Choice>
              <mc:Fallback>
                <p:oleObj name="Equation" r:id="rId6" imgW="4332792" imgH="116007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584" y="1977380"/>
                        <a:ext cx="7663730" cy="2052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054130"/>
              </p:ext>
            </p:extLst>
          </p:nvPr>
        </p:nvGraphicFramePr>
        <p:xfrm>
          <a:off x="1403648" y="4365104"/>
          <a:ext cx="4176464" cy="2023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8" imgW="2356551" imgH="1141029" progId="Equation.DSMT4">
                  <p:embed/>
                </p:oleObj>
              </mc:Choice>
              <mc:Fallback>
                <p:oleObj name="Equation" r:id="rId8" imgW="2356551" imgH="11410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03648" y="4365104"/>
                        <a:ext cx="4176464" cy="2023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87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Linear Algebraic Equation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12776"/>
            <a:ext cx="511256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 Elimination Method to get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794448"/>
              </p:ext>
            </p:extLst>
          </p:nvPr>
        </p:nvGraphicFramePr>
        <p:xfrm>
          <a:off x="4644008" y="1452316"/>
          <a:ext cx="1944216" cy="32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4" imgW="1140209" imgH="190112" progId="Equation.DSMT4">
                  <p:embed/>
                </p:oleObj>
              </mc:Choice>
              <mc:Fallback>
                <p:oleObj name="Equation" r:id="rId4" imgW="1140209" imgH="19011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4008" y="1452316"/>
                        <a:ext cx="1944216" cy="324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422881"/>
              </p:ext>
            </p:extLst>
          </p:nvPr>
        </p:nvGraphicFramePr>
        <p:xfrm>
          <a:off x="1259632" y="1834098"/>
          <a:ext cx="5678972" cy="730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6" imgW="3553500" imgH="456412" progId="Equation.DSMT4">
                  <p:embed/>
                </p:oleObj>
              </mc:Choice>
              <mc:Fallback>
                <p:oleObj name="Equation" r:id="rId6" imgW="3553500" imgH="45641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9632" y="1834098"/>
                        <a:ext cx="5678972" cy="730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443110"/>
              </p:ext>
            </p:extLst>
          </p:nvPr>
        </p:nvGraphicFramePr>
        <p:xfrm>
          <a:off x="395536" y="2780928"/>
          <a:ext cx="8652735" cy="704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8" imgW="5852951" imgH="475459" progId="Equation.DSMT4">
                  <p:embed/>
                </p:oleObj>
              </mc:Choice>
              <mc:Fallback>
                <p:oleObj name="Equation" r:id="rId8" imgW="5852951" imgH="47545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5536" y="2780928"/>
                        <a:ext cx="8652735" cy="70404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597140"/>
              </p:ext>
            </p:extLst>
          </p:nvPr>
        </p:nvGraphicFramePr>
        <p:xfrm>
          <a:off x="5480406" y="4265740"/>
          <a:ext cx="3267468" cy="158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10" imgW="2394617" imgH="1160076" progId="Equation.DSMT4">
                  <p:embed/>
                </p:oleObj>
              </mc:Choice>
              <mc:Fallback>
                <p:oleObj name="Equation" r:id="rId10" imgW="2394617" imgH="116007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80406" y="4265740"/>
                        <a:ext cx="3267468" cy="158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18" y="3631277"/>
            <a:ext cx="796143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Substitution method for Upper Triangular System</a:t>
            </a:r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468151"/>
              </p:ext>
            </p:extLst>
          </p:nvPr>
        </p:nvGraphicFramePr>
        <p:xfrm>
          <a:off x="899592" y="4169484"/>
          <a:ext cx="4364037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12" imgW="2895480" imgH="1180800" progId="Equation.DSMT4">
                  <p:embed/>
                </p:oleObj>
              </mc:Choice>
              <mc:Fallback>
                <p:oleObj name="Equation" r:id="rId12" imgW="2895480" imgH="1180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9592" y="4169484"/>
                        <a:ext cx="4364037" cy="177641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2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D7E813-CFD6-4738-BCBA-140EF19B5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4624"/>
            <a:ext cx="5710237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in Lecture </a:t>
            </a:r>
            <a:r>
              <a:rPr lang="en-US" altLang="ko-KR" sz="2000" b="1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1" y="632173"/>
            <a:ext cx="8785243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Weekly Plan</a:t>
              </a: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5C6DEF-B116-4FE8-A392-AFDD0782B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83076"/>
              </p:ext>
            </p:extLst>
          </p:nvPr>
        </p:nvGraphicFramePr>
        <p:xfrm>
          <a:off x="251253" y="1294439"/>
          <a:ext cx="8713235" cy="5059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4869">
                  <a:extLst>
                    <a:ext uri="{9D8B030D-6E8A-4147-A177-3AD203B41FA5}">
                      <a16:colId xmlns:a16="http://schemas.microsoft.com/office/drawing/2014/main" val="3880827496"/>
                    </a:ext>
                  </a:extLst>
                </a:gridCol>
                <a:gridCol w="4519974">
                  <a:extLst>
                    <a:ext uri="{9D8B030D-6E8A-4147-A177-3AD203B41FA5}">
                      <a16:colId xmlns:a16="http://schemas.microsoft.com/office/drawing/2014/main" val="2254079088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69094496"/>
                    </a:ext>
                  </a:extLst>
                </a:gridCol>
              </a:tblGrid>
              <a:tr h="25956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Week</a:t>
                      </a:r>
                      <a:endParaRPr lang="ko-KR" sz="1200" b="1" kern="10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Subject</a:t>
                      </a:r>
                      <a:endParaRPr lang="ko-KR" sz="1200" b="1" kern="10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452772097"/>
                  </a:ext>
                </a:extLst>
              </a:tr>
              <a:tr h="2667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the Lecture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0449231"/>
                  </a:ext>
                </a:extLst>
              </a:tr>
              <a:tr h="2667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Numerical accuracy (1)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수치오차</a:t>
                      </a:r>
                      <a:r>
                        <a:rPr lang="en-US" altLang="ko-KR" sz="16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3760737"/>
                  </a:ext>
                </a:extLst>
              </a:tr>
              <a:tr h="2667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Numerical accuracy (2)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수치오차</a:t>
                      </a:r>
                      <a:r>
                        <a:rPr lang="en-US" altLang="ko-KR" sz="16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4249911"/>
                  </a:ext>
                </a:extLst>
              </a:tr>
              <a:tr h="2667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Nonlinear algebraic equation (1)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비선형 대수방정식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926629"/>
                  </a:ext>
                </a:extLst>
              </a:tr>
              <a:tr h="3054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Nonlinear algebraic equation (2)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비선형 대수방정식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4555274"/>
                  </a:ext>
                </a:extLst>
              </a:tr>
              <a:tr h="3054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Roots of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polynomial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equations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다항식의 근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1094776"/>
                  </a:ext>
                </a:extLst>
              </a:tr>
              <a:tr h="3054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Linear algebraic equation (1)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선형 대수방정식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7371413"/>
                  </a:ext>
                </a:extLst>
              </a:tr>
              <a:tr h="2667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Midterm exam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ko-KR" altLang="en-US" sz="16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8169372"/>
                  </a:ext>
                </a:extLst>
              </a:tr>
              <a:tr h="3054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Linear algebraic equation (2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)/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Optimization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선형 대수방정식 </a:t>
                      </a:r>
                      <a:r>
                        <a:rPr lang="en-US" altLang="ko-KR" sz="16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6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최적화</a:t>
                      </a:r>
                      <a:r>
                        <a:rPr lang="en-US" altLang="ko-KR" sz="16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기법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4350656"/>
                  </a:ext>
                </a:extLst>
              </a:tr>
              <a:tr h="3054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Curve-fitting Techniques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):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least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Square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 자승법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8396380"/>
                  </a:ext>
                </a:extLst>
              </a:tr>
              <a:tr h="4830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Curve-fitting Techniques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): Interpolation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보간법</a:t>
                      </a:r>
                      <a:r>
                        <a:rPr lang="en-US" altLang="ko-KR" sz="16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3275940"/>
                  </a:ext>
                </a:extLst>
              </a:tr>
              <a:tr h="3054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Numerical integration (1)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 적분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8175153"/>
                  </a:ext>
                </a:extLst>
              </a:tr>
              <a:tr h="3054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Numerical integration (2)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Gauss </a:t>
                      </a:r>
                      <a:r>
                        <a:rPr lang="ko-KR" altLang="en-US" sz="16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적분법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198949"/>
                  </a:ext>
                </a:extLst>
              </a:tr>
              <a:tr h="2667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Numerical methods for ordinary differential equations (1)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상미분방정식 </a:t>
                      </a:r>
                      <a:r>
                        <a:rPr lang="ko-KR" altLang="en-US" sz="16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수치해법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9482749"/>
                  </a:ext>
                </a:extLst>
              </a:tr>
              <a:tr h="2667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Numerical methods for ordinary differential equations (2)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3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상미분방정식 </a:t>
                      </a:r>
                      <a:r>
                        <a:rPr lang="ko-KR" altLang="en-US" sz="16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수치해법</a:t>
                      </a:r>
                      <a:endParaRPr lang="ko-KR" altLang="en-US" sz="16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465998"/>
                  </a:ext>
                </a:extLst>
              </a:tr>
              <a:tr h="2667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Exam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487797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 bwMode="auto">
          <a:xfrm>
            <a:off x="395536" y="1844824"/>
            <a:ext cx="8045202" cy="2304256"/>
          </a:xfrm>
          <a:prstGeom prst="rect">
            <a:avLst/>
          </a:prstGeom>
          <a:noFill/>
          <a:ln w="44450" cap="flat" cmpd="dbl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3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636"/>
    </mc:Choice>
    <mc:Fallback xmlns="">
      <p:transition spd="slow" advTm="57063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Linear Algebraic Equation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12776"/>
            <a:ext cx="511256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LU-Decomposition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463113"/>
              </p:ext>
            </p:extLst>
          </p:nvPr>
        </p:nvGraphicFramePr>
        <p:xfrm>
          <a:off x="798218" y="1972139"/>
          <a:ext cx="2319337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4" imgW="1358640" imgH="711000" progId="Equation.DSMT4">
                  <p:embed/>
                </p:oleObj>
              </mc:Choice>
              <mc:Fallback>
                <p:oleObj name="Equation" r:id="rId4" imgW="1358640" imgH="711000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8218" y="1972139"/>
                        <a:ext cx="2319337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272268"/>
              </p:ext>
            </p:extLst>
          </p:nvPr>
        </p:nvGraphicFramePr>
        <p:xfrm>
          <a:off x="611559" y="3284984"/>
          <a:ext cx="8292660" cy="1916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6" imgW="5054400" imgH="1168200" progId="Equation.DSMT4">
                  <p:embed/>
                </p:oleObj>
              </mc:Choice>
              <mc:Fallback>
                <p:oleObj name="Equation" r:id="rId6" imgW="50544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1559" y="3284984"/>
                        <a:ext cx="8292660" cy="1916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093021"/>
              </p:ext>
            </p:extLst>
          </p:nvPr>
        </p:nvGraphicFramePr>
        <p:xfrm>
          <a:off x="4365625" y="2097088"/>
          <a:ext cx="11255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8" imgW="685800" imgH="482400" progId="Equation.DSMT4">
                  <p:embed/>
                </p:oleObj>
              </mc:Choice>
              <mc:Fallback>
                <p:oleObj name="Equation" r:id="rId8" imgW="685800" imgH="482400" progId="Equation.DSMT4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65625" y="2097088"/>
                        <a:ext cx="1125538" cy="79216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09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Linear Algebraic Equation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12776"/>
            <a:ext cx="511256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LU-Decomposition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891664"/>
              </p:ext>
            </p:extLst>
          </p:nvPr>
        </p:nvGraphicFramePr>
        <p:xfrm>
          <a:off x="2987824" y="1378496"/>
          <a:ext cx="5884863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4" imgW="4711680" imgH="1168200" progId="Equation.DSMT4">
                  <p:embed/>
                </p:oleObj>
              </mc:Choice>
              <mc:Fallback>
                <p:oleObj name="Equation" r:id="rId4" imgW="4711680" imgH="1168200" progId="Equation.DSMT4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7824" y="1378496"/>
                        <a:ext cx="5884863" cy="145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625762"/>
              </p:ext>
            </p:extLst>
          </p:nvPr>
        </p:nvGraphicFramePr>
        <p:xfrm>
          <a:off x="1073214" y="2914716"/>
          <a:ext cx="3384376" cy="187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6" imgW="2565360" imgH="1422360" progId="Equation.DSMT4">
                  <p:embed/>
                </p:oleObj>
              </mc:Choice>
              <mc:Fallback>
                <p:oleObj name="Equation" r:id="rId6" imgW="256536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3214" y="2914716"/>
                        <a:ext cx="3384376" cy="187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681388"/>
              </p:ext>
            </p:extLst>
          </p:nvPr>
        </p:nvGraphicFramePr>
        <p:xfrm>
          <a:off x="1127036" y="4869160"/>
          <a:ext cx="7622211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8" imgW="5143320" imgH="1117440" progId="Equation.DSMT4">
                  <p:embed/>
                </p:oleObj>
              </mc:Choice>
              <mc:Fallback>
                <p:oleObj name="Equation" r:id="rId8" imgW="514332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7036" y="4869160"/>
                        <a:ext cx="7622211" cy="1656184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12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Linear Algebraic Equation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12776"/>
            <a:ext cx="511256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Inverse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629607"/>
              </p:ext>
            </p:extLst>
          </p:nvPr>
        </p:nvGraphicFramePr>
        <p:xfrm>
          <a:off x="971600" y="1805147"/>
          <a:ext cx="5040560" cy="454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4" imgW="3365280" imgH="3035160" progId="Equation.DSMT4">
                  <p:embed/>
                </p:oleObj>
              </mc:Choice>
              <mc:Fallback>
                <p:oleObj name="Equation" r:id="rId4" imgW="3365280" imgH="303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1805147"/>
                        <a:ext cx="5040560" cy="454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524828"/>
              </p:ext>
            </p:extLst>
          </p:nvPr>
        </p:nvGraphicFramePr>
        <p:xfrm>
          <a:off x="5525144" y="3789040"/>
          <a:ext cx="2649487" cy="408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6" imgW="1605629" imgH="247253" progId="Equation.DSMT4">
                  <p:embed/>
                </p:oleObj>
              </mc:Choice>
              <mc:Fallback>
                <p:oleObj name="Equation" r:id="rId6" imgW="1605629" imgH="24725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25144" y="3789040"/>
                        <a:ext cx="2649487" cy="408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383476"/>
              </p:ext>
            </p:extLst>
          </p:nvPr>
        </p:nvGraphicFramePr>
        <p:xfrm>
          <a:off x="6300192" y="4197863"/>
          <a:ext cx="1262062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8" imgW="685800" imgH="1193760" progId="Equation.DSMT4">
                  <p:embed/>
                </p:oleObj>
              </mc:Choice>
              <mc:Fallback>
                <p:oleObj name="Equation" r:id="rId8" imgW="68580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00192" y="4197863"/>
                        <a:ext cx="1262062" cy="219551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785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Linear Algebraic Equation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12776"/>
            <a:ext cx="511256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Norm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448420"/>
            <a:ext cx="5638800" cy="1247775"/>
          </a:xfrm>
          <a:prstGeom prst="rect">
            <a:avLst/>
          </a:prstGeom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958306"/>
              </p:ext>
            </p:extLst>
          </p:nvPr>
        </p:nvGraphicFramePr>
        <p:xfrm>
          <a:off x="2771800" y="2936403"/>
          <a:ext cx="153867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5" imgW="1083108" imgH="608429" progId="Equation.DSMT4">
                  <p:embed/>
                </p:oleObj>
              </mc:Choice>
              <mc:Fallback>
                <p:oleObj name="Equation" r:id="rId5" imgW="1083108" imgH="6084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800" y="2936403"/>
                        <a:ext cx="1538676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1475656" y="3284984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P</a:t>
            </a: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-norm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475656" y="4149080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1</a:t>
            </a: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-norm (</a:t>
            </a:r>
            <a:r>
              <a:rPr lang="en-US" altLang="ko-KR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p</a:t>
            </a: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=1)</a:t>
            </a:r>
            <a:endParaRPr lang="ko-KR" altLang="en-US" sz="14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625735"/>
              </p:ext>
            </p:extLst>
          </p:nvPr>
        </p:nvGraphicFramePr>
        <p:xfrm>
          <a:off x="2784852" y="3933056"/>
          <a:ext cx="2771222" cy="65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7" imgW="2156879" imgH="513553" progId="Equation.DSMT4">
                  <p:embed/>
                </p:oleObj>
              </mc:Choice>
              <mc:Fallback>
                <p:oleObj name="Equation" r:id="rId7" imgW="2156879" imgH="51355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4852" y="3933056"/>
                        <a:ext cx="2771222" cy="65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447310" y="4891757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2</a:t>
            </a: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-norm (</a:t>
            </a:r>
            <a:r>
              <a:rPr lang="en-US" altLang="ko-KR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p</a:t>
            </a: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=2)</a:t>
            </a:r>
            <a:endParaRPr lang="ko-KR" altLang="en-US" sz="1400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100300"/>
              </p:ext>
            </p:extLst>
          </p:nvPr>
        </p:nvGraphicFramePr>
        <p:xfrm>
          <a:off x="2803558" y="4588079"/>
          <a:ext cx="2992948" cy="78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9" imgW="2318484" imgH="608429" progId="Equation.DSMT4">
                  <p:embed/>
                </p:oleObj>
              </mc:Choice>
              <mc:Fallback>
                <p:oleObj name="Equation" r:id="rId9" imgW="2318484" imgH="6084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03558" y="4588079"/>
                        <a:ext cx="2992948" cy="78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530988" y="5713913"/>
            <a:ext cx="12891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infinite</a:t>
            </a: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-norm  </a:t>
            </a:r>
            <a:endParaRPr lang="ko-KR" altLang="en-US" sz="1400" dirty="0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530273"/>
              </p:ext>
            </p:extLst>
          </p:nvPr>
        </p:nvGraphicFramePr>
        <p:xfrm>
          <a:off x="2820123" y="5373216"/>
          <a:ext cx="403846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11" imgW="2841005" imgH="608429" progId="Equation.DSMT4">
                  <p:embed/>
                </p:oleObj>
              </mc:Choice>
              <mc:Fallback>
                <p:oleObj name="Equation" r:id="rId11" imgW="2841005" imgH="6084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20123" y="5373216"/>
                        <a:ext cx="4038461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456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Linear Algebraic Equation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12776"/>
            <a:ext cx="511256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Norm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085" y="1412776"/>
            <a:ext cx="6267450" cy="1257300"/>
          </a:xfrm>
          <a:prstGeom prst="rect">
            <a:avLst/>
          </a:prstGeom>
        </p:spPr>
      </p:pic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224275"/>
              </p:ext>
            </p:extLst>
          </p:nvPr>
        </p:nvGraphicFramePr>
        <p:xfrm>
          <a:off x="3779912" y="2965311"/>
          <a:ext cx="4201295" cy="44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5" imgW="2508459" imgH="266300" progId="Equation.DSMT4">
                  <p:embed/>
                </p:oleObj>
              </mc:Choice>
              <mc:Fallback>
                <p:oleObj name="Equation" r:id="rId5" imgW="2508459" imgH="26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9912" y="2965311"/>
                        <a:ext cx="4201295" cy="44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8" y="2960948"/>
            <a:ext cx="511256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Subordinate Matrix Norm</a:t>
            </a:r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956040"/>
              </p:ext>
            </p:extLst>
          </p:nvPr>
        </p:nvGraphicFramePr>
        <p:xfrm>
          <a:off x="1619672" y="3691056"/>
          <a:ext cx="994173" cy="321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7" imgW="560588" imgH="180768" progId="Equation.DSMT4">
                  <p:embed/>
                </p:oleObj>
              </mc:Choice>
              <mc:Fallback>
                <p:oleObj name="Equation" r:id="rId7" imgW="560588" imgH="18076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672" y="3691056"/>
                        <a:ext cx="994173" cy="321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334934"/>
              </p:ext>
            </p:extLst>
          </p:nvPr>
        </p:nvGraphicFramePr>
        <p:xfrm>
          <a:off x="3729496" y="3626138"/>
          <a:ext cx="43021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9" imgW="2692080" imgH="609480" progId="Equation.DSMT4">
                  <p:embed/>
                </p:oleObj>
              </mc:Choice>
              <mc:Fallback>
                <p:oleObj name="Equation" r:id="rId9" imgW="26920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29496" y="3626138"/>
                        <a:ext cx="4302125" cy="97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21449" y="3356275"/>
            <a:ext cx="1891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Eigenvalue proble</a:t>
            </a:r>
            <a:r>
              <a:rPr lang="en-US" altLang="ko-KR" sz="1600" b="1" i="1" dirty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m</a:t>
            </a:r>
            <a:endParaRPr lang="ko-KR" altLang="en-US" sz="1600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8" y="4754036"/>
            <a:ext cx="511256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Condition Number</a:t>
            </a:r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079857"/>
              </p:ext>
            </p:extLst>
          </p:nvPr>
        </p:nvGraphicFramePr>
        <p:xfrm>
          <a:off x="1483085" y="5266120"/>
          <a:ext cx="7264789" cy="114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11" imgW="4178160" imgH="660240" progId="Equation.DSMT4">
                  <p:embed/>
                </p:oleObj>
              </mc:Choice>
              <mc:Fallback>
                <p:oleObj name="Equation" r:id="rId11" imgW="41781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83085" y="5266120"/>
                        <a:ext cx="7264789" cy="1148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34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Linear Algebraic Equation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225" y="1262640"/>
            <a:ext cx="7592207" cy="36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Dependency on Matrix Condition Number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798930"/>
              </p:ext>
            </p:extLst>
          </p:nvPr>
        </p:nvGraphicFramePr>
        <p:xfrm>
          <a:off x="1403648" y="1708770"/>
          <a:ext cx="4680520" cy="50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4" imgW="2223317" imgH="237550" progId="Equation.DSMT4">
                  <p:embed/>
                </p:oleObj>
              </mc:Choice>
              <mc:Fallback>
                <p:oleObj name="Equation" r:id="rId4" imgW="2223317" imgH="2375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648" y="1708770"/>
                        <a:ext cx="4680520" cy="501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454466"/>
              </p:ext>
            </p:extLst>
          </p:nvPr>
        </p:nvGraphicFramePr>
        <p:xfrm>
          <a:off x="1403296" y="3132326"/>
          <a:ext cx="1367944" cy="39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6" imgW="627025" imgH="180768" progId="Equation.DSMT4">
                  <p:embed/>
                </p:oleObj>
              </mc:Choice>
              <mc:Fallback>
                <p:oleObj name="Equation" r:id="rId6" imgW="627025" imgH="18076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296" y="3132326"/>
                        <a:ext cx="1367944" cy="394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286906"/>
              </p:ext>
            </p:extLst>
          </p:nvPr>
        </p:nvGraphicFramePr>
        <p:xfrm>
          <a:off x="1439094" y="3573016"/>
          <a:ext cx="1807918" cy="522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8" imgW="988300" imgH="285347" progId="Equation.DSMT4">
                  <p:embed/>
                </p:oleObj>
              </mc:Choice>
              <mc:Fallback>
                <p:oleObj name="Equation" r:id="rId8" imgW="988300" imgH="28534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39094" y="3573016"/>
                        <a:ext cx="1807918" cy="522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362328"/>
              </p:ext>
            </p:extLst>
          </p:nvPr>
        </p:nvGraphicFramePr>
        <p:xfrm>
          <a:off x="1439094" y="4312786"/>
          <a:ext cx="3924642" cy="831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10" imgW="2194946" imgH="465755" progId="Equation.DSMT4">
                  <p:embed/>
                </p:oleObj>
              </mc:Choice>
              <mc:Fallback>
                <p:oleObj name="Equation" r:id="rId10" imgW="2194946" imgH="4657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39094" y="4312786"/>
                        <a:ext cx="3924642" cy="83146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480424"/>
              </p:ext>
            </p:extLst>
          </p:nvPr>
        </p:nvGraphicFramePr>
        <p:xfrm>
          <a:off x="1428448" y="2385100"/>
          <a:ext cx="3605785" cy="86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12" imgW="1947871" imgH="465755" progId="Equation.DSMT4">
                  <p:embed/>
                </p:oleObj>
              </mc:Choice>
              <mc:Fallback>
                <p:oleObj name="Equation" r:id="rId12" imgW="1947871" imgH="4657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28448" y="2385100"/>
                        <a:ext cx="3605785" cy="86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77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Optimization Algorithm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225" y="1262640"/>
            <a:ext cx="7592207" cy="36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791697"/>
              </p:ext>
            </p:extLst>
          </p:nvPr>
        </p:nvGraphicFramePr>
        <p:xfrm>
          <a:off x="1331640" y="1693557"/>
          <a:ext cx="3077531" cy="1601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4" imgW="1900467" imgH="989012" progId="Equation.DSMT4">
                  <p:embed/>
                </p:oleObj>
              </mc:Choice>
              <mc:Fallback>
                <p:oleObj name="Equation" r:id="rId4" imgW="1900467" imgH="98901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640" y="1693557"/>
                        <a:ext cx="3077531" cy="1601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028314"/>
              </p:ext>
            </p:extLst>
          </p:nvPr>
        </p:nvGraphicFramePr>
        <p:xfrm>
          <a:off x="2733249" y="3503611"/>
          <a:ext cx="1601787" cy="271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6" imgW="952200" imgH="1612800" progId="Equation.DSMT4">
                  <p:embed/>
                </p:oleObj>
              </mc:Choice>
              <mc:Fallback>
                <p:oleObj name="Equation" r:id="rId6" imgW="952200" imgH="16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33249" y="3503611"/>
                        <a:ext cx="1601787" cy="2713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355976" y="3360072"/>
            <a:ext cx="3274492" cy="30001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2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 cost function (or objective function)</a:t>
            </a:r>
          </a:p>
          <a:p>
            <a:pPr marL="0" marR="0" lvl="0" indent="0" algn="just" defTabSz="914400" rtl="0" eaLnBrk="0" fontAlgn="base" latinLnBrk="0" hangingPunct="0">
              <a:lnSpc>
                <a:spcPct val="152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 inequality constraint</a:t>
            </a:r>
          </a:p>
          <a:p>
            <a:pPr marL="0" marR="0" lvl="0" indent="0" algn="just" defTabSz="914400" rtl="0" eaLnBrk="0" fontAlgn="base" latinLnBrk="0" hangingPunct="0">
              <a:lnSpc>
                <a:spcPct val="152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 equality constraint</a:t>
            </a:r>
          </a:p>
          <a:p>
            <a:pPr marL="0" marR="0" lvl="0" indent="0" algn="just" defTabSz="914400" rtl="0" eaLnBrk="0" fontAlgn="base" latinLnBrk="0" hangingPunct="0">
              <a:lnSpc>
                <a:spcPct val="152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 design variables</a:t>
            </a:r>
          </a:p>
          <a:p>
            <a:pPr marL="0" marR="0" lvl="0" indent="0" algn="just" defTabSz="914400" rtl="0" eaLnBrk="0" fontAlgn="base" latinLnBrk="0" hangingPunct="0">
              <a:lnSpc>
                <a:spcPct val="152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 number of inequality constraints</a:t>
            </a:r>
          </a:p>
          <a:p>
            <a:pPr marL="0" marR="0" lvl="0" indent="0" algn="just" defTabSz="914400" rtl="0" eaLnBrk="0" fontAlgn="base" latinLnBrk="0" hangingPunct="0">
              <a:lnSpc>
                <a:spcPct val="152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 number of equality constraints</a:t>
            </a:r>
          </a:p>
          <a:p>
            <a:pPr marL="0" marR="0" lvl="0" indent="0" algn="just" defTabSz="914400" rtl="0" eaLnBrk="0" fontAlgn="base" latinLnBrk="0" hangingPunct="0">
              <a:lnSpc>
                <a:spcPct val="152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 number of design variables</a:t>
            </a:r>
            <a:endParaRPr kumimoji="0" lang="ko-KR" altLang="ko-KR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Optimization Algorithm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225" y="1262640"/>
            <a:ext cx="7592207" cy="36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First-order Optimality Condition for Unconstrained Problem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169338"/>
              </p:ext>
            </p:extLst>
          </p:nvPr>
        </p:nvGraphicFramePr>
        <p:xfrm>
          <a:off x="7781086" y="1280619"/>
          <a:ext cx="9667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4" imgW="596880" imgH="203040" progId="Equation.DSMT4">
                  <p:embed/>
                </p:oleObj>
              </mc:Choice>
              <mc:Fallback>
                <p:oleObj name="Equation" r:id="rId4" imgW="596880" imgH="203040" progId="Equation.DSMT4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81086" y="1280619"/>
                        <a:ext cx="966788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02167"/>
              </p:ext>
            </p:extLst>
          </p:nvPr>
        </p:nvGraphicFramePr>
        <p:xfrm>
          <a:off x="1619672" y="2003574"/>
          <a:ext cx="4032448" cy="520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6" imgW="3097417" imgH="399270" progId="Equation.DSMT4">
                  <p:embed/>
                </p:oleObj>
              </mc:Choice>
              <mc:Fallback>
                <p:oleObj name="Equation" r:id="rId6" imgW="3097417" imgH="39927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9672" y="2003574"/>
                        <a:ext cx="4032448" cy="520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1079611" y="1623470"/>
            <a:ext cx="4148764" cy="380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2000"/>
              </a:lnSpc>
              <a:spcAft>
                <a:spcPts val="800"/>
              </a:spcAft>
            </a:pPr>
            <a:r>
              <a:rPr kumimoji="0"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Approximation around the optimal design variables</a:t>
            </a:r>
            <a:endParaRPr kumimoji="0" lang="en-US" altLang="ko-KR" sz="1400" b="1" dirty="0">
              <a:solidFill>
                <a:srgbClr val="FF0000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05850"/>
              </p:ext>
            </p:extLst>
          </p:nvPr>
        </p:nvGraphicFramePr>
        <p:xfrm>
          <a:off x="1950287" y="2477940"/>
          <a:ext cx="1924547" cy="174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8" imgW="1738863" imgH="1578394" progId="Equation.DSMT4">
                  <p:embed/>
                </p:oleObj>
              </mc:Choice>
              <mc:Fallback>
                <p:oleObj name="Equation" r:id="rId8" imgW="1738863" imgH="157839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0287" y="2477940"/>
                        <a:ext cx="1924547" cy="1747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173986"/>
              </p:ext>
            </p:extLst>
          </p:nvPr>
        </p:nvGraphicFramePr>
        <p:xfrm>
          <a:off x="4592769" y="2524423"/>
          <a:ext cx="4045101" cy="1700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10" imgW="3439659" imgH="1445423" progId="Equation.DSMT4">
                  <p:embed/>
                </p:oleObj>
              </mc:Choice>
              <mc:Fallback>
                <p:oleObj name="Equation" r:id="rId10" imgW="3439659" imgH="144542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92769" y="2524423"/>
                        <a:ext cx="4045101" cy="1700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468364" y="4220565"/>
            <a:ext cx="2765437" cy="419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2000"/>
              </a:lnSpc>
              <a:spcAft>
                <a:spcPts val="800"/>
              </a:spcAft>
            </a:pPr>
            <a:r>
              <a:rPr kumimoji="0"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First Order Optimality Condition</a:t>
            </a:r>
            <a:endParaRPr kumimoji="0" lang="en-US" altLang="ko-KR" sz="1400" b="1" dirty="0">
              <a:solidFill>
                <a:srgbClr val="FF0000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587968"/>
              </p:ext>
            </p:extLst>
          </p:nvPr>
        </p:nvGraphicFramePr>
        <p:xfrm>
          <a:off x="2049463" y="4659313"/>
          <a:ext cx="175577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12" imgW="1587240" imgH="1574640" progId="Equation.DSMT4">
                  <p:embed/>
                </p:oleObj>
              </mc:Choice>
              <mc:Fallback>
                <p:oleObj name="Equation" r:id="rId12" imgW="1587240" imgH="1574640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49463" y="4659313"/>
                        <a:ext cx="1755775" cy="174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30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직사각형 14">
            <a:extLst>
              <a:ext uri="{FF2B5EF4-FFF2-40B4-BE49-F238E27FC236}">
                <a16:creationId xmlns:a16="http://schemas.microsoft.com/office/drawing/2014/main" id="{492838F9-0B0A-47BB-BC73-AED37531F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684463"/>
            <a:ext cx="4897437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r>
              <a:rPr lang="en-US" altLang="ko-KR" sz="3600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End of Lecture  </a:t>
            </a:r>
            <a:endParaRPr lang="ko-KR" altLang="en-US" sz="3600" dirty="0">
              <a:solidFill>
                <a:srgbClr val="0000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27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987"/>
    </mc:Choice>
    <mc:Fallback xmlns="">
      <p:transition spd="slow" advTm="9298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How to develop Efficient Numerical Analysis Algorithms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340768"/>
            <a:ext cx="805466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Saving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48780"/>
          <a:stretch/>
        </p:blipFill>
        <p:spPr>
          <a:xfrm>
            <a:off x="531885" y="1844824"/>
            <a:ext cx="3967678" cy="151216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t="48235"/>
          <a:stretch/>
        </p:blipFill>
        <p:spPr>
          <a:xfrm>
            <a:off x="4788037" y="1844824"/>
            <a:ext cx="3967678" cy="152827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505653"/>
            <a:ext cx="805466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CPU time for</a:t>
            </a:r>
            <a:endParaRPr lang="en-US" altLang="ko-KR" sz="2000" b="1" kern="0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892359"/>
              </p:ext>
            </p:extLst>
          </p:nvPr>
        </p:nvGraphicFramePr>
        <p:xfrm>
          <a:off x="3054715" y="3530390"/>
          <a:ext cx="3168351" cy="351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5" imgW="2061712" imgH="228206" progId="Equation.DSMT4">
                  <p:embed/>
                </p:oleObj>
              </mc:Choice>
              <mc:Fallback>
                <p:oleObj name="Equation" r:id="rId5" imgW="2061712" imgH="2282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4715" y="3530390"/>
                        <a:ext cx="3168351" cy="351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81213"/>
              </p:ext>
            </p:extLst>
          </p:nvPr>
        </p:nvGraphicFramePr>
        <p:xfrm>
          <a:off x="1214175" y="4396392"/>
          <a:ext cx="7533699" cy="345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7" imgW="4361163" imgH="199815" progId="Equation.DSMT4">
                  <p:embed/>
                </p:oleObj>
              </mc:Choice>
              <mc:Fallback>
                <p:oleObj name="Equation" r:id="rId7" imgW="4361163" imgH="1998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4175" y="4396392"/>
                        <a:ext cx="7533699" cy="345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203795"/>
              </p:ext>
            </p:extLst>
          </p:nvPr>
        </p:nvGraphicFramePr>
        <p:xfrm>
          <a:off x="1214175" y="5293693"/>
          <a:ext cx="4825381" cy="379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9" imgW="2783904" imgH="218862" progId="Equation.DSMT4">
                  <p:embed/>
                </p:oleObj>
              </mc:Choice>
              <mc:Fallback>
                <p:oleObj name="Equation" r:id="rId9" imgW="2783904" imgH="2188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4175" y="5293693"/>
                        <a:ext cx="4825381" cy="379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27584" y="3935854"/>
            <a:ext cx="24397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Algorithm I: Naïve Approach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790939" y="4904911"/>
            <a:ext cx="2728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Algorithm II: Efficient Approach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330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How to develop Efficient Numerical Analysis Algorithms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10485"/>
            <a:ext cx="805466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CPU time for</a:t>
            </a:r>
            <a:endParaRPr lang="en-US" altLang="ko-KR" sz="2000" b="1" kern="0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0939" y="3528677"/>
            <a:ext cx="2728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Algorithm II: Efficient Approach</a:t>
            </a:r>
            <a:endParaRPr lang="ko-KR" altLang="en-US" sz="1400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704921"/>
              </p:ext>
            </p:extLst>
          </p:nvPr>
        </p:nvGraphicFramePr>
        <p:xfrm>
          <a:off x="3102448" y="1487336"/>
          <a:ext cx="1536442" cy="384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4" imgW="798326" imgH="199815" progId="Equation.DSMT4">
                  <p:embed/>
                </p:oleObj>
              </mc:Choice>
              <mc:Fallback>
                <p:oleObj name="Equation" r:id="rId4" imgW="798326" imgH="1998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02448" y="1487336"/>
                        <a:ext cx="1536442" cy="384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/>
          <p:cNvSpPr/>
          <p:nvPr/>
        </p:nvSpPr>
        <p:spPr>
          <a:xfrm>
            <a:off x="790939" y="1949061"/>
            <a:ext cx="24397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Algorithm I: Naïve Approach</a:t>
            </a:r>
            <a:endParaRPr lang="ko-KR" altLang="en-US" sz="1400" dirty="0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822033"/>
              </p:ext>
            </p:extLst>
          </p:nvPr>
        </p:nvGraphicFramePr>
        <p:xfrm>
          <a:off x="5292080" y="1423381"/>
          <a:ext cx="3732571" cy="1141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6" imgW="3078743" imgH="941214" progId="Equation.DSMT4">
                  <p:embed/>
                </p:oleObj>
              </mc:Choice>
              <mc:Fallback>
                <p:oleObj name="Equation" r:id="rId6" imgW="3078743" imgH="94121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92080" y="1423381"/>
                        <a:ext cx="3732571" cy="1141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355760"/>
              </p:ext>
            </p:extLst>
          </p:nvPr>
        </p:nvGraphicFramePr>
        <p:xfrm>
          <a:off x="1728788" y="2270125"/>
          <a:ext cx="10985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8" imgW="647640" imgH="660240" progId="Equation.DSMT4">
                  <p:embed/>
                </p:oleObj>
              </mc:Choice>
              <mc:Fallback>
                <p:oleObj name="Equation" r:id="rId8" imgW="6476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8788" y="2270125"/>
                        <a:ext cx="1098550" cy="112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639981"/>
              </p:ext>
            </p:extLst>
          </p:nvPr>
        </p:nvGraphicFramePr>
        <p:xfrm>
          <a:off x="1720850" y="3978275"/>
          <a:ext cx="9969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10" imgW="647640" imgH="660240" progId="Equation.DSMT4">
                  <p:embed/>
                </p:oleObj>
              </mc:Choice>
              <mc:Fallback>
                <p:oleObj name="Equation" r:id="rId10" imgW="6476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0850" y="3978275"/>
                        <a:ext cx="99695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050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How to develop Efficient Numerical Analysis Algorithms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10485"/>
            <a:ext cx="805466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CPU time for</a:t>
            </a:r>
            <a:endParaRPr lang="en-US" altLang="ko-KR" sz="2000" b="1" kern="0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0939" y="3528677"/>
            <a:ext cx="2728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Algorithm II: Efficient Approach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90939" y="1949061"/>
            <a:ext cx="24397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Algorithm I: Naïve Approach</a:t>
            </a:r>
            <a:endParaRPr lang="ko-KR" altLang="en-US" sz="14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642724"/>
              </p:ext>
            </p:extLst>
          </p:nvPr>
        </p:nvGraphicFramePr>
        <p:xfrm>
          <a:off x="3108113" y="1441708"/>
          <a:ext cx="1153281" cy="39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4" imgW="588958" imgH="199815" progId="Equation.DSMT4">
                  <p:embed/>
                </p:oleObj>
              </mc:Choice>
              <mc:Fallback>
                <p:oleObj name="Equation" r:id="rId4" imgW="588958" imgH="1998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08113" y="1441708"/>
                        <a:ext cx="1153281" cy="39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581434"/>
              </p:ext>
            </p:extLst>
          </p:nvPr>
        </p:nvGraphicFramePr>
        <p:xfrm>
          <a:off x="1708245" y="2539960"/>
          <a:ext cx="5029529" cy="74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6" imgW="3268717" imgH="484803" progId="Equation.DSMT4">
                  <p:embed/>
                </p:oleObj>
              </mc:Choice>
              <mc:Fallback>
                <p:oleObj name="Equation" r:id="rId6" imgW="3268717" imgH="48480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08245" y="2539960"/>
                        <a:ext cx="5029529" cy="745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240116"/>
              </p:ext>
            </p:extLst>
          </p:nvPr>
        </p:nvGraphicFramePr>
        <p:xfrm>
          <a:off x="1780653" y="4119577"/>
          <a:ext cx="5089797" cy="74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8" imgW="3287751" imgH="484803" progId="Equation.DSMT4">
                  <p:embed/>
                </p:oleObj>
              </mc:Choice>
              <mc:Fallback>
                <p:oleObj name="Equation" r:id="rId8" imgW="3287751" imgH="48480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80653" y="4119577"/>
                        <a:ext cx="5089797" cy="749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2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D7E813-CFD6-4738-BCBA-140EF19B5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4624"/>
            <a:ext cx="5710237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Plan</a:t>
            </a:r>
          </a:p>
        </p:txBody>
      </p:sp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Numerical Error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340768"/>
            <a:ext cx="805466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Errors</a:t>
            </a:r>
          </a:p>
          <a:p>
            <a:pPr lvl="1" algn="l" eaLnBrk="1" hangingPunct="1"/>
            <a:r>
              <a:rPr lang="en-US" altLang="ko-KR" sz="18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Round off Error</a:t>
            </a:r>
          </a:p>
          <a:p>
            <a:pPr lvl="1" algn="l" eaLnBrk="1" hangingPunct="1"/>
            <a:r>
              <a:rPr lang="en-US" altLang="ko-KR" sz="18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Truncation Error</a:t>
            </a:r>
            <a:endParaRPr lang="en-US" altLang="ko-KR" sz="18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564904"/>
            <a:ext cx="805466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 off Errors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996952"/>
            <a:ext cx="437492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9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Numerical Error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12776"/>
            <a:ext cx="468052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 off Errors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71600" y="1844824"/>
            <a:ext cx="7632848" cy="902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1465" marR="5080" indent="-279400">
              <a:lnSpc>
                <a:spcPct val="143500"/>
              </a:lnSpc>
              <a:spcBef>
                <a:spcPts val="100"/>
              </a:spcBef>
            </a:pPr>
            <a:r>
              <a:rPr lang="en-US" altLang="ko-KR" spc="-5" dirty="0">
                <a:latin typeface="Times New Roman"/>
                <a:cs typeface="Times New Roman"/>
              </a:rPr>
              <a:t>IEEE </a:t>
            </a:r>
            <a:r>
              <a:rPr lang="en-US" altLang="ko-KR" dirty="0">
                <a:latin typeface="Times New Roman"/>
                <a:cs typeface="Times New Roman"/>
              </a:rPr>
              <a:t>754 </a:t>
            </a:r>
            <a:r>
              <a:rPr lang="en-US" altLang="ko-KR" spc="-5" dirty="0">
                <a:latin typeface="Times New Roman"/>
                <a:cs typeface="Times New Roman"/>
              </a:rPr>
              <a:t>format </a:t>
            </a:r>
            <a:r>
              <a:rPr lang="en-US" altLang="ko-KR" dirty="0">
                <a:latin typeface="Times New Roman"/>
                <a:cs typeface="Times New Roman"/>
              </a:rPr>
              <a:t>for 1 32-bit </a:t>
            </a:r>
            <a:r>
              <a:rPr lang="en-US" altLang="ko-KR" spc="-5" dirty="0">
                <a:latin typeface="Times New Roman"/>
                <a:cs typeface="Times New Roman"/>
              </a:rPr>
              <a:t>float real </a:t>
            </a:r>
            <a:r>
              <a:rPr lang="en-US" altLang="ko-KR" dirty="0">
                <a:latin typeface="Times New Roman"/>
                <a:cs typeface="Times New Roman"/>
              </a:rPr>
              <a:t>data type </a:t>
            </a:r>
            <a:r>
              <a:rPr lang="en-US" altLang="ko-KR" spc="5" dirty="0">
                <a:latin typeface="Times New Roman"/>
                <a:cs typeface="Times New Roman"/>
              </a:rPr>
              <a:t> </a:t>
            </a:r>
            <a:r>
              <a:rPr lang="en-US" altLang="ko-KR" spc="5" dirty="0" smtClean="0">
                <a:latin typeface="Times New Roman"/>
                <a:cs typeface="Times New Roman"/>
              </a:rPr>
              <a:t>in </a:t>
            </a:r>
            <a:r>
              <a:rPr lang="en-US" altLang="ko-KR" spc="-5" dirty="0" smtClean="0">
                <a:latin typeface="Times New Roman"/>
                <a:cs typeface="Times New Roman"/>
              </a:rPr>
              <a:t>32-bit precision </a:t>
            </a:r>
          </a:p>
          <a:p>
            <a:pPr marL="291465" marR="5080" indent="-279400">
              <a:lnSpc>
                <a:spcPct val="143500"/>
              </a:lnSpc>
              <a:spcBef>
                <a:spcPts val="100"/>
              </a:spcBef>
            </a:pPr>
            <a:r>
              <a:rPr lang="en-US" altLang="ko-KR" spc="-5" dirty="0" smtClean="0">
                <a:latin typeface="Times New Roman"/>
                <a:cs typeface="Times New Roman"/>
              </a:rPr>
              <a:t>           - </a:t>
            </a:r>
            <a:r>
              <a:rPr lang="en-US" altLang="ko-KR" dirty="0" smtClean="0">
                <a:latin typeface="Times New Roman"/>
                <a:cs typeface="Times New Roman"/>
              </a:rPr>
              <a:t>sign </a:t>
            </a:r>
            <a:r>
              <a:rPr lang="en-US" altLang="ko-KR" dirty="0">
                <a:latin typeface="Times New Roman"/>
                <a:cs typeface="Times New Roman"/>
              </a:rPr>
              <a:t>1bit, </a:t>
            </a:r>
            <a:r>
              <a:rPr lang="en-US" altLang="ko-KR" spc="-5" dirty="0">
                <a:latin typeface="Times New Roman"/>
                <a:cs typeface="Times New Roman"/>
              </a:rPr>
              <a:t>exponent:</a:t>
            </a:r>
            <a:r>
              <a:rPr lang="en-US" altLang="ko-KR" dirty="0">
                <a:latin typeface="Times New Roman"/>
                <a:cs typeface="Times New Roman"/>
              </a:rPr>
              <a:t> 8bits, </a:t>
            </a:r>
            <a:r>
              <a:rPr lang="en-US" altLang="ko-KR" spc="-5" dirty="0">
                <a:latin typeface="Times New Roman"/>
                <a:cs typeface="Times New Roman"/>
              </a:rPr>
              <a:t>fraction:</a:t>
            </a:r>
            <a:r>
              <a:rPr lang="en-US" altLang="ko-KR" spc="10" dirty="0">
                <a:latin typeface="Times New Roman"/>
                <a:cs typeface="Times New Roman"/>
              </a:rPr>
              <a:t> </a:t>
            </a:r>
            <a:r>
              <a:rPr lang="en-US" altLang="ko-KR" dirty="0">
                <a:latin typeface="Times New Roman"/>
                <a:cs typeface="Times New Roman"/>
              </a:rPr>
              <a:t>23 </a:t>
            </a:r>
            <a:r>
              <a:rPr lang="en-US" altLang="ko-KR" dirty="0" smtClean="0">
                <a:latin typeface="Times New Roman"/>
                <a:cs typeface="Times New Roman"/>
              </a:rPr>
              <a:t>bits</a:t>
            </a:r>
            <a:endParaRPr lang="en-US" altLang="ko-KR" dirty="0">
              <a:latin typeface="Times New Roman"/>
              <a:cs typeface="Times New Roman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14011"/>
            <a:ext cx="730890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4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Numerical Error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12776"/>
            <a:ext cx="5376643" cy="39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Truncation Errors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87193"/>
              </p:ext>
            </p:extLst>
          </p:nvPr>
        </p:nvGraphicFramePr>
        <p:xfrm>
          <a:off x="827584" y="1916832"/>
          <a:ext cx="6840760" cy="462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5777176" imgH="389926" progId="Equation.DSMT4">
                  <p:embed/>
                </p:oleObj>
              </mc:Choice>
              <mc:Fallback>
                <p:oleObj name="Equation" r:id="rId4" imgW="5777176" imgH="3899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84" y="1916832"/>
                        <a:ext cx="6840760" cy="462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698161"/>
              </p:ext>
            </p:extLst>
          </p:nvPr>
        </p:nvGraphicFramePr>
        <p:xfrm>
          <a:off x="899592" y="2518291"/>
          <a:ext cx="2484273" cy="55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6" imgW="1890771" imgH="418317" progId="Equation.DSMT4">
                  <p:embed/>
                </p:oleObj>
              </mc:Choice>
              <mc:Fallback>
                <p:oleObj name="Equation" r:id="rId6" imgW="1890771" imgH="41831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592" y="2518291"/>
                        <a:ext cx="2484273" cy="55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그림 10" descr="Fig0401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1265" y="3468762"/>
            <a:ext cx="4472298" cy="262453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33573"/>
              </p:ext>
            </p:extLst>
          </p:nvPr>
        </p:nvGraphicFramePr>
        <p:xfrm>
          <a:off x="6156176" y="3861048"/>
          <a:ext cx="27559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9" imgW="2755800" imgH="1663560" progId="Equation.DSMT4">
                  <p:embed/>
                </p:oleObj>
              </mc:Choice>
              <mc:Fallback>
                <p:oleObj name="Equation" r:id="rId9" imgW="2755800" imgH="1663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56176" y="3861048"/>
                        <a:ext cx="2755900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4963563" y="3717032"/>
            <a:ext cx="1024639" cy="12921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zero 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order</a:t>
            </a: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1st order</a:t>
            </a: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2</a:t>
            </a:r>
            <a:r>
              <a:rPr lang="en-US" altLang="ko-KR" sz="16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nd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order</a:t>
            </a: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3</a:t>
            </a:r>
            <a:r>
              <a:rPr lang="en-US" altLang="ko-KR" sz="16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rd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order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4">
            <a:extLst>
              <a:ext uri="{FF2B5EF4-FFF2-40B4-BE49-F238E27FC236}">
                <a16:creationId xmlns:a16="http://schemas.microsoft.com/office/drawing/2014/main" id="{CEBE7B7C-6387-4373-BA7B-4863A8EDAF65}"/>
              </a:ext>
            </a:extLst>
          </p:cNvPr>
          <p:cNvGrpSpPr>
            <a:grpSpLocks/>
          </p:cNvGrpSpPr>
          <p:nvPr/>
        </p:nvGrpSpPr>
        <p:grpSpPr bwMode="auto">
          <a:xfrm>
            <a:off x="251252" y="632173"/>
            <a:ext cx="8496622" cy="576039"/>
            <a:chOff x="676276" y="5944734"/>
            <a:chExt cx="6602627" cy="388324"/>
          </a:xfrm>
        </p:grpSpPr>
        <p:sp>
          <p:nvSpPr>
            <p:cNvPr id="7" name="모서리가 둥근 직사각형 18">
              <a:extLst>
                <a:ext uri="{FF2B5EF4-FFF2-40B4-BE49-F238E27FC236}">
                  <a16:creationId xmlns:a16="http://schemas.microsoft.com/office/drawing/2014/main" id="{9042E133-0B93-42B2-A9A4-020CC3F9A753}"/>
                </a:ext>
              </a:extLst>
            </p:cNvPr>
            <p:cNvSpPr/>
            <p:nvPr/>
          </p:nvSpPr>
          <p:spPr>
            <a:xfrm>
              <a:off x="676276" y="6041764"/>
              <a:ext cx="6602627" cy="291294"/>
            </a:xfrm>
            <a:prstGeom prst="roundRect">
              <a:avLst>
                <a:gd name="adj" fmla="val 19069"/>
              </a:avLst>
            </a:prstGeom>
            <a:pattFill prst="pct5">
              <a:fgClr>
                <a:srgbClr val="326CAC"/>
              </a:fgClr>
              <a:bgClr>
                <a:srgbClr val="033E7F"/>
              </a:bgClr>
            </a:patt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marL="342900" marR="0" lvl="0" indent="-342900" defTabSz="91440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Wingdings" pitchFamily="2" charset="2"/>
                <a:buChar char="q"/>
                <a:tabLst/>
                <a:defRPr/>
              </a:pPr>
              <a:r>
                <a:rPr kumimoji="0" lang="en-US" altLang="ko-KR" sz="1800" b="1" kern="0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Numerical Error</a:t>
              </a:r>
              <a:endParaRPr kumimoji="0" lang="en-US" altLang="ko-KR" sz="1800" b="1" kern="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14" descr="E:\개인자료실\001_바_아이콘_소스\png_img\빛\빛광.png">
              <a:extLst>
                <a:ext uri="{FF2B5EF4-FFF2-40B4-BE49-F238E27FC236}">
                  <a16:creationId xmlns:a16="http://schemas.microsoft.com/office/drawing/2014/main" id="{98B79D3C-338E-49E6-BDE6-B6E0EDA0C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87" y="5944734"/>
              <a:ext cx="2279391" cy="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1412776"/>
            <a:ext cx="7488833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Error</a:t>
            </a:r>
          </a:p>
        </p:txBody>
      </p:sp>
      <p:pic>
        <p:nvPicPr>
          <p:cNvPr id="9" name="그림 8" descr="Fig040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412776"/>
            <a:ext cx="4032448" cy="211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492685" y="4581128"/>
            <a:ext cx="72198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indent="-180340" latinLnBrk="1">
              <a:spcAft>
                <a:spcPts val="0"/>
              </a:spcAft>
            </a:pP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- Round-off error: by using double precision using IEEE data format</a:t>
            </a:r>
            <a:endParaRPr lang="ko-KR" altLang="ko-KR" sz="1400" dirty="0">
              <a:solidFill>
                <a:srgbClr val="FF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 marL="803275" indent="523240" latinLnBrk="1">
              <a:spcAft>
                <a:spcPts val="0"/>
              </a:spcAft>
            </a:pP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You should declare the type of data (single or double) regardless of the </a:t>
            </a:r>
            <a:endParaRPr lang="ko-KR" altLang="ko-KR" sz="1400" dirty="0">
              <a:solidFill>
                <a:srgbClr val="FF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 marL="803275" indent="673100" latinLnBrk="1">
              <a:spcAft>
                <a:spcPts val="0"/>
              </a:spcAft>
            </a:pP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computing machine (32-bit or 64-bit machines</a:t>
            </a: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) </a:t>
            </a:r>
            <a:endParaRPr lang="ko-KR" altLang="ko-KR" sz="1400" dirty="0">
              <a:solidFill>
                <a:srgbClr val="FF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 marL="803910" indent="149860" latinLnBrk="1">
              <a:spcAft>
                <a:spcPts val="0"/>
              </a:spcAft>
            </a:pP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 </a:t>
            </a:r>
            <a:endParaRPr lang="ko-KR" altLang="ko-KR" sz="1400" dirty="0">
              <a:solidFill>
                <a:srgbClr val="FF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 marL="803275" indent="-180340" latinLnBrk="1">
              <a:spcAft>
                <a:spcPts val="0"/>
              </a:spcAft>
            </a:pP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- Truncation error: By using higher order approximation</a:t>
            </a:r>
            <a:endParaRPr lang="ko-KR" altLang="ko-KR" sz="1400" dirty="0">
              <a:solidFill>
                <a:srgbClr val="FF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 marL="803910" indent="1226820" latinLnBrk="1"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 By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using smaller step size</a:t>
            </a:r>
            <a:endParaRPr lang="ko-KR" altLang="ko-KR" sz="1400" dirty="0">
              <a:solidFill>
                <a:srgbClr val="FF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 marL="803910" indent="1226820" latinLnBrk="1"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 Etc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.</a:t>
            </a:r>
            <a:endParaRPr lang="ko-KR" altLang="ko-KR" sz="1400" dirty="0">
              <a:solidFill>
                <a:srgbClr val="FF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 marL="803910" indent="448945" latinLnBrk="1">
              <a:spcAft>
                <a:spcPts val="0"/>
              </a:spcAft>
            </a:pP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limited by computer speed</a:t>
            </a:r>
            <a:endParaRPr lang="ko-KR" altLang="ko-KR" sz="1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바탕" panose="02030600000101010101" pitchFamily="18" charset="-127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DE91769-E649-498E-AA34-5C94410A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3979192"/>
            <a:ext cx="5472608" cy="45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5pPr>
            <a:lvl6pPr marL="457172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6pPr>
            <a:lvl7pPr marL="914343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7pPr>
            <a:lvl8pPr marL="1371515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8pPr>
            <a:lvl9pPr marL="1828686" algn="ctr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defRPr>
            </a:lvl9pPr>
          </a:lstStyle>
          <a:p>
            <a:pPr algn="l" eaLnBrk="1" hangingPunct="1"/>
            <a:r>
              <a:rPr lang="en-US" altLang="ko-KR" sz="20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reduce Total Error</a:t>
            </a:r>
          </a:p>
        </p:txBody>
      </p:sp>
    </p:spTree>
    <p:extLst>
      <p:ext uri="{BB962C8B-B14F-4D97-AF65-F5344CB8AC3E}">
        <p14:creationId xmlns:p14="http://schemas.microsoft.com/office/powerpoint/2010/main" val="40696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79"/>
    </mc:Choice>
    <mc:Fallback xmlns="">
      <p:transition spd="slow" advTm="37237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HY견명조"/>
        <a:ea typeface="HY견명조"/>
        <a:cs typeface=""/>
      </a:majorFont>
      <a:minorFont>
        <a:latin typeface="HY견명조"/>
        <a:ea typeface="HY견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317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45720" rIns="36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3399"/>
          </a:buClr>
          <a:buSzTx/>
          <a:buFont typeface="Wingdings" pitchFamily="2" charset="2"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317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45720" rIns="36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3399"/>
          </a:buClr>
          <a:buSzTx/>
          <a:buFont typeface="Wingdings" pitchFamily="2" charset="2"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554</Words>
  <Application>Microsoft Office PowerPoint</Application>
  <PresentationFormat>화면 슬라이드 쇼(4:3)</PresentationFormat>
  <Paragraphs>158</Paragraphs>
  <Slides>28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1" baseType="lpstr">
      <vt:lpstr>Arial Unicode MS</vt:lpstr>
      <vt:lpstr>HY견명조</vt:lpstr>
      <vt:lpstr>HY신명조</vt:lpstr>
      <vt:lpstr>HY헤드라인M</vt:lpstr>
      <vt:lpstr>굴림</vt:lpstr>
      <vt:lpstr>맑은 고딕</vt:lpstr>
      <vt:lpstr>바탕</vt:lpstr>
      <vt:lpstr>휴먼모음T</vt:lpstr>
      <vt:lpstr>Arial</vt:lpstr>
      <vt:lpstr>Times New Roman</vt:lpstr>
      <vt:lpstr>Wingdings</vt:lpstr>
      <vt:lpstr>1_기본 디자인</vt:lpstr>
      <vt:lpstr>MathType 7.0 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차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헬리콥터 비행역학해석의 필요성 (3)</dc:title>
  <dc:creator>kcj</dc:creator>
  <cp:lastModifiedBy>user</cp:lastModifiedBy>
  <cp:revision>87</cp:revision>
  <dcterms:created xsi:type="dcterms:W3CDTF">2006-12-07T01:06:27Z</dcterms:created>
  <dcterms:modified xsi:type="dcterms:W3CDTF">2021-10-23T22:20:38Z</dcterms:modified>
</cp:coreProperties>
</file>