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1" r:id="rId1"/>
  </p:sldMasterIdLst>
  <p:notesMasterIdLst>
    <p:notesMasterId r:id="rId29"/>
  </p:notesMasterIdLst>
  <p:handoutMasterIdLst>
    <p:handoutMasterId r:id="rId30"/>
  </p:handoutMasterIdLst>
  <p:sldIdLst>
    <p:sldId id="314" r:id="rId2"/>
    <p:sldId id="331" r:id="rId3"/>
    <p:sldId id="332" r:id="rId4"/>
    <p:sldId id="333" r:id="rId5"/>
    <p:sldId id="275" r:id="rId6"/>
    <p:sldId id="270" r:id="rId7"/>
    <p:sldId id="271" r:id="rId8"/>
    <p:sldId id="272" r:id="rId9"/>
    <p:sldId id="276" r:id="rId10"/>
    <p:sldId id="277" r:id="rId11"/>
    <p:sldId id="280" r:id="rId12"/>
    <p:sldId id="298" r:id="rId13"/>
    <p:sldId id="281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282" r:id="rId23"/>
    <p:sldId id="313" r:id="rId24"/>
    <p:sldId id="291" r:id="rId25"/>
    <p:sldId id="293" r:id="rId26"/>
    <p:sldId id="294" r:id="rId27"/>
    <p:sldId id="296" r:id="rId28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HY중고딕" panose="02030600000101010101" pitchFamily="18" charset="-127"/>
      <p:regular r:id="rId32"/>
    </p:embeddedFont>
    <p:embeddedFont>
      <p:font typeface="고려대학교B" panose="02020603020101020101" pitchFamily="18" charset="-127"/>
      <p:regular r:id="rId33"/>
    </p:embeddedFont>
    <p:embeddedFont>
      <p:font typeface="고려대학교M" panose="02020603020101020101" pitchFamily="18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086CDA"/>
    <a:srgbClr val="8B0028"/>
    <a:srgbClr val="AC0031"/>
    <a:srgbClr val="F8F8F8"/>
    <a:srgbClr val="68001E"/>
    <a:srgbClr val="540018"/>
    <a:srgbClr val="B80035"/>
    <a:srgbClr val="9E002D"/>
    <a:srgbClr val="007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5622" autoAdjust="0"/>
  </p:normalViewPr>
  <p:slideViewPr>
    <p:cSldViewPr snapToGrid="0" showGuides="1">
      <p:cViewPr varScale="1">
        <p:scale>
          <a:sx n="82" d="100"/>
          <a:sy n="82" d="100"/>
        </p:scale>
        <p:origin x="1248" y="62"/>
      </p:cViewPr>
      <p:guideLst>
        <p:guide orient="horz" pos="2205"/>
        <p:guide pos="2857"/>
      </p:guideLst>
    </p:cSldViewPr>
  </p:slideViewPr>
  <p:outlineViewPr>
    <p:cViewPr>
      <p:scale>
        <a:sx n="33" d="100"/>
        <a:sy n="33" d="100"/>
      </p:scale>
      <p:origin x="0" y="-3031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86"/>
    </p:cViewPr>
  </p:sorterViewPr>
  <p:notesViewPr>
    <p:cSldViewPr snapToGrid="0" showGuides="1">
      <p:cViewPr varScale="1">
        <p:scale>
          <a:sx n="68" d="100"/>
          <a:sy n="68" d="100"/>
        </p:scale>
        <p:origin x="2270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C241D-4316-4BC9-8675-583F514AE081}" type="doc">
      <dgm:prSet loTypeId="urn:microsoft.com/office/officeart/2005/8/layout/process2" loCatId="process" qsTypeId="urn:microsoft.com/office/officeart/2005/8/quickstyle/simple2" qsCatId="simple" csTypeId="urn:microsoft.com/office/officeart/2005/8/colors/accent5_1" csCatId="accent5" phldr="1"/>
      <dgm:spPr/>
    </dgm:pt>
    <dgm:pt modelId="{E1BB9FF3-42A1-47EC-A29A-F7E809021658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b="1" dirty="0">
              <a:latin typeface="고려대학교M" panose="02020603020101020101" pitchFamily="18" charset="-127"/>
              <a:ea typeface="고려대학교M" panose="02020603020101020101" pitchFamily="18" charset="-127"/>
            </a:rPr>
            <a:t>1. </a:t>
          </a:r>
          <a:r>
            <a:rPr lang="ko-KR" altLang="en-US" b="1" dirty="0">
              <a:latin typeface="고려대학교M" panose="02020603020101020101" pitchFamily="18" charset="-127"/>
              <a:ea typeface="고려대학교M" panose="02020603020101020101" pitchFamily="18" charset="-127"/>
            </a:rPr>
            <a:t>자료의 사전 정리</a:t>
          </a:r>
          <a:r>
            <a:rPr lang="en-US" altLang="ko-KR" b="1" dirty="0">
              <a:latin typeface="고려대학교M" panose="02020603020101020101" pitchFamily="18" charset="-127"/>
              <a:ea typeface="고려대학교M" panose="02020603020101020101" pitchFamily="18" charset="-127"/>
            </a:rPr>
            <a:t>(Preprocessing)</a:t>
          </a:r>
          <a:endParaRPr lang="ko-KR" altLang="en-US" b="1" dirty="0">
            <a:latin typeface="고려대학교M" panose="02020603020101020101" pitchFamily="18" charset="-127"/>
            <a:ea typeface="고려대학교M" panose="02020603020101020101" pitchFamily="18" charset="-127"/>
          </a:endParaRPr>
        </a:p>
      </dgm:t>
    </dgm:pt>
    <dgm:pt modelId="{9B1028BF-8D2B-40E2-B662-9D93A5F46E5C}" type="parTrans" cxnId="{00A2036B-EC2C-4001-B45F-D2ED00C2245C}">
      <dgm:prSet/>
      <dgm:spPr/>
      <dgm:t>
        <a:bodyPr/>
        <a:lstStyle/>
        <a:p>
          <a:pPr latinLnBrk="1"/>
          <a:endParaRPr lang="ko-KR" altLang="en-US" b="1">
            <a:latin typeface="고려대학교M" panose="02020603020101020101" pitchFamily="18" charset="-127"/>
            <a:ea typeface="고려대학교M" panose="02020603020101020101" pitchFamily="18" charset="-127"/>
          </a:endParaRPr>
        </a:p>
      </dgm:t>
    </dgm:pt>
    <dgm:pt modelId="{1E800C52-3D6B-4D85-85B5-96C23536161B}" type="sibTrans" cxnId="{00A2036B-EC2C-4001-B45F-D2ED00C2245C}">
      <dgm:prSet/>
      <dgm:spPr>
        <a:noFill/>
        <a:ln w="1270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 b="1">
            <a:latin typeface="고려대학교M" panose="02020603020101020101" pitchFamily="18" charset="-127"/>
            <a:ea typeface="고려대학교M" panose="02020603020101020101" pitchFamily="18" charset="-127"/>
          </a:endParaRPr>
        </a:p>
      </dgm:t>
    </dgm:pt>
    <dgm:pt modelId="{A6140F83-95CC-4C24-8454-DF9AD9EC12EB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b="1" dirty="0">
              <a:latin typeface="고려대학교M" panose="02020603020101020101" pitchFamily="18" charset="-127"/>
              <a:ea typeface="고려대학교M" panose="02020603020101020101" pitchFamily="18" charset="-127"/>
            </a:rPr>
            <a:t>2. </a:t>
          </a:r>
          <a:r>
            <a:rPr lang="ko-KR" altLang="en-US" b="1" dirty="0">
              <a:latin typeface="고려대학교M" panose="02020603020101020101" pitchFamily="18" charset="-127"/>
              <a:ea typeface="고려대학교M" panose="02020603020101020101" pitchFamily="18" charset="-127"/>
            </a:rPr>
            <a:t>학습</a:t>
          </a:r>
          <a:r>
            <a:rPr lang="en-US" altLang="ko-KR" b="1" dirty="0">
              <a:latin typeface="고려대학교M" panose="02020603020101020101" pitchFamily="18" charset="-127"/>
              <a:ea typeface="고려대학교M" panose="02020603020101020101" pitchFamily="18" charset="-127"/>
            </a:rPr>
            <a:t>(Learning)</a:t>
          </a:r>
          <a:endParaRPr lang="ko-KR" altLang="en-US" b="1" dirty="0">
            <a:latin typeface="고려대학교M" panose="02020603020101020101" pitchFamily="18" charset="-127"/>
            <a:ea typeface="고려대학교M" panose="02020603020101020101" pitchFamily="18" charset="-127"/>
          </a:endParaRPr>
        </a:p>
      </dgm:t>
    </dgm:pt>
    <dgm:pt modelId="{417F4EE1-6DBB-49F1-A5AF-CF0B8D331AEF}" type="parTrans" cxnId="{E8FFAD86-3DC6-413D-8E07-6D2B11DEB291}">
      <dgm:prSet/>
      <dgm:spPr/>
      <dgm:t>
        <a:bodyPr/>
        <a:lstStyle/>
        <a:p>
          <a:pPr latinLnBrk="1"/>
          <a:endParaRPr lang="ko-KR" altLang="en-US" b="1">
            <a:latin typeface="고려대학교M" panose="02020603020101020101" pitchFamily="18" charset="-127"/>
            <a:ea typeface="고려대학교M" panose="02020603020101020101" pitchFamily="18" charset="-127"/>
          </a:endParaRPr>
        </a:p>
      </dgm:t>
    </dgm:pt>
    <dgm:pt modelId="{F6D91712-EE3E-499C-8376-C76294906EAD}" type="sibTrans" cxnId="{E8FFAD86-3DC6-413D-8E07-6D2B11DEB291}">
      <dgm:prSet/>
      <dgm:spPr>
        <a:noFill/>
        <a:ln w="1270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 b="1">
            <a:latin typeface="고려대학교M" panose="02020603020101020101" pitchFamily="18" charset="-127"/>
            <a:ea typeface="고려대학교M" panose="02020603020101020101" pitchFamily="18" charset="-127"/>
          </a:endParaRPr>
        </a:p>
      </dgm:t>
    </dgm:pt>
    <dgm:pt modelId="{E8CAFB1C-7E8C-41AD-ACB4-5517514314C3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b="1" dirty="0">
              <a:latin typeface="고려대학교M" panose="02020603020101020101" pitchFamily="18" charset="-127"/>
              <a:ea typeface="고려대학교M" panose="02020603020101020101" pitchFamily="18" charset="-127"/>
            </a:rPr>
            <a:t>3.  </a:t>
          </a:r>
          <a:r>
            <a:rPr lang="ko-KR" altLang="en-US" b="1" dirty="0">
              <a:latin typeface="고려대학교M" panose="02020603020101020101" pitchFamily="18" charset="-127"/>
              <a:ea typeface="고려대학교M" panose="02020603020101020101" pitchFamily="18" charset="-127"/>
            </a:rPr>
            <a:t>평가</a:t>
          </a:r>
          <a:r>
            <a:rPr lang="en-US" altLang="ko-KR" b="1" dirty="0">
              <a:latin typeface="고려대학교M" panose="02020603020101020101" pitchFamily="18" charset="-127"/>
              <a:ea typeface="고려대학교M" panose="02020603020101020101" pitchFamily="18" charset="-127"/>
            </a:rPr>
            <a:t>(Evaluation)</a:t>
          </a:r>
          <a:endParaRPr lang="ko-KR" altLang="en-US" b="1" dirty="0">
            <a:latin typeface="고려대학교M" panose="02020603020101020101" pitchFamily="18" charset="-127"/>
            <a:ea typeface="고려대학교M" panose="02020603020101020101" pitchFamily="18" charset="-127"/>
          </a:endParaRPr>
        </a:p>
      </dgm:t>
    </dgm:pt>
    <dgm:pt modelId="{D77F289D-9437-4D04-973E-F86BCC0C30CA}" type="parTrans" cxnId="{ED66F89C-24F7-40EE-973D-79B11A49E49A}">
      <dgm:prSet/>
      <dgm:spPr/>
      <dgm:t>
        <a:bodyPr/>
        <a:lstStyle/>
        <a:p>
          <a:pPr latinLnBrk="1"/>
          <a:endParaRPr lang="ko-KR" altLang="en-US" b="1">
            <a:latin typeface="고려대학교M" panose="02020603020101020101" pitchFamily="18" charset="-127"/>
            <a:ea typeface="고려대학교M" panose="02020603020101020101" pitchFamily="18" charset="-127"/>
          </a:endParaRPr>
        </a:p>
      </dgm:t>
    </dgm:pt>
    <dgm:pt modelId="{BF9F5A4E-4906-4C0E-AACC-8AD2F54E1620}" type="sibTrans" cxnId="{ED66F89C-24F7-40EE-973D-79B11A49E49A}">
      <dgm:prSet/>
      <dgm:spPr>
        <a:noFill/>
        <a:ln w="12700">
          <a:solidFill>
            <a:schemeClr val="tx1"/>
          </a:solidFill>
        </a:ln>
      </dgm:spPr>
      <dgm:t>
        <a:bodyPr/>
        <a:lstStyle/>
        <a:p>
          <a:pPr latinLnBrk="1"/>
          <a:endParaRPr lang="ko-KR" altLang="en-US" b="1">
            <a:latin typeface="고려대학교M" panose="02020603020101020101" pitchFamily="18" charset="-127"/>
            <a:ea typeface="고려대학교M" panose="02020603020101020101" pitchFamily="18" charset="-127"/>
          </a:endParaRPr>
        </a:p>
      </dgm:t>
    </dgm:pt>
    <dgm:pt modelId="{2CBA4DD7-2E2D-47CB-BF69-8DF186BB7283}">
      <dgm:prSet phldrT="[텍스트]"/>
      <dgm:spPr>
        <a:solidFill>
          <a:schemeClr val="accent3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en-US" altLang="ko-KR" b="1" dirty="0">
              <a:latin typeface="고려대학교M" panose="02020603020101020101" pitchFamily="18" charset="-127"/>
              <a:ea typeface="고려대학교M" panose="02020603020101020101" pitchFamily="18" charset="-127"/>
            </a:rPr>
            <a:t>4. </a:t>
          </a:r>
          <a:r>
            <a:rPr lang="ko-KR" altLang="en-US" b="1" dirty="0">
              <a:latin typeface="고려대학교M" panose="02020603020101020101" pitchFamily="18" charset="-127"/>
              <a:ea typeface="고려대학교M" panose="02020603020101020101" pitchFamily="18" charset="-127"/>
            </a:rPr>
            <a:t>예측</a:t>
          </a:r>
          <a:r>
            <a:rPr lang="en-US" altLang="ko-KR" b="1" dirty="0">
              <a:latin typeface="고려대학교M" panose="02020603020101020101" pitchFamily="18" charset="-127"/>
              <a:ea typeface="고려대학교M" panose="02020603020101020101" pitchFamily="18" charset="-127"/>
            </a:rPr>
            <a:t>(Prediction)</a:t>
          </a:r>
          <a:endParaRPr lang="ko-KR" altLang="en-US" b="1" dirty="0">
            <a:latin typeface="고려대학교M" panose="02020603020101020101" pitchFamily="18" charset="-127"/>
            <a:ea typeface="고려대학교M" panose="02020603020101020101" pitchFamily="18" charset="-127"/>
          </a:endParaRPr>
        </a:p>
      </dgm:t>
    </dgm:pt>
    <dgm:pt modelId="{4B8F623B-3315-4258-AC0E-A680CB624499}" type="parTrans" cxnId="{8F012329-08A3-4FF9-85A0-232BE2FC4343}">
      <dgm:prSet/>
      <dgm:spPr/>
      <dgm:t>
        <a:bodyPr/>
        <a:lstStyle/>
        <a:p>
          <a:pPr latinLnBrk="1"/>
          <a:endParaRPr lang="ko-KR" altLang="en-US" b="1">
            <a:latin typeface="고려대학교M" panose="02020603020101020101" pitchFamily="18" charset="-127"/>
            <a:ea typeface="고려대학교M" panose="02020603020101020101" pitchFamily="18" charset="-127"/>
          </a:endParaRPr>
        </a:p>
      </dgm:t>
    </dgm:pt>
    <dgm:pt modelId="{89826222-9029-4709-A0A4-5EB620671858}" type="sibTrans" cxnId="{8F012329-08A3-4FF9-85A0-232BE2FC4343}">
      <dgm:prSet/>
      <dgm:spPr/>
      <dgm:t>
        <a:bodyPr/>
        <a:lstStyle/>
        <a:p>
          <a:pPr latinLnBrk="1"/>
          <a:endParaRPr lang="ko-KR" altLang="en-US" b="1">
            <a:latin typeface="고려대학교M" panose="02020603020101020101" pitchFamily="18" charset="-127"/>
            <a:ea typeface="고려대학교M" panose="02020603020101020101" pitchFamily="18" charset="-127"/>
          </a:endParaRPr>
        </a:p>
      </dgm:t>
    </dgm:pt>
    <dgm:pt modelId="{DD5F058B-B0CC-4380-AB6C-FEB4D2F9E6BD}" type="pres">
      <dgm:prSet presAssocID="{B17C241D-4316-4BC9-8675-583F514AE081}" presName="linearFlow" presStyleCnt="0">
        <dgm:presLayoutVars>
          <dgm:resizeHandles val="exact"/>
        </dgm:presLayoutVars>
      </dgm:prSet>
      <dgm:spPr/>
    </dgm:pt>
    <dgm:pt modelId="{7DA00384-29B7-4E5F-80B0-E98DF048058B}" type="pres">
      <dgm:prSet presAssocID="{E1BB9FF3-42A1-47EC-A29A-F7E809021658}" presName="node" presStyleLbl="node1" presStyleIdx="0" presStyleCnt="4" custScaleX="325121">
        <dgm:presLayoutVars>
          <dgm:bulletEnabled val="1"/>
        </dgm:presLayoutVars>
      </dgm:prSet>
      <dgm:spPr/>
    </dgm:pt>
    <dgm:pt modelId="{E823501C-5B4E-4228-8B65-8364C6ECB232}" type="pres">
      <dgm:prSet presAssocID="{1E800C52-3D6B-4D85-85B5-96C23536161B}" presName="sibTrans" presStyleLbl="sibTrans2D1" presStyleIdx="0" presStyleCnt="3"/>
      <dgm:spPr/>
    </dgm:pt>
    <dgm:pt modelId="{13529C27-DA1D-41A7-ABB9-F488B718676B}" type="pres">
      <dgm:prSet presAssocID="{1E800C52-3D6B-4D85-85B5-96C23536161B}" presName="connectorText" presStyleLbl="sibTrans2D1" presStyleIdx="0" presStyleCnt="3"/>
      <dgm:spPr/>
    </dgm:pt>
    <dgm:pt modelId="{62AE9398-04A0-4F69-B7C1-6C64D2AF89A4}" type="pres">
      <dgm:prSet presAssocID="{A6140F83-95CC-4C24-8454-DF9AD9EC12EB}" presName="node" presStyleLbl="node1" presStyleIdx="1" presStyleCnt="4" custScaleX="325121">
        <dgm:presLayoutVars>
          <dgm:bulletEnabled val="1"/>
        </dgm:presLayoutVars>
      </dgm:prSet>
      <dgm:spPr/>
    </dgm:pt>
    <dgm:pt modelId="{22E65454-0702-4DD7-B403-1060977384B4}" type="pres">
      <dgm:prSet presAssocID="{F6D91712-EE3E-499C-8376-C76294906EAD}" presName="sibTrans" presStyleLbl="sibTrans2D1" presStyleIdx="1" presStyleCnt="3"/>
      <dgm:spPr/>
    </dgm:pt>
    <dgm:pt modelId="{782F2E72-9C14-4EAE-8B6D-698E84A5278C}" type="pres">
      <dgm:prSet presAssocID="{F6D91712-EE3E-499C-8376-C76294906EAD}" presName="connectorText" presStyleLbl="sibTrans2D1" presStyleIdx="1" presStyleCnt="3"/>
      <dgm:spPr/>
    </dgm:pt>
    <dgm:pt modelId="{AF4B528D-7ACC-4B47-B511-727B727AC3AB}" type="pres">
      <dgm:prSet presAssocID="{E8CAFB1C-7E8C-41AD-ACB4-5517514314C3}" presName="node" presStyleLbl="node1" presStyleIdx="2" presStyleCnt="4" custScaleX="325121">
        <dgm:presLayoutVars>
          <dgm:bulletEnabled val="1"/>
        </dgm:presLayoutVars>
      </dgm:prSet>
      <dgm:spPr/>
    </dgm:pt>
    <dgm:pt modelId="{E376BAAD-4342-47F5-BAFC-85C0C8DA6A9A}" type="pres">
      <dgm:prSet presAssocID="{BF9F5A4E-4906-4C0E-AACC-8AD2F54E1620}" presName="sibTrans" presStyleLbl="sibTrans2D1" presStyleIdx="2" presStyleCnt="3"/>
      <dgm:spPr/>
    </dgm:pt>
    <dgm:pt modelId="{00520608-E43F-4FBE-B3CE-C3183C9A8FD0}" type="pres">
      <dgm:prSet presAssocID="{BF9F5A4E-4906-4C0E-AACC-8AD2F54E1620}" presName="connectorText" presStyleLbl="sibTrans2D1" presStyleIdx="2" presStyleCnt="3"/>
      <dgm:spPr/>
    </dgm:pt>
    <dgm:pt modelId="{9CB46704-1737-4670-AC84-655A2BEB0E58}" type="pres">
      <dgm:prSet presAssocID="{2CBA4DD7-2E2D-47CB-BF69-8DF186BB7283}" presName="node" presStyleLbl="node1" presStyleIdx="3" presStyleCnt="4" custScaleX="325121">
        <dgm:presLayoutVars>
          <dgm:bulletEnabled val="1"/>
        </dgm:presLayoutVars>
      </dgm:prSet>
      <dgm:spPr/>
    </dgm:pt>
  </dgm:ptLst>
  <dgm:cxnLst>
    <dgm:cxn modelId="{0BCD9C23-1CD4-4575-AA0A-D7FC874317B6}" type="presOf" srcId="{BF9F5A4E-4906-4C0E-AACC-8AD2F54E1620}" destId="{00520608-E43F-4FBE-B3CE-C3183C9A8FD0}" srcOrd="1" destOrd="0" presId="urn:microsoft.com/office/officeart/2005/8/layout/process2"/>
    <dgm:cxn modelId="{8F012329-08A3-4FF9-85A0-232BE2FC4343}" srcId="{B17C241D-4316-4BC9-8675-583F514AE081}" destId="{2CBA4DD7-2E2D-47CB-BF69-8DF186BB7283}" srcOrd="3" destOrd="0" parTransId="{4B8F623B-3315-4258-AC0E-A680CB624499}" sibTransId="{89826222-9029-4709-A0A4-5EB620671858}"/>
    <dgm:cxn modelId="{3F9A5F3C-695D-4AEC-8233-A9430CB36B09}" type="presOf" srcId="{2CBA4DD7-2E2D-47CB-BF69-8DF186BB7283}" destId="{9CB46704-1737-4670-AC84-655A2BEB0E58}" srcOrd="0" destOrd="0" presId="urn:microsoft.com/office/officeart/2005/8/layout/process2"/>
    <dgm:cxn modelId="{00A2036B-EC2C-4001-B45F-D2ED00C2245C}" srcId="{B17C241D-4316-4BC9-8675-583F514AE081}" destId="{E1BB9FF3-42A1-47EC-A29A-F7E809021658}" srcOrd="0" destOrd="0" parTransId="{9B1028BF-8D2B-40E2-B662-9D93A5F46E5C}" sibTransId="{1E800C52-3D6B-4D85-85B5-96C23536161B}"/>
    <dgm:cxn modelId="{67046472-3F1D-46D6-BEA8-DEBA614BD0F4}" type="presOf" srcId="{E1BB9FF3-42A1-47EC-A29A-F7E809021658}" destId="{7DA00384-29B7-4E5F-80B0-E98DF048058B}" srcOrd="0" destOrd="0" presId="urn:microsoft.com/office/officeart/2005/8/layout/process2"/>
    <dgm:cxn modelId="{E8FFAD86-3DC6-413D-8E07-6D2B11DEB291}" srcId="{B17C241D-4316-4BC9-8675-583F514AE081}" destId="{A6140F83-95CC-4C24-8454-DF9AD9EC12EB}" srcOrd="1" destOrd="0" parTransId="{417F4EE1-6DBB-49F1-A5AF-CF0B8D331AEF}" sibTransId="{F6D91712-EE3E-499C-8376-C76294906EAD}"/>
    <dgm:cxn modelId="{DA98EB8C-16DA-4E30-9934-28A99FF1220A}" type="presOf" srcId="{A6140F83-95CC-4C24-8454-DF9AD9EC12EB}" destId="{62AE9398-04A0-4F69-B7C1-6C64D2AF89A4}" srcOrd="0" destOrd="0" presId="urn:microsoft.com/office/officeart/2005/8/layout/process2"/>
    <dgm:cxn modelId="{ED66F89C-24F7-40EE-973D-79B11A49E49A}" srcId="{B17C241D-4316-4BC9-8675-583F514AE081}" destId="{E8CAFB1C-7E8C-41AD-ACB4-5517514314C3}" srcOrd="2" destOrd="0" parTransId="{D77F289D-9437-4D04-973E-F86BCC0C30CA}" sibTransId="{BF9F5A4E-4906-4C0E-AACC-8AD2F54E1620}"/>
    <dgm:cxn modelId="{079412A4-FACC-44BA-99FC-06699ED76D01}" type="presOf" srcId="{1E800C52-3D6B-4D85-85B5-96C23536161B}" destId="{13529C27-DA1D-41A7-ABB9-F488B718676B}" srcOrd="1" destOrd="0" presId="urn:microsoft.com/office/officeart/2005/8/layout/process2"/>
    <dgm:cxn modelId="{0C7CE4BC-5F8D-4825-84B6-78E2C06BC22E}" type="presOf" srcId="{E8CAFB1C-7E8C-41AD-ACB4-5517514314C3}" destId="{AF4B528D-7ACC-4B47-B511-727B727AC3AB}" srcOrd="0" destOrd="0" presId="urn:microsoft.com/office/officeart/2005/8/layout/process2"/>
    <dgm:cxn modelId="{E0150ACF-BE55-46A4-8102-BC28385A8762}" type="presOf" srcId="{B17C241D-4316-4BC9-8675-583F514AE081}" destId="{DD5F058B-B0CC-4380-AB6C-FEB4D2F9E6BD}" srcOrd="0" destOrd="0" presId="urn:microsoft.com/office/officeart/2005/8/layout/process2"/>
    <dgm:cxn modelId="{91D574D0-107F-4D15-8593-30DB06602E46}" type="presOf" srcId="{F6D91712-EE3E-499C-8376-C76294906EAD}" destId="{782F2E72-9C14-4EAE-8B6D-698E84A5278C}" srcOrd="1" destOrd="0" presId="urn:microsoft.com/office/officeart/2005/8/layout/process2"/>
    <dgm:cxn modelId="{C3FF5AD3-AEB2-4659-B7EE-99096C45980E}" type="presOf" srcId="{BF9F5A4E-4906-4C0E-AACC-8AD2F54E1620}" destId="{E376BAAD-4342-47F5-BAFC-85C0C8DA6A9A}" srcOrd="0" destOrd="0" presId="urn:microsoft.com/office/officeart/2005/8/layout/process2"/>
    <dgm:cxn modelId="{076B23E0-D812-47A2-81F9-927F79F3E43C}" type="presOf" srcId="{1E800C52-3D6B-4D85-85B5-96C23536161B}" destId="{E823501C-5B4E-4228-8B65-8364C6ECB232}" srcOrd="0" destOrd="0" presId="urn:microsoft.com/office/officeart/2005/8/layout/process2"/>
    <dgm:cxn modelId="{B52EEEEF-4FB6-4450-A38B-E509BD1A61C4}" type="presOf" srcId="{F6D91712-EE3E-499C-8376-C76294906EAD}" destId="{22E65454-0702-4DD7-B403-1060977384B4}" srcOrd="0" destOrd="0" presId="urn:microsoft.com/office/officeart/2005/8/layout/process2"/>
    <dgm:cxn modelId="{16031287-F063-4841-9B7D-BF7DD8B0D1FF}" type="presParOf" srcId="{DD5F058B-B0CC-4380-AB6C-FEB4D2F9E6BD}" destId="{7DA00384-29B7-4E5F-80B0-E98DF048058B}" srcOrd="0" destOrd="0" presId="urn:microsoft.com/office/officeart/2005/8/layout/process2"/>
    <dgm:cxn modelId="{3A7105C5-6DBB-431F-978B-4B1B68AC9474}" type="presParOf" srcId="{DD5F058B-B0CC-4380-AB6C-FEB4D2F9E6BD}" destId="{E823501C-5B4E-4228-8B65-8364C6ECB232}" srcOrd="1" destOrd="0" presId="urn:microsoft.com/office/officeart/2005/8/layout/process2"/>
    <dgm:cxn modelId="{E386494F-69E9-4F78-AFA9-D2F9F1FE1D15}" type="presParOf" srcId="{E823501C-5B4E-4228-8B65-8364C6ECB232}" destId="{13529C27-DA1D-41A7-ABB9-F488B718676B}" srcOrd="0" destOrd="0" presId="urn:microsoft.com/office/officeart/2005/8/layout/process2"/>
    <dgm:cxn modelId="{A492C61A-8838-46F6-B50D-559AD641D7AD}" type="presParOf" srcId="{DD5F058B-B0CC-4380-AB6C-FEB4D2F9E6BD}" destId="{62AE9398-04A0-4F69-B7C1-6C64D2AF89A4}" srcOrd="2" destOrd="0" presId="urn:microsoft.com/office/officeart/2005/8/layout/process2"/>
    <dgm:cxn modelId="{ED9F320A-C920-44B6-9285-EC155B5D03F3}" type="presParOf" srcId="{DD5F058B-B0CC-4380-AB6C-FEB4D2F9E6BD}" destId="{22E65454-0702-4DD7-B403-1060977384B4}" srcOrd="3" destOrd="0" presId="urn:microsoft.com/office/officeart/2005/8/layout/process2"/>
    <dgm:cxn modelId="{CE9AAC00-5E8B-4282-A16E-2ADF31235C37}" type="presParOf" srcId="{22E65454-0702-4DD7-B403-1060977384B4}" destId="{782F2E72-9C14-4EAE-8B6D-698E84A5278C}" srcOrd="0" destOrd="0" presId="urn:microsoft.com/office/officeart/2005/8/layout/process2"/>
    <dgm:cxn modelId="{F515A346-B784-4294-928C-986C30A6E472}" type="presParOf" srcId="{DD5F058B-B0CC-4380-AB6C-FEB4D2F9E6BD}" destId="{AF4B528D-7ACC-4B47-B511-727B727AC3AB}" srcOrd="4" destOrd="0" presId="urn:microsoft.com/office/officeart/2005/8/layout/process2"/>
    <dgm:cxn modelId="{F6DB2D18-3494-40B4-AA78-5850AC19C7B7}" type="presParOf" srcId="{DD5F058B-B0CC-4380-AB6C-FEB4D2F9E6BD}" destId="{E376BAAD-4342-47F5-BAFC-85C0C8DA6A9A}" srcOrd="5" destOrd="0" presId="urn:microsoft.com/office/officeart/2005/8/layout/process2"/>
    <dgm:cxn modelId="{1BF4AA7C-AE88-4737-B8AE-8C2C17F025F8}" type="presParOf" srcId="{E376BAAD-4342-47F5-BAFC-85C0C8DA6A9A}" destId="{00520608-E43F-4FBE-B3CE-C3183C9A8FD0}" srcOrd="0" destOrd="0" presId="urn:microsoft.com/office/officeart/2005/8/layout/process2"/>
    <dgm:cxn modelId="{B318A5CD-03AD-45A6-A6EA-998AA4F69277}" type="presParOf" srcId="{DD5F058B-B0CC-4380-AB6C-FEB4D2F9E6BD}" destId="{9CB46704-1737-4670-AC84-655A2BEB0E58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00384-29B7-4E5F-80B0-E98DF048058B}">
      <dsp:nvSpPr>
        <dsp:cNvPr id="0" name=""/>
        <dsp:cNvSpPr/>
      </dsp:nvSpPr>
      <dsp:spPr>
        <a:xfrm>
          <a:off x="887997" y="1984"/>
          <a:ext cx="4320004" cy="738187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latin typeface="고려대학교M" panose="02020603020101020101" pitchFamily="18" charset="-127"/>
              <a:ea typeface="고려대학교M" panose="02020603020101020101" pitchFamily="18" charset="-127"/>
            </a:rPr>
            <a:t>1. </a:t>
          </a:r>
          <a:r>
            <a:rPr lang="ko-KR" altLang="en-US" sz="1800" b="1" kern="1200" dirty="0">
              <a:latin typeface="고려대학교M" panose="02020603020101020101" pitchFamily="18" charset="-127"/>
              <a:ea typeface="고려대학교M" panose="02020603020101020101" pitchFamily="18" charset="-127"/>
            </a:rPr>
            <a:t>자료의 사전 정리</a:t>
          </a:r>
          <a:r>
            <a:rPr lang="en-US" altLang="ko-KR" sz="1800" b="1" kern="1200" dirty="0">
              <a:latin typeface="고려대학교M" panose="02020603020101020101" pitchFamily="18" charset="-127"/>
              <a:ea typeface="고려대학교M" panose="02020603020101020101" pitchFamily="18" charset="-127"/>
            </a:rPr>
            <a:t>(Preprocessing)</a:t>
          </a:r>
          <a:endParaRPr lang="ko-KR" altLang="en-US" sz="1800" b="1" kern="1200" dirty="0">
            <a:latin typeface="고려대학교M" panose="02020603020101020101" pitchFamily="18" charset="-127"/>
            <a:ea typeface="고려대학교M" panose="02020603020101020101" pitchFamily="18" charset="-127"/>
          </a:endParaRPr>
        </a:p>
      </dsp:txBody>
      <dsp:txXfrm>
        <a:off x="909618" y="23605"/>
        <a:ext cx="4276762" cy="694945"/>
      </dsp:txXfrm>
    </dsp:sp>
    <dsp:sp modelId="{E823501C-5B4E-4228-8B65-8364C6ECB232}">
      <dsp:nvSpPr>
        <dsp:cNvPr id="0" name=""/>
        <dsp:cNvSpPr/>
      </dsp:nvSpPr>
      <dsp:spPr>
        <a:xfrm rot="5400000">
          <a:off x="2909589" y="758626"/>
          <a:ext cx="276820" cy="332184"/>
        </a:xfrm>
        <a:prstGeom prst="rightArrow">
          <a:avLst>
            <a:gd name="adj1" fmla="val 60000"/>
            <a:gd name="adj2" fmla="val 50000"/>
          </a:avLst>
        </a:prstGeom>
        <a:noFill/>
        <a:ln w="127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b="1" kern="1200">
            <a:latin typeface="고려대학교M" panose="02020603020101020101" pitchFamily="18" charset="-127"/>
            <a:ea typeface="고려대학교M" panose="02020603020101020101" pitchFamily="18" charset="-127"/>
          </a:endParaRPr>
        </a:p>
      </dsp:txBody>
      <dsp:txXfrm rot="-5400000">
        <a:off x="2948344" y="786308"/>
        <a:ext cx="199310" cy="193774"/>
      </dsp:txXfrm>
    </dsp:sp>
    <dsp:sp modelId="{62AE9398-04A0-4F69-B7C1-6C64D2AF89A4}">
      <dsp:nvSpPr>
        <dsp:cNvPr id="0" name=""/>
        <dsp:cNvSpPr/>
      </dsp:nvSpPr>
      <dsp:spPr>
        <a:xfrm>
          <a:off x="887997" y="1109265"/>
          <a:ext cx="4320004" cy="738187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latin typeface="고려대학교M" panose="02020603020101020101" pitchFamily="18" charset="-127"/>
              <a:ea typeface="고려대학교M" panose="02020603020101020101" pitchFamily="18" charset="-127"/>
            </a:rPr>
            <a:t>2. </a:t>
          </a:r>
          <a:r>
            <a:rPr lang="ko-KR" altLang="en-US" sz="1800" b="1" kern="1200" dirty="0">
              <a:latin typeface="고려대학교M" panose="02020603020101020101" pitchFamily="18" charset="-127"/>
              <a:ea typeface="고려대학교M" panose="02020603020101020101" pitchFamily="18" charset="-127"/>
            </a:rPr>
            <a:t>학습</a:t>
          </a:r>
          <a:r>
            <a:rPr lang="en-US" altLang="ko-KR" sz="1800" b="1" kern="1200" dirty="0">
              <a:latin typeface="고려대학교M" panose="02020603020101020101" pitchFamily="18" charset="-127"/>
              <a:ea typeface="고려대학교M" panose="02020603020101020101" pitchFamily="18" charset="-127"/>
            </a:rPr>
            <a:t>(Learning)</a:t>
          </a:r>
          <a:endParaRPr lang="ko-KR" altLang="en-US" sz="1800" b="1" kern="1200" dirty="0">
            <a:latin typeface="고려대학교M" panose="02020603020101020101" pitchFamily="18" charset="-127"/>
            <a:ea typeface="고려대학교M" panose="02020603020101020101" pitchFamily="18" charset="-127"/>
          </a:endParaRPr>
        </a:p>
      </dsp:txBody>
      <dsp:txXfrm>
        <a:off x="909618" y="1130886"/>
        <a:ext cx="4276762" cy="694945"/>
      </dsp:txXfrm>
    </dsp:sp>
    <dsp:sp modelId="{22E65454-0702-4DD7-B403-1060977384B4}">
      <dsp:nvSpPr>
        <dsp:cNvPr id="0" name=""/>
        <dsp:cNvSpPr/>
      </dsp:nvSpPr>
      <dsp:spPr>
        <a:xfrm rot="5400000">
          <a:off x="2909589" y="1865907"/>
          <a:ext cx="276820" cy="332184"/>
        </a:xfrm>
        <a:prstGeom prst="rightArrow">
          <a:avLst>
            <a:gd name="adj1" fmla="val 60000"/>
            <a:gd name="adj2" fmla="val 50000"/>
          </a:avLst>
        </a:prstGeom>
        <a:noFill/>
        <a:ln w="127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b="1" kern="1200">
            <a:latin typeface="고려대학교M" panose="02020603020101020101" pitchFamily="18" charset="-127"/>
            <a:ea typeface="고려대학교M" panose="02020603020101020101" pitchFamily="18" charset="-127"/>
          </a:endParaRPr>
        </a:p>
      </dsp:txBody>
      <dsp:txXfrm rot="-5400000">
        <a:off x="2948344" y="1893589"/>
        <a:ext cx="199310" cy="193774"/>
      </dsp:txXfrm>
    </dsp:sp>
    <dsp:sp modelId="{AF4B528D-7ACC-4B47-B511-727B727AC3AB}">
      <dsp:nvSpPr>
        <dsp:cNvPr id="0" name=""/>
        <dsp:cNvSpPr/>
      </dsp:nvSpPr>
      <dsp:spPr>
        <a:xfrm>
          <a:off x="887997" y="2216546"/>
          <a:ext cx="4320004" cy="738187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latin typeface="고려대학교M" panose="02020603020101020101" pitchFamily="18" charset="-127"/>
              <a:ea typeface="고려대학교M" panose="02020603020101020101" pitchFamily="18" charset="-127"/>
            </a:rPr>
            <a:t>3.  </a:t>
          </a:r>
          <a:r>
            <a:rPr lang="ko-KR" altLang="en-US" sz="1800" b="1" kern="1200" dirty="0">
              <a:latin typeface="고려대학교M" panose="02020603020101020101" pitchFamily="18" charset="-127"/>
              <a:ea typeface="고려대학교M" panose="02020603020101020101" pitchFamily="18" charset="-127"/>
            </a:rPr>
            <a:t>평가</a:t>
          </a:r>
          <a:r>
            <a:rPr lang="en-US" altLang="ko-KR" sz="1800" b="1" kern="1200" dirty="0">
              <a:latin typeface="고려대학교M" panose="02020603020101020101" pitchFamily="18" charset="-127"/>
              <a:ea typeface="고려대학교M" panose="02020603020101020101" pitchFamily="18" charset="-127"/>
            </a:rPr>
            <a:t>(Evaluation)</a:t>
          </a:r>
          <a:endParaRPr lang="ko-KR" altLang="en-US" sz="1800" b="1" kern="1200" dirty="0">
            <a:latin typeface="고려대학교M" panose="02020603020101020101" pitchFamily="18" charset="-127"/>
            <a:ea typeface="고려대학교M" panose="02020603020101020101" pitchFamily="18" charset="-127"/>
          </a:endParaRPr>
        </a:p>
      </dsp:txBody>
      <dsp:txXfrm>
        <a:off x="909618" y="2238167"/>
        <a:ext cx="4276762" cy="694945"/>
      </dsp:txXfrm>
    </dsp:sp>
    <dsp:sp modelId="{E376BAAD-4342-47F5-BAFC-85C0C8DA6A9A}">
      <dsp:nvSpPr>
        <dsp:cNvPr id="0" name=""/>
        <dsp:cNvSpPr/>
      </dsp:nvSpPr>
      <dsp:spPr>
        <a:xfrm rot="5400000">
          <a:off x="2909589" y="2973189"/>
          <a:ext cx="276820" cy="332184"/>
        </a:xfrm>
        <a:prstGeom prst="rightArrow">
          <a:avLst>
            <a:gd name="adj1" fmla="val 60000"/>
            <a:gd name="adj2" fmla="val 50000"/>
          </a:avLst>
        </a:prstGeom>
        <a:noFill/>
        <a:ln w="1270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b="1" kern="1200">
            <a:latin typeface="고려대학교M" panose="02020603020101020101" pitchFamily="18" charset="-127"/>
            <a:ea typeface="고려대학교M" panose="02020603020101020101" pitchFamily="18" charset="-127"/>
          </a:endParaRPr>
        </a:p>
      </dsp:txBody>
      <dsp:txXfrm rot="-5400000">
        <a:off x="2948344" y="3000871"/>
        <a:ext cx="199310" cy="193774"/>
      </dsp:txXfrm>
    </dsp:sp>
    <dsp:sp modelId="{9CB46704-1737-4670-AC84-655A2BEB0E58}">
      <dsp:nvSpPr>
        <dsp:cNvPr id="0" name=""/>
        <dsp:cNvSpPr/>
      </dsp:nvSpPr>
      <dsp:spPr>
        <a:xfrm>
          <a:off x="887997" y="3323828"/>
          <a:ext cx="4320004" cy="738187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1" kern="1200" dirty="0">
              <a:latin typeface="고려대학교M" panose="02020603020101020101" pitchFamily="18" charset="-127"/>
              <a:ea typeface="고려대학교M" panose="02020603020101020101" pitchFamily="18" charset="-127"/>
            </a:rPr>
            <a:t>4. </a:t>
          </a:r>
          <a:r>
            <a:rPr lang="ko-KR" altLang="en-US" sz="1800" b="1" kern="1200" dirty="0">
              <a:latin typeface="고려대학교M" panose="02020603020101020101" pitchFamily="18" charset="-127"/>
              <a:ea typeface="고려대학교M" panose="02020603020101020101" pitchFamily="18" charset="-127"/>
            </a:rPr>
            <a:t>예측</a:t>
          </a:r>
          <a:r>
            <a:rPr lang="en-US" altLang="ko-KR" sz="1800" b="1" kern="1200" dirty="0">
              <a:latin typeface="고려대학교M" panose="02020603020101020101" pitchFamily="18" charset="-127"/>
              <a:ea typeface="고려대학교M" panose="02020603020101020101" pitchFamily="18" charset="-127"/>
            </a:rPr>
            <a:t>(Prediction)</a:t>
          </a:r>
          <a:endParaRPr lang="ko-KR" altLang="en-US" sz="1800" b="1" kern="1200" dirty="0">
            <a:latin typeface="고려대학교M" panose="02020603020101020101" pitchFamily="18" charset="-127"/>
            <a:ea typeface="고려대학교M" panose="02020603020101020101" pitchFamily="18" charset="-127"/>
          </a:endParaRPr>
        </a:p>
      </dsp:txBody>
      <dsp:txXfrm>
        <a:off x="909618" y="3345449"/>
        <a:ext cx="4276762" cy="694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CA0D6-FCF5-4965-925F-05A29B095E4C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40DB1-CD8A-421D-B34F-A7BC552B17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41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E872E-36A3-44FB-A6BA-C404CF923827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2D1F5-F10F-4082-B9D1-09FCF28722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6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2D1F5-F10F-4082-B9D1-09FCF28722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37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High variance, high bias </a:t>
            </a:r>
            <a:r>
              <a:rPr lang="ko-KR" altLang="en-US" dirty="0"/>
              <a:t>기준이 뭐임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2D1F5-F10F-4082-B9D1-09FCF28722D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27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2D1F5-F10F-4082-B9D1-09FCF28722D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025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4982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82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2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41622"/>
            <a:ext cx="9144000" cy="999552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제목을 적어주세요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3790257"/>
            <a:ext cx="9144000" cy="1787000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학교</a:t>
            </a:r>
            <a:endParaRPr lang="en-US" altLang="ko-KR" dirty="0"/>
          </a:p>
          <a:p>
            <a:r>
              <a:rPr lang="ko-KR" altLang="en-US" dirty="0"/>
              <a:t>이름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0" y="16273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3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Machine</a:t>
            </a:r>
            <a:r>
              <a:rPr lang="en-US" altLang="ko-KR" sz="1600" baseline="0" dirty="0">
                <a:solidFill>
                  <a:schemeClr val="accent3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 Learning</a:t>
            </a:r>
            <a:endParaRPr lang="ko-KR" altLang="en-US" sz="1600" dirty="0">
              <a:solidFill>
                <a:schemeClr val="accent3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647321" y="2832785"/>
            <a:ext cx="5849359" cy="0"/>
          </a:xfrm>
          <a:prstGeom prst="line">
            <a:avLst/>
          </a:prstGeom>
          <a:ln w="25400" cmpd="dbl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각 삼각형 11"/>
          <p:cNvSpPr/>
          <p:nvPr userDrawn="1"/>
        </p:nvSpPr>
        <p:spPr>
          <a:xfrm rot="16200000">
            <a:off x="5807281" y="3521279"/>
            <a:ext cx="1556158" cy="5117282"/>
          </a:xfrm>
          <a:prstGeom prst="rtTriangle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 userDrawn="1"/>
        </p:nvSpPr>
        <p:spPr>
          <a:xfrm rot="5400000">
            <a:off x="1780562" y="-1780562"/>
            <a:ext cx="1556158" cy="5117282"/>
          </a:xfrm>
          <a:prstGeom prst="rtTriangle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324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678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89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75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2" y="417919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38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85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730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2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73132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61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17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038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510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2" y="417919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8376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963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2" y="417919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13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7198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457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3596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9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232455" y="0"/>
            <a:ext cx="6911546" cy="6858000"/>
          </a:xfrm>
          <a:prstGeom prst="rect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335105" y="2419877"/>
            <a:ext cx="6686974" cy="58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1</a:t>
            </a:r>
            <a:r>
              <a:rPr lang="ko-KR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장 </a:t>
            </a:r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Machine Learning</a:t>
            </a:r>
            <a:r>
              <a:rPr lang="ko-KR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이란</a:t>
            </a:r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?</a:t>
            </a: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4386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232455" y="0"/>
            <a:ext cx="6911546" cy="6858000"/>
          </a:xfrm>
          <a:prstGeom prst="rect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5104" y="2764503"/>
            <a:ext cx="6686975" cy="1010823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2335105" y="2419877"/>
            <a:ext cx="6686974" cy="588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  <a:cs typeface="+mj-cs"/>
              </a:defRPr>
            </a:lvl1pPr>
          </a:lstStyle>
          <a:p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1</a:t>
            </a:r>
            <a:r>
              <a:rPr lang="ko-KR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장 </a:t>
            </a:r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Machine Learning</a:t>
            </a:r>
            <a:r>
              <a:rPr lang="ko-KR" alt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이란</a:t>
            </a:r>
            <a:r>
              <a:rPr lang="en-US" altLang="ko-KR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?</a:t>
            </a:r>
            <a:endParaRPr lang="en-US" sz="1800" dirty="0">
              <a:solidFill>
                <a:schemeClr val="accent3">
                  <a:lumMod val="20000"/>
                  <a:lumOff val="80000"/>
                </a:schemeClr>
              </a:solidFill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-193040" y="3352969"/>
            <a:ext cx="8439282" cy="344810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SzPct val="90000"/>
              <a:buFont typeface="Wingdings" panose="05000000000000000000" pitchFamily="2" charset="2"/>
              <a:buNone/>
              <a:defRPr sz="199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9168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53200"/>
            <a:ext cx="20574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85336" y="6548781"/>
            <a:ext cx="3086100" cy="30921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003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6699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1351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11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6620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9264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284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523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6110514" y="6598070"/>
            <a:ext cx="3033485" cy="257998"/>
          </a:xfrm>
          <a:prstGeom prst="rect">
            <a:avLst/>
          </a:prstGeom>
          <a:pattFill prst="wdUpDiag">
            <a:fgClr>
              <a:srgbClr val="68001E"/>
            </a:fgClr>
            <a:bgClr>
              <a:srgbClr val="540018"/>
            </a:bgClr>
          </a:pattFill>
          <a:ln>
            <a:solidFill>
              <a:srgbClr val="6800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0" y="6598070"/>
            <a:ext cx="6224337" cy="257998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312831" y="481397"/>
            <a:ext cx="8439283" cy="510208"/>
          </a:xfrm>
        </p:spPr>
        <p:txBody>
          <a:bodyPr>
            <a:noAutofit/>
          </a:bodyPr>
          <a:lstStyle>
            <a:lvl1pPr marL="0" indent="0">
              <a:buNone/>
              <a:defRPr sz="2800"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2832" y="151110"/>
            <a:ext cx="8439282" cy="240637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8B0028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r>
              <a:rPr lang="ko-KR" altLang="en-US" dirty="0"/>
              <a:t>추가 내용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5436" y="6598070"/>
            <a:ext cx="3086100" cy="25799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defRPr>
            </a:lvl1pPr>
          </a:lstStyle>
          <a:p>
            <a:pPr algn="l"/>
            <a:r>
              <a:rPr lang="en-US" altLang="ko-KR" dirty="0"/>
              <a:t>1</a:t>
            </a:r>
            <a:r>
              <a:rPr lang="ko-KR" altLang="en-US" dirty="0"/>
              <a:t>장 </a:t>
            </a:r>
            <a:r>
              <a:rPr lang="en-US" altLang="ko-KR" dirty="0"/>
              <a:t>Machine Learning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192760"/>
            <a:ext cx="20574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4" y="6598070"/>
            <a:ext cx="2057400" cy="25993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fld id="{66AF4529-8CD5-4A42-BBF1-D49445082074}" type="slidenum">
              <a:rPr lang="ko-KR" altLang="en-US" smtClean="0"/>
              <a:pPr/>
              <a:t>‹#›</a:t>
            </a:fld>
            <a:r>
              <a:rPr lang="en-US" altLang="ko-KR" dirty="0"/>
              <a:t>/38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5" hasCustomPrompt="1"/>
          </p:nvPr>
        </p:nvSpPr>
        <p:spPr>
          <a:xfrm>
            <a:off x="312832" y="1221894"/>
            <a:ext cx="8439282" cy="4216379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SzPct val="90000"/>
              <a:buFont typeface="Wingdings" panose="05000000000000000000" pitchFamily="2" charset="2"/>
              <a:buChar char="§"/>
              <a:defRPr sz="2000">
                <a:latin typeface="고려대학교M" panose="02020603020101020101" pitchFamily="18" charset="-127"/>
                <a:ea typeface="고려대학교M" panose="02020603020101020101" pitchFamily="18" charset="-127"/>
              </a:defRPr>
            </a:lvl1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1"/>
            <a:ext cx="165253" cy="991605"/>
          </a:xfrm>
          <a:prstGeom prst="rect">
            <a:avLst/>
          </a:prstGeom>
          <a:pattFill prst="wdUpDiag">
            <a:fgClr>
              <a:srgbClr val="9E002D"/>
            </a:fgClr>
            <a:bgClr>
              <a:srgbClr val="8B0028"/>
            </a:bgClr>
          </a:patt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24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6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4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4796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96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7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67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4529-8CD5-4A42-BBF1-D49445082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9" r:id="rId13"/>
    <p:sldLayoutId id="2147483750" r:id="rId14"/>
    <p:sldLayoutId id="2147483752" r:id="rId15"/>
    <p:sldLayoutId id="2147483762" r:id="rId16"/>
    <p:sldLayoutId id="2147483763" r:id="rId17"/>
    <p:sldLayoutId id="2147483764" r:id="rId18"/>
    <p:sldLayoutId id="2147483765" r:id="rId19"/>
    <p:sldLayoutId id="2147483766" r:id="rId20"/>
    <p:sldLayoutId id="2147483767" r:id="rId21"/>
    <p:sldLayoutId id="2147483768" r:id="rId22"/>
    <p:sldLayoutId id="2147483769" r:id="rId23"/>
    <p:sldLayoutId id="2147483770" r:id="rId24"/>
    <p:sldLayoutId id="2147483777" r:id="rId25"/>
    <p:sldLayoutId id="2147483778" r:id="rId26"/>
    <p:sldLayoutId id="2147483779" r:id="rId27"/>
    <p:sldLayoutId id="2147483780" r:id="rId28"/>
    <p:sldLayoutId id="2147483781" r:id="rId29"/>
    <p:sldLayoutId id="2147483663" r:id="rId30"/>
    <p:sldLayoutId id="2147483667" r:id="rId31"/>
    <p:sldLayoutId id="2147483792" r:id="rId32"/>
    <p:sldLayoutId id="2147483793" r:id="rId33"/>
    <p:sldLayoutId id="2147483794" r:id="rId34"/>
    <p:sldLayoutId id="2147483795" r:id="rId35"/>
    <p:sldLayoutId id="2147483796" r:id="rId36"/>
    <p:sldLayoutId id="2147483797" r:id="rId37"/>
    <p:sldLayoutId id="2147483798" r:id="rId38"/>
    <p:sldLayoutId id="2147483799" r:id="rId39"/>
  </p:sldLayoutIdLst>
  <p:hf hd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8B0028"/>
                </a:solidFill>
              </a:rPr>
              <a:t>1</a:t>
            </a:r>
            <a:r>
              <a:rPr lang="ko-KR" altLang="en-US" b="1" dirty="0">
                <a:solidFill>
                  <a:srgbClr val="8B0028"/>
                </a:solidFill>
              </a:rPr>
              <a:t>장 </a:t>
            </a:r>
            <a:r>
              <a:rPr lang="en-US" altLang="ko-KR" b="1" dirty="0">
                <a:solidFill>
                  <a:srgbClr val="8B0028"/>
                </a:solidFill>
              </a:rPr>
              <a:t>Machine Learning</a:t>
            </a:r>
            <a:r>
              <a:rPr lang="ko-KR" altLang="en-US" b="1" dirty="0">
                <a:solidFill>
                  <a:srgbClr val="8B0028"/>
                </a:solidFill>
              </a:rPr>
              <a:t>이란</a:t>
            </a:r>
            <a:r>
              <a:rPr lang="en-US" altLang="ko-KR" b="1" dirty="0">
                <a:solidFill>
                  <a:srgbClr val="8B0028"/>
                </a:solidFill>
              </a:rPr>
              <a:t>?</a:t>
            </a:r>
            <a:endParaRPr lang="ko-KR" altLang="en-US" b="1" dirty="0">
              <a:solidFill>
                <a:srgbClr val="8B0028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고려대학교 통계학과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박유성</a:t>
            </a:r>
          </a:p>
        </p:txBody>
      </p:sp>
    </p:spTree>
    <p:extLst>
      <p:ext uri="{BB962C8B-B14F-4D97-AF65-F5344CB8AC3E}">
        <p14:creationId xmlns:p14="http://schemas.microsoft.com/office/powerpoint/2010/main" val="21426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강화학습</a:t>
            </a:r>
            <a:r>
              <a:rPr lang="en-US" altLang="ko-KR" dirty="0"/>
              <a:t>(Reinforcement learning)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  Machine Learning</a:t>
            </a:r>
            <a:r>
              <a:rPr lang="ko-KR" altLang="en-US" dirty="0"/>
              <a:t>의 분류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10</a:t>
            </a:fld>
            <a:r>
              <a:rPr lang="en-US" altLang="ko-KR"/>
              <a:t>/38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5"/>
            <a:ext cx="8439282" cy="3733826"/>
          </a:xfrm>
        </p:spPr>
        <p:txBody>
          <a:bodyPr/>
          <a:lstStyle/>
          <a:p>
            <a:pPr marL="285750" indent="-285750"/>
            <a:r>
              <a:rPr lang="ko-KR" altLang="en-US" dirty="0"/>
              <a:t>주어진 환경에 의해 시스템의 성능을 향상시키는 </a:t>
            </a:r>
            <a:r>
              <a:rPr lang="en-US" altLang="ko-KR" dirty="0"/>
              <a:t>learning algorithm</a:t>
            </a:r>
            <a:r>
              <a:rPr lang="ko-KR" altLang="en-US" dirty="0"/>
              <a:t>이며 게임이나 로봇공학에서 주로 사용됨</a:t>
            </a:r>
            <a:r>
              <a:rPr lang="en-US" altLang="ko-KR" dirty="0"/>
              <a:t>.</a:t>
            </a:r>
          </a:p>
          <a:p>
            <a:pPr marL="285750" indent="-285750"/>
            <a:r>
              <a:rPr lang="ko-KR" altLang="en-US" dirty="0"/>
              <a:t>어떤 행동을 했을 때 받는 보상에 따라 미래의 행동을 바꿔가는 강화라는 </a:t>
            </a:r>
            <a:br>
              <a:rPr lang="en-US" altLang="ko-KR" dirty="0"/>
            </a:br>
            <a:r>
              <a:rPr lang="ko-KR" altLang="en-US" dirty="0"/>
              <a:t>개념을 기본 아이디어로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62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88" y="1492344"/>
            <a:ext cx="6486000" cy="38916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사례기반 </a:t>
            </a:r>
            <a:r>
              <a:rPr lang="en-US" altLang="ko-KR" dirty="0"/>
              <a:t>learning</a:t>
            </a:r>
            <a:r>
              <a:rPr lang="ko-KR" altLang="en-US" dirty="0"/>
              <a:t>과 모형기반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02. Machine Learning</a:t>
            </a:r>
            <a:r>
              <a:rPr lang="ko-KR" altLang="en-US" dirty="0"/>
              <a:t>의 분류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11</a:t>
            </a:fld>
            <a:r>
              <a:rPr lang="en-US" altLang="ko-KR"/>
              <a:t>/38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5"/>
            <a:ext cx="8439282" cy="2466186"/>
          </a:xfrm>
        </p:spPr>
        <p:txBody>
          <a:bodyPr/>
          <a:lstStyle/>
          <a:p>
            <a:pPr marL="285750" indent="-285750"/>
            <a:r>
              <a:rPr lang="ko-KR" altLang="en-US" dirty="0"/>
              <a:t>사례기반</a:t>
            </a:r>
            <a:r>
              <a:rPr lang="en-US" altLang="ko-KR" dirty="0"/>
              <a:t>(instance-based)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개체 틀 5"/>
              <p:cNvSpPr txBox="1">
                <a:spLocks/>
              </p:cNvSpPr>
              <p:nvPr/>
            </p:nvSpPr>
            <p:spPr>
              <a:xfrm>
                <a:off x="610704" y="5337619"/>
                <a:ext cx="8141410" cy="11874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L" panose="02020603020101020101" pitchFamily="18" charset="-127"/>
                    <a:ea typeface="고려대학교L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HY중고딕" panose="02030600000101010101" pitchFamily="18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 주변의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𝑦</m:t>
                    </m:r>
                  </m:oMath>
                </a14:m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의 평균 값을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 </m:t>
                    </m:r>
                  </m:oMath>
                </a14:m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에 대응하는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𝑦</m:t>
                    </m:r>
                  </m:oMath>
                </a14:m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의 </a:t>
                </a:r>
                <a:r>
                  <a:rPr lang="ko-KR" altLang="en-US" dirty="0" err="1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예측치로</a:t>
                </a:r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 하거나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 </a:t>
                </a:r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주변에 </a:t>
                </a:r>
                <a:b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</a:br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가장 많이 있는 </a:t>
                </a:r>
                <a: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class</a:t>
                </a:r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로 관측치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 </m:t>
                    </m:r>
                  </m:oMath>
                </a14:m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의 </a:t>
                </a:r>
                <a: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class</a:t>
                </a:r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를 부여하는 </a:t>
                </a:r>
                <a: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learning </a:t>
                </a:r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방법임</a:t>
                </a:r>
                <a: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.</a:t>
                </a:r>
                <a:endParaRPr lang="ko-KR" altLang="en-US" dirty="0">
                  <a:latin typeface="고려대학교M" panose="02020603020101020101" pitchFamily="18" charset="-127"/>
                  <a:ea typeface="고려대학교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7" name="텍스트 개체 틀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4" y="5337619"/>
                <a:ext cx="8141410" cy="1187473"/>
              </a:xfrm>
              <a:prstGeom prst="rect">
                <a:avLst/>
              </a:prstGeom>
              <a:blipFill rotWithShape="0">
                <a:blip r:embed="rId3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/>
          <p:cNvSpPr/>
          <p:nvPr/>
        </p:nvSpPr>
        <p:spPr>
          <a:xfrm>
            <a:off x="4992624" y="2322576"/>
            <a:ext cx="704088" cy="7040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6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738" y="1492344"/>
            <a:ext cx="6486000" cy="3891600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사례기반 </a:t>
            </a:r>
            <a:r>
              <a:rPr lang="en-US" altLang="ko-KR" dirty="0"/>
              <a:t>learning</a:t>
            </a:r>
            <a:r>
              <a:rPr lang="ko-KR" altLang="en-US" dirty="0"/>
              <a:t>과 모형기반 </a:t>
            </a:r>
            <a:r>
              <a:rPr lang="en-US" altLang="ko-KR" dirty="0"/>
              <a:t>learning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  Machine Learning</a:t>
            </a:r>
            <a:r>
              <a:rPr lang="ko-KR" altLang="en-US" dirty="0"/>
              <a:t>의 분류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12</a:t>
            </a:fld>
            <a:r>
              <a:rPr lang="en-US" altLang="ko-KR"/>
              <a:t>/38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5"/>
            <a:ext cx="8439282" cy="622146"/>
          </a:xfrm>
        </p:spPr>
        <p:txBody>
          <a:bodyPr/>
          <a:lstStyle/>
          <a:p>
            <a:pPr marL="285750" indent="-285750"/>
            <a:r>
              <a:rPr lang="ko-KR" altLang="en-US" dirty="0"/>
              <a:t>모형</a:t>
            </a:r>
            <a:r>
              <a:rPr lang="en-US" altLang="ko-KR" dirty="0"/>
              <a:t> </a:t>
            </a:r>
            <a:r>
              <a:rPr lang="ko-KR" altLang="en-US" dirty="0"/>
              <a:t>기반</a:t>
            </a:r>
            <a:r>
              <a:rPr lang="en-US" altLang="ko-KR" dirty="0"/>
              <a:t>(model-based) learning</a:t>
            </a:r>
            <a:br>
              <a:rPr lang="en-US" altLang="ko-KR" dirty="0"/>
            </a:b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5"/>
              <p:cNvSpPr txBox="1">
                <a:spLocks/>
              </p:cNvSpPr>
              <p:nvPr/>
            </p:nvSpPr>
            <p:spPr>
              <a:xfrm>
                <a:off x="610704" y="5337619"/>
                <a:ext cx="8141410" cy="11874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L" panose="02020603020101020101" pitchFamily="18" charset="-127"/>
                    <a:ea typeface="고려대학교L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HY중고딕" panose="02030600000101010101" pitchFamily="18" charset="-127"/>
                  <a:buChar char="-"/>
                </a:pPr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어떤 함수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𝑓</m:t>
                    </m:r>
                  </m:oMath>
                </a14:m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를 이용해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𝑓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를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𝑦</m:t>
                    </m:r>
                  </m:oMath>
                </a14:m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의 </a:t>
                </a:r>
                <a:r>
                  <a:rPr lang="ko-KR" altLang="en-US" dirty="0" err="1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예측치로</a:t>
                </a:r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 하는 </a:t>
                </a:r>
                <a: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learning </a:t>
                </a:r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방법을 말함</a:t>
                </a:r>
                <a: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10" name="텍스트 개체 틀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4" y="5337619"/>
                <a:ext cx="8141410" cy="1187473"/>
              </a:xfrm>
              <a:prstGeom prst="rect">
                <a:avLst/>
              </a:prstGeom>
              <a:blipFill rotWithShape="0">
                <a:blip r:embed="rId3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/>
          <p:cNvCxnSpPr/>
          <p:nvPr/>
        </p:nvCxnSpPr>
        <p:spPr>
          <a:xfrm>
            <a:off x="5362113" y="2691216"/>
            <a:ext cx="0" cy="2201662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2103120" y="2992120"/>
            <a:ext cx="3258993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/>
              <p:cNvSpPr/>
              <p:nvPr/>
            </p:nvSpPr>
            <p:spPr>
              <a:xfrm>
                <a:off x="385150" y="2399429"/>
                <a:ext cx="1257973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HY중고딕" panose="02030600000101010101" pitchFamily="18" charset="-127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dirty="0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HY중고딕" panose="02030600000101010101" pitchFamily="18" charset="-127"/>
                        </a:rPr>
                        <m:t>=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HY중고딕" panose="02030600000101010101" pitchFamily="18" charset="-127"/>
                        </a:rPr>
                        <m:t>𝑓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  <a:ea typeface="HY중고딕" panose="02030600000101010101" pitchFamily="18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HY중고딕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HY중고딕" panose="02030600000101010101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HY중고딕" panose="02030600000101010101" pitchFamily="18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  <a:ea typeface="HY중고딕" panose="02030600000101010101" pitchFamily="18" charset="-127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직사각형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0" y="2399429"/>
                <a:ext cx="1257973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4839" b="-112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꺾인 연결선 19"/>
          <p:cNvCxnSpPr>
            <a:stCxn id="18" idx="2"/>
          </p:cNvCxnSpPr>
          <p:nvPr/>
        </p:nvCxnSpPr>
        <p:spPr>
          <a:xfrm rot="16200000" flipH="1">
            <a:off x="1355509" y="2427388"/>
            <a:ext cx="223359" cy="9061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1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13</a:t>
            </a:fld>
            <a:r>
              <a:rPr lang="en-US" altLang="ko-KR"/>
              <a:t>/38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03 Machine Learning </a:t>
            </a:r>
            <a:r>
              <a:rPr lang="ko-KR" altLang="en-US" b="1" dirty="0"/>
              <a:t>분석 절차</a:t>
            </a: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3374241022"/>
              </p:ext>
            </p:extLst>
          </p:nvPr>
        </p:nvGraphicFramePr>
        <p:xfrm>
          <a:off x="1524000" y="135261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850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자료의 사전 정리</a:t>
            </a:r>
            <a:r>
              <a:rPr lang="en-US" altLang="ko-KR" dirty="0"/>
              <a:t>(preprocessing)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 Machine Learning  </a:t>
            </a:r>
            <a:r>
              <a:rPr lang="ko-KR" altLang="en-US" dirty="0"/>
              <a:t>분석 절차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439282" cy="4996026"/>
          </a:xfrm>
        </p:spPr>
        <p:txBody>
          <a:bodyPr/>
          <a:lstStyle/>
          <a:p>
            <a:pPr marL="285750" indent="-285750"/>
            <a:r>
              <a:rPr lang="ko-KR" altLang="en-US" dirty="0"/>
              <a:t>주어진 자료를 실수로 구성된 </a:t>
            </a:r>
            <a:r>
              <a:rPr lang="ko-KR" altLang="en-US" dirty="0" err="1"/>
              <a:t>텐서</a:t>
            </a:r>
            <a:r>
              <a:rPr lang="en-US" altLang="ko-KR" dirty="0"/>
              <a:t>(tensor)</a:t>
            </a:r>
            <a:r>
              <a:rPr lang="ko-KR" altLang="en-US" dirty="0"/>
              <a:t> 자료로 전환</a:t>
            </a:r>
            <a:endParaRPr lang="en-US" altLang="ko-KR" dirty="0"/>
          </a:p>
          <a:p>
            <a:pPr marL="285750" indent="-285750"/>
            <a:r>
              <a:rPr lang="ko-KR" altLang="en-US" dirty="0" err="1"/>
              <a:t>결측치</a:t>
            </a:r>
            <a:r>
              <a:rPr lang="en-US" altLang="ko-KR" dirty="0"/>
              <a:t>(missing data) </a:t>
            </a:r>
            <a:r>
              <a:rPr lang="ko-KR" altLang="en-US" dirty="0"/>
              <a:t>처리</a:t>
            </a:r>
            <a:r>
              <a:rPr lang="en-US" altLang="ko-KR" dirty="0"/>
              <a:t> : </a:t>
            </a:r>
            <a:r>
              <a:rPr lang="ko-KR" altLang="en-US" dirty="0"/>
              <a:t>대체</a:t>
            </a:r>
            <a:r>
              <a:rPr lang="en-US" altLang="ko-KR" dirty="0"/>
              <a:t>(imputation)</a:t>
            </a:r>
            <a:r>
              <a:rPr lang="ko-KR" altLang="en-US" dirty="0"/>
              <a:t> 혹은 제외시킴</a:t>
            </a:r>
            <a:r>
              <a:rPr lang="en-US" altLang="ko-KR" dirty="0"/>
              <a:t>.</a:t>
            </a:r>
          </a:p>
          <a:p>
            <a:pPr marL="285750" indent="-285750"/>
            <a:r>
              <a:rPr lang="ko-KR" altLang="en-US" dirty="0"/>
              <a:t>이상치</a:t>
            </a:r>
            <a:r>
              <a:rPr lang="en-US" altLang="ko-KR" dirty="0"/>
              <a:t>(outlier)</a:t>
            </a:r>
            <a:r>
              <a:rPr lang="ko-KR" altLang="en-US" dirty="0"/>
              <a:t> 처리</a:t>
            </a:r>
            <a:endParaRPr lang="en-US" altLang="ko-KR" dirty="0"/>
          </a:p>
          <a:p>
            <a:pPr marL="285750" indent="-285750"/>
            <a:r>
              <a:rPr lang="ko-KR" altLang="en-US" dirty="0"/>
              <a:t>자료의 표준화</a:t>
            </a:r>
            <a:r>
              <a:rPr lang="en-US" altLang="ko-KR" dirty="0"/>
              <a:t>(standardization): </a:t>
            </a:r>
            <a:r>
              <a:rPr lang="ko-KR" altLang="en-US" dirty="0" err="1"/>
              <a:t>딥러닝에서는</a:t>
            </a:r>
            <a:r>
              <a:rPr lang="ko-KR" altLang="en-US" dirty="0"/>
              <a:t> 정규화 또는 </a:t>
            </a:r>
            <a:r>
              <a:rPr lang="en-US" altLang="ko-KR" dirty="0"/>
              <a:t>0~1</a:t>
            </a:r>
            <a:r>
              <a:rPr lang="ko-KR" altLang="en-US" dirty="0"/>
              <a:t>로 </a:t>
            </a:r>
            <a:r>
              <a:rPr lang="en-US" altLang="ko-KR" dirty="0"/>
              <a:t>rescaling</a:t>
            </a:r>
          </a:p>
          <a:p>
            <a:pPr marL="285750" indent="-285750"/>
            <a:r>
              <a:rPr lang="en-US" altLang="ko-KR" dirty="0"/>
              <a:t>One-hot vectorization, Word2Vec, Glove(natural language)</a:t>
            </a:r>
          </a:p>
          <a:p>
            <a:pPr marL="285750" indent="-285750"/>
            <a:r>
              <a:rPr lang="ko-KR" altLang="en-US" dirty="0"/>
              <a:t>불균형자료의 처리</a:t>
            </a:r>
            <a:r>
              <a:rPr lang="en-US" altLang="ko-KR" dirty="0"/>
              <a:t>: default </a:t>
            </a:r>
            <a:r>
              <a:rPr lang="ko-KR" altLang="en-US" dirty="0"/>
              <a:t>차주 사례가 정상차주에 비해 아주 작음</a:t>
            </a:r>
            <a:r>
              <a:rPr lang="en-US" altLang="ko-KR" dirty="0"/>
              <a:t>.</a:t>
            </a:r>
          </a:p>
          <a:p>
            <a:pPr marL="285750" indent="-285750"/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14</a:t>
            </a:fld>
            <a:r>
              <a:rPr lang="en-US" altLang="ko-KR" dirty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24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자료의 사전 정리</a:t>
            </a:r>
            <a:r>
              <a:rPr lang="en-US" altLang="ko-KR" dirty="0"/>
              <a:t>(preprocessing)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 Machine Learning  </a:t>
            </a:r>
            <a:r>
              <a:rPr lang="ko-KR" altLang="en-US" dirty="0"/>
              <a:t>분석 절차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439282" cy="4996026"/>
          </a:xfrm>
        </p:spPr>
        <p:txBody>
          <a:bodyPr/>
          <a:lstStyle/>
          <a:p>
            <a:pPr marL="285750" indent="-285750"/>
            <a:r>
              <a:rPr lang="en-US" altLang="ko-KR" dirty="0"/>
              <a:t>Training dataset</a:t>
            </a:r>
            <a:r>
              <a:rPr lang="ko-KR" altLang="en-US" dirty="0"/>
              <a:t>과 </a:t>
            </a:r>
            <a:r>
              <a:rPr lang="en-US" altLang="ko-KR" dirty="0"/>
              <a:t>Test dataset</a:t>
            </a:r>
            <a:r>
              <a:rPr lang="ko-KR" altLang="en-US" dirty="0"/>
              <a:t>으로 분할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Training dataset</a:t>
            </a:r>
            <a:r>
              <a:rPr lang="ko-KR" altLang="en-US" dirty="0"/>
              <a:t>에서는 분석 모형의 선택과 </a:t>
            </a:r>
            <a:r>
              <a:rPr lang="ko-KR" altLang="en-US" dirty="0" err="1"/>
              <a:t>모수추정을</a:t>
            </a:r>
            <a:r>
              <a:rPr lang="ko-KR" altLang="en-US" dirty="0"/>
              <a:t> 하고</a:t>
            </a:r>
            <a:br>
              <a:rPr lang="en-US" altLang="ko-KR" dirty="0"/>
            </a:br>
            <a:r>
              <a:rPr lang="en-US" altLang="ko-KR" dirty="0"/>
              <a:t>  Test dataset</a:t>
            </a:r>
            <a:r>
              <a:rPr lang="ko-KR" altLang="en-US" dirty="0"/>
              <a:t>에서는 추정된 모형의 일반화 성능</a:t>
            </a:r>
            <a:r>
              <a:rPr lang="en-US" altLang="ko-KR" dirty="0"/>
              <a:t>(generalization</a:t>
            </a:r>
            <a:br>
              <a:rPr lang="en-US" altLang="ko-KR" dirty="0"/>
            </a:br>
            <a:r>
              <a:rPr lang="en-US" altLang="ko-KR" dirty="0"/>
              <a:t>  performance)</a:t>
            </a:r>
            <a:r>
              <a:rPr lang="ko-KR" altLang="en-US" dirty="0"/>
              <a:t>를 측정하여 모형을 평가하게 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285750" indent="-285750"/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15</a:t>
            </a:fld>
            <a:r>
              <a:rPr lang="en-US" altLang="ko-KR" dirty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466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학습</a:t>
            </a:r>
            <a:r>
              <a:rPr lang="en-US" altLang="ko-KR" dirty="0"/>
              <a:t>(Learning)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 Machine Learning  </a:t>
            </a:r>
            <a:r>
              <a:rPr lang="ko-KR" altLang="en-US" dirty="0"/>
              <a:t>분석 절차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3"/>
            <a:ext cx="8439282" cy="1366031"/>
          </a:xfrm>
        </p:spPr>
        <p:txBody>
          <a:bodyPr/>
          <a:lstStyle/>
          <a:p>
            <a:pPr marL="285750" indent="-285750"/>
            <a:r>
              <a:rPr lang="en-US" altLang="ko-KR" dirty="0"/>
              <a:t> </a:t>
            </a:r>
            <a:r>
              <a:rPr lang="ko-KR" altLang="en-US" dirty="0"/>
              <a:t>모형 선택 </a:t>
            </a:r>
            <a:r>
              <a:rPr lang="en-US" altLang="ko-KR" dirty="0"/>
              <a:t>(</a:t>
            </a:r>
            <a:r>
              <a:rPr lang="ko-KR" altLang="en-US" dirty="0"/>
              <a:t>통계적 </a:t>
            </a:r>
            <a:r>
              <a:rPr lang="ko-KR" altLang="en-US" dirty="0" err="1"/>
              <a:t>머신러닝의</a:t>
            </a:r>
            <a:r>
              <a:rPr lang="ko-KR" altLang="en-US" dirty="0"/>
              <a:t> 경우</a:t>
            </a:r>
            <a:r>
              <a:rPr lang="en-US" altLang="ko-KR" dirty="0"/>
              <a:t>): </a:t>
            </a:r>
            <a:r>
              <a:rPr lang="ko-KR" altLang="en-US" dirty="0"/>
              <a:t>통계적 </a:t>
            </a:r>
            <a:r>
              <a:rPr lang="ko-KR" altLang="en-US" dirty="0" err="1"/>
              <a:t>머신러닝은</a:t>
            </a:r>
            <a:r>
              <a:rPr lang="ko-KR" altLang="en-US" dirty="0"/>
              <a:t> 전통적 통계학의 확률론</a:t>
            </a:r>
            <a:r>
              <a:rPr lang="en-US" altLang="ko-KR" dirty="0"/>
              <a:t>, </a:t>
            </a:r>
            <a:r>
              <a:rPr lang="ko-KR" altLang="en-US" dirty="0"/>
              <a:t>수리통계</a:t>
            </a:r>
            <a:r>
              <a:rPr lang="en-US" altLang="ko-KR" dirty="0"/>
              <a:t>, </a:t>
            </a:r>
            <a:r>
              <a:rPr lang="ko-KR" altLang="en-US" dirty="0"/>
              <a:t>선형모형</a:t>
            </a:r>
            <a:r>
              <a:rPr lang="en-US" altLang="ko-KR" dirty="0"/>
              <a:t>, </a:t>
            </a:r>
            <a:r>
              <a:rPr lang="ko-KR" altLang="en-US" dirty="0" err="1"/>
              <a:t>다변량</a:t>
            </a:r>
            <a:r>
              <a:rPr lang="ko-KR" altLang="en-US" dirty="0"/>
              <a:t> 등의 이론적 분류를</a:t>
            </a:r>
            <a:r>
              <a:rPr lang="en-US" altLang="ko-KR" dirty="0"/>
              <a:t>,</a:t>
            </a:r>
            <a:r>
              <a:rPr lang="ko-KR" altLang="en-US" dirty="0"/>
              <a:t> 단순하게 분류와 회귀로 나눔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5"/>
          <p:cNvSpPr txBox="1">
            <a:spLocks/>
          </p:cNvSpPr>
          <p:nvPr/>
        </p:nvSpPr>
        <p:spPr>
          <a:xfrm>
            <a:off x="610704" y="2587925"/>
            <a:ext cx="8035275" cy="3933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고려대학교L" panose="02020603020101020101" pitchFamily="18" charset="-127"/>
                <a:ea typeface="고려대학교L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HY중고딕" panose="02030600000101010101" pitchFamily="18" charset="-127"/>
              <a:buChar char="-"/>
            </a:pP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분류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(Classification)</a:t>
            </a:r>
            <a:b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</a:b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: Naïve Bayesian,  Logistic analysis,  Linear discriminant analysis (LDA),  Support vector machine (SVM), Decision tree, </a:t>
            </a:r>
            <a:b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</a:b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K-nearest neighbors (KNN) 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등</a:t>
            </a:r>
            <a:endParaRPr lang="en-US" altLang="ko-KR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  <a:p>
            <a:pPr marL="285750" indent="-285750">
              <a:buFont typeface="HY중고딕" panose="02030600000101010101" pitchFamily="18" charset="-127"/>
              <a:buChar char="-"/>
            </a:pP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회귀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(Regression) </a:t>
            </a:r>
            <a:b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</a:b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: Ordinary least squares, Ridge regression, LASSO, </a:t>
            </a:r>
            <a:b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</a:b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 Elastic net linear regression, KNN with decision tree,</a:t>
            </a:r>
            <a:b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</a:b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 </a:t>
            </a:r>
            <a:r>
              <a:rPr lang="en-US" altLang="ko-KR" dirty="0" err="1">
                <a:latin typeface="고려대학교M" panose="02020603020101020101" pitchFamily="18" charset="-127"/>
                <a:ea typeface="고려대학교M" panose="02020603020101020101" pitchFamily="18" charset="-127"/>
              </a:rPr>
              <a:t>Kernelized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SVM 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등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16</a:t>
            </a:fld>
            <a:r>
              <a:rPr lang="en-US" altLang="ko-KR" dirty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972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학습</a:t>
            </a:r>
            <a:r>
              <a:rPr lang="en-US" altLang="ko-KR" dirty="0"/>
              <a:t>(Learning)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 Machine Learning  </a:t>
            </a:r>
            <a:r>
              <a:rPr lang="ko-KR" altLang="en-US" dirty="0"/>
              <a:t>분석 절차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439282" cy="652626"/>
          </a:xfrm>
        </p:spPr>
        <p:txBody>
          <a:bodyPr/>
          <a:lstStyle/>
          <a:p>
            <a:pPr marL="285750" indent="-285750"/>
            <a:r>
              <a:rPr lang="en-US" altLang="ko-KR" dirty="0"/>
              <a:t> </a:t>
            </a:r>
            <a:r>
              <a:rPr lang="ko-KR" altLang="en-US" dirty="0"/>
              <a:t>모형 적합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80956" y="2889393"/>
          <a:ext cx="620590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4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0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Training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validation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Test</a:t>
                      </a:r>
                      <a:endParaRPr lang="ko-KR" altLang="en-US" sz="1800" dirty="0"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텍스트 개체 틀 5"/>
          <p:cNvSpPr txBox="1">
            <a:spLocks/>
          </p:cNvSpPr>
          <p:nvPr/>
        </p:nvSpPr>
        <p:spPr>
          <a:xfrm>
            <a:off x="610704" y="3859900"/>
            <a:ext cx="8035275" cy="1984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고려대학교L" panose="02020603020101020101" pitchFamily="18" charset="-127"/>
                <a:ea typeface="고려대학교L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HY중고딕" panose="02030600000101010101" pitchFamily="18" charset="-127"/>
              <a:buChar char="-"/>
            </a:pP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Training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데이터를 이용하여 참값과 </a:t>
            </a:r>
            <a:r>
              <a:rPr lang="ko-KR" altLang="en-US" dirty="0" err="1">
                <a:latin typeface="고려대학교M" panose="02020603020101020101" pitchFamily="18" charset="-127"/>
                <a:ea typeface="고려대학교M" panose="02020603020101020101" pitchFamily="18" charset="-127"/>
              </a:rPr>
              <a:t>적합값의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거리로 정의되는 손실함수를 계산하고 이 함수에 대한 </a:t>
            </a:r>
            <a:r>
              <a:rPr lang="ko-KR" altLang="en-US" dirty="0" err="1">
                <a:latin typeface="고려대학교M" panose="02020603020101020101" pitchFamily="18" charset="-127"/>
                <a:ea typeface="고려대학교M" panose="02020603020101020101" pitchFamily="18" charset="-127"/>
              </a:rPr>
              <a:t>모수의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미분 값에 아주 작은 값을 곱한다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.</a:t>
            </a:r>
          </a:p>
          <a:p>
            <a:pPr marL="285750" indent="-285750">
              <a:buFont typeface="HY중고딕" panose="02030600000101010101" pitchFamily="18" charset="-127"/>
              <a:buChar char="-"/>
            </a:pP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전 단계의 </a:t>
            </a:r>
            <a:r>
              <a:rPr lang="ko-KR" altLang="en-US" dirty="0" err="1">
                <a:latin typeface="고려대학교M" panose="02020603020101020101" pitchFamily="18" charset="-127"/>
                <a:ea typeface="고려대학교M" panose="02020603020101020101" pitchFamily="18" charset="-127"/>
              </a:rPr>
              <a:t>모수값에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앞에서 산출된 값을 차감하여 </a:t>
            </a:r>
            <a:r>
              <a:rPr lang="ko-KR" altLang="en-US" dirty="0" err="1">
                <a:latin typeface="고려대학교M" panose="02020603020101020101" pitchFamily="18" charset="-127"/>
                <a:ea typeface="고려대학교M" panose="02020603020101020101" pitchFamily="18" charset="-127"/>
              </a:rPr>
              <a:t>모수를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update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한다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. 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이를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gradient descent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라고 한다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.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374949" y="2131985"/>
            <a:ext cx="6328596" cy="735446"/>
            <a:chOff x="1391133" y="1735477"/>
            <a:chExt cx="6328596" cy="735446"/>
          </a:xfrm>
        </p:grpSpPr>
        <p:sp>
          <p:nvSpPr>
            <p:cNvPr id="10" name="오른쪽 중괄호 9"/>
            <p:cNvSpPr/>
            <p:nvPr/>
          </p:nvSpPr>
          <p:spPr>
            <a:xfrm rot="16200000">
              <a:off x="3671428" y="-72335"/>
              <a:ext cx="262963" cy="4823553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813311" y="1735477"/>
              <a:ext cx="19791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Training dataset</a:t>
              </a:r>
              <a:endPara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endParaRPr>
            </a:p>
          </p:txBody>
        </p:sp>
        <p:sp>
          <p:nvSpPr>
            <p:cNvPr id="12" name="오른쪽 중괄호 11"/>
            <p:cNvSpPr/>
            <p:nvPr/>
          </p:nvSpPr>
          <p:spPr>
            <a:xfrm rot="16200000">
              <a:off x="6775073" y="1640763"/>
              <a:ext cx="262963" cy="138373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120637" y="1735477"/>
              <a:ext cx="15990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Test dataset</a:t>
              </a:r>
              <a:endPara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endParaRPr>
            </a:p>
          </p:txBody>
        </p:sp>
      </p:grp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17</a:t>
            </a:fld>
            <a:r>
              <a:rPr lang="en-US" altLang="ko-KR" dirty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8380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학습</a:t>
            </a:r>
            <a:r>
              <a:rPr lang="en-US" altLang="ko-KR" dirty="0"/>
              <a:t>(Learning)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 Machine Learning  </a:t>
            </a:r>
            <a:r>
              <a:rPr lang="ko-KR" altLang="en-US" dirty="0"/>
              <a:t>분석 절차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439282" cy="652626"/>
          </a:xfrm>
        </p:spPr>
        <p:txBody>
          <a:bodyPr/>
          <a:lstStyle/>
          <a:p>
            <a:pPr marL="285750" indent="-285750"/>
            <a:r>
              <a:rPr lang="en-US" altLang="ko-KR" dirty="0"/>
              <a:t> </a:t>
            </a:r>
            <a:r>
              <a:rPr lang="ko-KR" altLang="en-US" dirty="0"/>
              <a:t>모형 적합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80956" y="2889393"/>
          <a:ext cx="620590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4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0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Training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validation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Test</a:t>
                      </a:r>
                      <a:endParaRPr lang="ko-KR" altLang="en-US" sz="1800" dirty="0"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텍스트 개체 틀 5"/>
          <p:cNvSpPr txBox="1">
            <a:spLocks/>
          </p:cNvSpPr>
          <p:nvPr/>
        </p:nvSpPr>
        <p:spPr>
          <a:xfrm>
            <a:off x="716839" y="3374470"/>
            <a:ext cx="8035275" cy="30090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고려대학교L" panose="02020603020101020101" pitchFamily="18" charset="-127"/>
                <a:ea typeface="고려대학교L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HY중고딕" panose="02030600000101010101" pitchFamily="18" charset="-127"/>
              <a:buChar char="-"/>
            </a:pP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Deep learning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에서는 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input data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에 대해 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weights(</a:t>
            </a:r>
            <a:r>
              <a:rPr lang="ko-KR" altLang="en-US" dirty="0" err="1">
                <a:latin typeface="고려대학교M" panose="02020603020101020101" pitchFamily="18" charset="-127"/>
                <a:ea typeface="고려대학교M" panose="02020603020101020101" pitchFamily="18" charset="-127"/>
              </a:rPr>
              <a:t>모수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)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를 곱한 후 이를 비선형으로 전환하고 이 값에 또 다른 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weights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를 취하는 과정을 반복하므로 초기 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layer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에 있는 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weight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를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최신화하기 위해</a:t>
            </a:r>
            <a:endParaRPr lang="en-US" altLang="ko-KR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  <a:p>
            <a:pPr marL="285750" indent="-285750">
              <a:buFont typeface="HY중고딕" panose="02030600000101010101" pitchFamily="18" charset="-127"/>
              <a:buChar char="-"/>
            </a:pP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손실함수에 가장 가까운 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weight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로부터 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chain rule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의 반대 방향으로 미분을 순차적으로 구해 원하는 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weight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의 </a:t>
            </a:r>
            <a:r>
              <a:rPr lang="ko-KR" altLang="en-US" dirty="0" err="1">
                <a:latin typeface="고려대학교M" panose="02020603020101020101" pitchFamily="18" charset="-127"/>
                <a:ea typeface="고려대학교M" panose="02020603020101020101" pitchFamily="18" charset="-127"/>
              </a:rPr>
              <a:t>미분값을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구하게 된다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. 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이를 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backpropagation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이라고 한다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.</a:t>
            </a:r>
            <a:endParaRPr lang="ko-KR" altLang="en-US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374949" y="2131985"/>
            <a:ext cx="6328596" cy="735446"/>
            <a:chOff x="1391133" y="1735477"/>
            <a:chExt cx="6328596" cy="735446"/>
          </a:xfrm>
        </p:grpSpPr>
        <p:sp>
          <p:nvSpPr>
            <p:cNvPr id="10" name="오른쪽 중괄호 9"/>
            <p:cNvSpPr/>
            <p:nvPr/>
          </p:nvSpPr>
          <p:spPr>
            <a:xfrm rot="16200000">
              <a:off x="3671428" y="-72335"/>
              <a:ext cx="262963" cy="4823553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813311" y="1735477"/>
              <a:ext cx="19791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Training dataset</a:t>
              </a:r>
              <a:endPara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endParaRPr>
            </a:p>
          </p:txBody>
        </p:sp>
        <p:sp>
          <p:nvSpPr>
            <p:cNvPr id="12" name="오른쪽 중괄호 11"/>
            <p:cNvSpPr/>
            <p:nvPr/>
          </p:nvSpPr>
          <p:spPr>
            <a:xfrm rot="16200000">
              <a:off x="6775073" y="1640763"/>
              <a:ext cx="262963" cy="138373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120637" y="1735477"/>
              <a:ext cx="15990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Test dataset</a:t>
              </a:r>
              <a:endPara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endParaRPr>
            </a:p>
          </p:txBody>
        </p:sp>
      </p:grp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18</a:t>
            </a:fld>
            <a:r>
              <a:rPr lang="en-US" altLang="ko-KR" dirty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70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학습</a:t>
            </a:r>
            <a:r>
              <a:rPr lang="en-US" altLang="ko-KR" dirty="0"/>
              <a:t>(Learning)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 Machine Learning  </a:t>
            </a:r>
            <a:r>
              <a:rPr lang="ko-KR" altLang="en-US" dirty="0"/>
              <a:t>분석 절차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439282" cy="652626"/>
          </a:xfrm>
        </p:spPr>
        <p:txBody>
          <a:bodyPr/>
          <a:lstStyle/>
          <a:p>
            <a:pPr marL="285750" indent="-285750"/>
            <a:r>
              <a:rPr lang="en-US" altLang="ko-KR" dirty="0"/>
              <a:t> </a:t>
            </a:r>
            <a:r>
              <a:rPr lang="ko-KR" altLang="en-US" dirty="0"/>
              <a:t>모형 적합</a:t>
            </a:r>
            <a:endParaRPr lang="en-US" altLang="ko-KR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80956" y="2889393"/>
          <a:ext cx="620590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4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0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Training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validation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Test</a:t>
                      </a:r>
                      <a:endParaRPr lang="ko-KR" altLang="en-US" sz="1800" dirty="0"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텍스트 개체 틀 5"/>
          <p:cNvSpPr txBox="1">
            <a:spLocks/>
          </p:cNvSpPr>
          <p:nvPr/>
        </p:nvSpPr>
        <p:spPr>
          <a:xfrm>
            <a:off x="716839" y="3374470"/>
            <a:ext cx="8035275" cy="3138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고려대학교L" panose="02020603020101020101" pitchFamily="18" charset="-127"/>
                <a:ea typeface="고려대학교L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HY중고딕" panose="02030600000101010101" pitchFamily="18" charset="-127"/>
              <a:buChar char="-"/>
            </a:pP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이를 학습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(learning)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이라고 하며 손실함수가 최소가 되도록 위의 과정을 반복한다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. 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그러므로 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learning 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알고리즘은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</a:t>
            </a:r>
            <a:r>
              <a:rPr lang="ko-KR" altLang="en-US" dirty="0" err="1">
                <a:latin typeface="고려대학교M" panose="02020603020101020101" pitchFamily="18" charset="-127"/>
                <a:ea typeface="고려대학교M" panose="02020603020101020101" pitchFamily="18" charset="-127"/>
              </a:rPr>
              <a:t>머신러닝의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엔진과 같다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.</a:t>
            </a:r>
          </a:p>
          <a:p>
            <a:pPr marL="285750" indent="-285750">
              <a:buFont typeface="HY중고딕" panose="02030600000101010101" pitchFamily="18" charset="-127"/>
              <a:buChar char="-"/>
            </a:pPr>
            <a:r>
              <a:rPr lang="ko-KR" altLang="en-US" dirty="0" err="1">
                <a:latin typeface="고려대학교M" panose="02020603020101020101" pitchFamily="18" charset="-127"/>
                <a:ea typeface="고려대학교M" panose="02020603020101020101" pitchFamily="18" charset="-127"/>
              </a:rPr>
              <a:t>딥러닝에서는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layer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나 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layer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안에 있는 </a:t>
            </a:r>
            <a:r>
              <a:rPr lang="ko-KR" altLang="en-US" dirty="0" err="1">
                <a:latin typeface="고려대학교M" panose="02020603020101020101" pitchFamily="18" charset="-127"/>
                <a:ea typeface="고려대학교M" panose="02020603020101020101" pitchFamily="18" charset="-127"/>
              </a:rPr>
              <a:t>노드수를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늘려 손실함수 값을 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0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으로 접근시킬 수 있다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.</a:t>
            </a:r>
          </a:p>
          <a:p>
            <a:pPr marL="285750" indent="-285750">
              <a:buFont typeface="HY중고딕" panose="02030600000101010101" pitchFamily="18" charset="-127"/>
              <a:buChar char="-"/>
            </a:pP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Validation 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데이터는 </a:t>
            </a:r>
            <a:r>
              <a:rPr lang="ko-KR" altLang="en-US" dirty="0" err="1">
                <a:latin typeface="고려대학교M" panose="02020603020101020101" pitchFamily="18" charset="-127"/>
                <a:ea typeface="고려대학교M" panose="02020603020101020101" pitchFamily="18" charset="-127"/>
              </a:rPr>
              <a:t>초모수를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선택하게 하며 과대적합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(overfitting)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문제를 파악할 수 있도록 한다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.</a:t>
            </a:r>
            <a:endParaRPr lang="ko-KR" altLang="en-US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374949" y="2131985"/>
            <a:ext cx="6328596" cy="735446"/>
            <a:chOff x="1391133" y="1735477"/>
            <a:chExt cx="6328596" cy="735446"/>
          </a:xfrm>
        </p:grpSpPr>
        <p:sp>
          <p:nvSpPr>
            <p:cNvPr id="10" name="오른쪽 중괄호 9"/>
            <p:cNvSpPr/>
            <p:nvPr/>
          </p:nvSpPr>
          <p:spPr>
            <a:xfrm rot="16200000">
              <a:off x="3671428" y="-72335"/>
              <a:ext cx="262963" cy="4823553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813311" y="1735477"/>
              <a:ext cx="19791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Training dataset</a:t>
              </a:r>
              <a:endPara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endParaRPr>
            </a:p>
          </p:txBody>
        </p:sp>
        <p:sp>
          <p:nvSpPr>
            <p:cNvPr id="12" name="오른쪽 중괄호 11"/>
            <p:cNvSpPr/>
            <p:nvPr/>
          </p:nvSpPr>
          <p:spPr>
            <a:xfrm rot="16200000">
              <a:off x="6775073" y="1640763"/>
              <a:ext cx="262963" cy="138373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120637" y="1735477"/>
              <a:ext cx="15990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Test dataset</a:t>
              </a:r>
              <a:endPara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endParaRPr>
            </a:p>
          </p:txBody>
        </p:sp>
      </p:grp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19</a:t>
            </a:fld>
            <a:r>
              <a:rPr lang="en-US" altLang="ko-KR" dirty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22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Machine Learning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 AI, Machine Learning, </a:t>
            </a:r>
            <a:r>
              <a:rPr lang="ko-KR" altLang="en-US" dirty="0"/>
              <a:t>그리고 </a:t>
            </a:r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</a:t>
            </a:fld>
            <a:r>
              <a:rPr lang="en-US" altLang="ko-KR"/>
              <a:t>/38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1" y="1454521"/>
            <a:ext cx="8439282" cy="2323850"/>
          </a:xfrm>
        </p:spPr>
        <p:txBody>
          <a:bodyPr/>
          <a:lstStyle/>
          <a:p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79787" y="1184443"/>
            <a:ext cx="7905369" cy="2455904"/>
            <a:chOff x="587947" y="1390045"/>
            <a:chExt cx="7905369" cy="245590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587947" y="1844622"/>
              <a:ext cx="3706070" cy="200132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규칙의 통계적 추론에 중점</a:t>
              </a:r>
              <a:r>
                <a:rPr lang="en-US" altLang="ko-KR" dirty="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(</a:t>
              </a:r>
              <a:r>
                <a:rPr lang="ko-KR" altLang="en-US" dirty="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전문적인 통계적</a:t>
              </a:r>
              <a:r>
                <a:rPr lang="en-US" altLang="ko-KR" dirty="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수학적 지식</a:t>
              </a:r>
              <a:r>
                <a:rPr lang="en-US" altLang="ko-KR" dirty="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)</a:t>
              </a:r>
            </a:p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자료의 특성</a:t>
              </a:r>
              <a:r>
                <a:rPr lang="en-US" altLang="ko-KR" dirty="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(</a:t>
              </a:r>
              <a:r>
                <a:rPr lang="ko-KR" altLang="en-US" dirty="0" err="1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다변량</a:t>
              </a:r>
              <a:r>
                <a:rPr lang="en-US" altLang="ko-KR" dirty="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시계열</a:t>
              </a:r>
              <a:r>
                <a:rPr lang="en-US" altLang="ko-KR" dirty="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범주형 등</a:t>
              </a:r>
              <a:r>
                <a:rPr lang="en-US" altLang="ko-KR" dirty="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)</a:t>
              </a:r>
              <a:r>
                <a:rPr lang="ko-KR" altLang="en-US" dirty="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에 따라 분석</a:t>
              </a:r>
              <a:r>
                <a:rPr lang="en-US" altLang="ko-KR" dirty="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.</a:t>
              </a:r>
              <a:endParaRPr lang="ko-KR" altLang="en-US" dirty="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787246" y="1844622"/>
              <a:ext cx="3706070" cy="192369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규칙의 일반화에 중점</a:t>
              </a:r>
              <a:endParaRPr lang="en-US" altLang="ko-KR" dirty="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목적변수의 관측여부에 따라 지도학습</a:t>
              </a:r>
              <a:r>
                <a:rPr lang="en-US" altLang="ko-KR" dirty="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, </a:t>
              </a:r>
              <a:r>
                <a:rPr lang="ko-KR" altLang="en-US" dirty="0" err="1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비지도학습으로</a:t>
              </a:r>
              <a:r>
                <a:rPr lang="ko-KR" altLang="en-US" dirty="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 분석</a:t>
              </a:r>
              <a:endParaRPr lang="en-US" altLang="ko-KR" dirty="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endParaRPr>
            </a:p>
            <a:p>
              <a:pPr>
                <a:lnSpc>
                  <a:spcPct val="150000"/>
                </a:lnSpc>
              </a:pPr>
              <a:endParaRPr lang="ko-KR" altLang="en-US" dirty="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85782" y="1396047"/>
              <a:ext cx="2169900" cy="4140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전통적인 통계학</a:t>
              </a:r>
              <a:endParaRPr lang="ko-KR" altLang="en-US" sz="2000" dirty="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55331" y="1390045"/>
              <a:ext cx="2169900" cy="4140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통계적 </a:t>
              </a:r>
              <a:r>
                <a:rPr lang="ko-KR" altLang="en-US" dirty="0" err="1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머신러닝</a:t>
              </a:r>
              <a:endParaRPr lang="ko-KR" altLang="en-US" sz="2000" dirty="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12808" y="3962870"/>
            <a:ext cx="3053750" cy="2497176"/>
            <a:chOff x="1141654" y="1468987"/>
            <a:chExt cx="3648832" cy="27145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7" name="그룹 16"/>
            <p:cNvGrpSpPr/>
            <p:nvPr/>
          </p:nvGrpSpPr>
          <p:grpSpPr>
            <a:xfrm>
              <a:off x="1141654" y="1468987"/>
              <a:ext cx="3648832" cy="2714595"/>
              <a:chOff x="478106" y="1752207"/>
              <a:chExt cx="3588539" cy="2713916"/>
            </a:xfrm>
          </p:grpSpPr>
          <p:sp>
            <p:nvSpPr>
              <p:cNvPr id="30" name="타원 29"/>
              <p:cNvSpPr/>
              <p:nvPr/>
            </p:nvSpPr>
            <p:spPr>
              <a:xfrm>
                <a:off x="478106" y="1752207"/>
                <a:ext cx="3073616" cy="2713916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993029" y="1752207"/>
                <a:ext cx="3073616" cy="2713916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78106" y="1752207"/>
                <a:ext cx="3073616" cy="271391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8" name="직선 연결선 17"/>
            <p:cNvCxnSpPr/>
            <p:nvPr/>
          </p:nvCxnSpPr>
          <p:spPr>
            <a:xfrm flipV="1">
              <a:off x="1788340" y="1468987"/>
              <a:ext cx="1213805" cy="8291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1709446" y="1530885"/>
              <a:ext cx="1463115" cy="102161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31" idx="2"/>
            </p:cNvCxnSpPr>
            <p:nvPr/>
          </p:nvCxnSpPr>
          <p:spPr>
            <a:xfrm flipV="1">
              <a:off x="1665229" y="1629745"/>
              <a:ext cx="1760762" cy="119654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1707037" y="1752157"/>
              <a:ext cx="1922724" cy="131809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1788340" y="1882073"/>
              <a:ext cx="1993821" cy="136341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1877309" y="2022768"/>
              <a:ext cx="2054293" cy="138330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2029709" y="2207173"/>
              <a:ext cx="2023176" cy="14118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31" idx="3"/>
            </p:cNvCxnSpPr>
            <p:nvPr/>
          </p:nvCxnSpPr>
          <p:spPr>
            <a:xfrm flipV="1">
              <a:off x="2122912" y="2384595"/>
              <a:ext cx="2029255" cy="140144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2367697" y="2614402"/>
              <a:ext cx="1872147" cy="13005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endCxn id="32" idx="6"/>
            </p:cNvCxnSpPr>
            <p:nvPr/>
          </p:nvCxnSpPr>
          <p:spPr>
            <a:xfrm flipV="1">
              <a:off x="2545610" y="2826285"/>
              <a:ext cx="1721301" cy="122816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2785250" y="3056092"/>
              <a:ext cx="1460120" cy="106545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3077492" y="3375407"/>
              <a:ext cx="1066190" cy="79252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4903359" y="4754837"/>
            <a:ext cx="2457450" cy="915373"/>
            <a:chOff x="5876925" y="2502764"/>
            <a:chExt cx="2457450" cy="915373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5876925" y="2687430"/>
              <a:ext cx="6000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5876925" y="3274430"/>
              <a:ext cx="60007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600826" y="2502764"/>
              <a:ext cx="9239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통계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00826" y="3079583"/>
              <a:ext cx="1733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통계적 </a:t>
              </a:r>
              <a:r>
                <a:rPr lang="ko-KR" altLang="en-US" sz="1600" dirty="0" err="1"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머신러닝</a:t>
              </a:r>
              <a:endParaRPr lang="ko-KR" altLang="en-US" sz="1600" dirty="0">
                <a:latin typeface="고려대학교M" panose="02020603020101020101" pitchFamily="18" charset="-127"/>
                <a:ea typeface="고려대학교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754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평가</a:t>
            </a:r>
            <a:r>
              <a:rPr lang="en-US" altLang="ko-KR" dirty="0"/>
              <a:t>(Evaluation)</a:t>
            </a:r>
            <a:r>
              <a:rPr lang="ko-KR" altLang="en-US" dirty="0"/>
              <a:t>와 예측</a:t>
            </a:r>
            <a:r>
              <a:rPr lang="en-US" altLang="ko-KR"/>
              <a:t>(Prediction)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 Machine Learning  </a:t>
            </a:r>
            <a:r>
              <a:rPr lang="ko-KR" altLang="en-US" dirty="0"/>
              <a:t>분석 절차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17" name="텍스트 개체 틀 5"/>
          <p:cNvSpPr txBox="1">
            <a:spLocks/>
          </p:cNvSpPr>
          <p:nvPr/>
        </p:nvSpPr>
        <p:spPr>
          <a:xfrm>
            <a:off x="312831" y="1221893"/>
            <a:ext cx="8592629" cy="770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dirty="0" err="1"/>
              <a:t>머신러닝은</a:t>
            </a:r>
            <a:r>
              <a:rPr lang="ko-KR" altLang="en-US" dirty="0"/>
              <a:t> 과대적합</a:t>
            </a:r>
            <a:r>
              <a:rPr lang="en-US" altLang="ko-KR" dirty="0"/>
              <a:t>(over-fitting)</a:t>
            </a:r>
            <a:r>
              <a:rPr lang="ko-KR" altLang="en-US" dirty="0"/>
              <a:t>이 발생할 가능성이 높음</a:t>
            </a:r>
            <a:r>
              <a:rPr lang="en-US" altLang="ko-KR" dirty="0"/>
              <a:t>.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380956" y="2879454"/>
          <a:ext cx="620590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4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1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0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Training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validation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Test</a:t>
                      </a:r>
                      <a:endParaRPr lang="ko-KR" altLang="en-US" sz="1800" dirty="0"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374949" y="2122046"/>
            <a:ext cx="6328596" cy="735446"/>
            <a:chOff x="1391133" y="1735477"/>
            <a:chExt cx="6328596" cy="735446"/>
          </a:xfrm>
        </p:grpSpPr>
        <p:sp>
          <p:nvSpPr>
            <p:cNvPr id="20" name="오른쪽 중괄호 19"/>
            <p:cNvSpPr/>
            <p:nvPr/>
          </p:nvSpPr>
          <p:spPr>
            <a:xfrm rot="16200000">
              <a:off x="3671428" y="-72335"/>
              <a:ext cx="262963" cy="4823553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813311" y="1735477"/>
              <a:ext cx="19791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Training dataset</a:t>
              </a:r>
              <a:endPara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endParaRPr>
            </a:p>
          </p:txBody>
        </p:sp>
        <p:sp>
          <p:nvSpPr>
            <p:cNvPr id="22" name="오른쪽 중괄호 21"/>
            <p:cNvSpPr/>
            <p:nvPr/>
          </p:nvSpPr>
          <p:spPr>
            <a:xfrm rot="16200000">
              <a:off x="6775073" y="1640763"/>
              <a:ext cx="262963" cy="138373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20637" y="1735477"/>
              <a:ext cx="15990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Test dataset</a:t>
              </a:r>
              <a:endPara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endParaRPr>
            </a:p>
          </p:txBody>
        </p:sp>
      </p:grpSp>
      <p:sp>
        <p:nvSpPr>
          <p:cNvPr id="30" name="텍스트 개체 틀 5"/>
          <p:cNvSpPr txBox="1">
            <a:spLocks/>
          </p:cNvSpPr>
          <p:nvPr/>
        </p:nvSpPr>
        <p:spPr>
          <a:xfrm>
            <a:off x="312831" y="3669907"/>
            <a:ext cx="8592629" cy="1448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dirty="0"/>
              <a:t>앞선 일련의 과정을 통해 선택된 모형을 학습에 이용하지 않았던 </a:t>
            </a: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r>
              <a:rPr lang="ko-KR" altLang="en-US" dirty="0"/>
              <a:t>에 적합 시켜 </a:t>
            </a:r>
            <a:r>
              <a:rPr lang="en-US" altLang="ko-KR" dirty="0"/>
              <a:t>generalization error</a:t>
            </a:r>
            <a:r>
              <a:rPr lang="ko-KR" altLang="en-US" dirty="0"/>
              <a:t>를 계산하여 </a:t>
            </a:r>
            <a:r>
              <a:rPr lang="en-US" altLang="ko-KR" dirty="0"/>
              <a:t>over-fitting(</a:t>
            </a:r>
            <a:r>
              <a:rPr lang="ko-KR" altLang="en-US" dirty="0"/>
              <a:t>또는 </a:t>
            </a:r>
            <a:r>
              <a:rPr lang="en-US" altLang="ko-KR" dirty="0"/>
              <a:t>under-fitting)</a:t>
            </a:r>
            <a:r>
              <a:rPr lang="ko-KR" altLang="en-US" dirty="0"/>
              <a:t> 여부를 평가함</a:t>
            </a:r>
            <a:r>
              <a:rPr lang="en-US" altLang="ko-KR" dirty="0"/>
              <a:t>. 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20</a:t>
            </a:fld>
            <a:r>
              <a:rPr lang="en-US" altLang="ko-KR" dirty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5479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평가</a:t>
            </a:r>
            <a:r>
              <a:rPr lang="en-US" altLang="ko-KR" dirty="0"/>
              <a:t>(Evaluation)</a:t>
            </a:r>
            <a:r>
              <a:rPr lang="ko-KR" altLang="en-US" dirty="0"/>
              <a:t>와 예측</a:t>
            </a:r>
            <a:r>
              <a:rPr lang="en-US" altLang="ko-KR" dirty="0"/>
              <a:t>(Prediction)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 Machine Learning  </a:t>
            </a:r>
            <a:r>
              <a:rPr lang="ko-KR" altLang="en-US" dirty="0"/>
              <a:t>분석 절차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17" name="텍스트 개체 틀 5"/>
          <p:cNvSpPr txBox="1">
            <a:spLocks/>
          </p:cNvSpPr>
          <p:nvPr/>
        </p:nvSpPr>
        <p:spPr>
          <a:xfrm>
            <a:off x="312831" y="1221894"/>
            <a:ext cx="8592629" cy="1797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dirty="0"/>
              <a:t>과대적합의 해결책  </a:t>
            </a:r>
            <a:br>
              <a:rPr lang="en-US" altLang="ko-KR" dirty="0"/>
            </a:br>
            <a:r>
              <a:rPr lang="ko-KR" altLang="en-US" dirty="0"/>
              <a:t>통계적 </a:t>
            </a:r>
            <a:r>
              <a:rPr lang="ko-KR" altLang="en-US" dirty="0" err="1"/>
              <a:t>머신러닝</a:t>
            </a:r>
            <a:r>
              <a:rPr lang="en-US" altLang="ko-KR" dirty="0"/>
              <a:t>: L1 </a:t>
            </a:r>
            <a:r>
              <a:rPr lang="ko-KR" altLang="en-US" dirty="0"/>
              <a:t>또는 </a:t>
            </a:r>
            <a:r>
              <a:rPr lang="en-US" altLang="ko-KR" dirty="0"/>
              <a:t>L2 </a:t>
            </a:r>
            <a:r>
              <a:rPr lang="ko-KR" altLang="en-US" dirty="0"/>
              <a:t>규제화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 err="1"/>
              <a:t>딥러닝</a:t>
            </a:r>
            <a:r>
              <a:rPr lang="en-US" altLang="ko-KR" dirty="0"/>
              <a:t>: L1, L2 </a:t>
            </a:r>
            <a:r>
              <a:rPr lang="ko-KR" altLang="en-US" dirty="0"/>
              <a:t>규제화</a:t>
            </a:r>
            <a:r>
              <a:rPr lang="en-US" altLang="ko-KR" dirty="0"/>
              <a:t>, batch normalization, dropout, downsizing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21</a:t>
            </a:fld>
            <a:r>
              <a:rPr lang="en-US" altLang="ko-KR" dirty="0"/>
              <a:t>/48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943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Machine learning </a:t>
            </a:r>
            <a:r>
              <a:rPr lang="ko-KR" altLang="en-US" dirty="0"/>
              <a:t>분석 절차의 도식화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  Machine Learning  </a:t>
            </a:r>
            <a:r>
              <a:rPr lang="ko-KR" altLang="en-US" dirty="0"/>
              <a:t>분석 절차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22</a:t>
            </a:fld>
            <a:r>
              <a:rPr lang="en-US" altLang="ko-KR"/>
              <a:t>/38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61249" y="1209239"/>
            <a:ext cx="3821501" cy="19944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661247" y="4980361"/>
            <a:ext cx="3821501" cy="5929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661249" y="5787665"/>
            <a:ext cx="3821501" cy="57653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stCxn id="8" idx="2"/>
            <a:endCxn id="9" idx="0"/>
          </p:cNvCxnSpPr>
          <p:nvPr/>
        </p:nvCxnSpPr>
        <p:spPr>
          <a:xfrm flipH="1">
            <a:off x="4571999" y="3203729"/>
            <a:ext cx="1" cy="2196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9" idx="2"/>
            <a:endCxn id="10" idx="0"/>
          </p:cNvCxnSpPr>
          <p:nvPr/>
        </p:nvCxnSpPr>
        <p:spPr>
          <a:xfrm flipH="1">
            <a:off x="4571998" y="4772111"/>
            <a:ext cx="1" cy="2082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0" idx="2"/>
            <a:endCxn id="12" idx="0"/>
          </p:cNvCxnSpPr>
          <p:nvPr/>
        </p:nvCxnSpPr>
        <p:spPr>
          <a:xfrm>
            <a:off x="4571998" y="5573316"/>
            <a:ext cx="2" cy="21434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0" idx="1"/>
            <a:endCxn id="9" idx="1"/>
          </p:cNvCxnSpPr>
          <p:nvPr/>
        </p:nvCxnSpPr>
        <p:spPr>
          <a:xfrm rot="10800000" flipH="1">
            <a:off x="2661246" y="4097739"/>
            <a:ext cx="1" cy="1179101"/>
          </a:xfrm>
          <a:prstGeom prst="bentConnector3">
            <a:avLst>
              <a:gd name="adj1" fmla="val -228600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487047" y="1618255"/>
            <a:ext cx="2169900" cy="1998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Raw data</a:t>
            </a:r>
            <a:endParaRPr lang="ko-KR" altLang="en-US" sz="1400" dirty="0">
              <a:solidFill>
                <a:schemeClr val="tx1"/>
              </a:solidFill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661248" y="1201497"/>
            <a:ext cx="3821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Preprocessing</a:t>
            </a:r>
            <a:endParaRPr lang="ko-KR" altLang="en-US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61449" y="1980382"/>
            <a:ext cx="3021095" cy="6651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Imputation, standardization, </a:t>
            </a:r>
            <a:br>
              <a:rPr lang="en-US" altLang="ko-KR" sz="1200" dirty="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feature selection, </a:t>
            </a:r>
            <a:br>
              <a:rPr lang="en-US" altLang="ko-KR" sz="1200" dirty="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dimension reduction</a:t>
            </a:r>
            <a:endParaRPr lang="ko-KR" altLang="en-US" sz="1200" dirty="0">
              <a:solidFill>
                <a:schemeClr val="tx1"/>
              </a:solidFill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484003"/>
              </p:ext>
            </p:extLst>
          </p:nvPr>
        </p:nvGraphicFramePr>
        <p:xfrm>
          <a:off x="3061448" y="2808437"/>
          <a:ext cx="3021096" cy="25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7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Training</a:t>
                      </a:r>
                      <a:endParaRPr lang="ko-KR" altLang="en-US" sz="1100" dirty="0"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validation</a:t>
                      </a:r>
                      <a:endParaRPr lang="ko-KR" altLang="en-US" sz="1100" dirty="0"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test</a:t>
                      </a:r>
                      <a:endParaRPr lang="ko-KR" altLang="en-US" sz="1100" dirty="0"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직선 화살표 연결선 51"/>
          <p:cNvCxnSpPr>
            <a:stCxn id="36" idx="2"/>
            <a:endCxn id="48" idx="0"/>
          </p:cNvCxnSpPr>
          <p:nvPr/>
        </p:nvCxnSpPr>
        <p:spPr>
          <a:xfrm>
            <a:off x="4571997" y="1818136"/>
            <a:ext cx="0" cy="1622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8" idx="2"/>
            <a:endCxn id="50" idx="0"/>
          </p:cNvCxnSpPr>
          <p:nvPr/>
        </p:nvCxnSpPr>
        <p:spPr>
          <a:xfrm flipH="1">
            <a:off x="4571996" y="2645484"/>
            <a:ext cx="1" cy="1629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그룹 102"/>
          <p:cNvGrpSpPr/>
          <p:nvPr/>
        </p:nvGrpSpPr>
        <p:grpSpPr>
          <a:xfrm>
            <a:off x="2661248" y="3420307"/>
            <a:ext cx="3834203" cy="1351804"/>
            <a:chOff x="2661248" y="3536386"/>
            <a:chExt cx="3834203" cy="1351804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61248" y="3539443"/>
              <a:ext cx="3821501" cy="13487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673949" y="3536386"/>
              <a:ext cx="382150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고려대학교B" panose="02020603020101020101" pitchFamily="18" charset="-127"/>
                  <a:ea typeface="고려대학교B" panose="02020603020101020101" pitchFamily="18" charset="-127"/>
                </a:rPr>
                <a:t>Learning process</a:t>
              </a:r>
              <a:endParaRPr lang="ko-KR" altLang="en-US" dirty="0">
                <a:latin typeface="고려대학교B" panose="02020603020101020101" pitchFamily="18" charset="-127"/>
                <a:ea typeface="고려대학교B" panose="02020603020101020101" pitchFamily="18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9750" y="3920968"/>
              <a:ext cx="2169900" cy="2683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Learning algorithm</a:t>
              </a:r>
              <a:endParaRPr lang="ko-KR" altLang="en-US" sz="1400" dirty="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2932582" y="4321310"/>
              <a:ext cx="3304235" cy="4516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고려대학교M" panose="02020603020101020101" pitchFamily="18" charset="-127"/>
                  <a:ea typeface="고려대학교M" panose="02020603020101020101" pitchFamily="18" charset="-127"/>
                </a:rPr>
                <a:t>Model selection, cross-validation</a:t>
              </a:r>
            </a:p>
          </p:txBody>
        </p:sp>
        <p:cxnSp>
          <p:nvCxnSpPr>
            <p:cNvPr id="81" name="직선 화살표 연결선 80"/>
            <p:cNvCxnSpPr>
              <a:stCxn id="70" idx="2"/>
              <a:endCxn id="71" idx="0"/>
            </p:cNvCxnSpPr>
            <p:nvPr/>
          </p:nvCxnSpPr>
          <p:spPr>
            <a:xfrm>
              <a:off x="4584700" y="4189329"/>
              <a:ext cx="0" cy="13198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직사각형 87"/>
          <p:cNvSpPr/>
          <p:nvPr/>
        </p:nvSpPr>
        <p:spPr>
          <a:xfrm>
            <a:off x="2673949" y="4954116"/>
            <a:ext cx="3821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Evaluation</a:t>
            </a:r>
            <a:endParaRPr lang="ko-KR" altLang="en-US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661249" y="5750369"/>
            <a:ext cx="3821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고려대학교B" panose="02020603020101020101" pitchFamily="18" charset="-127"/>
                <a:ea typeface="고려대학교B" panose="02020603020101020101" pitchFamily="18" charset="-127"/>
              </a:rPr>
              <a:t>Prediction</a:t>
            </a:r>
            <a:endParaRPr lang="ko-KR" altLang="en-US" dirty="0"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061451" y="5271044"/>
            <a:ext cx="1265684" cy="2192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Test data</a:t>
            </a:r>
            <a:endParaRPr lang="ko-KR" altLang="en-US" sz="1400" dirty="0">
              <a:solidFill>
                <a:schemeClr val="tx1"/>
              </a:solidFill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327135" y="5243085"/>
            <a:ext cx="19372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: Final model evaluation</a:t>
            </a:r>
            <a:endParaRPr lang="ko-KR" altLang="en-US" sz="1400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088248" y="6073259"/>
            <a:ext cx="1265684" cy="2192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</a:rPr>
              <a:t>New data</a:t>
            </a:r>
            <a:endParaRPr lang="ko-KR" altLang="en-US" sz="1400" dirty="0">
              <a:solidFill>
                <a:schemeClr val="tx1"/>
              </a:solidFill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353932" y="6041124"/>
            <a:ext cx="1031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: prediction</a:t>
            </a:r>
            <a:endParaRPr lang="ko-KR" altLang="en-US" sz="1400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19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23</a:t>
            </a:fld>
            <a:r>
              <a:rPr lang="en-US" altLang="ko-KR"/>
              <a:t>/38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 Machine Learning </a:t>
            </a:r>
            <a:r>
              <a:rPr lang="ko-KR" altLang="en-US" dirty="0"/>
              <a:t>방법들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439282" cy="525883"/>
          </a:xfrm>
        </p:spPr>
        <p:txBody>
          <a:bodyPr/>
          <a:lstStyle/>
          <a:p>
            <a:r>
              <a:rPr lang="ko-KR" altLang="en-US" dirty="0"/>
              <a:t>목적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텍스트 개체 틀 5"/>
          <p:cNvSpPr txBox="1">
            <a:spLocks/>
          </p:cNvSpPr>
          <p:nvPr/>
        </p:nvSpPr>
        <p:spPr>
          <a:xfrm>
            <a:off x="610704" y="1808018"/>
            <a:ext cx="8035275" cy="4592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고려대학교L" panose="02020603020101020101" pitchFamily="18" charset="-127"/>
                <a:ea typeface="고려대학교L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HY중고딕" panose="02030600000101010101" pitchFamily="18" charset="-127"/>
              <a:buChar char="-"/>
            </a:pP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분류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(Classification) / 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비선형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(Nonlinear)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분류</a:t>
            </a:r>
            <a:endParaRPr lang="en-US" altLang="ko-KR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  <a:p>
            <a:pPr marL="285750" indent="-285750">
              <a:buFont typeface="HY중고딕" panose="02030600000101010101" pitchFamily="18" charset="-127"/>
              <a:buChar char="-"/>
            </a:pP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회귀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(Regression) / 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비선형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(Nonlinear) 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회귀 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/ </a:t>
            </a:r>
            <a:r>
              <a:rPr lang="ko-KR" altLang="en-US" dirty="0" err="1">
                <a:latin typeface="고려대학교M" panose="02020603020101020101" pitchFamily="18" charset="-127"/>
                <a:ea typeface="고려대학교M" panose="02020603020101020101" pitchFamily="18" charset="-127"/>
              </a:rPr>
              <a:t>로버스트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(Robust)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회귀</a:t>
            </a:r>
            <a:endParaRPr lang="en-US" altLang="ko-KR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  <a:p>
            <a:pPr marL="285750" indent="-285750">
              <a:buFont typeface="HY중고딕" panose="02030600000101010101" pitchFamily="18" charset="-127"/>
              <a:buChar char="-"/>
            </a:pP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군집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(Clustering)</a:t>
            </a:r>
          </a:p>
          <a:p>
            <a:pPr marL="285750" indent="-285750">
              <a:buFont typeface="HY중고딕" panose="02030600000101010101" pitchFamily="18" charset="-127"/>
              <a:buChar char="-"/>
            </a:pP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차원 축소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(Dimension reduction) / 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비선형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(Nonlinear)</a:t>
            </a: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 차원 축소</a:t>
            </a:r>
            <a:endParaRPr lang="en-US" altLang="ko-KR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  <a:p>
            <a:pPr marL="285750" indent="-285750">
              <a:buFont typeface="HY중고딕" panose="02030600000101010101" pitchFamily="18" charset="-127"/>
              <a:buChar char="-"/>
            </a:pP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앙상블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(Ensemble)</a:t>
            </a:r>
          </a:p>
          <a:p>
            <a:pPr marL="285750" indent="-285750">
              <a:buFont typeface="HY중고딕" panose="02030600000101010101" pitchFamily="18" charset="-127"/>
              <a:buChar char="-"/>
            </a:pP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문서 분석</a:t>
            </a:r>
            <a:r>
              <a:rPr lang="en-US" altLang="ko-KR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(Documents analysis)</a:t>
            </a:r>
          </a:p>
        </p:txBody>
      </p:sp>
    </p:spTree>
    <p:extLst>
      <p:ext uri="{BB962C8B-B14F-4D97-AF65-F5344CB8AC3E}">
        <p14:creationId xmlns:p14="http://schemas.microsoft.com/office/powerpoint/2010/main" val="1761446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Machine learning </a:t>
            </a:r>
            <a:r>
              <a:rPr lang="ko-KR" altLang="en-US"/>
              <a:t>방법별</a:t>
            </a:r>
            <a:r>
              <a:rPr lang="ko-KR" altLang="en-US" dirty="0"/>
              <a:t> 목적 및 구분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 Machine Learning </a:t>
            </a:r>
            <a:r>
              <a:rPr lang="ko-KR" altLang="en-US" dirty="0"/>
              <a:t>방법들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24</a:t>
            </a:fld>
            <a:r>
              <a:rPr lang="en-US" altLang="ko-KR"/>
              <a:t>/38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67767"/>
              </p:ext>
            </p:extLst>
          </p:nvPr>
        </p:nvGraphicFramePr>
        <p:xfrm>
          <a:off x="397090" y="1248992"/>
          <a:ext cx="8276795" cy="510328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3436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learning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00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목적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00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00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K-nearest neighbors (KNN)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분류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회귀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(3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지도학습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사례기반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배치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Kernel smoothing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density estimation(3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Adaptive linear neuron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분류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(4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지도학습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모형기반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배치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Logistic regression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분류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(4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지도학습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모형기반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배치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online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Discriminant analysis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분류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(5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지도학습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모형기반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배치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Naive Bayes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분류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(5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지도학습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모형기반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배치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Classification and 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Regression Tree (CART)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분류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회귀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(6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지도학습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배치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비모수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Support vector machine (SVM)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분류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(7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회귀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(10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지도학습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모형기반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배치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online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2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Kernelized SVM (kernel trick)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비선형분류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(7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), </a:t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</a:b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비선형회귀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(10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지도학습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모형기반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배치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online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Principal component analysis (PCA)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차원축소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(8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비지도학습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모형기반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배치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5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Kernelized PCA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비선형 차원축소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비지도학습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모형기반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배치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31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Linear discriminant analysis (LDA)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차원축소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(8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비지도학습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모형기반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배치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97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Regression (OLS)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회귀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(10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지도학습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모형기반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배치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online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RANSAC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로버스트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 회귀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(10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지도학습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모형기반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배치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210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Machine learning </a:t>
            </a:r>
            <a:r>
              <a:rPr lang="ko-KR" altLang="en-US" dirty="0"/>
              <a:t>방법 별 목적 및 구분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 Machine Learning </a:t>
            </a:r>
            <a:r>
              <a:rPr lang="ko-KR" altLang="en-US" dirty="0"/>
              <a:t>방법들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25</a:t>
            </a:fld>
            <a:r>
              <a:rPr lang="en-US" altLang="ko-KR"/>
              <a:t>/38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4472"/>
              </p:ext>
            </p:extLst>
          </p:nvPr>
        </p:nvGraphicFramePr>
        <p:xfrm>
          <a:off x="397090" y="1232543"/>
          <a:ext cx="8276795" cy="4513999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344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7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learning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00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목적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002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00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Bagging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분류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Ensemble(11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지도학습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모형기반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배치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Boosting,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XGboost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분류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회귀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Ensemble(11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지도학습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모형기반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배치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Random forest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분류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회귀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Ensemble(11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지도학습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모형기반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배치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K-means clustering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군집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(12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비지도학습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사례기반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배치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Hierarchical clustering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군집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(12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비지도학습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사례기반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배치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DBSCAN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군집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(12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비지도학습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사례기반</a:t>
                      </a: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배치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Sentiment analysis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분류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회귀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문서분석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(13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장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지도학습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모형기반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배치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online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68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Multilayer Neural</a:t>
                      </a:r>
                      <a:b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</a:b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Network/backpropagation</a:t>
                      </a: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딥러닝의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 기초이론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지도학습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모형기반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온라인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52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Convolutional Neural Network</a:t>
                      </a: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비정형데이터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이미지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텍스트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오디오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음성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지도학습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모형기반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온라인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08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Recurrent Neural Network/LSTM</a:t>
                      </a:r>
                    </a:p>
                  </a:txBody>
                  <a:tcPr marL="64770" marR="64770" marT="17907" marB="1790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자연어 처리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언어번역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감성분석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고객서비스 자동화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웹 검색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고려대학교M" panose="02020603020101020101" pitchFamily="18" charset="-127"/>
                        <a:ea typeface="고려대학교M" panose="0202060302010102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지도학습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모형기반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고려대학교M" panose="02020603020101020101" pitchFamily="18" charset="-127"/>
                          <a:ea typeface="고려대학교M" panose="02020603020101020101" pitchFamily="18" charset="-127"/>
                        </a:rPr>
                        <a:t>온라인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805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모형 진단과 </a:t>
            </a:r>
            <a:r>
              <a:rPr lang="ko-KR" altLang="en-US" dirty="0" err="1"/>
              <a:t>초모수</a:t>
            </a:r>
            <a:r>
              <a:rPr lang="ko-KR" altLang="en-US" dirty="0"/>
              <a:t> 선택을 위한 주제와 그에 따른 목적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  Machine Learning </a:t>
            </a:r>
            <a:r>
              <a:rPr lang="ko-KR" altLang="en-US" dirty="0"/>
              <a:t>방법들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26</a:t>
            </a:fld>
            <a:r>
              <a:rPr lang="en-US" altLang="ko-KR"/>
              <a:t>/38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2770421"/>
                  </p:ext>
                </p:extLst>
              </p:nvPr>
            </p:nvGraphicFramePr>
            <p:xfrm>
              <a:off x="397090" y="1266938"/>
              <a:ext cx="8276795" cy="304182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9630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137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530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400" b="0" i="0" u="none" strike="noStrike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주제</a:t>
                          </a:r>
                          <a:endParaRPr lang="en-US" sz="1400" b="0" i="0" u="none" strike="noStrike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B002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400" b="0" i="0" u="none" strike="noStrike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목적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B002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127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고려대학교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고려대학교M" panose="02020603020101020101" pitchFamily="18" charset="-127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고려대학교M" panose="02020603020101020101" pitchFamily="18" charset="-127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고려대학교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고려대학교M" panose="02020603020101020101" pitchFamily="18" charset="-127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고려대학교M" panose="02020603020101020101" pitchFamily="18" charset="-127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 규제화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과대적합 방지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, 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특성변수 선택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(4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장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12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Gradient decent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손실함수 최소</a:t>
                          </a:r>
                          <a:r>
                            <a:rPr lang="en-US" altLang="ko-KR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(2</a:t>
                          </a:r>
                          <a:r>
                            <a:rPr lang="ko-KR" alt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장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)</a:t>
                          </a:r>
                          <a:endParaRPr lang="ko-KR" alt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12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Cross-validation (CV)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과대 및 과소 적합 진단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, </a:t>
                          </a:r>
                          <a:r>
                            <a:rPr lang="ko-KR" altLang="en-US" sz="14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초모수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 선택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(9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장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)</a:t>
                          </a:r>
                          <a:endParaRPr lang="ko-KR" alt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12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Nested cross-validation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machine learning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의 최종 성능 점검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(9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장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)</a:t>
                          </a:r>
                          <a:endParaRPr lang="ko-KR" alt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12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Grid search CV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CV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를 이용한 최적 </a:t>
                          </a:r>
                          <a:r>
                            <a:rPr lang="ko-KR" altLang="en-US" sz="14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초모수의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 선택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(9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장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, 13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장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)</a:t>
                          </a:r>
                          <a:endParaRPr lang="ko-KR" alt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12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pipeline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machine learning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을 위한 사전자료 정리의 통합처리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(9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장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)</a:t>
                          </a:r>
                          <a:endParaRPr lang="ko-KR" alt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2770421"/>
                  </p:ext>
                </p:extLst>
              </p:nvPr>
            </p:nvGraphicFramePr>
            <p:xfrm>
              <a:off x="397090" y="1266938"/>
              <a:ext cx="8276795" cy="3041823"/>
            </p:xfrm>
            <a:graphic>
              <a:graphicData uri="http://schemas.openxmlformats.org/drawingml/2006/table">
                <a:tbl>
                  <a:tblPr firstRow="1" bandRow="1">
                    <a:tableStyleId>{91EBBBCC-DAD2-459C-BE2E-F6DE35CF9A28}</a:tableStyleId>
                  </a:tblPr>
                  <a:tblGrid>
                    <a:gridCol w="2963055"/>
                    <a:gridCol w="5313740"/>
                  </a:tblGrid>
                  <a:tr h="3530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400" b="0" i="0" u="none" strike="noStrike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주제</a:t>
                          </a:r>
                          <a:endParaRPr lang="en-US" sz="1400" b="0" i="0" u="none" strike="noStrike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B002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400" b="0" i="0" u="none" strike="noStrike" dirty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목적</a:t>
                          </a:r>
                          <a:endParaRPr lang="ko-KR" altLang="en-US" sz="1400" b="0" i="0" u="none" strike="noStrike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8B0028"/>
                        </a:solidFill>
                      </a:tcPr>
                    </a:tc>
                  </a:tr>
                  <a:tr h="44812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t="-78378" r="-179835" b="-49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과대적합 </a:t>
                          </a:r>
                          <a:r>
                            <a:rPr lang="ko-KR" altLang="en-US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방지</a:t>
                          </a:r>
                          <a:r>
                            <a:rPr lang="en-US" altLang="ko-KR" sz="1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, 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특성변수 선택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(4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장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)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4812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Gradient decent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손실함수 최소</a:t>
                          </a:r>
                          <a:r>
                            <a:rPr lang="en-US" altLang="ko-KR" sz="14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(2</a:t>
                          </a:r>
                          <a:r>
                            <a:rPr lang="ko-KR" altLang="en-US" sz="1400" b="0" i="0" u="none" strike="noStrike" smtClean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장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)</a:t>
                          </a:r>
                          <a:endParaRPr lang="ko-KR" alt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4812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Cross-validation (CV)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과대 및 과소 적합 진단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, </a:t>
                          </a:r>
                          <a:r>
                            <a:rPr lang="ko-KR" altLang="en-US" sz="14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초모수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 선택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(9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장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)</a:t>
                          </a:r>
                          <a:endParaRPr lang="ko-KR" alt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4812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Nested cross-validation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machine learning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의 최종 성능 점검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(9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장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)</a:t>
                          </a:r>
                          <a:endParaRPr lang="ko-KR" alt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4812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Grid search CV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CV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를 이용한 최적 </a:t>
                          </a:r>
                          <a:r>
                            <a:rPr lang="ko-KR" altLang="en-US" sz="14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초모수의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 선택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(9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장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, 13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장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)</a:t>
                          </a:r>
                          <a:endParaRPr lang="ko-KR" alt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4812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pipeline</a:t>
                          </a:r>
                        </a:p>
                      </a:txBody>
                      <a:tcPr marL="9525" marR="9525" marT="9525" marB="0"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machine learning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을 위한 사전자료 정리의 통합처리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(9</a:t>
                          </a:r>
                          <a:r>
                            <a:rPr lang="ko-KR" altLang="en-US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장</a:t>
                          </a:r>
                          <a:r>
                            <a:rPr lang="en-US" altLang="ko-KR" sz="1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고려대학교M" panose="02020603020101020101" pitchFamily="18" charset="-127"/>
                              <a:ea typeface="고려대학교M" panose="02020603020101020101" pitchFamily="18" charset="-127"/>
                            </a:rPr>
                            <a:t>)</a:t>
                          </a:r>
                          <a:endParaRPr lang="ko-KR" altLang="en-US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고려대학교M" panose="02020603020101020101" pitchFamily="18" charset="-127"/>
                            <a:ea typeface="고려대학교M" panose="02020603020101020101" pitchFamily="18" charset="-127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077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1966365"/>
            <a:ext cx="9144001" cy="2925270"/>
          </a:xfrm>
          <a:prstGeom prst="rect">
            <a:avLst/>
          </a:prstGeom>
          <a:solidFill>
            <a:srgbClr val="8B0028"/>
          </a:solidFill>
          <a:ln>
            <a:solidFill>
              <a:srgbClr val="8B00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개체 틀 1"/>
          <p:cNvSpPr txBox="1">
            <a:spLocks/>
          </p:cNvSpPr>
          <p:nvPr/>
        </p:nvSpPr>
        <p:spPr>
          <a:xfrm>
            <a:off x="0" y="2265770"/>
            <a:ext cx="9144000" cy="231432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6600" dirty="0">
                <a:solidFill>
                  <a:schemeClr val="bg1"/>
                </a:solidFill>
                <a:latin typeface="고려대학교B" panose="02020603020101020101" pitchFamily="18" charset="-127"/>
                <a:ea typeface="고려대학교B" panose="02020603020101020101" pitchFamily="18" charset="-127"/>
              </a:rPr>
              <a:t>Q &amp; A</a:t>
            </a:r>
            <a:endParaRPr lang="ko-KR" altLang="en-US" sz="6600" dirty="0">
              <a:solidFill>
                <a:schemeClr val="bg1"/>
              </a:solidFill>
              <a:latin typeface="고려대학교B" panose="02020603020101020101" pitchFamily="18" charset="-127"/>
              <a:ea typeface="고려대학교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052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12831" y="481397"/>
            <a:ext cx="8439283" cy="510208"/>
          </a:xfrm>
        </p:spPr>
        <p:txBody>
          <a:bodyPr/>
          <a:lstStyle/>
          <a:p>
            <a:r>
              <a:rPr lang="ko-KR" altLang="en-US" dirty="0"/>
              <a:t>통계적 </a:t>
            </a:r>
            <a:r>
              <a:rPr lang="ko-KR" altLang="en-US" dirty="0" err="1"/>
              <a:t>머신러닝과</a:t>
            </a:r>
            <a:r>
              <a:rPr lang="ko-KR" altLang="en-US" dirty="0"/>
              <a:t>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3</a:t>
            </a:fld>
            <a:r>
              <a:rPr lang="en-US" altLang="ko-KR"/>
              <a:t>/38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439282" cy="4776318"/>
          </a:xfrm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314632"/>
              </p:ext>
            </p:extLst>
          </p:nvPr>
        </p:nvGraphicFramePr>
        <p:xfrm>
          <a:off x="310551" y="1061950"/>
          <a:ext cx="8441563" cy="53339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65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6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43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</a:rPr>
                        <a:t>구분</a:t>
                      </a:r>
                      <a:endParaRPr lang="ko-KR" altLang="en-US" sz="20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effectLst/>
                        </a:rPr>
                        <a:t>통계적머신러닝</a:t>
                      </a:r>
                      <a:endParaRPr lang="ko-KR" altLang="en-US" sz="20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effectLst/>
                        </a:rPr>
                        <a:t>딥러닝</a:t>
                      </a:r>
                      <a:endParaRPr lang="ko-KR" altLang="en-US" sz="20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9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데이터 크기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중</a:t>
                      </a:r>
                      <a:r>
                        <a:rPr lang="en-US" altLang="ko-KR" sz="1400" kern="0" spc="0" dirty="0">
                          <a:effectLst/>
                        </a:rPr>
                        <a:t>/</a:t>
                      </a:r>
                      <a:r>
                        <a:rPr lang="ko-KR" altLang="en-US" sz="1400" kern="0" spc="0" dirty="0">
                          <a:effectLst/>
                        </a:rPr>
                        <a:t>소 크기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effectLst/>
                        </a:rPr>
                        <a:t>빅데이터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9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분석자료 형태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2</a:t>
                      </a:r>
                      <a:r>
                        <a:rPr lang="ko-KR" altLang="en-US" sz="1400" kern="0" spc="0" dirty="0">
                          <a:effectLst/>
                        </a:rPr>
                        <a:t>차원 </a:t>
                      </a:r>
                      <a:r>
                        <a:rPr lang="ko-KR" altLang="en-US" sz="1400" kern="0" spc="0" dirty="0" err="1">
                          <a:effectLst/>
                        </a:rPr>
                        <a:t>텐서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effectLst/>
                        </a:rPr>
                        <a:t>2</a:t>
                      </a:r>
                      <a:r>
                        <a:rPr lang="ko-KR" altLang="en-US" sz="1400" kern="0" spc="0" dirty="0">
                          <a:effectLst/>
                        </a:rPr>
                        <a:t>차원 </a:t>
                      </a:r>
                      <a:r>
                        <a:rPr lang="ko-KR" altLang="en-US" sz="1400" kern="0" spc="0" dirty="0" err="1">
                          <a:effectLst/>
                        </a:rPr>
                        <a:t>텐서이상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강점을 갖는 자료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정형화된 자료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비정형자료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9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특성변수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특성변수를 만들어야 함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특성변수가 만들어짐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6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특성변수의 정규화 및 표준화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선택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필요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모형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매우 많음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기본적으로 </a:t>
                      </a:r>
                      <a:r>
                        <a:rPr lang="en-US" altLang="ko-KR" sz="1400" kern="0" spc="0" dirty="0">
                          <a:effectLst/>
                        </a:rPr>
                        <a:t>3 </a:t>
                      </a:r>
                      <a:r>
                        <a:rPr lang="ko-KR" altLang="en-US" sz="1400" kern="0" spc="0" dirty="0">
                          <a:effectLst/>
                        </a:rPr>
                        <a:t>개의 모형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9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최적화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일반적으로 전체 데이터 사용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배치데이터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6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해석여부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해석이 쉬움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ko-KR" altLang="en-US" sz="1400" kern="0" spc="0" dirty="0">
                          <a:effectLst/>
                        </a:rPr>
                        <a:t>단</a:t>
                      </a:r>
                      <a:r>
                        <a:rPr lang="en-US" altLang="ko-KR" sz="1400" kern="0" spc="0" dirty="0">
                          <a:effectLst/>
                        </a:rPr>
                        <a:t>, SVM</a:t>
                      </a:r>
                      <a:r>
                        <a:rPr lang="ko-KR" altLang="en-US" sz="1400" kern="0" spc="0" dirty="0">
                          <a:effectLst/>
                        </a:rPr>
                        <a:t>과 </a:t>
                      </a:r>
                      <a:r>
                        <a:rPr lang="en-US" altLang="ko-KR" sz="1400" kern="0" spc="0" dirty="0">
                          <a:effectLst/>
                        </a:rPr>
                        <a:t>boosting </a:t>
                      </a:r>
                      <a:r>
                        <a:rPr lang="ko-KR" altLang="en-US" sz="1400" kern="0" spc="0" dirty="0">
                          <a:effectLst/>
                        </a:rPr>
                        <a:t>제외</a:t>
                      </a:r>
                      <a:r>
                        <a:rPr lang="en-US" altLang="ko-KR" sz="1400" kern="0" spc="0" dirty="0">
                          <a:effectLst/>
                        </a:rPr>
                        <a:t>)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어렵거나 불가능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9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하드웨어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중급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고성능</a:t>
                      </a:r>
                      <a:r>
                        <a:rPr lang="en-US" altLang="ko-KR" sz="1400" kern="0" spc="0" dirty="0">
                          <a:effectLst/>
                        </a:rPr>
                        <a:t>(</a:t>
                      </a:r>
                      <a:r>
                        <a:rPr lang="en-US" sz="1400" kern="0" spc="0" dirty="0">
                          <a:effectLst/>
                        </a:rPr>
                        <a:t>GPU </a:t>
                      </a:r>
                      <a:r>
                        <a:rPr lang="ko-KR" altLang="en-US" sz="1400" kern="0" spc="0" dirty="0">
                          <a:effectLst/>
                        </a:rPr>
                        <a:t>요구</a:t>
                      </a:r>
                      <a:r>
                        <a:rPr lang="en-US" altLang="ko-KR" sz="1400" kern="0" spc="0" dirty="0">
                          <a:effectLst/>
                        </a:rPr>
                        <a:t>)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29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실행요구시간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최대 시간 단위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effectLst/>
                        </a:rPr>
                        <a:t>최대 </a:t>
                      </a:r>
                      <a:r>
                        <a:rPr lang="ko-KR" altLang="en-US" sz="1400" kern="0" spc="0" dirty="0" err="1">
                          <a:effectLst/>
                        </a:rPr>
                        <a:t>주단위</a:t>
                      </a:r>
                      <a:r>
                        <a:rPr lang="ko-KR" altLang="en-US" sz="1400" kern="0" spc="0" dirty="0">
                          <a:effectLst/>
                        </a:rPr>
                        <a:t> 시간</a:t>
                      </a:r>
                      <a:endParaRPr lang="ko-KR" altLang="en-US" sz="1400" b="1" kern="0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 AI, Machine Learning, </a:t>
            </a:r>
            <a:r>
              <a:rPr lang="ko-KR" altLang="en-US" dirty="0"/>
              <a:t>그리고 </a:t>
            </a:r>
            <a:r>
              <a:rPr lang="en-US" altLang="ko-KR" dirty="0"/>
              <a:t>Deep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458604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통계적 </a:t>
            </a:r>
            <a:r>
              <a:rPr lang="ko-KR" altLang="en-US" dirty="0" err="1"/>
              <a:t>머신러닝과</a:t>
            </a:r>
            <a:r>
              <a:rPr lang="ko-KR" altLang="en-US" dirty="0"/>
              <a:t>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4</a:t>
            </a:fld>
            <a:r>
              <a:rPr lang="en-US" altLang="ko-KR"/>
              <a:t>/38</a:t>
            </a:r>
            <a:endParaRPr lang="ko-KR" altLang="en-US" dirty="0"/>
          </a:p>
        </p:txBody>
      </p:sp>
      <p:sp>
        <p:nvSpPr>
          <p:cNvPr id="14" name="텍스트 개체 틀 13"/>
          <p:cNvSpPr txBox="1">
            <a:spLocks noGrp="1"/>
          </p:cNvSpPr>
          <p:nvPr>
            <p:ph type="body" sz="quarter" idx="15"/>
          </p:nvPr>
        </p:nvSpPr>
        <p:spPr>
          <a:xfrm>
            <a:off x="312832" y="1221894"/>
            <a:ext cx="8439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ko-KR" altLang="en-US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자료의 크기와 정밀도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353783" y="2331256"/>
            <a:ext cx="3661763" cy="2508162"/>
            <a:chOff x="2129947" y="1914815"/>
            <a:chExt cx="3007255" cy="1977849"/>
          </a:xfrm>
        </p:grpSpPr>
        <p:cxnSp>
          <p:nvCxnSpPr>
            <p:cNvPr id="8" name="직선 화살표 연결선 7"/>
            <p:cNvCxnSpPr/>
            <p:nvPr/>
          </p:nvCxnSpPr>
          <p:spPr>
            <a:xfrm flipV="1">
              <a:off x="2136297" y="1914815"/>
              <a:ext cx="0" cy="19774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>
              <a:off x="2129947" y="3892664"/>
              <a:ext cx="30072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자유형 10"/>
          <p:cNvSpPr/>
          <p:nvPr/>
        </p:nvSpPr>
        <p:spPr>
          <a:xfrm>
            <a:off x="2389517" y="3304808"/>
            <a:ext cx="3086475" cy="1500646"/>
          </a:xfrm>
          <a:custGeom>
            <a:avLst/>
            <a:gdLst>
              <a:gd name="connsiteX0" fmla="*/ 0 w 3088257"/>
              <a:gd name="connsiteY0" fmla="*/ 1526876 h 1526876"/>
              <a:gd name="connsiteX1" fmla="*/ 1052423 w 3088257"/>
              <a:gd name="connsiteY1" fmla="*/ 189782 h 1526876"/>
              <a:gd name="connsiteX2" fmla="*/ 3088257 w 3088257"/>
              <a:gd name="connsiteY2" fmla="*/ 0 h 152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8257" h="1526876">
                <a:moveTo>
                  <a:pt x="0" y="1526876"/>
                </a:moveTo>
                <a:cubicBezTo>
                  <a:pt x="268857" y="985568"/>
                  <a:pt x="537714" y="444261"/>
                  <a:pt x="1052423" y="189782"/>
                </a:cubicBezTo>
                <a:cubicBezTo>
                  <a:pt x="1567132" y="-64697"/>
                  <a:pt x="2718759" y="27317"/>
                  <a:pt x="308825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2378938" y="2737453"/>
            <a:ext cx="3079631" cy="2096219"/>
          </a:xfrm>
          <a:custGeom>
            <a:avLst/>
            <a:gdLst>
              <a:gd name="connsiteX0" fmla="*/ 0 w 3105510"/>
              <a:gd name="connsiteY0" fmla="*/ 2208363 h 2208363"/>
              <a:gd name="connsiteX1" fmla="*/ 1483744 w 3105510"/>
              <a:gd name="connsiteY1" fmla="*/ 457200 h 2208363"/>
              <a:gd name="connsiteX2" fmla="*/ 3105510 w 3105510"/>
              <a:gd name="connsiteY2" fmla="*/ 0 h 2208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5510" h="2208363">
                <a:moveTo>
                  <a:pt x="0" y="2208363"/>
                </a:moveTo>
                <a:cubicBezTo>
                  <a:pt x="483079" y="1516811"/>
                  <a:pt x="966159" y="825260"/>
                  <a:pt x="1483744" y="457200"/>
                </a:cubicBezTo>
                <a:cubicBezTo>
                  <a:pt x="2001329" y="89139"/>
                  <a:pt x="2835216" y="76200"/>
                  <a:pt x="31055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458569" y="2521030"/>
            <a:ext cx="790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고려대학교M" panose="02020603020101020101" pitchFamily="18" charset="-127"/>
                <a:ea typeface="고려대학교M" panose="02020603020101020101" pitchFamily="18" charset="-127"/>
              </a:rPr>
              <a:t>딥러닝</a:t>
            </a:r>
            <a:endParaRPr lang="ko-KR" altLang="en-US" sz="1600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6490" y="3109904"/>
            <a:ext cx="1522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통계적 </a:t>
            </a:r>
            <a:r>
              <a:rPr lang="ko-KR" altLang="en-US" sz="1600" dirty="0" err="1">
                <a:latin typeface="고려대학교M" panose="02020603020101020101" pitchFamily="18" charset="-127"/>
                <a:ea typeface="고려대학교M" panose="02020603020101020101" pitchFamily="18" charset="-127"/>
              </a:rPr>
              <a:t>머신러닝</a:t>
            </a:r>
            <a:endParaRPr lang="ko-KR" altLang="en-US" sz="1600" dirty="0">
              <a:latin typeface="고려대학교M" panose="02020603020101020101" pitchFamily="18" charset="-127"/>
              <a:ea typeface="고려대학교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5546" y="4664395"/>
            <a:ext cx="1290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자료의 크기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2575" y="2260202"/>
            <a:ext cx="752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고려대학교M" panose="02020603020101020101" pitchFamily="18" charset="-127"/>
                <a:ea typeface="고려대학교M" panose="02020603020101020101" pitchFamily="18" charset="-127"/>
              </a:rPr>
              <a:t>정밀도</a:t>
            </a:r>
          </a:p>
        </p:txBody>
      </p:sp>
      <p:sp>
        <p:nvSpPr>
          <p:cNvPr id="19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 AI, Machine Learning, </a:t>
            </a:r>
            <a:r>
              <a:rPr lang="ko-KR" altLang="en-US" dirty="0"/>
              <a:t>그리고 </a:t>
            </a:r>
            <a:r>
              <a:rPr lang="en-US" altLang="ko-KR" dirty="0"/>
              <a:t>Deep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93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5</a:t>
            </a:fld>
            <a:r>
              <a:rPr lang="en-US" altLang="ko-KR"/>
              <a:t>/38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/>
              <a:t>02 Machine Learning</a:t>
            </a:r>
            <a:r>
              <a:rPr lang="ko-KR" altLang="en-US" b="1" dirty="0"/>
              <a:t>의 분류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312832" y="1221894"/>
            <a:ext cx="8439282" cy="1545799"/>
          </a:xfrm>
        </p:spPr>
        <p:txBody>
          <a:bodyPr/>
          <a:lstStyle/>
          <a:p>
            <a:pPr marL="285750" indent="-285750"/>
            <a:r>
              <a:rPr lang="ko-KR" altLang="en-US" dirty="0"/>
              <a:t>지도학습</a:t>
            </a:r>
            <a:r>
              <a:rPr lang="en-US" altLang="ko-KR" dirty="0"/>
              <a:t>(supervised learning) </a:t>
            </a:r>
            <a:br>
              <a:rPr lang="en-US" altLang="ko-KR" dirty="0"/>
            </a:br>
            <a:r>
              <a:rPr lang="ko-KR" altLang="en-US" dirty="0" err="1"/>
              <a:t>비지도학습</a:t>
            </a:r>
            <a:r>
              <a:rPr lang="en-US" altLang="ko-KR" dirty="0"/>
              <a:t>(unsupervised learning)  </a:t>
            </a:r>
            <a:br>
              <a:rPr lang="en-US" altLang="ko-KR" dirty="0"/>
            </a:br>
            <a:r>
              <a:rPr lang="ko-KR" altLang="en-US" dirty="0"/>
              <a:t>강화학습</a:t>
            </a:r>
            <a:r>
              <a:rPr lang="en-US" altLang="ko-KR" dirty="0"/>
              <a:t>(Reinforcement learning)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텍스트 개체 틀 5"/>
          <p:cNvSpPr txBox="1">
            <a:spLocks/>
          </p:cNvSpPr>
          <p:nvPr/>
        </p:nvSpPr>
        <p:spPr>
          <a:xfrm>
            <a:off x="312831" y="2765428"/>
            <a:ext cx="8439282" cy="145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dirty="0"/>
              <a:t>배치학습</a:t>
            </a:r>
            <a:r>
              <a:rPr lang="en-US" altLang="ko-KR" dirty="0"/>
              <a:t>(Batch learning)</a:t>
            </a:r>
            <a:br>
              <a:rPr lang="en-US" altLang="ko-KR" dirty="0"/>
            </a:br>
            <a:r>
              <a:rPr lang="ko-KR" altLang="en-US" dirty="0"/>
              <a:t>온라인학습</a:t>
            </a:r>
            <a:r>
              <a:rPr lang="en-US" altLang="ko-KR" dirty="0"/>
              <a:t>(Online learning)</a:t>
            </a:r>
          </a:p>
        </p:txBody>
      </p:sp>
      <p:sp>
        <p:nvSpPr>
          <p:cNvPr id="7" name="텍스트 개체 틀 5"/>
          <p:cNvSpPr txBox="1">
            <a:spLocks/>
          </p:cNvSpPr>
          <p:nvPr/>
        </p:nvSpPr>
        <p:spPr>
          <a:xfrm>
            <a:off x="312831" y="3952269"/>
            <a:ext cx="8439282" cy="145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고려대학교M" panose="02020603020101020101" pitchFamily="18" charset="-127"/>
                <a:ea typeface="고려대학교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ko-KR" altLang="en-US" dirty="0"/>
              <a:t>사례기반</a:t>
            </a:r>
            <a:r>
              <a:rPr lang="en-US" altLang="ko-KR" dirty="0"/>
              <a:t>(Instance-based learning) </a:t>
            </a:r>
            <a:br>
              <a:rPr lang="en-US" altLang="ko-KR" dirty="0"/>
            </a:br>
            <a:r>
              <a:rPr lang="ko-KR" altLang="en-US" dirty="0"/>
              <a:t>모형기반</a:t>
            </a:r>
            <a:r>
              <a:rPr lang="en-US" altLang="ko-KR" dirty="0"/>
              <a:t>(Model-based learning)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67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지도학습</a:t>
            </a:r>
            <a:r>
              <a:rPr lang="en-US" altLang="ko-KR" dirty="0"/>
              <a:t>(Supervised learning)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  Machine Learning</a:t>
            </a:r>
            <a:r>
              <a:rPr lang="ko-KR" altLang="en-US" dirty="0"/>
              <a:t>의 분류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6</a:t>
            </a:fld>
            <a:r>
              <a:rPr lang="en-US" altLang="ko-KR"/>
              <a:t>/38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2" y="1221894"/>
                <a:ext cx="8439282" cy="5220470"/>
              </a:xfrm>
            </p:spPr>
            <p:txBody>
              <a:bodyPr/>
              <a:lstStyle/>
              <a:p>
                <a:r>
                  <a:rPr lang="ko-KR" altLang="en-US" dirty="0"/>
                  <a:t>표식이 있는 자료</a:t>
                </a:r>
                <a:r>
                  <a:rPr lang="en-US" altLang="ko-KR" dirty="0"/>
                  <a:t>(labeled data)</a:t>
                </a:r>
                <a:r>
                  <a:rPr lang="ko-KR" altLang="en-US" dirty="0"/>
                  <a:t>를 대상으로 함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br>
                  <a:rPr lang="en-US" altLang="ko-KR" dirty="0"/>
                </a:br>
                <a:br>
                  <a:rPr lang="en-US" altLang="ko-KR" dirty="0"/>
                </a:br>
                <a:br>
                  <a:rPr lang="en-US" altLang="ko-KR" dirty="0"/>
                </a:br>
                <a:endParaRPr lang="en-US" altLang="ko-KR" dirty="0"/>
              </a:p>
              <a:p>
                <a:r>
                  <a:rPr lang="ko-KR" altLang="en-US" dirty="0"/>
                  <a:t>입력자료 </a:t>
                </a:r>
                <a14:m>
                  <m:oMath xmlns:m="http://schemas.openxmlformats.org/officeDocument/2006/math">
                    <m:r>
                      <a:rPr lang="en-US" altLang="ko-KR" b="0" i="1" dirty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𝑥</m:t>
                    </m:r>
                  </m:oMath>
                </a14:m>
                <a:r>
                  <a:rPr lang="ko-KR" altLang="en-US" dirty="0"/>
                  <a:t>로부터 표식이 있는 자료 </a:t>
                </a:r>
                <a14:m>
                  <m:oMath xmlns:m="http://schemas.openxmlformats.org/officeDocument/2006/math">
                    <m:r>
                      <a:rPr lang="en-US" altLang="ko-KR" b="0" i="1" dirty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𝑦</m:t>
                    </m:r>
                  </m:oMath>
                </a14:m>
                <a:r>
                  <a:rPr lang="ko-KR" altLang="en-US" dirty="0"/>
                  <a:t>로의 </a:t>
                </a:r>
                <a:r>
                  <a:rPr lang="en-US" altLang="ko-KR" dirty="0"/>
                  <a:t>mapping</a:t>
                </a:r>
                <a:r>
                  <a:rPr lang="ko-KR" altLang="en-US" dirty="0"/>
                  <a:t>을 학습하는 방법을 </a:t>
                </a:r>
                <a:br>
                  <a:rPr lang="en-US" altLang="ko-KR" dirty="0"/>
                </a:br>
                <a:r>
                  <a:rPr lang="ko-KR" altLang="en-US" dirty="0"/>
                  <a:t>말함</a:t>
                </a:r>
                <a:r>
                  <a:rPr lang="en-US" altLang="ko-KR" dirty="0"/>
                  <a:t>. </a:t>
                </a:r>
                <a14:m>
                  <m:oMath xmlns:m="http://schemas.openxmlformats.org/officeDocument/2006/math">
                    <m:r>
                      <a:rPr lang="en-US" altLang="ko-KR" b="0" i="1" dirty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𝑦</m:t>
                    </m:r>
                    <m:r>
                      <a:rPr lang="en-US" altLang="ko-KR" b="0" i="1" dirty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 </m:t>
                    </m:r>
                  </m:oMath>
                </a14:m>
                <a:r>
                  <a:rPr lang="ko-KR" altLang="en-US" dirty="0"/>
                  <a:t>의 예측이 주목적임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𝑦</m:t>
                    </m:r>
                  </m:oMath>
                </a14:m>
                <a:r>
                  <a:rPr lang="ko-KR" altLang="en-US" dirty="0"/>
                  <a:t>의 적합 값이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</m:ctrlPr>
                      </m:acc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  <a:ea typeface="HY중고딕" panose="02030600000101010101" pitchFamily="18" charset="-127"/>
                          </a:rPr>
                          <m:t>𝑦</m:t>
                        </m:r>
                      </m:e>
                    </m:acc>
                    <m:r>
                      <a:rPr lang="en-US" altLang="ko-KR" b="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=</m:t>
                    </m:r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∅(</m:t>
                    </m:r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 err="1"/>
                  <a:t>로</a:t>
                </a:r>
                <a:r>
                  <a:rPr lang="ko-KR" altLang="en-US" dirty="0"/>
                  <a:t> 표현된다고 할 때 </a:t>
                </a:r>
                <a14:m>
                  <m:oMath xmlns:m="http://schemas.openxmlformats.org/officeDocument/2006/math">
                    <m:r>
                      <a:rPr lang="en-US" altLang="ko-KR" b="0" i="1" dirty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𝑦</m:t>
                    </m:r>
                  </m:oMath>
                </a14:m>
                <a:r>
                  <a:rPr lang="ko-KR" altLang="en-US" dirty="0"/>
                  <a:t>의 가장 좋은 적합 값을 </a:t>
                </a:r>
                <a:br>
                  <a:rPr lang="en-US" altLang="ko-KR" dirty="0"/>
                </a:br>
                <a:r>
                  <a:rPr lang="ko-KR" altLang="en-US" dirty="0"/>
                  <a:t>구해주는 패턴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ko-KR" altLang="en-US" dirty="0"/>
                  <a:t>을 찾아내는 것이 목적임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표식이 있는 </a:t>
                </a:r>
                <a14:m>
                  <m:oMath xmlns:m="http://schemas.openxmlformats.org/officeDocument/2006/math">
                    <m:r>
                      <a:rPr lang="en-US" altLang="ko-KR" b="0" i="1" dirty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𝑦</m:t>
                    </m:r>
                  </m:oMath>
                </a14:m>
                <a:r>
                  <a:rPr lang="ko-KR" altLang="en-US" dirty="0"/>
                  <a:t>가 있기 때문에 패턴의 정밀도 점검 가능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2" y="1221894"/>
                <a:ext cx="8439282" cy="5220470"/>
              </a:xfrm>
              <a:blipFill rotWithShape="0">
                <a:blip r:embed="rId2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/>
          <p:cNvGrpSpPr/>
          <p:nvPr/>
        </p:nvGrpSpPr>
        <p:grpSpPr>
          <a:xfrm>
            <a:off x="3299037" y="1909518"/>
            <a:ext cx="2744456" cy="1519482"/>
            <a:chOff x="3284948" y="1580808"/>
            <a:chExt cx="2744456" cy="1519482"/>
          </a:xfrm>
        </p:grpSpPr>
        <p:grpSp>
          <p:nvGrpSpPr>
            <p:cNvPr id="25" name="그룹 24"/>
            <p:cNvGrpSpPr/>
            <p:nvPr/>
          </p:nvGrpSpPr>
          <p:grpSpPr>
            <a:xfrm>
              <a:off x="3284948" y="1580808"/>
              <a:ext cx="2744456" cy="1519482"/>
              <a:chOff x="3284948" y="1580808"/>
              <a:chExt cx="2744456" cy="1519482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3284948" y="1580808"/>
                <a:ext cx="2744456" cy="1519482"/>
                <a:chOff x="2620714" y="1574772"/>
                <a:chExt cx="2744456" cy="1519482"/>
              </a:xfrm>
            </p:grpSpPr>
            <p:grpSp>
              <p:nvGrpSpPr>
                <p:cNvPr id="28" name="그룹 27"/>
                <p:cNvGrpSpPr/>
                <p:nvPr/>
              </p:nvGrpSpPr>
              <p:grpSpPr>
                <a:xfrm>
                  <a:off x="2620714" y="1574772"/>
                  <a:ext cx="2537882" cy="1519482"/>
                  <a:chOff x="2001520" y="1562625"/>
                  <a:chExt cx="2489451" cy="1519482"/>
                </a:xfrm>
              </p:grpSpPr>
              <p:sp>
                <p:nvSpPr>
                  <p:cNvPr id="31" name="직사각형 30"/>
                  <p:cNvSpPr/>
                  <p:nvPr/>
                </p:nvSpPr>
                <p:spPr>
                  <a:xfrm>
                    <a:off x="2001520" y="1562625"/>
                    <a:ext cx="457200" cy="1519482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2" name="직사각형 31"/>
                  <p:cNvSpPr/>
                  <p:nvPr/>
                </p:nvSpPr>
                <p:spPr>
                  <a:xfrm>
                    <a:off x="2742072" y="1562625"/>
                    <a:ext cx="1748899" cy="1519482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2620715" y="1580012"/>
                      <a:ext cx="457200" cy="10618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  <a:buSzPct val="90000"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  <a:ea typeface="HY중고딕" panose="0203060000010101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HY중고딕" panose="02030600000101010101" pitchFamily="18" charset="-127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HY중고딕" panose="02030600000101010101" pitchFamily="18" charset="-127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  <a:buSzPct val="90000"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HY중고딕" panose="0203060000010101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HY중고딕" panose="02030600000101010101" pitchFamily="18" charset="-127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HY중고딕" panose="02030600000101010101" pitchFamily="18" charset="-127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  <a:buSzPct val="90000"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20715" y="1580012"/>
                      <a:ext cx="457200" cy="106182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3403939" y="1580012"/>
                      <a:ext cx="1961231" cy="14598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  <a:buSzPct val="90000"/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11</m:t>
                              </m:r>
                            </m:sub>
                          </m:sSub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𝑝</m:t>
                              </m:r>
                            </m:sub>
                          </m:sSub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  <a:buSzPct val="90000"/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21</m:t>
                              </m:r>
                            </m:sub>
                          </m:sSub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22</m:t>
                              </m:r>
                            </m:sub>
                          </m:sSub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23</m:t>
                              </m:r>
                            </m:sub>
                          </m:sSub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2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𝑝</m:t>
                              </m:r>
                            </m:sub>
                          </m:sSub>
                        </m:oMath>
                      </a14:m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  <a:buSzPct val="90000"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  <a:buSzPct val="90000"/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𝑛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𝑛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𝑛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𝑛𝑝</m:t>
                              </m:r>
                            </m:sub>
                          </m:sSub>
                        </m:oMath>
                      </a14:m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3939" y="1580012"/>
                      <a:ext cx="1961231" cy="1459823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직사각형 26"/>
                  <p:cNvSpPr/>
                  <p:nvPr/>
                </p:nvSpPr>
                <p:spPr>
                  <a:xfrm>
                    <a:off x="3311250" y="2666948"/>
                    <a:ext cx="40459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23" name="직사각형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1250" y="2666948"/>
                    <a:ext cx="404598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" name="직선 연결선 21"/>
            <p:cNvCxnSpPr/>
            <p:nvPr/>
          </p:nvCxnSpPr>
          <p:spPr>
            <a:xfrm>
              <a:off x="3614684" y="1839439"/>
              <a:ext cx="51764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614684" y="2174719"/>
              <a:ext cx="51764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614684" y="2845279"/>
              <a:ext cx="51764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898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02  Machine Learning</a:t>
            </a:r>
            <a:r>
              <a:rPr lang="ko-KR" altLang="en-US"/>
              <a:t>의 분류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7</a:t>
            </a:fld>
            <a:r>
              <a:rPr lang="en-US" altLang="ko-KR"/>
              <a:t>/38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2" y="1221894"/>
                <a:ext cx="8764492" cy="477631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범주형인 경우 → 분류</a:t>
                </a:r>
                <a:r>
                  <a:rPr lang="en-US" altLang="ko-KR" dirty="0"/>
                  <a:t>(Classification)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</a:t>
                </a:r>
                <a:r>
                  <a:rPr lang="ko-KR" altLang="en-US" dirty="0"/>
                  <a:t>예</a:t>
                </a:r>
                <a:r>
                  <a:rPr lang="en-US" altLang="ko-KR" dirty="0"/>
                  <a:t>) e-mail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spam</a:t>
                </a:r>
                <a:r>
                  <a:rPr lang="ko-KR" altLang="en-US" dirty="0"/>
                  <a:t>인지 아닌지</a:t>
                </a:r>
                <a:r>
                  <a:rPr lang="en-US" altLang="ko-KR" dirty="0"/>
                  <a:t>,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우편번호를 구별해내는</a:t>
                </a:r>
                <a:r>
                  <a:rPr lang="en-US" altLang="ko-KR" dirty="0"/>
                  <a:t> </a:t>
                </a:r>
                <a:r>
                  <a:rPr lang="en-US" altLang="ko-KR"/>
                  <a:t>handwriting recognition</a:t>
                </a:r>
                <a:r>
                  <a:rPr lang="en-US" altLang="ko-KR" dirty="0"/>
                  <a:t>,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ko-KR" altLang="en-US" dirty="0"/>
                  <a:t>사람 얼굴을 구별하는 </a:t>
                </a:r>
                <a:r>
                  <a:rPr lang="en-US" altLang="ko-KR" dirty="0"/>
                  <a:t>face detection,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X-ray </a:t>
                </a:r>
                <a:r>
                  <a:rPr lang="ko-KR" altLang="en-US" dirty="0"/>
                  <a:t>사진을 통해 특정 질병의 유무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 </a:t>
                </a:r>
                <a:r>
                  <a:rPr lang="en-US" altLang="ko-KR" dirty="0"/>
                  <a:t>       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가 </a:t>
                </a:r>
                <a:r>
                  <a:rPr lang="ko-KR" altLang="en-US" dirty="0" err="1"/>
                  <a:t>연속형인</a:t>
                </a:r>
                <a:r>
                  <a:rPr lang="ko-KR" altLang="en-US" dirty="0"/>
                  <a:t> 경우 → 회귀</a:t>
                </a:r>
                <a:r>
                  <a:rPr lang="en-US" altLang="ko-KR" dirty="0"/>
                  <a:t>(Regression)</a:t>
                </a:r>
                <a:br>
                  <a:rPr lang="en-US" altLang="ko-KR" dirty="0"/>
                </a:br>
                <a:r>
                  <a:rPr lang="en-US" altLang="ko-KR" dirty="0"/>
                  <a:t>     </a:t>
                </a:r>
                <a:r>
                  <a:rPr lang="ko-KR" altLang="en-US" dirty="0"/>
                  <a:t>예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내일의 주식 가격 예측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특정 제품을 선호하는 소비자의 연령 예측</a:t>
                </a:r>
                <a:br>
                  <a:rPr lang="en-US" altLang="ko-KR" dirty="0"/>
                </a:br>
                <a:r>
                  <a:rPr lang="en-US" altLang="ko-KR" dirty="0"/>
                  <a:t>          </a:t>
                </a:r>
                <a:r>
                  <a:rPr lang="ko-KR" altLang="en-US" dirty="0"/>
                  <a:t>검진 자료를 이용한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특정 질병 항체의 양 예측</a:t>
                </a:r>
                <a:br>
                  <a:rPr lang="en-US" altLang="ko-KR" dirty="0"/>
                </a:br>
                <a:r>
                  <a:rPr lang="en-US" altLang="ko-KR" dirty="0"/>
                  <a:t>          </a:t>
                </a:r>
                <a:r>
                  <a:rPr lang="ko-KR" altLang="en-US" dirty="0"/>
                  <a:t>특정 지역의 기온 예측</a:t>
                </a:r>
                <a:endParaRPr lang="en-US" altLang="ko-KR" dirty="0"/>
              </a:p>
            </p:txBody>
          </p:sp>
        </mc:Choice>
        <mc:Fallback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2" y="1221894"/>
                <a:ext cx="8764492" cy="4776318"/>
              </a:xfrm>
              <a:blipFill>
                <a:blip r:embed="rId2"/>
                <a:stretch>
                  <a:fillRect l="-417" b="-110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지도학습</a:t>
            </a:r>
            <a:r>
              <a:rPr lang="en-US" altLang="ko-KR"/>
              <a:t>(Supervised learning)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78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비지도학습</a:t>
            </a:r>
            <a:r>
              <a:rPr lang="en-US" altLang="ko-KR" dirty="0"/>
              <a:t>(unsupervised learning)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  Machine Learning</a:t>
            </a:r>
            <a:r>
              <a:rPr lang="ko-KR" altLang="en-US" dirty="0"/>
              <a:t>의 분류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8</a:t>
            </a:fld>
            <a:r>
              <a:rPr lang="en-US" altLang="ko-KR"/>
              <a:t>/38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312832" y="1221894"/>
                <a:ext cx="8439282" cy="4891523"/>
              </a:xfrm>
            </p:spPr>
            <p:txBody>
              <a:bodyPr/>
              <a:lstStyle/>
              <a:p>
                <a:r>
                  <a:rPr lang="ko-KR" altLang="en-US" dirty="0"/>
                  <a:t>표식이 없는 자료</a:t>
                </a:r>
                <a:r>
                  <a:rPr lang="en-US" altLang="ko-KR" dirty="0"/>
                  <a:t>(unlabeled data)</a:t>
                </a:r>
                <a:r>
                  <a:rPr lang="ko-KR" altLang="en-US" dirty="0"/>
                  <a:t>를 대상으로 함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br>
                  <a:rPr lang="en-US" altLang="ko-KR" dirty="0"/>
                </a:br>
                <a:br>
                  <a:rPr lang="en-US" altLang="ko-KR" dirty="0"/>
                </a:br>
                <a:br>
                  <a:rPr lang="en-US" altLang="ko-KR" dirty="0"/>
                </a:br>
                <a:endParaRPr lang="en-US" altLang="ko-KR" dirty="0"/>
              </a:p>
              <a:p>
                <a:r>
                  <a:rPr lang="ko-KR" altLang="en-US" dirty="0"/>
                  <a:t>자료의 숨겨진 구조</a:t>
                </a:r>
                <a:r>
                  <a:rPr lang="en-US" altLang="ko-KR" dirty="0"/>
                  <a:t>(hidden structure)</a:t>
                </a:r>
                <a:r>
                  <a:rPr lang="ko-KR" altLang="en-US" dirty="0"/>
                  <a:t>를 찾고자 함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하지만 표식이 있는 </a:t>
                </a:r>
                <a14:m>
                  <m:oMath xmlns:m="http://schemas.openxmlformats.org/officeDocument/2006/math">
                    <m:r>
                      <a:rPr lang="en-US" altLang="ko-KR" b="0" i="1" dirty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𝑦</m:t>
                    </m:r>
                    <m:r>
                      <a:rPr lang="en-US" altLang="ko-KR" b="0" i="1" dirty="0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 </m:t>
                    </m:r>
                  </m:oMath>
                </a14:m>
                <a:r>
                  <a:rPr lang="ko-KR" altLang="en-US" dirty="0"/>
                  <a:t>가 없기 때문에 찾아낸 </a:t>
                </a:r>
                <a:r>
                  <a:rPr lang="en-US" altLang="ko-KR" dirty="0"/>
                  <a:t>structure</a:t>
                </a:r>
                <a:r>
                  <a:rPr lang="ko-KR" altLang="en-US" dirty="0"/>
                  <a:t>가 정밀한지에 대한 검증은 불가능함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  </a:t>
                </a:r>
                <a:endParaRPr lang="en-US" altLang="ko-KR" dirty="0"/>
              </a:p>
              <a:p>
                <a:r>
                  <a:rPr lang="ko-KR" altLang="en-US" dirty="0"/>
                  <a:t>추출된 요인을 이용해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차 분석을 할 때 주로 사용함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br>
                  <a:rPr lang="en-US" altLang="ko-KR" dirty="0"/>
                </a:br>
                <a:endParaRPr lang="en-US" altLang="ko-KR" dirty="0"/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312832" y="1221894"/>
                <a:ext cx="8439282" cy="4891523"/>
              </a:xfrm>
              <a:blipFill rotWithShape="0">
                <a:blip r:embed="rId2"/>
                <a:stretch>
                  <a:fillRect l="-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/>
          <p:cNvGrpSpPr/>
          <p:nvPr/>
        </p:nvGrpSpPr>
        <p:grpSpPr>
          <a:xfrm>
            <a:off x="3290144" y="1909518"/>
            <a:ext cx="2753349" cy="1519482"/>
            <a:chOff x="3290144" y="1909518"/>
            <a:chExt cx="2753349" cy="1519482"/>
          </a:xfrm>
        </p:grpSpPr>
        <p:grpSp>
          <p:nvGrpSpPr>
            <p:cNvPr id="8" name="그룹 7"/>
            <p:cNvGrpSpPr/>
            <p:nvPr/>
          </p:nvGrpSpPr>
          <p:grpSpPr>
            <a:xfrm>
              <a:off x="3299037" y="1909518"/>
              <a:ext cx="2744456" cy="1519482"/>
              <a:chOff x="3284948" y="1580808"/>
              <a:chExt cx="2744456" cy="1519482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3284948" y="1580808"/>
                <a:ext cx="2744456" cy="1519482"/>
                <a:chOff x="2620714" y="1574772"/>
                <a:chExt cx="2744456" cy="1519482"/>
              </a:xfrm>
            </p:grpSpPr>
            <p:grpSp>
              <p:nvGrpSpPr>
                <p:cNvPr id="14" name="그룹 13"/>
                <p:cNvGrpSpPr/>
                <p:nvPr/>
              </p:nvGrpSpPr>
              <p:grpSpPr>
                <a:xfrm>
                  <a:off x="2620714" y="1574772"/>
                  <a:ext cx="2537882" cy="1519482"/>
                  <a:chOff x="2001520" y="1562625"/>
                  <a:chExt cx="2489451" cy="1519482"/>
                </a:xfrm>
              </p:grpSpPr>
              <p:sp>
                <p:nvSpPr>
                  <p:cNvPr id="17" name="직사각형 16"/>
                  <p:cNvSpPr/>
                  <p:nvPr/>
                </p:nvSpPr>
                <p:spPr>
                  <a:xfrm>
                    <a:off x="2001520" y="1562625"/>
                    <a:ext cx="457200" cy="1519482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직사각형 17"/>
                  <p:cNvSpPr/>
                  <p:nvPr/>
                </p:nvSpPr>
                <p:spPr>
                  <a:xfrm>
                    <a:off x="2742072" y="1562625"/>
                    <a:ext cx="1748899" cy="1519482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2620715" y="1580012"/>
                      <a:ext cx="457200" cy="106182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  <a:buSzPct val="90000"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  <a:ea typeface="HY중고딕" panose="0203060000010101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HY중고딕" panose="02030600000101010101" pitchFamily="18" charset="-127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HY중고딕" panose="02030600000101010101" pitchFamily="18" charset="-127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  <a:buSzPct val="90000"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HY중고딕" panose="0203060000010101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HY중고딕" panose="02030600000101010101" pitchFamily="18" charset="-127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HY중고딕" panose="02030600000101010101" pitchFamily="18" charset="-127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  <a:buSzPct val="90000"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20715" y="1580012"/>
                      <a:ext cx="457200" cy="106182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3403939" y="1580012"/>
                      <a:ext cx="1961231" cy="145982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  <a:buSzPct val="90000"/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11</m:t>
                              </m:r>
                            </m:sub>
                          </m:sSub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𝑝</m:t>
                              </m:r>
                            </m:sub>
                          </m:sSub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  <a:buSzPct val="90000"/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21</m:t>
                              </m:r>
                            </m:sub>
                          </m:sSub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22</m:t>
                              </m:r>
                            </m:sub>
                          </m:sSub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23</m:t>
                              </m:r>
                            </m:sub>
                          </m:sSub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2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𝑝</m:t>
                              </m:r>
                            </m:sub>
                          </m:sSub>
                        </m:oMath>
                      </a14:m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  <a:buSzPct val="90000"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  <a:buSzPct val="90000"/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𝑛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𝑛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𝑛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oMath>
                      </a14:m>
                      <a:r>
                        <a:rPr lang="en-US" altLang="ko-KR" sz="1400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𝑛𝑝</m:t>
                              </m:r>
                            </m:sub>
                          </m:sSub>
                        </m:oMath>
                      </a14:m>
                      <a:endParaRPr lang="en-US" altLang="ko-KR" sz="1400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3939" y="1580012"/>
                      <a:ext cx="1961231" cy="1459823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직사각형 12"/>
                  <p:cNvSpPr/>
                  <p:nvPr/>
                </p:nvSpPr>
                <p:spPr>
                  <a:xfrm>
                    <a:off x="3311250" y="2666948"/>
                    <a:ext cx="40459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HY중고딕" panose="02030600000101010101" pitchFamily="18" charset="-127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23" name="직사각형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1250" y="2666948"/>
                    <a:ext cx="404598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그룹 20"/>
            <p:cNvGrpSpPr/>
            <p:nvPr/>
          </p:nvGrpSpPr>
          <p:grpSpPr>
            <a:xfrm>
              <a:off x="3290144" y="1909518"/>
              <a:ext cx="457201" cy="1519482"/>
              <a:chOff x="3284948" y="1580808"/>
              <a:chExt cx="457201" cy="1519482"/>
            </a:xfrm>
          </p:grpSpPr>
          <p:cxnSp>
            <p:nvCxnSpPr>
              <p:cNvPr id="19" name="직선 연결선 18"/>
              <p:cNvCxnSpPr/>
              <p:nvPr/>
            </p:nvCxnSpPr>
            <p:spPr>
              <a:xfrm flipH="1">
                <a:off x="3284948" y="1580808"/>
                <a:ext cx="457201" cy="15194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>
                <a:off x="3284948" y="1580808"/>
                <a:ext cx="457201" cy="15194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610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비지도학습</a:t>
            </a:r>
            <a:r>
              <a:rPr lang="en-US" altLang="ko-KR" dirty="0"/>
              <a:t>(unsupervised learning)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  Machine Learning</a:t>
            </a:r>
            <a:r>
              <a:rPr lang="ko-KR" altLang="en-US" dirty="0"/>
              <a:t>의 분류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ko-KR"/>
              <a:t>1</a:t>
            </a:r>
            <a:r>
              <a:rPr lang="ko-KR" altLang="en-US"/>
              <a:t>장 </a:t>
            </a:r>
            <a:r>
              <a:rPr lang="en-US" altLang="ko-KR"/>
              <a:t>Machine Learning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4529-8CD5-4A42-BBF1-D49445082074}" type="slidenum">
              <a:rPr lang="ko-KR" altLang="en-US" smtClean="0"/>
              <a:pPr/>
              <a:t>9</a:t>
            </a:fld>
            <a:r>
              <a:rPr lang="en-US" altLang="ko-KR"/>
              <a:t>/38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312832" y="1221895"/>
            <a:ext cx="8439282" cy="753554"/>
          </a:xfrm>
        </p:spPr>
        <p:txBody>
          <a:bodyPr/>
          <a:lstStyle/>
          <a:p>
            <a:r>
              <a:rPr lang="ko-KR" altLang="en-US" dirty="0" err="1"/>
              <a:t>비지도학습의</a:t>
            </a:r>
            <a:r>
              <a:rPr lang="ko-KR" altLang="en-US" dirty="0"/>
              <a:t> 대표적인 방법에는</a:t>
            </a:r>
            <a:br>
              <a:rPr lang="en-US" altLang="ko-KR" dirty="0"/>
            </a:b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텍스트 개체 틀 5"/>
              <p:cNvSpPr txBox="1">
                <a:spLocks/>
              </p:cNvSpPr>
              <p:nvPr/>
            </p:nvSpPr>
            <p:spPr>
              <a:xfrm>
                <a:off x="610704" y="1808018"/>
                <a:ext cx="8035275" cy="41901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lnSpc>
                    <a:spcPct val="150000"/>
                  </a:lnSpc>
                  <a:spcBef>
                    <a:spcPts val="1000"/>
                  </a:spcBef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고려대학교L" panose="02020603020101020101" pitchFamily="18" charset="-127"/>
                    <a:ea typeface="고려대학교L" panose="02020603020101020101" pitchFamily="18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HY중고딕" panose="02030600000101010101" pitchFamily="18" charset="-127"/>
                  <a:buChar char="-"/>
                </a:pPr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군집분석</a:t>
                </a:r>
                <a: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(Clustering)</a:t>
                </a:r>
                <a:b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</a:br>
                <a: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: feature </a:t>
                </a:r>
                <a14:m>
                  <m:oMath xmlns:m="http://schemas.openxmlformats.org/officeDocument/2006/math">
                    <m:r>
                      <a:rPr lang="en-US" altLang="ko-KR" b="0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 변수의</a:t>
                </a:r>
                <a: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 </a:t>
                </a:r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유사성을 이용해 몇 개의 그룹으로 분류</a:t>
                </a:r>
                <a:b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</a:br>
                <a: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  </a:t>
                </a:r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예</a:t>
                </a:r>
                <a: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) </a:t>
                </a:r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광고대상자를 고객의 특성을 바탕으로 분류</a:t>
                </a:r>
                <a:endParaRPr lang="en-US" altLang="ko-KR" dirty="0">
                  <a:latin typeface="고려대학교M" panose="02020603020101020101" pitchFamily="18" charset="-127"/>
                  <a:ea typeface="고려대학교M" panose="02020603020101020101" pitchFamily="18" charset="-127"/>
                </a:endParaRPr>
              </a:p>
              <a:p>
                <a:pPr marL="285750" indent="-285750">
                  <a:buFont typeface="HY중고딕" panose="02030600000101010101" pitchFamily="18" charset="-127"/>
                  <a:buChar char="-"/>
                </a:pPr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잠재요인추출</a:t>
                </a:r>
                <a: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(Latent factor extraction)</a:t>
                </a:r>
                <a:b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</a:br>
                <a: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: feature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HY중고딕" panose="02030600000101010101" pitchFamily="18" charset="-127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 변수에서</a:t>
                </a:r>
                <a: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 </a:t>
                </a:r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관측되지 않은 잠재요인을 추출하는 방법</a:t>
                </a:r>
                <a:b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</a:br>
                <a: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  </a:t>
                </a:r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예</a:t>
                </a:r>
                <a: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) </a:t>
                </a:r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차원축소</a:t>
                </a:r>
                <a: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:PCA (Principal Component Analysis), Embedding,                     </a:t>
                </a:r>
                <a:r>
                  <a:rPr lang="en-US" altLang="ko-KR" dirty="0" err="1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AutoEncoders</a:t>
                </a:r>
                <a:endParaRPr lang="en-US" altLang="ko-KR" dirty="0">
                  <a:latin typeface="고려대학교M" panose="02020603020101020101" pitchFamily="18" charset="-127"/>
                  <a:ea typeface="고려대학교M" panose="02020603020101020101" pitchFamily="18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          </a:t>
                </a:r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차원 증대</a:t>
                </a:r>
                <a: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: Kernel method(</a:t>
                </a:r>
                <a:r>
                  <a:rPr lang="ko-KR" altLang="en-US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비선형</a:t>
                </a:r>
                <a:r>
                  <a:rPr lang="en-US" altLang="ko-KR" dirty="0">
                    <a:latin typeface="고려대학교M" panose="02020603020101020101" pitchFamily="18" charset="-127"/>
                    <a:ea typeface="고려대학교M" panose="02020603020101020101" pitchFamily="18" charset="-127"/>
                  </a:rPr>
                  <a:t>), Deep learning</a:t>
                </a:r>
              </a:p>
              <a:p>
                <a:pPr marL="285750" indent="-285750">
                  <a:buFont typeface="HY중고딕" panose="02030600000101010101" pitchFamily="18" charset="-127"/>
                  <a:buChar char="-"/>
                </a:pPr>
                <a:endParaRPr lang="en-US" altLang="ko-KR" dirty="0">
                  <a:latin typeface="고려대학교M" panose="02020603020101020101" pitchFamily="18" charset="-127"/>
                  <a:ea typeface="고려대학교M" panose="02020603020101020101" pitchFamily="18" charset="-127"/>
                </a:endParaRPr>
              </a:p>
              <a:p>
                <a:pPr marL="285750" indent="-285750">
                  <a:buFont typeface="HY중고딕" panose="02030600000101010101" pitchFamily="18" charset="-127"/>
                  <a:buChar char="-"/>
                </a:pPr>
                <a:endParaRPr lang="ko-KR" altLang="en-US" dirty="0">
                  <a:latin typeface="고려대학교M" panose="02020603020101020101" pitchFamily="18" charset="-127"/>
                  <a:ea typeface="고려대학교M" panose="02020603020101020101" pitchFamily="18" charset="-127"/>
                </a:endParaRPr>
              </a:p>
              <a:p>
                <a:endParaRPr lang="ko-KR" altLang="en-US" dirty="0">
                  <a:latin typeface="고려대학교M" panose="02020603020101020101" pitchFamily="18" charset="-127"/>
                  <a:ea typeface="고려대학교M" panose="02020603020101020101" pitchFamily="18" charset="-127"/>
                </a:endParaRPr>
              </a:p>
              <a:p>
                <a:endParaRPr lang="ko-KR" altLang="en-US" dirty="0">
                  <a:latin typeface="고려대학교M" panose="02020603020101020101" pitchFamily="18" charset="-127"/>
                  <a:ea typeface="고려대학교M" panose="02020603020101020101" pitchFamily="18" charset="-127"/>
                </a:endParaRPr>
              </a:p>
              <a:p>
                <a:endParaRPr lang="ko-KR" altLang="en-US" dirty="0">
                  <a:latin typeface="고려대학교M" panose="02020603020101020101" pitchFamily="18" charset="-127"/>
                  <a:ea typeface="고려대학교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3" name="텍스트 개체 틀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4" y="1808018"/>
                <a:ext cx="8035275" cy="4190193"/>
              </a:xfrm>
              <a:prstGeom prst="rect">
                <a:avLst/>
              </a:prstGeom>
              <a:blipFill rotWithShape="0">
                <a:blip r:embed="rId2"/>
                <a:stretch>
                  <a:fillRect l="-303" r="-188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73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2110</TotalTime>
  <Words>2079</Words>
  <Application>Microsoft Office PowerPoint</Application>
  <PresentationFormat>화면 슬라이드 쇼(4:3)</PresentationFormat>
  <Paragraphs>366</Paragraphs>
  <Slides>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HY중고딕</vt:lpstr>
      <vt:lpstr>Arial</vt:lpstr>
      <vt:lpstr>Cambria Math</vt:lpstr>
      <vt:lpstr>맑은 고딕</vt:lpstr>
      <vt:lpstr>고려대학교B</vt:lpstr>
      <vt:lpstr>고려대학교M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선미</dc:creator>
  <cp:lastModifiedBy>명 재성</cp:lastModifiedBy>
  <cp:revision>340</cp:revision>
  <dcterms:created xsi:type="dcterms:W3CDTF">2019-04-03T09:05:46Z</dcterms:created>
  <dcterms:modified xsi:type="dcterms:W3CDTF">2020-02-04T13:10:38Z</dcterms:modified>
</cp:coreProperties>
</file>