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14" r:id="rId2"/>
    <p:sldId id="310" r:id="rId3"/>
    <p:sldId id="316" r:id="rId4"/>
    <p:sldId id="315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31" r:id="rId13"/>
    <p:sldId id="333" r:id="rId14"/>
    <p:sldId id="332" r:id="rId15"/>
    <p:sldId id="334" r:id="rId16"/>
    <p:sldId id="335" r:id="rId17"/>
    <p:sldId id="336" r:id="rId18"/>
    <p:sldId id="337" r:id="rId19"/>
    <p:sldId id="338" r:id="rId20"/>
    <p:sldId id="339" r:id="rId21"/>
    <p:sldId id="324" r:id="rId22"/>
    <p:sldId id="325" r:id="rId23"/>
    <p:sldId id="330" r:id="rId24"/>
    <p:sldId id="326" r:id="rId25"/>
    <p:sldId id="327" r:id="rId26"/>
    <p:sldId id="328" r:id="rId27"/>
    <p:sldId id="329" r:id="rId28"/>
    <p:sldId id="296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mbria Math" panose="02040503050406030204" pitchFamily="18" charset="0"/>
      <p:regular r:id="rId38"/>
    </p:embeddedFont>
    <p:embeddedFont>
      <p:font typeface="고려대학교B" panose="02020603020101020101" pitchFamily="18" charset="-127"/>
      <p:regular r:id="rId39"/>
    </p:embeddedFont>
    <p:embeddedFont>
      <p:font typeface="고려대학교M" panose="02020603020101020101" pitchFamily="18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6CDA"/>
    <a:srgbClr val="EDEDED"/>
    <a:srgbClr val="8B0028"/>
    <a:srgbClr val="AC0031"/>
    <a:srgbClr val="F8F8F8"/>
    <a:srgbClr val="68001E"/>
    <a:srgbClr val="540018"/>
    <a:srgbClr val="B80035"/>
    <a:srgbClr val="9E0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5622" autoAdjust="0"/>
  </p:normalViewPr>
  <p:slideViewPr>
    <p:cSldViewPr snapToGrid="0" showGuides="1">
      <p:cViewPr varScale="1">
        <p:scale>
          <a:sx n="82" d="100"/>
          <a:sy n="82" d="100"/>
        </p:scale>
        <p:origin x="1248" y="48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-3031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86"/>
    </p:cViewPr>
  </p:sorterViewPr>
  <p:notesViewPr>
    <p:cSldViewPr snapToGrid="0" showGuides="1">
      <p:cViewPr varScale="1">
        <p:scale>
          <a:sx n="68" d="100"/>
          <a:sy n="68" d="100"/>
        </p:scale>
        <p:origin x="2270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CA0D6-FCF5-4965-925F-05A29B095E4C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40DB1-CD8A-421D-B34F-A7BC552B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1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E872E-36A3-44FB-A6BA-C404CF923827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D1F5-F10F-4082-B9D1-09FCF287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6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4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60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1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41622"/>
            <a:ext cx="9144000" cy="999552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제목을 적어주세요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790257"/>
            <a:ext cx="9144000" cy="1787000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학교</a:t>
            </a:r>
            <a:endParaRPr lang="en-US" altLang="ko-KR" dirty="0"/>
          </a:p>
          <a:p>
            <a:r>
              <a:rPr lang="ko-KR" altLang="en-US" dirty="0"/>
              <a:t>이름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16273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Machine</a:t>
            </a:r>
            <a:r>
              <a:rPr lang="en-US" altLang="ko-KR" sz="1600" baseline="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 Learning</a:t>
            </a:r>
            <a:endParaRPr lang="ko-KR" altLang="en-US" sz="1600" dirty="0">
              <a:solidFill>
                <a:schemeClr val="accent3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647321" y="3306923"/>
            <a:ext cx="5849359" cy="0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5807281" y="3521279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 userDrawn="1"/>
        </p:nvSpPr>
        <p:spPr>
          <a:xfrm rot="5400000">
            <a:off x="1780562" y="-1780562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8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8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8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0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527858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1319" y="1093865"/>
            <a:ext cx="4465118" cy="85820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>
              <a:defRPr sz="36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en-US" altLang="ko-KR" dirty="0"/>
              <a:t>Contents</a:t>
            </a:r>
            <a:r>
              <a:rPr lang="ko-KR" altLang="en-US" dirty="0"/>
              <a:t>임</a:t>
            </a:r>
            <a:endParaRPr lang="en-US" dirty="0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99" y="2025820"/>
            <a:ext cx="742083" cy="324269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baseline="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657682" y="2025820"/>
            <a:ext cx="5699760" cy="324269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내용을 적으시오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내용을 적으시오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내용을 적으시오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843876" y="1093836"/>
            <a:ext cx="617952" cy="662761"/>
            <a:chOff x="2503635" y="1275301"/>
            <a:chExt cx="617952" cy="662761"/>
          </a:xfrm>
        </p:grpSpPr>
        <p:sp>
          <p:nvSpPr>
            <p:cNvPr id="3" name="직사각형 2"/>
            <p:cNvSpPr/>
            <p:nvPr userDrawn="1"/>
          </p:nvSpPr>
          <p:spPr>
            <a:xfrm rot="900000">
              <a:off x="2711955" y="1528430"/>
              <a:ext cx="409632" cy="409632"/>
            </a:xfrm>
            <a:prstGeom prst="rect">
              <a:avLst/>
            </a:prstGeom>
            <a:solidFill>
              <a:srgbClr val="8B0028"/>
            </a:solidFill>
            <a:ln>
              <a:solidFill>
                <a:srgbClr val="8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 rot="1800000">
              <a:off x="2503635" y="1275301"/>
              <a:ext cx="464773" cy="464773"/>
            </a:xfrm>
            <a:prstGeom prst="rect">
              <a:avLst/>
            </a:prstGeom>
            <a:noFill/>
            <a:ln w="28575">
              <a:solidFill>
                <a:srgbClr val="8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796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32455" y="0"/>
            <a:ext cx="6911546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104" y="2764503"/>
            <a:ext cx="6686975" cy="1010823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335105" y="2419877"/>
            <a:ext cx="6686974" cy="58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1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장 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Machine Learning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이란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?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-193040" y="3352969"/>
            <a:ext cx="8439282" cy="34481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SzPct val="90000"/>
              <a:buFont typeface="Wingdings" panose="05000000000000000000" pitchFamily="2" charset="2"/>
              <a:buNone/>
              <a:defRPr sz="199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91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5" y="6598070"/>
            <a:ext cx="4026781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/18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9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833834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2</a:t>
            </a:r>
            <a:r>
              <a:rPr lang="ko-KR" altLang="en-US" dirty="0"/>
              <a:t>장 사전 과정</a:t>
            </a:r>
            <a:r>
              <a:rPr lang="en-US" altLang="ko-KR" dirty="0"/>
              <a:t>(preprocessing)</a:t>
            </a:r>
            <a:r>
              <a:rPr lang="ko-KR" altLang="en-US" dirty="0"/>
              <a:t>과 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/18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2" y="417919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53200"/>
            <a:ext cx="2057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85336" y="6548781"/>
            <a:ext cx="3086100" cy="3092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00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2" r:id="rId4"/>
    <p:sldLayoutId id="2147483666" r:id="rId5"/>
    <p:sldLayoutId id="2147483664" r:id="rId6"/>
    <p:sldLayoutId id="2147483665" r:id="rId7"/>
    <p:sldLayoutId id="2147483670" r:id="rId8"/>
    <p:sldLayoutId id="2147483667" r:id="rId9"/>
    <p:sldLayoutId id="2147483668" r:id="rId10"/>
    <p:sldLayoutId id="2147483669" r:id="rId11"/>
    <p:sldLayoutId id="2147483671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0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17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0" y="2123847"/>
            <a:ext cx="9144000" cy="999552"/>
          </a:xfrm>
        </p:spPr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>
                <a:solidFill>
                  <a:srgbClr val="8B0028"/>
                </a:solidFill>
              </a:rPr>
              <a:t>장 사전 과정</a:t>
            </a:r>
            <a:r>
              <a:rPr lang="en-US" altLang="ko-KR" b="1" dirty="0">
                <a:solidFill>
                  <a:srgbClr val="8B0028"/>
                </a:solidFill>
              </a:rPr>
              <a:t>(preprocessing)</a:t>
            </a:r>
            <a:r>
              <a:rPr lang="ko-KR" altLang="en-US" b="1" dirty="0">
                <a:solidFill>
                  <a:srgbClr val="8B0028"/>
                </a:solidFill>
              </a:rPr>
              <a:t>과</a:t>
            </a:r>
            <a:endParaRPr lang="en-US" altLang="ko-KR" b="1" dirty="0">
              <a:solidFill>
                <a:srgbClr val="8B0028"/>
              </a:solidFill>
            </a:endParaRPr>
          </a:p>
          <a:p>
            <a:r>
              <a:rPr lang="ko-KR" altLang="en-US" b="1" dirty="0"/>
              <a:t>최적화</a:t>
            </a:r>
            <a:r>
              <a:rPr lang="en-US" altLang="ko-KR" b="1" dirty="0"/>
              <a:t>(optimization)</a:t>
            </a:r>
            <a:endParaRPr lang="ko-KR" altLang="en-US" b="1" dirty="0">
              <a:solidFill>
                <a:srgbClr val="8B0028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고려대학교 통계학과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박유성</a:t>
            </a:r>
          </a:p>
        </p:txBody>
      </p:sp>
    </p:spTree>
    <p:extLst>
      <p:ext uri="{BB962C8B-B14F-4D97-AF65-F5344CB8AC3E}">
        <p14:creationId xmlns:p14="http://schemas.microsoft.com/office/powerpoint/2010/main" val="21426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자료의 특성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분석하기 전의 특성변수의 선택</a:t>
            </a:r>
            <a:r>
              <a:rPr lang="en-US" altLang="ko-KR" dirty="0"/>
              <a:t>, </a:t>
            </a:r>
            <a:r>
              <a:rPr lang="ko-KR" altLang="en-US" dirty="0"/>
              <a:t>특성변수의 특징</a:t>
            </a:r>
            <a:r>
              <a:rPr lang="en-US" altLang="ko-KR" dirty="0"/>
              <a:t>, </a:t>
            </a:r>
            <a:r>
              <a:rPr lang="ko-KR" altLang="en-US" dirty="0"/>
              <a:t>이상치의 존재유무</a:t>
            </a:r>
            <a:r>
              <a:rPr lang="en-US" altLang="ko-KR" dirty="0"/>
              <a:t>, </a:t>
            </a:r>
            <a:r>
              <a:rPr lang="ko-KR" altLang="en-US" dirty="0"/>
              <a:t>특성변수들 간의 관계 등을 파악해야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탐색적 기법</a:t>
            </a:r>
            <a:r>
              <a:rPr lang="en-US" altLang="ko-KR" dirty="0"/>
              <a:t>(exploratory technique)</a:t>
            </a:r>
            <a:r>
              <a:rPr lang="ko-KR" altLang="en-US" dirty="0"/>
              <a:t>을 주로 이용함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seaborn</a:t>
            </a:r>
            <a:r>
              <a:rPr lang="en-US" altLang="ko-KR" dirty="0"/>
              <a:t> plot</a:t>
            </a:r>
            <a:r>
              <a:rPr lang="ko-KR" altLang="en-US" dirty="0"/>
              <a:t>은 탐색적 기법을 위한 좋은 도구를 제공함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10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84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Plot</a:t>
            </a:r>
            <a:r>
              <a:rPr lang="ko-KR" altLang="en-US" dirty="0"/>
              <a:t>의 용도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자료의 특성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kdeplot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35881"/>
              </p:ext>
            </p:extLst>
          </p:nvPr>
        </p:nvGraphicFramePr>
        <p:xfrm>
          <a:off x="456197" y="1255450"/>
          <a:ext cx="8152550" cy="345723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56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Plot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00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용도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00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kdeplot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distplot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특성변수의 분포 제공 및 </a:t>
                      </a:r>
                      <a:b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</a:b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개 이상의 특성변수들의 분포를 비교 가능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jointplot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특성변수들의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다변량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 분포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주변분포 제공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b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</a:b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그리고 특성변수들 간의 선형 관계를 제공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pairplot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특성변수들의 히스토그램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특성변수들 간의 산포도 제공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factorplot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boxplot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제공 및 </a:t>
                      </a:r>
                      <a:b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</a:b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다양한 부분집합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또는 제한조건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에서 분포의 비교 가능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FaceGrid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다양한 제약조건에서 관심 있는 특성변수의 히스토그램 제공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11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58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불균형자료</a:t>
            </a:r>
            <a:r>
              <a:rPr lang="en-US" altLang="ko-KR" dirty="0"/>
              <a:t>(Imbalanced data)</a:t>
            </a:r>
            <a:r>
              <a:rPr lang="ko-KR" altLang="en-US" dirty="0"/>
              <a:t>의 처리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12</a:t>
            </a:fld>
            <a:r>
              <a:rPr lang="en-US" altLang="ko-KR"/>
              <a:t>/18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머신러닝의</a:t>
            </a:r>
            <a:r>
              <a:rPr lang="ko-KR" altLang="en-US" dirty="0"/>
              <a:t> 목적이 분류</a:t>
            </a:r>
            <a:r>
              <a:rPr lang="en-US" altLang="ko-KR" dirty="0"/>
              <a:t>(classification)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특정 클래스의 관측치가 다른 클래스에 비해 매우 낮게 나타나면 이러한 자료를 불균형자료라고 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차주의 디폴트 예측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  </a:t>
            </a:r>
            <a:r>
              <a:rPr lang="ko-KR" altLang="en-US" dirty="0"/>
              <a:t>차주 중 </a:t>
            </a:r>
            <a:r>
              <a:rPr lang="en-US" altLang="ko-KR" dirty="0"/>
              <a:t>98%</a:t>
            </a:r>
            <a:r>
              <a:rPr lang="ko-KR" altLang="en-US" dirty="0"/>
              <a:t>는 디폴트가 없는 정상고객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2%</a:t>
            </a:r>
            <a:r>
              <a:rPr lang="ko-KR" altLang="en-US" dirty="0"/>
              <a:t> 디폴트 고객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dirty="0"/>
              <a:t>무조건 정상고객으로 판정하면 </a:t>
            </a:r>
            <a:r>
              <a:rPr lang="en-US" altLang="ko-KR" dirty="0"/>
              <a:t>98%</a:t>
            </a:r>
            <a:r>
              <a:rPr lang="ko-KR" altLang="en-US" dirty="0"/>
              <a:t>의 정밀도를 보임</a:t>
            </a:r>
            <a:endParaRPr lang="en-US" altLang="ko-KR" dirty="0"/>
          </a:p>
          <a:p>
            <a:pPr fontAlgn="base"/>
            <a:r>
              <a:rPr lang="en-US" altLang="ko-KR" dirty="0"/>
              <a:t> </a:t>
            </a:r>
            <a:r>
              <a:rPr lang="ko-KR" altLang="en-US" dirty="0"/>
              <a:t>디폴트고객을 디폴트라고 예측할 확률</a:t>
            </a:r>
            <a:r>
              <a:rPr lang="en-US" altLang="ko-KR" dirty="0"/>
              <a:t>(</a:t>
            </a:r>
            <a:r>
              <a:rPr lang="ko-KR" altLang="en-US" dirty="0"/>
              <a:t>이를 </a:t>
            </a:r>
            <a:r>
              <a:rPr lang="en-US" altLang="ko-KR" dirty="0"/>
              <a:t>recall</a:t>
            </a:r>
            <a:r>
              <a:rPr lang="ko-KR" altLang="en-US" dirty="0"/>
              <a:t>이라고 한다</a:t>
            </a:r>
            <a:r>
              <a:rPr lang="en-US" altLang="ko-KR" dirty="0"/>
              <a:t>)</a:t>
            </a:r>
            <a:r>
              <a:rPr lang="ko-KR" altLang="en-US" dirty="0"/>
              <a:t>을 높이기에는 디폴트 사례가 너무 적은 게 불균형자료의 약점이다</a:t>
            </a:r>
            <a:r>
              <a:rPr lang="en-US" altLang="ko-KR" dirty="0"/>
              <a:t>. 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7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SMOTE and ADASYN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불균형자료의 처리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13</a:t>
            </a:fld>
            <a:r>
              <a:rPr lang="en-US" altLang="ko-KR"/>
              <a:t>/18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4212748"/>
          </a:xfrm>
        </p:spPr>
        <p:txBody>
          <a:bodyPr/>
          <a:lstStyle/>
          <a:p>
            <a:r>
              <a:rPr lang="ko-KR" altLang="en-US" dirty="0"/>
              <a:t>해결책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1.  </a:t>
            </a:r>
            <a:r>
              <a:rPr lang="ko-KR" altLang="en-US" dirty="0" err="1"/>
              <a:t>과소표집</a:t>
            </a:r>
            <a:r>
              <a:rPr lang="en-US" altLang="ko-KR" dirty="0"/>
              <a:t>(</a:t>
            </a:r>
            <a:r>
              <a:rPr lang="en-US" altLang="ko-KR" dirty="0" err="1"/>
              <a:t>undersampling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다수클래스</a:t>
            </a:r>
            <a:r>
              <a:rPr lang="en-US" altLang="ko-KR" dirty="0"/>
              <a:t>(major class)</a:t>
            </a:r>
            <a:r>
              <a:rPr lang="ko-KR" altLang="en-US" dirty="0"/>
              <a:t>의 표본을 임의로</a:t>
            </a:r>
            <a:r>
              <a:rPr lang="en-US" altLang="ko-KR" dirty="0"/>
              <a:t>(randomly) </a:t>
            </a:r>
            <a:r>
              <a:rPr lang="ko-KR" altLang="en-US" dirty="0"/>
              <a:t>학습데이터로부터 제거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2. </a:t>
            </a:r>
            <a:r>
              <a:rPr lang="ko-KR" altLang="en-US" dirty="0" err="1"/>
              <a:t>과대표집</a:t>
            </a:r>
            <a:r>
              <a:rPr lang="en-US" altLang="ko-KR" dirty="0"/>
              <a:t>(oversampling)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소수클래스</a:t>
            </a:r>
            <a:r>
              <a:rPr lang="en-US" altLang="ko-KR" dirty="0"/>
              <a:t>(minor class)</a:t>
            </a:r>
            <a:r>
              <a:rPr lang="ko-KR" altLang="en-US" dirty="0"/>
              <a:t>의 표본을 복제하여 이를 학습데이터에 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ko-KR" altLang="en-US" dirty="0" err="1"/>
              <a:t>과소표집보다는</a:t>
            </a:r>
            <a:r>
              <a:rPr lang="ko-KR" altLang="en-US" dirty="0"/>
              <a:t> </a:t>
            </a:r>
            <a:r>
              <a:rPr lang="ko-KR" altLang="en-US" dirty="0" err="1"/>
              <a:t>과대표집이</a:t>
            </a:r>
            <a:r>
              <a:rPr lang="ko-KR" altLang="en-US" dirty="0"/>
              <a:t> 통계적으로 유용함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과소표집은</a:t>
            </a:r>
            <a:r>
              <a:rPr lang="ko-KR" altLang="en-US" dirty="0"/>
              <a:t> 표본의 수를 줄이기 때문에 모형의 정밀도를 떨어짐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44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SMOTE and ADASYN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불균형자료의 처리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14</a:t>
            </a:fld>
            <a:r>
              <a:rPr lang="en-US" altLang="ko-KR"/>
              <a:t>/18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4600936"/>
          </a:xfrm>
        </p:spPr>
        <p:txBody>
          <a:bodyPr/>
          <a:lstStyle/>
          <a:p>
            <a:r>
              <a:rPr lang="ko-KR" altLang="en-US" dirty="0" err="1"/>
              <a:t>과대표집의</a:t>
            </a:r>
            <a:r>
              <a:rPr lang="ko-KR" altLang="en-US" dirty="0"/>
              <a:t> 대표적인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합성소수표집법</a:t>
            </a:r>
            <a:r>
              <a:rPr lang="en-US" altLang="ko-KR" dirty="0"/>
              <a:t>(synthetic minority oversampling technique, SMOTE)  </a:t>
            </a:r>
            <a:r>
              <a:rPr lang="ko-KR" altLang="en-US" dirty="0"/>
              <a:t>과 </a:t>
            </a:r>
            <a:r>
              <a:rPr lang="ko-KR" altLang="en-US" dirty="0" err="1"/>
              <a:t>조절합성표집법</a:t>
            </a:r>
            <a:r>
              <a:rPr lang="en-US" altLang="ko-KR" dirty="0"/>
              <a:t>(adaptive synthetic sampling method, ADASYN).</a:t>
            </a:r>
            <a:endParaRPr lang="ko-KR" altLang="en-US" dirty="0"/>
          </a:p>
          <a:p>
            <a:r>
              <a:rPr lang="en-US" altLang="ko-KR" dirty="0"/>
              <a:t>SMOTE</a:t>
            </a:r>
            <a:r>
              <a:rPr lang="ko-KR" altLang="en-US" dirty="0"/>
              <a:t>와 </a:t>
            </a:r>
            <a:r>
              <a:rPr lang="en-US" altLang="ko-KR" dirty="0"/>
              <a:t>ADASYN</a:t>
            </a:r>
            <a:r>
              <a:rPr lang="ko-KR" altLang="en-US" dirty="0"/>
              <a:t>은 근본적으로 같은 방법</a:t>
            </a:r>
            <a:endParaRPr lang="en-US" altLang="ko-KR" dirty="0"/>
          </a:p>
          <a:p>
            <a:r>
              <a:rPr lang="ko-KR" altLang="en-US" dirty="0"/>
              <a:t>소수클래스를 위한 합성관측치의 수는 다수클래스에 속한 관측치의 수와 같도록 생성함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47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   SMOTE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불균형자료의 처리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15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40025" y="1199543"/>
                <a:ext cx="8439282" cy="4519770"/>
              </a:xfrm>
            </p:spPr>
            <p:txBody>
              <a:bodyPr/>
              <a:lstStyle/>
              <a:p>
                <a:r>
                  <a:rPr lang="ko-KR" altLang="en-US" dirty="0"/>
                  <a:t>소수클래스에 속한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관측치의 특성변수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 대해 </a:t>
                </a:r>
                <a:r>
                  <a:rPr lang="en-US" altLang="ko-KR" dirty="0"/>
                  <a:t>k-nearest neighbors </a:t>
                </a:r>
                <a:r>
                  <a:rPr lang="ko-KR" altLang="en-US" dirty="0"/>
                  <a:t>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생성한다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단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neighbors</a:t>
                </a:r>
                <a:r>
                  <a:rPr lang="ko-KR" altLang="en-US" dirty="0"/>
                  <a:t>는 모두 소수클래스에 속한 관측치이다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그러면 새로운 합성관측치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𝑠𝑦𝑛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3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𝑠𝑦𝑛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600" dirty="0">
                    <a:ea typeface="맑은 고딕" panose="020B0503020000020004" pitchFamily="50" charset="-127"/>
                  </a:rPr>
                  <a:t> + </a:t>
                </a:r>
                <a:r>
                  <a:rPr lang="el-GR" altLang="ko-KR" sz="3600" dirty="0">
                    <a:ea typeface="맑은 고딕" panose="020B0503020000020004" pitchFamily="50" charset="-127"/>
                  </a:rPr>
                  <a:t>λ</a:t>
                </a:r>
                <a:r>
                  <a:rPr lang="en-US" altLang="ko-KR" sz="3600" dirty="0"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6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3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36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3600" dirty="0"/>
              </a:p>
              <a:p>
                <a:pPr marL="0" indent="0">
                  <a:buNone/>
                </a:pPr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>
                    <a:ea typeface="맑은 고딕" panose="020B0503020000020004" pitchFamily="50" charset="-127"/>
                  </a:rPr>
                  <a:t>는</a:t>
                </a:r>
                <a:r>
                  <a:rPr lang="en-US" altLang="ko-KR" dirty="0"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에</m:t>
                    </m:r>
                  </m:oMath>
                </a14:m>
                <a:r>
                  <a:rPr lang="ko-KR" altLang="en-US" dirty="0">
                    <a:ea typeface="맑은 고딕" panose="020B0503020000020004" pitchFamily="50" charset="-127"/>
                  </a:rPr>
                  <a:t>서 임의로 추출</a:t>
                </a:r>
                <a:r>
                  <a:rPr lang="en-US" altLang="ko-KR" dirty="0">
                    <a:ea typeface="맑은 고딕" panose="020B0503020000020004" pitchFamily="50" charset="-127"/>
                  </a:rPr>
                  <a:t>, </a:t>
                </a:r>
                <a:r>
                  <a:rPr lang="el-GR" altLang="ko-KR" dirty="0">
                    <a:ea typeface="맑은 고딕" panose="020B0503020000020004" pitchFamily="50" charset="-127"/>
                  </a:rPr>
                  <a:t>λ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0~1</a:t>
                </a:r>
                <a:r>
                  <a:rPr lang="ko-KR" altLang="en-US" dirty="0"/>
                  <a:t>의 값으로 균등분포에서 임의로 추출</a:t>
                </a:r>
                <a:endParaRPr lang="en-US" altLang="ko-KR" dirty="0"/>
              </a:p>
              <a:p>
                <a:r>
                  <a:rPr lang="ko-KR" altLang="en-US" dirty="0"/>
                  <a:t>이러한 절차를 소수클래스에 속한 모든 관측치에 대해 반복적으로 실시한다</a:t>
                </a:r>
                <a:r>
                  <a:rPr lang="en-US" altLang="ko-KR" sz="3600" dirty="0"/>
                  <a:t>.</a:t>
                </a:r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40025" y="1199543"/>
                <a:ext cx="8439282" cy="4519770"/>
              </a:xfrm>
              <a:blipFill rotWithShape="0">
                <a:blip r:embed="rId2"/>
                <a:stretch>
                  <a:fillRect l="-433" r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30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불균형자료의 처리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16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439282" cy="4600936"/>
              </a:xfrm>
            </p:spPr>
            <p:txBody>
              <a:bodyPr/>
              <a:lstStyle/>
              <a:p>
                <a:r>
                  <a:rPr lang="en-US" altLang="ko-KR" dirty="0"/>
                  <a:t>ADASYN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SMOTE</a:t>
                </a:r>
                <a:r>
                  <a:rPr lang="ko-KR" altLang="en-US" dirty="0"/>
                  <a:t>와 동일하지만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소수클래스에 있는 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 대응하여 생성된 </a:t>
                </a:r>
                <a:r>
                  <a:rPr lang="ko-KR" altLang="en-US" dirty="0" err="1"/>
                  <a:t>합성표본수를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안에 포함된 다수클래스의 표본 수에 비례하도록 추출한 것만 차이가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여기에서 다수클래스는 해당 소수클래스에 속하지 않은 클래스를 의미한다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439282" cy="4600936"/>
              </a:xfrm>
              <a:blipFill rotWithShape="0">
                <a:blip r:embed="rId2"/>
                <a:stretch>
                  <a:fillRect l="-433" r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ADSYN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37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손실함수</a:t>
            </a:r>
            <a:r>
              <a:rPr lang="en-US" altLang="ko-KR" dirty="0"/>
              <a:t>(Loss function)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17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회귀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MSE=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여기에서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목적변수이며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의 추정치이며 특성함수의 선형 및 비선형       함수이다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분류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categorical cross entropy (</a:t>
                </a:r>
                <a:r>
                  <a:rPr lang="ko-KR" altLang="en-US" dirty="0"/>
                  <a:t>다항</a:t>
                </a:r>
                <a:r>
                  <a:rPr lang="en-US" altLang="ko-KR" dirty="0"/>
                  <a:t>), binary cross entropy(</a:t>
                </a:r>
                <a:r>
                  <a:rPr lang="ko-KR" altLang="en-US" dirty="0"/>
                  <a:t>이항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90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Categorical Cross Entropy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손실함수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18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871268"/>
                <a:ext cx="8439282" cy="57268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예</a:t>
                </a:r>
                <a:r>
                  <a:rPr lang="en-US" altLang="ko-KR" dirty="0"/>
                  <a:t>: 3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classes: one-hot vectors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class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=(1,0,0), class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=(0,1,0), class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=(0,0,1)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dirty="0"/>
                  <a:t> value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  (k=1,2,3)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the </a:t>
                </a:r>
                <a:r>
                  <a:rPr lang="en-US" altLang="ko-KR" dirty="0" err="1"/>
                  <a:t>prob</a:t>
                </a:r>
                <a:r>
                  <a:rPr lang="en-US" altLang="ko-KR" dirty="0"/>
                  <a:t>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obs</a:t>
                </a:r>
                <a:r>
                  <a:rPr lang="en-US" altLang="ko-KR" dirty="0"/>
                  <a:t> to belonging to class k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ko-KR" altLang="en-US" dirty="0"/>
                  <a:t>만약 </a:t>
                </a:r>
                <a:r>
                  <a:rPr lang="en-US" altLang="ko-KR" dirty="0"/>
                  <a:t>class 2</a:t>
                </a:r>
                <a:r>
                  <a:rPr lang="ko-KR" altLang="en-US" dirty="0"/>
                  <a:t>에 속하면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 작은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가 됨  </a:t>
                </a:r>
                <a:r>
                  <a:rPr lang="en-US" altLang="ko-KR" dirty="0"/>
                  <a:t>  </a:t>
                </a:r>
                <a:r>
                  <a:rPr lang="en-US" altLang="ko-KR" dirty="0">
                    <a:highlight>
                      <a:srgbClr val="00FF00"/>
                    </a:highlight>
                  </a:rPr>
                  <a:t>(</a:t>
                </a:r>
                <a:r>
                  <a:rPr lang="en-US" altLang="ko-KR" dirty="0" err="1">
                    <a:highlight>
                      <a:srgbClr val="00FF00"/>
                    </a:highlight>
                  </a:rPr>
                  <a:t>pyhton</a:t>
                </a:r>
                <a:r>
                  <a:rPr lang="ko-KR" altLang="en-US" dirty="0">
                    <a:highlight>
                      <a:srgbClr val="00FF00"/>
                    </a:highlight>
                  </a:rPr>
                  <a:t>논리</a:t>
                </a:r>
                <a:r>
                  <a:rPr lang="en-US" altLang="ko-KR" dirty="0">
                    <a:highlight>
                      <a:srgbClr val="00FF00"/>
                    </a:highlight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Categorical Cross Entropy,  CE=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  where n is sample size or batch size  </a:t>
                </a:r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871268"/>
                <a:ext cx="8439282" cy="5726802"/>
              </a:xfrm>
              <a:blipFill>
                <a:blip r:embed="rId2"/>
                <a:stretch>
                  <a:fillRect l="-722" b="-3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4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Binary Cross Entropy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손실함수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19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871268"/>
                <a:ext cx="8439282" cy="5726802"/>
              </a:xfrm>
            </p:spPr>
            <p:txBody>
              <a:bodyPr/>
              <a:lstStyle/>
              <a:p>
                <a:r>
                  <a:rPr lang="en-US" altLang="ko-KR" dirty="0"/>
                  <a:t>Classe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개인 경우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=0,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the </a:t>
                </a:r>
                <a:r>
                  <a:rPr lang="en-US" altLang="ko-KR" dirty="0" err="1"/>
                  <a:t>prob</a:t>
                </a:r>
                <a:r>
                  <a:rPr lang="en-US" altLang="ko-KR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obs</a:t>
                </a:r>
                <a:r>
                  <a:rPr lang="en-US" altLang="ko-KR" dirty="0"/>
                  <a:t> belongs to 1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class 0, 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class 0</a:t>
                </a:r>
                <a:r>
                  <a:rPr lang="ko-KR" altLang="en-US" dirty="0"/>
                  <a:t>에 속할 확률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:r>
                  <a:rPr lang="ko-KR" altLang="en-US" dirty="0"/>
                  <a:t>그러므로  </a:t>
                </a:r>
                <a:r>
                  <a:rPr lang="en-US" altLang="ko-KR" dirty="0"/>
                  <a:t>Binary cross entropy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categorical cross entropy</a:t>
                </a:r>
                <a:r>
                  <a:rPr lang="ko-KR" altLang="en-US" dirty="0"/>
                  <a:t>의 특수한 경우임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         BE=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err="1"/>
                  <a:t>Softmax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dirty="0"/>
                  <a:t>,   Sigmoid: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871268"/>
                <a:ext cx="8439282" cy="5726802"/>
              </a:xfrm>
              <a:blipFill rotWithShape="0"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35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2610080" y="2060545"/>
            <a:ext cx="839176" cy="3242693"/>
          </a:xfrm>
        </p:spPr>
        <p:txBody>
          <a:bodyPr/>
          <a:lstStyle/>
          <a:p>
            <a:r>
              <a:rPr lang="en-US" altLang="ko-KR" dirty="0"/>
              <a:t>01</a:t>
            </a:r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3447468" y="2127831"/>
            <a:ext cx="4993182" cy="672519"/>
          </a:xfrm>
        </p:spPr>
        <p:txBody>
          <a:bodyPr/>
          <a:lstStyle/>
          <a:p>
            <a:r>
              <a:rPr lang="en-US" altLang="ko-KR" sz="2400" dirty="0" err="1"/>
              <a:t>Scikit</a:t>
            </a:r>
            <a:r>
              <a:rPr lang="en-US" altLang="ko-KR" sz="2400" dirty="0"/>
              <a:t>-learn</a:t>
            </a:r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3447468" y="2981482"/>
            <a:ext cx="4993182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실수 자료로의 전환</a:t>
            </a:r>
            <a:r>
              <a:rPr lang="en-US" altLang="ko-KR" sz="2400" dirty="0"/>
              <a:t>(</a:t>
            </a:r>
            <a:r>
              <a:rPr lang="en-US" altLang="ko-KR" sz="2400" dirty="0" err="1"/>
              <a:t>vetorization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447468" y="3814035"/>
            <a:ext cx="4993182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자료의 특성</a:t>
            </a: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3447468" y="4650135"/>
            <a:ext cx="4993182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최적화</a:t>
            </a:r>
            <a:r>
              <a:rPr lang="en-US" altLang="ko-KR" sz="2400" dirty="0"/>
              <a:t>(optimization)</a:t>
            </a:r>
            <a:r>
              <a:rPr lang="en-US" altLang="ko-KR" sz="2400" dirty="0">
                <a:solidFill>
                  <a:schemeClr val="bg1"/>
                </a:solidFill>
              </a:rPr>
              <a:t>Learning </a:t>
            </a:r>
            <a:r>
              <a:rPr lang="ko-KR" altLang="en-US" sz="2400" dirty="0">
                <a:solidFill>
                  <a:schemeClr val="bg1"/>
                </a:solidFill>
              </a:rPr>
              <a:t>모형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601319" y="2932127"/>
            <a:ext cx="839176" cy="2465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baseline="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</a:p>
          <a:p>
            <a:r>
              <a:rPr lang="en-US" altLang="ko-KR" dirty="0"/>
              <a:t>04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94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우도함수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손실함수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20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871268"/>
                <a:ext cx="8439282" cy="5726802"/>
              </a:xfrm>
            </p:spPr>
            <p:txBody>
              <a:bodyPr/>
              <a:lstStyle/>
              <a:p>
                <a:r>
                  <a:rPr lang="ko-KR" altLang="en-US" dirty="0"/>
                  <a:t>회귀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ko-KR" altLang="en-US" dirty="0" err="1"/>
                  <a:t>우도함수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ko-KR" alt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  <m:sSup>
                                  <m:sSup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d>
                                      <m:d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ko-KR" altLang="en-US" b="1" i="1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den>
                                </m:f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b="1" dirty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최대화는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dirty="0"/>
                  <a:t>을 최소화</a:t>
                </a:r>
                <a:endParaRPr lang="en-US" altLang="ko-KR" dirty="0"/>
              </a:p>
              <a:p>
                <a:r>
                  <a:rPr lang="ko-KR" altLang="en-US" dirty="0"/>
                  <a:t>분류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:r>
                  <a:rPr lang="ko-KR" altLang="en-US" dirty="0"/>
                  <a:t>다항분포</a:t>
                </a:r>
                <a:r>
                  <a:rPr lang="en-US" altLang="ko-KR" dirty="0"/>
                  <a:t>: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𝑙𝑜𝑔𝐿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이항분포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𝑙𝑜𝑔𝐿</m:t>
                    </m:r>
                  </m:oMath>
                </a14:m>
                <a:r>
                  <a:rPr lang="ko-KR" altLang="en-US" dirty="0"/>
                  <a:t>의 최대화는 </a:t>
                </a:r>
                <a:r>
                  <a:rPr lang="en-US" altLang="ko-KR" dirty="0"/>
                  <a:t>cross entropy</a:t>
                </a:r>
                <a:r>
                  <a:rPr lang="ko-KR" altLang="en-US" dirty="0"/>
                  <a:t>의  최소화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871268"/>
                <a:ext cx="8439282" cy="5726802"/>
              </a:xfrm>
              <a:blipFill rotWithShape="0"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166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12831" y="1221894"/>
            <a:ext cx="8560235" cy="5102706"/>
          </a:xfrm>
        </p:spPr>
        <p:txBody>
          <a:bodyPr/>
          <a:lstStyle/>
          <a:p>
            <a:r>
              <a:rPr lang="ko-KR" altLang="en-US" dirty="0"/>
              <a:t>추정 문제에 </a:t>
            </a:r>
            <a:r>
              <a:rPr lang="ko-KR" altLang="en-US" dirty="0" err="1"/>
              <a:t>예측치와</a:t>
            </a:r>
            <a:r>
              <a:rPr lang="ko-KR" altLang="en-US" dirty="0"/>
              <a:t> 실제치의 거리를 평가하는 손실함수</a:t>
            </a:r>
            <a:r>
              <a:rPr lang="en-US" altLang="ko-KR" dirty="0"/>
              <a:t>(loss function)</a:t>
            </a:r>
            <a:r>
              <a:rPr lang="ko-KR" altLang="en-US" dirty="0"/>
              <a:t>를 도입함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통계학에서와 마찬가지로 평균제곱오차</a:t>
            </a:r>
            <a:r>
              <a:rPr lang="en-US" altLang="ko-KR" dirty="0"/>
              <a:t>(mean squared error) </a:t>
            </a:r>
            <a:r>
              <a:rPr lang="ko-KR" altLang="en-US" dirty="0"/>
              <a:t>또는 음의 </a:t>
            </a:r>
            <a:br>
              <a:rPr lang="en-US" altLang="ko-KR" dirty="0"/>
            </a:br>
            <a:r>
              <a:rPr lang="ko-KR" altLang="en-US" dirty="0" err="1"/>
              <a:t>로그우도함수와</a:t>
            </a:r>
            <a:r>
              <a:rPr lang="ko-KR" altLang="en-US" dirty="0"/>
              <a:t> 같은 손실함수를 이용함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손실함수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- </a:t>
            </a:r>
            <a:r>
              <a:rPr lang="ko-KR" altLang="en-US" dirty="0"/>
              <a:t>선형모형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- </a:t>
            </a:r>
            <a:r>
              <a:rPr lang="ko-KR" altLang="en-US" dirty="0"/>
              <a:t>이항분류                                          </a:t>
            </a:r>
            <a:r>
              <a:rPr lang="en-US" altLang="ko-KR" dirty="0"/>
              <a:t>,    </a:t>
            </a:r>
            <a:r>
              <a:rPr lang="ko-KR" altLang="en-US" dirty="0"/>
              <a:t>는    가 </a:t>
            </a:r>
            <a:r>
              <a:rPr lang="en-US" altLang="ko-KR" dirty="0"/>
              <a:t>1</a:t>
            </a:r>
            <a:r>
              <a:rPr lang="ko-KR" altLang="en-US" dirty="0"/>
              <a:t>일 확률임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머신러닝에서의</a:t>
            </a:r>
            <a:r>
              <a:rPr lang="ko-KR" altLang="en-US" dirty="0"/>
              <a:t> 학습은 손실함수를 최소화 하는 </a:t>
            </a:r>
            <a:r>
              <a:rPr lang="ko-KR" altLang="en-US" dirty="0" err="1"/>
              <a:t>모수를</a:t>
            </a:r>
            <a:r>
              <a:rPr lang="ko-KR" altLang="en-US" dirty="0"/>
              <a:t> 찾는 것을 말하며</a:t>
            </a:r>
            <a:br>
              <a:rPr lang="en-US" altLang="ko-KR" dirty="0"/>
            </a:br>
            <a:r>
              <a:rPr lang="ko-KR" altLang="en-US" dirty="0"/>
              <a:t>이를 최적화라고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035" y="3918725"/>
            <a:ext cx="3719635" cy="5486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069" y="4486990"/>
            <a:ext cx="2695425" cy="565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069" y="4648200"/>
            <a:ext cx="217483" cy="2670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127" y="4620518"/>
            <a:ext cx="208603" cy="294766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21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25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기울기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892128" cy="5133186"/>
          </a:xfrm>
        </p:spPr>
        <p:txBody>
          <a:bodyPr/>
          <a:lstStyle/>
          <a:p>
            <a:r>
              <a:rPr lang="ko-KR" altLang="en-US" dirty="0"/>
              <a:t>손실함수        </a:t>
            </a:r>
            <a:r>
              <a:rPr lang="ko-KR" altLang="en-US" dirty="0" err="1"/>
              <a:t>를</a:t>
            </a:r>
            <a:r>
              <a:rPr lang="ko-KR" altLang="en-US" dirty="0"/>
              <a:t> 최소화 하는 조건은               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단순한 경우를 제외하고는 한번에 구하기 어려워    </a:t>
            </a:r>
            <a:r>
              <a:rPr lang="ko-KR" altLang="en-US" dirty="0" err="1"/>
              <a:t>를</a:t>
            </a:r>
            <a:r>
              <a:rPr lang="ko-KR" altLang="en-US" dirty="0"/>
              <a:t> 순차적으로 찾음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>
                <a:highlight>
                  <a:srgbClr val="FFFF00"/>
                </a:highlight>
              </a:rPr>
              <a:t>테일러</a:t>
            </a:r>
            <a:r>
              <a:rPr lang="ko-KR" altLang="en-US" dirty="0">
                <a:highlight>
                  <a:srgbClr val="FFFF00"/>
                </a:highlight>
              </a:rPr>
              <a:t> 전개</a:t>
            </a:r>
            <a:r>
              <a:rPr lang="ko-KR" altLang="en-US" dirty="0"/>
              <a:t>에 의한        의 </a:t>
            </a:r>
            <a:r>
              <a:rPr lang="en-US" altLang="ko-KR" dirty="0"/>
              <a:t>1</a:t>
            </a:r>
            <a:r>
              <a:rPr lang="ko-KR" altLang="en-US" dirty="0"/>
              <a:t>차 근사식은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이며                              이어야 좋은 추정치이므로                                      임</a:t>
            </a:r>
            <a:r>
              <a:rPr lang="en-US" altLang="ko-KR" dirty="0"/>
              <a:t>.</a:t>
            </a:r>
            <a:r>
              <a:rPr lang="ko-KR" altLang="en-US" dirty="0"/>
              <a:t>                                </a:t>
            </a:r>
            <a:endParaRPr lang="en-US" altLang="ko-KR" dirty="0"/>
          </a:p>
          <a:p>
            <a:r>
              <a:rPr lang="ko-KR" altLang="en-US" dirty="0"/>
              <a:t>이는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로 재 표현 가능하며                는 학습비율</a:t>
            </a:r>
            <a:r>
              <a:rPr lang="en-US" altLang="ko-KR" dirty="0"/>
              <a:t>(learning rate)</a:t>
            </a:r>
            <a:r>
              <a:rPr lang="ko-KR" altLang="en-US" dirty="0"/>
              <a:t>임</a:t>
            </a:r>
            <a:r>
              <a:rPr lang="en-US" altLang="ko-KR" dirty="0"/>
              <a:t>.         </a:t>
            </a:r>
            <a:r>
              <a:rPr lang="ko-KR" altLang="en-US" dirty="0"/>
              <a:t>의 변화가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거의 없을 때까지    를 최신화하는 방법이 기울기 </a:t>
            </a:r>
            <a:r>
              <a:rPr lang="ko-KR" altLang="en-US" dirty="0" err="1"/>
              <a:t>하강법임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02" y="1369363"/>
            <a:ext cx="498158" cy="318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29" y="1237134"/>
            <a:ext cx="909942" cy="5139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860" y="1963101"/>
            <a:ext cx="207127" cy="2847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938" y="2926599"/>
            <a:ext cx="4991100" cy="659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530349"/>
            <a:ext cx="498158" cy="3186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933" y="3668779"/>
            <a:ext cx="2022287" cy="3709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987" y="3564637"/>
            <a:ext cx="2698432" cy="5991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1536" y="4500966"/>
            <a:ext cx="2882865" cy="7097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6628" y="5449860"/>
            <a:ext cx="1059944" cy="3279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462" y="5454522"/>
            <a:ext cx="498158" cy="31864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114" y="5937554"/>
            <a:ext cx="207127" cy="28479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166109" y="4655763"/>
            <a:ext cx="66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(2.1)</a:t>
            </a: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22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466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09314" y="453319"/>
            <a:ext cx="8439283" cy="510208"/>
          </a:xfrm>
        </p:spPr>
        <p:txBody>
          <a:bodyPr/>
          <a:lstStyle/>
          <a:p>
            <a:r>
              <a:rPr lang="ko-KR" altLang="en-US" dirty="0"/>
              <a:t>기울기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3701099"/>
            <a:ext cx="8663528" cy="2675023"/>
          </a:xfrm>
        </p:spPr>
        <p:txBody>
          <a:bodyPr/>
          <a:lstStyle/>
          <a:p>
            <a:r>
              <a:rPr lang="ko-KR" altLang="en-US" dirty="0"/>
              <a:t>위의 그림은 손실함수가 아래로 </a:t>
            </a:r>
            <a:r>
              <a:rPr lang="ko-KR" altLang="en-US" dirty="0" err="1"/>
              <a:t>볼록인</a:t>
            </a:r>
            <a:r>
              <a:rPr lang="ko-KR" altLang="en-US" dirty="0"/>
              <a:t> 형태일 때 최신화 되는 모습임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초기값은 미분계수가 양수인 지점이며 손실함수가 최소인    </a:t>
            </a:r>
            <a:r>
              <a:rPr lang="ko-KR" altLang="en-US" dirty="0" err="1"/>
              <a:t>를</a:t>
            </a:r>
            <a:r>
              <a:rPr lang="ko-KR" altLang="en-US" dirty="0"/>
              <a:t> 찾기 위해</a:t>
            </a:r>
            <a:br>
              <a:rPr lang="en-US" altLang="ko-KR" dirty="0"/>
            </a:br>
            <a:r>
              <a:rPr lang="ko-KR" altLang="en-US" dirty="0"/>
              <a:t>더 작은 값으로 최신화 되는 모습을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학습비율을 크게 설정할 경우 수렴하지 못하고 최솟값 근처에서 움직일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068303" y="1299025"/>
            <a:ext cx="0" cy="2129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068303" y="3429000"/>
            <a:ext cx="29591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호 8"/>
          <p:cNvSpPr/>
          <p:nvPr/>
        </p:nvSpPr>
        <p:spPr>
          <a:xfrm rot="10800000">
            <a:off x="3770472" y="78879"/>
            <a:ext cx="1524000" cy="3128175"/>
          </a:xfrm>
          <a:prstGeom prst="arc">
            <a:avLst>
              <a:gd name="adj1" fmla="val 10804908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12145" y="3185616"/>
            <a:ext cx="46686" cy="466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233505" y="2098626"/>
            <a:ext cx="46686" cy="466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54327" y="3116166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최솟값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6264" y="198565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초기값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145405" y="2179550"/>
            <a:ext cx="46913" cy="188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065396" y="2399271"/>
            <a:ext cx="64769" cy="189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973958" y="2615565"/>
            <a:ext cx="78102" cy="190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840608" y="2832735"/>
            <a:ext cx="112392" cy="179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49" y="3294096"/>
            <a:ext cx="199531" cy="27435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469" y="4436144"/>
            <a:ext cx="222391" cy="305787"/>
          </a:xfrm>
          <a:prstGeom prst="rect">
            <a:avLst/>
          </a:prstGeom>
        </p:spPr>
      </p:pic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23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59153" y="1206535"/>
                <a:ext cx="573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dirty="0"/>
                  <a:t>𝞱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153" y="1206535"/>
                <a:ext cx="57349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3115" r="-851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49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최급</a:t>
            </a:r>
            <a:r>
              <a:rPr lang="ko-KR" altLang="en-US" dirty="0"/>
              <a:t> </a:t>
            </a:r>
            <a:r>
              <a:rPr lang="ko-KR" altLang="en-US" dirty="0" err="1"/>
              <a:t>하강법</a:t>
            </a:r>
            <a:r>
              <a:rPr lang="en-US" altLang="ko-KR" dirty="0"/>
              <a:t>(Steepest descent)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(2.1)</a:t>
            </a:r>
            <a:r>
              <a:rPr lang="ko-KR" altLang="en-US" dirty="0"/>
              <a:t>을     에 대해서 미분하면 손실함수를 최소화 시켜주는    는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에 의해 구해짐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          은                </a:t>
            </a:r>
            <a:r>
              <a:rPr lang="en-US" altLang="ko-KR" dirty="0"/>
              <a:t>,  </a:t>
            </a:r>
            <a:r>
              <a:rPr lang="ko-KR" altLang="en-US" dirty="0"/>
              <a:t>         는                    에 비례하므로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서로 간에 직교하면서 최신화를 하게 되는데 이를 </a:t>
            </a:r>
            <a:r>
              <a:rPr lang="ko-KR" altLang="en-US" dirty="0" err="1"/>
              <a:t>최급</a:t>
            </a:r>
            <a:r>
              <a:rPr lang="ko-KR" altLang="en-US" dirty="0"/>
              <a:t> </a:t>
            </a:r>
            <a:r>
              <a:rPr lang="ko-KR" altLang="en-US" dirty="0" err="1"/>
              <a:t>하강법이라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92" y="1854416"/>
            <a:ext cx="6461760" cy="7016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2988" r="83789"/>
          <a:stretch/>
        </p:blipFill>
        <p:spPr>
          <a:xfrm>
            <a:off x="1590484" y="1366199"/>
            <a:ext cx="171832" cy="3181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391945"/>
            <a:ext cx="207127" cy="28479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43249" y="2005178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(2.2)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613" y="3249583"/>
            <a:ext cx="637309" cy="3740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2493" y="3188572"/>
            <a:ext cx="1037835" cy="5667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6028" y="3275293"/>
            <a:ext cx="641926" cy="3463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6927" y="3188572"/>
            <a:ext cx="1202510" cy="559129"/>
          </a:xfrm>
          <a:prstGeom prst="rect">
            <a:avLst/>
          </a:prstGeom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24</a:t>
            </a:fld>
            <a:r>
              <a:rPr lang="en-US" altLang="ko-KR"/>
              <a:t>/18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ED644-470F-4EBE-815D-4E4CF297EBAB}"/>
              </a:ext>
            </a:extLst>
          </p:cNvPr>
          <p:cNvSpPr txBox="1"/>
          <p:nvPr/>
        </p:nvSpPr>
        <p:spPr>
          <a:xfrm>
            <a:off x="7309010" y="1890609"/>
            <a:ext cx="580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highlight>
                  <a:srgbClr val="FFFF00"/>
                </a:highlight>
              </a:rPr>
              <a:t>set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3E2EC-E776-4856-A10F-D5D93BC10721}"/>
              </a:ext>
            </a:extLst>
          </p:cNvPr>
          <p:cNvSpPr txBox="1"/>
          <p:nvPr/>
        </p:nvSpPr>
        <p:spPr>
          <a:xfrm>
            <a:off x="1940895" y="4207799"/>
            <a:ext cx="2896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highlight>
                  <a:srgbClr val="FFFF00"/>
                </a:highlight>
              </a:rPr>
              <a:t>통계학에서 </a:t>
            </a:r>
            <a:r>
              <a:rPr lang="en-US" altLang="ko-KR" sz="1500" dirty="0">
                <a:highlight>
                  <a:srgbClr val="FFFF00"/>
                </a:highlight>
              </a:rPr>
              <a:t>non-correlation</a:t>
            </a:r>
            <a:endParaRPr lang="ko-KR" altLang="en-US" sz="1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0501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확률적 기울기 </a:t>
            </a:r>
            <a:r>
              <a:rPr lang="ko-KR" altLang="en-US" dirty="0" err="1"/>
              <a:t>하강법</a:t>
            </a:r>
            <a:r>
              <a:rPr lang="en-US" altLang="ko-KR" dirty="0"/>
              <a:t>(Stochastic gradient descent)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기울기 </a:t>
            </a:r>
            <a:r>
              <a:rPr lang="ko-KR" altLang="en-US" dirty="0" err="1"/>
              <a:t>하강법이나</a:t>
            </a:r>
            <a:r>
              <a:rPr lang="ko-KR" altLang="en-US" dirty="0"/>
              <a:t> </a:t>
            </a:r>
            <a:r>
              <a:rPr lang="ko-KR" altLang="en-US" dirty="0" err="1"/>
              <a:t>최급</a:t>
            </a:r>
            <a:r>
              <a:rPr lang="ko-KR" altLang="en-US" dirty="0"/>
              <a:t> </a:t>
            </a:r>
            <a:r>
              <a:rPr lang="ko-KR" altLang="en-US" dirty="0" err="1"/>
              <a:t>하강법은</a:t>
            </a:r>
            <a:r>
              <a:rPr lang="ko-KR" altLang="en-US" dirty="0"/>
              <a:t> 자료 전체로부터 손실함수를 산출하는 반면 확률적 기울기 </a:t>
            </a:r>
            <a:r>
              <a:rPr lang="ko-KR" altLang="en-US" dirty="0" err="1"/>
              <a:t>하강법은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개의 자료로부터 손실함수를 구해 최신화함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개의 자료를 섞은 후 </a:t>
            </a:r>
            <a:r>
              <a:rPr lang="en-US" altLang="ko-KR" dirty="0">
                <a:highlight>
                  <a:srgbClr val="FFFF00"/>
                </a:highlight>
              </a:rPr>
              <a:t>1</a:t>
            </a:r>
            <a:r>
              <a:rPr lang="ko-KR" altLang="en-US" dirty="0">
                <a:highlight>
                  <a:srgbClr val="FFFF00"/>
                </a:highlight>
              </a:rPr>
              <a:t>개의 자료를 차례대로 이용하여 최신화 </a:t>
            </a:r>
            <a:r>
              <a:rPr lang="ko-KR" altLang="en-US" dirty="0"/>
              <a:t>하는데</a:t>
            </a:r>
            <a:br>
              <a:rPr lang="en-US" altLang="ko-KR" dirty="0"/>
            </a:br>
            <a:r>
              <a:rPr lang="ko-KR" altLang="en-US" dirty="0"/>
              <a:t>   개의 자료를 모두 이용하게 되면 이를 </a:t>
            </a:r>
            <a:r>
              <a:rPr lang="en-US" altLang="ko-KR" dirty="0"/>
              <a:t>1 epoch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                                         </a:t>
            </a:r>
            <a:endParaRPr lang="en-US" altLang="ko-KR" sz="1600" dirty="0"/>
          </a:p>
          <a:p>
            <a:r>
              <a:rPr lang="en-US" altLang="ko-KR" dirty="0"/>
              <a:t>Shuffling</a:t>
            </a:r>
            <a:r>
              <a:rPr lang="ko-KR" altLang="en-US" dirty="0"/>
              <a:t>이 잘 이루어지지 않으면 수렴 방향이 불규칙 하여 수렴이 잘</a:t>
            </a:r>
            <a:br>
              <a:rPr lang="en-US" altLang="ko-KR" dirty="0"/>
            </a:br>
            <a:r>
              <a:rPr lang="ko-KR" altLang="en-US" dirty="0"/>
              <a:t>되지 않는 다는 단점이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6" y="2423160"/>
            <a:ext cx="222229" cy="2555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6" y="2872595"/>
            <a:ext cx="222229" cy="255563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25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333618"/>
                  </p:ext>
                </p:extLst>
              </p:nvPr>
            </p:nvGraphicFramePr>
            <p:xfrm>
              <a:off x="2001742" y="3575741"/>
              <a:ext cx="5154067" cy="3771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9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5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0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553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550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2984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1477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  <a:ea typeface="고려대학교M" panose="02020603020101020101" pitchFamily="18" charset="-127"/>
                                  </a:rPr>
                                  <m:t>⋯⋯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−1)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333618"/>
                  </p:ext>
                </p:extLst>
              </p:nvPr>
            </p:nvGraphicFramePr>
            <p:xfrm>
              <a:off x="2001742" y="3575741"/>
              <a:ext cx="5154067" cy="3771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926"/>
                    <a:gridCol w="525926"/>
                    <a:gridCol w="562061"/>
                    <a:gridCol w="2055303"/>
                    <a:gridCol w="755009"/>
                    <a:gridCol w="729842"/>
                  </a:tblGrid>
                  <a:tr h="3771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3" t="-1587" r="-88604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587" r="-77586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9130" t="-1587" r="-63369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8932" t="-1587" r="-7299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86290" t="-1587" r="-9838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5833" t="-1587" r="-1667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중괄호 10"/>
          <p:cNvSpPr/>
          <p:nvPr/>
        </p:nvSpPr>
        <p:spPr>
          <a:xfrm rot="16200000" flipH="1">
            <a:off x="4469149" y="1550922"/>
            <a:ext cx="219255" cy="515406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85438" y="423758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epoch</a:t>
            </a:r>
          </a:p>
        </p:txBody>
      </p:sp>
    </p:spTree>
    <p:extLst>
      <p:ext uri="{BB962C8B-B14F-4D97-AF65-F5344CB8AC3E}">
        <p14:creationId xmlns:p14="http://schemas.microsoft.com/office/powerpoint/2010/main" val="1797911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작은 배치</a:t>
            </a:r>
            <a:r>
              <a:rPr lang="en-US" altLang="ko-KR" dirty="0"/>
              <a:t>(mini batch)</a:t>
            </a:r>
            <a:r>
              <a:rPr lang="ko-KR" altLang="en-US" dirty="0"/>
              <a:t> 기울기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확률적 기울기 하강법의 단점을 보완하는 방법임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    개의 자료에서     개의 관측치를 이용하여 최신화 하게 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만약                 라면 </a:t>
            </a:r>
            <a:r>
              <a:rPr lang="en-US" altLang="ko-KR" dirty="0"/>
              <a:t>1 epoch</a:t>
            </a:r>
            <a:r>
              <a:rPr lang="ko-KR" altLang="en-US" dirty="0"/>
              <a:t>에    번 최신화 되는 것임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때문에 작은 배치 기울기 </a:t>
            </a:r>
            <a:r>
              <a:rPr lang="ko-KR" altLang="en-US" dirty="0" err="1"/>
              <a:t>하강법은</a:t>
            </a:r>
            <a:r>
              <a:rPr lang="ko-KR" altLang="en-US" dirty="0"/>
              <a:t> </a:t>
            </a:r>
            <a:r>
              <a:rPr lang="ko-KR" altLang="en-US" dirty="0" err="1"/>
              <a:t>빅데이터에서</a:t>
            </a:r>
            <a:r>
              <a:rPr lang="ko-KR" altLang="en-US" dirty="0"/>
              <a:t> 유용한 방법이며</a:t>
            </a:r>
            <a:br>
              <a:rPr lang="en-US" altLang="ko-KR" dirty="0"/>
            </a:br>
            <a:r>
              <a:rPr lang="ko-KR" altLang="en-US" dirty="0" err="1"/>
              <a:t>딥러닝에서도</a:t>
            </a:r>
            <a:r>
              <a:rPr lang="ko-KR" altLang="en-US" dirty="0"/>
              <a:t> 이용됨</a:t>
            </a:r>
            <a:r>
              <a:rPr lang="en-US" altLang="ko-KR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69" y="2001381"/>
            <a:ext cx="214200" cy="2397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07" y="2380723"/>
            <a:ext cx="1093593" cy="3662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640" y="2425259"/>
            <a:ext cx="157163" cy="2619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425" y="1985520"/>
            <a:ext cx="222229" cy="2555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58" y="1962660"/>
            <a:ext cx="222229" cy="255563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26</a:t>
            </a:fld>
            <a:r>
              <a:rPr lang="en-US" altLang="ko-KR"/>
              <a:t>/18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7164244"/>
                  </p:ext>
                </p:extLst>
              </p:nvPr>
            </p:nvGraphicFramePr>
            <p:xfrm>
              <a:off x="2059122" y="3070903"/>
              <a:ext cx="5154069" cy="3771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70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70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482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717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1477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  <a:ea typeface="고려대학교M" panose="02020603020101020101" pitchFamily="18" charset="-127"/>
                                  </a:rPr>
                                  <m:t>⋯⋯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𝑘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고려대학교M" panose="02020603020101020101" pitchFamily="18" charset="-127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7164244"/>
                  </p:ext>
                </p:extLst>
              </p:nvPr>
            </p:nvGraphicFramePr>
            <p:xfrm>
              <a:off x="2059122" y="3070903"/>
              <a:ext cx="5154069" cy="3771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7019"/>
                    <a:gridCol w="967019"/>
                    <a:gridCol w="2248249"/>
                    <a:gridCol w="971782"/>
                  </a:tblGrid>
                  <a:tr h="3771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629" t="-1587" r="-43396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629" t="-1587" r="-33396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86450" t="-1587" r="-4390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30000" t="-1587" r="-1250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오른쪽 중괄호 14"/>
          <p:cNvSpPr/>
          <p:nvPr/>
        </p:nvSpPr>
        <p:spPr>
          <a:xfrm rot="16200000" flipH="1">
            <a:off x="4526529" y="1046084"/>
            <a:ext cx="219255" cy="515406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42818" y="3732744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epoch</a:t>
            </a:r>
          </a:p>
        </p:txBody>
      </p:sp>
    </p:spTree>
    <p:extLst>
      <p:ext uri="{BB962C8B-B14F-4D97-AF65-F5344CB8AC3E}">
        <p14:creationId xmlns:p14="http://schemas.microsoft.com/office/powerpoint/2010/main" val="236788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04480" y="5610022"/>
            <a:ext cx="6175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(3)  </a:t>
            </a:r>
            <a:r>
              <a:rPr lang="ko-KR" altLang="en-US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모든                  에 대해                   </a:t>
            </a:r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,               .</a:t>
            </a:r>
            <a:r>
              <a:rPr lang="ko-KR" altLang="en-US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단</a:t>
            </a:r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,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라그랑지</a:t>
            </a:r>
            <a:r>
              <a:rPr lang="ko-KR" altLang="en-US" dirty="0"/>
              <a:t> </a:t>
            </a:r>
            <a:r>
              <a:rPr lang="ko-KR" altLang="en-US" dirty="0" err="1"/>
              <a:t>승수법</a:t>
            </a:r>
            <a:r>
              <a:rPr lang="en-US" altLang="ko-KR" dirty="0"/>
              <a:t>(</a:t>
            </a:r>
            <a:r>
              <a:rPr lang="en-US" altLang="ko-KR" dirty="0" err="1"/>
              <a:t>Largrange</a:t>
            </a:r>
            <a:r>
              <a:rPr lang="en-US" altLang="ko-KR" dirty="0"/>
              <a:t> multiplier)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2653628"/>
          </a:xfrm>
        </p:spPr>
        <p:txBody>
          <a:bodyPr/>
          <a:lstStyle/>
          <a:p>
            <a:r>
              <a:rPr lang="ko-KR" altLang="en-US" dirty="0"/>
              <a:t>        에 대해서 등식 제약조건이    개</a:t>
            </a:r>
            <a:r>
              <a:rPr lang="en-US" altLang="ko-KR" dirty="0"/>
              <a:t>, </a:t>
            </a:r>
            <a:r>
              <a:rPr lang="ko-KR" altLang="en-US" dirty="0"/>
              <a:t>부등식 제약조건이      개인 경우</a:t>
            </a:r>
            <a:endParaRPr lang="en-US" altLang="ko-KR" dirty="0"/>
          </a:p>
          <a:p>
            <a:r>
              <a:rPr lang="ko-KR" altLang="en-US" dirty="0" err="1"/>
              <a:t>라그랑지</a:t>
            </a:r>
            <a:r>
              <a:rPr lang="ko-KR" altLang="en-US" dirty="0"/>
              <a:t> 목적함수는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이며 제약조건                     와                       하에서        를 최소화 하는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는 아래의 </a:t>
            </a:r>
            <a:r>
              <a:rPr lang="en-US" altLang="ko-KR" dirty="0"/>
              <a:t>3</a:t>
            </a:r>
            <a:r>
              <a:rPr lang="ko-KR" altLang="en-US" dirty="0"/>
              <a:t>가지 조건을 모두 만족하는 값이 됨</a:t>
            </a:r>
            <a:r>
              <a:rPr lang="en-US" altLang="ko-KR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84" y="1366516"/>
            <a:ext cx="152540" cy="289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796" y="1380252"/>
            <a:ext cx="299198" cy="2604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129" y="2324482"/>
            <a:ext cx="4463667" cy="6492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388" y="3111983"/>
            <a:ext cx="1375370" cy="2973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04" y="1361199"/>
            <a:ext cx="498158" cy="31864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150341" y="2487928"/>
            <a:ext cx="704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(2.3)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9786" y="3111983"/>
            <a:ext cx="1492066" cy="2875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5624" y="3109523"/>
            <a:ext cx="498158" cy="31864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440" y="3590723"/>
            <a:ext cx="207127" cy="2847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1556" y="4071064"/>
            <a:ext cx="5341072" cy="6526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04480" y="4202334"/>
            <a:ext cx="445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(1)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1556" y="4854162"/>
            <a:ext cx="1759489" cy="55274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04480" y="4926843"/>
            <a:ext cx="3046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(2)                             </a:t>
            </a:r>
            <a:r>
              <a:rPr lang="ko-KR" altLang="en-US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즉</a:t>
            </a:r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,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7271" y="4913893"/>
            <a:ext cx="1886890" cy="39571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9371" y="5662418"/>
            <a:ext cx="1160476" cy="32895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81290" y="5632430"/>
            <a:ext cx="1211203" cy="39445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20086" y="5610022"/>
            <a:ext cx="992772" cy="39980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3722" y="5645227"/>
            <a:ext cx="756543" cy="364599"/>
          </a:xfrm>
          <a:prstGeom prst="rect">
            <a:avLst/>
          </a:prstGeom>
        </p:spPr>
      </p:pic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27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8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66365"/>
            <a:ext cx="9144001" cy="292527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0" y="2265770"/>
            <a:ext cx="9144000" cy="23143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66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Q &amp; A</a:t>
            </a:r>
            <a:endParaRPr lang="ko-KR" altLang="en-US" sz="6600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2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en-US" altLang="ko-KR" dirty="0" err="1"/>
              <a:t>Scikit</a:t>
            </a:r>
            <a:r>
              <a:rPr lang="en-US" altLang="ko-KR"/>
              <a:t>-learn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636858" cy="5258916"/>
              </a:xfrm>
            </p:spPr>
            <p:txBody>
              <a:bodyPr/>
              <a:lstStyle/>
              <a:p>
                <a:r>
                  <a:rPr lang="en-US" altLang="ko-KR" dirty="0"/>
                  <a:t>Python</a:t>
                </a:r>
                <a:r>
                  <a:rPr lang="ko-KR" altLang="en-US" dirty="0"/>
                  <a:t>은 </a:t>
                </a:r>
                <a:r>
                  <a:rPr lang="ko-KR" altLang="en-US" dirty="0" err="1"/>
                  <a:t>머신러닝</a:t>
                </a:r>
                <a:r>
                  <a:rPr lang="ko-KR" altLang="en-US" dirty="0"/>
                  <a:t> 알고리즘을 수행할 수 있는 많은 라이브러리를 제공함</a:t>
                </a:r>
                <a:endParaRPr lang="en-US" altLang="ko-KR" dirty="0"/>
              </a:p>
              <a:p>
                <a:r>
                  <a:rPr lang="ko-KR" altLang="en-US" dirty="0"/>
                  <a:t>그 중에서도 가장 널리 알려진 것이 </a:t>
                </a:r>
                <a:r>
                  <a:rPr lang="en-US" altLang="ko-KR" dirty="0" err="1"/>
                  <a:t>scikit</a:t>
                </a:r>
                <a:r>
                  <a:rPr lang="en-US" altLang="ko-KR" dirty="0"/>
                  <a:t>-learn</a:t>
                </a:r>
                <a:r>
                  <a:rPr lang="ko-KR" altLang="en-US" dirty="0"/>
                  <a:t>임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변수</a:t>
                </a:r>
                <a:br>
                  <a:rPr lang="en-US" altLang="ko-KR" dirty="0"/>
                </a:br>
                <a:r>
                  <a:rPr lang="en-US" altLang="ko-KR" dirty="0"/>
                  <a:t>- </a:t>
                </a:r>
                <a:r>
                  <a:rPr lang="ko-KR" altLang="en-US" dirty="0"/>
                  <a:t>특성</a:t>
                </a:r>
                <a:r>
                  <a:rPr lang="en-US" altLang="ko-KR" dirty="0"/>
                  <a:t>(feature)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독립</a:t>
                </a:r>
                <a:r>
                  <a:rPr lang="en-US" altLang="ko-KR" dirty="0"/>
                  <a:t>(independent)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또는 </a:t>
                </a:r>
                <a:r>
                  <a:rPr lang="ko-KR" altLang="en-US" dirty="0" err="1"/>
                  <a:t>외생</a:t>
                </a:r>
                <a:r>
                  <a:rPr lang="en-US" altLang="ko-KR" dirty="0"/>
                  <a:t>(exogenous)</a:t>
                </a:r>
                <a:r>
                  <a:rPr lang="ko-KR" altLang="en-US" dirty="0"/>
                  <a:t>변수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        →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변수 </a:t>
                </a:r>
                <a:r>
                  <a:rPr lang="en-US" altLang="ko-KR" dirty="0"/>
                  <a:t>[</a:t>
                </a:r>
                <a:r>
                  <a:rPr lang="en-US" altLang="ko-KR" dirty="0" err="1"/>
                  <a:t>n_sample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n_features</a:t>
                </a:r>
                <a:r>
                  <a:rPr lang="en-US" altLang="ko-KR" dirty="0"/>
                  <a:t>]</a:t>
                </a:r>
                <a:br>
                  <a:rPr lang="en-US" altLang="ko-KR" dirty="0"/>
                </a:br>
                <a:r>
                  <a:rPr lang="en-US" altLang="ko-KR" dirty="0"/>
                  <a:t>- </a:t>
                </a:r>
                <a:r>
                  <a:rPr lang="ko-KR" altLang="en-US" dirty="0"/>
                  <a:t>목적</a:t>
                </a:r>
                <a:r>
                  <a:rPr lang="en-US" altLang="ko-KR" dirty="0"/>
                  <a:t>(target)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  </a:t>
                </a:r>
                <a:r>
                  <a:rPr lang="en-US" altLang="ko-KR" sz="100" dirty="0"/>
                  <a:t>             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종속</a:t>
                </a:r>
                <a:r>
                  <a:rPr lang="en-US" altLang="ko-KR" dirty="0"/>
                  <a:t>(dependent)</a:t>
                </a:r>
                <a:r>
                  <a:rPr lang="ko-KR" altLang="en-US" dirty="0"/>
                  <a:t>변수 또는 내생</a:t>
                </a:r>
                <a:r>
                  <a:rPr lang="en-US" altLang="ko-KR" dirty="0"/>
                  <a:t>(endogenous)</a:t>
                </a:r>
                <a:r>
                  <a:rPr lang="ko-KR" altLang="en-US" dirty="0"/>
                  <a:t>변수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       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변수 </a:t>
                </a:r>
                <a:r>
                  <a:rPr lang="en-US" altLang="ko-KR" dirty="0"/>
                  <a:t>[</a:t>
                </a:r>
                <a:r>
                  <a:rPr lang="en-US" altLang="ko-KR" dirty="0" err="1"/>
                  <a:t>n_sample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n_features</a:t>
                </a:r>
                <a:r>
                  <a:rPr lang="en-US" altLang="ko-KR" dirty="0"/>
                  <a:t>]</a:t>
                </a:r>
              </a:p>
              <a:p>
                <a:r>
                  <a:rPr lang="ko-KR" altLang="en-US" b="0" dirty="0"/>
                  <a:t>예를 들어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=[1, 2, 3, 4, 5]</m:t>
                    </m:r>
                  </m:oMath>
                </a14:m>
                <a:r>
                  <a:rPr lang="ko-KR" altLang="en-US" dirty="0"/>
                  <a:t>일 경우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: ,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𝑛𝑒𝑤𝑎𝑥𝑠𝑖𝑠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로 변환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636858" cy="5258916"/>
              </a:xfrm>
              <a:blipFill rotWithShape="0">
                <a:blip r:embed="rId3"/>
                <a:stretch>
                  <a:fillRect l="-423" r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3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/>
              <a:t>이용 절차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439282" cy="4216379"/>
              </a:xfrm>
            </p:spPr>
            <p:txBody>
              <a:bodyPr/>
              <a:lstStyle/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ko-KR" altLang="en-US" dirty="0"/>
                  <a:t>적절한 모형추정 클래스를 </a:t>
                </a:r>
                <a:r>
                  <a:rPr lang="en-US" altLang="ko-KR" dirty="0" err="1"/>
                  <a:t>scikit</a:t>
                </a:r>
                <a:r>
                  <a:rPr lang="en-US" altLang="ko-KR" dirty="0"/>
                  <a:t>-learn</a:t>
                </a:r>
                <a:r>
                  <a:rPr lang="ko-KR" altLang="en-US" dirty="0"/>
                  <a:t>으로부터 </a:t>
                </a:r>
                <a:r>
                  <a:rPr lang="en-US" altLang="ko-KR" dirty="0"/>
                  <a:t>import</a:t>
                </a:r>
                <a:r>
                  <a:rPr lang="ko-KR" altLang="en-US" dirty="0"/>
                  <a:t>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ko-KR" altLang="en-US" dirty="0"/>
                  <a:t>모형추정 클래스에 필요한 </a:t>
                </a:r>
                <a:r>
                  <a:rPr lang="ko-KR" altLang="en-US" dirty="0" err="1"/>
                  <a:t>초모수</a:t>
                </a:r>
                <a:r>
                  <a:rPr lang="en-US" altLang="ko-KR" dirty="0"/>
                  <a:t>(hyper-parameter)</a:t>
                </a:r>
                <a:r>
                  <a:rPr lang="ko-KR" altLang="en-US" dirty="0"/>
                  <a:t>들의 값을 부여하여 클래스를 객체화</a:t>
                </a:r>
                <a:r>
                  <a:rPr lang="en-US" altLang="ko-KR" dirty="0"/>
                  <a:t>(object-oriented)</a:t>
                </a:r>
                <a:r>
                  <a:rPr lang="ko-KR" altLang="en-US" dirty="0"/>
                  <a:t>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en-US" altLang="ko-KR" dirty="0"/>
                  <a:t>2</a:t>
                </a:r>
                <a:r>
                  <a:rPr lang="ko-KR" altLang="en-US" dirty="0"/>
                  <a:t>차원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변수와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차원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변수를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정의한다</a:t>
                </a:r>
                <a:r>
                  <a:rPr lang="en-US" altLang="ko-KR" dirty="0"/>
                  <a:t>.</a:t>
                </a:r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en-US" altLang="ko-KR" dirty="0"/>
                  <a:t>fit() </a:t>
                </a:r>
                <a:r>
                  <a:rPr lang="ko-KR" altLang="en-US" dirty="0"/>
                  <a:t>함수를 이용하여 </a:t>
                </a:r>
                <a:r>
                  <a:rPr lang="en-US" altLang="ko-KR" dirty="0"/>
                  <a:t>training data</a:t>
                </a:r>
                <a:r>
                  <a:rPr lang="ko-KR" altLang="en-US" dirty="0"/>
                  <a:t>에 모형을 적합 시킨다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필요 시 </a:t>
                </a:r>
                <a:r>
                  <a:rPr lang="en-US" altLang="ko-KR" dirty="0"/>
                  <a:t>validation </a:t>
                </a:r>
                <a:r>
                  <a:rPr lang="ko-KR" altLang="en-US" dirty="0"/>
                  <a:t>데이터에 </a:t>
                </a:r>
                <a:r>
                  <a:rPr lang="ko-KR" altLang="en-US" dirty="0" err="1"/>
                  <a:t>적합된</a:t>
                </a:r>
                <a:r>
                  <a:rPr lang="ko-KR" altLang="en-US" dirty="0"/>
                  <a:t> 모형을 적용하여 </a:t>
                </a:r>
                <a:r>
                  <a:rPr lang="ko-KR" altLang="en-US" dirty="0" err="1"/>
                  <a:t>초모수를</a:t>
                </a:r>
                <a:r>
                  <a:rPr lang="ko-KR" altLang="en-US" dirty="0"/>
                  <a:t> 조절</a:t>
                </a:r>
                <a:r>
                  <a:rPr lang="en-US" altLang="ko-KR" dirty="0"/>
                  <a:t>(tuning)</a:t>
                </a:r>
                <a:r>
                  <a:rPr lang="ko-KR" altLang="en-US" dirty="0"/>
                  <a:t>한다</a:t>
                </a:r>
                <a:r>
                  <a:rPr lang="en-US" altLang="ko-KR" dirty="0"/>
                  <a:t>.</a:t>
                </a:r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r>
                  <a:rPr lang="ko-KR" altLang="en-US" dirty="0"/>
                  <a:t>새로운 데이터</a:t>
                </a:r>
                <a:r>
                  <a:rPr lang="en-US" altLang="ko-KR" dirty="0"/>
                  <a:t>(test data)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predict( )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transform( )</a:t>
                </a:r>
                <a:r>
                  <a:rPr lang="ko-KR" altLang="en-US" dirty="0"/>
                  <a:t>함수를 </a:t>
                </a:r>
                <a:br>
                  <a:rPr lang="en-US" altLang="ko-KR" dirty="0"/>
                </a:br>
                <a:r>
                  <a:rPr lang="ko-KR" altLang="en-US" dirty="0"/>
                  <a:t>이용하여 </a:t>
                </a:r>
                <a:r>
                  <a:rPr lang="ko-KR" altLang="en-US" dirty="0" err="1"/>
                  <a:t>적합된</a:t>
                </a:r>
                <a:r>
                  <a:rPr lang="ko-KR" altLang="en-US" dirty="0"/>
                  <a:t> 모형을 적용한다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457200" indent="-457200">
                  <a:buSzPct val="100000"/>
                  <a:buFont typeface="+mj-lt"/>
                  <a:buAutoNum type="arabicPeriod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439282" cy="4216379"/>
              </a:xfrm>
              <a:blipFill>
                <a:blip r:embed="rId2"/>
                <a:stretch>
                  <a:fillRect l="-433" b="-1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4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61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실수 자료로의 전환</a:t>
            </a:r>
            <a:r>
              <a:rPr lang="en-US" altLang="ko-KR" dirty="0"/>
              <a:t>(vectorization)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err="1"/>
              <a:t>연속형</a:t>
            </a:r>
            <a:r>
              <a:rPr lang="ko-KR" altLang="en-US" dirty="0"/>
              <a:t> 자료</a:t>
            </a:r>
            <a:r>
              <a:rPr lang="en-US" altLang="ko-KR" dirty="0"/>
              <a:t>(continuous data)</a:t>
            </a:r>
            <a:br>
              <a:rPr lang="en-US" altLang="ko-KR" dirty="0"/>
            </a:br>
            <a:r>
              <a:rPr lang="ko-KR" altLang="en-US" dirty="0"/>
              <a:t>범주형 자료</a:t>
            </a:r>
            <a:r>
              <a:rPr lang="en-US" altLang="ko-KR" dirty="0"/>
              <a:t>(categorical data)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텍스트 자료</a:t>
            </a:r>
            <a:r>
              <a:rPr lang="en-US" altLang="ko-KR" dirty="0"/>
              <a:t>(text data)</a:t>
            </a:r>
          </a:p>
          <a:p>
            <a:r>
              <a:rPr lang="ko-KR" altLang="en-US" dirty="0"/>
              <a:t>특성변수 생성</a:t>
            </a:r>
            <a:endParaRPr lang="en-US" altLang="ko-KR" dirty="0"/>
          </a:p>
          <a:p>
            <a:r>
              <a:rPr lang="ko-KR" altLang="en-US" dirty="0" err="1"/>
              <a:t>결측</a:t>
            </a:r>
            <a:r>
              <a:rPr lang="ko-KR" altLang="en-US" dirty="0"/>
              <a:t> 자료 대체</a:t>
            </a:r>
            <a:r>
              <a:rPr lang="en-US" altLang="ko-KR" dirty="0"/>
              <a:t>(imputation)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5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79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범주형 자료</a:t>
            </a:r>
            <a:r>
              <a:rPr lang="en-US" altLang="ko-KR" dirty="0"/>
              <a:t>(categorical data)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실수 자료로의 전환</a:t>
            </a:r>
            <a:r>
              <a:rPr lang="en-US" altLang="ko-KR" dirty="0"/>
              <a:t>(vectorization)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31595"/>
              </p:ext>
            </p:extLst>
          </p:nvPr>
        </p:nvGraphicFramePr>
        <p:xfrm>
          <a:off x="1546018" y="1933322"/>
          <a:ext cx="1664006" cy="202441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1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City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Seoul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Dubai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76129"/>
              </p:ext>
            </p:extLst>
          </p:nvPr>
        </p:nvGraphicFramePr>
        <p:xfrm>
          <a:off x="4439014" y="1941711"/>
          <a:ext cx="3547734" cy="2007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4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City1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City2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City3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3627378" y="2765168"/>
            <a:ext cx="394282" cy="3607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6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68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텍스트 자료</a:t>
            </a:r>
            <a:r>
              <a:rPr lang="en-US" altLang="ko-KR" dirty="0"/>
              <a:t>(text data)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실수 자료로의 전환</a:t>
            </a:r>
            <a:r>
              <a:rPr lang="en-US" altLang="ko-KR" dirty="0"/>
              <a:t>(vectorization)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1" y="4462943"/>
            <a:ext cx="8439282" cy="1870745"/>
          </a:xfrm>
        </p:spPr>
        <p:txBody>
          <a:bodyPr/>
          <a:lstStyle/>
          <a:p>
            <a:r>
              <a:rPr lang="ko-KR" altLang="en-US" dirty="0"/>
              <a:t>위의 예는 단어의 출현 횟수로 변환한 것임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출현 횟수가 정보의 양과 비례하는 것은 아님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TFIDF (Term Frequency Inverse Document Frequency)</a:t>
            </a:r>
            <a:r>
              <a:rPr lang="ko-KR" altLang="en-US"/>
              <a:t>기법을 이용해야 함</a:t>
            </a:r>
            <a:r>
              <a:rPr lang="en-US" altLang="ko-KR" dirty="0"/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57090"/>
              </p:ext>
            </p:extLst>
          </p:nvPr>
        </p:nvGraphicFramePr>
        <p:xfrm>
          <a:off x="212162" y="1318067"/>
          <a:ext cx="3478993" cy="29025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떴다 떴다 비행기 날아라 날아라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높이 높이 날아라 우리 비행기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내가 만든 비행기 날아라 날아라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멀리 멀리 날아라 우리 비행기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53994"/>
              </p:ext>
            </p:extLst>
          </p:nvPr>
        </p:nvGraphicFramePr>
        <p:xfrm>
          <a:off x="4328719" y="1323260"/>
          <a:ext cx="4689444" cy="289739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6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0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3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2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날아라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내가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높이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떴다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만든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멀리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비행기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우리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7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3812796" y="2588999"/>
            <a:ext cx="394282" cy="3607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7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16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특성변수 생성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실수 자료로의 전환</a:t>
            </a:r>
            <a:r>
              <a:rPr lang="en-US" altLang="ko-KR" dirty="0"/>
              <a:t>(vectorization)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4261820"/>
                <a:ext cx="8439282" cy="2093260"/>
              </a:xfrm>
            </p:spPr>
            <p:txBody>
              <a:bodyPr/>
              <a:lstStyle/>
              <a:p>
                <a:r>
                  <a:rPr lang="ko-KR" altLang="en-US" dirty="0"/>
                  <a:t>선형관계가 아닌 자료에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ko-KR" altLang="en-US" dirty="0"/>
                  <a:t> 등을 특성변수로 추가하여 이를 선형모형으로 적합할 수 있음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예를 들어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를 이용한다면</a:t>
                </a:r>
                <a:r>
                  <a:rPr lang="en-US" altLang="ko-K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:r>
                  <a:rPr lang="ko-KR" altLang="en-US" dirty="0"/>
                  <a:t>와 같은 모형을 고려해볼 수 있음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4261820"/>
                <a:ext cx="8439282" cy="2093260"/>
              </a:xfrm>
              <a:blipFill rotWithShape="0"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32" y="1161265"/>
            <a:ext cx="4608512" cy="293089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8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78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결측</a:t>
            </a:r>
            <a:r>
              <a:rPr lang="ko-KR" altLang="en-US" dirty="0"/>
              <a:t> 자료 대체</a:t>
            </a:r>
            <a:r>
              <a:rPr lang="en-US" altLang="ko-KR" dirty="0"/>
              <a:t>(imputation)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실수 자료로의 전환</a:t>
            </a:r>
            <a:r>
              <a:rPr lang="en-US" altLang="ko-KR" dirty="0"/>
              <a:t>(vectorization)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 사전 과정</a:t>
            </a:r>
            <a:r>
              <a:rPr lang="en-US" altLang="ko-KR"/>
              <a:t>(preprocessing)</a:t>
            </a:r>
            <a:r>
              <a:rPr lang="ko-KR" altLang="en-US"/>
              <a:t>과 최적화</a:t>
            </a:r>
            <a:r>
              <a:rPr lang="en-US" altLang="ko-KR"/>
              <a:t>(optimization)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4152706"/>
            <a:ext cx="8764492" cy="2225234"/>
          </a:xfrm>
        </p:spPr>
        <p:txBody>
          <a:bodyPr/>
          <a:lstStyle/>
          <a:p>
            <a:r>
              <a:rPr lang="ko-KR" altLang="en-US" dirty="0" err="1"/>
              <a:t>결측치가</a:t>
            </a:r>
            <a:r>
              <a:rPr lang="ko-KR" altLang="en-US" dirty="0"/>
              <a:t> 있을 때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r>
              <a:rPr lang="ko-KR" altLang="en-US" dirty="0"/>
              <a:t>을 이용하여 분석할 경우 오류가 생기므로 </a:t>
            </a:r>
            <a:br>
              <a:rPr lang="en-US" altLang="ko-KR" dirty="0"/>
            </a:br>
            <a:r>
              <a:rPr lang="ko-KR" altLang="en-US" dirty="0" err="1"/>
              <a:t>결측치를</a:t>
            </a:r>
            <a:r>
              <a:rPr lang="ko-KR" altLang="en-US" dirty="0"/>
              <a:t> 대체하거나 제거해야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특성변수의 평균</a:t>
            </a:r>
            <a:r>
              <a:rPr lang="en-US" altLang="ko-KR" dirty="0"/>
              <a:t>(mean), </a:t>
            </a:r>
            <a:r>
              <a:rPr lang="ko-KR" altLang="en-US" dirty="0" err="1"/>
              <a:t>중위수</a:t>
            </a:r>
            <a:r>
              <a:rPr lang="en-US" altLang="ko-KR" dirty="0"/>
              <a:t>(median), </a:t>
            </a:r>
            <a:r>
              <a:rPr lang="ko-KR" altLang="en-US" dirty="0"/>
              <a:t>최빈수</a:t>
            </a:r>
            <a:r>
              <a:rPr lang="en-US" altLang="ko-KR" dirty="0"/>
              <a:t>(most frequent value)</a:t>
            </a:r>
            <a:r>
              <a:rPr lang="ko-KR" altLang="en-US" dirty="0"/>
              <a:t>로</a:t>
            </a:r>
            <a:br>
              <a:rPr lang="en-US" altLang="ko-KR" dirty="0"/>
            </a:br>
            <a:r>
              <a:rPr lang="ko-KR" altLang="en-US" dirty="0" err="1"/>
              <a:t>결측치를</a:t>
            </a:r>
            <a:r>
              <a:rPr lang="ko-KR" altLang="en-US" dirty="0"/>
              <a:t> 대체 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87577"/>
              </p:ext>
            </p:extLst>
          </p:nvPr>
        </p:nvGraphicFramePr>
        <p:xfrm>
          <a:off x="2768642" y="1508986"/>
          <a:ext cx="3547736" cy="217275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4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x1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x2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x3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x4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5514159" y="1432455"/>
            <a:ext cx="2607384" cy="2325814"/>
            <a:chOff x="5304434" y="1432455"/>
            <a:chExt cx="2607384" cy="2325814"/>
          </a:xfrm>
        </p:grpSpPr>
        <p:grpSp>
          <p:nvGrpSpPr>
            <p:cNvPr id="15" name="그룹 14"/>
            <p:cNvGrpSpPr/>
            <p:nvPr/>
          </p:nvGrpSpPr>
          <p:grpSpPr>
            <a:xfrm>
              <a:off x="5304434" y="1432455"/>
              <a:ext cx="1364814" cy="2325814"/>
              <a:chOff x="3651801" y="1407288"/>
              <a:chExt cx="1364814" cy="232581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651801" y="1407288"/>
                <a:ext cx="855310" cy="232581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783435" y="1845578"/>
                <a:ext cx="557890" cy="37631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화살표 연결선 11"/>
              <p:cNvCxnSpPr>
                <a:endCxn id="10" idx="3"/>
              </p:cNvCxnSpPr>
              <p:nvPr/>
            </p:nvCxnSpPr>
            <p:spPr>
              <a:xfrm flipH="1">
                <a:off x="4341325" y="2033735"/>
                <a:ext cx="67529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6709245" y="1862356"/>
              <a:ext cx="12025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f(8, 12, 16)</a:t>
              </a:r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9</a:t>
            </a:fld>
            <a:r>
              <a:rPr lang="en-US" altLang="ko-KR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6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2133</Words>
  <Application>Microsoft Office PowerPoint</Application>
  <PresentationFormat>화면 슬라이드 쇼(4:3)</PresentationFormat>
  <Paragraphs>356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Arial</vt:lpstr>
      <vt:lpstr>맑은 고딕</vt:lpstr>
      <vt:lpstr>Cambria Math</vt:lpstr>
      <vt:lpstr>고려대학교M</vt:lpstr>
      <vt:lpstr>고려대학교B</vt:lpstr>
      <vt:lpstr>Calibri</vt:lpstr>
      <vt:lpstr>Wingdings</vt:lpstr>
      <vt:lpstr>Calibri Light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선미</dc:creator>
  <cp:lastModifiedBy>명 재성</cp:lastModifiedBy>
  <cp:revision>337</cp:revision>
  <dcterms:created xsi:type="dcterms:W3CDTF">2019-04-03T09:05:46Z</dcterms:created>
  <dcterms:modified xsi:type="dcterms:W3CDTF">2020-02-06T02:38:38Z</dcterms:modified>
</cp:coreProperties>
</file>