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14" r:id="rId2"/>
    <p:sldId id="310" r:id="rId3"/>
    <p:sldId id="317" r:id="rId4"/>
    <p:sldId id="315" r:id="rId5"/>
    <p:sldId id="320" r:id="rId6"/>
    <p:sldId id="322" r:id="rId7"/>
    <p:sldId id="316" r:id="rId8"/>
    <p:sldId id="323" r:id="rId9"/>
    <p:sldId id="296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ambria Math" panose="02040503050406030204" pitchFamily="18" charset="0"/>
      <p:regular r:id="rId19"/>
    </p:embeddedFont>
    <p:embeddedFont>
      <p:font typeface="고려대학교B" panose="02020603020101020101" pitchFamily="18" charset="-127"/>
      <p:regular r:id="rId20"/>
    </p:embeddedFont>
    <p:embeddedFont>
      <p:font typeface="고려대학교M" panose="0202060302010102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8B0028"/>
    <a:srgbClr val="68001E"/>
    <a:srgbClr val="540018"/>
    <a:srgbClr val="AC0031"/>
    <a:srgbClr val="B80035"/>
    <a:srgbClr val="9E002D"/>
    <a:srgbClr val="0077D0"/>
    <a:srgbClr val="086CD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6" autoAdjust="0"/>
    <p:restoredTop sz="95622" autoAdjust="0"/>
  </p:normalViewPr>
  <p:slideViewPr>
    <p:cSldViewPr snapToGrid="0" showGuides="1">
      <p:cViewPr varScale="1">
        <p:scale>
          <a:sx n="78" d="100"/>
          <a:sy n="78" d="100"/>
        </p:scale>
        <p:origin x="1320" y="43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-3031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86"/>
    </p:cViewPr>
  </p:sorterViewPr>
  <p:notesViewPr>
    <p:cSldViewPr snapToGrid="0" showGuides="1">
      <p:cViewPr varScale="1">
        <p:scale>
          <a:sx n="68" d="100"/>
          <a:sy n="68" d="100"/>
        </p:scale>
        <p:origin x="2270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CA0D6-FCF5-4965-925F-05A29B095E4C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40DB1-CD8A-421D-B34F-A7BC552B1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1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E872E-36A3-44FB-A6BA-C404CF923827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D1F5-F10F-4082-B9D1-09FCF28722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6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84235"/>
            <a:ext cx="9144000" cy="999552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제목을 적어주세요</a:t>
            </a:r>
            <a:endParaRPr lang="en-US" altLang="ko-KR" dirty="0"/>
          </a:p>
          <a:p>
            <a:r>
              <a:rPr lang="en-US" altLang="ko-KR" dirty="0" err="1"/>
              <a:t>dd</a:t>
            </a:r>
            <a:endParaRPr lang="ko-KR" altLang="en-US" dirty="0"/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790257"/>
            <a:ext cx="9144000" cy="1787000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학교</a:t>
            </a:r>
            <a:endParaRPr lang="en-US" altLang="ko-KR" dirty="0"/>
          </a:p>
          <a:p>
            <a:r>
              <a:rPr lang="ko-KR" altLang="en-US" dirty="0"/>
              <a:t>이름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158540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Machine</a:t>
            </a:r>
            <a:r>
              <a:rPr lang="en-US" altLang="ko-KR" sz="1600" baseline="0" dirty="0">
                <a:solidFill>
                  <a:schemeClr val="accent3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 Learning</a:t>
            </a:r>
            <a:endParaRPr lang="ko-KR" altLang="en-US" sz="1600" dirty="0">
              <a:solidFill>
                <a:schemeClr val="accent3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647321" y="3243846"/>
            <a:ext cx="5849359" cy="0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5807281" y="3521279"/>
            <a:ext cx="1556158" cy="5117282"/>
          </a:xfrm>
          <a:prstGeom prst="rtTriangle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 userDrawn="1"/>
        </p:nvSpPr>
        <p:spPr>
          <a:xfrm rot="5400000">
            <a:off x="1780562" y="-1780562"/>
            <a:ext cx="1556158" cy="5117282"/>
          </a:xfrm>
          <a:prstGeom prst="rtTriangle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8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8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8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0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527858" cy="685800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1319" y="1093865"/>
            <a:ext cx="4465118" cy="85820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>
              <a:defRPr sz="36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en-US" altLang="ko-KR" dirty="0"/>
              <a:t>Contents</a:t>
            </a:r>
            <a:r>
              <a:rPr lang="ko-KR" altLang="en-US" dirty="0"/>
              <a:t>임</a:t>
            </a:r>
            <a:endParaRPr lang="en-US" dirty="0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99" y="2025820"/>
            <a:ext cx="742083" cy="324269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baseline="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657682" y="2025820"/>
            <a:ext cx="5699760" cy="324269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내용을 적으시오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내용을 적으시오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내용을 적으시오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843876" y="1093836"/>
            <a:ext cx="617952" cy="662761"/>
            <a:chOff x="2503635" y="1275301"/>
            <a:chExt cx="617952" cy="662761"/>
          </a:xfrm>
        </p:grpSpPr>
        <p:sp>
          <p:nvSpPr>
            <p:cNvPr id="3" name="직사각형 2"/>
            <p:cNvSpPr/>
            <p:nvPr userDrawn="1"/>
          </p:nvSpPr>
          <p:spPr>
            <a:xfrm rot="900000">
              <a:off x="2711955" y="1528430"/>
              <a:ext cx="409632" cy="409632"/>
            </a:xfrm>
            <a:prstGeom prst="rect">
              <a:avLst/>
            </a:prstGeom>
            <a:solidFill>
              <a:srgbClr val="8B0028"/>
            </a:solidFill>
            <a:ln>
              <a:solidFill>
                <a:srgbClr val="8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 rot="1800000">
              <a:off x="2503635" y="1275301"/>
              <a:ext cx="464773" cy="464773"/>
            </a:xfrm>
            <a:prstGeom prst="rect">
              <a:avLst/>
            </a:prstGeom>
            <a:noFill/>
            <a:ln w="28575">
              <a:solidFill>
                <a:srgbClr val="8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796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32455" y="0"/>
            <a:ext cx="6911546" cy="685800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104" y="2764503"/>
            <a:ext cx="6686975" cy="1010823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335105" y="2419877"/>
            <a:ext cx="6686974" cy="58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1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장 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Machine Learning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이란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?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-193040" y="3352969"/>
            <a:ext cx="8439282" cy="34481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SzPct val="90000"/>
              <a:buFont typeface="Wingdings" panose="05000000000000000000" pitchFamily="2" charset="2"/>
              <a:buNone/>
              <a:defRPr sz="199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91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5" y="6598070"/>
            <a:ext cx="6148901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Discriminant </a:t>
            </a:r>
            <a:r>
              <a:rPr lang="en-US" altLang="ko-KR" dirty="0" err="1"/>
              <a:t>anaylsis</a:t>
            </a:r>
            <a:r>
              <a:rPr lang="ko-KR" altLang="en-US" dirty="0"/>
              <a:t>와 </a:t>
            </a:r>
            <a:r>
              <a:rPr lang="en-US" altLang="ko-KR" dirty="0"/>
              <a:t>Naïve </a:t>
            </a:r>
            <a:r>
              <a:rPr lang="en-US" altLang="ko-KR" dirty="0" err="1"/>
              <a:t>bayes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9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5813636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Discriminant </a:t>
            </a:r>
            <a:r>
              <a:rPr lang="en-US" altLang="ko-KR" dirty="0" err="1"/>
              <a:t>anaylsis</a:t>
            </a:r>
            <a:r>
              <a:rPr lang="ko-KR" altLang="en-US" dirty="0"/>
              <a:t>와 </a:t>
            </a:r>
            <a:r>
              <a:rPr lang="en-US" altLang="ko-KR" dirty="0"/>
              <a:t>Naïve </a:t>
            </a:r>
            <a:r>
              <a:rPr lang="en-US" altLang="ko-KR" dirty="0" err="1"/>
              <a:t>bayes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2" y="288823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53200"/>
            <a:ext cx="2057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85336" y="6548781"/>
            <a:ext cx="3086100" cy="3092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00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2" r:id="rId4"/>
    <p:sldLayoutId id="2147483666" r:id="rId5"/>
    <p:sldLayoutId id="2147483664" r:id="rId6"/>
    <p:sldLayoutId id="2147483665" r:id="rId7"/>
    <p:sldLayoutId id="2147483670" r:id="rId8"/>
    <p:sldLayoutId id="2147483667" r:id="rId9"/>
    <p:sldLayoutId id="2147483668" r:id="rId10"/>
    <p:sldLayoutId id="2147483669" r:id="rId11"/>
    <p:sldLayoutId id="2147483671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8B0028"/>
                </a:solidFill>
              </a:rPr>
              <a:t>4</a:t>
            </a:r>
            <a:r>
              <a:rPr lang="ko-KR" altLang="en-US" b="1" dirty="0">
                <a:solidFill>
                  <a:srgbClr val="8B0028"/>
                </a:solidFill>
              </a:rPr>
              <a:t>장 </a:t>
            </a:r>
            <a:r>
              <a:rPr lang="en-US" altLang="ko-KR" b="1" dirty="0">
                <a:solidFill>
                  <a:srgbClr val="8B0028"/>
                </a:solidFill>
              </a:rPr>
              <a:t>Logistic Regression Classifier</a:t>
            </a:r>
            <a:endParaRPr lang="ko-KR" altLang="en-US" b="1" dirty="0">
              <a:solidFill>
                <a:srgbClr val="8B0028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고려대학교 통계학과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박유성</a:t>
            </a:r>
          </a:p>
        </p:txBody>
      </p:sp>
    </p:spTree>
    <p:extLst>
      <p:ext uri="{BB962C8B-B14F-4D97-AF65-F5344CB8AC3E}">
        <p14:creationId xmlns:p14="http://schemas.microsoft.com/office/powerpoint/2010/main" val="21426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2497066" y="2060545"/>
            <a:ext cx="839176" cy="3242693"/>
          </a:xfrm>
        </p:spPr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3334454" y="2097009"/>
            <a:ext cx="4993182" cy="728953"/>
          </a:xfrm>
        </p:spPr>
        <p:txBody>
          <a:bodyPr/>
          <a:lstStyle/>
          <a:p>
            <a:r>
              <a:rPr lang="en-US" altLang="ko-KR" sz="2400" dirty="0"/>
              <a:t>Adaptive Linear Neurons (ALN)</a:t>
            </a:r>
            <a:endParaRPr lang="ko-KR" altLang="en-US" sz="2400" dirty="0"/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3334454" y="2954673"/>
            <a:ext cx="4993182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Logistic Regression</a:t>
            </a:r>
            <a:endParaRPr lang="ko-KR" altLang="en-US" sz="2400" dirty="0"/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334454" y="3795470"/>
            <a:ext cx="5336936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Regularization against Overfitting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494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Logistic Regression Classifier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 Adaptive Linear Neurons (ALN)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12832" y="1129429"/>
            <a:ext cx="8439282" cy="662504"/>
          </a:xfrm>
        </p:spPr>
        <p:txBody>
          <a:bodyPr/>
          <a:lstStyle/>
          <a:p>
            <a:r>
              <a:rPr lang="en-US" altLang="ko-KR" dirty="0"/>
              <a:t>Target Variable (    ): 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의 값을 갖는 </a:t>
            </a:r>
            <a:r>
              <a:rPr lang="en-US" altLang="ko-KR" dirty="0"/>
              <a:t>categorical variable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1D767B-576D-4CEE-9959-4ACB995B2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4">
                <a:extLst>
                  <a:ext uri="{FF2B5EF4-FFF2-40B4-BE49-F238E27FC236}">
                    <a16:creationId xmlns:a16="http://schemas.microsoft.com/office/drawing/2014/main" id="{F82ADF2A-1F0F-4075-86CB-62A4C1C3F0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121" y="3401263"/>
                <a:ext cx="8670953" cy="662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Loss Function: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/>
                  <a:t> for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some function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/>
                  <a:t>. </a:t>
                </a:r>
              </a:p>
            </p:txBody>
          </p:sp>
        </mc:Choice>
        <mc:Fallback xmlns="">
          <p:sp>
            <p:nvSpPr>
              <p:cNvPr id="10" name="텍스트 개체 틀 4">
                <a:extLst>
                  <a:ext uri="{FF2B5EF4-FFF2-40B4-BE49-F238E27FC236}">
                    <a16:creationId xmlns:a16="http://schemas.microsoft.com/office/drawing/2014/main" id="{F82ADF2A-1F0F-4075-86CB-62A4C1C3F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1" y="3401263"/>
                <a:ext cx="8670953" cy="662504"/>
              </a:xfrm>
              <a:prstGeom prst="rect">
                <a:avLst/>
              </a:prstGeom>
              <a:blipFill>
                <a:blip r:embed="rId2"/>
                <a:stretch>
                  <a:fillRect l="-422" t="-40367" b="-104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DC9AD6E5-8CD3-4D35-A3A6-38E4E28E21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5882" y="1253676"/>
            <a:ext cx="266700" cy="323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개체 틀 4">
                <a:extLst>
                  <a:ext uri="{FF2B5EF4-FFF2-40B4-BE49-F238E27FC236}">
                    <a16:creationId xmlns:a16="http://schemas.microsoft.com/office/drawing/2014/main" id="{A2C665F3-8AE6-46E7-997F-60E2ED71BA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122" y="1769953"/>
                <a:ext cx="8439282" cy="662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Net Input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21" name="텍스트 개체 틀 4">
                <a:extLst>
                  <a:ext uri="{FF2B5EF4-FFF2-40B4-BE49-F238E27FC236}">
                    <a16:creationId xmlns:a16="http://schemas.microsoft.com/office/drawing/2014/main" id="{A2C665F3-8AE6-46E7-997F-60E2ED71B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2" y="1769953"/>
                <a:ext cx="8439282" cy="662504"/>
              </a:xfrm>
              <a:prstGeom prst="rect">
                <a:avLst/>
              </a:prstGeom>
              <a:blipFill>
                <a:blip r:embed="rId4"/>
                <a:stretch>
                  <a:fillRect l="-434" t="-49541" b="-95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개체 틀 4">
                <a:extLst>
                  <a:ext uri="{FF2B5EF4-FFF2-40B4-BE49-F238E27FC236}">
                    <a16:creationId xmlns:a16="http://schemas.microsoft.com/office/drawing/2014/main" id="{ECFBE715-C57A-4408-948A-F479D52D9D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199" y="2386727"/>
                <a:ext cx="8439282" cy="4946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6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600" dirty="0"/>
                  <a:t>:  </a:t>
                </a:r>
                <a:r>
                  <a:rPr lang="ko-KR" altLang="en-US" sz="1600" dirty="0"/>
                  <a:t>특성변수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1600" dirty="0"/>
                  <a:t>의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600" dirty="0"/>
                  <a:t> 번째 관측치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24" name="텍스트 개체 틀 4">
                <a:extLst>
                  <a:ext uri="{FF2B5EF4-FFF2-40B4-BE49-F238E27FC236}">
                    <a16:creationId xmlns:a16="http://schemas.microsoft.com/office/drawing/2014/main" id="{ECFBE715-C57A-4408-948A-F479D52D9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9" y="2386727"/>
                <a:ext cx="8439282" cy="494686"/>
              </a:xfrm>
              <a:prstGeom prst="rect">
                <a:avLst/>
              </a:prstGeom>
              <a:blipFill>
                <a:blip r:embed="rId5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개체 틀 4">
                <a:extLst>
                  <a:ext uri="{FF2B5EF4-FFF2-40B4-BE49-F238E27FC236}">
                    <a16:creationId xmlns:a16="http://schemas.microsoft.com/office/drawing/2014/main" id="{DC9C8B41-EBFF-465B-ADC8-FFF92086B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489" y="2899475"/>
                <a:ext cx="8439282" cy="5076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6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각 성분에 대한 가중치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26" name="텍스트 개체 틀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9C8B41-EBFF-465B-ADC8-FFF92086B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9" y="2899475"/>
                <a:ext cx="8439282" cy="507653"/>
              </a:xfrm>
              <a:prstGeom prst="rect">
                <a:avLst/>
              </a:prstGeom>
              <a:blipFill rotWithShape="0">
                <a:blip r:embed="rId6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개체 틀 4">
                <a:extLst>
                  <a:ext uri="{FF2B5EF4-FFF2-40B4-BE49-F238E27FC236}">
                    <a16:creationId xmlns:a16="http://schemas.microsoft.com/office/drawing/2014/main" id="{A533C4A8-3620-469E-B56A-CDDB02F51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83" y="4124953"/>
                <a:ext cx="8670954" cy="662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600" dirty="0"/>
                  <a:t>- </a:t>
                </a:r>
                <a:r>
                  <a:rPr lang="ko-KR" altLang="en-US" sz="1600" dirty="0"/>
                  <a:t>목적</a:t>
                </a:r>
                <a:r>
                  <a:rPr lang="en-US" altLang="ko-KR" sz="1600" dirty="0"/>
                  <a:t>: Loss</a:t>
                </a:r>
                <a:r>
                  <a:rPr lang="ko-KR" altLang="en-US" sz="1600" dirty="0"/>
                  <a:t>를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최소화하는 가중치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sz="1600" dirty="0"/>
                  <a:t> 구하기  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  by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Steepest descent or Gradient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descent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7" name="텍스트 개체 틀 4">
                <a:extLst>
                  <a:ext uri="{FF2B5EF4-FFF2-40B4-BE49-F238E27FC236}">
                    <a16:creationId xmlns:a16="http://schemas.microsoft.com/office/drawing/2014/main" id="{A533C4A8-3620-469E-B56A-CDDB02F51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83" y="4124953"/>
                <a:ext cx="8670954" cy="662504"/>
              </a:xfrm>
              <a:prstGeom prst="rect">
                <a:avLst/>
              </a:prstGeom>
              <a:blipFill>
                <a:blip r:embed="rId7"/>
                <a:stretch>
                  <a:fillRect l="-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텍스트 개체 틀 4">
                <a:extLst>
                  <a:ext uri="{FF2B5EF4-FFF2-40B4-BE49-F238E27FC236}">
                    <a16:creationId xmlns:a16="http://schemas.microsoft.com/office/drawing/2014/main" id="{91F2CBE4-EB63-456B-981A-C65D2749A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83" y="4610358"/>
                <a:ext cx="8000642" cy="824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5725" indent="-85725">
                  <a:buNone/>
                </a:pPr>
                <a:r>
                  <a:rPr lang="en-US" altLang="ko-KR" sz="1600" dirty="0"/>
                  <a:t>- Loss</a:t>
                </a:r>
                <a:r>
                  <a:rPr lang="ko-KR" altLang="en-US" sz="1600" dirty="0"/>
                  <a:t>를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최소화하는 가중치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sz="1600" dirty="0"/>
                  <a:t>를 대입한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로 표기할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때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600" dirty="0"/>
                  <a:t>, </a:t>
                </a:r>
                <a:r>
                  <a:rPr lang="ko-KR" altLang="en-US" sz="1600" dirty="0"/>
                  <a:t>그렇지 않으면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1600" dirty="0"/>
                  <a:t>으로 할당 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1600" dirty="0"/>
                  <a:t>: threshold </a:t>
                </a:r>
                <a:r>
                  <a:rPr lang="ko-KR" altLang="en-US" sz="1600" dirty="0"/>
                  <a:t>값</a:t>
                </a:r>
                <a:r>
                  <a:rPr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34" name="텍스트 개체 틀 4">
                <a:extLst>
                  <a:ext uri="{FF2B5EF4-FFF2-40B4-BE49-F238E27FC236}">
                    <a16:creationId xmlns:a16="http://schemas.microsoft.com/office/drawing/2014/main" id="{91F2CBE4-EB63-456B-981A-C65D2749A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83" y="4610358"/>
                <a:ext cx="8000642" cy="824826"/>
              </a:xfrm>
              <a:prstGeom prst="rect">
                <a:avLst/>
              </a:prstGeom>
              <a:blipFill>
                <a:blip r:embed="rId8"/>
                <a:stretch>
                  <a:fillRect l="-457"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텍스트 개체 틀 4">
                <a:extLst>
                  <a:ext uri="{FF2B5EF4-FFF2-40B4-BE49-F238E27FC236}">
                    <a16:creationId xmlns:a16="http://schemas.microsoft.com/office/drawing/2014/main" id="{3C202A6A-BB9C-45E5-9EFD-24937D1C4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779" y="5418746"/>
                <a:ext cx="8439282" cy="677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600" dirty="0"/>
                  <a:t>- ALN </a:t>
                </a:r>
                <a:r>
                  <a:rPr lang="ko-KR" altLang="en-US" sz="1600" dirty="0"/>
                  <a:t>에서는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600" dirty="0"/>
                  <a:t>, Logistic regression </a:t>
                </a:r>
                <a:r>
                  <a:rPr lang="ko-KR" altLang="en-US" sz="1600" dirty="0"/>
                  <a:t>에서는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41" name="텍스트 개체 틀 4">
                <a:extLst>
                  <a:ext uri="{FF2B5EF4-FFF2-40B4-BE49-F238E27FC236}">
                    <a16:creationId xmlns:a16="http://schemas.microsoft.com/office/drawing/2014/main" id="{3C202A6A-BB9C-45E5-9EFD-24937D1C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9" y="5418746"/>
                <a:ext cx="8439282" cy="677630"/>
              </a:xfrm>
              <a:prstGeom prst="rect">
                <a:avLst/>
              </a:prstGeom>
              <a:blipFill>
                <a:blip r:embed="rId9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 Logistic Regression</a:t>
            </a:r>
            <a:endParaRPr lang="ko-KR" altLang="en-US" dirty="0"/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6DDA9974-7D43-4536-ABF7-33CCCFEB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5813636" cy="257998"/>
          </a:xfrm>
        </p:spPr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Logistic Regression Classifier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4">
                <a:extLst>
                  <a:ext uri="{FF2B5EF4-FFF2-40B4-BE49-F238E27FC236}">
                    <a16:creationId xmlns:a16="http://schemas.microsoft.com/office/drawing/2014/main" id="{89AA7217-A0C1-4234-83FA-081831BB682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1129429"/>
                <a:ext cx="8439282" cy="662504"/>
              </a:xfrm>
            </p:spPr>
            <p:txBody>
              <a:bodyPr/>
              <a:lstStyle/>
              <a:p>
                <a:r>
                  <a:rPr lang="en-US" altLang="ko-KR" dirty="0"/>
                  <a:t>Target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): 0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의 값을 갖는 </a:t>
                </a:r>
                <a:r>
                  <a:rPr lang="en-US" altLang="ko-KR" dirty="0"/>
                  <a:t>categorical variable</a:t>
                </a:r>
              </a:p>
            </p:txBody>
          </p:sp>
        </mc:Choice>
        <mc:Fallback xmlns="">
          <p:sp>
            <p:nvSpPr>
              <p:cNvPr id="9" name="텍스트 개체 틀 4">
                <a:extLst>
                  <a:ext uri="{FF2B5EF4-FFF2-40B4-BE49-F238E27FC236}">
                    <a16:creationId xmlns:a16="http://schemas.microsoft.com/office/drawing/2014/main" id="{89AA7217-A0C1-4234-83FA-081831BB6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1129429"/>
                <a:ext cx="8439282" cy="662504"/>
              </a:xfrm>
              <a:blipFill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개체 틀 4">
                <a:extLst>
                  <a:ext uri="{FF2B5EF4-FFF2-40B4-BE49-F238E27FC236}">
                    <a16:creationId xmlns:a16="http://schemas.microsoft.com/office/drawing/2014/main" id="{89AA7217-A0C1-4234-83FA-081831BB6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832" y="1713895"/>
                <a:ext cx="8439282" cy="662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lvl="0" indent="-342900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고려대학교M" panose="02020603020101020101" pitchFamily="18" charset="-127"/>
                  <a:ea typeface="고려대학교M" panose="02020603020101020101" pitchFamily="18" charset="-127"/>
                  <a:cs typeface="+mn-cs"/>
                </a:endParaRPr>
              </a:p>
            </p:txBody>
          </p:sp>
        </mc:Choice>
        <mc:Fallback xmlns="">
          <p:sp>
            <p:nvSpPr>
              <p:cNvPr id="7" name="텍스트 개체 틀 4">
                <a:extLst>
                  <a:ext uri="{FF2B5EF4-FFF2-40B4-BE49-F238E27FC236}">
                    <a16:creationId xmlns:a16="http://schemas.microsoft.com/office/drawing/2014/main" id="{89AA7217-A0C1-4234-83FA-081831BB6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2" y="1713895"/>
                <a:ext cx="8439282" cy="662504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개체 틀 4">
                <a:extLst>
                  <a:ext uri="{FF2B5EF4-FFF2-40B4-BE49-F238E27FC236}">
                    <a16:creationId xmlns:a16="http://schemas.microsoft.com/office/drawing/2014/main" id="{89AA7217-A0C1-4234-83FA-081831BB6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832" y="4200620"/>
                <a:ext cx="8439282" cy="662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lvl="0" indent="-342900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의 형태 가정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1" name="텍스트 개체 틀 4">
                <a:extLst>
                  <a:ext uri="{FF2B5EF4-FFF2-40B4-BE49-F238E27FC236}">
                    <a16:creationId xmlns:a16="http://schemas.microsoft.com/office/drawing/2014/main" id="{89AA7217-A0C1-4234-83FA-081831BB6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2" y="4200620"/>
                <a:ext cx="8439282" cy="662504"/>
              </a:xfrm>
              <a:prstGeom prst="rect">
                <a:avLst/>
              </a:prstGeom>
              <a:blipFill>
                <a:blip r:embed="rId4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4">
                <a:extLst>
                  <a:ext uri="{FF2B5EF4-FFF2-40B4-BE49-F238E27FC236}">
                    <a16:creationId xmlns:a16="http://schemas.microsoft.com/office/drawing/2014/main" id="{3C8CA927-EC88-4F49-A3D5-468F31E67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337" y="2821701"/>
                <a:ext cx="8228103" cy="4330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indent="-174625" algn="just">
                  <a:buNone/>
                </a:pPr>
                <a:r>
                  <a:rPr lang="en-US" altLang="ko-KR" sz="16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ym typeface="Wingdings" panose="05000000000000000000" pitchFamily="2" charset="2"/>
                  </a:rPr>
                  <a:t>째 사람의 건강검진 결과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12" name="텍스트 개체 틀 4">
                <a:extLst>
                  <a:ext uri="{FF2B5EF4-FFF2-40B4-BE49-F238E27FC236}">
                    <a16:creationId xmlns:a16="http://schemas.microsoft.com/office/drawing/2014/main" id="{3C8CA927-EC88-4F49-A3D5-468F31E6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7" y="2821701"/>
                <a:ext cx="8228103" cy="433099"/>
              </a:xfrm>
              <a:prstGeom prst="rect">
                <a:avLst/>
              </a:prstGeom>
              <a:blipFill>
                <a:blip r:embed="rId5"/>
                <a:stretch>
                  <a:fillRect l="-444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개체 틀 4">
                <a:extLst>
                  <a:ext uri="{FF2B5EF4-FFF2-40B4-BE49-F238E27FC236}">
                    <a16:creationId xmlns:a16="http://schemas.microsoft.com/office/drawing/2014/main" id="{3C8CA927-EC88-4F49-A3D5-468F31E67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337" y="5054730"/>
                <a:ext cx="8226596" cy="6586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indent="-174625">
                  <a:buNone/>
                </a:pPr>
                <a:r>
                  <a:rPr lang="en-US" altLang="ko-KR" sz="1600" dirty="0"/>
                  <a:t>- (</a:t>
                </a:r>
                <a:r>
                  <a:rPr lang="ko-KR" altLang="en-US" sz="1600" dirty="0">
                    <a:sym typeface="Wingdings" pitchFamily="2" charset="2"/>
                  </a:rPr>
                  <a:t>대안</a:t>
                </a:r>
                <a:r>
                  <a:rPr lang="en-US" altLang="ko-KR" sz="1600" dirty="0">
                    <a:sym typeface="Wingdings" pitchFamily="2" charset="2"/>
                  </a:rPr>
                  <a:t>) Log odd ratio</a:t>
                </a:r>
                <a:r>
                  <a:rPr lang="ko-KR" altLang="en-US" sz="1600" dirty="0">
                    <a:sym typeface="Wingdings" pitchFamily="2" charset="2"/>
                  </a:rPr>
                  <a:t>의 형태</a:t>
                </a:r>
                <a:r>
                  <a:rPr lang="en-US" altLang="ko-KR" sz="1600" dirty="0">
                    <a:sym typeface="Wingdings" pitchFamily="2" charset="2"/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 </a:t>
                </a:r>
                <a:r>
                  <a:rPr lang="en-US" altLang="ko-KR" sz="1600" dirty="0">
                    <a:sym typeface="Wingdings" pitchFamily="2" charset="2"/>
                  </a:rPr>
                  <a:t> 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5" name="텍스트 개체 틀 4">
                <a:extLst>
                  <a:ext uri="{FF2B5EF4-FFF2-40B4-BE49-F238E27FC236}">
                    <a16:creationId xmlns:a16="http://schemas.microsoft.com/office/drawing/2014/main" id="{3C8CA927-EC88-4F49-A3D5-468F31E6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7" y="5054730"/>
                <a:ext cx="8226596" cy="658601"/>
              </a:xfrm>
              <a:prstGeom prst="rect">
                <a:avLst/>
              </a:prstGeom>
              <a:blipFill>
                <a:blip r:embed="rId6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개체 틀 4">
                <a:extLst>
                  <a:ext uri="{FF2B5EF4-FFF2-40B4-BE49-F238E27FC236}">
                    <a16:creationId xmlns:a16="http://schemas.microsoft.com/office/drawing/2014/main" id="{56BD7223-33AF-4013-9ED2-CC2B1D82F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9621" y="5587364"/>
                <a:ext cx="5531542" cy="61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indent="-174625">
                  <a:buNone/>
                </a:pPr>
                <a:r>
                  <a:rPr lang="en-US" altLang="ko-KR" sz="16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600" dirty="0"/>
                  <a:t>.  </a:t>
                </a: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600" dirty="0"/>
                  <a:t>  (∴ALN</a:t>
                </a:r>
                <a:r>
                  <a:rPr lang="ko-KR" altLang="en-US" sz="1600" dirty="0"/>
                  <a:t>은 특수한 경우</a:t>
                </a:r>
                <a:r>
                  <a:rPr lang="en-US" altLang="ko-KR" sz="1600" dirty="0"/>
                  <a:t>).</a:t>
                </a:r>
              </a:p>
            </p:txBody>
          </p:sp>
        </mc:Choice>
        <mc:Fallback xmlns="">
          <p:sp>
            <p:nvSpPr>
              <p:cNvPr id="21" name="텍스트 개체 틀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6BD7223-33AF-4013-9ED2-CC2B1D82F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21" y="5587364"/>
                <a:ext cx="5531542" cy="614411"/>
              </a:xfrm>
              <a:prstGeom prst="rect">
                <a:avLst/>
              </a:prstGeom>
              <a:blipFill rotWithShape="0">
                <a:blip r:embed="rId7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개체 틀 4">
                <a:extLst>
                  <a:ext uri="{FF2B5EF4-FFF2-40B4-BE49-F238E27FC236}">
                    <a16:creationId xmlns:a16="http://schemas.microsoft.com/office/drawing/2014/main" id="{AF4EA177-1906-43FE-8BD3-CCE705199D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0377" y="2334126"/>
                <a:ext cx="8439282" cy="662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lvl="0" indent="-342900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000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(</a:t>
                </a:r>
                <a:r>
                  <a:rPr lang="ko-KR" altLang="en-US" sz="2000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예</a:t>
                </a:r>
                <a:r>
                  <a:rPr lang="en-US" altLang="ko-KR" sz="2000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명의 건강검진 결과를 바탕으로 어떤 질병에 걸렸을 확률 계산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고려대학교M" panose="02020603020101020101" pitchFamily="18" charset="-127"/>
                  <a:ea typeface="고려대학교M" panose="02020603020101020101" pitchFamily="18" charset="-127"/>
                  <a:cs typeface="+mn-cs"/>
                </a:endParaRPr>
              </a:p>
            </p:txBody>
          </p:sp>
        </mc:Choice>
        <mc:Fallback xmlns="">
          <p:sp>
            <p:nvSpPr>
              <p:cNvPr id="22" name="텍스트 개체 틀 4">
                <a:extLst>
                  <a:ext uri="{FF2B5EF4-FFF2-40B4-BE49-F238E27FC236}">
                    <a16:creationId xmlns:a16="http://schemas.microsoft.com/office/drawing/2014/main" id="{AF4EA177-1906-43FE-8BD3-CCE705199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77" y="2334126"/>
                <a:ext cx="8439282" cy="662504"/>
              </a:xfrm>
              <a:prstGeom prst="rect">
                <a:avLst/>
              </a:prstGeom>
              <a:blipFill>
                <a:blip r:embed="rId8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개체 틀 4">
                <a:extLst>
                  <a:ext uri="{FF2B5EF4-FFF2-40B4-BE49-F238E27FC236}">
                    <a16:creationId xmlns:a16="http://schemas.microsoft.com/office/drawing/2014/main" id="{BD477FC3-88E0-43E5-82D7-A07065C649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830" y="3644044"/>
                <a:ext cx="8228103" cy="4330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indent="-174625" algn="just">
                  <a:buNone/>
                </a:pPr>
                <a:r>
                  <a:rPr lang="en-US" altLang="ko-KR" sz="16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ym typeface="Wingdings" panose="05000000000000000000" pitchFamily="2" charset="2"/>
                  </a:rPr>
                  <a:t>째 사람의 건강검진 결과를 바탕으로 추정한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,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ym typeface="Wingdings" panose="05000000000000000000" pitchFamily="2" charset="2"/>
                  </a:rPr>
                  <a:t>째 사람의 질병 확률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)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23" name="텍스트 개체 틀 4">
                <a:extLst>
                  <a:ext uri="{FF2B5EF4-FFF2-40B4-BE49-F238E27FC236}">
                    <a16:creationId xmlns:a16="http://schemas.microsoft.com/office/drawing/2014/main" id="{BD477FC3-88E0-43E5-82D7-A07065C6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0" y="3644044"/>
                <a:ext cx="8228103" cy="433099"/>
              </a:xfrm>
              <a:prstGeom prst="rect">
                <a:avLst/>
              </a:prstGeom>
              <a:blipFill>
                <a:blip r:embed="rId9"/>
                <a:stretch>
                  <a:fillRect l="-370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개체 틀 4">
                <a:extLst>
                  <a:ext uri="{FF2B5EF4-FFF2-40B4-BE49-F238E27FC236}">
                    <a16:creationId xmlns:a16="http://schemas.microsoft.com/office/drawing/2014/main" id="{C0E2EB42-E64E-4EA6-941C-DDD0AFB5A6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833" y="4663919"/>
                <a:ext cx="8226596" cy="614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indent="-174625">
                  <a:buNone/>
                </a:pPr>
                <a:r>
                  <a:rPr lang="en-US" altLang="ko-KR" sz="1600" dirty="0"/>
                  <a:t>- </a:t>
                </a:r>
                <a:r>
                  <a:rPr lang="ko-KR" altLang="en-US" sz="1600" dirty="0"/>
                  <a:t>선형 회귀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  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문제점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≤∞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24" name="텍스트 개체 틀 4">
                <a:extLst>
                  <a:ext uri="{FF2B5EF4-FFF2-40B4-BE49-F238E27FC236}">
                    <a16:creationId xmlns:a16="http://schemas.microsoft.com/office/drawing/2014/main" id="{C0E2EB42-E64E-4EA6-941C-DDD0AFB5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" y="4663919"/>
                <a:ext cx="8226596" cy="614410"/>
              </a:xfrm>
              <a:prstGeom prst="rect">
                <a:avLst/>
              </a:prstGeom>
              <a:blipFill>
                <a:blip r:embed="rId10"/>
                <a:stretch>
                  <a:fillRect l="-370" t="-38614" b="-70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개체 틀 4">
                <a:extLst>
                  <a:ext uri="{FF2B5EF4-FFF2-40B4-BE49-F238E27FC236}">
                    <a16:creationId xmlns:a16="http://schemas.microsoft.com/office/drawing/2014/main" id="{66F547C5-640B-4B20-9E94-4874D3C28E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831" y="3236650"/>
                <a:ext cx="8228103" cy="4330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indent="-174625" algn="just">
                  <a:buNone/>
                </a:pPr>
                <a:r>
                  <a:rPr lang="en-US" altLang="ko-KR" sz="1600" dirty="0"/>
                  <a:t>-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ym typeface="Wingdings" panose="05000000000000000000" pitchFamily="2" charset="2"/>
                  </a:rPr>
                  <a:t>째 사람의 질병 유무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)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26" name="텍스트 개체 틀 4">
                <a:extLst>
                  <a:ext uri="{FF2B5EF4-FFF2-40B4-BE49-F238E27FC236}">
                    <a16:creationId xmlns:a16="http://schemas.microsoft.com/office/drawing/2014/main" id="{66F547C5-640B-4B20-9E94-4874D3C28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1" y="3236650"/>
                <a:ext cx="8228103" cy="433099"/>
              </a:xfrm>
              <a:prstGeom prst="rect">
                <a:avLst/>
              </a:prstGeom>
              <a:blipFill>
                <a:blip r:embed="rId11"/>
                <a:stretch>
                  <a:fillRect l="-370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76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dirty="0"/>
                  <a:t>의 추정 및 분류 </a:t>
                </a:r>
                <a:r>
                  <a:rPr lang="en-US" altLang="ko-KR" dirty="0"/>
                  <a:t>(classification)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23810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Logistic Regression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08198D5D-5387-427A-91BC-46206AFE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5813636" cy="257998"/>
          </a:xfrm>
        </p:spPr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Logistic Regression Classifier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AE32446-F7CB-402D-9A6F-DA9D0E9D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56C1E85B-490D-462D-9B44-AD8796169F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2832" y="1129429"/>
            <a:ext cx="8831168" cy="662504"/>
          </a:xfrm>
        </p:spPr>
        <p:txBody>
          <a:bodyPr/>
          <a:lstStyle/>
          <a:p>
            <a:r>
              <a:rPr lang="ko-KR" altLang="en-US" dirty="0"/>
              <a:t>손실함수로</a:t>
            </a:r>
            <a:r>
              <a:rPr lang="en-US" altLang="ko-KR" dirty="0"/>
              <a:t> (-) </a:t>
            </a:r>
            <a:r>
              <a:rPr lang="ko-KR" altLang="en-US" dirty="0" err="1"/>
              <a:t>로그우도함수를</a:t>
            </a:r>
            <a:r>
              <a:rPr lang="ko-KR" altLang="en-US" dirty="0"/>
              <a:t> 적용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개체 틀 4">
                <a:extLst>
                  <a:ext uri="{FF2B5EF4-FFF2-40B4-BE49-F238E27FC236}">
                    <a16:creationId xmlns:a16="http://schemas.microsoft.com/office/drawing/2014/main" id="{56C1E85B-490D-462D-9B44-AD8796169F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833" y="4839400"/>
                <a:ext cx="8831168" cy="662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lvl="0" indent="-342900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000" noProof="0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손실함수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를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 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최소화 하는 </a:t>
                </a:r>
                <a14:m>
                  <m:oMath xmlns:m="http://schemas.openxmlformats.org/officeDocument/2006/math">
                    <m:r>
                      <a:rPr kumimoji="0" lang="en-US" altLang="ko-KR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고려대학교M" panose="02020603020101020101" pitchFamily="18" charset="-127"/>
                        <a:cs typeface="+mn-cs"/>
                      </a:rPr>
                      <m:t>𝒘</m:t>
                    </m:r>
                  </m:oMath>
                </a14:m>
                <a:r>
                  <a:rPr kumimoji="0" lang="ko-KR" alt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를 구하여</a:t>
                </a:r>
                <a:r>
                  <a:rPr kumimoji="0" lang="en-US" altLang="ko-KR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, </a:t>
                </a:r>
                <a:r>
                  <a:rPr kumimoji="0" lang="ko-KR" alt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다음과 같이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고려대학교M" panose="02020603020101020101" pitchFamily="18" charset="-127"/>
                      </a:rPr>
                      <m:t>𝑖</m:t>
                    </m:r>
                  </m:oMath>
                </a14:m>
                <a:r>
                  <a:rPr kumimoji="0" lang="ko-KR" alt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 번째 표본의 </a:t>
                </a:r>
                <a:r>
                  <a:rPr kumimoji="0" lang="en-US" altLang="ko-KR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class</a:t>
                </a:r>
                <a:r>
                  <a:rPr kumimoji="0" lang="ko-KR" alt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rPr>
                  <a:t>를 할당</a:t>
                </a:r>
                <a:endParaRPr kumimoji="0" lang="en-US" altLang="ko-KR" sz="200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고려대학교M" panose="02020603020101020101" pitchFamily="18" charset="-127"/>
                  <a:ea typeface="고려대학교M" panose="02020603020101020101" pitchFamily="18" charset="-127"/>
                  <a:cs typeface="+mn-cs"/>
                </a:endParaRPr>
              </a:p>
            </p:txBody>
          </p:sp>
        </mc:Choice>
        <mc:Fallback xmlns="">
          <p:sp>
            <p:nvSpPr>
              <p:cNvPr id="25" name="텍스트 개체 틀 4">
                <a:extLst>
                  <a:ext uri="{FF2B5EF4-FFF2-40B4-BE49-F238E27FC236}">
                    <a16:creationId xmlns:a16="http://schemas.microsoft.com/office/drawing/2014/main" id="{56C1E85B-490D-462D-9B44-AD8796169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3" y="4839400"/>
                <a:ext cx="8831168" cy="662504"/>
              </a:xfrm>
              <a:prstGeom prst="rect">
                <a:avLst/>
              </a:prstGeom>
              <a:blipFill>
                <a:blip r:embed="rId3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57F36338-B390-4943-9D41-FA81BB5410C3}"/>
              </a:ext>
            </a:extLst>
          </p:cNvPr>
          <p:cNvGrpSpPr/>
          <p:nvPr/>
        </p:nvGrpSpPr>
        <p:grpSpPr>
          <a:xfrm>
            <a:off x="624833" y="1730592"/>
            <a:ext cx="8226596" cy="1088862"/>
            <a:chOff x="624833" y="1721539"/>
            <a:chExt cx="8226596" cy="1088862"/>
          </a:xfrm>
        </p:grpSpPr>
        <p:sp>
          <p:nvSpPr>
            <p:cNvPr id="31" name="텍스트 개체 틀 4">
              <a:extLst>
                <a:ext uri="{FF2B5EF4-FFF2-40B4-BE49-F238E27FC236}">
                  <a16:creationId xmlns:a16="http://schemas.microsoft.com/office/drawing/2014/main" id="{DC18B9E2-5230-4738-B1DB-DA9D77109975}"/>
                </a:ext>
              </a:extLst>
            </p:cNvPr>
            <p:cNvSpPr txBox="1">
              <a:spLocks/>
            </p:cNvSpPr>
            <p:nvPr/>
          </p:nvSpPr>
          <p:spPr>
            <a:xfrm>
              <a:off x="624833" y="1721539"/>
              <a:ext cx="8226596" cy="4818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lnSpc>
                  <a:spcPct val="150000"/>
                </a:lnSpc>
                <a:spcBef>
                  <a:spcPts val="1000"/>
                </a:spcBef>
                <a:buSzPct val="9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indent="-174625">
                <a:buNone/>
              </a:pPr>
              <a:r>
                <a:rPr lang="en-US" altLang="ko-KR" sz="1600" dirty="0"/>
                <a:t>- </a:t>
              </a:r>
              <a:r>
                <a:rPr lang="ko-KR" altLang="en-US" sz="1600" dirty="0" err="1"/>
                <a:t>우도함수</a:t>
              </a:r>
              <a:r>
                <a:rPr lang="en-US" altLang="ko-KR" sz="1600" dirty="0"/>
                <a:t>: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B866CC0-CB25-460F-AE19-61A07BC81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9898" y="1731297"/>
              <a:ext cx="4342353" cy="1079104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342A1B0-32A8-4459-B22E-7F9B8AE369C7}"/>
              </a:ext>
            </a:extLst>
          </p:cNvPr>
          <p:cNvGrpSpPr/>
          <p:nvPr/>
        </p:nvGrpSpPr>
        <p:grpSpPr>
          <a:xfrm>
            <a:off x="623327" y="2941148"/>
            <a:ext cx="8226596" cy="525890"/>
            <a:chOff x="623327" y="2895883"/>
            <a:chExt cx="8226596" cy="525890"/>
          </a:xfrm>
        </p:grpSpPr>
        <p:sp>
          <p:nvSpPr>
            <p:cNvPr id="32" name="텍스트 개체 틀 4">
              <a:extLst>
                <a:ext uri="{FF2B5EF4-FFF2-40B4-BE49-F238E27FC236}">
                  <a16:creationId xmlns:a16="http://schemas.microsoft.com/office/drawing/2014/main" id="{91700963-7349-4E13-85E8-B6D9CEAEB368}"/>
                </a:ext>
              </a:extLst>
            </p:cNvPr>
            <p:cNvSpPr txBox="1">
              <a:spLocks/>
            </p:cNvSpPr>
            <p:nvPr/>
          </p:nvSpPr>
          <p:spPr>
            <a:xfrm>
              <a:off x="623327" y="2896968"/>
              <a:ext cx="8226596" cy="4818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lnSpc>
                  <a:spcPct val="150000"/>
                </a:lnSpc>
                <a:spcBef>
                  <a:spcPts val="1000"/>
                </a:spcBef>
                <a:buSzPct val="9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indent="-174625">
                <a:buNone/>
              </a:pPr>
              <a:r>
                <a:rPr lang="en-US" altLang="ko-KR" sz="1600" dirty="0"/>
                <a:t>- </a:t>
              </a:r>
              <a:r>
                <a:rPr lang="ko-KR" altLang="en-US" sz="1600" dirty="0" err="1"/>
                <a:t>로그우도함수</a:t>
              </a:r>
              <a:r>
                <a:rPr lang="en-US" altLang="ko-KR" sz="1600" dirty="0"/>
                <a:t>: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FE3E5AF-A676-49CA-B75E-6C15B2485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2339" y="2895883"/>
              <a:ext cx="4342353" cy="52589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A699D7-F675-4309-8EBD-B0CD525908E1}"/>
              </a:ext>
            </a:extLst>
          </p:cNvPr>
          <p:cNvGrpSpPr/>
          <p:nvPr/>
        </p:nvGrpSpPr>
        <p:grpSpPr>
          <a:xfrm>
            <a:off x="630874" y="3574469"/>
            <a:ext cx="8226596" cy="1089267"/>
            <a:chOff x="630874" y="4126723"/>
            <a:chExt cx="8226596" cy="1089267"/>
          </a:xfrm>
        </p:grpSpPr>
        <p:sp>
          <p:nvSpPr>
            <p:cNvPr id="33" name="텍스트 개체 틀 4">
              <a:extLst>
                <a:ext uri="{FF2B5EF4-FFF2-40B4-BE49-F238E27FC236}">
                  <a16:creationId xmlns:a16="http://schemas.microsoft.com/office/drawing/2014/main" id="{3A384E52-649A-4DB8-B37B-A68DC307216F}"/>
                </a:ext>
              </a:extLst>
            </p:cNvPr>
            <p:cNvSpPr txBox="1">
              <a:spLocks/>
            </p:cNvSpPr>
            <p:nvPr/>
          </p:nvSpPr>
          <p:spPr>
            <a:xfrm>
              <a:off x="630874" y="4126723"/>
              <a:ext cx="8226596" cy="4818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lnSpc>
                  <a:spcPct val="150000"/>
                </a:lnSpc>
                <a:spcBef>
                  <a:spcPts val="1000"/>
                </a:spcBef>
                <a:buSzPct val="9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indent="-174625">
                <a:buNone/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손실함수</a:t>
              </a:r>
              <a:r>
                <a:rPr lang="en-US" altLang="ko-KR" sz="1600" dirty="0"/>
                <a:t>: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7DC7292-4B19-4D02-B9FA-3A305E120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5337" y="4148460"/>
              <a:ext cx="4458827" cy="1067530"/>
            </a:xfrm>
            <a:prstGeom prst="rect">
              <a:avLst/>
            </a:prstGeom>
          </p:spPr>
        </p:pic>
      </p:grpSp>
      <p:pic>
        <p:nvPicPr>
          <p:cNvPr id="39" name="Picture 10">
            <a:extLst>
              <a:ext uri="{FF2B5EF4-FFF2-40B4-BE49-F238E27FC236}">
                <a16:creationId xmlns:a16="http://schemas.microsoft.com/office/drawing/2014/main" id="{712EF1F8-5066-4D58-A926-6B8ECB93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36904" y="5516322"/>
            <a:ext cx="4081825" cy="58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91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Multi-class Logistic Model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Logistic Regression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08198D5D-5387-427A-91BC-46206AFE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5813636" cy="257998"/>
          </a:xfrm>
        </p:spPr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Logistic Regression Classifier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AE32446-F7CB-402D-9A6F-DA9D0E9D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56C1E85B-490D-462D-9B44-AD8796169F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2832" y="1129429"/>
            <a:ext cx="8831168" cy="662504"/>
          </a:xfrm>
        </p:spPr>
        <p:txBody>
          <a:bodyPr/>
          <a:lstStyle/>
          <a:p>
            <a:r>
              <a:rPr lang="ko-KR" altLang="en-US" dirty="0"/>
              <a:t>모형</a:t>
            </a:r>
            <a:r>
              <a:rPr lang="en-US" altLang="ko-KR" dirty="0"/>
              <a:t>: Class</a:t>
            </a:r>
            <a:r>
              <a:rPr lang="ko-KR" altLang="en-US" dirty="0"/>
              <a:t>의 개수 </a:t>
            </a:r>
            <a:r>
              <a:rPr lang="en-US" altLang="ko-KR" dirty="0"/>
              <a:t>(m) </a:t>
            </a:r>
            <a:r>
              <a:rPr lang="en-US" altLang="ko-KR" dirty="0">
                <a:latin typeface="맑은 고딕"/>
                <a:ea typeface="맑은 고딕"/>
              </a:rPr>
              <a:t>≥ 2 </a:t>
            </a:r>
            <a:r>
              <a:rPr lang="ko-KR" altLang="en-US" dirty="0">
                <a:latin typeface="맑은 고딕"/>
                <a:ea typeface="맑은 고딕"/>
              </a:rPr>
              <a:t>인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</a:rPr>
              <a:t>경우의 </a:t>
            </a:r>
            <a:r>
              <a:rPr lang="en-US" altLang="ko-KR" dirty="0">
                <a:latin typeface="맑은 고딕"/>
                <a:ea typeface="맑은 고딕"/>
              </a:rPr>
              <a:t>Logistic Regression Model</a:t>
            </a:r>
            <a:endParaRPr lang="en-US" altLang="ko-KR" dirty="0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56C1E85B-490D-462D-9B44-AD8796169FC8}"/>
              </a:ext>
            </a:extLst>
          </p:cNvPr>
          <p:cNvSpPr txBox="1">
            <a:spLocks/>
          </p:cNvSpPr>
          <p:nvPr/>
        </p:nvSpPr>
        <p:spPr>
          <a:xfrm>
            <a:off x="312832" y="1815229"/>
            <a:ext cx="8831168" cy="662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2000" noProof="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One-</a:t>
            </a:r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versus-Rest </a:t>
            </a:r>
            <a:r>
              <a:rPr lang="ko-KR" altLang="en-US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접근법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고려대학교M" panose="02020603020101020101" pitchFamily="18" charset="-127"/>
              <a:ea typeface="고려대학교M" panose="02020603020101020101" pitchFamily="18" charset="-127"/>
              <a:cs typeface="+mn-cs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3C8CA927-EC88-4F49-A3D5-468F31E67B12}"/>
              </a:ext>
            </a:extLst>
          </p:cNvPr>
          <p:cNvSpPr txBox="1">
            <a:spLocks/>
          </p:cNvSpPr>
          <p:nvPr/>
        </p:nvSpPr>
        <p:spPr>
          <a:xfrm>
            <a:off x="626337" y="2369959"/>
            <a:ext cx="8125777" cy="43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 algn="just">
              <a:buNone/>
            </a:pPr>
            <a:r>
              <a:rPr lang="en-US" altLang="ko-KR" sz="1600" dirty="0"/>
              <a:t>- 2-Class Logistic </a:t>
            </a:r>
            <a:r>
              <a:rPr lang="ko-KR" altLang="en-US" sz="1600" dirty="0"/>
              <a:t>모형의 해법을 확장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개체 틀 4">
                <a:extLst>
                  <a:ext uri="{FF2B5EF4-FFF2-40B4-BE49-F238E27FC236}">
                    <a16:creationId xmlns:a16="http://schemas.microsoft.com/office/drawing/2014/main" id="{3C8CA927-EC88-4F49-A3D5-468F31E67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337" y="2842399"/>
                <a:ext cx="8125777" cy="12876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M" panose="02020603020101020101" pitchFamily="18" charset="-127"/>
                    <a:ea typeface="고려대학교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indent="-174625" algn="just">
                  <a:buNone/>
                </a:pPr>
                <a:r>
                  <a:rPr lang="en-US" altLang="ko-KR" sz="1600" dirty="0"/>
                  <a:t>- </a:t>
                </a:r>
                <a:r>
                  <a:rPr lang="ko-KR" altLang="en-US" sz="1600" dirty="0"/>
                  <a:t>예를 들어 </a:t>
                </a:r>
                <a:r>
                  <a:rPr lang="en-US" altLang="ko-KR" sz="1600" dirty="0"/>
                  <a:t>3</a:t>
                </a:r>
                <a:r>
                  <a:rPr lang="ko-KR" altLang="en-US" sz="1600" dirty="0"/>
                  <a:t>개의 </a:t>
                </a:r>
                <a:r>
                  <a:rPr lang="en-US" altLang="ko-KR" sz="1600" dirty="0"/>
                  <a:t>class</a:t>
                </a:r>
                <a:r>
                  <a:rPr lang="ko-KR" altLang="en-US" sz="1600" dirty="0"/>
                  <a:t>가 있을 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첫 번째 </a:t>
                </a:r>
                <a:r>
                  <a:rPr lang="en-US" altLang="ko-KR" sz="1600" dirty="0"/>
                  <a:t>class</a:t>
                </a:r>
                <a:r>
                  <a:rPr lang="ko-KR" altLang="en-US" sz="1600" dirty="0"/>
                  <a:t>와 나머지 </a:t>
                </a:r>
                <a:r>
                  <a:rPr lang="en-US" altLang="ko-KR" sz="1600" dirty="0"/>
                  <a:t>class, 2</a:t>
                </a:r>
                <a:r>
                  <a:rPr lang="ko-KR" altLang="en-US" sz="1600" dirty="0"/>
                  <a:t>번째 </a:t>
                </a:r>
                <a:r>
                  <a:rPr lang="en-US" altLang="ko-KR" sz="1600" dirty="0"/>
                  <a:t>class</a:t>
                </a:r>
                <a:r>
                  <a:rPr lang="ko-KR" altLang="en-US" sz="1600" dirty="0"/>
                  <a:t>와 나머지</a:t>
                </a:r>
                <a:r>
                  <a:rPr lang="en-US" altLang="ko-KR" sz="1600" dirty="0"/>
                  <a:t>, 3</a:t>
                </a:r>
                <a:r>
                  <a:rPr lang="ko-KR" altLang="en-US" sz="1600" dirty="0"/>
                  <a:t>번째 </a:t>
                </a:r>
                <a:r>
                  <a:rPr lang="en-US" altLang="ko-KR" sz="1600" dirty="0"/>
                  <a:t>class</a:t>
                </a:r>
                <a:r>
                  <a:rPr lang="ko-KR" altLang="en-US" sz="1600" dirty="0"/>
                  <a:t>와 나머지를 적용하여 주어진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에 대해 풀면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600" dirty="0"/>
                  <a:t>을 구할 수 있고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 중 가장 큰 값에 해당하는 </a:t>
                </a:r>
                <a:r>
                  <a:rPr lang="en-US" altLang="ko-KR" sz="1600" dirty="0"/>
                  <a:t>class</a:t>
                </a:r>
                <a:r>
                  <a:rPr lang="ko-KR" altLang="en-US" sz="1600" dirty="0"/>
                  <a:t>로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600" dirty="0"/>
                  <a:t> 번째 표본을 할당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4" name="텍스트 개체 틀 4">
                <a:extLst>
                  <a:ext uri="{FF2B5EF4-FFF2-40B4-BE49-F238E27FC236}">
                    <a16:creationId xmlns:a16="http://schemas.microsoft.com/office/drawing/2014/main" id="{3C8CA927-EC88-4F49-A3D5-468F31E6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7" y="2842399"/>
                <a:ext cx="8125777" cy="1287641"/>
              </a:xfrm>
              <a:prstGeom prst="rect">
                <a:avLst/>
              </a:prstGeom>
              <a:blipFill>
                <a:blip r:embed="rId2"/>
                <a:stretch>
                  <a:fillRect l="-450" r="-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9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 Regularization against Overfitting</a:t>
            </a:r>
            <a:endParaRPr lang="ko-KR" altLang="en-US" dirty="0"/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CDC69C6A-4BAB-46A0-B86C-7BA46597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5813636" cy="257998"/>
          </a:xfrm>
        </p:spPr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Logistic Regression Classifier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C1E85B-490D-462D-9B44-AD8796169F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2832" y="1129429"/>
            <a:ext cx="8831168" cy="662504"/>
          </a:xfrm>
        </p:spPr>
        <p:txBody>
          <a:bodyPr/>
          <a:lstStyle/>
          <a:p>
            <a:r>
              <a:rPr lang="ko-KR" altLang="en-US" dirty="0"/>
              <a:t>유의하지 않은 설명변수의 처리</a:t>
            </a:r>
            <a:endParaRPr lang="en-US" altLang="ko-KR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3C8CA927-EC88-4F49-A3D5-468F31E67B12}"/>
              </a:ext>
            </a:extLst>
          </p:cNvPr>
          <p:cNvSpPr txBox="1">
            <a:spLocks/>
          </p:cNvSpPr>
          <p:nvPr/>
        </p:nvSpPr>
        <p:spPr>
          <a:xfrm>
            <a:off x="626337" y="1638439"/>
            <a:ext cx="8125777" cy="43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 algn="just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통계학</a:t>
            </a:r>
            <a:r>
              <a:rPr lang="en-US" altLang="ko-KR" sz="1600" dirty="0"/>
              <a:t>: </a:t>
            </a:r>
            <a:r>
              <a:rPr lang="ko-KR" altLang="en-US" sz="1600" dirty="0"/>
              <a:t>통계적 검정을 통해  유의하지 않은     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제거</a:t>
            </a:r>
            <a:endParaRPr lang="en-US" altLang="ko-KR" sz="1600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3C8CA927-EC88-4F49-A3D5-468F31E67B12}"/>
              </a:ext>
            </a:extLst>
          </p:cNvPr>
          <p:cNvSpPr txBox="1">
            <a:spLocks/>
          </p:cNvSpPr>
          <p:nvPr/>
        </p:nvSpPr>
        <p:spPr>
          <a:xfrm>
            <a:off x="626337" y="2034679"/>
            <a:ext cx="8125777" cy="43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 algn="just">
              <a:buNone/>
            </a:pPr>
            <a:r>
              <a:rPr lang="en-US" altLang="ko-KR" sz="1600" dirty="0"/>
              <a:t>- </a:t>
            </a:r>
            <a:r>
              <a:rPr lang="ko-KR" altLang="en-US" sz="1600" dirty="0" err="1"/>
              <a:t>머신러닝</a:t>
            </a:r>
            <a:r>
              <a:rPr lang="en-US" altLang="ko-KR" sz="1600" dirty="0"/>
              <a:t>:     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규제화 </a:t>
            </a:r>
            <a:r>
              <a:rPr lang="en-US" altLang="ko-KR" sz="1600" dirty="0"/>
              <a:t>(Regularization)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56C1E85B-490D-462D-9B44-AD8796169FC8}"/>
              </a:ext>
            </a:extLst>
          </p:cNvPr>
          <p:cNvSpPr txBox="1">
            <a:spLocks/>
          </p:cNvSpPr>
          <p:nvPr/>
        </p:nvSpPr>
        <p:spPr>
          <a:xfrm>
            <a:off x="312832" y="2805829"/>
            <a:ext cx="8831168" cy="662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rPr>
              <a:t>규제화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rPr>
              <a:t>(Regularization)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5315" y="1764255"/>
            <a:ext cx="283845" cy="292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595" y="2160495"/>
            <a:ext cx="283845" cy="292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608465"/>
              </p:ext>
            </p:extLst>
          </p:nvPr>
        </p:nvGraphicFramePr>
        <p:xfrm>
          <a:off x="1508760" y="3454400"/>
          <a:ext cx="6096000" cy="120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L</a:t>
                      </a:r>
                      <a:r>
                        <a:rPr lang="en-US" altLang="ko-KR" sz="1800" baseline="-25000" dirty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1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규제화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고려대학교M" pitchFamily="18" charset="-127"/>
                        <a:ea typeface="고려대학교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L</a:t>
                      </a:r>
                      <a:r>
                        <a:rPr lang="en-US" altLang="ko-KR" sz="1800" baseline="-25000" dirty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2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고려대학교M" pitchFamily="18" charset="-127"/>
                          <a:ea typeface="고려대학교M" pitchFamily="18" charset="-127"/>
                        </a:rPr>
                        <a:t>규제화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고려대학교M" pitchFamily="18" charset="-127"/>
                        <a:ea typeface="고려대학교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2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고려대학교M" pitchFamily="18" charset="-127"/>
                        <a:ea typeface="고려대학교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고려대학교M" pitchFamily="18" charset="-127"/>
                        <a:ea typeface="고려대학교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626337" y="4838839"/>
            <a:ext cx="8125777" cy="433099"/>
            <a:chOff x="626337" y="4655959"/>
            <a:chExt cx="8125777" cy="433099"/>
          </a:xfrm>
        </p:grpSpPr>
        <p:sp>
          <p:nvSpPr>
            <p:cNvPr id="10" name="텍스트 개체 틀 4">
              <a:extLst>
                <a:ext uri="{FF2B5EF4-FFF2-40B4-BE49-F238E27FC236}">
                  <a16:creationId xmlns:a16="http://schemas.microsoft.com/office/drawing/2014/main" id="{3C8CA927-EC88-4F49-A3D5-468F31E67B12}"/>
                </a:ext>
              </a:extLst>
            </p:cNvPr>
            <p:cNvSpPr txBox="1">
              <a:spLocks/>
            </p:cNvSpPr>
            <p:nvPr/>
          </p:nvSpPr>
          <p:spPr>
            <a:xfrm>
              <a:off x="626337" y="4655959"/>
              <a:ext cx="8125777" cy="4330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lnSpc>
                  <a:spcPct val="150000"/>
                </a:lnSpc>
                <a:spcBef>
                  <a:spcPts val="1000"/>
                </a:spcBef>
                <a:buSzPct val="9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indent="-174625" algn="just">
                <a:buNone/>
              </a:pPr>
              <a:r>
                <a:rPr lang="en-US" altLang="ko-KR" sz="1600" dirty="0"/>
                <a:t>- λ: </a:t>
              </a:r>
              <a:r>
                <a:rPr lang="ko-KR" altLang="en-US" sz="1600" dirty="0"/>
                <a:t>규제의 강도 </a:t>
              </a:r>
              <a:r>
                <a:rPr lang="en-US" altLang="ko-KR" sz="1600" dirty="0"/>
                <a:t>(Regularization strength). λ</a:t>
              </a:r>
              <a:r>
                <a:rPr lang="ko-KR" altLang="en-US" sz="1600" dirty="0"/>
                <a:t>가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크면 </a:t>
              </a:r>
              <a:r>
                <a:rPr lang="en-US" altLang="ko-KR" sz="1600" dirty="0"/>
                <a:t>.    </a:t>
              </a:r>
              <a:r>
                <a:rPr lang="ko-KR" altLang="en-US" sz="1600" dirty="0"/>
                <a:t>가 쪼그라드는 효과가 있음</a:t>
              </a:r>
              <a:r>
                <a:rPr lang="en-US" altLang="ko-KR" sz="1600" dirty="0"/>
                <a:t>. </a:t>
              </a: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8315" y="4766535"/>
              <a:ext cx="283845" cy="292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8C04CA6-5C7D-4A28-B167-A5BC24DB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1" y="3838284"/>
            <a:ext cx="2426745" cy="7195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6A469C-0AB3-492D-9A96-ADAE37C45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96" y="3927888"/>
            <a:ext cx="2312557" cy="633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30093E-7274-4C9D-8A5D-7A32887D0223}"/>
              </a:ext>
            </a:extLst>
          </p:cNvPr>
          <p:cNvSpPr txBox="1"/>
          <p:nvPr/>
        </p:nvSpPr>
        <p:spPr>
          <a:xfrm>
            <a:off x="4709160" y="2723535"/>
            <a:ext cx="3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라그랑지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lambda</a:t>
            </a:r>
            <a:r>
              <a:rPr lang="ko-KR" altLang="en-US" dirty="0">
                <a:highlight>
                  <a:srgbClr val="FFFF00"/>
                </a:highlight>
              </a:rPr>
              <a:t>와 관계없음</a:t>
            </a:r>
          </a:p>
        </p:txBody>
      </p:sp>
    </p:spTree>
    <p:extLst>
      <p:ext uri="{BB962C8B-B14F-4D97-AF65-F5344CB8AC3E}">
        <p14:creationId xmlns:p14="http://schemas.microsoft.com/office/powerpoint/2010/main" val="228227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baseline="-25000" dirty="0"/>
              <a:t>2</a:t>
            </a:r>
            <a:r>
              <a:rPr lang="en-US" altLang="ko-KR" dirty="0"/>
              <a:t> Regularization vs. L</a:t>
            </a:r>
            <a:r>
              <a:rPr lang="en-US" altLang="ko-KR" baseline="-25000" dirty="0"/>
              <a:t>1</a:t>
            </a:r>
            <a:r>
              <a:rPr lang="en-US" altLang="ko-KR" dirty="0"/>
              <a:t> Regularization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Regularization against </a:t>
            </a:r>
            <a:r>
              <a:rPr lang="en-US" altLang="ko-KR" dirty="0" err="1"/>
              <a:t>Overfitting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08198D5D-5387-427A-91BC-46206AFE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5813636" cy="257998"/>
          </a:xfrm>
        </p:spPr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Logistic Regression Classifier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AE32446-F7CB-402D-9A6F-DA9D0E9D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221422"/>
                  </p:ext>
                </p:extLst>
              </p:nvPr>
            </p:nvGraphicFramePr>
            <p:xfrm>
              <a:off x="533400" y="1259840"/>
              <a:ext cx="8061960" cy="4135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233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6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L</a:t>
                          </a:r>
                          <a:r>
                            <a:rPr lang="en-US" altLang="ko-KR" sz="1800" baseline="-250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2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규제화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L</a:t>
                          </a:r>
                          <a:r>
                            <a:rPr lang="en-US" altLang="ko-KR" sz="1800" baseline="-250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1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규제화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2079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888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가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보다 좀 더 가파른 계곡 형태 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(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맑은 고딕"/>
                              <a:ea typeface="맑은 고딕"/>
                            </a:rPr>
                            <a:t>↔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의 분산 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의 분산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)</a:t>
                          </a:r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최솟점에서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baseline="-25000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최솟점에서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고려대학교M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고려대학교M" pitchFamily="18" charset="-127"/>
                                </a:rPr>
                                <m:t>=0</m:t>
                              </m:r>
                            </m:oMath>
                          </a14:m>
                          <a:endParaRPr lang="en-US" altLang="ko-KR" sz="1600" dirty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고려대학교M" pitchFamily="18" charset="-127"/>
                              <a:ea typeface="고려대학교M" pitchFamily="18" charset="-127"/>
                            </a:rPr>
                            <a:t>⇒ Feature </a:t>
                          </a:r>
                          <a:r>
                            <a:rPr lang="ko-KR" altLang="en-US" sz="1600" dirty="0">
                              <a:latin typeface="고려대학교M" pitchFamily="18" charset="-127"/>
                              <a:ea typeface="고려대학교M" pitchFamily="18" charset="-127"/>
                            </a:rPr>
                            <a:t>선택 시 중요한 </a:t>
                          </a:r>
                          <a:r>
                            <a:rPr lang="en-US" altLang="ko-KR" sz="1600" dirty="0">
                              <a:latin typeface="고려대학교M" pitchFamily="18" charset="-127"/>
                              <a:ea typeface="고려대학교M" pitchFamily="18" charset="-127"/>
                            </a:rPr>
                            <a:t>Tool</a:t>
                          </a:r>
                          <a:r>
                            <a:rPr lang="ko-KR" altLang="en-US" sz="1600" dirty="0">
                              <a:latin typeface="고려대학교M" pitchFamily="18" charset="-127"/>
                              <a:ea typeface="고려대학교M" pitchFamily="18" charset="-127"/>
                            </a:rPr>
                            <a:t>로 사용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221422"/>
                  </p:ext>
                </p:extLst>
              </p:nvPr>
            </p:nvGraphicFramePr>
            <p:xfrm>
              <a:off x="533400" y="1259840"/>
              <a:ext cx="8061960" cy="4135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233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6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L</a:t>
                          </a:r>
                          <a:r>
                            <a:rPr lang="en-US" altLang="ko-KR" sz="1800" baseline="-250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2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규제화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L</a:t>
                          </a:r>
                          <a:r>
                            <a:rPr lang="en-US" altLang="ko-KR" sz="1800" baseline="-250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1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 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  <a:latin typeface="고려대학교M" pitchFamily="18" charset="-127"/>
                              <a:ea typeface="고려대학교M" pitchFamily="18" charset="-127"/>
                            </a:rPr>
                            <a:t>규제화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2079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888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" t="-596000" r="-227" b="-230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고려대학교M" pitchFamily="18" charset="-127"/>
                            <a:ea typeface="고려대학교M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" t="-617895" r="-100909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698" t="-617895" r="-452" b="-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3C8CA927-EC88-4F49-A3D5-468F31E67B12}"/>
              </a:ext>
            </a:extLst>
          </p:cNvPr>
          <p:cNvSpPr txBox="1">
            <a:spLocks/>
          </p:cNvSpPr>
          <p:nvPr/>
        </p:nvSpPr>
        <p:spPr>
          <a:xfrm>
            <a:off x="626337" y="5478919"/>
            <a:ext cx="7847103" cy="876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 algn="just">
              <a:buNone/>
            </a:pPr>
            <a:r>
              <a:rPr lang="en-US" altLang="ko-KR" sz="1600" dirty="0"/>
              <a:t>- L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 </a:t>
            </a:r>
            <a:r>
              <a:rPr lang="ko-KR" altLang="en-US" sz="1600" dirty="0"/>
              <a:t>및</a:t>
            </a:r>
            <a:r>
              <a:rPr lang="en-US" altLang="ko-KR" sz="1600" dirty="0"/>
              <a:t> L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 </a:t>
            </a:r>
            <a:r>
              <a:rPr lang="ko-KR" altLang="en-US" sz="1600" dirty="0"/>
              <a:t>규제화는 손실함수를 최소화하는 모든 </a:t>
            </a:r>
            <a:r>
              <a:rPr lang="en-US" altLang="ko-KR" sz="1600" dirty="0"/>
              <a:t>Machine learning</a:t>
            </a:r>
            <a:r>
              <a:rPr lang="ko-KR" altLang="en-US" sz="1600" dirty="0"/>
              <a:t>에 사용되며</a:t>
            </a:r>
            <a:r>
              <a:rPr lang="en-US" altLang="ko-KR" sz="1600" dirty="0"/>
              <a:t>, </a:t>
            </a:r>
            <a:r>
              <a:rPr lang="ko-KR" altLang="en-US" sz="1600" dirty="0"/>
              <a:t>모형의 </a:t>
            </a:r>
            <a:r>
              <a:rPr lang="en-US" altLang="ko-KR" sz="1600" dirty="0" err="1"/>
              <a:t>overfitting</a:t>
            </a:r>
            <a:r>
              <a:rPr lang="ko-KR" altLang="en-US" sz="1600" dirty="0"/>
              <a:t>이 의심되는 경우에 사용되는 유용한 방법임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37BF09-1EF1-4D45-B699-076C3AAFB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5" y="4466470"/>
            <a:ext cx="3661872" cy="3036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EF2307-BEFF-4B4E-A377-B72E173E5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320" y="4488744"/>
            <a:ext cx="3792449" cy="2632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894BB3-214B-41F9-A063-95C606EE7513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963367" y="1677945"/>
            <a:ext cx="3240000" cy="226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209506-92F9-4AE5-8DD1-D0AC82B6E153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16802" y="1675209"/>
            <a:ext cx="3240000" cy="226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E3DA964-14FF-4EC3-9DE1-A076896B759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r="73589" b="10533"/>
          <a:stretch/>
        </p:blipFill>
        <p:spPr>
          <a:xfrm>
            <a:off x="5497252" y="2874781"/>
            <a:ext cx="720000" cy="162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01A34C3-E1FD-4353-B486-ADDBD1AD8CD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r="75837"/>
          <a:stretch/>
        </p:blipFill>
        <p:spPr>
          <a:xfrm>
            <a:off x="1438275" y="2844299"/>
            <a:ext cx="666750" cy="19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10F5-570B-46B1-BDA0-E4C1D8C579DE}"/>
              </a:ext>
            </a:extLst>
          </p:cNvPr>
          <p:cNvSpPr txBox="1"/>
          <p:nvPr/>
        </p:nvSpPr>
        <p:spPr>
          <a:xfrm>
            <a:off x="7236542" y="271428"/>
            <a:ext cx="379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음영있는</a:t>
            </a:r>
            <a:r>
              <a:rPr lang="ko-KR" altLang="en-US" dirty="0">
                <a:highlight>
                  <a:srgbClr val="FFFF00"/>
                </a:highlight>
              </a:rPr>
              <a:t> 원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>
                <a:highlight>
                  <a:srgbClr val="FFFF00"/>
                </a:highlight>
              </a:rPr>
              <a:t>마름모가 </a:t>
            </a:r>
            <a:r>
              <a:rPr lang="en-US" altLang="ko-KR" dirty="0">
                <a:highlight>
                  <a:srgbClr val="FFFF00"/>
                </a:highlight>
              </a:rPr>
              <a:t>regulation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5391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66365"/>
            <a:ext cx="9144001" cy="292527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0" y="2234948"/>
            <a:ext cx="9144000" cy="23143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66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Q &amp; A</a:t>
            </a:r>
            <a:endParaRPr lang="ko-KR" altLang="en-US" sz="6600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2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640</Words>
  <Application>Microsoft Office PowerPoint</Application>
  <PresentationFormat>화면 슬라이드 쇼(4:3)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Wingdings</vt:lpstr>
      <vt:lpstr>고려대학교B</vt:lpstr>
      <vt:lpstr>Cambria Math</vt:lpstr>
      <vt:lpstr>고려대학교M</vt:lpstr>
      <vt:lpstr>Calibri Light</vt:lpstr>
      <vt:lpstr>맑은 고딕</vt:lpstr>
      <vt:lpstr>Arial</vt:lpstr>
      <vt:lpstr>Calibri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선미</dc:creator>
  <cp:lastModifiedBy>명 재성</cp:lastModifiedBy>
  <cp:revision>307</cp:revision>
  <dcterms:created xsi:type="dcterms:W3CDTF">2019-04-03T09:05:46Z</dcterms:created>
  <dcterms:modified xsi:type="dcterms:W3CDTF">2019-10-15T02:37:19Z</dcterms:modified>
</cp:coreProperties>
</file>