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14" r:id="rId2"/>
    <p:sldId id="310" r:id="rId3"/>
    <p:sldId id="315" r:id="rId4"/>
    <p:sldId id="316" r:id="rId5"/>
    <p:sldId id="318" r:id="rId6"/>
    <p:sldId id="317" r:id="rId7"/>
    <p:sldId id="321" r:id="rId8"/>
    <p:sldId id="319" r:id="rId9"/>
    <p:sldId id="322" r:id="rId10"/>
    <p:sldId id="323" r:id="rId11"/>
    <p:sldId id="324" r:id="rId12"/>
    <p:sldId id="328" r:id="rId13"/>
    <p:sldId id="333" r:id="rId14"/>
    <p:sldId id="334" r:id="rId15"/>
    <p:sldId id="326" r:id="rId16"/>
    <p:sldId id="335" r:id="rId17"/>
    <p:sldId id="336" r:id="rId18"/>
    <p:sldId id="337" r:id="rId19"/>
    <p:sldId id="329" r:id="rId20"/>
    <p:sldId id="338" r:id="rId21"/>
    <p:sldId id="330" r:id="rId22"/>
    <p:sldId id="340" r:id="rId23"/>
    <p:sldId id="341" r:id="rId24"/>
    <p:sldId id="342" r:id="rId25"/>
    <p:sldId id="346" r:id="rId26"/>
    <p:sldId id="343" r:id="rId27"/>
    <p:sldId id="344" r:id="rId28"/>
    <p:sldId id="331" r:id="rId29"/>
    <p:sldId id="332" r:id="rId30"/>
    <p:sldId id="347" r:id="rId31"/>
    <p:sldId id="296" r:id="rId3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mbria Math" panose="02040503050406030204" pitchFamily="18" charset="0"/>
      <p:regular r:id="rId41"/>
    </p:embeddedFont>
    <p:embeddedFont>
      <p:font typeface="고려대학교B" panose="02020603020101020101" pitchFamily="18" charset="-127"/>
      <p:regular r:id="rId42"/>
    </p:embeddedFont>
    <p:embeddedFont>
      <p:font typeface="고려대학교M" panose="0202060302010102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명 재성" initials="명재" lastIdx="2" clrIdx="0">
    <p:extLst>
      <p:ext uri="{19B8F6BF-5375-455C-9EA6-DF929625EA0E}">
        <p15:presenceInfo xmlns:p15="http://schemas.microsoft.com/office/powerpoint/2012/main" userId="2e4a9e8f1006a5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028"/>
    <a:srgbClr val="086CDA"/>
    <a:srgbClr val="0077D0"/>
    <a:srgbClr val="EDEDED"/>
    <a:srgbClr val="AC0031"/>
    <a:srgbClr val="F8F8F8"/>
    <a:srgbClr val="68001E"/>
    <a:srgbClr val="540018"/>
    <a:srgbClr val="B80035"/>
    <a:srgbClr val="9E0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5622" autoAdjust="0"/>
  </p:normalViewPr>
  <p:slideViewPr>
    <p:cSldViewPr snapToGrid="0" showGuides="1">
      <p:cViewPr varScale="1">
        <p:scale>
          <a:sx n="82" d="100"/>
          <a:sy n="82" d="100"/>
        </p:scale>
        <p:origin x="3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59" d="100"/>
          <a:sy n="59" d="100"/>
        </p:scale>
        <p:origin x="12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1T11:12:28.873" idx="1">
    <p:pos x="3980" y="1652"/>
    <p:text>표본이 더 정확한 말임
LLN을 적용하기 위해 bootstrap을 이용하여 '독립'인 sample을 생성</p:text>
    <p:extLst>
      <p:ext uri="{C676402C-5697-4E1C-873F-D02D1690AC5C}">
        <p15:threadingInfo xmlns:p15="http://schemas.microsoft.com/office/powerpoint/2012/main" timeZoneBias="-540"/>
      </p:ext>
    </p:extLst>
  </p:cm>
  <p:cm authorId="1" dt="2019-11-21T11:14:48.808" idx="2">
    <p:pos x="2304" y="2257"/>
    <p:text>random으로 하지 않으면 설명력이 높은 변수가 있을 때 거의 모든 모형들이 그 변수를 첫번째 노드로 설정할 것이기 때문에 correlated 되어 LLN 적용할 수 없다!!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7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0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2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41622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6273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165738" y="2841174"/>
            <a:ext cx="4780918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8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8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0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527858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1319" y="1093865"/>
            <a:ext cx="4465118" cy="85820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임</a:t>
            </a:r>
            <a:endParaRPr 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99" y="2025820"/>
            <a:ext cx="742083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수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657682" y="2025820"/>
            <a:ext cx="5699760" cy="324269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내용을 적으시오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적으시오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 userDrawn="1"/>
        </p:nvGrpSpPr>
        <p:grpSpPr>
          <a:xfrm>
            <a:off x="1843876" y="1093836"/>
            <a:ext cx="617952" cy="662761"/>
            <a:chOff x="2503635" y="1275301"/>
            <a:chExt cx="617952" cy="662761"/>
          </a:xfrm>
        </p:grpSpPr>
        <p:sp>
          <p:nvSpPr>
            <p:cNvPr id="3" name="직사각형 2"/>
            <p:cNvSpPr/>
            <p:nvPr userDrawn="1"/>
          </p:nvSpPr>
          <p:spPr>
            <a:xfrm rot="900000">
              <a:off x="2711955" y="1528430"/>
              <a:ext cx="409632" cy="409632"/>
            </a:xfrm>
            <a:prstGeom prst="rect">
              <a:avLst/>
            </a:prstGeom>
            <a:solidFill>
              <a:srgbClr val="8B0028"/>
            </a:solidFill>
            <a:ln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rot="1800000">
              <a:off x="2503635" y="1275301"/>
              <a:ext cx="464773" cy="464773"/>
            </a:xfrm>
            <a:prstGeom prst="rect">
              <a:avLst/>
            </a:prstGeom>
            <a:noFill/>
            <a:ln w="28575">
              <a:solidFill>
                <a:srgbClr val="8B0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796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/30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59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/30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8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2" r:id="rId4"/>
    <p:sldLayoutId id="2147483666" r:id="rId5"/>
    <p:sldLayoutId id="2147483664" r:id="rId6"/>
    <p:sldLayoutId id="2147483665" r:id="rId7"/>
    <p:sldLayoutId id="2147483670" r:id="rId8"/>
    <p:sldLayoutId id="2147483667" r:id="rId9"/>
    <p:sldLayoutId id="2147483668" r:id="rId10"/>
    <p:sldLayoutId id="2147483669" r:id="rId11"/>
    <p:sldLayoutId id="2147483671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68.png"/><Relationship Id="rId12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11" Type="http://schemas.openxmlformats.org/officeDocument/2006/relationships/image" Target="../media/image89.png"/><Relationship Id="rId5" Type="http://schemas.openxmlformats.org/officeDocument/2006/relationships/image" Target="../media/image12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01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05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03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11" Type="http://schemas.openxmlformats.org/officeDocument/2006/relationships/image" Target="../media/image107.png"/><Relationship Id="rId5" Type="http://schemas.openxmlformats.org/officeDocument/2006/relationships/image" Target="../media/image117.png"/><Relationship Id="rId10" Type="http://schemas.openxmlformats.org/officeDocument/2006/relationships/image" Target="../media/image100.png"/><Relationship Id="rId4" Type="http://schemas.openxmlformats.org/officeDocument/2006/relationships/image" Target="../media/image116.png"/><Relationship Id="rId9" Type="http://schemas.openxmlformats.org/officeDocument/2006/relationships/image" Target="../media/image79.png"/><Relationship Id="rId1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11</a:t>
            </a:r>
            <a:r>
              <a:rPr lang="ko-KR" altLang="en-US" b="1" dirty="0">
                <a:solidFill>
                  <a:srgbClr val="8B0028"/>
                </a:solidFill>
              </a:rPr>
              <a:t>장 </a:t>
            </a:r>
            <a:r>
              <a:rPr lang="en-US" altLang="ko-KR" b="1" dirty="0">
                <a:solidFill>
                  <a:srgbClr val="8B0028"/>
                </a:solidFill>
              </a:rPr>
              <a:t>Ense</a:t>
            </a:r>
            <a:r>
              <a:rPr lang="en-US" altLang="ko-KR" b="1" dirty="0"/>
              <a:t>mble Learning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47637"/>
              </p:ext>
            </p:extLst>
          </p:nvPr>
        </p:nvGraphicFramePr>
        <p:xfrm>
          <a:off x="565458" y="1834494"/>
          <a:ext cx="7909469" cy="272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246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5143737"/>
          </a:xfrm>
        </p:spPr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1.                </a:t>
            </a:r>
          </a:p>
          <a:p>
            <a:pPr marL="0" indent="0">
              <a:buNone/>
            </a:pPr>
            <a:r>
              <a:rPr lang="en-US" altLang="ko-KR" dirty="0"/>
              <a:t>    2.          </a:t>
            </a:r>
            <a:r>
              <a:rPr lang="ko-KR" altLang="en-US" dirty="0"/>
              <a:t>부터      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a.                                      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최소화 하고 </a:t>
            </a:r>
            <a:r>
              <a:rPr lang="en-US" altLang="ko-KR" dirty="0"/>
              <a:t> </a:t>
            </a:r>
            <a:r>
              <a:rPr lang="ko-KR" altLang="en-US" dirty="0"/>
              <a:t>최소화한     와    를    </a:t>
            </a:r>
            <a:br>
              <a:rPr lang="en-US" altLang="ko-KR" dirty="0"/>
            </a:br>
            <a:r>
              <a:rPr lang="en-US" altLang="ko-KR" dirty="0"/>
              <a:t>                      </a:t>
            </a:r>
            <a:r>
              <a:rPr lang="ko-KR" altLang="en-US" dirty="0"/>
              <a:t>으로 표기함</a:t>
            </a:r>
            <a:r>
              <a:rPr lang="en-US" altLang="ko-KR" dirty="0"/>
              <a:t>. </a:t>
            </a:r>
            <a:r>
              <a:rPr lang="ko-KR" altLang="en-US" dirty="0"/>
              <a:t>이때     은 손실함수임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b.                                             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최신화함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              는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로지스틱</a:t>
            </a:r>
            <a:r>
              <a:rPr lang="ko-KR" altLang="en-US" dirty="0"/>
              <a:t> 회귀 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선형회귀모형  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의사결정나무   </a:t>
            </a:r>
            <a:r>
              <a:rPr lang="en-US" altLang="ko-KR" dirty="0"/>
              <a:t>:                             ,   </a:t>
            </a:r>
            <a:r>
              <a:rPr lang="ko-KR" altLang="en-US" dirty="0"/>
              <a:t>은 선택된 </a:t>
            </a:r>
            <a:r>
              <a:rPr lang="ko-KR" altLang="en-US" dirty="0" err="1"/>
              <a:t>노드</a:t>
            </a:r>
            <a:r>
              <a:rPr lang="en-US" altLang="ko-KR" dirty="0"/>
              <a:t>,    </a:t>
            </a:r>
            <a:r>
              <a:rPr lang="ko-KR" altLang="en-US" dirty="0"/>
              <a:t>는 영역</a:t>
            </a:r>
            <a:r>
              <a:rPr lang="en-US" altLang="ko-KR" dirty="0"/>
              <a:t>  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전향적 모델링</a:t>
            </a:r>
            <a:r>
              <a:rPr lang="en-US" altLang="ko-KR" dirty="0"/>
              <a:t>(Forward </a:t>
            </a:r>
            <a:r>
              <a:rPr lang="en-US" altLang="ko-KR" dirty="0" err="1"/>
              <a:t>stagewise</a:t>
            </a:r>
            <a:r>
              <a:rPr lang="en-US" altLang="ko-KR" dirty="0"/>
              <a:t> modeling)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34" y="2544438"/>
            <a:ext cx="251250" cy="238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6" y="1934940"/>
            <a:ext cx="1034315" cy="314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70" y="2588343"/>
            <a:ext cx="632316" cy="2261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414" y="3001976"/>
            <a:ext cx="2625847" cy="5213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066" y="3144948"/>
            <a:ext cx="196813" cy="2512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234" y="3124314"/>
            <a:ext cx="184250" cy="2470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025" y="3584615"/>
            <a:ext cx="755166" cy="2958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0361" y="3611805"/>
            <a:ext cx="180062" cy="2303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2328" y="4154179"/>
            <a:ext cx="3027574" cy="31825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882" y="4723342"/>
            <a:ext cx="996375" cy="373027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4385" y="5658189"/>
            <a:ext cx="1369941" cy="35680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9338" y="6144126"/>
            <a:ext cx="1873330" cy="326506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84385" y="5176985"/>
            <a:ext cx="2894962" cy="349316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0950" y="6144124"/>
            <a:ext cx="221707" cy="26537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79422" y="6172791"/>
            <a:ext cx="154272" cy="192840"/>
          </a:xfrm>
          <a:prstGeom prst="rect">
            <a:avLst/>
          </a:prstGeom>
        </p:spPr>
      </p:pic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10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98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전향적 모델링</a:t>
            </a:r>
            <a:r>
              <a:rPr lang="en-US" altLang="ko-KR" dirty="0"/>
              <a:t>(Forward </a:t>
            </a:r>
            <a:r>
              <a:rPr lang="en-US" altLang="ko-KR" dirty="0" err="1"/>
              <a:t>stagewise</a:t>
            </a:r>
            <a:r>
              <a:rPr lang="en-US" altLang="ko-KR" dirty="0"/>
              <a:t> modeling)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만약 손실함수가 제곱오차 손실함수라면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이때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회귀모형을 가정하면                     이 되며</a:t>
                </a:r>
                <a:br>
                  <a:rPr lang="en-US" altLang="ko-KR" dirty="0"/>
                </a:br>
                <a:r>
                  <a:rPr lang="en-US" altLang="ko-KR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일 때          로 회귀하는 것은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번 반복하면  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                           </a:t>
                </a:r>
                <a:r>
                  <a:rPr lang="ko-KR" altLang="en-US" dirty="0"/>
                  <a:t>이 되는데 이는 일반적인 </a:t>
                </a:r>
                <a:r>
                  <a:rPr lang="en-US" altLang="ko-KR" dirty="0"/>
                  <a:t>OLS</a:t>
                </a:r>
                <a:r>
                  <a:rPr lang="ko-KR" altLang="en-US" dirty="0"/>
                  <a:t>와 다름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 r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/>
          <p:cNvGrpSpPr/>
          <p:nvPr/>
        </p:nvGrpSpPr>
        <p:grpSpPr>
          <a:xfrm>
            <a:off x="732638" y="1817335"/>
            <a:ext cx="5966615" cy="1219480"/>
            <a:chOff x="766194" y="1909614"/>
            <a:chExt cx="5966615" cy="1219480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194" y="1909614"/>
              <a:ext cx="5966615" cy="61373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1938" y="2585391"/>
              <a:ext cx="1994974" cy="543703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90" y="3298440"/>
            <a:ext cx="1369941" cy="3568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-134" r="51060"/>
          <a:stretch/>
        </p:blipFill>
        <p:spPr>
          <a:xfrm>
            <a:off x="732638" y="3780409"/>
            <a:ext cx="721024" cy="39618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72" y="4189788"/>
            <a:ext cx="4006605" cy="36842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60080" t="5017"/>
          <a:stretch/>
        </p:blipFill>
        <p:spPr>
          <a:xfrm>
            <a:off x="3617980" y="3769785"/>
            <a:ext cx="588121" cy="375797"/>
          </a:xfrm>
          <a:prstGeom prst="rect">
            <a:avLst/>
          </a:prstGeom>
        </p:spPr>
      </p:pic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11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81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</a:t>
                </a:r>
                <a:r>
                  <a:rPr lang="ko-KR" altLang="en-US" dirty="0"/>
                  <a:t>가지 손실함수에 대한 최소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기댓값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444" t="-23810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4451022"/>
            <a:ext cx="8439282" cy="1765220"/>
          </a:xfrm>
        </p:spPr>
        <p:txBody>
          <a:bodyPr/>
          <a:lstStyle/>
          <a:p>
            <a:r>
              <a:rPr lang="ko-KR" altLang="en-US" dirty="0"/>
              <a:t>지수와 </a:t>
            </a:r>
            <a:r>
              <a:rPr lang="ko-KR" altLang="en-US" dirty="0" err="1"/>
              <a:t>로짓은</a:t>
            </a:r>
            <a:r>
              <a:rPr lang="ko-KR" altLang="en-US" dirty="0"/>
              <a:t> 이항분류를 위한 손실함수이며                                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                         이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로짓</a:t>
            </a:r>
            <a:r>
              <a:rPr lang="ko-KR" altLang="en-US" dirty="0"/>
              <a:t> 손실함수의 증감이 지수보다는 좀 더 선형임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제곱오차와 절대오차는 일반적으로 실수 자료에 대한 회귀에 쓰임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27900"/>
                  </p:ext>
                </p:extLst>
              </p:nvPr>
            </p:nvGraphicFramePr>
            <p:xfrm>
              <a:off x="633369" y="1105518"/>
              <a:ext cx="7842416" cy="3056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4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49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72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손실함수</a:t>
                          </a:r>
                        </a:p>
                      </a:txBody>
                      <a:tcPr anchor="ctr"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              Cost                         </a:t>
                          </a:r>
                          <a:r>
                            <a:rPr lang="ko-KR" altLang="en-US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미분                 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lang="ko-KR" altLang="en-US" b="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rgbClr val="8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48949"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30000"/>
                            </a:lnSpc>
                          </a:pPr>
                          <a:endParaRPr lang="en-US" altLang="ko-KR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127900"/>
                  </p:ext>
                </p:extLst>
              </p:nvPr>
            </p:nvGraphicFramePr>
            <p:xfrm>
              <a:off x="633369" y="1105518"/>
              <a:ext cx="7842416" cy="3056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435"/>
                    <a:gridCol w="6344981"/>
                  </a:tblGrid>
                  <a:tr h="40722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 smtClean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손실함수</a:t>
                          </a:r>
                          <a:endParaRPr lang="ko-KR" altLang="en-US" b="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704" t="-5970" r="-384" b="-652239"/>
                          </a:stretch>
                        </a:blipFill>
                      </a:tcPr>
                    </a:tc>
                  </a:tr>
                  <a:tr h="2648949">
                    <a:tc>
                      <a:txBody>
                        <a:bodyPr/>
                        <a:lstStyle/>
                        <a:p>
                          <a:pPr latinLnBrk="1">
                            <a:lnSpc>
                              <a:spcPct val="130000"/>
                            </a:lnSpc>
                          </a:pPr>
                          <a:endParaRPr lang="en-US" altLang="ko-KR" dirty="0" smtClean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96" y="4553556"/>
            <a:ext cx="2177927" cy="3637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47" y="4947428"/>
            <a:ext cx="1801388" cy="3936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5701" y="1602339"/>
            <a:ext cx="5773035" cy="252718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5647" y="1612933"/>
            <a:ext cx="121220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제곱오차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절대오차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지수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로짓</a:t>
            </a:r>
            <a:endParaRPr lang="ko-KR" altLang="en-US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12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3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</a:t>
                </a:r>
                <a:r>
                  <a:rPr lang="ko-KR" altLang="en-US" dirty="0"/>
                  <a:t>가지 손실함수에 대한 최소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기댓값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444" t="-23810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지수 손실함수에 대한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</a:t>
                </a:r>
                <a:r>
                  <a:rPr lang="ko-KR" altLang="en-US" dirty="0"/>
                  <a:t>이므로                         이고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                                                                      </a:t>
                </a:r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           </a:t>
                </a:r>
                <a:r>
                  <a:rPr lang="ko-KR" altLang="en-US" dirty="0"/>
                  <a:t>인 해는                              이 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그러므로                     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              )</a:t>
                </a:r>
                <a:r>
                  <a:rPr lang="ko-KR" altLang="en-US" dirty="0"/>
                  <a:t>이면 범주는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예측하게 됨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br>
                  <a:rPr lang="en-US" altLang="ko-KR" dirty="0"/>
                </a:br>
                <a:r>
                  <a:rPr lang="ko-KR" altLang="en-US" dirty="0"/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7014" r="65007"/>
          <a:stretch/>
        </p:blipFill>
        <p:spPr>
          <a:xfrm>
            <a:off x="661171" y="1851475"/>
            <a:ext cx="1428885" cy="5141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19" y="2459411"/>
            <a:ext cx="6041080" cy="3821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62" y="3040405"/>
            <a:ext cx="1026953" cy="5095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592" y="2927890"/>
            <a:ext cx="2057874" cy="7007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315" y="3715076"/>
            <a:ext cx="1498049" cy="31435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577" y="3709298"/>
            <a:ext cx="1079105" cy="3100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55049" t="2539"/>
          <a:stretch/>
        </p:blipFill>
        <p:spPr>
          <a:xfrm>
            <a:off x="2922652" y="1864040"/>
            <a:ext cx="1665622" cy="488995"/>
          </a:xfrm>
          <a:prstGeom prst="rect">
            <a:avLst/>
          </a:prstGeom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13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945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4</a:t>
                </a:r>
                <a:r>
                  <a:rPr lang="ko-KR" altLang="en-US" dirty="0"/>
                  <a:t>가지 손실함수에 대한 최소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기댓값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텍스트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l="-1444" t="-23810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50298" cy="4216379"/>
              </a:xfrm>
            </p:spPr>
            <p:txBody>
              <a:bodyPr/>
              <a:lstStyle/>
              <a:p>
                <a:r>
                  <a:rPr lang="ko-KR" altLang="en-US" dirty="0" err="1"/>
                  <a:t>로짓</a:t>
                </a:r>
                <a:r>
                  <a:rPr lang="ko-KR" altLang="en-US" dirty="0"/>
                  <a:t> 손실함수에 대한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 err="1"/>
                  <a:t>로지스틱</a:t>
                </a:r>
                <a:r>
                  <a:rPr lang="ko-KR" altLang="en-US" dirty="0"/>
                  <a:t> 회귀에서는                                       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이때                     임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     </a:t>
                </a:r>
                <a:r>
                  <a:rPr lang="ko-KR" altLang="en-US" dirty="0"/>
                  <a:t>로 변환하면        일 때        </a:t>
                </a:r>
                <a:r>
                  <a:rPr lang="en-US" altLang="ko-KR" dirty="0"/>
                  <a:t>,          </a:t>
                </a:r>
                <a:r>
                  <a:rPr lang="ko-KR" altLang="en-US" dirty="0"/>
                  <a:t>일 때        이 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 err="1"/>
                  <a:t>로그우도함수는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    이때                          이므로 위 식을 정리하면                              이 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따라서 손실함수는                                   이 되며 이는 </a:t>
                </a:r>
                <a:r>
                  <a:rPr lang="ko-KR" altLang="en-US" dirty="0" err="1"/>
                  <a:t>로짓</a:t>
                </a:r>
                <a:r>
                  <a:rPr lang="ko-KR" altLang="en-US" dirty="0"/>
                  <a:t> 손실함수와 같음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                </a:t>
                </a:r>
                <a:r>
                  <a:rPr lang="en-US" altLang="ko-KR" dirty="0"/>
                  <a:t>    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650298" cy="4216379"/>
              </a:xfrm>
              <a:blipFill rotWithShape="0"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928" y="1859660"/>
            <a:ext cx="2669342" cy="53999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669" y="1884148"/>
            <a:ext cx="1368673" cy="41704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981" y="2537398"/>
            <a:ext cx="1094286" cy="2661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471" y="2552488"/>
            <a:ext cx="458468" cy="25765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6904" y="2586589"/>
            <a:ext cx="458467" cy="22355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880" y="2552488"/>
            <a:ext cx="617604" cy="30311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1673" y="2556277"/>
            <a:ext cx="481201" cy="25386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6141" y="3537955"/>
            <a:ext cx="2862703" cy="32085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7278" y="4255306"/>
            <a:ext cx="1735050" cy="34701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30572" y="4232636"/>
            <a:ext cx="1988940" cy="39235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2097" y="4862016"/>
            <a:ext cx="2349054" cy="33284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309154" y="3458701"/>
            <a:ext cx="652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(11.1)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14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93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978184"/>
          </a:xfrm>
        </p:spPr>
        <p:txBody>
          <a:bodyPr/>
          <a:lstStyle/>
          <a:p>
            <a:r>
              <a:rPr lang="ko-KR" altLang="en-US" dirty="0"/>
              <a:t>지수손실함수를 이용한 </a:t>
            </a:r>
            <a:r>
              <a:rPr lang="ko-KR" altLang="en-US" dirty="0" err="1"/>
              <a:t>전향적모델링의</a:t>
            </a:r>
            <a:r>
              <a:rPr lang="ko-KR" altLang="en-US" dirty="0"/>
              <a:t> 전형적인 응용임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AdaBoost</a:t>
            </a:r>
            <a:r>
              <a:rPr lang="ko-KR" altLang="en-US" dirty="0"/>
              <a:t>의 손실함수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이때                 </a:t>
            </a:r>
            <a:r>
              <a:rPr lang="en-US" altLang="ko-KR" dirty="0"/>
              <a:t>,                                  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는            번째 단계에서 계산된 </a:t>
            </a:r>
            <a:r>
              <a:rPr lang="en-US" altLang="ko-KR" dirty="0"/>
              <a:t>classifier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en-US" altLang="ko-KR" dirty="0"/>
              <a:t>               </a:t>
            </a:r>
            <a:r>
              <a:rPr lang="ko-KR" altLang="en-US" dirty="0"/>
              <a:t>가 음의 방향으로 클수록        가 커지게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전단계인            번째 단계에서 예측오차가 큰 학습 데이터에 가중치 부여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현단계에서 큰 가중치를 제대로 분류하도록 오차를 최소화 하는 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  와    를 추정하게 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  </a:t>
            </a:r>
            <a:r>
              <a:rPr lang="en-US" altLang="ko-KR" dirty="0"/>
              <a:t>   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24" y="2374061"/>
            <a:ext cx="5367152" cy="5027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44" y="3131401"/>
            <a:ext cx="1098663" cy="2777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651" y="3140743"/>
            <a:ext cx="2263660" cy="25704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09" y="3737931"/>
            <a:ext cx="916243" cy="2611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186" y="3725492"/>
            <a:ext cx="700657" cy="2860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509" y="4173431"/>
            <a:ext cx="1057204" cy="281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827" y="4134361"/>
            <a:ext cx="451903" cy="3399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7113" y="5694034"/>
            <a:ext cx="169982" cy="23631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0094" y="5684194"/>
            <a:ext cx="178274" cy="2363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713" y="4749137"/>
            <a:ext cx="700657" cy="28606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309154" y="2403063"/>
            <a:ext cx="72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(11.2)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15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75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11" y="4048571"/>
            <a:ext cx="1929169" cy="500842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2768901"/>
          </a:xfrm>
        </p:spPr>
        <p:txBody>
          <a:bodyPr/>
          <a:lstStyle/>
          <a:p>
            <a:r>
              <a:rPr lang="ko-KR" altLang="en-US" dirty="0"/>
              <a:t>추정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을 고정시키고 </a:t>
            </a:r>
            <a:r>
              <a:rPr lang="en-US" altLang="ko-KR" dirty="0" err="1"/>
              <a:t>AdaBoost</a:t>
            </a:r>
            <a:r>
              <a:rPr lang="ko-KR" altLang="en-US" dirty="0"/>
              <a:t>의 손실함수를 최소로 하는           를 구하면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                            </a:t>
            </a:r>
            <a:r>
              <a:rPr lang="ko-KR" altLang="en-US" dirty="0"/>
              <a:t>를 최소화 하는 것이 되며       가 주어져 있으므로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</a:t>
            </a:r>
            <a:r>
              <a:rPr lang="ko-KR" altLang="en-US" dirty="0"/>
              <a:t>는 낮은 깊이를 가진 분류나무나 </a:t>
            </a:r>
            <a:r>
              <a:rPr lang="ko-KR" altLang="en-US" dirty="0" err="1"/>
              <a:t>로지스틱</a:t>
            </a:r>
            <a:r>
              <a:rPr lang="ko-KR" altLang="en-US" dirty="0"/>
              <a:t> 회귀를 이용하여 구하며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이를              이라 하고 </a:t>
            </a:r>
            <a:r>
              <a:rPr lang="en-US" altLang="ko-KR" dirty="0"/>
              <a:t>(11.3)</a:t>
            </a:r>
            <a:r>
              <a:rPr lang="ko-KR" altLang="en-US" dirty="0"/>
              <a:t>을 최소화 하는    를 구하면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9" y="2293099"/>
            <a:ext cx="4787535" cy="16997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180" y="4128321"/>
            <a:ext cx="316819" cy="3300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1" y="4689143"/>
            <a:ext cx="748781" cy="3148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64" y="1844202"/>
            <a:ext cx="551404" cy="2611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612" y="1832193"/>
            <a:ext cx="708949" cy="3233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6768" y="5143702"/>
            <a:ext cx="914517" cy="33415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75339" y="3440151"/>
            <a:ext cx="701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(11.3)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281" y="5185152"/>
            <a:ext cx="196813" cy="251250"/>
          </a:xfrm>
          <a:prstGeom prst="rect">
            <a:avLst/>
          </a:prstGeom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16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43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764492" cy="4097238"/>
          </a:xfrm>
        </p:spPr>
        <p:txBody>
          <a:bodyPr/>
          <a:lstStyle/>
          <a:p>
            <a:r>
              <a:rPr lang="ko-KR" altLang="en-US" dirty="0"/>
              <a:t>추정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                                     </a:t>
            </a:r>
            <a:r>
              <a:rPr lang="ko-KR" altLang="en-US" dirty="0"/>
              <a:t>이므로                                     이 되며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</a:t>
            </a:r>
            <a:r>
              <a:rPr lang="ko-KR" altLang="en-US" dirty="0"/>
              <a:t>이므로                                                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이때        는 모든 학습 데이터에 부여된 값이므로                                       임</a:t>
            </a:r>
            <a:r>
              <a:rPr lang="en-US" altLang="ko-KR" dirty="0"/>
              <a:t>.</a:t>
            </a:r>
            <a:r>
              <a:rPr lang="ko-KR" altLang="en-US" dirty="0"/>
              <a:t>      </a:t>
            </a:r>
            <a:endParaRPr lang="en-US" altLang="ko-KR" dirty="0"/>
          </a:p>
        </p:txBody>
      </p:sp>
      <p:sp>
        <p:nvSpPr>
          <p:cNvPr id="15" name="직사각형 14"/>
          <p:cNvSpPr/>
          <p:nvPr/>
        </p:nvSpPr>
        <p:spPr>
          <a:xfrm>
            <a:off x="8048624" y="2095187"/>
            <a:ext cx="729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(11.4)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87" y="1743614"/>
            <a:ext cx="4329193" cy="11110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9" y="3177915"/>
            <a:ext cx="3046608" cy="3023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3149868"/>
            <a:ext cx="2447924" cy="3556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77556"/>
            <a:ext cx="3274917" cy="4093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050" y="3776541"/>
            <a:ext cx="3046608" cy="2734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2678" y="4395046"/>
            <a:ext cx="440105" cy="24755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171" y="4317210"/>
            <a:ext cx="2686339" cy="370099"/>
          </a:xfrm>
          <a:prstGeom prst="rect">
            <a:avLst/>
          </a:prstGeom>
        </p:spPr>
      </p:pic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17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60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AdaBoost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1.                 </a:t>
            </a:r>
            <a:r>
              <a:rPr lang="ko-KR" altLang="en-US" dirty="0"/>
              <a:t>로 설정함</a:t>
            </a:r>
            <a:r>
              <a:rPr lang="en-US" altLang="ko-KR" dirty="0"/>
              <a:t>(                                   )</a:t>
            </a:r>
          </a:p>
          <a:p>
            <a:pPr marL="0" indent="0">
              <a:buNone/>
            </a:pPr>
            <a:r>
              <a:rPr lang="en-US" altLang="ko-KR" dirty="0"/>
              <a:t>    2.           </a:t>
            </a:r>
            <a:r>
              <a:rPr lang="ko-KR" altLang="en-US" dirty="0"/>
              <a:t>부터      까지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a.                               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최소화하는      와              를 구함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b. (11.4)</a:t>
            </a:r>
            <a:r>
              <a:rPr lang="ko-KR" altLang="en-US" dirty="0"/>
              <a:t>에서 정의된      과     을 구한 후                으로 놓음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c.                                                       </a:t>
            </a:r>
            <a:r>
              <a:rPr lang="ko-KR" altLang="en-US" dirty="0"/>
              <a:t>를 계산</a:t>
            </a:r>
            <a:r>
              <a:rPr lang="en-US" altLang="ko-KR" dirty="0"/>
              <a:t>.  </a:t>
            </a:r>
          </a:p>
          <a:p>
            <a:pPr marL="0" indent="0">
              <a:buNone/>
            </a:pPr>
            <a:r>
              <a:rPr lang="en-US" altLang="ko-KR" dirty="0"/>
              <a:t>    3.               </a:t>
            </a:r>
            <a:r>
              <a:rPr lang="ko-KR" altLang="en-US" dirty="0"/>
              <a:t>으로      에 대응하는 목표변수의 범주를 </a:t>
            </a:r>
            <a:r>
              <a:rPr lang="en-US" altLang="ko-KR" dirty="0"/>
              <a:t>-1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예측함</a:t>
            </a:r>
            <a:r>
              <a:rPr lang="en-US" altLang="ko-KR" dirty="0"/>
              <a:t>.                                                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42254"/>
              </p:ext>
            </p:extLst>
          </p:nvPr>
        </p:nvGraphicFramePr>
        <p:xfrm>
          <a:off x="537759" y="1846985"/>
          <a:ext cx="7909469" cy="345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42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13" y="1977571"/>
            <a:ext cx="958607" cy="3138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36" y="1955154"/>
            <a:ext cx="2407267" cy="3267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65" y="2568011"/>
            <a:ext cx="588921" cy="245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905" y="2568011"/>
            <a:ext cx="266519" cy="22783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025" y="3026130"/>
            <a:ext cx="2115663" cy="554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642" y="3108744"/>
            <a:ext cx="914517" cy="3341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8507" y="3135886"/>
            <a:ext cx="315370" cy="2803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1164" y="3764753"/>
            <a:ext cx="282638" cy="2304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9385" y="3703526"/>
            <a:ext cx="308728" cy="31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7768" y="3685428"/>
            <a:ext cx="1017498" cy="3261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9300" y="4258671"/>
            <a:ext cx="3796053" cy="39569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7999" y="4905581"/>
            <a:ext cx="249225" cy="27273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565" y="4859281"/>
            <a:ext cx="914517" cy="334150"/>
          </a:xfrm>
          <a:prstGeom prst="rect">
            <a:avLst/>
          </a:prstGeom>
        </p:spPr>
      </p:pic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18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41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분석 전 고려할 사항들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764492" cy="52346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자료의 타입에 민감한가</a:t>
            </a:r>
            <a:r>
              <a:rPr lang="en-US" altLang="ko-KR" dirty="0"/>
              <a:t>?      </a:t>
            </a:r>
            <a:br>
              <a:rPr lang="en-US" altLang="ko-KR" dirty="0"/>
            </a:br>
            <a:r>
              <a:rPr lang="en-US" altLang="ko-KR" dirty="0"/>
              <a:t> : </a:t>
            </a:r>
            <a:r>
              <a:rPr lang="ko-KR" altLang="en-US" dirty="0"/>
              <a:t>자료의 타입은 실수</a:t>
            </a:r>
            <a:r>
              <a:rPr lang="en-US" altLang="ko-KR" dirty="0"/>
              <a:t>, </a:t>
            </a:r>
            <a:r>
              <a:rPr lang="ko-KR" altLang="en-US" dirty="0" err="1"/>
              <a:t>명명형</a:t>
            </a:r>
            <a:r>
              <a:rPr lang="en-US" altLang="ko-KR" dirty="0"/>
              <a:t>, </a:t>
            </a:r>
            <a:r>
              <a:rPr lang="ko-KR" altLang="en-US" dirty="0"/>
              <a:t>범주형 등이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결측</a:t>
            </a:r>
            <a:r>
              <a:rPr lang="ko-KR" altLang="en-US" dirty="0"/>
              <a:t> 자료에 민감한가</a:t>
            </a:r>
            <a:r>
              <a:rPr lang="en-US" altLang="ko-KR" dirty="0"/>
              <a:t>?         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자료의 </a:t>
            </a:r>
            <a:r>
              <a:rPr lang="ko-KR" altLang="en-US" dirty="0" err="1"/>
              <a:t>이상치에</a:t>
            </a:r>
            <a:r>
              <a:rPr lang="ko-KR" altLang="en-US" dirty="0"/>
              <a:t> 민감한가</a:t>
            </a:r>
            <a:r>
              <a:rPr lang="en-US" altLang="ko-KR" dirty="0"/>
              <a:t>?   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손실함수가 제곱오차일 경우 민감함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자료의 표준화가 필요한가</a:t>
            </a:r>
            <a:r>
              <a:rPr lang="en-US" altLang="ko-KR" dirty="0"/>
              <a:t>?   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특성변수의 </a:t>
            </a:r>
            <a:r>
              <a:rPr lang="en-US" altLang="ko-KR" dirty="0"/>
              <a:t>scale </a:t>
            </a:r>
            <a:r>
              <a:rPr lang="ko-KR" altLang="en-US" dirty="0"/>
              <a:t>문제 때문임</a:t>
            </a:r>
            <a:r>
              <a:rPr lang="en-US" altLang="ko-KR" dirty="0"/>
              <a:t>. </a:t>
            </a:r>
            <a:r>
              <a:rPr lang="ko-KR" altLang="en-US" dirty="0"/>
              <a:t>하지만 변환은 정보의 손실 또는 왜곡을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초래해 해석에 문제를 일으킬 수 있음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해석의 용이성                      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성능                       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19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44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2610080" y="2060545"/>
            <a:ext cx="839176" cy="1759101"/>
          </a:xfrm>
        </p:spPr>
        <p:txBody>
          <a:bodyPr/>
          <a:lstStyle/>
          <a:p>
            <a:r>
              <a:rPr lang="en-US" altLang="ko-KR" dirty="0"/>
              <a:t>01</a:t>
            </a:r>
          </a:p>
          <a:p>
            <a:r>
              <a:rPr lang="en-US" altLang="ko-KR" dirty="0"/>
              <a:t>02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5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3447468" y="2127831"/>
            <a:ext cx="4993182" cy="570213"/>
          </a:xfrm>
        </p:spPr>
        <p:txBody>
          <a:bodyPr/>
          <a:lstStyle/>
          <a:p>
            <a:r>
              <a:rPr lang="en-US" altLang="ko-KR" sz="2400" dirty="0"/>
              <a:t>Ensemble Learning</a:t>
            </a:r>
          </a:p>
        </p:txBody>
      </p:sp>
      <p:sp>
        <p:nvSpPr>
          <p:cNvPr id="6" name="텍스트 개체 틀 3"/>
          <p:cNvSpPr txBox="1">
            <a:spLocks/>
          </p:cNvSpPr>
          <p:nvPr/>
        </p:nvSpPr>
        <p:spPr>
          <a:xfrm>
            <a:off x="3447467" y="2953262"/>
            <a:ext cx="5696533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Bagging, Pasting, </a:t>
            </a:r>
            <a:r>
              <a:rPr lang="ko-KR" altLang="en-US" sz="2400" dirty="0"/>
              <a:t>그리고 </a:t>
            </a:r>
            <a:endParaRPr lang="en-US" altLang="ko-KR" sz="2400" dirty="0"/>
          </a:p>
          <a:p>
            <a:r>
              <a:rPr lang="en-US" altLang="ko-KR" sz="2400" dirty="0"/>
              <a:t>Random forest</a:t>
            </a:r>
            <a:endParaRPr lang="ko-KR" altLang="en-US" sz="2400" dirty="0"/>
          </a:p>
        </p:txBody>
      </p:sp>
      <p:sp>
        <p:nvSpPr>
          <p:cNvPr id="7" name="텍스트 개체 틀 3"/>
          <p:cNvSpPr txBox="1">
            <a:spLocks/>
          </p:cNvSpPr>
          <p:nvPr/>
        </p:nvSpPr>
        <p:spPr>
          <a:xfrm>
            <a:off x="3447468" y="4330399"/>
            <a:ext cx="5606220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Boosting</a:t>
            </a:r>
            <a:endParaRPr lang="ko-KR" altLang="en-US" sz="2400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3447468" y="5177788"/>
            <a:ext cx="4993182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MDS (Multidimensional Scaling)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601319" y="4279157"/>
            <a:ext cx="839176" cy="1801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600" kern="1200" baseline="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03</a:t>
            </a:r>
          </a:p>
          <a:p>
            <a:r>
              <a:rPr lang="en-US" altLang="ko-KR" dirty="0"/>
              <a:t>04</a:t>
            </a:r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3440495" y="5177788"/>
            <a:ext cx="5606220" cy="72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200" kern="1200" baseline="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Gradient Boosting method</a:t>
            </a:r>
            <a:r>
              <a:rPr lang="ko-KR" altLang="en-US" sz="2400" dirty="0"/>
              <a:t>의 해석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494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Learning </a:t>
            </a:r>
            <a:r>
              <a:rPr lang="ko-KR" altLang="en-US" dirty="0"/>
              <a:t>방법의 특성들의 비교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4538546"/>
            <a:ext cx="8764492" cy="1918010"/>
          </a:xfrm>
        </p:spPr>
        <p:txBody>
          <a:bodyPr/>
          <a:lstStyle/>
          <a:p>
            <a:r>
              <a:rPr lang="ko-KR" altLang="en-US" dirty="0"/>
              <a:t>주어진 자료에 적절한 분석 도구를 선택해야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분석자료의 준비과정이 필요 없는 </a:t>
            </a:r>
            <a:r>
              <a:rPr lang="en-US" altLang="ko-KR" dirty="0"/>
              <a:t>off-the-shelf</a:t>
            </a:r>
            <a:r>
              <a:rPr lang="ko-KR" altLang="en-US" dirty="0"/>
              <a:t> 분석 방법은 의사결정나무임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Gradient Boosted method (GBM)</a:t>
            </a:r>
            <a:r>
              <a:rPr lang="ko-KR" altLang="en-US" dirty="0"/>
              <a:t>은 의사결정나무의 예측성능을 높임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22245"/>
              </p:ext>
            </p:extLst>
          </p:nvPr>
        </p:nvGraphicFramePr>
        <p:xfrm>
          <a:off x="183994" y="1273432"/>
          <a:ext cx="8776011" cy="3104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1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특성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로지스틱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KNN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LDA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SVM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의사결정</a:t>
                      </a:r>
                      <a:endParaRPr lang="en-US" altLang="ko-KR" sz="160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나무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최소제곱</a:t>
                      </a:r>
                      <a:endParaRPr lang="en-US" altLang="ko-KR" sz="160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  <a:p>
                      <a:pPr algn="ctr" fontAlgn="ctr"/>
                      <a:r>
                        <a:rPr lang="ko-KR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선형모형</a:t>
                      </a:r>
                      <a:endParaRPr lang="ko-KR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Neural 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network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B w="12700" cmpd="sng">
                      <a:noFill/>
                    </a:lnB>
                    <a:solidFill>
                      <a:srgbClr val="8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자료 </a:t>
                      </a:r>
                      <a:r>
                        <a:rPr 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type </a:t>
                      </a:r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민감성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결측</a:t>
                      </a:r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 자료 영향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이상치 민감성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상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표준화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선택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선택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선택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선택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불필요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불필요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필요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12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해석의 용이성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용이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난해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난해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난해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용이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용이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err="1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매우난해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성능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중하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중간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높음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20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367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전향적 모델링의 응용임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의사결정나무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 의사결정나무에서                                 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   </a:t>
            </a:r>
            <a:r>
              <a:rPr lang="ko-KR" altLang="en-US" dirty="0"/>
              <a:t>이때                             이며     는 </a:t>
            </a:r>
            <a:r>
              <a:rPr lang="ko-KR" altLang="en-US" dirty="0" err="1"/>
              <a:t>노드</a:t>
            </a:r>
            <a:r>
              <a:rPr lang="ko-KR" altLang="en-US" dirty="0"/>
              <a:t>    에 만들어진 영역임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불순도 측도를 이용하여    를 </a:t>
            </a:r>
            <a:r>
              <a:rPr lang="en-US" altLang="ko-KR" dirty="0"/>
              <a:t>top-down </a:t>
            </a:r>
            <a:r>
              <a:rPr lang="ko-KR" altLang="en-US" dirty="0"/>
              <a:t>형태로 결정하고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회귀나무는     에 포함된     들의 평균을 추정치로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분류나무는      안에 가장 많은 범주를 추정치로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485396" y="2396184"/>
            <a:ext cx="3874633" cy="1067477"/>
            <a:chOff x="1308002" y="1774959"/>
            <a:chExt cx="3874633" cy="10674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023" y="1774959"/>
              <a:ext cx="2138363" cy="61208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002" y="2531624"/>
              <a:ext cx="1989332" cy="30513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4"/>
            <a:srcRect t="6293" r="69172"/>
            <a:stretch/>
          </p:blipFill>
          <p:spPr>
            <a:xfrm>
              <a:off x="4998740" y="2520758"/>
              <a:ext cx="183895" cy="28134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l="57403" t="6683"/>
            <a:stretch/>
          </p:blipFill>
          <p:spPr>
            <a:xfrm>
              <a:off x="3882272" y="2561745"/>
              <a:ext cx="254574" cy="280691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57403" t="6683"/>
          <a:stretch/>
        </p:blipFill>
        <p:spPr>
          <a:xfrm>
            <a:off x="3454632" y="3747145"/>
            <a:ext cx="254574" cy="28069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507" y="4184184"/>
            <a:ext cx="212209" cy="30505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57403" t="6683"/>
          <a:stretch/>
        </p:blipFill>
        <p:spPr>
          <a:xfrm>
            <a:off x="2225488" y="4200891"/>
            <a:ext cx="254574" cy="2806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57403" t="6683"/>
          <a:stretch/>
        </p:blipFill>
        <p:spPr>
          <a:xfrm>
            <a:off x="2225488" y="4662746"/>
            <a:ext cx="254574" cy="280691"/>
          </a:xfrm>
          <a:prstGeom prst="rect">
            <a:avLst/>
          </a:prstGeom>
        </p:spPr>
      </p:pic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21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856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의사결정나무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ko-KR" altLang="en-US" dirty="0"/>
              <a:t> 그런데 회귀나무에서 주로 사용하는 제곱오차나 절대오차 손실함수 등으로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를 최소로 하는          를 구하는 것은 어려움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86" y="2412438"/>
            <a:ext cx="2078428" cy="55899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130276" y="2401694"/>
            <a:ext cx="704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(11.5)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6293" r="-2486" b="3680"/>
          <a:stretch/>
        </p:blipFill>
        <p:spPr>
          <a:xfrm>
            <a:off x="2527885" y="3158710"/>
            <a:ext cx="611349" cy="270290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22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199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일반적인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손실함수가 미분 가능하다고 가정하면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를 최소화 하는         를 구하게 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- (11.6)</a:t>
            </a:r>
            <a:r>
              <a:rPr lang="ko-KR" altLang="en-US" dirty="0"/>
              <a:t>에 기울기 </a:t>
            </a:r>
            <a:r>
              <a:rPr lang="ko-KR" altLang="en-US" dirty="0" err="1"/>
              <a:t>하강법을</a:t>
            </a:r>
            <a:r>
              <a:rPr lang="ko-KR" altLang="en-US" dirty="0"/>
              <a:t> 적용하면 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이 되고 여기서                    이고                                               임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63368" y="2446298"/>
            <a:ext cx="715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(11.6)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79" y="1372950"/>
            <a:ext cx="543721" cy="3020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53" y="2401694"/>
            <a:ext cx="1302437" cy="54424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211" y="3126933"/>
            <a:ext cx="543721" cy="3020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547" y="4135229"/>
            <a:ext cx="4681923" cy="11392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063368" y="4482545"/>
            <a:ext cx="721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(11.7)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430" y="5694296"/>
            <a:ext cx="1274212" cy="24205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471" y="5486619"/>
            <a:ext cx="3084166" cy="617625"/>
          </a:xfrm>
          <a:prstGeom prst="rect">
            <a:avLst/>
          </a:prstGeom>
        </p:spPr>
      </p:pic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23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99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764492" cy="5166549"/>
          </a:xfrm>
        </p:spPr>
        <p:txBody>
          <a:bodyPr/>
          <a:lstStyle/>
          <a:p>
            <a:r>
              <a:rPr lang="ko-KR" altLang="en-US" dirty="0"/>
              <a:t>일반적인         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- (11.6)</a:t>
            </a:r>
            <a:r>
              <a:rPr lang="ko-KR" altLang="en-US" dirty="0"/>
              <a:t>의         에           를 대입하면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이 됨</a:t>
            </a:r>
            <a:r>
              <a:rPr lang="en-US" altLang="ko-KR" dirty="0"/>
              <a:t>.</a:t>
            </a:r>
            <a:r>
              <a:rPr lang="ko-KR" altLang="en-US" dirty="0"/>
              <a:t> 전향적 모델링에서                                       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</a:t>
            </a:r>
            <a:r>
              <a:rPr lang="ko-KR" altLang="en-US" dirty="0"/>
              <a:t>이 됨을 알 수 있음</a:t>
            </a:r>
            <a:r>
              <a:rPr lang="en-US" altLang="ko-KR" dirty="0"/>
              <a:t>.</a:t>
            </a:r>
            <a:r>
              <a:rPr lang="ko-KR" altLang="en-US" dirty="0"/>
              <a:t>       </a:t>
            </a:r>
            <a:endParaRPr lang="en-US" altLang="ko-KR" dirty="0"/>
          </a:p>
          <a:p>
            <a:r>
              <a:rPr lang="en-US" altLang="ko-KR" dirty="0"/>
              <a:t>(11.5)</a:t>
            </a:r>
            <a:r>
              <a:rPr lang="ko-KR" altLang="en-US" dirty="0"/>
              <a:t>를 최소화 하는     </a:t>
            </a:r>
            <a:r>
              <a:rPr lang="en-US" altLang="ko-KR" dirty="0"/>
              <a:t>, </a:t>
            </a:r>
            <a:r>
              <a:rPr lang="ko-KR" altLang="en-US" dirty="0"/>
              <a:t>      </a:t>
            </a:r>
            <a:br>
              <a:rPr lang="en-US" altLang="ko-KR" dirty="0"/>
            </a:br>
            <a:r>
              <a:rPr lang="en-US" altLang="ko-KR" dirty="0"/>
              <a:t>- (11.7)</a:t>
            </a:r>
            <a:r>
              <a:rPr lang="ko-KR" altLang="en-US" dirty="0"/>
              <a:t>의       을 구한 후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을 최소화 하는       을 산출함</a:t>
            </a:r>
            <a:r>
              <a:rPr lang="en-US" altLang="ko-KR" dirty="0"/>
              <a:t>.</a:t>
            </a:r>
            <a:r>
              <a:rPr lang="ko-KR" altLang="en-US" dirty="0"/>
              <a:t>      은 의사결정나무의 불순도 측도 이용해 추정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79" y="1372950"/>
            <a:ext cx="543721" cy="30206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896100" y="2455355"/>
            <a:ext cx="720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(11.8)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54" y="1974367"/>
            <a:ext cx="630515" cy="27561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68" y="2396777"/>
            <a:ext cx="2397664" cy="5395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30" y="1952848"/>
            <a:ext cx="543721" cy="30206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368" y="3045556"/>
            <a:ext cx="2625847" cy="5213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606" y="3652835"/>
            <a:ext cx="2500184" cy="35105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896100" y="5220042"/>
            <a:ext cx="717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(11.9)</a:t>
            </a:r>
            <a:endParaRPr lang="ko-KR" altLang="en-US" sz="20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456" y="5117782"/>
            <a:ext cx="2747244" cy="59276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2849" y="5922457"/>
            <a:ext cx="403150" cy="31572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993" y="4751729"/>
            <a:ext cx="364292" cy="29629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9312" y="5928615"/>
            <a:ext cx="351967" cy="30956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1"/>
          <a:srcRect t="6293" r="69172"/>
          <a:stretch/>
        </p:blipFill>
        <p:spPr>
          <a:xfrm>
            <a:off x="2898194" y="4280836"/>
            <a:ext cx="183895" cy="28134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1"/>
          <a:srcRect l="57403" t="6683"/>
          <a:stretch/>
        </p:blipFill>
        <p:spPr>
          <a:xfrm>
            <a:off x="3240382" y="4326047"/>
            <a:ext cx="254574" cy="28069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24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834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(11.5)</a:t>
                </a:r>
                <a:r>
                  <a:rPr lang="ko-KR" altLang="en-US" dirty="0"/>
                  <a:t>를 최소화 하는     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   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계속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- (11.9)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(J-1)</a:t>
                </a:r>
                <a:r>
                  <a:rPr lang="ko-KR" altLang="en-US" dirty="0"/>
                  <a:t>개의 더미변수를 가진 일반적인 회귀모형의 손실함수이며</a:t>
                </a:r>
                <a:br>
                  <a:rPr lang="en-US" altLang="ko-KR" dirty="0"/>
                </a:br>
                <a:r>
                  <a:rPr lang="en-US" altLang="ko-KR" dirty="0"/>
                  <a:t>             </a:t>
                </a:r>
                <a:r>
                  <a:rPr lang="ko-KR" altLang="en-US" dirty="0"/>
                  <a:t> 은 최소제곱 추정치가 됨</a:t>
                </a:r>
                <a:r>
                  <a:rPr lang="en-US" altLang="ko-KR" dirty="0"/>
                  <a:t>.       </a:t>
                </a:r>
                <a:r>
                  <a:rPr lang="ko-KR" altLang="en-US" dirty="0"/>
                  <a:t>이 기울기이기 때문에 </a:t>
                </a:r>
                <a:br>
                  <a:rPr lang="en-US" altLang="ko-KR" dirty="0"/>
                </a:br>
                <a:r>
                  <a:rPr lang="en-US" altLang="ko-KR" dirty="0"/>
                  <a:t>        gradient boosting</a:t>
                </a:r>
                <a:r>
                  <a:rPr lang="ko-KR" altLang="en-US" dirty="0"/>
                  <a:t>으로 불림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-      </a:t>
                </a:r>
                <a:r>
                  <a:rPr lang="ko-KR" altLang="en-US" dirty="0"/>
                  <a:t>은 적절한 손실함수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에 의해 정의된 </a:t>
                </a:r>
                <a:r>
                  <a:rPr lang="en-US" altLang="ko-KR" dirty="0"/>
                  <a:t>(11.8)</a:t>
                </a:r>
                <a:r>
                  <a:rPr lang="ko-KR" altLang="en-US" dirty="0"/>
                  <a:t>에 의해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</a:t>
                </a:r>
                <a:r>
                  <a:rPr lang="ko-KR" altLang="en-US" dirty="0"/>
                  <a:t>을 최소화 하는     을 구함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       은 </a:t>
                </a:r>
                <a:r>
                  <a:rPr lang="en-US" altLang="ko-KR" dirty="0"/>
                  <a:t>(11.9)</a:t>
                </a:r>
                <a:r>
                  <a:rPr lang="ko-KR" altLang="en-US" dirty="0"/>
                  <a:t>에 의한 최소제곱추정치임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(11.8)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많이 사용되는 손실함수를 정리하면 다음 표와 같음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 b="-4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68" y="2408087"/>
            <a:ext cx="403150" cy="31572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955" y="2408087"/>
            <a:ext cx="364292" cy="29629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82" y="3435551"/>
            <a:ext cx="325434" cy="32057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833" y="3890571"/>
            <a:ext cx="3911585" cy="57417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380" y="4554575"/>
            <a:ext cx="390525" cy="42386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116" y="4630933"/>
            <a:ext cx="325434" cy="32057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6293" r="69172"/>
          <a:stretch/>
        </p:blipFill>
        <p:spPr>
          <a:xfrm>
            <a:off x="2902335" y="1383409"/>
            <a:ext cx="183895" cy="28134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8"/>
          <a:srcRect l="57403" t="6683"/>
          <a:stretch/>
        </p:blipFill>
        <p:spPr>
          <a:xfrm>
            <a:off x="3244523" y="1428620"/>
            <a:ext cx="254574" cy="280691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25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22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/>
              <p:cNvSpPr/>
              <p:nvPr/>
            </p:nvSpPr>
            <p:spPr>
              <a:xfrm>
                <a:off x="312830" y="5922994"/>
                <a:ext cx="520786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*                                  ,      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고려대학교M" panose="02020603020101020101" pitchFamily="18" charset="-127"/>
                      </a:rPr>
                      <m:t>𝑘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번째 그룹</a:t>
                </a:r>
                <a:endPara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30" y="5922994"/>
                <a:ext cx="5207860" cy="507831"/>
              </a:xfrm>
              <a:prstGeom prst="rect">
                <a:avLst/>
              </a:prstGeom>
              <a:blipFill rotWithShape="0">
                <a:blip r:embed="rId2"/>
                <a:stretch>
                  <a:fillRect l="-936"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35106"/>
                  </p:ext>
                </p:extLst>
              </p:nvPr>
            </p:nvGraphicFramePr>
            <p:xfrm>
              <a:off x="312830" y="1550020"/>
              <a:ext cx="8563542" cy="4159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1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647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526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018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도구</a:t>
                          </a:r>
                        </a:p>
                      </a:txBody>
                      <a:tcPr anchor="ctr">
                        <a:lnB w="38100" cmpd="sng">
                          <a:noFill/>
                        </a:lnB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                  Loss                               </a:t>
                          </a:r>
                          <a:r>
                            <a:rPr lang="en-US" altLang="ko-KR" sz="1800" b="0" baseline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</a:t>
                          </a:r>
                          <a:r>
                            <a:rPr lang="en-US" altLang="ko-KR" sz="1800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−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L</m:t>
                              </m:r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/</m:t>
                              </m:r>
                              <m:r>
                                <a:rPr lang="ko-KR" altLang="en-US" sz="1800" b="0" i="1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f</m:t>
                              </m:r>
                              <m:r>
                                <a:rPr lang="en-US" altLang="ko-KR" sz="1800" b="0" i="0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고려대학교M" panose="02020603020101020101" pitchFamily="18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800" b="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B w="38100" cmpd="sng">
                          <a:noFill/>
                        </a:lnB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비고</a:t>
                          </a:r>
                        </a:p>
                      </a:txBody>
                      <a:tcPr anchor="ctr">
                        <a:lnB w="38100" cmpd="sng">
                          <a:noFill/>
                        </a:lnB>
                        <a:solidFill>
                          <a:srgbClr val="8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72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회귀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503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분류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435106"/>
                  </p:ext>
                </p:extLst>
              </p:nvPr>
            </p:nvGraphicFramePr>
            <p:xfrm>
              <a:off x="312830" y="1550020"/>
              <a:ext cx="8563542" cy="41594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175"/>
                    <a:gridCol w="6264755"/>
                    <a:gridCol w="1652612"/>
                  </a:tblGrid>
                  <a:tr h="5018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 smtClean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도구</a:t>
                          </a:r>
                          <a:endParaRPr lang="ko-KR" altLang="en-US" sz="1800" b="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B w="38100" cmpd="sng">
                          <a:noFill/>
                        </a:lnB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38100" cmpd="sng">
                          <a:noFill/>
                        </a:lnB>
                        <a:blipFill rotWithShape="0">
                          <a:blip r:embed="rId3"/>
                          <a:stretch>
                            <a:fillRect l="-10398" t="-1220" r="-26531" b="-7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 smtClean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비고</a:t>
                          </a:r>
                          <a:endParaRPr lang="ko-KR" altLang="en-US" sz="1800" b="0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B w="38100" cmpd="sng">
                          <a:noFill/>
                        </a:lnB>
                        <a:solidFill>
                          <a:srgbClr val="8B0028"/>
                        </a:solidFill>
                      </a:tcPr>
                    </a:tc>
                  </a:tr>
                  <a:tr h="20072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회귀</a:t>
                          </a:r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16503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분류</a:t>
                          </a:r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991605"/>
            <a:ext cx="8439282" cy="4216379"/>
          </a:xfrm>
        </p:spPr>
        <p:txBody>
          <a:bodyPr/>
          <a:lstStyle/>
          <a:p>
            <a:r>
              <a:rPr lang="ko-KR" altLang="en-US" dirty="0"/>
              <a:t>손실함수와 기울기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415" y="2121602"/>
            <a:ext cx="6131016" cy="1889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68" y="4108016"/>
            <a:ext cx="5255918" cy="15512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68" y="5908436"/>
            <a:ext cx="1935035" cy="5035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061" y="6062340"/>
            <a:ext cx="224261" cy="26307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527378" y="1841254"/>
            <a:ext cx="1040670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제곱오차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절대오차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algn="ctr">
              <a:lnSpc>
                <a:spcPct val="250000"/>
              </a:lnSpc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후버손실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86232" y="4211316"/>
            <a:ext cx="1735860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Deviance loss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=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음의 다항분포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우도함수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26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90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Tree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Gradient tree boosting </a:t>
                </a:r>
                <a:r>
                  <a:rPr lang="ko-KR" altLang="en-US" dirty="0"/>
                  <a:t>알고리즘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1. </a:t>
                </a:r>
                <a:r>
                  <a:rPr lang="ko-KR" altLang="en-US" dirty="0"/>
                  <a:t>초기치              를 최소화하는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2.           </a:t>
                </a:r>
                <a:r>
                  <a:rPr lang="ko-KR" altLang="en-US" dirty="0"/>
                  <a:t>부터      까지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a.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b.                                       </a:t>
                </a:r>
                <a:r>
                  <a:rPr lang="ko-KR" altLang="en-US" dirty="0"/>
                  <a:t>를 최소화하는      을 구함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이때       은</a:t>
                </a:r>
                <a:br>
                  <a:rPr lang="en-US" altLang="ko-KR" dirty="0"/>
                </a:br>
                <a:r>
                  <a:rPr lang="en-US" altLang="ko-KR" dirty="0"/>
                  <a:t>             </a:t>
                </a:r>
                <a:r>
                  <a:rPr lang="ko-KR" altLang="en-US" dirty="0"/>
                  <a:t>의사결정나무의 </a:t>
                </a:r>
                <a:r>
                  <a:rPr lang="ko-KR" altLang="en-US" dirty="0" err="1"/>
                  <a:t>불순도측도에</a:t>
                </a:r>
                <a:r>
                  <a:rPr lang="ko-KR" altLang="en-US" dirty="0"/>
                  <a:t> 의해 결정된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개의 서로 배반인 영역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c.                                                  </a:t>
                </a:r>
                <a:r>
                  <a:rPr lang="ko-KR" altLang="en-US" dirty="0"/>
                  <a:t>을 최소화 하는      을 구함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d.                                                  </a:t>
                </a:r>
                <a:r>
                  <a:rPr lang="ko-KR" altLang="en-US" dirty="0"/>
                  <a:t>으로 업데이트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3. 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 b="-21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219" y="1865708"/>
            <a:ext cx="889760" cy="4911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497" y="1952108"/>
            <a:ext cx="883005" cy="3007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453" y="2954319"/>
            <a:ext cx="3730978" cy="549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254" y="4632571"/>
            <a:ext cx="3431471" cy="5607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120" y="5842876"/>
            <a:ext cx="1376235" cy="34306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120" y="2549156"/>
            <a:ext cx="588921" cy="245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882" y="2549156"/>
            <a:ext cx="266519" cy="2278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7453" y="3552083"/>
            <a:ext cx="2618820" cy="5650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4841" y="3672063"/>
            <a:ext cx="333967" cy="36247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8354" y="3719139"/>
            <a:ext cx="332935" cy="2928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6786" y="4752667"/>
            <a:ext cx="325434" cy="3205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14"/>
          <a:srcRect t="6486"/>
          <a:stretch/>
        </p:blipFill>
        <p:spPr>
          <a:xfrm>
            <a:off x="1308254" y="5227208"/>
            <a:ext cx="3432568" cy="525504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5946"/>
              </p:ext>
            </p:extLst>
          </p:nvPr>
        </p:nvGraphicFramePr>
        <p:xfrm>
          <a:off x="537759" y="1803095"/>
          <a:ext cx="7909469" cy="448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05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27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505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Gradient Tree Boosting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알고리즘에서는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를 고정했지만 반복에 의존하도록 설정해도 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총 범주가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Gradient tree boosting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2-a~2-d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번 반복하여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   </a:t>
                </a:r>
                <a:r>
                  <a:rPr lang="ko-KR" altLang="en-US" dirty="0"/>
                  <a:t>를 구함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           는 </a:t>
                </a:r>
                <a:r>
                  <a:rPr lang="en-US" altLang="ko-KR" dirty="0"/>
                  <a:t>class </a:t>
                </a:r>
                <a:r>
                  <a:rPr lang="ko-KR" altLang="en-US" dirty="0"/>
                  <a:t>숫자만큼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/>
                  <a:t>개가 산출되어                        에 의해 범주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에 속할 확률을 예측 가능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GBM </a:t>
                </a:r>
                <a:r>
                  <a:rPr lang="ko-KR" altLang="en-US" dirty="0"/>
                  <a:t>알고리즘에 사용된 의사결정나무의 크기인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는 일반적으로                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4" y="2389671"/>
            <a:ext cx="2039231" cy="3420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4" y="2973343"/>
            <a:ext cx="707142" cy="3449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0596" y="2803891"/>
            <a:ext cx="1582737" cy="87248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843" y="4053756"/>
            <a:ext cx="1027113" cy="273030"/>
          </a:xfrm>
          <a:prstGeom prst="rect">
            <a:avLst/>
          </a:prstGeom>
        </p:spPr>
      </p:pic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28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47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 GBM</a:t>
            </a:r>
            <a:r>
              <a:rPr lang="ko-KR" altLang="en-US" dirty="0"/>
              <a:t>의 해석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덧셈 방식의</a:t>
            </a:r>
            <a:r>
              <a:rPr lang="en-US" altLang="ko-KR" dirty="0"/>
              <a:t> boosting</a:t>
            </a:r>
            <a:r>
              <a:rPr lang="ko-KR" altLang="en-US" dirty="0"/>
              <a:t>에 의한 의사결정 나무는 별도의 해석도구가 필요함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상대중요도</a:t>
            </a:r>
            <a:r>
              <a:rPr lang="en-US" altLang="ko-KR" dirty="0"/>
              <a:t>(relative importance)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회귀</a:t>
            </a:r>
            <a:br>
              <a:rPr lang="en-US" altLang="ko-KR" dirty="0"/>
            </a:br>
            <a:r>
              <a:rPr lang="en-US" altLang="ko-KR" dirty="0"/>
              <a:t>      GBM</a:t>
            </a:r>
            <a:r>
              <a:rPr lang="ko-KR" altLang="en-US" dirty="0"/>
              <a:t>에서는 나무회귀를 </a:t>
            </a:r>
            <a:r>
              <a:rPr lang="en-US" altLang="ko-KR" dirty="0"/>
              <a:t>M</a:t>
            </a:r>
            <a:r>
              <a:rPr lang="ko-KR" altLang="en-US" dirty="0"/>
              <a:t>번 반복하므로 특성변수 별로 줄어든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오차제곱합의 평균을 구한 후 평균이 가장 큰 변수를 </a:t>
            </a:r>
            <a:r>
              <a:rPr lang="en-US" altLang="ko-KR" dirty="0"/>
              <a:t>100</a:t>
            </a:r>
            <a:r>
              <a:rPr lang="ko-KR" altLang="en-US" dirty="0"/>
              <a:t>으로 놓고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나머지 변수의 상대 중요도를 구함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분류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나머지는 회귀와 동일하며</a:t>
            </a:r>
            <a:r>
              <a:rPr lang="en-US" altLang="ko-KR" dirty="0"/>
              <a:t> </a:t>
            </a:r>
            <a:r>
              <a:rPr lang="ko-KR" altLang="en-US" dirty="0" err="1"/>
              <a:t>오차제곱합</a:t>
            </a:r>
            <a:r>
              <a:rPr lang="ko-KR" altLang="en-US" dirty="0"/>
              <a:t> 대신 </a:t>
            </a:r>
            <a:r>
              <a:rPr lang="en-US" altLang="ko-KR" dirty="0"/>
              <a:t>information gain</a:t>
            </a:r>
            <a:r>
              <a:rPr lang="ko-KR" altLang="en-US" dirty="0"/>
              <a:t>을 이용함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29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0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 Ensemble Learning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764492" cy="4851735"/>
          </a:xfrm>
        </p:spPr>
        <p:txBody>
          <a:bodyPr/>
          <a:lstStyle/>
          <a:p>
            <a:r>
              <a:rPr lang="ko-KR" altLang="en-US" dirty="0"/>
              <a:t>앙상블 학습은 지금까지 배운 많은 종류의 분류기법</a:t>
            </a:r>
            <a:r>
              <a:rPr lang="en-US" altLang="ko-KR" dirty="0"/>
              <a:t>(classifier)</a:t>
            </a:r>
            <a:r>
              <a:rPr lang="ko-KR" altLang="en-US" dirty="0"/>
              <a:t>과 회귀기법</a:t>
            </a:r>
            <a:r>
              <a:rPr lang="en-US" altLang="ko-KR" dirty="0"/>
              <a:t>(regression)</a:t>
            </a:r>
            <a:r>
              <a:rPr lang="ko-KR" altLang="en-US" dirty="0"/>
              <a:t>들의 모임이며 이 기법들을 이용하여 예측 성능을 높이는 </a:t>
            </a:r>
            <a:br>
              <a:rPr lang="en-US" altLang="ko-KR" dirty="0"/>
            </a:br>
            <a:r>
              <a:rPr lang="ko-KR" altLang="en-US" dirty="0" err="1"/>
              <a:t>머신러닝을</a:t>
            </a:r>
            <a:r>
              <a:rPr lang="ko-KR" altLang="en-US" dirty="0"/>
              <a:t> 말함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많은 경우 분류기법에 다양하게 사용되기 때문에 분류를 중심으로 설명하겠음</a:t>
            </a:r>
            <a:r>
              <a:rPr lang="en-US" altLang="ko-KR" dirty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37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 GBM</a:t>
            </a:r>
            <a:r>
              <a:rPr lang="ko-KR" altLang="en-US" dirty="0"/>
              <a:t>의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2) </a:t>
                </a:r>
                <a:r>
                  <a:rPr lang="ko-KR" altLang="en-US" dirty="0"/>
                  <a:t>부분의존플롯</a:t>
                </a:r>
                <a:r>
                  <a:rPr lang="en-US" altLang="ko-KR" dirty="0"/>
                  <a:t>(partial dependence plot)</a:t>
                </a:r>
                <a:br>
                  <a:rPr lang="en-US" altLang="ko-KR" dirty="0"/>
                </a:br>
                <a:r>
                  <a:rPr lang="en-US" altLang="ko-KR" dirty="0"/>
                  <a:t>    - </a:t>
                </a:r>
                <a:r>
                  <a:rPr lang="ko-KR" altLang="en-US" dirty="0"/>
                  <a:t>선형회귀모형에서의 회귀계수와 같은 역할을 함</a:t>
                </a:r>
                <a:br>
                  <a:rPr lang="en-US" altLang="ko-KR" dirty="0"/>
                </a:br>
                <a:r>
                  <a:rPr lang="en-US" altLang="ko-KR" dirty="0"/>
                  <a:t>    - </a:t>
                </a:r>
                <a:r>
                  <a:rPr lang="ko-KR" altLang="en-US" dirty="0"/>
                  <a:t>관심 있는 특성변수의 다양한 값에 대해           을 그림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    - </a:t>
                </a:r>
                <a:r>
                  <a:rPr lang="ko-KR" altLang="en-US" dirty="0"/>
                  <a:t>예를 들어      변수가 관심변수라면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       </a:t>
                </a:r>
                <a:r>
                  <a:rPr lang="ko-KR" altLang="en-US" dirty="0"/>
                  <a:t>    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축</a:t>
                </a:r>
                <a:r>
                  <a:rPr lang="en-US" altLang="ko-KR" dirty="0"/>
                  <a:t>,            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축으로 한 그래프를 그림</a:t>
                </a:r>
                <a:r>
                  <a:rPr lang="en-US" altLang="ko-KR" dirty="0"/>
                  <a:t>. </a:t>
                </a:r>
                <a:br>
                  <a:rPr lang="en-US" altLang="ko-KR" dirty="0"/>
                </a:br>
                <a:r>
                  <a:rPr lang="en-US" altLang="ko-KR" dirty="0"/>
                  <a:t>       </a:t>
                </a:r>
                <a:r>
                  <a:rPr lang="ko-KR" altLang="en-US" dirty="0"/>
                  <a:t>만약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관측치가 존재한다면</a:t>
                </a:r>
                <a:r>
                  <a:rPr lang="en-US" altLang="ko-KR" dirty="0"/>
                  <a:t>,</a:t>
                </a:r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30</a:t>
            </a:fld>
            <a:r>
              <a:rPr lang="en-US" altLang="ko-KR"/>
              <a:t>/30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50840" t="-626"/>
          <a:stretch/>
        </p:blipFill>
        <p:spPr>
          <a:xfrm>
            <a:off x="5337810" y="2240280"/>
            <a:ext cx="676565" cy="3452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151" y="2766060"/>
            <a:ext cx="224444" cy="274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251" y="3215783"/>
            <a:ext cx="224444" cy="27432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50840" t="-626"/>
          <a:stretch/>
        </p:blipFill>
        <p:spPr>
          <a:xfrm>
            <a:off x="2439251" y="3157479"/>
            <a:ext cx="676565" cy="345207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2581936" y="4124214"/>
            <a:ext cx="4026870" cy="2081042"/>
            <a:chOff x="2581936" y="4124214"/>
            <a:chExt cx="4026870" cy="2081042"/>
          </a:xfrm>
        </p:grpSpPr>
        <p:grpSp>
          <p:nvGrpSpPr>
            <p:cNvPr id="16" name="그룹 15"/>
            <p:cNvGrpSpPr/>
            <p:nvPr/>
          </p:nvGrpSpPr>
          <p:grpSpPr>
            <a:xfrm>
              <a:off x="2581936" y="4124214"/>
              <a:ext cx="4026870" cy="1893957"/>
              <a:chOff x="2674176" y="4086159"/>
              <a:chExt cx="4026870" cy="18939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175196" y="5610784"/>
                    <a:ext cx="525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5196" y="5610784"/>
                    <a:ext cx="52585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674176" y="4086159"/>
                    <a:ext cx="7360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4176" y="4086159"/>
                    <a:ext cx="736095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500" r="-275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12"/>
              <p:cNvSpPr/>
              <p:nvPr/>
            </p:nvSpPr>
            <p:spPr>
              <a:xfrm>
                <a:off x="4041639" y="4641219"/>
                <a:ext cx="49296" cy="4571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3583592" y="4270826"/>
                <a:ext cx="0" cy="15456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3583592" y="5834304"/>
                <a:ext cx="26117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97896" y="5835924"/>
                  <a:ext cx="22620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ko-KR" altLang="en-US" dirty="0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896" y="5835924"/>
                  <a:ext cx="226209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타원 21"/>
            <p:cNvSpPr/>
            <p:nvPr/>
          </p:nvSpPr>
          <p:spPr>
            <a:xfrm>
              <a:off x="4547352" y="5216484"/>
              <a:ext cx="49296" cy="457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092182" y="5539463"/>
              <a:ext cx="49296" cy="457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651444" y="5655704"/>
              <a:ext cx="49296" cy="457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5328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65770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투표분류기법</a:t>
            </a:r>
            <a:r>
              <a:rPr lang="en-US" altLang="ko-KR" dirty="0"/>
              <a:t>(Voting classifier)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Ensemble Learning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776318"/>
          </a:xfrm>
        </p:spPr>
        <p:txBody>
          <a:bodyPr/>
          <a:lstStyle/>
          <a:p>
            <a:r>
              <a:rPr lang="ko-KR" altLang="en-US" dirty="0"/>
              <a:t>가장 쉬운 앙상블 학습임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 이상의 분류기법들을 동일한 데이터에 각각 적합 시킨</a:t>
            </a:r>
            <a:r>
              <a:rPr lang="en-US" altLang="ko-KR" dirty="0"/>
              <a:t> </a:t>
            </a:r>
            <a:r>
              <a:rPr lang="ko-KR" altLang="en-US" dirty="0"/>
              <a:t>후 이를 이용해 새로운 자료에 대한 범주를 예측함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1) </a:t>
            </a:r>
            <a:r>
              <a:rPr lang="ko-KR" altLang="en-US" dirty="0"/>
              <a:t>범주를 예측하여 빈도가 가장 높은 범주로 할당 </a:t>
            </a:r>
            <a:br>
              <a:rPr lang="en-US" altLang="ko-KR" dirty="0"/>
            </a:br>
            <a:r>
              <a:rPr lang="en-US" altLang="ko-KR" dirty="0"/>
              <a:t>   → Hard voting</a:t>
            </a:r>
            <a:br>
              <a:rPr lang="en-US" altLang="ko-KR" dirty="0"/>
            </a:br>
            <a:r>
              <a:rPr lang="en-US" altLang="ko-KR" dirty="0"/>
              <a:t>2) </a:t>
            </a:r>
            <a:r>
              <a:rPr lang="ko-KR" altLang="en-US" dirty="0"/>
              <a:t>범주에 속할 확률을 예측하여 이 평균 확률이 가장 큰 범주로 할당 </a:t>
            </a:r>
            <a:br>
              <a:rPr lang="en-US" altLang="ko-KR" dirty="0"/>
            </a:br>
            <a:r>
              <a:rPr lang="en-US" altLang="ko-KR" dirty="0"/>
              <a:t>   → Soft voting</a:t>
            </a:r>
          </a:p>
          <a:p>
            <a:r>
              <a:rPr lang="ko-KR" altLang="en-US" dirty="0"/>
              <a:t>이러한</a:t>
            </a:r>
            <a:r>
              <a:rPr lang="en-US" altLang="ko-KR" dirty="0"/>
              <a:t> </a:t>
            </a:r>
            <a:r>
              <a:rPr lang="ko-KR" altLang="en-US" dirty="0"/>
              <a:t>앙상블기법은 이용되는 분류기법들이 개념적으로 독립적인 경우에</a:t>
            </a:r>
            <a:br>
              <a:rPr lang="en-US" altLang="ko-KR" dirty="0"/>
            </a:br>
            <a:r>
              <a:rPr lang="ko-KR" altLang="en-US" dirty="0"/>
              <a:t>효과가 높음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28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 Bagging, Pasting, </a:t>
            </a:r>
            <a:r>
              <a:rPr lang="ko-KR" altLang="en-US" dirty="0"/>
              <a:t>그리고 </a:t>
            </a:r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앙상블기법은 대수의 법칙</a:t>
            </a:r>
            <a:r>
              <a:rPr lang="en-US" altLang="ko-KR" dirty="0"/>
              <a:t>(Law of large number, LLN)</a:t>
            </a:r>
            <a:r>
              <a:rPr lang="ko-KR" altLang="en-US" dirty="0"/>
              <a:t>에 기초함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독립적인 분류기법이 많으면 분류의 정밀도가 높아진다는 의미임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현재까지 개발된 분류기법의 종류가 </a:t>
            </a:r>
            <a:r>
              <a:rPr lang="en-US" altLang="ko-KR" dirty="0"/>
              <a:t>LLN</a:t>
            </a:r>
            <a:r>
              <a:rPr lang="ko-KR" altLang="en-US" dirty="0"/>
              <a:t>을 적용할 만큼 많지는 않고 서로 간에 독립인지 검정도 할 수 없음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적은 수의 분류기법을 사용하되 학습 데이터를 늘림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1) Bagging (Bootstrap aggregating)</a:t>
            </a:r>
            <a:br>
              <a:rPr lang="en-US" altLang="ko-KR" dirty="0"/>
            </a:br>
            <a:r>
              <a:rPr lang="en-US" altLang="ko-KR" dirty="0"/>
              <a:t>    2) Pasting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    3) Random forest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8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과 </a:t>
            </a:r>
            <a:r>
              <a:rPr lang="en-US" altLang="ko-KR" dirty="0"/>
              <a:t>Pasting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Bagging, Pasting, </a:t>
            </a:r>
            <a:r>
              <a:rPr lang="ko-KR" altLang="en-US" dirty="0"/>
              <a:t>그리고 </a:t>
            </a:r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 데이터의 크기가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이라면 이 학습 데이터에서 크기가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개의 표본을 </a:t>
                </a:r>
                <a:br>
                  <a:rPr lang="en-US" altLang="ko-KR" dirty="0"/>
                </a:br>
                <a:r>
                  <a:rPr lang="ko-KR" altLang="en-US" dirty="0"/>
                  <a:t>뽑아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개의 새로운 학습 데이터를 생성함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with replacement         →  Bagging</a:t>
                </a:r>
                <a:br>
                  <a:rPr lang="en-US" altLang="ko-KR" dirty="0"/>
                </a:br>
                <a:r>
                  <a:rPr lang="en-US" altLang="ko-KR" dirty="0"/>
                  <a:t>2) without replacement  →  Pasting</a:t>
                </a:r>
              </a:p>
              <a:p>
                <a:r>
                  <a:rPr lang="ko-KR" altLang="en-US" dirty="0"/>
                  <a:t>분류를 할 때는 </a:t>
                </a:r>
                <a:r>
                  <a:rPr lang="en-US" altLang="ko-KR" dirty="0"/>
                  <a:t>hard voting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soft voting</a:t>
                </a:r>
                <a:r>
                  <a:rPr lang="ko-KR" altLang="en-US" dirty="0"/>
                  <a:t>을 이용하여 분류함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회귀를 할 때는 각 특성변수 별로 예측된 값들을 평균해 예측 값으로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일반적으로 </a:t>
                </a:r>
                <a:r>
                  <a:rPr lang="en-US" altLang="ko-KR" dirty="0"/>
                  <a:t>bagging</a:t>
                </a:r>
                <a:r>
                  <a:rPr lang="ko-KR" altLang="en-US" dirty="0"/>
                  <a:t>을 주로 사용함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Bagging</a:t>
                </a:r>
                <a:r>
                  <a:rPr lang="ko-KR" altLang="en-US" dirty="0"/>
                  <a:t>을 할 경우 새로운 학습 데이터에 포함 되지 않는 데이터가 존재할 수 있는데 이 뽑히지 않은 데이터를 </a:t>
                </a:r>
                <a:r>
                  <a:rPr lang="en-US" altLang="ko-KR" dirty="0"/>
                  <a:t>out-of-bag (</a:t>
                </a:r>
                <a:r>
                  <a:rPr lang="en-US" altLang="ko-KR" dirty="0" err="1"/>
                  <a:t>oob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라고 함</a:t>
                </a:r>
                <a:r>
                  <a:rPr lang="en-US" altLang="ko-KR" dirty="0"/>
                  <a:t>. </a:t>
                </a:r>
                <a:r>
                  <a:rPr lang="en-US" altLang="ko-KR" dirty="0" err="1">
                    <a:highlight>
                      <a:srgbClr val="FFFF00"/>
                    </a:highlight>
                  </a:rPr>
                  <a:t>Oob</a:t>
                </a:r>
                <a:r>
                  <a:rPr lang="ko-KR" altLang="en-US" dirty="0">
                    <a:highlight>
                      <a:srgbClr val="FFFF00"/>
                    </a:highlight>
                  </a:rPr>
                  <a:t>는 </a:t>
                </a:r>
                <a:br>
                  <a:rPr lang="en-US" altLang="ko-KR" dirty="0">
                    <a:highlight>
                      <a:srgbClr val="FFFF00"/>
                    </a:highlight>
                  </a:rPr>
                </a:br>
                <a:r>
                  <a:rPr lang="ko-KR" altLang="en-US" dirty="0">
                    <a:highlight>
                      <a:srgbClr val="FFFF00"/>
                    </a:highlight>
                  </a:rPr>
                  <a:t>검증데이터로 이용할 수 있음</a:t>
                </a:r>
                <a:r>
                  <a:rPr lang="en-US" altLang="ko-KR" dirty="0">
                    <a:highlight>
                      <a:srgbClr val="FFFF00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433" b="-20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93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Bagging</a:t>
            </a:r>
            <a:r>
              <a:rPr lang="ko-KR" altLang="en-US" dirty="0"/>
              <a:t>과 </a:t>
            </a:r>
            <a:r>
              <a:rPr lang="en-US" altLang="ko-KR" dirty="0"/>
              <a:t>Pasting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Bagging, Pasting, </a:t>
            </a:r>
            <a:r>
              <a:rPr lang="ko-KR" altLang="en-US" dirty="0"/>
              <a:t>그리고 </a:t>
            </a:r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5232694"/>
              </a:xfrm>
            </p:spPr>
            <p:txBody>
              <a:bodyPr/>
              <a:lstStyle/>
              <a:p>
                <a:r>
                  <a:rPr lang="ko-KR" altLang="en-US" dirty="0"/>
                  <a:t>예를 들어 목표변수를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개의 범주로 분류하고자 하며 </a:t>
                </a:r>
                <a:br>
                  <a:rPr lang="en-US" altLang="ko-KR" dirty="0"/>
                </a:br>
                <a:r>
                  <a:rPr lang="en-US" altLang="ko-KR" dirty="0"/>
                  <a:t>3</a:t>
                </a:r>
                <a:r>
                  <a:rPr lang="ko-KR" altLang="en-US" dirty="0"/>
                  <a:t>가지 분류기법을 이용하고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100</a:t>
                </a:r>
                <a:r>
                  <a:rPr lang="ko-KR" altLang="en-US" dirty="0"/>
                  <a:t>이라면</a:t>
                </a:r>
                <a:br>
                  <a:rPr lang="en-US" altLang="ko-KR" dirty="0"/>
                </a:br>
                <a:r>
                  <a:rPr lang="en-US" altLang="ko-KR" dirty="0"/>
                  <a:t>1) 3</a:t>
                </a:r>
                <a:r>
                  <a:rPr lang="ko-KR" altLang="en-US" dirty="0"/>
                  <a:t>가지 분류기법을 이용해 각각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번의 예측 값을 산출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시험데이터에 대하여 총 </a:t>
                </a:r>
                <a:r>
                  <a:rPr lang="en-US" altLang="ko-KR" dirty="0"/>
                  <a:t>300</a:t>
                </a:r>
                <a:r>
                  <a:rPr lang="ko-KR" altLang="en-US" dirty="0"/>
                  <a:t>번의 예측을 하게 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2) </a:t>
                </a:r>
                <a:r>
                  <a:rPr lang="ko-KR" altLang="en-US" dirty="0"/>
                  <a:t>분류일 경우</a:t>
                </a:r>
                <a:br>
                  <a:rPr lang="en-US" altLang="ko-KR" dirty="0"/>
                </a:br>
                <a:r>
                  <a:rPr lang="en-US" altLang="ko-KR" dirty="0"/>
                  <a:t>    hard voting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300</a:t>
                </a:r>
                <a:r>
                  <a:rPr lang="ko-KR" altLang="en-US" dirty="0"/>
                  <a:t>번의 할당 중 가장 많이 할당된 값이 예측 값</a:t>
                </a:r>
                <a:br>
                  <a:rPr lang="en-US" altLang="ko-KR" dirty="0"/>
                </a:br>
                <a:r>
                  <a:rPr lang="en-US" altLang="ko-KR" dirty="0"/>
                  <a:t>    soft voting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300</a:t>
                </a:r>
                <a:r>
                  <a:rPr lang="ko-KR" altLang="en-US" dirty="0"/>
                  <a:t>번의 예측 확률을 평균을 내어 가장 큰 평균 값을</a:t>
                </a:r>
                <a:br>
                  <a:rPr lang="en-US" altLang="ko-KR" dirty="0"/>
                </a:br>
                <a:r>
                  <a:rPr lang="en-US" altLang="ko-KR" dirty="0"/>
                  <a:t>                          </a:t>
                </a:r>
                <a:r>
                  <a:rPr lang="ko-KR" altLang="en-US" dirty="0"/>
                  <a:t>갖는 범주가 예측 값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회귀일 경우</a:t>
                </a:r>
                <a:br>
                  <a:rPr lang="en-US" altLang="ko-KR" dirty="0"/>
                </a:br>
                <a:r>
                  <a:rPr lang="en-US" altLang="ko-KR" dirty="0"/>
                  <a:t>    300</a:t>
                </a:r>
                <a:r>
                  <a:rPr lang="ko-KR" altLang="en-US" dirty="0"/>
                  <a:t>개의 목표변수 예측 값의 평균이 예측 값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5232694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Bagging, Pasting, </a:t>
            </a:r>
            <a:r>
              <a:rPr lang="ko-KR" altLang="en-US" dirty="0"/>
              <a:t>그리고 </a:t>
            </a:r>
            <a:r>
              <a:rPr lang="en-US" altLang="ko-KR" dirty="0"/>
              <a:t>Random forest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1" y="1221894"/>
                <a:ext cx="8680561" cy="5376176"/>
              </a:xfrm>
            </p:spPr>
            <p:txBody>
              <a:bodyPr/>
              <a:lstStyle/>
              <a:p>
                <a:r>
                  <a:rPr lang="ko-KR" altLang="en-US" dirty="0"/>
                  <a:t>의사결정나무의 </a:t>
                </a:r>
                <a:r>
                  <a:rPr lang="en-US" altLang="ko-KR" dirty="0"/>
                  <a:t>bagging </a:t>
                </a:r>
                <a:r>
                  <a:rPr lang="ko-KR" altLang="en-US" dirty="0"/>
                  <a:t>버전임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분석 절차</a:t>
                </a:r>
                <a:br>
                  <a:rPr lang="en-US" altLang="ko-KR" dirty="0"/>
                </a:br>
                <a:r>
                  <a:rPr lang="ko-KR" altLang="en-US" dirty="0"/>
                  <a:t>크기가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이고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개의 특성변수를 가진 원래의 학습 데이터를 이용할 경우</a:t>
                </a:r>
                <a:br>
                  <a:rPr lang="en-US" altLang="ko-KR" dirty="0"/>
                </a:br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개의 확률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붓스트랩</a:t>
                </a:r>
                <a:r>
                  <a:rPr lang="ko-KR" altLang="en-US" dirty="0"/>
                  <a:t> 표본을 뽑아 새로운 학습 데이터를 생성함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2) </a:t>
                </a:r>
                <a:r>
                  <a:rPr lang="ko-KR" altLang="en-US" dirty="0"/>
                  <a:t>새로운 학습 데이터를 이용해 각 </a:t>
                </a:r>
                <a:r>
                  <a:rPr lang="ko-KR" altLang="en-US" dirty="0" err="1"/>
                  <a:t>노드마다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dirty="0"/>
                  <a:t>개의 특성변수 중 </a:t>
                </a:r>
                <a:r>
                  <a:rPr lang="ko-KR" altLang="en-US" dirty="0">
                    <a:highlight>
                      <a:srgbClr val="FFFF00"/>
                    </a:highlight>
                  </a:rPr>
                  <a:t>임의로</a:t>
                </a:r>
                <a:br>
                  <a:rPr lang="en-US" altLang="ko-KR" dirty="0">
                    <a:highlight>
                      <a:srgbClr val="FFFF00"/>
                    </a:highlight>
                  </a:rPr>
                </a:b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>
                    <a:highlight>
                      <a:srgbClr val="FFFF00"/>
                    </a:highlight>
                  </a:rPr>
                  <a:t>개의 특성변수를 뽑은 후 </a:t>
                </a:r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dirty="0"/>
                  <a:t>개의 변수에 대해서 일반적인 의사결정나무를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완성함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3) </a:t>
                </a:r>
                <a:r>
                  <a:rPr lang="ko-KR" altLang="en-US" dirty="0"/>
                  <a:t>절차 </a:t>
                </a:r>
                <a:r>
                  <a:rPr lang="en-US" altLang="ko-KR" dirty="0"/>
                  <a:t>1-2</a:t>
                </a:r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번 반복함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4) M</a:t>
                </a:r>
                <a:r>
                  <a:rPr lang="ko-KR" altLang="en-US" dirty="0"/>
                  <a:t>개의 의사결정나무 결과에 의해 분류일 경우에는 </a:t>
                </a:r>
                <a:r>
                  <a:rPr lang="en-US" altLang="ko-KR" dirty="0"/>
                  <a:t>voting, </a:t>
                </a:r>
                <a:r>
                  <a:rPr lang="ko-KR" altLang="en-US" dirty="0"/>
                  <a:t>회귀일 경우에  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 평균을 취하여 예측 값으로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가지치기는 필요하지 않고 보통            </a:t>
                </a:r>
                <a:r>
                  <a:rPr lang="ko-KR" altLang="en-US" dirty="0" err="1"/>
                  <a:t>으로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하며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은 가능한 크게 택함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1" y="1221894"/>
                <a:ext cx="8680561" cy="5376176"/>
              </a:xfrm>
              <a:blipFill>
                <a:blip r:embed="rId2"/>
                <a:stretch>
                  <a:fillRect l="-421" r="-70" b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87" y="6195128"/>
            <a:ext cx="776550" cy="293721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3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11</a:t>
            </a:r>
            <a:r>
              <a:rPr lang="ko-KR" altLang="en-US"/>
              <a:t>장 </a:t>
            </a:r>
            <a:r>
              <a:rPr lang="en-US" altLang="ko-KR"/>
              <a:t>Ensemble Learning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 Boosting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/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Boosting</a:t>
                </a:r>
                <a:r>
                  <a:rPr lang="ko-KR" altLang="en-US" dirty="0"/>
                  <a:t>은 개선함</a:t>
                </a:r>
                <a:r>
                  <a:rPr lang="en-US" altLang="ko-KR" dirty="0"/>
                  <a:t>(to improve)</a:t>
                </a:r>
                <a:r>
                  <a:rPr lang="ko-KR" altLang="en-US" dirty="0"/>
                  <a:t>를 뜻함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Weak learner</a:t>
                </a:r>
                <a:r>
                  <a:rPr lang="ko-KR" altLang="en-US" dirty="0"/>
                  <a:t>를 여러 번 사용하여 성능을 높이는 방법임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분석 절차</a:t>
                </a:r>
                <a:br>
                  <a:rPr lang="en-US" altLang="ko-KR" dirty="0"/>
                </a:br>
                <a:r>
                  <a:rPr lang="en-US" altLang="ko-KR" dirty="0"/>
                  <a:t>1) weak learner</a:t>
                </a:r>
                <a:r>
                  <a:rPr lang="ko-KR" altLang="en-US" dirty="0"/>
                  <a:t>를 이용해 분류한 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개의 학습 데이터 중 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/>
                  <a:t>분류가 올바르게 된 학습 데이터 → 가중치 줄임 </a:t>
                </a:r>
                <a:br>
                  <a:rPr lang="en-US" altLang="ko-KR" dirty="0"/>
                </a:br>
                <a:r>
                  <a:rPr lang="en-US" altLang="ko-KR" dirty="0"/>
                  <a:t>   </a:t>
                </a:r>
                <a:r>
                  <a:rPr lang="ko-KR" altLang="en-US" dirty="0" err="1"/>
                  <a:t>오분류된</a:t>
                </a:r>
                <a:r>
                  <a:rPr lang="ko-KR" altLang="en-US" dirty="0"/>
                  <a:t> 학습 데이터                → 가중치 높임</a:t>
                </a:r>
                <a:br>
                  <a:rPr lang="en-US" altLang="ko-KR" dirty="0"/>
                </a:br>
                <a:r>
                  <a:rPr lang="en-US" altLang="ko-KR" dirty="0"/>
                  <a:t>2) 1)</a:t>
                </a:r>
                <a:r>
                  <a:rPr lang="ko-KR" altLang="en-US" dirty="0"/>
                  <a:t>을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dirty="0"/>
                  <a:t>번 반복함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    </a:t>
                </a:r>
                <a:r>
                  <a:rPr lang="ko-KR" altLang="en-US" dirty="0"/>
                  <a:t>이때      를    번째 </a:t>
                </a:r>
                <a:r>
                  <a:rPr lang="en-US" altLang="ko-KR" dirty="0"/>
                  <a:t>learner</a:t>
                </a:r>
                <a:r>
                  <a:rPr lang="ko-KR" altLang="en-US" dirty="0"/>
                  <a:t>라고 하면 </a:t>
                </a:r>
                <a:r>
                  <a:rPr lang="en-US" altLang="ko-KR" dirty="0"/>
                  <a:t>learner</a:t>
                </a:r>
                <a:r>
                  <a:rPr lang="ko-KR" altLang="en-US" dirty="0"/>
                  <a:t>는              이 됨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r>
                  <a:rPr lang="ko-KR" altLang="en-US" dirty="0"/>
                  <a:t>이처럼 추가적</a:t>
                </a:r>
                <a:r>
                  <a:rPr lang="en-US" altLang="ko-KR" dirty="0"/>
                  <a:t>(addictive)</a:t>
                </a:r>
                <a:r>
                  <a:rPr lang="ko-KR" altLang="en-US" dirty="0"/>
                  <a:t>으로 개선되는 방법을 </a:t>
                </a:r>
                <a:r>
                  <a:rPr lang="en-US" altLang="ko-KR" dirty="0"/>
                  <a:t>boosting</a:t>
                </a:r>
                <a:r>
                  <a:rPr lang="ko-KR" altLang="en-US" dirty="0"/>
                  <a:t>이라 함</a:t>
                </a:r>
                <a:r>
                  <a:rPr lang="en-US" altLang="ko-KR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 rotWithShape="0">
                <a:blip r:embed="rId2"/>
                <a:stretch>
                  <a:fillRect l="-433" b="-9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486" y="4847492"/>
            <a:ext cx="27622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03" y="4847492"/>
            <a:ext cx="133350" cy="266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835" y="4700493"/>
            <a:ext cx="844836" cy="560698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r>
              <a:rPr lang="en-US" altLang="ko-KR"/>
              <a:t>/30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96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</TotalTime>
  <Words>2079</Words>
  <Application>Microsoft Office PowerPoint</Application>
  <PresentationFormat>화면 슬라이드 쇼(4:3)</PresentationFormat>
  <Paragraphs>332</Paragraphs>
  <Slides>31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고려대학교B</vt:lpstr>
      <vt:lpstr>Arial</vt:lpstr>
      <vt:lpstr>맑은 고딕</vt:lpstr>
      <vt:lpstr>Cambria Math</vt:lpstr>
      <vt:lpstr>Calibri</vt:lpstr>
      <vt:lpstr>Wingdings</vt:lpstr>
      <vt:lpstr>Calibri Light</vt:lpstr>
      <vt:lpstr>고려대학교M</vt:lpstr>
      <vt:lpstr>Office 테마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명 재성</cp:lastModifiedBy>
  <cp:revision>455</cp:revision>
  <dcterms:created xsi:type="dcterms:W3CDTF">2019-04-03T09:05:46Z</dcterms:created>
  <dcterms:modified xsi:type="dcterms:W3CDTF">2020-02-04T13:28:08Z</dcterms:modified>
</cp:coreProperties>
</file>