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17" r:id="rId3"/>
    <p:sldId id="258" r:id="rId4"/>
    <p:sldId id="318" r:id="rId5"/>
    <p:sldId id="259" r:id="rId6"/>
    <p:sldId id="319" r:id="rId7"/>
    <p:sldId id="320" r:id="rId8"/>
    <p:sldId id="330" r:id="rId9"/>
    <p:sldId id="329" r:id="rId10"/>
    <p:sldId id="321" r:id="rId11"/>
    <p:sldId id="322" r:id="rId12"/>
    <p:sldId id="325" r:id="rId13"/>
    <p:sldId id="323" r:id="rId14"/>
    <p:sldId id="326" r:id="rId15"/>
    <p:sldId id="327" r:id="rId16"/>
    <p:sldId id="331" r:id="rId17"/>
    <p:sldId id="332" r:id="rId18"/>
    <p:sldId id="333" r:id="rId19"/>
    <p:sldId id="334" r:id="rId20"/>
  </p:sldIdLst>
  <p:sldSz cx="9144000" cy="5143500" type="screen16x9"/>
  <p:notesSz cx="6858000" cy="9144000"/>
  <p:embeddedFontLst>
    <p:embeddedFont>
      <p:font typeface="에스코어 드림 4 Regular" panose="020B0503030302020204" pitchFamily="34" charset="-127"/>
      <p:regular r:id="rId22"/>
    </p:embeddedFont>
    <p:embeddedFont>
      <p:font typeface="Economica" panose="020B0600000101010101" charset="0"/>
      <p:regular r:id="rId23"/>
      <p:bold r:id="rId24"/>
      <p:italic r:id="rId25"/>
      <p:boldItalic r:id="rId26"/>
    </p:embeddedFont>
    <p:embeddedFont>
      <p:font typeface="Open Sans" panose="020B0600000101010101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6743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3bdf8a4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3bdf8a4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3bdf8a43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3bdf8a43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043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3bdf8a43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3bdf8a43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반도체 웨이퍼 맵</a:t>
            </a:r>
            <a:r>
              <a:rPr lang="en-US" altLang="ko-KR" dirty="0"/>
              <a:t>, CT</a:t>
            </a:r>
            <a:r>
              <a:rPr lang="ko-KR" altLang="en-US" dirty="0"/>
              <a:t>사진 등을 생각해보시면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9565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3bdf8a43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3bdf8a43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반도체 웨이퍼 맵</a:t>
            </a:r>
            <a:r>
              <a:rPr lang="en-US" altLang="ko-KR" dirty="0"/>
              <a:t>, CT</a:t>
            </a:r>
            <a:r>
              <a:rPr lang="ko-KR" altLang="en-US" dirty="0"/>
              <a:t>사진 등을 생각해보시면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60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3bdf8a43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3bdf8a43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3bdf8a43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3bdf8a43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115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3bdf8a43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3bdf8a43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3bdf8a43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3bdf8a43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366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3bdf8a43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3bdf8a43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602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3bdf8a43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3bdf8a43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563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3bdf8a4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3bdf8a4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18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13bdf8a43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13bdf8a43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20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3bdf8a43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3bdf8a43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3bdf8a43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3bdf8a43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54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3bdf8a43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3bdf8a43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3bdf8a43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3bdf8a43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34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3bdf8a43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3bdf8a43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429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3bdf8a43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3bdf8a43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3bdf8a43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3bdf8a43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79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None/>
              <a:defRPr sz="20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4297658" y="46350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11856"/>
            <a:ext cx="9144000" cy="1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160600" cy="31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cxnSp>
        <p:nvCxnSpPr>
          <p:cNvPr id="26" name="Google Shape;26;p4"/>
          <p:cNvCxnSpPr/>
          <p:nvPr/>
        </p:nvCxnSpPr>
        <p:spPr>
          <a:xfrm rot="10800000" flipH="1">
            <a:off x="252000" y="936275"/>
            <a:ext cx="8640000" cy="111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cxnSp>
        <p:nvCxnSpPr>
          <p:cNvPr id="32" name="Google Shape;32;p5"/>
          <p:cNvCxnSpPr/>
          <p:nvPr/>
        </p:nvCxnSpPr>
        <p:spPr>
          <a:xfrm rot="10800000" flipH="1">
            <a:off x="252000" y="936275"/>
            <a:ext cx="8640000" cy="111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 rot="10800000" flipH="1">
            <a:off x="252000" y="4579225"/>
            <a:ext cx="8640000" cy="111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9125" y="4674025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4297658" y="46350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r>
              <a:rPr lang="ko"/>
              <a:t> / n</a:t>
            </a:r>
            <a:endParaRPr/>
          </a:p>
        </p:txBody>
      </p:sp>
      <p:sp>
        <p:nvSpPr>
          <p:cNvPr id="9" name="Google Shape;75;p13">
            <a:extLst>
              <a:ext uri="{FF2B5EF4-FFF2-40B4-BE49-F238E27FC236}">
                <a16:creationId xmlns:a16="http://schemas.microsoft.com/office/drawing/2014/main" id="{EB759D88-5B78-449F-B18D-B7E773BBC0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44008" y="1536463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Kubig</a:t>
            </a:r>
            <a:r>
              <a:rPr lang="en-US" altLang="ko-KR" dirty="0"/>
              <a:t> Contest</a:t>
            </a:r>
            <a:br>
              <a:rPr lang="en-US" altLang="ko-KR" dirty="0"/>
            </a:br>
            <a:endParaRPr dirty="0"/>
          </a:p>
        </p:txBody>
      </p:sp>
      <p:sp>
        <p:nvSpPr>
          <p:cNvPr id="10" name="Google Shape;76;p13">
            <a:extLst>
              <a:ext uri="{FF2B5EF4-FFF2-40B4-BE49-F238E27FC236}">
                <a16:creationId xmlns:a16="http://schemas.microsoft.com/office/drawing/2014/main" id="{BE1A2817-D243-4EE0-A17C-705907B0E6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83130" y="3049836"/>
            <a:ext cx="3576357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Economica" panose="020B0604020202020204" charset="0"/>
                <a:ea typeface="HY바다M" panose="02030600000101010101" pitchFamily="18" charset="-127"/>
              </a:rPr>
              <a:t>김근호    </a:t>
            </a:r>
            <a:r>
              <a:rPr lang="ko-KR" altLang="en-US" b="1" dirty="0" err="1">
                <a:latin typeface="Economica" panose="020B0604020202020204" charset="0"/>
                <a:ea typeface="HY바다M" panose="02030600000101010101" pitchFamily="18" charset="-127"/>
              </a:rPr>
              <a:t>박기태</a:t>
            </a:r>
            <a:endParaRPr lang="en-US" altLang="ko-KR" b="1" dirty="0">
              <a:latin typeface="Economica" panose="020B0604020202020204" charset="0"/>
              <a:ea typeface="HY바다M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Economica" panose="020B0604020202020204" charset="0"/>
                <a:ea typeface="HY바다M" panose="02030600000101010101" pitchFamily="18" charset="-127"/>
              </a:rPr>
              <a:t>구형석</a:t>
            </a:r>
            <a:r>
              <a:rPr lang="ko-KR" altLang="en-US" b="1" dirty="0">
                <a:latin typeface="Economica" panose="020B0604020202020204" charset="0"/>
                <a:ea typeface="HY바다M" panose="02030600000101010101" pitchFamily="18" charset="-127"/>
              </a:rPr>
              <a:t>    최정윤</a:t>
            </a:r>
            <a:endParaRPr lang="en-US" altLang="ko-KR" b="1" dirty="0">
              <a:latin typeface="Economica" panose="020B0604020202020204" charset="0"/>
              <a:ea typeface="HY바다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Model 2. Autoencoder </a:t>
            </a: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r>
              <a:rPr lang="ko"/>
              <a:t> / n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4DF8E-1209-4BF8-84CE-0C8C699FDE1C}"/>
              </a:ext>
            </a:extLst>
          </p:cNvPr>
          <p:cNvSpPr txBox="1"/>
          <p:nvPr/>
        </p:nvSpPr>
        <p:spPr>
          <a:xfrm>
            <a:off x="235424" y="1214414"/>
            <a:ext cx="288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오토인코더란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41D64E-636A-4220-BE30-D8D6EDAC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56" y="1552968"/>
            <a:ext cx="4148084" cy="239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E6ED2570-1CE9-4245-9CE5-EDF28008B8FA}"/>
              </a:ext>
            </a:extLst>
          </p:cNvPr>
          <p:cNvSpPr/>
          <p:nvPr/>
        </p:nvSpPr>
        <p:spPr>
          <a:xfrm flipH="1">
            <a:off x="384761" y="1871459"/>
            <a:ext cx="4116463" cy="2057627"/>
          </a:xfrm>
          <a:prstGeom prst="snip1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-apple-system"/>
              </a:rPr>
              <a:t>  입력층과 출력층의 차원이 같은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-apple-system"/>
              </a:rPr>
              <a:t> 신경망</a:t>
            </a:r>
            <a:endParaRPr lang="en-US" altLang="ko-KR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-apple-system"/>
              </a:rPr>
              <a:t>  </a:t>
            </a:r>
            <a:r>
              <a:rPr lang="ko-KR" altLang="en-US" dirty="0">
                <a:solidFill>
                  <a:schemeClr val="tx1"/>
                </a:solidFill>
                <a:latin typeface="-apple-system"/>
              </a:rPr>
              <a:t>은닉층의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-apple-system"/>
              </a:rPr>
              <a:t> 노드 수가 입력층보다 적은 것이 특징</a:t>
            </a:r>
            <a:endParaRPr lang="en-US" altLang="ko-KR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-apple-system"/>
              </a:rPr>
              <a:t>  입력 데이터를 압축해 차원을 줄일 수도 있고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-apple-system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-apple-system"/>
              </a:rPr>
              <a:t>  이 과정을 통해 노이즈 제거에도 매우</a:t>
            </a:r>
            <a:endParaRPr lang="en-US" altLang="ko-KR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-apple-system"/>
              </a:rPr>
              <a:t>  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-apple-system"/>
              </a:rPr>
              <a:t>효과적이라고 알려져 있음</a:t>
            </a:r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BDCE221-F514-41C1-B72A-ED2250D7E57C}"/>
              </a:ext>
            </a:extLst>
          </p:cNvPr>
          <p:cNvSpPr/>
          <p:nvPr/>
        </p:nvSpPr>
        <p:spPr>
          <a:xfrm flipH="1">
            <a:off x="177956" y="4616365"/>
            <a:ext cx="4355555" cy="472310"/>
          </a:xfrm>
          <a:prstGeom prst="snip1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/>
              <a:t>자료 출처 </a:t>
            </a:r>
            <a:r>
              <a:rPr lang="en-US" altLang="ko-KR" sz="700" dirty="0"/>
              <a:t>: https://sunghan-kim.github.io/ml/3min-dl-ch08/#81-%EC%98%A4%ED%86%A0%EC%9D%B8%EC%BD%94%EB%8D%94-%EA%B0%9C%EB%85%90</a:t>
            </a:r>
          </a:p>
        </p:txBody>
      </p:sp>
    </p:spTree>
    <p:extLst>
      <p:ext uri="{BB962C8B-B14F-4D97-AF65-F5344CB8AC3E}">
        <p14:creationId xmlns:p14="http://schemas.microsoft.com/office/powerpoint/2010/main" val="231623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Model 2. Autoencoder </a:t>
            </a: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r>
              <a:rPr lang="ko"/>
              <a:t> / n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4DF8E-1209-4BF8-84CE-0C8C699FDE1C}"/>
              </a:ext>
            </a:extLst>
          </p:cNvPr>
          <p:cNvSpPr txBox="1"/>
          <p:nvPr/>
        </p:nvSpPr>
        <p:spPr>
          <a:xfrm>
            <a:off x="235424" y="1214414"/>
            <a:ext cx="288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Anomaly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Detection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315BC7-2B4D-4B56-B10C-41DF11957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8"/>
          <a:stretch/>
        </p:blipFill>
        <p:spPr bwMode="auto">
          <a:xfrm>
            <a:off x="4572000" y="2847624"/>
            <a:ext cx="4140836" cy="162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4D4AE46-E1E9-44AF-B432-DBF94498B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27"/>
          <a:stretch/>
        </p:blipFill>
        <p:spPr bwMode="auto">
          <a:xfrm>
            <a:off x="4266973" y="1175669"/>
            <a:ext cx="4641603" cy="18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AB7536CE-63BA-4254-9A1E-28E3FEF99021}"/>
              </a:ext>
            </a:extLst>
          </p:cNvPr>
          <p:cNvSpPr/>
          <p:nvPr/>
        </p:nvSpPr>
        <p:spPr>
          <a:xfrm flipH="1">
            <a:off x="235421" y="1552968"/>
            <a:ext cx="4476063" cy="2809805"/>
          </a:xfrm>
          <a:prstGeom prst="snip1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제조</a:t>
            </a:r>
            <a:r>
              <a:rPr lang="en-US" altLang="ko-KR" sz="1280" b="0" i="0" dirty="0"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의료 분야 등에서 얻는 데이터들은</a:t>
            </a:r>
            <a:endParaRPr lang="en-US" altLang="ko-KR" sz="1280" b="0" i="0" dirty="0">
              <a:solidFill>
                <a:schemeClr val="tx1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정상 </a:t>
            </a:r>
            <a:r>
              <a:rPr lang="en-US" altLang="ko-KR" sz="1280" b="0" i="0" dirty="0">
                <a:solidFill>
                  <a:schemeClr val="tx1"/>
                </a:solidFill>
                <a:effectLst/>
                <a:latin typeface="+mn-ea"/>
              </a:rPr>
              <a:t>sample </a:t>
            </a: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수가 훨씬 많은 </a:t>
            </a:r>
            <a:r>
              <a:rPr lang="en-US" altLang="ko-KR" sz="1280" b="0" i="0" dirty="0">
                <a:solidFill>
                  <a:srgbClr val="FF0000"/>
                </a:solidFill>
                <a:effectLst/>
                <a:latin typeface="+mn-ea"/>
              </a:rPr>
              <a:t>class imbalance </a:t>
            </a:r>
            <a:r>
              <a:rPr lang="ko-KR" altLang="en-US" sz="1280" b="0" i="0" dirty="0">
                <a:solidFill>
                  <a:srgbClr val="FF0000"/>
                </a:solidFill>
                <a:effectLst/>
                <a:latin typeface="+mn-ea"/>
              </a:rPr>
              <a:t>문제</a:t>
            </a: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가</a:t>
            </a:r>
            <a:r>
              <a:rPr lang="en-US" altLang="ko-KR" sz="1280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있고</a:t>
            </a:r>
            <a:r>
              <a:rPr lang="en-US" altLang="ko-KR" sz="1280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심지어 정상 데이터인지 확인이 불가능한 경우도 존재해</a:t>
            </a:r>
            <a:endParaRPr lang="en-US" altLang="ko-KR" sz="1280" b="0" i="0" dirty="0">
              <a:solidFill>
                <a:schemeClr val="tx1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라벨링도 비용이 많이 들기도 함</a:t>
            </a:r>
            <a:endParaRPr lang="en-US" altLang="ko-KR" sz="1280" b="0" i="0" dirty="0">
              <a:solidFill>
                <a:schemeClr val="tx1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오토인코더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활용한 비지도학습으로 해결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ko-KR" sz="1300" b="0" i="0" dirty="0">
              <a:solidFill>
                <a:schemeClr val="tx1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endParaRPr lang="ko-KR" altLang="en-US" sz="1300" b="0" i="0" dirty="0"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42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Model 2. Autoencoder </a:t>
            </a: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r>
              <a:rPr lang="ko"/>
              <a:t> / n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4DF8E-1209-4BF8-84CE-0C8C699FDE1C}"/>
              </a:ext>
            </a:extLst>
          </p:cNvPr>
          <p:cNvSpPr txBox="1"/>
          <p:nvPr/>
        </p:nvSpPr>
        <p:spPr>
          <a:xfrm>
            <a:off x="235424" y="1214414"/>
            <a:ext cx="288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Anomaly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Detection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315BC7-2B4D-4B56-B10C-41DF11957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8"/>
          <a:stretch/>
        </p:blipFill>
        <p:spPr bwMode="auto">
          <a:xfrm>
            <a:off x="4572000" y="2847624"/>
            <a:ext cx="4140836" cy="162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4D4AE46-E1E9-44AF-B432-DBF94498B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27"/>
          <a:stretch/>
        </p:blipFill>
        <p:spPr bwMode="auto">
          <a:xfrm>
            <a:off x="4266973" y="1175669"/>
            <a:ext cx="4641603" cy="18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AB7536CE-63BA-4254-9A1E-28E3FEF99021}"/>
              </a:ext>
            </a:extLst>
          </p:cNvPr>
          <p:cNvSpPr/>
          <p:nvPr/>
        </p:nvSpPr>
        <p:spPr>
          <a:xfrm flipH="1">
            <a:off x="235421" y="3621181"/>
            <a:ext cx="4057611" cy="533717"/>
          </a:xfrm>
          <a:prstGeom prst="snip1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-apple-system"/>
              </a:rPr>
              <a:t>→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-apple-system"/>
              </a:rPr>
              <a:t>  </a:t>
            </a:r>
            <a:r>
              <a:rPr lang="ko-KR" altLang="en-US" sz="2000" b="1" dirty="0">
                <a:solidFill>
                  <a:srgbClr val="FF0000"/>
                </a:solidFill>
                <a:latin typeface="-apple-system"/>
              </a:rPr>
              <a:t>이 아이디어를 적용시켜보자 </a:t>
            </a:r>
            <a:r>
              <a:rPr lang="en-US" altLang="ko-KR" sz="2000" b="1" dirty="0">
                <a:solidFill>
                  <a:srgbClr val="FF0000"/>
                </a:solidFill>
                <a:latin typeface="-apple-system"/>
              </a:rPr>
              <a:t>!</a:t>
            </a:r>
            <a:endParaRPr lang="ko-KR" altLang="en-US" sz="2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F985003C-5D37-46F7-A6B7-C396634E2153}"/>
              </a:ext>
            </a:extLst>
          </p:cNvPr>
          <p:cNvSpPr/>
          <p:nvPr/>
        </p:nvSpPr>
        <p:spPr>
          <a:xfrm flipH="1">
            <a:off x="235421" y="1552968"/>
            <a:ext cx="4476063" cy="2809805"/>
          </a:xfrm>
          <a:prstGeom prst="snip1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제조</a:t>
            </a:r>
            <a:r>
              <a:rPr lang="en-US" altLang="ko-KR" sz="1280" b="0" i="0" dirty="0"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의료 분야 등에서 얻는 데이터들은</a:t>
            </a:r>
            <a:endParaRPr lang="en-US" altLang="ko-KR" sz="1280" b="0" i="0" dirty="0">
              <a:solidFill>
                <a:schemeClr val="tx1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정상 </a:t>
            </a:r>
            <a:r>
              <a:rPr lang="en-US" altLang="ko-KR" sz="1280" b="0" i="0" dirty="0">
                <a:solidFill>
                  <a:schemeClr val="tx1"/>
                </a:solidFill>
                <a:effectLst/>
                <a:latin typeface="+mn-ea"/>
              </a:rPr>
              <a:t>sample </a:t>
            </a: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수가 훨씬 많은 </a:t>
            </a:r>
            <a:r>
              <a:rPr lang="en-US" altLang="ko-KR" sz="1280" b="0" i="0" dirty="0">
                <a:solidFill>
                  <a:srgbClr val="FF0000"/>
                </a:solidFill>
                <a:effectLst/>
                <a:latin typeface="+mn-ea"/>
              </a:rPr>
              <a:t>class imbalance </a:t>
            </a:r>
            <a:r>
              <a:rPr lang="ko-KR" altLang="en-US" sz="1280" b="0" i="0" dirty="0">
                <a:solidFill>
                  <a:srgbClr val="FF0000"/>
                </a:solidFill>
                <a:effectLst/>
                <a:latin typeface="+mn-ea"/>
              </a:rPr>
              <a:t>문제</a:t>
            </a: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가</a:t>
            </a:r>
            <a:r>
              <a:rPr lang="en-US" altLang="ko-KR" sz="1280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있고</a:t>
            </a:r>
            <a:r>
              <a:rPr lang="en-US" altLang="ko-KR" sz="1280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심지어 정상 데이터인지 확인이 불가능한 경우도 존재해</a:t>
            </a:r>
            <a:endParaRPr lang="en-US" altLang="ko-KR" sz="1280" b="0" i="0" dirty="0">
              <a:solidFill>
                <a:schemeClr val="tx1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280" b="0" i="0" dirty="0">
                <a:solidFill>
                  <a:schemeClr val="tx1"/>
                </a:solidFill>
                <a:effectLst/>
                <a:latin typeface="+mn-ea"/>
              </a:rPr>
              <a:t>라벨링도 비용이 많이 들기도 함</a:t>
            </a:r>
            <a:endParaRPr lang="en-US" altLang="ko-KR" sz="1280" b="0" i="0" dirty="0">
              <a:solidFill>
                <a:schemeClr val="tx1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오토인코더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활용한 비지도학습으로 해결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ko-KR" sz="1300" b="0" i="0" dirty="0">
              <a:solidFill>
                <a:schemeClr val="tx1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endParaRPr lang="ko-KR" altLang="en-US" sz="1300" b="0" i="0" dirty="0"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21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Model 2. Autoencoder </a:t>
            </a: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r>
              <a:rPr lang="ko"/>
              <a:t> / n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4DF8E-1209-4BF8-84CE-0C8C699FDE1C}"/>
              </a:ext>
            </a:extLst>
          </p:cNvPr>
          <p:cNvSpPr txBox="1"/>
          <p:nvPr/>
        </p:nvSpPr>
        <p:spPr>
          <a:xfrm>
            <a:off x="235424" y="1214414"/>
            <a:ext cx="288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학습 방법</a:t>
            </a:r>
            <a:endParaRPr lang="en-US" altLang="ko-KR" sz="1600" b="1" dirty="0">
              <a:solidFill>
                <a:schemeClr val="tx1"/>
              </a:solidFill>
              <a:latin typeface="맑은 고딕" panose="020F0502020204030204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096804-2A66-4344-90F8-0ACC9B8AA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9" y="1586633"/>
            <a:ext cx="4276992" cy="2884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DAE3F8-EB86-4585-B43E-C86D05C80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267" y="1640876"/>
            <a:ext cx="4015654" cy="25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r>
              <a:rPr lang="ko"/>
              <a:t> / n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4DF8E-1209-4BF8-84CE-0C8C699FDE1C}"/>
              </a:ext>
            </a:extLst>
          </p:cNvPr>
          <p:cNvSpPr txBox="1"/>
          <p:nvPr/>
        </p:nvSpPr>
        <p:spPr>
          <a:xfrm>
            <a:off x="235424" y="1214414"/>
            <a:ext cx="288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학습 방법</a:t>
            </a:r>
            <a:endParaRPr lang="en-US" altLang="ko-KR" sz="1600" b="1" dirty="0">
              <a:solidFill>
                <a:schemeClr val="tx1"/>
              </a:solidFill>
              <a:latin typeface="맑은 고딕" panose="020F0502020204030204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096804-2A66-4344-90F8-0ACC9B8AA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9" y="1586633"/>
            <a:ext cx="4276992" cy="2884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DAE3F8-EB86-4585-B43E-C86D05C80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267" y="1640876"/>
            <a:ext cx="4015654" cy="25793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3CC5A3-3289-45C6-916A-C413CB826D96}"/>
              </a:ext>
            </a:extLst>
          </p:cNvPr>
          <p:cNvSpPr/>
          <p:nvPr/>
        </p:nvSpPr>
        <p:spPr>
          <a:xfrm>
            <a:off x="6354305" y="3859078"/>
            <a:ext cx="247973" cy="20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21D6E0-37DC-4AD8-951B-682683203936}"/>
              </a:ext>
            </a:extLst>
          </p:cNvPr>
          <p:cNvGrpSpPr/>
          <p:nvPr/>
        </p:nvGrpSpPr>
        <p:grpSpPr>
          <a:xfrm>
            <a:off x="6465094" y="2930530"/>
            <a:ext cx="3199423" cy="513794"/>
            <a:chOff x="6232618" y="565066"/>
            <a:chExt cx="3199423" cy="51379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F722615-550F-417C-844F-53684D6ACF7B}"/>
                </a:ext>
              </a:extLst>
            </p:cNvPr>
            <p:cNvSpPr/>
            <p:nvPr/>
          </p:nvSpPr>
          <p:spPr>
            <a:xfrm>
              <a:off x="6232618" y="571088"/>
              <a:ext cx="2547171" cy="5077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잘린 한쪽 모서리 2">
              <a:extLst>
                <a:ext uri="{FF2B5EF4-FFF2-40B4-BE49-F238E27FC236}">
                  <a16:creationId xmlns:a16="http://schemas.microsoft.com/office/drawing/2014/main" id="{6116CE83-B3B6-4878-88B2-48D16A279A3D}"/>
                </a:ext>
              </a:extLst>
            </p:cNvPr>
            <p:cNvSpPr/>
            <p:nvPr/>
          </p:nvSpPr>
          <p:spPr>
            <a:xfrm flipH="1">
              <a:off x="6232619" y="565066"/>
              <a:ext cx="3199422" cy="472310"/>
            </a:xfrm>
            <a:prstGeom prst="snip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b="1" dirty="0"/>
                <a:t>0.16 ~ 0.2 </a:t>
              </a:r>
              <a:r>
                <a:rPr lang="ko-KR" altLang="en-US" sz="1100" b="1" dirty="0"/>
                <a:t>사이</a:t>
              </a:r>
              <a:endParaRPr lang="en-US" altLang="ko-KR" sz="1100" b="1" dirty="0"/>
            </a:p>
            <a:p>
              <a:pPr>
                <a:lnSpc>
                  <a:spcPct val="150000"/>
                </a:lnSpc>
              </a:pPr>
              <a:r>
                <a:rPr lang="en-US" altLang="ko-KR" sz="1100" b="1" dirty="0"/>
                <a:t>threshold </a:t>
              </a:r>
              <a:r>
                <a:rPr lang="ko-KR" altLang="en-US" sz="1100" b="1" dirty="0" err="1"/>
                <a:t>후보값에</a:t>
              </a:r>
              <a:r>
                <a:rPr lang="ko-KR" altLang="en-US" sz="1100" b="1" dirty="0"/>
                <a:t> 대한 </a:t>
              </a:r>
              <a:r>
                <a:rPr lang="en-US" altLang="ko-KR" sz="1100" b="1" dirty="0"/>
                <a:t>cost </a:t>
              </a:r>
              <a:r>
                <a:rPr lang="ko-KR" altLang="en-US" sz="1100" b="1" dirty="0"/>
                <a:t>값 비교</a:t>
              </a:r>
              <a:endParaRPr lang="en-US" altLang="ko-KR" sz="1100" b="1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B08BB9-E463-466D-9617-B344B4D6CAA0}"/>
              </a:ext>
            </a:extLst>
          </p:cNvPr>
          <p:cNvCxnSpPr/>
          <p:nvPr/>
        </p:nvCxnSpPr>
        <p:spPr>
          <a:xfrm flipV="1">
            <a:off x="6509289" y="3490818"/>
            <a:ext cx="201478" cy="321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95;p16">
            <a:extLst>
              <a:ext uri="{FF2B5EF4-FFF2-40B4-BE49-F238E27FC236}">
                <a16:creationId xmlns:a16="http://schemas.microsoft.com/office/drawing/2014/main" id="{47FB996D-F49A-4393-AA2C-B6977D0840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Model 2. Autoencoder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39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3. Convolutional Neural Network(CNN)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1701" y="1687483"/>
            <a:ext cx="4534658" cy="2674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주로 이미지 인식에 쓰이는 대표적인 딥러닝 모델</a:t>
            </a:r>
            <a:endParaRPr lang="en-US" altLang="ko-KR" sz="14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Image data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의 형상을 그대로 유지하면서 학습 가능</a:t>
            </a:r>
            <a:endParaRPr lang="en-US" altLang="ko-KR" sz="14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Filter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를 통해 데이터의 여러 특징들을 추출</a:t>
            </a:r>
            <a:endParaRPr lang="en-US" altLang="ko-KR" sz="14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Image data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filter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를 </a:t>
            </a:r>
            <a:r>
              <a:rPr lang="ko-KR" altLang="en-US" sz="1400" dirty="0" err="1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합성곱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(convolution)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하는 형태로 학습이 이루어진다</a:t>
            </a:r>
            <a:endParaRPr lang="en-US" altLang="ko-KR" sz="14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r>
              <a:rPr lang="ko"/>
              <a:t> / n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4F9AD-F1B7-42E7-8B3A-C0A87CCB0288}"/>
              </a:ext>
            </a:extLst>
          </p:cNvPr>
          <p:cNvSpPr txBox="1"/>
          <p:nvPr/>
        </p:nvSpPr>
        <p:spPr>
          <a:xfrm>
            <a:off x="235424" y="1214414"/>
            <a:ext cx="3704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CNN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이란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?</a:t>
            </a:r>
          </a:p>
        </p:txBody>
      </p:sp>
      <p:pic>
        <p:nvPicPr>
          <p:cNvPr id="1026" name="Picture 2" descr="Convolutional Neural Network - In a Nut Shell - engMRK">
            <a:extLst>
              <a:ext uri="{FF2B5EF4-FFF2-40B4-BE49-F238E27FC236}">
                <a16:creationId xmlns:a16="http://schemas.microsoft.com/office/drawing/2014/main" id="{3F752336-B1E6-4375-96C8-C15B8F5D7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22"/>
          <a:stretch/>
        </p:blipFill>
        <p:spPr bwMode="auto">
          <a:xfrm>
            <a:off x="4877334" y="1383691"/>
            <a:ext cx="3954966" cy="291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3. Convolutional Neural Network(CNN)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601632" y="2412292"/>
            <a:ext cx="2364592" cy="959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PCA</a:t>
            </a:r>
            <a:r>
              <a:rPr lang="ko-KR" altLang="en-US" dirty="0"/>
              <a:t>를 통해 만들어진 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/>
              <a:t>36</a:t>
            </a:r>
            <a:r>
              <a:rPr lang="ko-KR" altLang="en-US" dirty="0"/>
              <a:t>개의 독립변수</a:t>
            </a:r>
            <a:endParaRPr lang="en-US"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r>
              <a:rPr lang="ko"/>
              <a:t> / n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4F9AD-F1B7-42E7-8B3A-C0A87CCB0288}"/>
              </a:ext>
            </a:extLst>
          </p:cNvPr>
          <p:cNvSpPr txBox="1"/>
          <p:nvPr/>
        </p:nvSpPr>
        <p:spPr>
          <a:xfrm>
            <a:off x="235424" y="1214414"/>
            <a:ext cx="3704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데이터 변환</a:t>
            </a:r>
            <a:endParaRPr lang="en-US" altLang="ko-KR" sz="1600" b="1" dirty="0">
              <a:solidFill>
                <a:schemeClr val="tx1"/>
              </a:solidFill>
              <a:latin typeface="맑은 고딕" panose="020F0502020204030204"/>
              <a:ea typeface="야놀자 야체 B" panose="02020603020101020101" pitchFamily="18" charset="-127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36A0C9D-C602-4621-A069-9AE880850CFC}"/>
              </a:ext>
            </a:extLst>
          </p:cNvPr>
          <p:cNvCxnSpPr>
            <a:cxnSpLocks/>
          </p:cNvCxnSpPr>
          <p:nvPr/>
        </p:nvCxnSpPr>
        <p:spPr>
          <a:xfrm>
            <a:off x="3256155" y="2891596"/>
            <a:ext cx="1709853" cy="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320082-20B3-4FB3-9092-934A2B4F7329}"/>
              </a:ext>
            </a:extLst>
          </p:cNvPr>
          <p:cNvGrpSpPr/>
          <p:nvPr/>
        </p:nvGrpSpPr>
        <p:grpSpPr>
          <a:xfrm>
            <a:off x="5377981" y="1436199"/>
            <a:ext cx="3189249" cy="2568422"/>
            <a:chOff x="5538439" y="1665179"/>
            <a:chExt cx="3256690" cy="273948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73BFF47-E7F5-431C-9D68-8FCBF29C4F4E}"/>
                </a:ext>
              </a:extLst>
            </p:cNvPr>
            <p:cNvSpPr/>
            <p:nvPr/>
          </p:nvSpPr>
          <p:spPr>
            <a:xfrm>
              <a:off x="5538439" y="1665179"/>
              <a:ext cx="639337" cy="54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Feature1</a:t>
              </a:r>
              <a:endParaRPr lang="ko-KR" altLang="en-US" sz="10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12DBF0-BF1C-48AF-9009-7035F1CBD386}"/>
                </a:ext>
              </a:extLst>
            </p:cNvPr>
            <p:cNvSpPr/>
            <p:nvPr/>
          </p:nvSpPr>
          <p:spPr>
            <a:xfrm>
              <a:off x="6177776" y="1665179"/>
              <a:ext cx="639337" cy="54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Feature2</a:t>
              </a:r>
              <a:endParaRPr lang="ko-KR" altLang="en-US" sz="10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47258A8-EFBE-42C2-88F4-21843D4D2324}"/>
                </a:ext>
              </a:extLst>
            </p:cNvPr>
            <p:cNvSpPr/>
            <p:nvPr/>
          </p:nvSpPr>
          <p:spPr>
            <a:xfrm>
              <a:off x="8155792" y="1665179"/>
              <a:ext cx="639337" cy="54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Feature6</a:t>
              </a:r>
              <a:endParaRPr lang="ko-KR" altLang="en-US" sz="1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09D1DA-5B66-42EC-BA78-C61FB92E4B41}"/>
                </a:ext>
              </a:extLst>
            </p:cNvPr>
            <p:cNvSpPr/>
            <p:nvPr/>
          </p:nvSpPr>
          <p:spPr>
            <a:xfrm>
              <a:off x="5538439" y="3861969"/>
              <a:ext cx="639337" cy="54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Feature31</a:t>
              </a:r>
              <a:endParaRPr lang="ko-KR" altLang="en-US" sz="10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3CF3C99-DDD9-4DB1-8C01-A47B01CC4D7F}"/>
                </a:ext>
              </a:extLst>
            </p:cNvPr>
            <p:cNvSpPr/>
            <p:nvPr/>
          </p:nvSpPr>
          <p:spPr>
            <a:xfrm>
              <a:off x="8155791" y="3861968"/>
              <a:ext cx="639337" cy="54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Feature36</a:t>
              </a:r>
              <a:endParaRPr lang="ko-KR" altLang="en-US" sz="1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638E36-C7C8-4A69-84B1-CB6BCA8406CE}"/>
                </a:ext>
              </a:extLst>
            </p:cNvPr>
            <p:cNvSpPr txBox="1"/>
            <p:nvPr/>
          </p:nvSpPr>
          <p:spPr>
            <a:xfrm>
              <a:off x="6995799" y="1782636"/>
              <a:ext cx="98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••••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F6935-FF86-49BE-8CA0-BFE556CF2238}"/>
                </a:ext>
              </a:extLst>
            </p:cNvPr>
            <p:cNvSpPr txBox="1"/>
            <p:nvPr/>
          </p:nvSpPr>
          <p:spPr>
            <a:xfrm>
              <a:off x="6333894" y="3979425"/>
              <a:ext cx="1665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••••••••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2CC5F2-0B98-4AA5-8626-AE78E37F5C1C}"/>
                </a:ext>
              </a:extLst>
            </p:cNvPr>
            <p:cNvSpPr/>
            <p:nvPr/>
          </p:nvSpPr>
          <p:spPr>
            <a:xfrm>
              <a:off x="5658052" y="2469381"/>
              <a:ext cx="400110" cy="113107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••••••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1047905-5681-4D77-8398-BBA04073A98A}"/>
                </a:ext>
              </a:extLst>
            </p:cNvPr>
            <p:cNvSpPr/>
            <p:nvPr/>
          </p:nvSpPr>
          <p:spPr>
            <a:xfrm>
              <a:off x="8275404" y="2469381"/>
              <a:ext cx="400110" cy="113107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••••••</a:t>
              </a:r>
            </a:p>
          </p:txBody>
        </p:sp>
      </p:grpSp>
      <p:sp>
        <p:nvSpPr>
          <p:cNvPr id="21" name="Google Shape;89;p15">
            <a:extLst>
              <a:ext uri="{FF2B5EF4-FFF2-40B4-BE49-F238E27FC236}">
                <a16:creationId xmlns:a16="http://schemas.microsoft.com/office/drawing/2014/main" id="{80AA9088-0FC3-4853-89E1-E6E03DDF0546}"/>
              </a:ext>
            </a:extLst>
          </p:cNvPr>
          <p:cNvSpPr txBox="1">
            <a:spLocks/>
          </p:cNvSpPr>
          <p:nvPr/>
        </p:nvSpPr>
        <p:spPr>
          <a:xfrm>
            <a:off x="5886941" y="4238390"/>
            <a:ext cx="2364592" cy="50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Aft>
                <a:spcPts val="1600"/>
              </a:spcAft>
              <a:buFont typeface="Open Sans"/>
              <a:buNone/>
            </a:pPr>
            <a:r>
              <a:rPr lang="en-US" sz="1400" b="1" u="sng" dirty="0"/>
              <a:t>6*6 data</a:t>
            </a:r>
            <a:r>
              <a:rPr lang="ko-KR" altLang="en-US" sz="1400" b="1" u="sng" dirty="0"/>
              <a:t>로 변환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179392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3. Convolutional Neural Network(CNN)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r>
              <a:rPr lang="ko"/>
              <a:t> / n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4F9AD-F1B7-42E7-8B3A-C0A87CCB0288}"/>
              </a:ext>
            </a:extLst>
          </p:cNvPr>
          <p:cNvSpPr txBox="1"/>
          <p:nvPr/>
        </p:nvSpPr>
        <p:spPr>
          <a:xfrm>
            <a:off x="235424" y="1214414"/>
            <a:ext cx="3704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모델 구조</a:t>
            </a:r>
            <a:endParaRPr lang="en-US" altLang="ko-KR" sz="1600" b="1" dirty="0">
              <a:solidFill>
                <a:schemeClr val="tx1"/>
              </a:solidFill>
              <a:latin typeface="맑은 고딕" panose="020F0502020204030204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08FB25-CEE0-481A-88B7-D7777D326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5" y="1691022"/>
            <a:ext cx="3876592" cy="2814071"/>
          </a:xfrm>
          <a:prstGeom prst="rect">
            <a:avLst/>
          </a:prstGeom>
        </p:spPr>
      </p:pic>
      <p:sp>
        <p:nvSpPr>
          <p:cNvPr id="22" name="Google Shape;89;p15">
            <a:extLst>
              <a:ext uri="{FF2B5EF4-FFF2-40B4-BE49-F238E27FC236}">
                <a16:creationId xmlns:a16="http://schemas.microsoft.com/office/drawing/2014/main" id="{32DEC855-DCBA-4F8A-9244-45A25B592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97658" y="1999785"/>
            <a:ext cx="4752311" cy="2435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Conv layer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Fully Connected layer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로 구성</a:t>
            </a:r>
            <a:endParaRPr lang="en-US" altLang="ko-KR" sz="14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6*6 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형태에서 차원이 줄어드는 것을 방지하기 위해 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zero padding 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추가</a:t>
            </a:r>
            <a:endParaRPr lang="en-US" altLang="ko-KR" sz="14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Channel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의 수를 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1 -&gt; 32 -&gt; 64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로 확장하여 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들을 최대한 다양하게 반영해보려고 노력</a:t>
            </a:r>
            <a:endParaRPr lang="en-US" altLang="ko-KR" sz="14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3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3. Convolutional Neural Network(CNN)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r>
              <a:rPr lang="ko"/>
              <a:t> / n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4F9AD-F1B7-42E7-8B3A-C0A87CCB0288}"/>
              </a:ext>
            </a:extLst>
          </p:cNvPr>
          <p:cNvSpPr txBox="1"/>
          <p:nvPr/>
        </p:nvSpPr>
        <p:spPr>
          <a:xfrm>
            <a:off x="235424" y="1214414"/>
            <a:ext cx="3704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결과</a:t>
            </a:r>
            <a:endParaRPr lang="en-US" altLang="ko-KR" sz="1600" b="1" dirty="0">
              <a:solidFill>
                <a:schemeClr val="tx1"/>
              </a:solidFill>
              <a:latin typeface="맑은 고딕" panose="020F0502020204030204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C72760-0932-4C8C-B548-1B6DFA71E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834011"/>
            <a:ext cx="8782050" cy="533400"/>
          </a:xfrm>
          <a:prstGeom prst="rect">
            <a:avLst/>
          </a:prstGeom>
        </p:spPr>
      </p:pic>
      <p:sp>
        <p:nvSpPr>
          <p:cNvPr id="10" name="Google Shape;89;p15">
            <a:extLst>
              <a:ext uri="{FF2B5EF4-FFF2-40B4-BE49-F238E27FC236}">
                <a16:creationId xmlns:a16="http://schemas.microsoft.com/office/drawing/2014/main" id="{4BE4CAC4-4C78-4B29-9904-B118986BEB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728" y="2678234"/>
            <a:ext cx="7712544" cy="1357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Threshold 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값 설정의 실패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?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지나치게 깊은 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channel?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특성변수의 수를 지나치게 줄였나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?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Tabular data 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를 이미지 데이터화 시켜서 딥러닝 모델을 적용해봤다는 것에 의의</a:t>
            </a:r>
            <a:endParaRPr lang="en-US" altLang="ko-KR" sz="14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57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4297658" y="46350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r>
              <a:rPr lang="ko"/>
              <a:t> / n</a:t>
            </a:r>
            <a:endParaRPr/>
          </a:p>
        </p:txBody>
      </p:sp>
      <p:sp>
        <p:nvSpPr>
          <p:cNvPr id="10" name="Google Shape;76;p13">
            <a:extLst>
              <a:ext uri="{FF2B5EF4-FFF2-40B4-BE49-F238E27FC236}">
                <a16:creationId xmlns:a16="http://schemas.microsoft.com/office/drawing/2014/main" id="{BE1A2817-D243-4EE0-A17C-705907B0E6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83821" y="2157738"/>
            <a:ext cx="3576357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Economica" panose="020B0604020202020204" charset="0"/>
                <a:ea typeface="HY바다M" panose="02030600000101010101" pitchFamily="18" charset="-127"/>
              </a:rPr>
              <a:t>감사합니다</a:t>
            </a:r>
            <a:endParaRPr lang="en-US" altLang="ko-KR" sz="3600" b="1" dirty="0">
              <a:latin typeface="Economica" panose="020B0604020202020204" charset="0"/>
              <a:ea typeface="HY바다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91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fld id="{00000000-1234-1234-1234-123412341234}" type="slidenum">
              <a:rPr lang="en-US" altLang="ko"/>
              <a:pPr lvl="0"/>
              <a:t>2</a:t>
            </a:fld>
            <a:r>
              <a:rPr lang="ko" dirty="0"/>
              <a:t> /</a:t>
            </a:r>
            <a:r>
              <a:rPr lang="en-US" altLang="ko" dirty="0"/>
              <a:t> </a:t>
            </a:r>
            <a:r>
              <a:rPr lang="en-US" altLang="ko" dirty="0">
                <a:solidFill>
                  <a:schemeClr val="tx1"/>
                </a:solidFill>
              </a:rPr>
              <a:t>34</a:t>
            </a:r>
            <a:r>
              <a:rPr lang="ko" dirty="0"/>
              <a:t>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81728" y="573626"/>
            <a:ext cx="6253964" cy="327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000" b="1" u="sng" dirty="0">
              <a:latin typeface="Economica" panose="020B0604020202020204" charset="0"/>
            </a:endParaRPr>
          </a:p>
          <a:p>
            <a:pPr algn="ctr"/>
            <a:r>
              <a:rPr lang="en-US" altLang="ko-KR" sz="3000" b="1" u="sng" dirty="0">
                <a:latin typeface="Economica" panose="020B0604020202020204" charset="0"/>
              </a:rPr>
              <a:t>Index</a:t>
            </a:r>
          </a:p>
          <a:p>
            <a:pPr>
              <a:lnSpc>
                <a:spcPct val="125000"/>
              </a:lnSpc>
            </a:pPr>
            <a:endParaRPr lang="en-US" altLang="ko-KR" sz="2400" b="1" dirty="0">
              <a:latin typeface="Economica" panose="020B060402020202020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ko-KR" sz="2400" b="1" dirty="0">
                <a:latin typeface="Economica" panose="020B0604020202020204" charset="0"/>
                <a:cs typeface="Times New Roman" panose="02020603050405020304" pitchFamily="18" charset="0"/>
              </a:rPr>
              <a:t>Overview</a:t>
            </a:r>
            <a:endParaRPr lang="en-US" altLang="ko-KR" sz="2400" dirty="0">
              <a:latin typeface="Economica" panose="020B060402020202020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ko-KR" sz="2400" b="1" dirty="0">
                <a:latin typeface="Economica" panose="020B0604020202020204" charset="0"/>
                <a:cs typeface="Times New Roman" panose="02020603050405020304" pitchFamily="18" charset="0"/>
              </a:rPr>
              <a:t>Pipeline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ko-KR" sz="2400" b="1" dirty="0">
                <a:latin typeface="Economica" panose="020B0604020202020204" charset="0"/>
                <a:cs typeface="Times New Roman" panose="02020603050405020304" pitchFamily="18" charset="0"/>
              </a:rPr>
              <a:t>Preprocessing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ko-KR" sz="2400" b="1" dirty="0">
                <a:latin typeface="Economica" panose="020B0604020202020204" charset="0"/>
                <a:cs typeface="Times New Roman" panose="02020603050405020304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88936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r>
              <a:rPr lang="ko"/>
              <a:t> / n</a:t>
            </a:r>
            <a:endParaRPr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FA9282A-F739-422D-A7AB-A5F56A38B436}"/>
              </a:ext>
            </a:extLst>
          </p:cNvPr>
          <p:cNvSpPr/>
          <p:nvPr/>
        </p:nvSpPr>
        <p:spPr>
          <a:xfrm>
            <a:off x="806712" y="1057498"/>
            <a:ext cx="1337888" cy="1270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0CABCD-60E1-48A7-A39B-66EE6C705CAB}"/>
              </a:ext>
            </a:extLst>
          </p:cNvPr>
          <p:cNvSpPr/>
          <p:nvPr/>
        </p:nvSpPr>
        <p:spPr>
          <a:xfrm>
            <a:off x="489669" y="1682225"/>
            <a:ext cx="3545547" cy="2870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tx1"/>
                </a:solidFill>
              </a:rPr>
              <a:t>많은 </a:t>
            </a:r>
            <a:r>
              <a:rPr lang="ko-KR" altLang="en-US" b="1" dirty="0" err="1">
                <a:solidFill>
                  <a:schemeClr val="tx1"/>
                </a:solidFill>
              </a:rPr>
              <a:t>결측값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정보 부족 및 학습 오류 초래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클래스 불균형</a:t>
            </a:r>
            <a:b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소수 클래스 무시 가능성 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tx1"/>
                </a:solidFill>
              </a:rPr>
              <a:t>지나치게 많은 독립변수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과도한 </a:t>
            </a:r>
            <a:r>
              <a:rPr lang="ko-KR" alt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연산량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및 학습시간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62B0F3DB-E0F0-40E6-A908-F63EC6D3ADAB}"/>
              </a:ext>
            </a:extLst>
          </p:cNvPr>
          <p:cNvSpPr/>
          <p:nvPr/>
        </p:nvSpPr>
        <p:spPr>
          <a:xfrm>
            <a:off x="1068042" y="1319829"/>
            <a:ext cx="2388804" cy="6270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데이터 특징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AB9F98-4BB9-4BEE-BE57-37A0A496CA40}"/>
              </a:ext>
            </a:extLst>
          </p:cNvPr>
          <p:cNvSpPr/>
          <p:nvPr/>
        </p:nvSpPr>
        <p:spPr>
          <a:xfrm>
            <a:off x="5108784" y="1682225"/>
            <a:ext cx="3545547" cy="2870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tx1"/>
                </a:solidFill>
              </a:rPr>
              <a:t>열 제거 및 평균값 대체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불필요 특성 제거 및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학습 부족 방지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Oversampling(SMOTE)</a:t>
            </a:r>
            <a:b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균일한 비율의 클래스 학습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chemeClr val="tx1"/>
                </a:solidFill>
              </a:rPr>
              <a:t>PCA(</a:t>
            </a:r>
            <a:r>
              <a:rPr lang="ko-KR" altLang="en-US" b="1" dirty="0">
                <a:solidFill>
                  <a:schemeClr val="tx1"/>
                </a:solidFill>
              </a:rPr>
              <a:t>차원 축소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효율적인 모델 학습 진행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B2F1700A-1958-4763-AA57-982A61BBF626}"/>
              </a:ext>
            </a:extLst>
          </p:cNvPr>
          <p:cNvSpPr/>
          <p:nvPr/>
        </p:nvSpPr>
        <p:spPr>
          <a:xfrm>
            <a:off x="5687155" y="1319829"/>
            <a:ext cx="2388804" cy="6270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해결 방안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34C9941-AD5A-4A2B-8FF7-6F40542FA689}"/>
              </a:ext>
            </a:extLst>
          </p:cNvPr>
          <p:cNvSpPr/>
          <p:nvPr/>
        </p:nvSpPr>
        <p:spPr>
          <a:xfrm>
            <a:off x="4251534" y="2579424"/>
            <a:ext cx="638175" cy="1076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r>
              <a:rPr lang="ko"/>
              <a:t> / n</a:t>
            </a:r>
            <a:endParaRPr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4ABCE9-BEBC-4C05-9701-8DB64AA0F19F}"/>
              </a:ext>
            </a:extLst>
          </p:cNvPr>
          <p:cNvSpPr/>
          <p:nvPr/>
        </p:nvSpPr>
        <p:spPr>
          <a:xfrm>
            <a:off x="258579" y="1589439"/>
            <a:ext cx="1726937" cy="875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tx1"/>
                </a:solidFill>
              </a:rPr>
              <a:t>결측값</a:t>
            </a:r>
            <a:r>
              <a:rPr lang="ko-KR" altLang="en-US" sz="1800" b="1" dirty="0">
                <a:solidFill>
                  <a:schemeClr val="tx1"/>
                </a:solidFill>
              </a:rPr>
              <a:t> 처리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926C0BF-F4FA-41F1-B231-6EBBE884EEE3}"/>
              </a:ext>
            </a:extLst>
          </p:cNvPr>
          <p:cNvSpPr/>
          <p:nvPr/>
        </p:nvSpPr>
        <p:spPr>
          <a:xfrm>
            <a:off x="2507919" y="1589439"/>
            <a:ext cx="1726937" cy="875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</a:rPr>
              <a:t>표준화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69D49F2-25CC-4F3E-BAE2-91BDF87A55AA}"/>
              </a:ext>
            </a:extLst>
          </p:cNvPr>
          <p:cNvSpPr/>
          <p:nvPr/>
        </p:nvSpPr>
        <p:spPr>
          <a:xfrm>
            <a:off x="4757259" y="1589439"/>
            <a:ext cx="1726937" cy="875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SMOTE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6DBF2E-3577-44B0-B00D-0D97E6022390}"/>
              </a:ext>
            </a:extLst>
          </p:cNvPr>
          <p:cNvSpPr/>
          <p:nvPr/>
        </p:nvSpPr>
        <p:spPr>
          <a:xfrm>
            <a:off x="7006599" y="1589439"/>
            <a:ext cx="1726937" cy="875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PCA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0124478-D542-490E-8DE8-2DB62D1B0D61}"/>
              </a:ext>
            </a:extLst>
          </p:cNvPr>
          <p:cNvSpPr/>
          <p:nvPr/>
        </p:nvSpPr>
        <p:spPr>
          <a:xfrm>
            <a:off x="6143131" y="3140669"/>
            <a:ext cx="1726937" cy="875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334FE77-80B1-4130-88D6-C6128CB23ED1}"/>
              </a:ext>
            </a:extLst>
          </p:cNvPr>
          <p:cNvSpPr/>
          <p:nvPr/>
        </p:nvSpPr>
        <p:spPr>
          <a:xfrm>
            <a:off x="3708531" y="3140669"/>
            <a:ext cx="1726937" cy="875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</a:rPr>
              <a:t>모델 조정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F6D9C53-1B5C-4836-A0F2-93D8A9C96E71}"/>
              </a:ext>
            </a:extLst>
          </p:cNvPr>
          <p:cNvSpPr/>
          <p:nvPr/>
        </p:nvSpPr>
        <p:spPr>
          <a:xfrm>
            <a:off x="1273931" y="3140669"/>
            <a:ext cx="1726937" cy="875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</a:rPr>
              <a:t>모델 비교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758647-491B-4BC4-9D9C-FE0C93D25A93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1985516" y="2027006"/>
            <a:ext cx="522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9C83B5-1AF7-4899-A491-D5452C1D4DD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234856" y="2027006"/>
            <a:ext cx="522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8FC597-F85B-4AAE-9BB5-2C5536508706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484196" y="2027006"/>
            <a:ext cx="522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F84DCD-EEE8-4BD3-B2B1-E87FCECB4CFC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3000868" y="3578236"/>
            <a:ext cx="707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46856FD-8D3C-40C7-A9DB-40D01DDD0186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5435468" y="3578236"/>
            <a:ext cx="707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142F2269-A82C-444F-9B4F-B2E8DC01C0CF}"/>
              </a:ext>
            </a:extLst>
          </p:cNvPr>
          <p:cNvCxnSpPr>
            <a:stCxn id="23" idx="3"/>
            <a:endCxn id="24" idx="3"/>
          </p:cNvCxnSpPr>
          <p:nvPr/>
        </p:nvCxnSpPr>
        <p:spPr>
          <a:xfrm flipH="1">
            <a:off x="7870068" y="2027006"/>
            <a:ext cx="863468" cy="1551230"/>
          </a:xfrm>
          <a:prstGeom prst="curvedConnector3">
            <a:avLst>
              <a:gd name="adj1" fmla="val -353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4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r>
              <a:rPr lang="ko"/>
              <a:t> / n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7A5DCE-8500-419C-BCFF-F7F4730CD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7" y="2776998"/>
            <a:ext cx="6730018" cy="1541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14DF8E-1209-4BF8-84CE-0C8C699FDE1C}"/>
              </a:ext>
            </a:extLst>
          </p:cNvPr>
          <p:cNvSpPr txBox="1"/>
          <p:nvPr/>
        </p:nvSpPr>
        <p:spPr>
          <a:xfrm>
            <a:off x="235425" y="121441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결측값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 처리</a:t>
            </a:r>
            <a:endParaRPr lang="en-US" altLang="ko-KR" sz="1600" b="1" dirty="0">
              <a:solidFill>
                <a:schemeClr val="tx1"/>
              </a:solidFill>
              <a:latin typeface="맑은 고딕" panose="020F0502020204030204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44F69C-7DE9-47E3-A100-D3501FB6D3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11"/>
          <a:stretch/>
        </p:blipFill>
        <p:spPr>
          <a:xfrm>
            <a:off x="7519950" y="2762711"/>
            <a:ext cx="1121283" cy="1570437"/>
          </a:xfrm>
          <a:prstGeom prst="rect">
            <a:avLst/>
          </a:prstGeom>
        </p:spPr>
      </p:pic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2762B531-DCBC-4801-A000-79AF0713DA2A}"/>
              </a:ext>
            </a:extLst>
          </p:cNvPr>
          <p:cNvSpPr/>
          <p:nvPr/>
        </p:nvSpPr>
        <p:spPr>
          <a:xfrm flipH="1">
            <a:off x="521245" y="1621759"/>
            <a:ext cx="8017879" cy="988091"/>
          </a:xfrm>
          <a:prstGeom prst="snip1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/>
              <a:t>독립변수 별로 </a:t>
            </a:r>
            <a:r>
              <a:rPr lang="ko-KR" altLang="en-US" b="1" dirty="0" err="1"/>
              <a:t>결측값</a:t>
            </a:r>
            <a:r>
              <a:rPr lang="ko-KR" altLang="en-US" b="1" dirty="0"/>
              <a:t> 비율 확인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1) </a:t>
            </a:r>
            <a:r>
              <a:rPr lang="ko-KR" altLang="en-US" b="1" dirty="0" err="1"/>
              <a:t>결측값</a:t>
            </a:r>
            <a:r>
              <a:rPr lang="ko-KR" altLang="en-US" b="1" dirty="0"/>
              <a:t> 비율이 </a:t>
            </a:r>
            <a:r>
              <a:rPr lang="en-US" altLang="ko-KR" b="1" dirty="0">
                <a:solidFill>
                  <a:srgbClr val="FF0000"/>
                </a:solidFill>
              </a:rPr>
              <a:t>70%</a:t>
            </a:r>
            <a:r>
              <a:rPr lang="en-US" altLang="ko-KR" b="1" dirty="0"/>
              <a:t> </a:t>
            </a:r>
            <a:r>
              <a:rPr lang="ko-KR" altLang="en-US" b="1" dirty="0"/>
              <a:t>넘는 독립변수</a:t>
            </a:r>
            <a:r>
              <a:rPr lang="en-US" altLang="ko-KR" b="1" dirty="0"/>
              <a:t>(</a:t>
            </a:r>
            <a:r>
              <a:rPr lang="ko-KR" altLang="en-US" b="1" dirty="0"/>
              <a:t>열</a:t>
            </a:r>
            <a:r>
              <a:rPr lang="en-US" altLang="ko-KR" b="1" dirty="0"/>
              <a:t>)</a:t>
            </a:r>
            <a:r>
              <a:rPr lang="en-US" altLang="ko-KR" b="1" dirty="0">
                <a:sym typeface="Wingdings" panose="05000000000000000000" pitchFamily="2" charset="2"/>
              </a:rPr>
              <a:t>  </a:t>
            </a:r>
            <a:r>
              <a:rPr lang="ko-KR" altLang="en-US" b="1" dirty="0">
                <a:sym typeface="Wingdings" panose="05000000000000000000" pitchFamily="2" charset="2"/>
              </a:rPr>
              <a:t>학습에 큰 도움이 되지 않으리라 판단해 제거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2) </a:t>
            </a:r>
            <a:r>
              <a:rPr lang="ko-KR" altLang="en-US" b="1" dirty="0">
                <a:sym typeface="Wingdings" panose="05000000000000000000" pitchFamily="2" charset="2"/>
              </a:rPr>
              <a:t>나머지 </a:t>
            </a:r>
            <a:r>
              <a:rPr lang="ko-KR" altLang="en-US" b="1" dirty="0" err="1">
                <a:sym typeface="Wingdings" panose="05000000000000000000" pitchFamily="2" charset="2"/>
              </a:rPr>
              <a:t>결측값에</a:t>
            </a:r>
            <a:r>
              <a:rPr lang="ko-KR" altLang="en-US" b="1" dirty="0">
                <a:sym typeface="Wingdings" panose="05000000000000000000" pitchFamily="2" charset="2"/>
              </a:rPr>
              <a:t> 대해서는 각 열의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평균값</a:t>
            </a:r>
            <a:r>
              <a:rPr lang="ko-KR" altLang="en-US" b="1" dirty="0">
                <a:sym typeface="Wingdings" panose="05000000000000000000" pitchFamily="2" charset="2"/>
              </a:rPr>
              <a:t>으로 대체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버려지는 데이터들이 없도록 값 대체</a:t>
            </a:r>
            <a:endParaRPr lang="en-US" altLang="ko-K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r>
              <a:rPr lang="ko"/>
              <a:t> / n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4DF8E-1209-4BF8-84CE-0C8C699FDE1C}"/>
              </a:ext>
            </a:extLst>
          </p:cNvPr>
          <p:cNvSpPr txBox="1"/>
          <p:nvPr/>
        </p:nvSpPr>
        <p:spPr>
          <a:xfrm>
            <a:off x="235424" y="1214414"/>
            <a:ext cx="288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표준화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(Standardization)</a:t>
            </a:r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2762B531-DCBC-4801-A000-79AF0713DA2A}"/>
              </a:ext>
            </a:extLst>
          </p:cNvPr>
          <p:cNvSpPr/>
          <p:nvPr/>
        </p:nvSpPr>
        <p:spPr>
          <a:xfrm flipH="1">
            <a:off x="490803" y="1719059"/>
            <a:ext cx="4355555" cy="472310"/>
          </a:xfrm>
          <a:prstGeom prst="snip1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열에 따른 스케일 때문에 학습 오류가 생기는 것 방지</a:t>
            </a:r>
            <a:endParaRPr lang="en-US" altLang="ko-KR" sz="13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103647-7D6A-4F0A-828F-E0ED3C9FE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54" y="2357461"/>
            <a:ext cx="3872421" cy="1758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FBB3B6-E9A6-46FB-A495-DF8A45A52E10}"/>
              </a:ext>
            </a:extLst>
          </p:cNvPr>
          <p:cNvSpPr txBox="1"/>
          <p:nvPr/>
        </p:nvSpPr>
        <p:spPr>
          <a:xfrm>
            <a:off x="4655024" y="1214414"/>
            <a:ext cx="288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Oversampling(SMOTE)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DBD80A9E-8C84-4DA3-B2BB-6CC3D9189F9B}"/>
              </a:ext>
            </a:extLst>
          </p:cNvPr>
          <p:cNvSpPr/>
          <p:nvPr/>
        </p:nvSpPr>
        <p:spPr>
          <a:xfrm flipH="1">
            <a:off x="5022746" y="1719059"/>
            <a:ext cx="2740128" cy="472310"/>
          </a:xfrm>
          <a:prstGeom prst="snip1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소수의 클래스</a:t>
            </a:r>
            <a:r>
              <a:rPr lang="en-US" altLang="ko-KR" sz="1300" b="1" dirty="0"/>
              <a:t>(pos) </a:t>
            </a:r>
            <a:r>
              <a:rPr lang="ko-KR" altLang="en-US" sz="1300" b="1" dirty="0"/>
              <a:t>무시 방지</a:t>
            </a:r>
            <a:endParaRPr lang="en-US" altLang="ko-KR" sz="13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30559B-F7AF-4E24-9632-69731224E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421" y="2539754"/>
            <a:ext cx="2138363" cy="138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2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r>
              <a:rPr lang="ko"/>
              <a:t> / n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4DF8E-1209-4BF8-84CE-0C8C699FDE1C}"/>
              </a:ext>
            </a:extLst>
          </p:cNvPr>
          <p:cNvSpPr txBox="1"/>
          <p:nvPr/>
        </p:nvSpPr>
        <p:spPr>
          <a:xfrm>
            <a:off x="235424" y="1214414"/>
            <a:ext cx="288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PCA</a:t>
            </a:r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2762B531-DCBC-4801-A000-79AF0713DA2A}"/>
              </a:ext>
            </a:extLst>
          </p:cNvPr>
          <p:cNvSpPr/>
          <p:nvPr/>
        </p:nvSpPr>
        <p:spPr>
          <a:xfrm flipH="1">
            <a:off x="500327" y="1634133"/>
            <a:ext cx="3004872" cy="472310"/>
          </a:xfrm>
          <a:prstGeom prst="snip1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열의 수를 줄임으로써 학습 속도 향상</a:t>
            </a:r>
            <a:endParaRPr lang="en-US" altLang="ko-KR" sz="13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EC958C-2763-4E0F-B4E0-ADB918140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02" y="2405539"/>
            <a:ext cx="3004873" cy="20433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C4A639-4703-408E-92DA-C3CED6043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623" y="2324082"/>
            <a:ext cx="4143375" cy="1943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B16C64-0AE8-4804-B9B5-E20E1A1B0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587" y="4049035"/>
            <a:ext cx="3019425" cy="238125"/>
          </a:xfrm>
          <a:prstGeom prst="rect">
            <a:avLst/>
          </a:prstGeom>
        </p:spPr>
      </p:pic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99BDA377-CADE-4216-AC52-4FE0A20C37EC}"/>
              </a:ext>
            </a:extLst>
          </p:cNvPr>
          <p:cNvSpPr/>
          <p:nvPr/>
        </p:nvSpPr>
        <p:spPr>
          <a:xfrm flipH="1">
            <a:off x="5843586" y="4039492"/>
            <a:ext cx="3019425" cy="218165"/>
          </a:xfrm>
          <a:prstGeom prst="snip1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DA3B2EC1-0A7E-4DAD-9495-AD3DCEB3FF71}"/>
              </a:ext>
            </a:extLst>
          </p:cNvPr>
          <p:cNvSpPr/>
          <p:nvPr/>
        </p:nvSpPr>
        <p:spPr>
          <a:xfrm flipH="1">
            <a:off x="4836449" y="1204472"/>
            <a:ext cx="2014273" cy="472310"/>
          </a:xfrm>
          <a:prstGeom prst="snip1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기존 </a:t>
            </a:r>
            <a:r>
              <a:rPr lang="en-US" altLang="ko-KR" sz="1300" b="1" dirty="0"/>
              <a:t>171</a:t>
            </a:r>
            <a:r>
              <a:rPr lang="ko-KR" altLang="en-US" sz="1300" b="1" dirty="0"/>
              <a:t>개의 독립변수 </a:t>
            </a:r>
            <a:endParaRPr lang="en-US" altLang="ko-KR" sz="1300" b="1" dirty="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7A0BD735-BEC0-4EDB-A243-94935ED77BDF}"/>
              </a:ext>
            </a:extLst>
          </p:cNvPr>
          <p:cNvSpPr/>
          <p:nvPr/>
        </p:nvSpPr>
        <p:spPr>
          <a:xfrm flipH="1">
            <a:off x="4729425" y="1823687"/>
            <a:ext cx="2014273" cy="472310"/>
          </a:xfrm>
          <a:prstGeom prst="snip1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/>
              <a:t>PCA</a:t>
            </a:r>
            <a:r>
              <a:rPr lang="ko-KR" altLang="en-US" sz="1300" b="1" dirty="0"/>
              <a:t> 후 </a:t>
            </a:r>
            <a:r>
              <a:rPr lang="en-US" altLang="ko-KR" sz="1300" b="1" dirty="0"/>
              <a:t>36</a:t>
            </a:r>
            <a:r>
              <a:rPr lang="ko-KR" altLang="en-US" sz="1300" b="1" dirty="0"/>
              <a:t>개의 독립변수 </a:t>
            </a:r>
            <a:endParaRPr lang="en-US" altLang="ko-KR" sz="1300" b="1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4C58876-8BC1-488C-992D-C42A8A72B054}"/>
              </a:ext>
            </a:extLst>
          </p:cNvPr>
          <p:cNvSpPr/>
          <p:nvPr/>
        </p:nvSpPr>
        <p:spPr>
          <a:xfrm rot="5400000">
            <a:off x="5608338" y="1247927"/>
            <a:ext cx="256446" cy="1114160"/>
          </a:xfrm>
          <a:prstGeom prst="rightArrow">
            <a:avLst>
              <a:gd name="adj1" fmla="val 46900"/>
              <a:gd name="adj2" fmla="val 4999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D2C3F90F-DA07-4555-B8F0-86C05755B8EA}"/>
              </a:ext>
            </a:extLst>
          </p:cNvPr>
          <p:cNvSpPr/>
          <p:nvPr/>
        </p:nvSpPr>
        <p:spPr>
          <a:xfrm flipH="1">
            <a:off x="6499083" y="1645689"/>
            <a:ext cx="1682889" cy="218166"/>
          </a:xfrm>
          <a:prstGeom prst="snip1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89.5%</a:t>
            </a:r>
            <a:r>
              <a:rPr lang="ko-KR" altLang="en-US" sz="1200" b="1" dirty="0"/>
              <a:t>까지 보존 가능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84639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1. Feed-Forward Neural Network (FFNN)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1700" y="1687483"/>
            <a:ext cx="4729969" cy="2674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  <a:sym typeface="Arial"/>
              </a:rPr>
              <a:t>고안된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 인공 신경망의 최초이자 가장 단순한 유형</a:t>
            </a:r>
            <a:endParaRPr lang="en-US" altLang="ko-KR" sz="14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Input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Output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의 결합관계를 나타내는 가중치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(w)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를 통해 모델을 구축</a:t>
            </a:r>
            <a:endParaRPr lang="en-US" altLang="ko-KR" sz="14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입력층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은닉층</a:t>
            </a:r>
            <a:r>
              <a:rPr lang="en-US" altLang="ko-KR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-</a:t>
            </a:r>
            <a:r>
              <a:rPr lang="ko-KR" altLang="en-US" sz="1400" dirty="0">
                <a:solidFill>
                  <a:schemeClr val="tx1"/>
                </a:solidFill>
                <a:latin typeface="-apple-system"/>
                <a:ea typeface="+mn-ea"/>
                <a:cs typeface="+mn-cs"/>
              </a:rPr>
              <a:t>출력층을 통해 앞으로만 이동</a:t>
            </a:r>
            <a:endParaRPr lang="en-US" altLang="ko-KR" sz="14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r>
              <a:rPr lang="ko"/>
              <a:t> / n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BA1F22-07D7-49A8-A4AA-9E0EB535C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90" y="1328910"/>
            <a:ext cx="3537586" cy="2947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4F9AD-F1B7-42E7-8B3A-C0A87CCB0288}"/>
              </a:ext>
            </a:extLst>
          </p:cNvPr>
          <p:cNvSpPr txBox="1"/>
          <p:nvPr/>
        </p:nvSpPr>
        <p:spPr>
          <a:xfrm>
            <a:off x="235424" y="1214414"/>
            <a:ext cx="3704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순방향 신경 회로망이란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1. Feed-Forward Neural Network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160600" cy="31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r>
              <a:rPr lang="ko"/>
              <a:t> / 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6B40C-BB0C-4EE5-8847-5253411A976C}"/>
              </a:ext>
            </a:extLst>
          </p:cNvPr>
          <p:cNvSpPr txBox="1"/>
          <p:nvPr/>
        </p:nvSpPr>
        <p:spPr>
          <a:xfrm>
            <a:off x="235424" y="1214414"/>
            <a:ext cx="288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F0502020204030204"/>
                <a:ea typeface="야놀자 야체 B" panose="02020603020101020101" pitchFamily="18" charset="-127"/>
                <a:cs typeface="+mn-cs"/>
              </a:rPr>
              <a:t>학습 방법</a:t>
            </a:r>
            <a:endParaRPr lang="en-US" altLang="ko-KR" sz="1600" b="1" dirty="0">
              <a:solidFill>
                <a:schemeClr val="tx1"/>
              </a:solidFill>
              <a:latin typeface="맑은 고딕" panose="020F0502020204030204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3FAE47-A3E1-4362-A5CD-B0CF18F7A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0" y="1635483"/>
            <a:ext cx="3522071" cy="952742"/>
          </a:xfrm>
          <a:prstGeom prst="rect">
            <a:avLst/>
          </a:prstGeom>
        </p:spPr>
      </p:pic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BD7A6DCF-0707-4633-8870-C3858B43CE7B}"/>
              </a:ext>
            </a:extLst>
          </p:cNvPr>
          <p:cNvSpPr/>
          <p:nvPr/>
        </p:nvSpPr>
        <p:spPr>
          <a:xfrm flipH="1">
            <a:off x="4553771" y="1890244"/>
            <a:ext cx="4116463" cy="221610"/>
          </a:xfrm>
          <a:prstGeom prst="snip1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-apple-system"/>
              </a:rPr>
              <a:t>keras.Sequential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-apple-system"/>
              </a:rPr>
              <a:t>()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-apple-system"/>
              </a:rPr>
              <a:t>을 통해서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-apple-system"/>
              </a:rPr>
              <a:t>FFNN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-apple-system"/>
              </a:rPr>
              <a:t>모델 형성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D58647-6697-4ED2-9B63-5666AF8631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4" t="48511" r="46273" b="39394"/>
          <a:stretch/>
        </p:blipFill>
        <p:spPr>
          <a:xfrm>
            <a:off x="606829" y="2998483"/>
            <a:ext cx="4376651" cy="622086"/>
          </a:xfrm>
          <a:prstGeom prst="rect">
            <a:avLst/>
          </a:prstGeom>
        </p:spPr>
      </p:pic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E7CC87AE-E833-4A5F-9A64-B6D77188BE2C}"/>
              </a:ext>
            </a:extLst>
          </p:cNvPr>
          <p:cNvSpPr/>
          <p:nvPr/>
        </p:nvSpPr>
        <p:spPr>
          <a:xfrm flipH="1">
            <a:off x="4572000" y="3954571"/>
            <a:ext cx="4116463" cy="221610"/>
          </a:xfrm>
          <a:prstGeom prst="snip1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-apple-system"/>
              </a:rPr>
              <a:t>하이퍼파라미터</a:t>
            </a:r>
            <a:r>
              <a:rPr lang="ko-KR" altLang="en-US" dirty="0">
                <a:solidFill>
                  <a:schemeClr val="tx1"/>
                </a:solidFill>
                <a:latin typeface="-apple-system"/>
              </a:rPr>
              <a:t> 값 설정 후</a:t>
            </a:r>
            <a:r>
              <a:rPr lang="en-US" altLang="ko-KR" dirty="0">
                <a:solidFill>
                  <a:schemeClr val="tx1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-apple-system"/>
              </a:rPr>
              <a:t>모델 학습</a:t>
            </a:r>
            <a:endParaRPr lang="ko-KR" altLang="en-US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2472902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990000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7F6000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684</Words>
  <Application>Microsoft Office PowerPoint</Application>
  <PresentationFormat>화면 슬라이드 쇼(16:9)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Economica</vt:lpstr>
      <vt:lpstr>맑은 고딕</vt:lpstr>
      <vt:lpstr>에스코어 드림 4 Regular</vt:lpstr>
      <vt:lpstr>Arial</vt:lpstr>
      <vt:lpstr>Open Sans</vt:lpstr>
      <vt:lpstr>-apple-system</vt:lpstr>
      <vt:lpstr>Wingdings</vt:lpstr>
      <vt:lpstr>Luxe</vt:lpstr>
      <vt:lpstr>Kubig Contest </vt:lpstr>
      <vt:lpstr>PowerPoint 프레젠테이션</vt:lpstr>
      <vt:lpstr>Overview</vt:lpstr>
      <vt:lpstr>Pipeline</vt:lpstr>
      <vt:lpstr>Preprocessing</vt:lpstr>
      <vt:lpstr>Preprocessing</vt:lpstr>
      <vt:lpstr>Preprocessing</vt:lpstr>
      <vt:lpstr>Model 1. Feed-Forward Neural Network (FFNN)</vt:lpstr>
      <vt:lpstr>Model 1. Feed-Forward Neural Network</vt:lpstr>
      <vt:lpstr>Model 2. Autoencoder </vt:lpstr>
      <vt:lpstr>Model 2. Autoencoder </vt:lpstr>
      <vt:lpstr>Model 2. Autoencoder </vt:lpstr>
      <vt:lpstr>Model 2. Autoencoder </vt:lpstr>
      <vt:lpstr>Model 2. Autoencoder </vt:lpstr>
      <vt:lpstr>Model 3. Convolutional Neural Network(CNN)</vt:lpstr>
      <vt:lpstr>Model 3. Convolutional Neural Network(CNN)</vt:lpstr>
      <vt:lpstr>Model 3. Convolutional Neural Network(CNN)</vt:lpstr>
      <vt:lpstr>Model 3. Convolutional Neural Network(CNN)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 to  Machine Learning</dc:title>
  <dc:creator>구형석</dc:creator>
  <cp:lastModifiedBy>구 형석</cp:lastModifiedBy>
  <cp:revision>35</cp:revision>
  <dcterms:modified xsi:type="dcterms:W3CDTF">2020-10-08T00:43:32Z</dcterms:modified>
</cp:coreProperties>
</file>