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59" r:id="rId5"/>
    <p:sldId id="271" r:id="rId6"/>
    <p:sldId id="272" r:id="rId7"/>
    <p:sldId id="273" r:id="rId8"/>
    <p:sldId id="274" r:id="rId9"/>
    <p:sldId id="265" r:id="rId10"/>
    <p:sldId id="260" r:id="rId11"/>
    <p:sldId id="264" r:id="rId12"/>
    <p:sldId id="266" r:id="rId13"/>
    <p:sldId id="267" r:id="rId14"/>
    <p:sldId id="268" r:id="rId15"/>
    <p:sldId id="275" r:id="rId16"/>
    <p:sldId id="276" r:id="rId17"/>
    <p:sldId id="277" r:id="rId18"/>
    <p:sldId id="269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A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8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한컴 고딕" panose="02000500000000000000" pitchFamily="2" charset="-127"/>
              </a:defRPr>
            </a:lvl1pPr>
          </a:lstStyle>
          <a:p>
            <a:fld id="{F8166F1F-CE9B-4651-A6AA-CD717754106B}" type="datetimeFigureOut">
              <a:rPr lang="en-US" smtClean="0"/>
              <a:pPr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한컴 고딕" panose="02000500000000000000" pitchFamily="2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한컴 고딕" panose="02000500000000000000" pitchFamily="2" charset="-127"/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한컴 고딕" panose="02000500000000000000" pitchFamily="2" charset="-127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한컴 고딕" panose="02000500000000000000" pitchFamily="2" charset="-127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한컴 고딕" panose="02000500000000000000" pitchFamily="2" charset="-127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한컴 고딕" panose="02000500000000000000" pitchFamily="2" charset="-127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한컴 고딕" panose="02000500000000000000" pitchFamily="2" charset="-127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한컴 고딕" panose="02000500000000000000" pitchFamily="2" charset="-127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CA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052" y="747400"/>
            <a:ext cx="16345611" cy="12810873"/>
            <a:chOff x="970052" y="747400"/>
            <a:chExt cx="16345611" cy="12810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928645" y="-5768783"/>
              <a:ext cx="32691222" cy="2562174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052" y="747400"/>
              <a:ext cx="16345611" cy="12810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18315" y="3840805"/>
            <a:ext cx="14649084" cy="4129891"/>
            <a:chOff x="1818315" y="3840805"/>
            <a:chExt cx="14649084" cy="412989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8315" y="3840805"/>
              <a:ext cx="14649084" cy="41298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17582" y="2973662"/>
            <a:ext cx="5450549" cy="1734286"/>
            <a:chOff x="6417582" y="2973662"/>
            <a:chExt cx="5450549" cy="173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17582" y="2973662"/>
              <a:ext cx="5450549" cy="173428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789204" y="3222560"/>
            <a:ext cx="8707304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600" b="1" kern="0" spc="-500" dirty="0">
                <a:solidFill>
                  <a:srgbClr val="000000"/>
                </a:solidFill>
                <a:latin typeface="한컴 고딕" panose="02000500000000000000" pitchFamily="2" charset="-127"/>
                <a:cs typeface="THEBignewsmiri" pitchFamily="34" charset="0"/>
              </a:rPr>
              <a:t>[ KUBIG - DL]</a:t>
            </a:r>
            <a:endParaRPr lang="en-US" sz="1100" dirty="0">
              <a:latin typeface="한컴 고딕" panose="02000500000000000000" pitchFamily="2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 rot="20880000">
            <a:off x="5585749" y="6370074"/>
            <a:ext cx="401771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en-US" dirty="0">
              <a:latin typeface="한컴 고딕" panose="02000500000000000000" pitchFamily="2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1730403" y="2260835"/>
            <a:ext cx="14810256" cy="259467"/>
            <a:chOff x="1730403" y="2260835"/>
            <a:chExt cx="14810256" cy="2594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730403" y="2260835"/>
              <a:ext cx="14810256" cy="223414"/>
              <a:chOff x="1730403" y="2260835"/>
              <a:chExt cx="14810256" cy="223414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30403" y="2260835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730403" y="2389011"/>
              <a:ext cx="14810256" cy="131291"/>
              <a:chOff x="1730403" y="2389011"/>
              <a:chExt cx="14810256" cy="131291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30403" y="2389011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2087593" y="4314179"/>
            <a:ext cx="1531287" cy="1238429"/>
            <a:chOff x="7325145" y="4278496"/>
            <a:chExt cx="1531287" cy="123842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25145" y="4278496"/>
              <a:ext cx="1531287" cy="1238429"/>
            </a:xfrm>
            <a:prstGeom prst="rect">
              <a:avLst/>
            </a:prstGeom>
          </p:spPr>
        </p:pic>
      </p:grpSp>
      <p:pic>
        <p:nvPicPr>
          <p:cNvPr id="2" name="Object 19">
            <a:extLst>
              <a:ext uri="{FF2B5EF4-FFF2-40B4-BE49-F238E27FC236}">
                <a16:creationId xmlns:a16="http://schemas.microsoft.com/office/drawing/2014/main" id="{0389451C-E398-5B6C-B0CB-3D952397C116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3000" y="3878768"/>
            <a:ext cx="14694888" cy="4053964"/>
          </a:xfrm>
          <a:prstGeom prst="rect">
            <a:avLst/>
          </a:prstGeom>
        </p:spPr>
      </p:pic>
      <p:pic>
        <p:nvPicPr>
          <p:cNvPr id="5" name="Object 20">
            <a:extLst>
              <a:ext uri="{FF2B5EF4-FFF2-40B4-BE49-F238E27FC236}">
                <a16:creationId xmlns:a16="http://schemas.microsoft.com/office/drawing/2014/main" id="{AFC3B8A1-3463-7846-AD05-A8DFE9C30491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83290" y="8298077"/>
            <a:ext cx="11369091" cy="122552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8B28174-7752-C7A9-FBD9-3678EC30DA6F}"/>
              </a:ext>
            </a:extLst>
          </p:cNvPr>
          <p:cNvGrpSpPr/>
          <p:nvPr/>
        </p:nvGrpSpPr>
        <p:grpSpPr>
          <a:xfrm>
            <a:off x="1818315" y="1704058"/>
            <a:ext cx="2386204" cy="520230"/>
            <a:chOff x="1880091" y="1713985"/>
            <a:chExt cx="2386204" cy="52023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92AC637-F85D-1442-BAD2-DBF8017EFF42}"/>
                </a:ext>
              </a:extLst>
            </p:cNvPr>
            <p:cNvGrpSpPr/>
            <p:nvPr/>
          </p:nvGrpSpPr>
          <p:grpSpPr>
            <a:xfrm>
              <a:off x="1880091" y="1730543"/>
              <a:ext cx="2386204" cy="407426"/>
              <a:chOff x="1880091" y="1730543"/>
              <a:chExt cx="2386204" cy="407426"/>
            </a:xfrm>
          </p:grpSpPr>
          <p:pic>
            <p:nvPicPr>
              <p:cNvPr id="11" name="Object 13">
                <a:extLst>
                  <a:ext uri="{FF2B5EF4-FFF2-40B4-BE49-F238E27FC236}">
                    <a16:creationId xmlns:a16="http://schemas.microsoft.com/office/drawing/2014/main" id="{E5974A47-DF6B-FF63-BD01-48EDA568C2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880091" y="1730543"/>
                <a:ext cx="2386204" cy="407426"/>
              </a:xfrm>
              <a:prstGeom prst="rect">
                <a:avLst/>
              </a:prstGeom>
            </p:spPr>
          </p:pic>
        </p:grpSp>
        <p:pic>
          <p:nvPicPr>
            <p:cNvPr id="9" name="Object 15">
              <a:extLst>
                <a:ext uri="{FF2B5EF4-FFF2-40B4-BE49-F238E27FC236}">
                  <a16:creationId xmlns:a16="http://schemas.microsoft.com/office/drawing/2014/main" id="{3016D13E-B626-F206-3105-7138CAD0C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04804" y="1713985"/>
              <a:ext cx="1795992" cy="520230"/>
            </a:xfrm>
            <a:prstGeom prst="rect">
              <a:avLst/>
            </a:prstGeom>
          </p:spPr>
        </p:pic>
      </p:grpSp>
      <p:pic>
        <p:nvPicPr>
          <p:cNvPr id="12" name="Object 17">
            <a:extLst>
              <a:ext uri="{FF2B5EF4-FFF2-40B4-BE49-F238E27FC236}">
                <a16:creationId xmlns:a16="http://schemas.microsoft.com/office/drawing/2014/main" id="{A6C8F5F8-A8D3-C8D1-C9DE-0A32C6FBFBD8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235817" y="1639323"/>
            <a:ext cx="3248249" cy="5551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8CA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052" y="747400"/>
            <a:ext cx="16345611" cy="12810873"/>
            <a:chOff x="970052" y="747400"/>
            <a:chExt cx="16345611" cy="12810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928645" y="-5768783"/>
              <a:ext cx="32691222" cy="2562174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052" y="747400"/>
              <a:ext cx="16345611" cy="1281087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752381" y="1351677"/>
            <a:ext cx="2786813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600" kern="0" spc="200" dirty="0">
                <a:solidFill>
                  <a:srgbClr val="000000"/>
                </a:solidFill>
                <a:latin typeface="한컴 고딕" panose="02000500000000000000" pitchFamily="2" charset="-127"/>
                <a:cs typeface="ChosunilboNM" pitchFamily="34" charset="0"/>
              </a:rPr>
              <a:t>10</a:t>
            </a:r>
            <a:endParaRPr lang="en-US" dirty="0">
              <a:latin typeface="한컴 고딕" panose="02000500000000000000" pitchFamily="2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951398" y="2318992"/>
            <a:ext cx="776300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kern="0" spc="-100" dirty="0">
                <a:solidFill>
                  <a:srgbClr val="F0F0F0"/>
                </a:solidFill>
                <a:latin typeface="한컴 고딕" panose="02000500000000000000" pitchFamily="2" charset="-127"/>
                <a:cs typeface="THEBignewsmiri" pitchFamily="34" charset="0"/>
              </a:rPr>
              <a:t>③</a:t>
            </a:r>
            <a:endParaRPr lang="en-US" dirty="0">
              <a:latin typeface="한컴 고딕" panose="02000500000000000000" pitchFamily="2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64918" y="2422918"/>
            <a:ext cx="845969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kern="0" spc="-100" dirty="0">
                <a:solidFill>
                  <a:srgbClr val="000000"/>
                </a:solidFill>
                <a:latin typeface="한컴 고딕" panose="02000500000000000000" pitchFamily="2" charset="-127"/>
              </a:rPr>
              <a:t>Modeling</a:t>
            </a:r>
            <a:endParaRPr lang="en-US" dirty="0">
              <a:latin typeface="한컴 고딕" panose="02000500000000000000" pitchFamily="2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82A9E981-C20A-882B-31C0-CDC7F0314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43048"/>
              </p:ext>
            </p:extLst>
          </p:nvPr>
        </p:nvGraphicFramePr>
        <p:xfrm>
          <a:off x="2339548" y="4651350"/>
          <a:ext cx="13258800" cy="43024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379947879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775619823"/>
                    </a:ext>
                  </a:extLst>
                </a:gridCol>
                <a:gridCol w="2461052">
                  <a:extLst>
                    <a:ext uri="{9D8B030D-6E8A-4147-A177-3AD203B41FA5}">
                      <a16:colId xmlns:a16="http://schemas.microsoft.com/office/drawing/2014/main" val="1117345810"/>
                    </a:ext>
                  </a:extLst>
                </a:gridCol>
                <a:gridCol w="1745188">
                  <a:extLst>
                    <a:ext uri="{9D8B030D-6E8A-4147-A177-3AD203B41FA5}">
                      <a16:colId xmlns:a16="http://schemas.microsoft.com/office/drawing/2014/main" val="3794283635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1871986271"/>
                    </a:ext>
                  </a:extLst>
                </a:gridCol>
              </a:tblGrid>
              <a:tr h="1075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한컴 고딕" panose="02000500000000000000" pitchFamily="2" charset="-127"/>
                        </a:rPr>
                        <a:t>Model</a:t>
                      </a:r>
                      <a:endParaRPr lang="ko-KR" altLang="en-US" sz="2800" dirty="0">
                        <a:latin typeface="한컴 고딕" panose="02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한컴 고딕" panose="02000500000000000000" pitchFamily="2" charset="-127"/>
                        </a:rPr>
                        <a:t>Embedding Size</a:t>
                      </a:r>
                      <a:endParaRPr lang="ko-KR" altLang="en-US" sz="2800" dirty="0">
                        <a:latin typeface="한컴 고딕" panose="02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한컴 고딕" panose="02000500000000000000" pitchFamily="2" charset="-127"/>
                        </a:rPr>
                        <a:t>Hidden Size</a:t>
                      </a:r>
                      <a:endParaRPr lang="ko-KR" altLang="en-US" sz="2800" dirty="0">
                        <a:latin typeface="한컴 고딕" panose="02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한컴 고딕" panose="02000500000000000000" pitchFamily="2" charset="-127"/>
                        </a:rPr>
                        <a:t># Layers</a:t>
                      </a:r>
                      <a:endParaRPr lang="ko-KR" altLang="en-US" sz="2800" dirty="0">
                        <a:latin typeface="한컴 고딕" panose="02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한컴 고딕" panose="02000500000000000000" pitchFamily="2" charset="-127"/>
                        </a:rPr>
                        <a:t># Heads</a:t>
                      </a:r>
                      <a:endParaRPr lang="ko-KR" altLang="en-US" sz="2800" dirty="0">
                        <a:latin typeface="한컴 고딕" panose="02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539068"/>
                  </a:ext>
                </a:extLst>
              </a:tr>
              <a:tr h="107561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한컴 고딕" panose="02000500000000000000" pitchFamily="2" charset="-127"/>
                        </a:rPr>
                        <a:t>KLUE-</a:t>
                      </a:r>
                      <a:r>
                        <a:rPr lang="en-US" sz="2800" dirty="0" err="1">
                          <a:effectLst/>
                          <a:latin typeface="한컴 고딕" panose="02000500000000000000" pitchFamily="2" charset="-127"/>
                        </a:rPr>
                        <a:t>RoBERTa</a:t>
                      </a:r>
                      <a:r>
                        <a:rPr lang="en-US" sz="2800" dirty="0">
                          <a:effectLst/>
                        </a:rPr>
                        <a:t>-small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>
                          <a:effectLst/>
                          <a:latin typeface="한컴 고딕" panose="02000500000000000000" pitchFamily="2" charset="-127"/>
                        </a:rPr>
                        <a:t>768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>
                          <a:effectLst/>
                          <a:latin typeface="한컴 고딕" panose="02000500000000000000" pitchFamily="2" charset="-127"/>
                        </a:rPr>
                        <a:t>768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>
                          <a:effectLst/>
                          <a:latin typeface="한컴 고딕" panose="02000500000000000000" pitchFamily="2" charset="-127"/>
                        </a:rPr>
                        <a:t>6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>
                          <a:effectLst/>
                          <a:latin typeface="한컴 고딕" panose="02000500000000000000" pitchFamily="2" charset="-127"/>
                        </a:rPr>
                        <a:t>12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025219813"/>
                  </a:ext>
                </a:extLst>
              </a:tr>
              <a:tr h="107561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한컴 고딕" panose="02000500000000000000" pitchFamily="2" charset="-127"/>
                        </a:rPr>
                        <a:t>KLUE-</a:t>
                      </a:r>
                      <a:r>
                        <a:rPr lang="en-US" sz="2800" dirty="0" err="1">
                          <a:effectLst/>
                          <a:latin typeface="한컴 고딕" panose="02000500000000000000" pitchFamily="2" charset="-127"/>
                        </a:rPr>
                        <a:t>RoBERTa</a:t>
                      </a:r>
                      <a:r>
                        <a:rPr lang="en-US" sz="2800" dirty="0">
                          <a:effectLst/>
                          <a:latin typeface="한컴 고딕" panose="02000500000000000000" pitchFamily="2" charset="-127"/>
                        </a:rPr>
                        <a:t>-base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>
                          <a:effectLst/>
                          <a:latin typeface="한컴 고딕" panose="02000500000000000000" pitchFamily="2" charset="-127"/>
                        </a:rPr>
                        <a:t>768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>
                          <a:effectLst/>
                          <a:latin typeface="한컴 고딕" panose="02000500000000000000" pitchFamily="2" charset="-127"/>
                        </a:rPr>
                        <a:t>768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>
                          <a:effectLst/>
                          <a:latin typeface="한컴 고딕" panose="02000500000000000000" pitchFamily="2" charset="-127"/>
                        </a:rPr>
                        <a:t>12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>
                          <a:effectLst/>
                          <a:latin typeface="한컴 고딕" panose="02000500000000000000" pitchFamily="2" charset="-127"/>
                        </a:rPr>
                        <a:t>12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426810903"/>
                  </a:ext>
                </a:extLst>
              </a:tr>
              <a:tr h="107561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한컴 고딕" panose="02000500000000000000" pitchFamily="2" charset="-127"/>
                        </a:rPr>
                        <a:t>KLUE-</a:t>
                      </a:r>
                      <a:r>
                        <a:rPr lang="en-US" sz="2800" dirty="0" err="1">
                          <a:effectLst/>
                          <a:latin typeface="한컴 고딕" panose="02000500000000000000" pitchFamily="2" charset="-127"/>
                        </a:rPr>
                        <a:t>RoBERTa</a:t>
                      </a:r>
                      <a:r>
                        <a:rPr lang="en-US" sz="2800" dirty="0">
                          <a:effectLst/>
                          <a:latin typeface="한컴 고딕" panose="02000500000000000000" pitchFamily="2" charset="-127"/>
                        </a:rPr>
                        <a:t>-large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>
                          <a:effectLst/>
                          <a:latin typeface="한컴 고딕" panose="02000500000000000000" pitchFamily="2" charset="-127"/>
                        </a:rPr>
                        <a:t>1024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>
                          <a:effectLst/>
                          <a:latin typeface="한컴 고딕" panose="02000500000000000000" pitchFamily="2" charset="-127"/>
                        </a:rPr>
                        <a:t>1024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>
                          <a:effectLst/>
                          <a:latin typeface="한컴 고딕" panose="02000500000000000000" pitchFamily="2" charset="-127"/>
                        </a:rPr>
                        <a:t>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>
                          <a:effectLst/>
                          <a:latin typeface="한컴 고딕" panose="02000500000000000000" pitchFamily="2" charset="-127"/>
                        </a:rPr>
                        <a:t>16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7948334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67A20-742A-4625-1199-B3DBF17B9860}"/>
              </a:ext>
            </a:extLst>
          </p:cNvPr>
          <p:cNvSpPr txBox="1"/>
          <p:nvPr/>
        </p:nvSpPr>
        <p:spPr>
          <a:xfrm>
            <a:off x="1951398" y="3697229"/>
            <a:ext cx="8833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8CA6D7"/>
                </a:solidFill>
                <a:latin typeface="한컴 고딕" panose="02000500000000000000" pitchFamily="2" charset="-127"/>
              </a:rPr>
              <a:t>사용모델</a:t>
            </a:r>
            <a:r>
              <a:rPr lang="en-US" altLang="ko-KR" sz="2800" b="1" dirty="0">
                <a:solidFill>
                  <a:srgbClr val="8CA6D7"/>
                </a:solidFill>
                <a:latin typeface="한컴 고딕" panose="02000500000000000000" pitchFamily="2" charset="-127"/>
              </a:rPr>
              <a:t>1 : KLUE-</a:t>
            </a:r>
            <a:r>
              <a:rPr lang="en-US" altLang="ko-KR" sz="2800" b="1" dirty="0" err="1">
                <a:solidFill>
                  <a:srgbClr val="8CA6D7"/>
                </a:solidFill>
                <a:latin typeface="한컴 고딕" panose="02000500000000000000" pitchFamily="2" charset="-127"/>
              </a:rPr>
              <a:t>RoBERTa</a:t>
            </a:r>
            <a:endParaRPr lang="ko-KR" altLang="en-US" sz="2800" b="1" dirty="0">
              <a:solidFill>
                <a:srgbClr val="8CA6D7"/>
              </a:solidFill>
              <a:latin typeface="한컴 고딕" panose="02000500000000000000" pitchFamily="2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8168" y="723900"/>
            <a:ext cx="16345611" cy="12810873"/>
            <a:chOff x="970052" y="747400"/>
            <a:chExt cx="16345611" cy="12810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928645" y="-5768783"/>
              <a:ext cx="32691222" cy="2562174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052" y="747400"/>
              <a:ext cx="16345611" cy="1281087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752381" y="1351677"/>
            <a:ext cx="2786813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600" kern="0" spc="200" dirty="0">
                <a:solidFill>
                  <a:srgbClr val="000000"/>
                </a:solidFill>
                <a:latin typeface="한컴 고딕" panose="02000500000000000000" pitchFamily="2" charset="-127"/>
                <a:cs typeface="ChosunilboNM" pitchFamily="34" charset="0"/>
              </a:rPr>
              <a:t>11</a:t>
            </a:r>
            <a:endParaRPr lang="en-US" dirty="0">
              <a:latin typeface="한컴 고딕" panose="02000500000000000000" pitchFamily="2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951398" y="2318992"/>
            <a:ext cx="776300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kern="0" spc="-100" dirty="0">
                <a:solidFill>
                  <a:srgbClr val="F0F0F0"/>
                </a:solidFill>
                <a:latin typeface="한컴 고딕" panose="02000500000000000000" pitchFamily="2" charset="-127"/>
                <a:cs typeface="THEBignewsmiri" pitchFamily="34" charset="0"/>
              </a:rPr>
              <a:t>③</a:t>
            </a:r>
            <a:endParaRPr lang="en-US" dirty="0">
              <a:latin typeface="한컴 고딕" panose="02000500000000000000" pitchFamily="2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64918" y="2422918"/>
            <a:ext cx="845969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kern="0" spc="-100" dirty="0">
                <a:solidFill>
                  <a:srgbClr val="000000"/>
                </a:solidFill>
                <a:latin typeface="한컴 고딕" panose="02000500000000000000" pitchFamily="2" charset="-127"/>
              </a:rPr>
              <a:t>Modeling</a:t>
            </a:r>
            <a:endParaRPr lang="en-US" dirty="0">
              <a:latin typeface="한컴 고딕" panose="02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4DC0CC-AF28-884F-9702-2833D229FF10}"/>
              </a:ext>
            </a:extLst>
          </p:cNvPr>
          <p:cNvSpPr txBox="1"/>
          <p:nvPr/>
        </p:nvSpPr>
        <p:spPr>
          <a:xfrm>
            <a:off x="1841323" y="3273863"/>
            <a:ext cx="8833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8CA6D7"/>
                </a:solidFill>
                <a:latin typeface="한컴 고딕" panose="02000500000000000000" pitchFamily="2" charset="-127"/>
              </a:rPr>
              <a:t>Modeling </a:t>
            </a:r>
            <a:r>
              <a:rPr lang="ko-KR" altLang="en-US" sz="2800" b="1" dirty="0">
                <a:solidFill>
                  <a:srgbClr val="8CA6D7"/>
                </a:solidFill>
                <a:latin typeface="한컴 고딕" panose="02000500000000000000" pitchFamily="2" charset="-127"/>
              </a:rPr>
              <a:t>공통부분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33C941-DE0F-C11D-1ABB-48E1C05C031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973" t="20668" r="28069" b="385"/>
          <a:stretch/>
        </p:blipFill>
        <p:spPr>
          <a:xfrm>
            <a:off x="1855110" y="8133778"/>
            <a:ext cx="2219615" cy="20692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D09636-327C-9B39-F074-FDDB26EC848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210" t="11650" r="13018"/>
          <a:stretch/>
        </p:blipFill>
        <p:spPr>
          <a:xfrm>
            <a:off x="9167084" y="4506104"/>
            <a:ext cx="7325813" cy="47304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B591A6-8B97-A998-6569-86ADF5E538AF}"/>
              </a:ext>
            </a:extLst>
          </p:cNvPr>
          <p:cNvSpPr txBox="1"/>
          <p:nvPr/>
        </p:nvSpPr>
        <p:spPr>
          <a:xfrm>
            <a:off x="9135531" y="4001057"/>
            <a:ext cx="439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입력 데이터로 만드는 함수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71FE7-70C1-6A6C-F0C4-6176C2A9C8E3}"/>
              </a:ext>
            </a:extLst>
          </p:cNvPr>
          <p:cNvSpPr txBox="1"/>
          <p:nvPr/>
        </p:nvSpPr>
        <p:spPr>
          <a:xfrm>
            <a:off x="1830080" y="7757076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한컴 고딕" panose="02000500000000000000" pitchFamily="2" charset="-127"/>
              </a:rPr>
              <a:t>하이퍼파라미터</a:t>
            </a:r>
            <a:r>
              <a:rPr lang="ko-KR" altLang="en-US" dirty="0">
                <a:latin typeface="한컴 고딕" panose="02000500000000000000" pitchFamily="2" charset="-127"/>
              </a:rPr>
              <a:t> 설정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B5A6E14-4E90-1C27-7E08-2DA63CCE30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5064" y="4461993"/>
            <a:ext cx="7059010" cy="314368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71D62F0-6164-F948-D8C3-016B5B784059}"/>
              </a:ext>
            </a:extLst>
          </p:cNvPr>
          <p:cNvSpPr txBox="1"/>
          <p:nvPr/>
        </p:nvSpPr>
        <p:spPr>
          <a:xfrm>
            <a:off x="1830080" y="3983571"/>
            <a:ext cx="439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토크나이징 함수</a:t>
            </a:r>
          </a:p>
        </p:txBody>
      </p:sp>
    </p:spTree>
    <p:extLst>
      <p:ext uri="{BB962C8B-B14F-4D97-AF65-F5344CB8AC3E}">
        <p14:creationId xmlns:p14="http://schemas.microsoft.com/office/powerpoint/2010/main" val="88879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8168" y="723900"/>
            <a:ext cx="16345611" cy="12810873"/>
            <a:chOff x="970052" y="747400"/>
            <a:chExt cx="16345611" cy="12810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928645" y="-5768783"/>
              <a:ext cx="32691222" cy="2562174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052" y="747400"/>
              <a:ext cx="16345611" cy="1281087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752381" y="1351677"/>
            <a:ext cx="2786813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600" kern="0" spc="200" dirty="0">
                <a:solidFill>
                  <a:srgbClr val="000000"/>
                </a:solidFill>
                <a:latin typeface="한컴 고딕" panose="02000500000000000000" pitchFamily="2" charset="-127"/>
                <a:cs typeface="ChosunilboNM" pitchFamily="34" charset="0"/>
              </a:rPr>
              <a:t>12</a:t>
            </a:r>
            <a:endParaRPr lang="en-US" dirty="0">
              <a:latin typeface="한컴 고딕" panose="02000500000000000000" pitchFamily="2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951398" y="2318992"/>
            <a:ext cx="776300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kern="0" spc="-100" dirty="0">
                <a:solidFill>
                  <a:srgbClr val="F0F0F0"/>
                </a:solidFill>
                <a:latin typeface="한컴 고딕" panose="02000500000000000000" pitchFamily="2" charset="-127"/>
                <a:cs typeface="THEBignewsmiri" pitchFamily="34" charset="0"/>
              </a:rPr>
              <a:t>③</a:t>
            </a:r>
            <a:endParaRPr lang="en-US" dirty="0">
              <a:latin typeface="한컴 고딕" panose="02000500000000000000" pitchFamily="2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64918" y="2422918"/>
            <a:ext cx="845969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kern="0" spc="-100" dirty="0">
                <a:solidFill>
                  <a:srgbClr val="000000"/>
                </a:solidFill>
                <a:latin typeface="한컴 고딕" panose="02000500000000000000" pitchFamily="2" charset="-127"/>
              </a:rPr>
              <a:t>Modeling</a:t>
            </a:r>
            <a:endParaRPr lang="en-US" dirty="0">
              <a:latin typeface="한컴 고딕" panose="02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4DC0CC-AF28-884F-9702-2833D229FF10}"/>
              </a:ext>
            </a:extLst>
          </p:cNvPr>
          <p:cNvSpPr txBox="1"/>
          <p:nvPr/>
        </p:nvSpPr>
        <p:spPr>
          <a:xfrm>
            <a:off x="1905000" y="3697229"/>
            <a:ext cx="8833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8CA6D7"/>
                </a:solidFill>
                <a:latin typeface="한컴 고딕" panose="02000500000000000000" pitchFamily="2" charset="-127"/>
              </a:rPr>
              <a:t>사용모델</a:t>
            </a:r>
            <a:r>
              <a:rPr lang="en-US" altLang="ko-KR" sz="2800" b="1" dirty="0">
                <a:solidFill>
                  <a:srgbClr val="8CA6D7"/>
                </a:solidFill>
                <a:latin typeface="한컴 고딕" panose="02000500000000000000" pitchFamily="2" charset="-127"/>
              </a:rPr>
              <a:t>1 : KLUE-</a:t>
            </a:r>
            <a:r>
              <a:rPr lang="en-US" altLang="ko-KR" sz="2800" b="1" dirty="0" err="1">
                <a:solidFill>
                  <a:srgbClr val="8CA6D7"/>
                </a:solidFill>
                <a:latin typeface="한컴 고딕" panose="02000500000000000000" pitchFamily="2" charset="-127"/>
              </a:rPr>
              <a:t>RoBERTa</a:t>
            </a:r>
            <a:r>
              <a:rPr lang="en-US" altLang="ko-KR" sz="2800" b="1" dirty="0">
                <a:solidFill>
                  <a:srgbClr val="8CA6D7"/>
                </a:solidFill>
                <a:latin typeface="한컴 고딕" panose="02000500000000000000" pitchFamily="2" charset="-127"/>
              </a:rPr>
              <a:t>-</a:t>
            </a:r>
            <a:r>
              <a:rPr lang="en-US" altLang="ko-KR" sz="2000" b="1" dirty="0">
                <a:solidFill>
                  <a:srgbClr val="8CA6D7"/>
                </a:solidFill>
                <a:latin typeface="한컴 고딕" panose="02000500000000000000" pitchFamily="2" charset="-127"/>
              </a:rPr>
              <a:t>small, base, large</a:t>
            </a:r>
            <a:endParaRPr lang="ko-KR" altLang="en-US" sz="2800" b="1" dirty="0">
              <a:solidFill>
                <a:srgbClr val="8CA6D7"/>
              </a:solidFill>
              <a:latin typeface="한컴 고딕" panose="020005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48DDAA3-82A6-40F2-A7F3-B5F849A3E0C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346"/>
          <a:stretch/>
        </p:blipFill>
        <p:spPr>
          <a:xfrm>
            <a:off x="9039310" y="3280131"/>
            <a:ext cx="7313574" cy="36157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4DAFA2-9A45-A6D5-AFBD-296CFB6B31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9419" y="4761919"/>
            <a:ext cx="5835162" cy="35819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06CE5-8332-A969-BEE8-2008789228F4}"/>
              </a:ext>
            </a:extLst>
          </p:cNvPr>
          <p:cNvSpPr txBox="1"/>
          <p:nvPr/>
        </p:nvSpPr>
        <p:spPr>
          <a:xfrm>
            <a:off x="1944253" y="8766802"/>
            <a:ext cx="1031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고딕" panose="02000500000000000000" pitchFamily="2" charset="-127"/>
              </a:rPr>
              <a:t>&gt; </a:t>
            </a:r>
            <a:r>
              <a:rPr lang="ko-KR" altLang="en-US" dirty="0">
                <a:latin typeface="한컴 고딕" panose="02000500000000000000" pitchFamily="2" charset="-127"/>
              </a:rPr>
              <a:t>이와 같은 방법으로 </a:t>
            </a:r>
            <a:r>
              <a:rPr lang="en-US" altLang="ko-KR" dirty="0">
                <a:latin typeface="한컴 고딕" panose="02000500000000000000" pitchFamily="2" charset="-127"/>
              </a:rPr>
              <a:t>KLUE-</a:t>
            </a:r>
            <a:r>
              <a:rPr lang="en-US" altLang="ko-KR" dirty="0" err="1">
                <a:latin typeface="한컴 고딕" panose="02000500000000000000" pitchFamily="2" charset="-127"/>
              </a:rPr>
              <a:t>RoBERTa</a:t>
            </a:r>
            <a:r>
              <a:rPr lang="en-US" altLang="ko-KR" dirty="0">
                <a:latin typeface="한컴 고딕" panose="02000500000000000000" pitchFamily="2" charset="-127"/>
              </a:rPr>
              <a:t>-base, large</a:t>
            </a:r>
            <a:r>
              <a:rPr lang="ko-KR" altLang="en-US" dirty="0">
                <a:latin typeface="한컴 고딕" panose="02000500000000000000" pitchFamily="2" charset="-127"/>
              </a:rPr>
              <a:t>도 학습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322E335-A9AD-FBBC-45B8-591345DD3E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57019" y="6942986"/>
            <a:ext cx="7283594" cy="21588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8FCD5EB-23CE-0035-37D2-C68D47B500EB}"/>
              </a:ext>
            </a:extLst>
          </p:cNvPr>
          <p:cNvSpPr txBox="1"/>
          <p:nvPr/>
        </p:nvSpPr>
        <p:spPr>
          <a:xfrm>
            <a:off x="1951398" y="4316968"/>
            <a:ext cx="64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고딕" panose="02000500000000000000" pitchFamily="2" charset="-127"/>
              </a:rPr>
              <a:t>입력 데이터로 만들기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46CC3A-CC10-7FD9-69AE-4A2A081B8850}"/>
              </a:ext>
            </a:extLst>
          </p:cNvPr>
          <p:cNvSpPr txBox="1"/>
          <p:nvPr/>
        </p:nvSpPr>
        <p:spPr>
          <a:xfrm>
            <a:off x="8982720" y="2914227"/>
            <a:ext cx="64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고딕" panose="02000500000000000000" pitchFamily="2" charset="-127"/>
              </a:rPr>
              <a:t>모델 학습 및 예측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0C35E9-03F2-3DF5-FA72-5A8E18407834}"/>
              </a:ext>
            </a:extLst>
          </p:cNvPr>
          <p:cNvSpPr txBox="1"/>
          <p:nvPr/>
        </p:nvSpPr>
        <p:spPr>
          <a:xfrm>
            <a:off x="1872916" y="9101836"/>
            <a:ext cx="1187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고딕" panose="02000500000000000000" pitchFamily="2" charset="-127"/>
              </a:rPr>
              <a:t>&gt;&gt; Optimizer</a:t>
            </a:r>
            <a:r>
              <a:rPr lang="ko-KR" altLang="en-US" dirty="0">
                <a:latin typeface="한컴 고딕" panose="02000500000000000000" pitchFamily="2" charset="-127"/>
              </a:rPr>
              <a:t>는 </a:t>
            </a:r>
            <a:r>
              <a:rPr lang="en-US" altLang="ko-KR" dirty="0" err="1">
                <a:latin typeface="한컴 고딕" panose="02000500000000000000" pitchFamily="2" charset="-127"/>
              </a:rPr>
              <a:t>AdaBelief</a:t>
            </a:r>
            <a:r>
              <a:rPr lang="en-US" altLang="ko-KR" dirty="0">
                <a:latin typeface="한컴 고딕" panose="02000500000000000000" pitchFamily="2" charset="-127"/>
              </a:rPr>
              <a:t> </a:t>
            </a:r>
            <a:r>
              <a:rPr lang="ko-KR" altLang="en-US" dirty="0">
                <a:latin typeface="한컴 고딕" panose="02000500000000000000" pitchFamily="2" charset="-127"/>
              </a:rPr>
              <a:t>사용 </a:t>
            </a:r>
            <a:endParaRPr lang="en-US" altLang="ko-KR" dirty="0">
              <a:latin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</a:rPr>
              <a:t>(</a:t>
            </a:r>
            <a:r>
              <a:rPr lang="ko-KR" altLang="en-US" dirty="0">
                <a:latin typeface="한컴 고딕" panose="02000500000000000000" pitchFamily="2" charset="-127"/>
              </a:rPr>
              <a:t>사용한 모든 모델에 대해 </a:t>
            </a:r>
            <a:r>
              <a:rPr lang="en-US" altLang="ko-KR" dirty="0" err="1">
                <a:latin typeface="한컴 고딕" panose="02000500000000000000" pitchFamily="2" charset="-127"/>
              </a:rPr>
              <a:t>AdamW</a:t>
            </a:r>
            <a:r>
              <a:rPr lang="en-US" altLang="ko-KR" dirty="0">
                <a:latin typeface="한컴 고딕" panose="02000500000000000000" pitchFamily="2" charset="-127"/>
              </a:rPr>
              <a:t>, </a:t>
            </a:r>
            <a:r>
              <a:rPr lang="en-US" altLang="ko-KR" dirty="0" err="1">
                <a:latin typeface="한컴 고딕" panose="02000500000000000000" pitchFamily="2" charset="-127"/>
              </a:rPr>
              <a:t>AdaBelief</a:t>
            </a:r>
            <a:r>
              <a:rPr lang="en-US" altLang="ko-KR" dirty="0">
                <a:latin typeface="한컴 고딕" panose="02000500000000000000" pitchFamily="2" charset="-127"/>
              </a:rPr>
              <a:t> </a:t>
            </a:r>
            <a:r>
              <a:rPr lang="ko-KR" altLang="en-US" dirty="0" err="1">
                <a:latin typeface="한컴 고딕" panose="02000500000000000000" pitchFamily="2" charset="-127"/>
              </a:rPr>
              <a:t>둘다</a:t>
            </a:r>
            <a:r>
              <a:rPr lang="ko-KR" altLang="en-US" dirty="0">
                <a:latin typeface="한컴 고딕" panose="02000500000000000000" pitchFamily="2" charset="-127"/>
              </a:rPr>
              <a:t> </a:t>
            </a:r>
            <a:r>
              <a:rPr lang="ko-KR" altLang="en-US" dirty="0" err="1">
                <a:latin typeface="한컴 고딕" panose="02000500000000000000" pitchFamily="2" charset="-127"/>
              </a:rPr>
              <a:t>적용시켰을때</a:t>
            </a:r>
            <a:r>
              <a:rPr lang="ko-KR" altLang="en-US" dirty="0">
                <a:latin typeface="한컴 고딕" panose="02000500000000000000" pitchFamily="2" charset="-127"/>
              </a:rPr>
              <a:t> </a:t>
            </a:r>
            <a:r>
              <a:rPr lang="en-US" altLang="ko-KR" dirty="0" err="1">
                <a:latin typeface="한컴 고딕" panose="02000500000000000000" pitchFamily="2" charset="-127"/>
              </a:rPr>
              <a:t>AdaBelief</a:t>
            </a:r>
            <a:r>
              <a:rPr lang="ko-KR" altLang="en-US" dirty="0">
                <a:latin typeface="한컴 고딕" panose="02000500000000000000" pitchFamily="2" charset="-127"/>
              </a:rPr>
              <a:t>가 더 좋은 성능을 보임</a:t>
            </a:r>
            <a:r>
              <a:rPr lang="en-US" altLang="ko-KR" dirty="0">
                <a:latin typeface="한컴 고딕" panose="02000500000000000000" pitchFamily="2" charset="-127"/>
              </a:rPr>
              <a:t>)</a:t>
            </a:r>
            <a:endParaRPr lang="ko-KR" altLang="en-US" dirty="0">
              <a:latin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999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8168" y="723900"/>
            <a:ext cx="16345611" cy="12810873"/>
            <a:chOff x="970052" y="747400"/>
            <a:chExt cx="16345611" cy="12810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928645" y="-5768783"/>
              <a:ext cx="32691222" cy="2562174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052" y="747400"/>
              <a:ext cx="16345611" cy="1281087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752381" y="1351677"/>
            <a:ext cx="2786813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600" kern="0" spc="200" dirty="0">
                <a:solidFill>
                  <a:srgbClr val="000000"/>
                </a:solidFill>
                <a:latin typeface="한컴 고딕" panose="02000500000000000000" pitchFamily="2" charset="-127"/>
                <a:cs typeface="ChosunilboNM" pitchFamily="34" charset="0"/>
              </a:rPr>
              <a:t>13</a:t>
            </a:r>
            <a:endParaRPr lang="en-US" dirty="0">
              <a:latin typeface="한컴 고딕" panose="02000500000000000000" pitchFamily="2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951398" y="2318992"/>
            <a:ext cx="776300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kern="0" spc="-100" dirty="0">
                <a:solidFill>
                  <a:srgbClr val="F0F0F0"/>
                </a:solidFill>
                <a:latin typeface="한컴 고딕" panose="02000500000000000000" pitchFamily="2" charset="-127"/>
                <a:cs typeface="THEBignewsmiri" pitchFamily="34" charset="0"/>
              </a:rPr>
              <a:t>③</a:t>
            </a:r>
            <a:endParaRPr lang="en-US" dirty="0">
              <a:latin typeface="한컴 고딕" panose="02000500000000000000" pitchFamily="2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64918" y="2422918"/>
            <a:ext cx="845969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kern="0" spc="-100" dirty="0">
                <a:solidFill>
                  <a:srgbClr val="000000"/>
                </a:solidFill>
                <a:latin typeface="한컴 고딕" panose="02000500000000000000" pitchFamily="2" charset="-127"/>
              </a:rPr>
              <a:t>Modeling</a:t>
            </a:r>
            <a:endParaRPr lang="en-US" dirty="0">
              <a:latin typeface="한컴 고딕" panose="02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4DC0CC-AF28-884F-9702-2833D229FF10}"/>
              </a:ext>
            </a:extLst>
          </p:cNvPr>
          <p:cNvSpPr txBox="1"/>
          <p:nvPr/>
        </p:nvSpPr>
        <p:spPr>
          <a:xfrm>
            <a:off x="1951398" y="3697229"/>
            <a:ext cx="8833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8CA6D7"/>
                </a:solidFill>
                <a:latin typeface="한컴 고딕" panose="02000500000000000000" pitchFamily="2" charset="-127"/>
              </a:rPr>
              <a:t>사용모델</a:t>
            </a:r>
            <a:r>
              <a:rPr lang="en-US" altLang="ko-KR" sz="2800" b="1" dirty="0">
                <a:solidFill>
                  <a:srgbClr val="8CA6D7"/>
                </a:solidFill>
                <a:latin typeface="한컴 고딕" panose="02000500000000000000" pitchFamily="2" charset="-127"/>
              </a:rPr>
              <a:t>2 : </a:t>
            </a:r>
            <a:r>
              <a:rPr lang="en-US" altLang="ko-KR" sz="2800" b="1" dirty="0" err="1">
                <a:solidFill>
                  <a:srgbClr val="8CA6D7"/>
                </a:solidFill>
                <a:latin typeface="한컴 고딕" panose="02000500000000000000" pitchFamily="2" charset="-127"/>
              </a:rPr>
              <a:t>Koelectra</a:t>
            </a:r>
            <a:r>
              <a:rPr lang="en-US" altLang="ko-KR" sz="2800" b="1" dirty="0">
                <a:solidFill>
                  <a:srgbClr val="8CA6D7"/>
                </a:solidFill>
                <a:latin typeface="한컴 고딕" panose="02000500000000000000" pitchFamily="2" charset="-127"/>
              </a:rPr>
              <a:t> - base</a:t>
            </a:r>
            <a:endParaRPr lang="ko-KR" altLang="en-US" sz="2800" b="1" dirty="0">
              <a:solidFill>
                <a:srgbClr val="8CA6D7"/>
              </a:solidFill>
              <a:latin typeface="한컴 고딕" panose="02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6082FE-30EC-C21D-FC8E-931613C429E7}"/>
              </a:ext>
            </a:extLst>
          </p:cNvPr>
          <p:cNvSpPr txBox="1"/>
          <p:nvPr/>
        </p:nvSpPr>
        <p:spPr>
          <a:xfrm>
            <a:off x="2133600" y="4410636"/>
            <a:ext cx="1379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ELECTRA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는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Replaced Token Detection,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즉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generator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에서 나온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token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을 보고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discriminator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에서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"real'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인지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"fake"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인지를 판별하는 방법으로 학습을 한다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즉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MLM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에서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masking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을 했던 것을 예측을 해서 나온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token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이 맞는지를 여부를 판단해서 학습한다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input token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에 대해 학습할 수 있다는 장점이 </a:t>
            </a:r>
            <a:r>
              <a:rPr lang="ko-KR" altLang="en-US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있어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BERT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와 비교하였을 때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,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더 좋은 성능을 보인다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80E8379-FB1C-9291-4AB9-E693B19AB3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8769" y="6541343"/>
            <a:ext cx="11690462" cy="29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43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3">
            <a:extLst>
              <a:ext uri="{FF2B5EF4-FFF2-40B4-BE49-F238E27FC236}">
                <a16:creationId xmlns:a16="http://schemas.microsoft.com/office/drawing/2014/main" id="{3C3F6DF3-460A-6ED0-D2D4-AFBA7BAB60E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052" y="747401"/>
            <a:ext cx="16345611" cy="9539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752381" y="1351677"/>
            <a:ext cx="2786813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600" kern="0" spc="200" dirty="0">
                <a:solidFill>
                  <a:srgbClr val="000000"/>
                </a:solidFill>
                <a:latin typeface="한컴 고딕" panose="02000500000000000000" pitchFamily="2" charset="-127"/>
                <a:cs typeface="ChosunilboNM" pitchFamily="34" charset="0"/>
              </a:rPr>
              <a:t>14</a:t>
            </a:r>
            <a:endParaRPr lang="en-US" dirty="0">
              <a:latin typeface="한컴 고딕" panose="02000500000000000000" pitchFamily="2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951398" y="2318992"/>
            <a:ext cx="776300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kern="0" spc="-100" dirty="0">
                <a:solidFill>
                  <a:srgbClr val="F0F0F0"/>
                </a:solidFill>
                <a:latin typeface="한컴 고딕" panose="02000500000000000000" pitchFamily="2" charset="-127"/>
                <a:cs typeface="THEBignewsmiri" pitchFamily="34" charset="0"/>
              </a:rPr>
              <a:t>③</a:t>
            </a:r>
            <a:endParaRPr lang="en-US" dirty="0">
              <a:latin typeface="한컴 고딕" panose="02000500000000000000" pitchFamily="2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64918" y="2422918"/>
            <a:ext cx="845969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kern="0" spc="-100" dirty="0">
                <a:solidFill>
                  <a:srgbClr val="000000"/>
                </a:solidFill>
                <a:latin typeface="한컴 고딕" panose="02000500000000000000" pitchFamily="2" charset="-127"/>
              </a:rPr>
              <a:t>Modeling</a:t>
            </a:r>
            <a:endParaRPr lang="en-US" dirty="0">
              <a:latin typeface="한컴 고딕" panose="02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4DC0CC-AF28-884F-9702-2833D229FF10}"/>
              </a:ext>
            </a:extLst>
          </p:cNvPr>
          <p:cNvSpPr txBox="1"/>
          <p:nvPr/>
        </p:nvSpPr>
        <p:spPr>
          <a:xfrm>
            <a:off x="1951398" y="3697229"/>
            <a:ext cx="8833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8CA6D7"/>
                </a:solidFill>
                <a:latin typeface="한컴 고딕" panose="02000500000000000000" pitchFamily="2" charset="-127"/>
              </a:rPr>
              <a:t>사용모델</a:t>
            </a:r>
            <a:r>
              <a:rPr lang="en-US" altLang="ko-KR" sz="2800" b="1" dirty="0">
                <a:solidFill>
                  <a:srgbClr val="8CA6D7"/>
                </a:solidFill>
                <a:latin typeface="한컴 고딕" panose="02000500000000000000" pitchFamily="2" charset="-127"/>
              </a:rPr>
              <a:t>2 : </a:t>
            </a:r>
            <a:r>
              <a:rPr lang="en-US" altLang="ko-KR" sz="2800" b="1" dirty="0" err="1">
                <a:solidFill>
                  <a:srgbClr val="8CA6D7"/>
                </a:solidFill>
                <a:latin typeface="한컴 고딕" panose="02000500000000000000" pitchFamily="2" charset="-127"/>
              </a:rPr>
              <a:t>Koelectra</a:t>
            </a:r>
            <a:r>
              <a:rPr lang="en-US" altLang="ko-KR" sz="2800" b="1" dirty="0">
                <a:solidFill>
                  <a:srgbClr val="8CA6D7"/>
                </a:solidFill>
                <a:latin typeface="한컴 고딕" panose="02000500000000000000" pitchFamily="2" charset="-127"/>
              </a:rPr>
              <a:t> - base</a:t>
            </a:r>
            <a:endParaRPr lang="ko-KR" altLang="en-US" sz="2800" b="1" dirty="0">
              <a:solidFill>
                <a:srgbClr val="8CA6D7"/>
              </a:solidFill>
              <a:latin typeface="한컴 고딕" panose="02000500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06CFAE7-AA62-7AB6-F475-4164A9076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398" y="4830251"/>
            <a:ext cx="5613638" cy="366604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D1F2016-CBD4-6866-7840-4ACCAAA4A8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8266" y="3674576"/>
            <a:ext cx="7335274" cy="381053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48C58C4-9664-1BEC-402A-D8120CCCF7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8266" y="7456663"/>
            <a:ext cx="7335274" cy="221384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8C957AD-A4EB-E77F-0669-DCB4BC23F1F1}"/>
              </a:ext>
            </a:extLst>
          </p:cNvPr>
          <p:cNvSpPr txBox="1"/>
          <p:nvPr/>
        </p:nvSpPr>
        <p:spPr>
          <a:xfrm>
            <a:off x="8518266" y="3223065"/>
            <a:ext cx="64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고딕" panose="02000500000000000000" pitchFamily="2" charset="-127"/>
              </a:rPr>
              <a:t>모델 학습 및 예측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27C16F-2610-59B9-224F-505553849D06}"/>
              </a:ext>
            </a:extLst>
          </p:cNvPr>
          <p:cNvSpPr txBox="1"/>
          <p:nvPr/>
        </p:nvSpPr>
        <p:spPr>
          <a:xfrm>
            <a:off x="1951398" y="4316968"/>
            <a:ext cx="64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고딕" panose="02000500000000000000" pitchFamily="2" charset="-127"/>
              </a:rPr>
              <a:t>입력 데이터로 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D5B56-C7A0-AB24-1476-8B24F686B84F}"/>
              </a:ext>
            </a:extLst>
          </p:cNvPr>
          <p:cNvSpPr txBox="1"/>
          <p:nvPr/>
        </p:nvSpPr>
        <p:spPr>
          <a:xfrm>
            <a:off x="1951398" y="8741204"/>
            <a:ext cx="604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고딕" panose="02000500000000000000" pitchFamily="2" charset="-127"/>
              </a:rPr>
              <a:t>&gt; Optimizer</a:t>
            </a:r>
            <a:r>
              <a:rPr lang="ko-KR" altLang="en-US" dirty="0">
                <a:latin typeface="한컴 고딕" panose="02000500000000000000" pitchFamily="2" charset="-127"/>
              </a:rPr>
              <a:t>는 </a:t>
            </a:r>
            <a:r>
              <a:rPr lang="en-US" altLang="ko-KR" dirty="0" err="1">
                <a:latin typeface="한컴 고딕" panose="02000500000000000000" pitchFamily="2" charset="-127"/>
              </a:rPr>
              <a:t>AdaBelief</a:t>
            </a:r>
            <a:r>
              <a:rPr lang="en-US" altLang="ko-KR" dirty="0">
                <a:latin typeface="한컴 고딕" panose="02000500000000000000" pitchFamily="2" charset="-127"/>
              </a:rPr>
              <a:t> </a:t>
            </a:r>
            <a:r>
              <a:rPr lang="ko-KR" altLang="en-US" dirty="0">
                <a:latin typeface="한컴 고딕" panose="02000500000000000000" pitchFamily="2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934323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681490ED-AA1B-7D5B-0F7A-758F1AC2E7B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052" y="747401"/>
            <a:ext cx="16345611" cy="95396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752381" y="1351677"/>
            <a:ext cx="2786813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600" kern="0" spc="200" dirty="0">
                <a:solidFill>
                  <a:srgbClr val="000000"/>
                </a:solidFill>
                <a:latin typeface="한컴 고딕" panose="02000500000000000000" pitchFamily="2" charset="-127"/>
                <a:cs typeface="ChosunilboNM" pitchFamily="34" charset="0"/>
              </a:rPr>
              <a:t>15</a:t>
            </a:r>
            <a:endParaRPr lang="en-US" dirty="0">
              <a:latin typeface="한컴 고딕" panose="02000500000000000000" pitchFamily="2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sp>
        <p:nvSpPr>
          <p:cNvPr id="21" name="Object 21"/>
          <p:cNvSpPr txBox="1"/>
          <p:nvPr/>
        </p:nvSpPr>
        <p:spPr>
          <a:xfrm>
            <a:off x="2362200" y="3619500"/>
            <a:ext cx="8077200" cy="13247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kern="0" dirty="0">
                <a:solidFill>
                  <a:srgbClr val="8CA6D7"/>
                </a:solidFill>
                <a:latin typeface="한컴 고딕" panose="02000500000000000000" pitchFamily="2" charset="-127"/>
                <a:cs typeface="THEBignewsmiri" pitchFamily="34" charset="0"/>
              </a:rPr>
              <a:t>Voting</a:t>
            </a:r>
            <a:endParaRPr lang="en-US" altLang="ko-KR" sz="300" b="1" kern="0" dirty="0">
              <a:solidFill>
                <a:srgbClr val="8CA6D7"/>
              </a:solidFill>
              <a:latin typeface="한컴 고딕" panose="02000500000000000000" pitchFamily="2" charset="-127"/>
              <a:cs typeface="THEBignewsmi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kern="0" dirty="0">
                <a:solidFill>
                  <a:srgbClr val="000000"/>
                </a:solidFill>
                <a:latin typeface="한컴 고딕" panose="02000500000000000000" pitchFamily="2" charset="-127"/>
                <a:cs typeface="THEBignewsmiri" pitchFamily="34" charset="0"/>
              </a:rPr>
              <a:t>: </a:t>
            </a:r>
            <a:r>
              <a:rPr lang="ko-KR" altLang="en-US" sz="2400" kern="0" dirty="0">
                <a:solidFill>
                  <a:srgbClr val="000000"/>
                </a:solidFill>
                <a:latin typeface="한컴 고딕" panose="02000500000000000000" pitchFamily="2" charset="-127"/>
                <a:cs typeface="THEBignewsmiri" pitchFamily="34" charset="0"/>
              </a:rPr>
              <a:t>서로 다른 종류의 알고리즘들을 결합</a:t>
            </a:r>
            <a:endParaRPr lang="en-US" altLang="ko-KR" sz="2400" kern="0" dirty="0">
              <a:solidFill>
                <a:srgbClr val="000000"/>
              </a:solidFill>
              <a:latin typeface="한컴 고딕" panose="02000500000000000000" pitchFamily="2" charset="-127"/>
              <a:cs typeface="THEBignewsmiri" pitchFamily="34" charset="0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951398" y="2318992"/>
            <a:ext cx="776300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500" kern="0" spc="-100" dirty="0">
                <a:solidFill>
                  <a:srgbClr val="F0F0F0"/>
                </a:solidFill>
                <a:latin typeface="한컴 고딕" panose="02000500000000000000" pitchFamily="2" charset="-127"/>
                <a:cs typeface="THEBignewsmiri" pitchFamily="34" charset="0"/>
              </a:rPr>
              <a:t>③</a:t>
            </a:r>
            <a:endParaRPr lang="en-US" dirty="0">
              <a:latin typeface="한컴 고딕" panose="02000500000000000000" pitchFamily="2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66601" y="2472506"/>
            <a:ext cx="845969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b="1" kern="0" dirty="0">
                <a:solidFill>
                  <a:srgbClr val="000000"/>
                </a:solidFill>
                <a:latin typeface="한컴 고딕" panose="02000500000000000000" pitchFamily="2" charset="-127"/>
                <a:cs typeface="THEBignewsmiri" pitchFamily="34" charset="0"/>
              </a:rPr>
              <a:t>Modeling</a:t>
            </a:r>
            <a:endParaRPr lang="en-US" dirty="0">
              <a:latin typeface="한컴 고딕" panose="020005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E35DF65-FED1-DC12-CA57-A51850ED6445}"/>
              </a:ext>
            </a:extLst>
          </p:cNvPr>
          <p:cNvSpPr/>
          <p:nvPr/>
        </p:nvSpPr>
        <p:spPr>
          <a:xfrm>
            <a:off x="1862350" y="5564968"/>
            <a:ext cx="3001602" cy="2924170"/>
          </a:xfrm>
          <a:prstGeom prst="ellipse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solidFill>
                  <a:schemeClr val="tx1"/>
                </a:solidFill>
                <a:latin typeface="한컴 고딕" panose="02000500000000000000" pitchFamily="2" charset="-127"/>
              </a:rPr>
              <a:t>Koelectra</a:t>
            </a:r>
            <a:r>
              <a:rPr lang="en-US" altLang="ko-KR" sz="3200" dirty="0">
                <a:solidFill>
                  <a:schemeClr val="tx1"/>
                </a:solidFill>
                <a:latin typeface="한컴 고딕" panose="02000500000000000000" pitchFamily="2" charset="-127"/>
              </a:rPr>
              <a:t>-base</a:t>
            </a:r>
            <a:endParaRPr lang="ko-KR" altLang="en-US" sz="3200" dirty="0">
              <a:solidFill>
                <a:schemeClr val="tx1"/>
              </a:solidFill>
              <a:latin typeface="한컴 고딕" panose="02000500000000000000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6DF2064-69B1-901E-28C9-189933134472}"/>
              </a:ext>
            </a:extLst>
          </p:cNvPr>
          <p:cNvSpPr/>
          <p:nvPr/>
        </p:nvSpPr>
        <p:spPr>
          <a:xfrm>
            <a:off x="5706600" y="5559281"/>
            <a:ext cx="3001602" cy="2924170"/>
          </a:xfrm>
          <a:prstGeom prst="ellipse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한컴 고딕" panose="02000500000000000000" pitchFamily="2" charset="-127"/>
              </a:rPr>
              <a:t>Roberta-small</a:t>
            </a:r>
            <a:endParaRPr lang="ko-KR" altLang="en-US" sz="3200" dirty="0">
              <a:solidFill>
                <a:schemeClr val="tx1"/>
              </a:solidFill>
              <a:latin typeface="한컴 고딕" panose="02000500000000000000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A5EC7D2-F743-7FEB-582E-97DA1E5715A6}"/>
              </a:ext>
            </a:extLst>
          </p:cNvPr>
          <p:cNvSpPr/>
          <p:nvPr/>
        </p:nvSpPr>
        <p:spPr>
          <a:xfrm>
            <a:off x="9689548" y="5517201"/>
            <a:ext cx="3001602" cy="292417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한컴 고딕" panose="02000500000000000000" pitchFamily="2" charset="-127"/>
              </a:rPr>
              <a:t>Roberta-base</a:t>
            </a:r>
            <a:endParaRPr lang="ko-KR" altLang="en-US" sz="3200" dirty="0">
              <a:solidFill>
                <a:schemeClr val="tx1"/>
              </a:solidFill>
              <a:latin typeface="한컴 고딕" panose="020005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AEAB429-E310-5DEA-4320-2F61AF996FA8}"/>
              </a:ext>
            </a:extLst>
          </p:cNvPr>
          <p:cNvSpPr/>
          <p:nvPr/>
        </p:nvSpPr>
        <p:spPr>
          <a:xfrm>
            <a:off x="13533798" y="5559281"/>
            <a:ext cx="3001602" cy="2924170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한컴 고딕" panose="02000500000000000000" pitchFamily="2" charset="-127"/>
              </a:rPr>
              <a:t>Roberta-large</a:t>
            </a:r>
            <a:endParaRPr lang="ko-KR" altLang="en-US" sz="3200" dirty="0">
              <a:solidFill>
                <a:schemeClr val="tx1"/>
              </a:solidFill>
              <a:latin typeface="한컴 고딕" panose="02000500000000000000" pitchFamily="2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EA1283E-8260-BF3E-0408-C28900BB414F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4863952" y="7021366"/>
            <a:ext cx="842648" cy="5687"/>
          </a:xfrm>
          <a:prstGeom prst="line">
            <a:avLst/>
          </a:prstGeom>
          <a:ln w="76200">
            <a:solidFill>
              <a:srgbClr val="8CA6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37DE612-458B-D6EE-15A9-FBD74031D1C9}"/>
              </a:ext>
            </a:extLst>
          </p:cNvPr>
          <p:cNvCxnSpPr>
            <a:cxnSpLocks/>
          </p:cNvCxnSpPr>
          <p:nvPr/>
        </p:nvCxnSpPr>
        <p:spPr>
          <a:xfrm>
            <a:off x="8713980" y="7021366"/>
            <a:ext cx="975568" cy="0"/>
          </a:xfrm>
          <a:prstGeom prst="line">
            <a:avLst/>
          </a:prstGeom>
          <a:ln w="76200">
            <a:solidFill>
              <a:srgbClr val="8CA6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F09575E-F7DC-976D-4DC8-55FE9FE1837D}"/>
              </a:ext>
            </a:extLst>
          </p:cNvPr>
          <p:cNvCxnSpPr>
            <a:cxnSpLocks/>
          </p:cNvCxnSpPr>
          <p:nvPr/>
        </p:nvCxnSpPr>
        <p:spPr>
          <a:xfrm flipV="1">
            <a:off x="12704798" y="6979286"/>
            <a:ext cx="842648" cy="5687"/>
          </a:xfrm>
          <a:prstGeom prst="line">
            <a:avLst/>
          </a:prstGeom>
          <a:ln w="76200">
            <a:solidFill>
              <a:srgbClr val="8CA6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388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681490ED-AA1B-7D5B-0F7A-758F1AC2E7B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052" y="747401"/>
            <a:ext cx="16345611" cy="95396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752381" y="1351677"/>
            <a:ext cx="2786813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600" kern="0" spc="200" dirty="0">
                <a:solidFill>
                  <a:srgbClr val="000000"/>
                </a:solidFill>
                <a:latin typeface="한컴 고딕" panose="02000500000000000000" pitchFamily="2" charset="-127"/>
                <a:cs typeface="ChosunilboNM" pitchFamily="34" charset="0"/>
              </a:rPr>
              <a:t>16</a:t>
            </a:r>
            <a:endParaRPr lang="en-US" dirty="0">
              <a:latin typeface="한컴 고딕" panose="02000500000000000000" pitchFamily="2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951398" y="2318992"/>
            <a:ext cx="776300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500" kern="0" spc="-100" dirty="0">
                <a:solidFill>
                  <a:srgbClr val="F0F0F0"/>
                </a:solidFill>
                <a:latin typeface="한컴 고딕" panose="02000500000000000000" pitchFamily="2" charset="-127"/>
                <a:cs typeface="THEBignewsmiri" pitchFamily="34" charset="0"/>
              </a:rPr>
              <a:t>③</a:t>
            </a:r>
            <a:endParaRPr lang="en-US" dirty="0">
              <a:latin typeface="한컴 고딕" panose="02000500000000000000" pitchFamily="2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66601" y="2472506"/>
            <a:ext cx="845969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b="1" kern="0" dirty="0">
                <a:solidFill>
                  <a:srgbClr val="000000"/>
                </a:solidFill>
                <a:latin typeface="한컴 고딕" panose="02000500000000000000" pitchFamily="2" charset="-127"/>
                <a:cs typeface="THEBignewsmiri" pitchFamily="34" charset="0"/>
              </a:rPr>
              <a:t>Modeling</a:t>
            </a:r>
            <a:endParaRPr lang="en-US" dirty="0">
              <a:latin typeface="한컴 고딕" panose="02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76E35D-83BC-7596-3AA8-E78FA4965E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505" b="63663"/>
          <a:stretch/>
        </p:blipFill>
        <p:spPr>
          <a:xfrm>
            <a:off x="1447800" y="4457700"/>
            <a:ext cx="8012495" cy="1651637"/>
          </a:xfrm>
          <a:prstGeom prst="rect">
            <a:avLst/>
          </a:prstGeom>
          <a:ln w="38100">
            <a:solidFill>
              <a:srgbClr val="8CA6D7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722367-5632-6EB8-D838-3FAEDF61817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775" b="62975"/>
          <a:stretch/>
        </p:blipFill>
        <p:spPr>
          <a:xfrm>
            <a:off x="8980006" y="5604687"/>
            <a:ext cx="8012495" cy="1604302"/>
          </a:xfrm>
          <a:prstGeom prst="rect">
            <a:avLst/>
          </a:prstGeom>
          <a:ln w="38100">
            <a:solidFill>
              <a:srgbClr val="8CA6D7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75DBCE6-57C4-F44B-AA74-653AA8F9A11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630" b="60941"/>
          <a:stretch/>
        </p:blipFill>
        <p:spPr>
          <a:xfrm>
            <a:off x="1448937" y="6774841"/>
            <a:ext cx="7956825" cy="1703964"/>
          </a:xfrm>
          <a:prstGeom prst="rect">
            <a:avLst/>
          </a:prstGeom>
          <a:ln w="38100">
            <a:solidFill>
              <a:srgbClr val="8CA6D7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E4B7E1E-BFD8-4372-E24A-E9FB70AD8F8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5469" b="65334"/>
          <a:stretch/>
        </p:blipFill>
        <p:spPr>
          <a:xfrm>
            <a:off x="9006988" y="8319836"/>
            <a:ext cx="7832075" cy="1500006"/>
          </a:xfrm>
          <a:prstGeom prst="rect">
            <a:avLst/>
          </a:prstGeom>
          <a:ln w="38100">
            <a:solidFill>
              <a:srgbClr val="8CA6D7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7A06F63-660B-0860-4A05-6FCEAF3E7658}"/>
              </a:ext>
            </a:extLst>
          </p:cNvPr>
          <p:cNvSpPr txBox="1"/>
          <p:nvPr/>
        </p:nvSpPr>
        <p:spPr>
          <a:xfrm>
            <a:off x="1450255" y="3433263"/>
            <a:ext cx="46482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한컴 고딕" panose="02000500000000000000" pitchFamily="2" charset="-127"/>
              </a:rPr>
              <a:t>네 개 모델 </a:t>
            </a:r>
            <a:r>
              <a:rPr lang="en-US" altLang="ko-KR" sz="2400" dirty="0">
                <a:latin typeface="한컴 고딕" panose="02000500000000000000" pitchFamily="2" charset="-127"/>
              </a:rPr>
              <a:t>load &amp; pred</a:t>
            </a:r>
          </a:p>
        </p:txBody>
      </p:sp>
    </p:spTree>
    <p:extLst>
      <p:ext uri="{BB962C8B-B14F-4D97-AF65-F5344CB8AC3E}">
        <p14:creationId xmlns:p14="http://schemas.microsoft.com/office/powerpoint/2010/main" val="2534042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681490ED-AA1B-7D5B-0F7A-758F1AC2E7B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052" y="747401"/>
            <a:ext cx="16345611" cy="95396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752381" y="1351677"/>
            <a:ext cx="2786813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600" kern="0" spc="200" dirty="0">
                <a:solidFill>
                  <a:srgbClr val="000000"/>
                </a:solidFill>
                <a:latin typeface="한컴 고딕" panose="02000500000000000000" pitchFamily="2" charset="-127"/>
                <a:cs typeface="ChosunilboNM" pitchFamily="34" charset="0"/>
              </a:rPr>
              <a:t>17</a:t>
            </a:r>
            <a:endParaRPr lang="en-US" dirty="0">
              <a:latin typeface="한컴 고딕" panose="02000500000000000000" pitchFamily="2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951398" y="2318992"/>
            <a:ext cx="776300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500" kern="0" spc="-100" dirty="0">
                <a:solidFill>
                  <a:srgbClr val="F0F0F0"/>
                </a:solidFill>
                <a:latin typeface="한컴 고딕" panose="02000500000000000000" pitchFamily="2" charset="-127"/>
                <a:cs typeface="THEBignewsmiri" pitchFamily="34" charset="0"/>
              </a:rPr>
              <a:t>③</a:t>
            </a:r>
            <a:endParaRPr lang="en-US" dirty="0">
              <a:latin typeface="한컴 고딕" panose="02000500000000000000" pitchFamily="2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66601" y="2472506"/>
            <a:ext cx="845969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b="1" kern="0" dirty="0">
                <a:solidFill>
                  <a:srgbClr val="000000"/>
                </a:solidFill>
                <a:latin typeface="한컴 고딕" panose="02000500000000000000" pitchFamily="2" charset="-127"/>
                <a:cs typeface="THEBignewsmiri" pitchFamily="34" charset="0"/>
              </a:rPr>
              <a:t>Modeling</a:t>
            </a:r>
            <a:endParaRPr lang="en-US" dirty="0">
              <a:latin typeface="한컴 고딕" panose="020005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A06F63-660B-0860-4A05-6FCEAF3E7658}"/>
              </a:ext>
            </a:extLst>
          </p:cNvPr>
          <p:cNvSpPr txBox="1"/>
          <p:nvPr/>
        </p:nvSpPr>
        <p:spPr>
          <a:xfrm>
            <a:off x="10130806" y="6167567"/>
            <a:ext cx="6404594" cy="114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한컴 고딕" panose="02000500000000000000" pitchFamily="2" charset="-127"/>
              </a:rPr>
              <a:t>각 모델 반영 비율 다르게 해서 예측</a:t>
            </a:r>
            <a:endParaRPr lang="en-US" altLang="ko-KR" sz="2400" dirty="0">
              <a:latin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한컴 고딕" panose="02000500000000000000" pitchFamily="2" charset="-127"/>
              </a:rPr>
              <a:t>데이콘</a:t>
            </a:r>
            <a:r>
              <a:rPr lang="ko-KR" altLang="en-US" sz="2400" dirty="0">
                <a:latin typeface="한컴 고딕" panose="02000500000000000000" pitchFamily="2" charset="-127"/>
              </a:rPr>
              <a:t> 제출 후 가장 성능 좋은 모델 채택</a:t>
            </a:r>
            <a:endParaRPr lang="en-US" altLang="ko-KR" sz="2400" dirty="0">
              <a:latin typeface="한컴 고딕" panose="020005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7E4DCD-C96C-9BDE-1EC2-034359B930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5749" y="4305300"/>
            <a:ext cx="7850303" cy="486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59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ject 3">
            <a:extLst>
              <a:ext uri="{FF2B5EF4-FFF2-40B4-BE49-F238E27FC236}">
                <a16:creationId xmlns:a16="http://schemas.microsoft.com/office/drawing/2014/main" id="{61D4BC32-DEDF-9411-486C-D755700618A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052" y="747401"/>
            <a:ext cx="16345611" cy="9539600"/>
          </a:xfrm>
          <a:prstGeom prst="rect">
            <a:avLst/>
          </a:prstGeom>
        </p:spPr>
      </p:pic>
      <p:grpSp>
        <p:nvGrpSpPr>
          <p:cNvPr id="28" name="그룹 1002">
            <a:extLst>
              <a:ext uri="{FF2B5EF4-FFF2-40B4-BE49-F238E27FC236}">
                <a16:creationId xmlns:a16="http://schemas.microsoft.com/office/drawing/2014/main" id="{69F5E4D3-E30F-2C55-C1B4-237A6F3A9E20}"/>
              </a:ext>
            </a:extLst>
          </p:cNvPr>
          <p:cNvGrpSpPr/>
          <p:nvPr/>
        </p:nvGrpSpPr>
        <p:grpSpPr>
          <a:xfrm>
            <a:off x="2131735" y="3952493"/>
            <a:ext cx="6397701" cy="1852129"/>
            <a:chOff x="9533552" y="3355311"/>
            <a:chExt cx="6996118" cy="5919576"/>
          </a:xfrm>
        </p:grpSpPr>
        <p:pic>
          <p:nvPicPr>
            <p:cNvPr id="32" name="Object 6">
              <a:extLst>
                <a:ext uri="{FF2B5EF4-FFF2-40B4-BE49-F238E27FC236}">
                  <a16:creationId xmlns:a16="http://schemas.microsoft.com/office/drawing/2014/main" id="{674ED569-7067-3474-9EE2-AFC09EA35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3552" y="3355311"/>
              <a:ext cx="6996118" cy="59195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752381" y="1351677"/>
            <a:ext cx="2786813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600" kern="0" spc="200" dirty="0">
                <a:solidFill>
                  <a:srgbClr val="000000"/>
                </a:solidFill>
                <a:latin typeface="한컴 고딕" panose="02000500000000000000" pitchFamily="2" charset="-127"/>
                <a:cs typeface="ChosunilboNM" pitchFamily="34" charset="0"/>
              </a:rPr>
              <a:t>18</a:t>
            </a:r>
            <a:endParaRPr lang="en-US" dirty="0">
              <a:latin typeface="한컴 고딕" panose="02000500000000000000" pitchFamily="2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951398" y="2318992"/>
            <a:ext cx="776300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kern="0" spc="-100" dirty="0">
                <a:solidFill>
                  <a:srgbClr val="F0F0F0"/>
                </a:solidFill>
                <a:latin typeface="한컴 고딕" panose="02000500000000000000" pitchFamily="2" charset="-127"/>
                <a:cs typeface="THEBignewsmiri" pitchFamily="34" charset="0"/>
              </a:rPr>
              <a:t>④④</a:t>
            </a:r>
            <a:endParaRPr lang="en-US" dirty="0">
              <a:latin typeface="한컴 고딕" panose="02000500000000000000" pitchFamily="2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64918" y="2422918"/>
            <a:ext cx="845969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kern="0" spc="-100" dirty="0">
                <a:solidFill>
                  <a:srgbClr val="000000"/>
                </a:solidFill>
                <a:latin typeface="한컴 고딕" panose="02000500000000000000" pitchFamily="2" charset="-127"/>
              </a:rPr>
              <a:t>결과 및 </a:t>
            </a:r>
            <a:r>
              <a:rPr lang="ko-KR" altLang="en-US" sz="3200" b="1" kern="0" spc="-100" dirty="0" err="1">
                <a:solidFill>
                  <a:srgbClr val="000000"/>
                </a:solidFill>
                <a:latin typeface="한컴 고딕" panose="02000500000000000000" pitchFamily="2" charset="-127"/>
              </a:rPr>
              <a:t>느낀점</a:t>
            </a:r>
            <a:endParaRPr lang="en-US" dirty="0">
              <a:latin typeface="한컴 고딕" panose="02000500000000000000" pitchFamily="2" charset="-127"/>
            </a:endParaRPr>
          </a:p>
        </p:txBody>
      </p:sp>
      <p:grpSp>
        <p:nvGrpSpPr>
          <p:cNvPr id="14" name="그룹 1002">
            <a:extLst>
              <a:ext uri="{FF2B5EF4-FFF2-40B4-BE49-F238E27FC236}">
                <a16:creationId xmlns:a16="http://schemas.microsoft.com/office/drawing/2014/main" id="{B48EA9EE-74D3-DED0-0931-33273CF2BF9B}"/>
              </a:ext>
            </a:extLst>
          </p:cNvPr>
          <p:cNvGrpSpPr/>
          <p:nvPr/>
        </p:nvGrpSpPr>
        <p:grpSpPr>
          <a:xfrm rot="5400000">
            <a:off x="6303445" y="6044818"/>
            <a:ext cx="6431284" cy="164225"/>
            <a:chOff x="1730403" y="1813216"/>
            <a:chExt cx="14810256" cy="259467"/>
          </a:xfrm>
        </p:grpSpPr>
        <p:grpSp>
          <p:nvGrpSpPr>
            <p:cNvPr id="15" name="그룹 1003">
              <a:extLst>
                <a:ext uri="{FF2B5EF4-FFF2-40B4-BE49-F238E27FC236}">
                  <a16:creationId xmlns:a16="http://schemas.microsoft.com/office/drawing/2014/main" id="{90B38193-8843-350E-61F3-F835D4CD8C38}"/>
                </a:ext>
              </a:extLst>
            </p:cNvPr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21" name="Object 8">
                <a:extLst>
                  <a:ext uri="{FF2B5EF4-FFF2-40B4-BE49-F238E27FC236}">
                    <a16:creationId xmlns:a16="http://schemas.microsoft.com/office/drawing/2014/main" id="{8E742CF3-D543-7084-5AE2-0965C6B87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6" name="그룹 1004">
              <a:extLst>
                <a:ext uri="{FF2B5EF4-FFF2-40B4-BE49-F238E27FC236}">
                  <a16:creationId xmlns:a16="http://schemas.microsoft.com/office/drawing/2014/main" id="{EBFD92AE-638F-F6F7-D3CC-A9499D5DD3B0}"/>
                </a:ext>
              </a:extLst>
            </p:cNvPr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8" name="Object 11">
                <a:extLst>
                  <a:ext uri="{FF2B5EF4-FFF2-40B4-BE49-F238E27FC236}">
                    <a16:creationId xmlns:a16="http://schemas.microsoft.com/office/drawing/2014/main" id="{5C21B8AC-E912-0C95-6A60-42FC09F33E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70BE220-0580-0C7A-C37C-988F7632B474}"/>
              </a:ext>
            </a:extLst>
          </p:cNvPr>
          <p:cNvSpPr txBox="1"/>
          <p:nvPr/>
        </p:nvSpPr>
        <p:spPr>
          <a:xfrm>
            <a:off x="1951398" y="3372755"/>
            <a:ext cx="3001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8CA6D7"/>
                </a:solidFill>
                <a:latin typeface="한컴 고딕" panose="02000500000000000000" pitchFamily="2" charset="-127"/>
              </a:rPr>
              <a:t>결과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C9429D-802D-6505-6168-F7BC8C194CD3}"/>
              </a:ext>
            </a:extLst>
          </p:cNvPr>
          <p:cNvSpPr txBox="1"/>
          <p:nvPr/>
        </p:nvSpPr>
        <p:spPr>
          <a:xfrm>
            <a:off x="10125266" y="3372755"/>
            <a:ext cx="3001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rgbClr val="8CA6D7"/>
                </a:solidFill>
                <a:latin typeface="한컴 고딕" panose="02000500000000000000" pitchFamily="2" charset="-127"/>
              </a:rPr>
              <a:t>느낀점</a:t>
            </a:r>
            <a:endParaRPr lang="ko-KR" altLang="en-US" sz="2400" b="1" dirty="0">
              <a:solidFill>
                <a:srgbClr val="8CA6D7"/>
              </a:solidFill>
              <a:latin typeface="한컴 고딕" panose="02000500000000000000" pitchFamily="2" charset="-127"/>
            </a:endParaRPr>
          </a:p>
        </p:txBody>
      </p:sp>
      <p:grpSp>
        <p:nvGrpSpPr>
          <p:cNvPr id="33" name="그룹 1002">
            <a:extLst>
              <a:ext uri="{FF2B5EF4-FFF2-40B4-BE49-F238E27FC236}">
                <a16:creationId xmlns:a16="http://schemas.microsoft.com/office/drawing/2014/main" id="{BFB8E986-737F-D883-3961-27AED22DE175}"/>
              </a:ext>
            </a:extLst>
          </p:cNvPr>
          <p:cNvGrpSpPr/>
          <p:nvPr/>
        </p:nvGrpSpPr>
        <p:grpSpPr>
          <a:xfrm>
            <a:off x="2145644" y="6201508"/>
            <a:ext cx="6397701" cy="2523392"/>
            <a:chOff x="9533552" y="3355311"/>
            <a:chExt cx="6996118" cy="5919576"/>
          </a:xfrm>
        </p:grpSpPr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5544FB12-2207-358D-C4DF-2CDD60A95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3552" y="3355311"/>
              <a:ext cx="6996118" cy="591957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B18783A-A67D-C928-546B-400E8436E8D5}"/>
              </a:ext>
            </a:extLst>
          </p:cNvPr>
          <p:cNvSpPr txBox="1"/>
          <p:nvPr/>
        </p:nvSpPr>
        <p:spPr>
          <a:xfrm>
            <a:off x="2453325" y="4081700"/>
            <a:ext cx="63977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 err="1">
                <a:latin typeface="한컴 고딕" panose="02000500000000000000" pitchFamily="2" charset="-127"/>
              </a:rPr>
              <a:t>RoBERTa</a:t>
            </a:r>
            <a:r>
              <a:rPr lang="en-US" altLang="ko-KR" sz="2400" b="1" u="sng" dirty="0">
                <a:latin typeface="한컴 고딕" panose="02000500000000000000" pitchFamily="2" charset="-127"/>
              </a:rPr>
              <a:t>-large</a:t>
            </a:r>
          </a:p>
          <a:p>
            <a:endParaRPr lang="en-US" altLang="ko-KR" sz="2400" dirty="0">
              <a:latin typeface="한컴 고딕" panose="02000500000000000000" pitchFamily="2" charset="-127"/>
            </a:endParaRPr>
          </a:p>
          <a:p>
            <a:r>
              <a:rPr lang="en-US" altLang="ko-KR" sz="2400" dirty="0">
                <a:latin typeface="한컴 고딕" panose="02000500000000000000" pitchFamily="2" charset="-127"/>
              </a:rPr>
              <a:t>Public </a:t>
            </a:r>
            <a:r>
              <a:rPr lang="ko-KR" altLang="en-US" sz="2400" dirty="0">
                <a:latin typeface="한컴 고딕" panose="02000500000000000000" pitchFamily="2" charset="-127"/>
              </a:rPr>
              <a:t>점수</a:t>
            </a:r>
            <a:r>
              <a:rPr lang="en-US" altLang="ko-KR" sz="2400" dirty="0">
                <a:latin typeface="한컴 고딕" panose="02000500000000000000" pitchFamily="2" charset="-127"/>
              </a:rPr>
              <a:t>: 0.85454</a:t>
            </a:r>
          </a:p>
          <a:p>
            <a:r>
              <a:rPr lang="en-US" altLang="ko-KR" sz="2400" dirty="0">
                <a:latin typeface="한컴 고딕" panose="02000500000000000000" pitchFamily="2" charset="-127"/>
              </a:rPr>
              <a:t>Private</a:t>
            </a:r>
            <a:r>
              <a:rPr lang="ko-KR" altLang="en-US" sz="2400" dirty="0">
                <a:latin typeface="한컴 고딕" panose="02000500000000000000" pitchFamily="2" charset="-127"/>
              </a:rPr>
              <a:t> 점수</a:t>
            </a:r>
            <a:r>
              <a:rPr lang="en-US" altLang="ko-KR" sz="2400" dirty="0">
                <a:latin typeface="한컴 고딕" panose="02000500000000000000" pitchFamily="2" charset="-127"/>
              </a:rPr>
              <a:t>: </a:t>
            </a:r>
          </a:p>
          <a:p>
            <a:endParaRPr lang="en-US" altLang="ko-KR" sz="2400" dirty="0">
              <a:latin typeface="한컴 고딕" panose="02000500000000000000" pitchFamily="2" charset="-127"/>
            </a:endParaRPr>
          </a:p>
          <a:p>
            <a:endParaRPr lang="en-US" altLang="ko-KR" sz="2400" dirty="0">
              <a:latin typeface="한컴 고딕" panose="02000500000000000000" pitchFamily="2" charset="-127"/>
            </a:endParaRPr>
          </a:p>
          <a:p>
            <a:r>
              <a:rPr lang="en-US" altLang="ko-KR" sz="2400" b="1" u="sng" dirty="0" err="1">
                <a:latin typeface="한컴 고딕" panose="02000500000000000000" pitchFamily="2" charset="-127"/>
              </a:rPr>
              <a:t>Ensenble</a:t>
            </a:r>
            <a:r>
              <a:rPr lang="en-US" altLang="ko-KR" sz="2400" b="1" u="sng" dirty="0">
                <a:latin typeface="한컴 고딕" panose="02000500000000000000" pitchFamily="2" charset="-127"/>
              </a:rPr>
              <a:t> </a:t>
            </a:r>
          </a:p>
          <a:p>
            <a:r>
              <a:rPr lang="en-US" altLang="ko-KR" sz="2400" dirty="0">
                <a:latin typeface="한컴 고딕" panose="02000500000000000000" pitchFamily="2" charset="-127"/>
              </a:rPr>
              <a:t>-</a:t>
            </a:r>
            <a:r>
              <a:rPr lang="en-US" altLang="ko-KR" sz="2400" dirty="0" err="1">
                <a:latin typeface="한컴 고딕" panose="02000500000000000000" pitchFamily="2" charset="-127"/>
              </a:rPr>
              <a:t>koelectra</a:t>
            </a:r>
            <a:r>
              <a:rPr lang="en-US" altLang="ko-KR" sz="2400" dirty="0">
                <a:latin typeface="한컴 고딕" panose="02000500000000000000" pitchFamily="2" charset="-127"/>
              </a:rPr>
              <a:t>(0.1)  large(0.1)  small(0.5) base(0.3)</a:t>
            </a:r>
            <a:r>
              <a:rPr lang="ko-KR" altLang="en-US" sz="2400" dirty="0">
                <a:latin typeface="한컴 고딕" panose="02000500000000000000" pitchFamily="2" charset="-127"/>
              </a:rPr>
              <a:t> </a:t>
            </a:r>
            <a:endParaRPr lang="en-US" altLang="ko-KR" sz="2400" dirty="0">
              <a:latin typeface="한컴 고딕" panose="02000500000000000000" pitchFamily="2" charset="-127"/>
            </a:endParaRPr>
          </a:p>
          <a:p>
            <a:endParaRPr lang="en-US" altLang="ko-KR" sz="2400" dirty="0">
              <a:latin typeface="한컴 고딕" panose="02000500000000000000" pitchFamily="2" charset="-127"/>
            </a:endParaRPr>
          </a:p>
          <a:p>
            <a:r>
              <a:rPr lang="en-US" altLang="ko-KR" sz="2400" dirty="0">
                <a:latin typeface="한컴 고딕" panose="02000500000000000000" pitchFamily="2" charset="-127"/>
              </a:rPr>
              <a:t>Public</a:t>
            </a:r>
            <a:r>
              <a:rPr lang="ko-KR" altLang="en-US" sz="2400" dirty="0">
                <a:latin typeface="한컴 고딕" panose="02000500000000000000" pitchFamily="2" charset="-127"/>
              </a:rPr>
              <a:t>점수 </a:t>
            </a:r>
            <a:r>
              <a:rPr lang="en-US" altLang="ko-KR" sz="2400" dirty="0">
                <a:latin typeface="한컴 고딕" panose="02000500000000000000" pitchFamily="2" charset="-127"/>
              </a:rPr>
              <a:t>: 0.8403066813</a:t>
            </a:r>
          </a:p>
          <a:p>
            <a:r>
              <a:rPr lang="en-US" altLang="ko-KR" sz="2400" dirty="0">
                <a:latin typeface="한컴 고딕" panose="02000500000000000000" pitchFamily="2" charset="-127"/>
              </a:rPr>
              <a:t>Private </a:t>
            </a:r>
            <a:r>
              <a:rPr lang="ko-KR" altLang="en-US" sz="2400" dirty="0">
                <a:latin typeface="한컴 고딕" panose="02000500000000000000" pitchFamily="2" charset="-127"/>
              </a:rPr>
              <a:t>점수</a:t>
            </a:r>
            <a:r>
              <a:rPr lang="en-US" altLang="ko-KR" sz="2400" dirty="0">
                <a:latin typeface="한컴 고딕" panose="02000500000000000000" pitchFamily="2" charset="-127"/>
              </a:rPr>
              <a:t>: 0.8136224266</a:t>
            </a:r>
          </a:p>
          <a:p>
            <a:endParaRPr lang="ko-KR" altLang="en-US" dirty="0">
              <a:latin typeface="한컴 고딕" panose="020005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251C75-9AC8-C909-95A2-AE00E7614B24}"/>
              </a:ext>
            </a:extLst>
          </p:cNvPr>
          <p:cNvSpPr txBox="1"/>
          <p:nvPr/>
        </p:nvSpPr>
        <p:spPr>
          <a:xfrm>
            <a:off x="10143409" y="4671179"/>
            <a:ext cx="61040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한컴 고딕" panose="02000500000000000000" pitchFamily="2" charset="-127"/>
              </a:rPr>
              <a:t>앙상블이 더 결과가 좋을 것이라 예측했지만 </a:t>
            </a:r>
            <a:r>
              <a:rPr lang="en-US" altLang="ko-KR" sz="2000" dirty="0" err="1">
                <a:latin typeface="한컴 고딕" panose="02000500000000000000" pitchFamily="2" charset="-127"/>
              </a:rPr>
              <a:t>RoBERTa</a:t>
            </a:r>
            <a:r>
              <a:rPr lang="en-US" altLang="ko-KR" sz="2000" dirty="0">
                <a:latin typeface="한컴 고딕" panose="02000500000000000000" pitchFamily="2" charset="-127"/>
              </a:rPr>
              <a:t>-large </a:t>
            </a:r>
            <a:r>
              <a:rPr lang="ko-KR" altLang="en-US" sz="2000" dirty="0">
                <a:latin typeface="한컴 고딕" panose="02000500000000000000" pitchFamily="2" charset="-127"/>
              </a:rPr>
              <a:t>단독모델이 더 성능이 좋은 것을 보고 여러가지 시도가 필요함을 알 수 있었다</a:t>
            </a:r>
            <a:r>
              <a:rPr lang="en-US" altLang="ko-KR" sz="2000" dirty="0">
                <a:latin typeface="한컴 고딕" panose="020005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한컴 고딕" panose="02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한컴 고딕" panose="02000500000000000000" pitchFamily="2" charset="-127"/>
              </a:rPr>
              <a:t>NLP</a:t>
            </a:r>
            <a:r>
              <a:rPr lang="ko-KR" altLang="en-US" sz="2000" dirty="0">
                <a:latin typeface="한컴 고딕" panose="02000500000000000000" pitchFamily="2" charset="-127"/>
              </a:rPr>
              <a:t>에서 </a:t>
            </a:r>
            <a:r>
              <a:rPr lang="ko-KR" altLang="en-US" sz="2000" dirty="0" err="1">
                <a:latin typeface="한컴 고딕" panose="02000500000000000000" pitchFamily="2" charset="-127"/>
              </a:rPr>
              <a:t>전처리</a:t>
            </a:r>
            <a:r>
              <a:rPr lang="ko-KR" altLang="en-US" sz="2000" dirty="0">
                <a:latin typeface="한컴 고딕" panose="02000500000000000000" pitchFamily="2" charset="-127"/>
              </a:rPr>
              <a:t> 과정보다 모델 선택이 더 중요하다는 점을 알게 되었다</a:t>
            </a:r>
            <a:r>
              <a:rPr lang="en-US" altLang="ko-KR" sz="2000" dirty="0">
                <a:latin typeface="한컴 고딕" panose="02000500000000000000" pitchFamily="2" charset="-127"/>
              </a:rPr>
              <a:t>.</a:t>
            </a:r>
          </a:p>
          <a:p>
            <a:endParaRPr lang="en-US" altLang="ko-KR" dirty="0">
              <a:latin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63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052" y="747401"/>
            <a:ext cx="16345611" cy="9539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752381" y="1854814"/>
            <a:ext cx="2786813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600" kern="0" spc="200" dirty="0">
                <a:solidFill>
                  <a:srgbClr val="000000"/>
                </a:solidFill>
                <a:latin typeface="한컴 고딕" panose="02000500000000000000" pitchFamily="2" charset="-127"/>
                <a:cs typeface="ChosunilboNM" pitchFamily="34" charset="0"/>
              </a:rPr>
              <a:t>2</a:t>
            </a:r>
            <a:endParaRPr lang="en-US" dirty="0">
              <a:latin typeface="한컴 고딕" panose="02000500000000000000" pitchFamily="2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730403" y="2413216"/>
            <a:ext cx="14810256" cy="259467"/>
            <a:chOff x="1730403" y="2413216"/>
            <a:chExt cx="14810256" cy="2594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30403" y="2413216"/>
              <a:ext cx="14810256" cy="223414"/>
              <a:chOff x="1730403" y="2413216"/>
              <a:chExt cx="14810256" cy="22341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30403" y="24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30403" y="2541392"/>
              <a:ext cx="14810256" cy="131291"/>
              <a:chOff x="1730403" y="2541392"/>
              <a:chExt cx="14810256" cy="13129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2541392"/>
                <a:ext cx="14810256" cy="131291"/>
              </a:xfrm>
              <a:prstGeom prst="rect">
                <a:avLst/>
              </a:prstGeom>
            </p:spPr>
          </p:pic>
        </p:grpSp>
      </p:grpSp>
      <p:sp>
        <p:nvSpPr>
          <p:cNvPr id="15" name="Object 15"/>
          <p:cNvSpPr txBox="1"/>
          <p:nvPr/>
        </p:nvSpPr>
        <p:spPr>
          <a:xfrm>
            <a:off x="2278750" y="2759079"/>
            <a:ext cx="13728215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1500" b="1" kern="0" spc="-300" dirty="0">
                <a:solidFill>
                  <a:srgbClr val="000000"/>
                </a:solidFill>
                <a:latin typeface="한컴 고딕" panose="02000500000000000000" pitchFamily="2" charset="-127"/>
                <a:cs typeface="THEBignewsmiri" pitchFamily="34" charset="0"/>
              </a:rPr>
              <a:t>목차</a:t>
            </a:r>
            <a:endParaRPr lang="en-US" dirty="0">
              <a:latin typeface="한컴 고딕" panose="02000500000000000000" pitchFamily="2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9451" y="1799756"/>
            <a:ext cx="845969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kern="0" spc="-100" dirty="0">
                <a:solidFill>
                  <a:srgbClr val="000000"/>
                </a:solidFill>
                <a:latin typeface="한컴 고딕" panose="02000500000000000000" pitchFamily="2" charset="-127"/>
                <a:cs typeface="ChosunilboNM" pitchFamily="34" charset="0"/>
              </a:rPr>
              <a:t>뉴스 토픽 분류 </a:t>
            </a:r>
            <a:r>
              <a:rPr lang="en-US" altLang="ko-KR" sz="3200" kern="0" spc="-100" dirty="0">
                <a:solidFill>
                  <a:srgbClr val="000000"/>
                </a:solidFill>
                <a:latin typeface="한컴 고딕" panose="02000500000000000000" pitchFamily="2" charset="-127"/>
                <a:cs typeface="ChosunilboNM" pitchFamily="34" charset="0"/>
              </a:rPr>
              <a:t>AI </a:t>
            </a:r>
            <a:r>
              <a:rPr lang="ko-KR" altLang="en-US" sz="3200" kern="0" spc="-100" dirty="0">
                <a:solidFill>
                  <a:srgbClr val="000000"/>
                </a:solidFill>
                <a:latin typeface="한컴 고딕" panose="02000500000000000000" pitchFamily="2" charset="-127"/>
                <a:cs typeface="ChosunilboNM" pitchFamily="34" charset="0"/>
              </a:rPr>
              <a:t>경진대회</a:t>
            </a:r>
            <a:endParaRPr lang="en-US" dirty="0">
              <a:latin typeface="한컴 고딕" panose="02000500000000000000" pitchFamily="2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865934" y="4938104"/>
            <a:ext cx="14649084" cy="3761530"/>
            <a:chOff x="1865934" y="4938104"/>
            <a:chExt cx="14649084" cy="376153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934" y="4938104"/>
              <a:ext cx="14649084" cy="37615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80586" y="5617306"/>
            <a:ext cx="1781685" cy="697436"/>
            <a:chOff x="1880586" y="5617306"/>
            <a:chExt cx="1781685" cy="69743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80586" y="5617306"/>
              <a:ext cx="1781685" cy="697436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867710" y="5546358"/>
            <a:ext cx="776300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kern="0" spc="-100" dirty="0">
                <a:solidFill>
                  <a:srgbClr val="F0F0F0"/>
                </a:solidFill>
                <a:latin typeface="한컴 고딕" panose="02000500000000000000" pitchFamily="2" charset="-127"/>
                <a:cs typeface="THEBignewsmiri" pitchFamily="34" charset="0"/>
              </a:rPr>
              <a:t>①</a:t>
            </a:r>
            <a:endParaRPr lang="en-US" dirty="0">
              <a:latin typeface="한컴 고딕" panose="02000500000000000000" pitchFamily="2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1865934" y="7079577"/>
            <a:ext cx="1781685" cy="697436"/>
            <a:chOff x="1865934" y="7079577"/>
            <a:chExt cx="1781685" cy="69743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5934" y="7079577"/>
              <a:ext cx="1781685" cy="69743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853058" y="7008629"/>
            <a:ext cx="776300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kern="0" spc="-100" dirty="0">
                <a:solidFill>
                  <a:srgbClr val="F0F0F0"/>
                </a:solidFill>
                <a:latin typeface="한컴 고딕" panose="02000500000000000000" pitchFamily="2" charset="-127"/>
                <a:cs typeface="THEBignewsmiri" pitchFamily="34" charset="0"/>
              </a:rPr>
              <a:t>②</a:t>
            </a:r>
            <a:endParaRPr lang="en-US" dirty="0">
              <a:latin typeface="한컴 고딕" panose="02000500000000000000" pitchFamily="2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82913" y="5579872"/>
            <a:ext cx="845969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b="1" kern="0" spc="-1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소개</a:t>
            </a:r>
            <a:endParaRPr 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82913" y="7056795"/>
            <a:ext cx="845969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b="1" kern="0" spc="-100" dirty="0" err="1">
                <a:solidFill>
                  <a:srgbClr val="000000"/>
                </a:solidFill>
                <a:latin typeface="한컴 고딕" panose="02000500000000000000" pitchFamily="2" charset="-127"/>
                <a:cs typeface="THEBignewsmiri" pitchFamily="34" charset="0"/>
              </a:rPr>
              <a:t>전처리</a:t>
            </a:r>
            <a:endParaRPr lang="en-US" dirty="0">
              <a:latin typeface="한컴 고딕" panose="02000500000000000000" pitchFamily="2" charset="-127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9158974" y="5617306"/>
            <a:ext cx="1781685" cy="697436"/>
            <a:chOff x="9158974" y="5617306"/>
            <a:chExt cx="1781685" cy="6974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58974" y="5617306"/>
              <a:ext cx="1781685" cy="69743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0146098" y="5546358"/>
            <a:ext cx="776300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kern="0" spc="-100" dirty="0">
                <a:solidFill>
                  <a:srgbClr val="F0F0F0"/>
                </a:solidFill>
                <a:latin typeface="한컴 고딕" panose="02000500000000000000" pitchFamily="2" charset="-127"/>
                <a:cs typeface="THEBignewsmiri" pitchFamily="34" charset="0"/>
              </a:rPr>
              <a:t>③</a:t>
            </a:r>
            <a:endParaRPr lang="en-US" dirty="0">
              <a:latin typeface="한컴 고딕" panose="02000500000000000000" pitchFamily="2" charset="-127"/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9144322" y="7079577"/>
            <a:ext cx="1781685" cy="697436"/>
            <a:chOff x="9144322" y="7079577"/>
            <a:chExt cx="1781685" cy="69743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4322" y="7079577"/>
              <a:ext cx="1781685" cy="697436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0131446" y="7008629"/>
            <a:ext cx="776300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kern="0" spc="-100" dirty="0">
                <a:solidFill>
                  <a:srgbClr val="F0F0F0"/>
                </a:solidFill>
                <a:latin typeface="한컴 고딕" panose="02000500000000000000" pitchFamily="2" charset="-127"/>
                <a:cs typeface="THEBignewsmiri" pitchFamily="34" charset="0"/>
              </a:rPr>
              <a:t>④</a:t>
            </a:r>
            <a:endParaRPr lang="en-US" dirty="0">
              <a:latin typeface="한컴 고딕" panose="02000500000000000000" pitchFamily="2" charset="-127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261301" y="5579872"/>
            <a:ext cx="845969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b="1" kern="0" spc="-100" dirty="0">
                <a:solidFill>
                  <a:srgbClr val="000000"/>
                </a:solidFill>
                <a:latin typeface="한컴 고딕" panose="02000500000000000000" pitchFamily="2" charset="-127"/>
                <a:cs typeface="THEBignewsmiri" pitchFamily="34" charset="0"/>
              </a:rPr>
              <a:t>모델링</a:t>
            </a:r>
            <a:endParaRPr lang="en-US" dirty="0">
              <a:latin typeface="한컴 고딕" panose="02000500000000000000" pitchFamily="2" charset="-127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261301" y="7056795"/>
            <a:ext cx="845969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b="1" kern="0" spc="-100" dirty="0">
                <a:solidFill>
                  <a:srgbClr val="000000"/>
                </a:solidFill>
                <a:latin typeface="한컴 고딕" panose="02000500000000000000" pitchFamily="2" charset="-127"/>
                <a:cs typeface="THEBignewsmiri" pitchFamily="34" charset="0"/>
              </a:rPr>
              <a:t>결과</a:t>
            </a:r>
            <a:endParaRPr lang="en-US" dirty="0">
              <a:latin typeface="한컴 고딕" panose="02000500000000000000" pitchFamily="2" charset="-127"/>
            </a:endParaRPr>
          </a:p>
        </p:txBody>
      </p:sp>
      <p:grpSp>
        <p:nvGrpSpPr>
          <p:cNvPr id="1010" name="그룹 1010"/>
          <p:cNvGrpSpPr/>
          <p:nvPr/>
        </p:nvGrpSpPr>
        <p:grpSpPr>
          <a:xfrm>
            <a:off x="6524793" y="4279272"/>
            <a:ext cx="5784346" cy="211704"/>
            <a:chOff x="8187643" y="4307193"/>
            <a:chExt cx="5784346" cy="21170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60000">
              <a:off x="8187643" y="4307193"/>
              <a:ext cx="5784346" cy="2117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8CA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8115" y="723900"/>
            <a:ext cx="16345611" cy="12810873"/>
            <a:chOff x="970052" y="747400"/>
            <a:chExt cx="16345611" cy="12810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928645" y="-5768783"/>
              <a:ext cx="32691222" cy="2562174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052" y="747400"/>
              <a:ext cx="16345611" cy="12810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24000" y="3952569"/>
            <a:ext cx="8785196" cy="4793440"/>
            <a:chOff x="9533552" y="3355311"/>
            <a:chExt cx="6996118" cy="59195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3552" y="3355311"/>
              <a:ext cx="6996118" cy="591957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752381" y="1351677"/>
            <a:ext cx="2786813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600" kern="0" spc="200" dirty="0">
                <a:solidFill>
                  <a:srgbClr val="000000"/>
                </a:solidFill>
                <a:latin typeface="한컴 고딕" panose="02000500000000000000" pitchFamily="2" charset="-127"/>
                <a:cs typeface="ChosunilboNM" pitchFamily="34" charset="0"/>
              </a:rPr>
              <a:t>3</a:t>
            </a:r>
            <a:endParaRPr lang="en-US" dirty="0">
              <a:latin typeface="한컴 고딕" panose="02000500000000000000" pitchFamily="2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951398" y="2318992"/>
            <a:ext cx="776300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kern="0" spc="-100" dirty="0">
                <a:solidFill>
                  <a:srgbClr val="F0F0F0"/>
                </a:solidFill>
                <a:latin typeface="한컴 고딕" panose="02000500000000000000" pitchFamily="2" charset="-127"/>
                <a:cs typeface="THEBignewsmiri" pitchFamily="34" charset="0"/>
              </a:rPr>
              <a:t>①</a:t>
            </a:r>
            <a:endParaRPr lang="en-US" dirty="0">
              <a:latin typeface="한컴 고딕" panose="02000500000000000000" pitchFamily="2" charset="-127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66601" y="2472506"/>
            <a:ext cx="845969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kern="0" spc="-100" dirty="0">
                <a:solidFill>
                  <a:srgbClr val="000000"/>
                </a:solidFill>
                <a:latin typeface="한컴 고딕" panose="02000500000000000000" pitchFamily="2" charset="-127"/>
              </a:rPr>
              <a:t>데이터 소개 및 프로젝트 소개</a:t>
            </a:r>
            <a:endParaRPr lang="en-US" dirty="0">
              <a:latin typeface="한컴 고딕" panose="020005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4DE8D5-D4C7-BA1F-822B-5161611631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7588" y="4006702"/>
            <a:ext cx="8507012" cy="45821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992E00-000E-FBF6-D5DF-9A3419160CC8}"/>
              </a:ext>
            </a:extLst>
          </p:cNvPr>
          <p:cNvSpPr txBox="1"/>
          <p:nvPr/>
        </p:nvSpPr>
        <p:spPr>
          <a:xfrm>
            <a:off x="10804197" y="3734278"/>
            <a:ext cx="604859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8CA6D7"/>
                </a:solidFill>
                <a:latin typeface="한컴 고딕" panose="02000500000000000000" pitchFamily="2" charset="-127"/>
              </a:rPr>
              <a:t>데이터 설명</a:t>
            </a:r>
            <a:endParaRPr lang="en-US" altLang="ko-KR" sz="2400" b="1" dirty="0">
              <a:solidFill>
                <a:srgbClr val="8CA6D7"/>
              </a:solidFill>
              <a:latin typeface="한컴 고딕" panose="02000500000000000000" pitchFamily="2" charset="-127"/>
            </a:endParaRP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한컴 고딕" panose="02000500000000000000" pitchFamily="2" charset="-127"/>
              </a:rPr>
              <a:t>YNAT(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한컴 고딕" panose="02000500000000000000" pitchFamily="2" charset="-127"/>
              </a:rPr>
              <a:t>주제 분류를 위한 연합 뉴스 헤드라인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한컴 고딕" panose="02000500000000000000" pitchFamily="2" charset="-127"/>
              </a:rPr>
              <a:t>)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한컴 고딕" panose="02000500000000000000" pitchFamily="2" charset="-127"/>
              </a:rPr>
              <a:t>데이터</a:t>
            </a:r>
            <a:endParaRPr lang="en-US" altLang="ko-KR" sz="2000" b="0" i="0" dirty="0">
              <a:solidFill>
                <a:srgbClr val="000000"/>
              </a:solidFill>
              <a:effectLst/>
              <a:latin typeface="한컴 고딕" panose="02000500000000000000" pitchFamily="2" charset="-127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한컴 고딕" panose="02000500000000000000" pitchFamily="2" charset="-127"/>
              </a:rPr>
              <a:t>데이터 출처 </a:t>
            </a:r>
            <a:r>
              <a:rPr lang="en-US" altLang="ko-KR" sz="2000" dirty="0">
                <a:solidFill>
                  <a:srgbClr val="000000"/>
                </a:solidFill>
                <a:latin typeface="한컴 고딕" panose="02000500000000000000" pitchFamily="2" charset="-127"/>
              </a:rPr>
              <a:t>: KLUE </a:t>
            </a:r>
            <a:r>
              <a:rPr lang="ko-KR" altLang="en-US" sz="2000" dirty="0">
                <a:solidFill>
                  <a:srgbClr val="000000"/>
                </a:solidFill>
                <a:latin typeface="한컴 고딕" panose="02000500000000000000" pitchFamily="2" charset="-127"/>
              </a:rPr>
              <a:t>데이터셋</a:t>
            </a:r>
            <a:endParaRPr lang="en-US" altLang="ko-KR" sz="2000" dirty="0">
              <a:solidFill>
                <a:srgbClr val="000000"/>
              </a:solidFill>
              <a:latin typeface="한컴 고딕" panose="02000500000000000000" pitchFamily="2" charset="-127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한컴 고딕" panose="02000500000000000000" pitchFamily="2" charset="-127"/>
              </a:rPr>
              <a:t>Train</a:t>
            </a:r>
            <a:r>
              <a:rPr lang="ko-KR" altLang="en-US" sz="2000" dirty="0">
                <a:solidFill>
                  <a:srgbClr val="000000"/>
                </a:solidFill>
                <a:latin typeface="한컴 고딕" panose="02000500000000000000" pitchFamily="2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한컴 고딕" panose="02000500000000000000" pitchFamily="2" charset="-127"/>
              </a:rPr>
              <a:t>: 45654</a:t>
            </a:r>
            <a:r>
              <a:rPr lang="ko-KR" altLang="en-US" sz="2000" dirty="0">
                <a:solidFill>
                  <a:srgbClr val="000000"/>
                </a:solidFill>
                <a:latin typeface="한컴 고딕" panose="02000500000000000000" pitchFamily="2" charset="-127"/>
              </a:rPr>
              <a:t>개</a:t>
            </a:r>
            <a:r>
              <a:rPr lang="en-US" altLang="ko-KR" sz="2000" dirty="0">
                <a:solidFill>
                  <a:srgbClr val="000000"/>
                </a:solidFill>
                <a:latin typeface="한컴 고딕" panose="02000500000000000000" pitchFamily="2" charset="-127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latin typeface="한컴 고딕" panose="02000500000000000000" pitchFamily="2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한컴 고딕" panose="02000500000000000000" pitchFamily="2" charset="-127"/>
              </a:rPr>
              <a:t>test : 9131</a:t>
            </a:r>
            <a:r>
              <a:rPr lang="ko-KR" altLang="en-US" sz="2000" dirty="0">
                <a:solidFill>
                  <a:srgbClr val="000000"/>
                </a:solidFill>
                <a:latin typeface="한컴 고딕" panose="02000500000000000000" pitchFamily="2" charset="-127"/>
              </a:rPr>
              <a:t>개</a:t>
            </a:r>
            <a:endParaRPr lang="en-US" altLang="ko-KR" sz="2000" dirty="0">
              <a:solidFill>
                <a:srgbClr val="000000"/>
              </a:solidFill>
              <a:latin typeface="한컴 고딕" panose="02000500000000000000" pitchFamily="2" charset="-127"/>
            </a:endParaRPr>
          </a:p>
          <a:p>
            <a:endParaRPr lang="en-US" altLang="ko-KR" sz="2000" dirty="0">
              <a:solidFill>
                <a:srgbClr val="000000"/>
              </a:solidFill>
              <a:latin typeface="한컴 고딕" panose="02000500000000000000" pitchFamily="2" charset="-127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한컴 고딕" panose="02000500000000000000" pitchFamily="2" charset="-127"/>
              </a:rPr>
              <a:t>      TITLE     |</a:t>
            </a:r>
            <a:r>
              <a:rPr lang="ko-KR" altLang="en-US" sz="2000" dirty="0">
                <a:solidFill>
                  <a:srgbClr val="000000"/>
                </a:solidFill>
                <a:latin typeface="한컴 고딕" panose="02000500000000000000" pitchFamily="2" charset="-127"/>
              </a:rPr>
              <a:t> 뉴스 헤드라인</a:t>
            </a:r>
            <a:endParaRPr lang="en-US" altLang="ko-KR" sz="2000" dirty="0">
              <a:solidFill>
                <a:srgbClr val="000000"/>
              </a:solidFill>
              <a:latin typeface="한컴 고딕" panose="02000500000000000000" pitchFamily="2" charset="-127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한컴 고딕" panose="02000500000000000000" pitchFamily="2" charset="-127"/>
              </a:rPr>
              <a:t>TOPIC_IDX | </a:t>
            </a:r>
            <a:r>
              <a:rPr lang="ko-KR" altLang="en-US" sz="2000" dirty="0">
                <a:solidFill>
                  <a:srgbClr val="000000"/>
                </a:solidFill>
                <a:latin typeface="한컴 고딕" panose="02000500000000000000" pitchFamily="2" charset="-127"/>
              </a:rPr>
              <a:t>뉴스 주제 인덱스</a:t>
            </a:r>
            <a:endParaRPr lang="en-US" altLang="ko-KR" sz="2000" dirty="0">
              <a:solidFill>
                <a:srgbClr val="000000"/>
              </a:solidFill>
              <a:latin typeface="한컴 고딕" panose="02000500000000000000" pitchFamily="2" charset="-127"/>
            </a:endParaRP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한컴 고딕" panose="02000500000000000000" pitchFamily="2" charset="-127"/>
              </a:rPr>
              <a:t>IT</a:t>
            </a:r>
            <a:r>
              <a:rPr lang="ko-KR" altLang="en-US" sz="2000" dirty="0">
                <a:solidFill>
                  <a:srgbClr val="000000"/>
                </a:solidFill>
                <a:latin typeface="한컴 고딕" panose="02000500000000000000" pitchFamily="2" charset="-127"/>
              </a:rPr>
              <a:t>과학 </a:t>
            </a:r>
            <a:r>
              <a:rPr lang="en-US" altLang="ko-KR" sz="2000" dirty="0">
                <a:solidFill>
                  <a:srgbClr val="000000"/>
                </a:solidFill>
                <a:latin typeface="한컴 고딕" panose="02000500000000000000" pitchFamily="2" charset="-127"/>
              </a:rPr>
              <a:t>0, </a:t>
            </a:r>
            <a:r>
              <a:rPr lang="ko-KR" altLang="en-US" sz="2000" dirty="0">
                <a:solidFill>
                  <a:srgbClr val="000000"/>
                </a:solidFill>
                <a:latin typeface="한컴 고딕" panose="02000500000000000000" pitchFamily="2" charset="-127"/>
              </a:rPr>
              <a:t>경제 </a:t>
            </a:r>
            <a:r>
              <a:rPr lang="en-US" altLang="ko-KR" sz="2000" dirty="0">
                <a:solidFill>
                  <a:srgbClr val="000000"/>
                </a:solidFill>
                <a:latin typeface="한컴 고딕" panose="02000500000000000000" pitchFamily="2" charset="-127"/>
              </a:rPr>
              <a:t>1, </a:t>
            </a:r>
            <a:r>
              <a:rPr lang="ko-KR" altLang="en-US" sz="2000" dirty="0">
                <a:solidFill>
                  <a:srgbClr val="000000"/>
                </a:solidFill>
                <a:latin typeface="한컴 고딕" panose="02000500000000000000" pitchFamily="2" charset="-127"/>
              </a:rPr>
              <a:t>사회 </a:t>
            </a:r>
            <a:r>
              <a:rPr lang="en-US" altLang="ko-KR" sz="2000" dirty="0">
                <a:solidFill>
                  <a:srgbClr val="000000"/>
                </a:solidFill>
                <a:latin typeface="한컴 고딕" panose="02000500000000000000" pitchFamily="2" charset="-127"/>
              </a:rPr>
              <a:t>2, </a:t>
            </a:r>
            <a:r>
              <a:rPr lang="ko-KR" altLang="en-US" sz="2000" dirty="0">
                <a:solidFill>
                  <a:srgbClr val="000000"/>
                </a:solidFill>
                <a:latin typeface="한컴 고딕" panose="02000500000000000000" pitchFamily="2" charset="-127"/>
              </a:rPr>
              <a:t>생활문화 </a:t>
            </a:r>
            <a:r>
              <a:rPr lang="en-US" altLang="ko-KR" sz="2000" dirty="0">
                <a:solidFill>
                  <a:srgbClr val="000000"/>
                </a:solidFill>
                <a:latin typeface="한컴 고딕" panose="02000500000000000000" pitchFamily="2" charset="-127"/>
              </a:rPr>
              <a:t>3, </a:t>
            </a:r>
            <a:r>
              <a:rPr lang="ko-KR" altLang="en-US" sz="2000" dirty="0">
                <a:solidFill>
                  <a:srgbClr val="000000"/>
                </a:solidFill>
                <a:latin typeface="한컴 고딕" panose="02000500000000000000" pitchFamily="2" charset="-127"/>
              </a:rPr>
              <a:t>세계 </a:t>
            </a:r>
            <a:r>
              <a:rPr lang="en-US" altLang="ko-KR" sz="2000" dirty="0">
                <a:solidFill>
                  <a:srgbClr val="000000"/>
                </a:solidFill>
                <a:latin typeface="한컴 고딕" panose="02000500000000000000" pitchFamily="2" charset="-127"/>
              </a:rPr>
              <a:t>4, </a:t>
            </a:r>
            <a:r>
              <a:rPr lang="ko-KR" altLang="en-US" sz="2000" dirty="0">
                <a:solidFill>
                  <a:srgbClr val="000000"/>
                </a:solidFill>
                <a:latin typeface="한컴 고딕" panose="02000500000000000000" pitchFamily="2" charset="-127"/>
              </a:rPr>
              <a:t>스포츠</a:t>
            </a:r>
            <a:r>
              <a:rPr lang="en-US" altLang="ko-KR" sz="2000" dirty="0">
                <a:solidFill>
                  <a:srgbClr val="000000"/>
                </a:solidFill>
                <a:latin typeface="한컴 고딕" panose="02000500000000000000" pitchFamily="2" charset="-127"/>
              </a:rPr>
              <a:t> 5, </a:t>
            </a:r>
            <a:r>
              <a:rPr lang="ko-KR" altLang="en-US" sz="2000" dirty="0">
                <a:solidFill>
                  <a:srgbClr val="000000"/>
                </a:solidFill>
                <a:latin typeface="한컴 고딕" panose="02000500000000000000" pitchFamily="2" charset="-127"/>
              </a:rPr>
              <a:t>정치 </a:t>
            </a:r>
            <a:r>
              <a:rPr lang="en-US" altLang="ko-KR" sz="2000" dirty="0">
                <a:solidFill>
                  <a:srgbClr val="000000"/>
                </a:solidFill>
                <a:latin typeface="한컴 고딕" panose="02000500000000000000" pitchFamily="2" charset="-127"/>
              </a:rPr>
              <a:t>6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한컴 고딕" panose="02000500000000000000" pitchFamily="2" charset="-127"/>
              </a:rPr>
              <a:t> </a:t>
            </a:r>
            <a:endParaRPr lang="en-US" altLang="ko-KR" sz="2000" b="0" i="0" dirty="0">
              <a:solidFill>
                <a:srgbClr val="000000"/>
              </a:solidFill>
              <a:effectLst/>
              <a:latin typeface="한컴 고딕" panose="02000500000000000000" pitchFamily="2" charset="-127"/>
            </a:endParaRPr>
          </a:p>
          <a:p>
            <a:endParaRPr lang="en-US" altLang="ko-KR" sz="2400" dirty="0">
              <a:solidFill>
                <a:srgbClr val="000000"/>
              </a:solidFill>
              <a:latin typeface="한컴 고딕" panose="02000500000000000000" pitchFamily="2" charset="-127"/>
            </a:endParaRPr>
          </a:p>
          <a:p>
            <a:r>
              <a:rPr lang="ko-KR" altLang="en-US" sz="2400" b="1" dirty="0">
                <a:solidFill>
                  <a:srgbClr val="8CA6D7"/>
                </a:solidFill>
                <a:latin typeface="한컴 고딕" panose="02000500000000000000" pitchFamily="2" charset="-127"/>
              </a:rPr>
              <a:t>프로젝트 설명 </a:t>
            </a:r>
            <a:endParaRPr lang="en-US" altLang="ko-KR" sz="2400" b="1" dirty="0">
              <a:solidFill>
                <a:srgbClr val="8CA6D7"/>
              </a:solidFill>
              <a:latin typeface="한컴 고딕" panose="02000500000000000000" pitchFamily="2" charset="-127"/>
            </a:endParaRPr>
          </a:p>
          <a:p>
            <a:r>
              <a:rPr lang="ko-KR" altLang="en-US" sz="2000" dirty="0">
                <a:latin typeface="한컴 고딕" panose="02000500000000000000" pitchFamily="2" charset="-127"/>
              </a:rPr>
              <a:t>한국어 뉴스 헤드라인을 이용하여 뉴스의 주제를 분류하는 알고리즘 개발</a:t>
            </a:r>
            <a:endParaRPr lang="en-US" altLang="ko-KR" sz="2000" dirty="0">
              <a:latin typeface="한컴 고딕" panose="02000500000000000000" pitchFamily="2" charset="-127"/>
            </a:endParaRPr>
          </a:p>
          <a:p>
            <a:endParaRPr lang="en-US" altLang="ko-KR" dirty="0">
              <a:latin typeface="한컴 고딕" panose="02000500000000000000" pitchFamily="2" charset="-127"/>
            </a:endParaRPr>
          </a:p>
          <a:p>
            <a:endParaRPr lang="ko-KR" altLang="en-US" dirty="0">
              <a:latin typeface="한컴 고딕" panose="02000500000000000000" pitchFamily="2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052" y="747401"/>
            <a:ext cx="16345611" cy="95396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752381" y="1351677"/>
            <a:ext cx="2786813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2600" kern="0" spc="200" dirty="0">
                <a:solidFill>
                  <a:srgbClr val="000000"/>
                </a:solidFill>
                <a:latin typeface="한컴 고딕" panose="02000500000000000000" pitchFamily="2" charset="-127"/>
                <a:cs typeface="ChosunilboNM" pitchFamily="34" charset="0"/>
              </a:rPr>
              <a:t>4</a:t>
            </a:r>
            <a:endParaRPr lang="en-US" dirty="0">
              <a:latin typeface="한컴 고딕" panose="02000500000000000000" pitchFamily="2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sp>
        <p:nvSpPr>
          <p:cNvPr id="21" name="Object 21"/>
          <p:cNvSpPr txBox="1"/>
          <p:nvPr/>
        </p:nvSpPr>
        <p:spPr>
          <a:xfrm>
            <a:off x="7830658" y="4457700"/>
            <a:ext cx="262439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b="1" kern="0" spc="-400" dirty="0" err="1">
                <a:solidFill>
                  <a:srgbClr val="000000"/>
                </a:solidFill>
                <a:latin typeface="한컴 고딕" panose="02000500000000000000" pitchFamily="2" charset="-127"/>
              </a:rPr>
              <a:t>전처리</a:t>
            </a:r>
            <a:r>
              <a:rPr lang="ko-KR" altLang="en-US" sz="4000" b="1" kern="0" spc="-400" dirty="0">
                <a:solidFill>
                  <a:srgbClr val="000000"/>
                </a:solidFill>
                <a:latin typeface="한컴 고딕" panose="02000500000000000000" pitchFamily="2" charset="-127"/>
              </a:rPr>
              <a:t> 과정</a:t>
            </a:r>
            <a:endParaRPr lang="en-US" sz="500" dirty="0">
              <a:latin typeface="한컴 고딕" panose="02000500000000000000" pitchFamily="2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951398" y="2318992"/>
            <a:ext cx="776300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kern="0" spc="-100" dirty="0">
                <a:solidFill>
                  <a:srgbClr val="F0F0F0"/>
                </a:solidFill>
                <a:latin typeface="한컴 고딕" panose="02000500000000000000" pitchFamily="2" charset="-127"/>
                <a:cs typeface="THEBignewsmiri" pitchFamily="34" charset="0"/>
              </a:rPr>
              <a:t>②</a:t>
            </a:r>
            <a:endParaRPr lang="en-US" dirty="0">
              <a:latin typeface="한컴 고딕" panose="02000500000000000000" pitchFamily="2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66601" y="2472506"/>
            <a:ext cx="845969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kern="0" spc="-100" dirty="0" err="1">
                <a:solidFill>
                  <a:srgbClr val="000000"/>
                </a:solidFill>
                <a:latin typeface="한컴 고딕" panose="02000500000000000000" pitchFamily="2" charset="-127"/>
                <a:cs typeface="THEBignewsmiri" pitchFamily="34" charset="0"/>
              </a:rPr>
              <a:t>전처리</a:t>
            </a:r>
            <a:endParaRPr lang="en-US" dirty="0">
              <a:latin typeface="한컴 고딕" panose="02000500000000000000" pitchFamily="2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19CA6A6-C94F-F37E-4DF7-08F58B71FA87}"/>
              </a:ext>
            </a:extLst>
          </p:cNvPr>
          <p:cNvSpPr/>
          <p:nvPr/>
        </p:nvSpPr>
        <p:spPr>
          <a:xfrm>
            <a:off x="1600200" y="5764403"/>
            <a:ext cx="3342672" cy="2799508"/>
          </a:xfrm>
          <a:prstGeom prst="homePlat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한컴 고딕" panose="02000500000000000000" pitchFamily="2" charset="-127"/>
              </a:rPr>
              <a:t>형태소</a:t>
            </a:r>
            <a:endParaRPr lang="en-US" altLang="ko-KR" sz="2800" dirty="0">
              <a:solidFill>
                <a:schemeClr val="tx1"/>
              </a:solidFill>
              <a:latin typeface="한컴 고딕" panose="02000500000000000000" pitchFamily="2" charset="-127"/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  <a:latin typeface="한컴 고딕" panose="02000500000000000000" pitchFamily="2" charset="-127"/>
              </a:rPr>
              <a:t>(</a:t>
            </a:r>
            <a:r>
              <a:rPr lang="ko-KR" altLang="en-US" sz="2800" dirty="0" err="1">
                <a:solidFill>
                  <a:schemeClr val="tx1"/>
                </a:solidFill>
                <a:latin typeface="한컴 고딕" panose="02000500000000000000" pitchFamily="2" charset="-127"/>
              </a:rPr>
              <a:t>품사태깅</a:t>
            </a:r>
            <a:r>
              <a:rPr lang="en-US" altLang="ko-KR" sz="2800" dirty="0">
                <a:solidFill>
                  <a:schemeClr val="tx1"/>
                </a:solidFill>
                <a:latin typeface="한컴 고딕" panose="02000500000000000000" pitchFamily="2" charset="-127"/>
              </a:rPr>
              <a:t>)</a:t>
            </a:r>
            <a:endParaRPr lang="ko-KR" altLang="en-US" sz="2800" dirty="0">
              <a:solidFill>
                <a:schemeClr val="tx1"/>
              </a:solidFill>
              <a:latin typeface="한컴 고딕" panose="02000500000000000000" pitchFamily="2" charset="-127"/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898255F0-F7BC-004D-D49C-9B7A08F4A763}"/>
              </a:ext>
            </a:extLst>
          </p:cNvPr>
          <p:cNvSpPr/>
          <p:nvPr/>
        </p:nvSpPr>
        <p:spPr>
          <a:xfrm>
            <a:off x="3848375" y="5728350"/>
            <a:ext cx="4069395" cy="2799508"/>
          </a:xfrm>
          <a:prstGeom prst="chevron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한컴 고딕" panose="02000500000000000000" pitchFamily="2" charset="-127"/>
              </a:rPr>
              <a:t>숫자</a:t>
            </a:r>
            <a:r>
              <a:rPr lang="en-US" altLang="ko-KR" sz="2800" dirty="0">
                <a:solidFill>
                  <a:schemeClr val="tx1"/>
                </a:solidFill>
                <a:latin typeface="한컴 고딕" panose="02000500000000000000" pitchFamily="2" charset="-127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한컴 고딕" panose="02000500000000000000" pitchFamily="2" charset="-127"/>
              </a:rPr>
              <a:t>특수문자</a:t>
            </a:r>
            <a:r>
              <a:rPr lang="en-US" altLang="ko-KR" sz="2800" dirty="0">
                <a:solidFill>
                  <a:schemeClr val="tx1"/>
                </a:solidFill>
                <a:latin typeface="한컴 고딕" panose="02000500000000000000" pitchFamily="2" charset="-127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한컴 고딕" panose="02000500000000000000" pitchFamily="2" charset="-127"/>
              </a:rPr>
              <a:t>부호 제거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0C3949FA-DCC5-EC8C-8DC4-3EAA6578D00A}"/>
              </a:ext>
            </a:extLst>
          </p:cNvPr>
          <p:cNvSpPr/>
          <p:nvPr/>
        </p:nvSpPr>
        <p:spPr>
          <a:xfrm>
            <a:off x="6806425" y="5705959"/>
            <a:ext cx="4069395" cy="2857952"/>
          </a:xfrm>
          <a:prstGeom prst="chevron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한컴 고딕" panose="02000500000000000000" pitchFamily="2" charset="-127"/>
              </a:rPr>
              <a:t>한 글자 미만  단어 제거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927A6391-921F-2DBC-10E8-0FC4C604F6A3}"/>
              </a:ext>
            </a:extLst>
          </p:cNvPr>
          <p:cNvSpPr/>
          <p:nvPr/>
        </p:nvSpPr>
        <p:spPr>
          <a:xfrm>
            <a:off x="9697906" y="5683731"/>
            <a:ext cx="4069395" cy="2902408"/>
          </a:xfrm>
          <a:prstGeom prst="chevron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한컴 고딕" panose="02000500000000000000" pitchFamily="2" charset="-127"/>
              </a:rPr>
              <a:t>영</a:t>
            </a:r>
            <a:r>
              <a:rPr lang="en-US" altLang="ko-KR" sz="2800" dirty="0">
                <a:solidFill>
                  <a:schemeClr val="tx1"/>
                </a:solidFill>
                <a:latin typeface="한컴 고딕" panose="02000500000000000000" pitchFamily="2" charset="-127"/>
              </a:rPr>
              <a:t>,</a:t>
            </a:r>
            <a:r>
              <a:rPr lang="ko-KR" altLang="en-US" sz="2800" dirty="0">
                <a:solidFill>
                  <a:schemeClr val="tx1"/>
                </a:solidFill>
                <a:latin typeface="한컴 고딕" panose="02000500000000000000" pitchFamily="2" charset="-127"/>
              </a:rPr>
              <a:t>한</a:t>
            </a:r>
            <a:r>
              <a:rPr lang="en-US" altLang="ko-KR" sz="2800" dirty="0">
                <a:solidFill>
                  <a:schemeClr val="tx1"/>
                </a:solidFill>
                <a:latin typeface="한컴 고딕" panose="02000500000000000000" pitchFamily="2" charset="-127"/>
              </a:rPr>
              <a:t> &gt; </a:t>
            </a:r>
            <a:r>
              <a:rPr lang="ko-KR" altLang="en-US" sz="2800" dirty="0">
                <a:solidFill>
                  <a:schemeClr val="tx1"/>
                </a:solidFill>
                <a:latin typeface="한컴 고딕" panose="02000500000000000000" pitchFamily="2" charset="-127"/>
              </a:rPr>
              <a:t>한글변환</a:t>
            </a: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DD71921E-04F1-C1B2-E2EF-E20E96284EA0}"/>
              </a:ext>
            </a:extLst>
          </p:cNvPr>
          <p:cNvSpPr/>
          <p:nvPr/>
        </p:nvSpPr>
        <p:spPr>
          <a:xfrm>
            <a:off x="12565574" y="5676900"/>
            <a:ext cx="4361481" cy="2902408"/>
          </a:xfrm>
          <a:prstGeom prst="chevron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한컴 고딕" panose="02000500000000000000" pitchFamily="2" charset="-127"/>
              </a:rPr>
              <a:t>불용어</a:t>
            </a:r>
            <a:r>
              <a:rPr lang="ko-KR" altLang="en-US" sz="2800" dirty="0">
                <a:solidFill>
                  <a:schemeClr val="tx1"/>
                </a:solidFill>
                <a:latin typeface="한컴 고딕" panose="02000500000000000000" pitchFamily="2" charset="-127"/>
              </a:rPr>
              <a:t> 처리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681490ED-AA1B-7D5B-0F7A-758F1AC2E7B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052" y="747401"/>
            <a:ext cx="16345611" cy="95396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752381" y="1351677"/>
            <a:ext cx="2786813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600" kern="0" spc="200" dirty="0">
                <a:solidFill>
                  <a:srgbClr val="000000"/>
                </a:solidFill>
                <a:latin typeface="한컴 고딕" panose="02000500000000000000" pitchFamily="2" charset="-127"/>
                <a:cs typeface="ChosunilboNM" pitchFamily="34" charset="0"/>
              </a:rPr>
              <a:t>5</a:t>
            </a:r>
            <a:endParaRPr lang="en-US" dirty="0">
              <a:latin typeface="한컴 고딕" panose="02000500000000000000" pitchFamily="2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sp>
        <p:nvSpPr>
          <p:cNvPr id="21" name="Object 21"/>
          <p:cNvSpPr txBox="1"/>
          <p:nvPr/>
        </p:nvSpPr>
        <p:spPr>
          <a:xfrm>
            <a:off x="1447800" y="3465832"/>
            <a:ext cx="11940018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kern="0" spc="-400" dirty="0">
                <a:solidFill>
                  <a:srgbClr val="8CA6D7"/>
                </a:solidFill>
                <a:latin typeface="한컴 고딕" panose="02000500000000000000" pitchFamily="2" charset="-127"/>
                <a:cs typeface="THEBignewsmiri" pitchFamily="34" charset="0"/>
              </a:rPr>
              <a:t>형태소</a:t>
            </a:r>
            <a:r>
              <a:rPr lang="en-US" altLang="ko-KR" sz="3200" b="1" kern="0" spc="-400" dirty="0">
                <a:solidFill>
                  <a:srgbClr val="8CA6D7"/>
                </a:solidFill>
                <a:latin typeface="한컴 고딕" panose="02000500000000000000" pitchFamily="2" charset="-127"/>
                <a:cs typeface="THEBignewsmiri" pitchFamily="34" charset="0"/>
              </a:rPr>
              <a:t>(</a:t>
            </a:r>
            <a:r>
              <a:rPr lang="ko-KR" altLang="en-US" sz="3200" b="1" kern="0" spc="-400" dirty="0" err="1">
                <a:solidFill>
                  <a:srgbClr val="8CA6D7"/>
                </a:solidFill>
                <a:latin typeface="한컴 고딕" panose="02000500000000000000" pitchFamily="2" charset="-127"/>
                <a:cs typeface="THEBignewsmiri" pitchFamily="34" charset="0"/>
              </a:rPr>
              <a:t>품사태깅</a:t>
            </a:r>
            <a:r>
              <a:rPr lang="en-US" altLang="ko-KR" sz="3200" b="1" kern="0" spc="-400" dirty="0">
                <a:solidFill>
                  <a:srgbClr val="8CA6D7"/>
                </a:solidFill>
                <a:latin typeface="한컴 고딕" panose="02000500000000000000" pitchFamily="2" charset="-127"/>
                <a:cs typeface="THEBignewsmiri" pitchFamily="34" charset="0"/>
              </a:rPr>
              <a:t>)</a:t>
            </a:r>
            <a:endParaRPr lang="en-US" sz="300" dirty="0">
              <a:solidFill>
                <a:srgbClr val="8CA6D7"/>
              </a:solidFill>
              <a:latin typeface="한컴 고딕" panose="02000500000000000000" pitchFamily="2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951398" y="2318992"/>
            <a:ext cx="776300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kern="0" spc="-100" dirty="0">
                <a:solidFill>
                  <a:srgbClr val="F0F0F0"/>
                </a:solidFill>
                <a:latin typeface="한컴 고딕" panose="02000500000000000000" pitchFamily="2" charset="-127"/>
                <a:cs typeface="THEBignewsmiri" pitchFamily="34" charset="0"/>
              </a:rPr>
              <a:t>②</a:t>
            </a:r>
            <a:endParaRPr lang="en-US" dirty="0">
              <a:latin typeface="한컴 고딕" panose="02000500000000000000" pitchFamily="2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66601" y="2472506"/>
            <a:ext cx="845969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kern="0" spc="-100" dirty="0" err="1">
                <a:solidFill>
                  <a:srgbClr val="000000"/>
                </a:solidFill>
                <a:latin typeface="한컴 고딕" panose="02000500000000000000" pitchFamily="2" charset="-127"/>
                <a:cs typeface="THEBignewsmiri" pitchFamily="34" charset="0"/>
              </a:rPr>
              <a:t>전처리</a:t>
            </a:r>
            <a:endParaRPr lang="en-US" dirty="0">
              <a:latin typeface="한컴 고딕" panose="02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03707-D44D-8B8B-4180-A20A3CE2FA26}"/>
              </a:ext>
            </a:extLst>
          </p:cNvPr>
          <p:cNvSpPr txBox="1"/>
          <p:nvPr/>
        </p:nvSpPr>
        <p:spPr>
          <a:xfrm>
            <a:off x="1583016" y="7625250"/>
            <a:ext cx="464820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형태소 분석기 사용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4D5156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언어적 속성의 구조를 파악</a:t>
            </a:r>
            <a:endParaRPr lang="en-US" altLang="ko-KR" sz="2400" b="0" i="0" dirty="0">
              <a:solidFill>
                <a:srgbClr val="4D5156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어간 추출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87553E1-B9E7-E630-2AF9-A2C6A1AD09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0501"/>
          <a:stretch/>
        </p:blipFill>
        <p:spPr>
          <a:xfrm>
            <a:off x="1583016" y="4243688"/>
            <a:ext cx="5926090" cy="3033412"/>
          </a:xfrm>
          <a:prstGeom prst="rect">
            <a:avLst/>
          </a:prstGeom>
        </p:spPr>
      </p:pic>
      <p:sp>
        <p:nvSpPr>
          <p:cNvPr id="17" name="Object 21">
            <a:extLst>
              <a:ext uri="{FF2B5EF4-FFF2-40B4-BE49-F238E27FC236}">
                <a16:creationId xmlns:a16="http://schemas.microsoft.com/office/drawing/2014/main" id="{4834BA2E-FA3C-000C-570B-594329E58402}"/>
              </a:ext>
            </a:extLst>
          </p:cNvPr>
          <p:cNvSpPr txBox="1"/>
          <p:nvPr/>
        </p:nvSpPr>
        <p:spPr>
          <a:xfrm>
            <a:off x="7978824" y="3465831"/>
            <a:ext cx="557779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kern="0" spc="-400" dirty="0">
                <a:solidFill>
                  <a:srgbClr val="8CA6D7"/>
                </a:solidFill>
                <a:latin typeface="한컴 고딕" panose="02000500000000000000" pitchFamily="2" charset="-127"/>
                <a:cs typeface="THEBignewsmiri" pitchFamily="34" charset="0"/>
              </a:rPr>
              <a:t>기타 </a:t>
            </a:r>
            <a:r>
              <a:rPr lang="ko-KR" altLang="en-US" sz="3200" b="1" kern="0" spc="-400" dirty="0" err="1">
                <a:solidFill>
                  <a:srgbClr val="8CA6D7"/>
                </a:solidFill>
                <a:latin typeface="한컴 고딕" panose="02000500000000000000" pitchFamily="2" charset="-127"/>
                <a:cs typeface="THEBignewsmiri" pitchFamily="34" charset="0"/>
              </a:rPr>
              <a:t>전처리</a:t>
            </a:r>
            <a:endParaRPr lang="en-US" sz="300" dirty="0">
              <a:solidFill>
                <a:srgbClr val="8CA6D7"/>
              </a:solidFill>
              <a:latin typeface="한컴 고딕" panose="020005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68449E9-5832-BBF2-71C8-E6FAE5C057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8824" y="4564102"/>
            <a:ext cx="8867121" cy="21952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202869B-EF7B-5446-0111-DEB5B4BB369E}"/>
              </a:ext>
            </a:extLst>
          </p:cNvPr>
          <p:cNvSpPr txBox="1"/>
          <p:nvPr/>
        </p:nvSpPr>
        <p:spPr>
          <a:xfrm>
            <a:off x="8739618" y="7774073"/>
            <a:ext cx="46482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한컴 고딕" panose="02000500000000000000" pitchFamily="2" charset="-127"/>
              </a:rPr>
              <a:t>숫자</a:t>
            </a:r>
            <a:r>
              <a:rPr lang="en-US" altLang="ko-KR" sz="2400" dirty="0">
                <a:latin typeface="한컴 고딕" panose="02000500000000000000" pitchFamily="2" charset="-127"/>
              </a:rPr>
              <a:t>, </a:t>
            </a:r>
            <a:r>
              <a:rPr lang="ko-KR" altLang="en-US" sz="2400" dirty="0">
                <a:latin typeface="한컴 고딕" panose="02000500000000000000" pitchFamily="2" charset="-127"/>
              </a:rPr>
              <a:t>특수문자 제거</a:t>
            </a:r>
            <a:endParaRPr lang="en-US" altLang="ko-KR" sz="2400" dirty="0">
              <a:latin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한컴 고딕" panose="02000500000000000000" pitchFamily="2" charset="-127"/>
              </a:rPr>
              <a:t>한 글자 미만 단어 제거</a:t>
            </a:r>
          </a:p>
        </p:txBody>
      </p:sp>
    </p:spTree>
    <p:extLst>
      <p:ext uri="{BB962C8B-B14F-4D97-AF65-F5344CB8AC3E}">
        <p14:creationId xmlns:p14="http://schemas.microsoft.com/office/powerpoint/2010/main" val="223145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681490ED-AA1B-7D5B-0F7A-758F1AC2E7B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052" y="747401"/>
            <a:ext cx="16345611" cy="95396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752381" y="1351677"/>
            <a:ext cx="2786813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600" kern="0" spc="200" dirty="0">
                <a:solidFill>
                  <a:srgbClr val="000000"/>
                </a:solidFill>
                <a:latin typeface="한컴 고딕" panose="02000500000000000000" pitchFamily="2" charset="-127"/>
              </a:rPr>
              <a:t>6</a:t>
            </a:r>
            <a:endParaRPr lang="en-US" dirty="0">
              <a:latin typeface="한컴 고딕" panose="02000500000000000000" pitchFamily="2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sp>
        <p:nvSpPr>
          <p:cNvPr id="21" name="Object 21"/>
          <p:cNvSpPr txBox="1"/>
          <p:nvPr/>
        </p:nvSpPr>
        <p:spPr>
          <a:xfrm>
            <a:off x="2133600" y="3951272"/>
            <a:ext cx="11940018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kern="0" spc="-400" dirty="0">
                <a:solidFill>
                  <a:srgbClr val="8CA6D7"/>
                </a:solidFill>
                <a:latin typeface="한컴 고딕" panose="02000500000000000000" pitchFamily="2" charset="-127"/>
                <a:cs typeface="THEBignewsmiri" pitchFamily="34" charset="0"/>
              </a:rPr>
              <a:t>형태소</a:t>
            </a:r>
            <a:r>
              <a:rPr lang="en-US" altLang="ko-KR" sz="3200" b="1" kern="0" spc="-400" dirty="0">
                <a:solidFill>
                  <a:srgbClr val="8CA6D7"/>
                </a:solidFill>
                <a:latin typeface="한컴 고딕" panose="02000500000000000000" pitchFamily="2" charset="-127"/>
                <a:cs typeface="THEBignewsmiri" pitchFamily="34" charset="0"/>
              </a:rPr>
              <a:t>(</a:t>
            </a:r>
            <a:r>
              <a:rPr lang="ko-KR" altLang="en-US" sz="3200" b="1" kern="0" spc="-400" dirty="0" err="1">
                <a:solidFill>
                  <a:srgbClr val="8CA6D7"/>
                </a:solidFill>
                <a:latin typeface="한컴 고딕" panose="02000500000000000000" pitchFamily="2" charset="-127"/>
                <a:cs typeface="THEBignewsmiri" pitchFamily="34" charset="0"/>
              </a:rPr>
              <a:t>품사태깅</a:t>
            </a:r>
            <a:r>
              <a:rPr lang="en-US" altLang="ko-KR" sz="3200" b="1" kern="0" spc="-400" dirty="0">
                <a:solidFill>
                  <a:srgbClr val="8CA6D7"/>
                </a:solidFill>
                <a:latin typeface="한컴 고딕" panose="02000500000000000000" pitchFamily="2" charset="-127"/>
                <a:cs typeface="THEBignewsmiri" pitchFamily="34" charset="0"/>
              </a:rPr>
              <a:t>)</a:t>
            </a:r>
            <a:endParaRPr lang="en-US" sz="300" dirty="0">
              <a:solidFill>
                <a:srgbClr val="8CA6D7"/>
              </a:solidFill>
              <a:latin typeface="한컴 고딕" panose="02000500000000000000" pitchFamily="2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951398" y="2318992"/>
            <a:ext cx="776300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kern="0" spc="-100" dirty="0">
                <a:solidFill>
                  <a:srgbClr val="F0F0F0"/>
                </a:solidFill>
                <a:latin typeface="한컴 고딕" panose="02000500000000000000" pitchFamily="2" charset="-127"/>
                <a:cs typeface="THEBignewsmiri" pitchFamily="34" charset="0"/>
              </a:rPr>
              <a:t>②</a:t>
            </a:r>
            <a:endParaRPr lang="en-US" dirty="0">
              <a:latin typeface="한컴 고딕" panose="02000500000000000000" pitchFamily="2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66601" y="2472506"/>
            <a:ext cx="845969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kern="0" spc="-100" dirty="0" err="1">
                <a:solidFill>
                  <a:srgbClr val="000000"/>
                </a:solidFill>
                <a:latin typeface="한컴 고딕" panose="02000500000000000000" pitchFamily="2" charset="-127"/>
                <a:cs typeface="THEBignewsmiri" pitchFamily="34" charset="0"/>
              </a:rPr>
              <a:t>전처리</a:t>
            </a:r>
            <a:endParaRPr lang="en-US" dirty="0">
              <a:latin typeface="한컴 고딕" panose="02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03707-D44D-8B8B-4180-A20A3CE2FA26}"/>
              </a:ext>
            </a:extLst>
          </p:cNvPr>
          <p:cNvSpPr txBox="1"/>
          <p:nvPr/>
        </p:nvSpPr>
        <p:spPr>
          <a:xfrm>
            <a:off x="11107900" y="6099798"/>
            <a:ext cx="464820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한컴 고딕" panose="02000500000000000000" pitchFamily="2" charset="-127"/>
              </a:rPr>
              <a:t>형태소 분석기 사용</a:t>
            </a:r>
            <a:endParaRPr lang="en-US" altLang="ko-KR" sz="2400" dirty="0">
              <a:latin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4D5156"/>
                </a:solidFill>
                <a:effectLst/>
                <a:latin typeface="한컴 고딕" panose="02000500000000000000" pitchFamily="2" charset="-127"/>
              </a:rPr>
              <a:t>언어적 속성의 구조를 파악</a:t>
            </a:r>
            <a:endParaRPr lang="en-US" altLang="ko-KR" sz="2400" b="0" i="0" dirty="0">
              <a:solidFill>
                <a:srgbClr val="4D5156"/>
              </a:solidFill>
              <a:effectLst/>
              <a:latin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한컴 고딕" panose="02000500000000000000" pitchFamily="2" charset="-127"/>
              </a:rPr>
              <a:t>어간 추출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87553E1-B9E7-E630-2AF9-A2C6A1AD09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0501"/>
          <a:stretch/>
        </p:blipFill>
        <p:spPr>
          <a:xfrm>
            <a:off x="2133600" y="4935870"/>
            <a:ext cx="8458200" cy="432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5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681490ED-AA1B-7D5B-0F7A-758F1AC2E7B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052" y="747401"/>
            <a:ext cx="16345611" cy="95396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752381" y="1351677"/>
            <a:ext cx="2786813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600" kern="0" spc="200" dirty="0">
                <a:solidFill>
                  <a:srgbClr val="000000"/>
                </a:solidFill>
                <a:latin typeface="한컴 고딕" panose="02000500000000000000" pitchFamily="2" charset="-127"/>
                <a:cs typeface="ChosunilboNM" pitchFamily="34" charset="0"/>
              </a:rPr>
              <a:t>7</a:t>
            </a:r>
            <a:endParaRPr lang="en-US" dirty="0">
              <a:latin typeface="한컴 고딕" panose="02000500000000000000" pitchFamily="2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951398" y="2318992"/>
            <a:ext cx="776300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kern="0" spc="-100" dirty="0">
                <a:solidFill>
                  <a:srgbClr val="F0F0F0"/>
                </a:solidFill>
                <a:latin typeface="한컴 고딕" panose="02000500000000000000" pitchFamily="2" charset="-127"/>
                <a:cs typeface="THEBignewsmiri" pitchFamily="34" charset="0"/>
              </a:rPr>
              <a:t>②</a:t>
            </a:r>
            <a:endParaRPr lang="en-US" dirty="0">
              <a:latin typeface="한컴 고딕" panose="02000500000000000000" pitchFamily="2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66601" y="2472506"/>
            <a:ext cx="845969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kern="0" spc="-100" dirty="0" err="1">
                <a:solidFill>
                  <a:srgbClr val="000000"/>
                </a:solidFill>
                <a:latin typeface="한컴 고딕" panose="02000500000000000000" pitchFamily="2" charset="-127"/>
                <a:cs typeface="THEBignewsmiri" pitchFamily="34" charset="0"/>
              </a:rPr>
              <a:t>전처리</a:t>
            </a:r>
            <a:endParaRPr lang="en-US" dirty="0">
              <a:latin typeface="한컴 고딕" panose="020005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68449E9-5832-BBF2-71C8-E6FAE5C05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9577" y="3518994"/>
            <a:ext cx="9639811" cy="238650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202869B-EF7B-5446-0111-DEB5B4BB369E}"/>
              </a:ext>
            </a:extLst>
          </p:cNvPr>
          <p:cNvSpPr txBox="1"/>
          <p:nvPr/>
        </p:nvSpPr>
        <p:spPr>
          <a:xfrm>
            <a:off x="11890994" y="6781782"/>
            <a:ext cx="4648200" cy="114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한컴 고딕" panose="02000500000000000000" pitchFamily="2" charset="-127"/>
              </a:rPr>
              <a:t>숫자</a:t>
            </a:r>
            <a:r>
              <a:rPr lang="en-US" altLang="ko-KR" sz="2400" dirty="0">
                <a:latin typeface="한컴 고딕" panose="02000500000000000000" pitchFamily="2" charset="-127"/>
              </a:rPr>
              <a:t>, </a:t>
            </a:r>
            <a:r>
              <a:rPr lang="ko-KR" altLang="en-US" sz="2400" dirty="0">
                <a:latin typeface="한컴 고딕" panose="02000500000000000000" pitchFamily="2" charset="-127"/>
              </a:rPr>
              <a:t>특수문자 제거</a:t>
            </a:r>
            <a:endParaRPr lang="en-US" altLang="ko-KR" sz="2400" dirty="0">
              <a:latin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한컴 고딕" panose="02000500000000000000" pitchFamily="2" charset="-127"/>
              </a:rPr>
              <a:t>한 글자 미만 단어 제거</a:t>
            </a:r>
            <a:endParaRPr lang="en-US" altLang="ko-KR" sz="2400" dirty="0">
              <a:latin typeface="한컴 고딕" panose="020005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C4100E-5184-F3E3-4159-6900E3D265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8010" y="6297616"/>
            <a:ext cx="7838990" cy="35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5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681490ED-AA1B-7D5B-0F7A-758F1AC2E7B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052" y="747401"/>
            <a:ext cx="16345611" cy="95396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752381" y="1351677"/>
            <a:ext cx="2786813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600" kern="0" spc="200" dirty="0">
                <a:solidFill>
                  <a:srgbClr val="000000"/>
                </a:solidFill>
                <a:latin typeface="한컴 고딕" panose="02000500000000000000" pitchFamily="2" charset="-127"/>
                <a:cs typeface="ChosunilboNM" pitchFamily="34" charset="0"/>
              </a:rPr>
              <a:t>8</a:t>
            </a:r>
            <a:endParaRPr lang="en-US" dirty="0">
              <a:latin typeface="한컴 고딕" panose="02000500000000000000" pitchFamily="2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sp>
        <p:nvSpPr>
          <p:cNvPr id="21" name="Object 21"/>
          <p:cNvSpPr txBox="1"/>
          <p:nvPr/>
        </p:nvSpPr>
        <p:spPr>
          <a:xfrm>
            <a:off x="3168752" y="3920696"/>
            <a:ext cx="288325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kern="0" spc="-400" dirty="0">
                <a:solidFill>
                  <a:srgbClr val="000000"/>
                </a:solidFill>
                <a:latin typeface="한컴 고딕" panose="02000500000000000000" pitchFamily="2" charset="-127"/>
                <a:cs typeface="THEBignewsmiri" pitchFamily="34" charset="0"/>
              </a:rPr>
              <a:t>한자 </a:t>
            </a:r>
            <a:r>
              <a:rPr lang="en-US" altLang="ko-KR" sz="3200" b="1" kern="0" spc="-400" dirty="0">
                <a:solidFill>
                  <a:srgbClr val="000000"/>
                </a:solidFill>
                <a:latin typeface="한컴 고딕" panose="02000500000000000000" pitchFamily="2" charset="-127"/>
                <a:cs typeface="THEBignewsmiri" pitchFamily="34" charset="0"/>
              </a:rPr>
              <a:t>&gt; </a:t>
            </a:r>
            <a:r>
              <a:rPr lang="ko-KR" altLang="en-US" sz="3200" b="1" kern="0" spc="-400" dirty="0">
                <a:solidFill>
                  <a:srgbClr val="000000"/>
                </a:solidFill>
                <a:latin typeface="한컴 고딕" panose="02000500000000000000" pitchFamily="2" charset="-127"/>
                <a:cs typeface="THEBignewsmiri" pitchFamily="34" charset="0"/>
              </a:rPr>
              <a:t>한글</a:t>
            </a:r>
            <a:endParaRPr lang="en-US" sz="300" dirty="0">
              <a:latin typeface="한컴 고딕" panose="02000500000000000000" pitchFamily="2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951398" y="2318992"/>
            <a:ext cx="776300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kern="0" spc="-100" dirty="0">
                <a:solidFill>
                  <a:srgbClr val="F0F0F0"/>
                </a:solidFill>
                <a:latin typeface="한컴 고딕" panose="02000500000000000000" pitchFamily="2" charset="-127"/>
                <a:cs typeface="THEBignewsmiri" pitchFamily="34" charset="0"/>
              </a:rPr>
              <a:t>②</a:t>
            </a:r>
            <a:endParaRPr lang="en-US" dirty="0">
              <a:latin typeface="한컴 고딕" panose="02000500000000000000" pitchFamily="2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66601" y="2472506"/>
            <a:ext cx="845969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kern="0" spc="-100" dirty="0" err="1">
                <a:solidFill>
                  <a:srgbClr val="000000"/>
                </a:solidFill>
                <a:latin typeface="한컴 고딕" panose="02000500000000000000" pitchFamily="2" charset="-127"/>
                <a:cs typeface="THEBignewsmiri" pitchFamily="34" charset="0"/>
              </a:rPr>
              <a:t>전처리</a:t>
            </a:r>
            <a:endParaRPr lang="en-US" dirty="0">
              <a:latin typeface="한컴 고딕" panose="020005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508C09-E6D5-29BC-1FCE-A511853D89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6913"/>
          <a:stretch/>
        </p:blipFill>
        <p:spPr>
          <a:xfrm>
            <a:off x="1447800" y="4690966"/>
            <a:ext cx="6325158" cy="39577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53B918-378B-73D8-D1F3-299EFE885F8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8180"/>
          <a:stretch/>
        </p:blipFill>
        <p:spPr>
          <a:xfrm>
            <a:off x="8153400" y="4690966"/>
            <a:ext cx="8847914" cy="4068004"/>
          </a:xfrm>
          <a:prstGeom prst="rect">
            <a:avLst/>
          </a:prstGeom>
        </p:spPr>
      </p:pic>
      <p:sp>
        <p:nvSpPr>
          <p:cNvPr id="8" name="Object 21">
            <a:extLst>
              <a:ext uri="{FF2B5EF4-FFF2-40B4-BE49-F238E27FC236}">
                <a16:creationId xmlns:a16="http://schemas.microsoft.com/office/drawing/2014/main" id="{0D487F60-CCCA-6EAF-38AC-CA7CA6946E5C}"/>
              </a:ext>
            </a:extLst>
          </p:cNvPr>
          <p:cNvSpPr txBox="1"/>
          <p:nvPr/>
        </p:nvSpPr>
        <p:spPr>
          <a:xfrm>
            <a:off x="10690131" y="3902973"/>
            <a:ext cx="288325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kern="0" spc="-400" dirty="0">
                <a:solidFill>
                  <a:srgbClr val="000000"/>
                </a:solidFill>
                <a:latin typeface="한컴 고딕" panose="02000500000000000000" pitchFamily="2" charset="-127"/>
                <a:cs typeface="THEBignewsmiri" pitchFamily="34" charset="0"/>
              </a:rPr>
              <a:t>영어  </a:t>
            </a:r>
            <a:r>
              <a:rPr lang="en-US" altLang="ko-KR" sz="3200" b="1" kern="0" spc="-400" dirty="0">
                <a:solidFill>
                  <a:srgbClr val="000000"/>
                </a:solidFill>
                <a:latin typeface="한컴 고딕" panose="02000500000000000000" pitchFamily="2" charset="-127"/>
                <a:cs typeface="THEBignewsmiri" pitchFamily="34" charset="0"/>
              </a:rPr>
              <a:t>&gt; </a:t>
            </a:r>
            <a:r>
              <a:rPr lang="ko-KR" altLang="en-US" sz="3200" b="1" kern="0" spc="-400" dirty="0">
                <a:solidFill>
                  <a:srgbClr val="000000"/>
                </a:solidFill>
                <a:latin typeface="한컴 고딕" panose="02000500000000000000" pitchFamily="2" charset="-127"/>
                <a:cs typeface="THEBignewsmiri" pitchFamily="34" charset="0"/>
              </a:rPr>
              <a:t>한글</a:t>
            </a:r>
            <a:endParaRPr lang="en-US" sz="300" dirty="0">
              <a:latin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77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052" y="747400"/>
            <a:ext cx="16345611" cy="12810873"/>
            <a:chOff x="970052" y="747400"/>
            <a:chExt cx="16345611" cy="12810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928645" y="-5768783"/>
              <a:ext cx="32691222" cy="2562174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052" y="747400"/>
              <a:ext cx="16345611" cy="1281087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752381" y="1351677"/>
            <a:ext cx="2786813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600" kern="0" spc="200" dirty="0">
                <a:solidFill>
                  <a:srgbClr val="000000"/>
                </a:solidFill>
                <a:latin typeface="한컴 고딕" panose="02000500000000000000" pitchFamily="2" charset="-127"/>
              </a:rPr>
              <a:t>9</a:t>
            </a:r>
            <a:endParaRPr lang="en-US" dirty="0">
              <a:latin typeface="한컴 고딕" panose="02000500000000000000" pitchFamily="2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951398" y="2318992"/>
            <a:ext cx="776300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kern="0" spc="-100" dirty="0">
                <a:solidFill>
                  <a:srgbClr val="F0F0F0"/>
                </a:solidFill>
                <a:latin typeface="한컴 고딕" panose="02000500000000000000" pitchFamily="2" charset="-127"/>
                <a:cs typeface="THEBignewsmiri" pitchFamily="34" charset="0"/>
              </a:rPr>
              <a:t>③</a:t>
            </a:r>
            <a:endParaRPr lang="en-US" dirty="0">
              <a:latin typeface="한컴 고딕" panose="02000500000000000000" pitchFamily="2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64918" y="2422918"/>
            <a:ext cx="845969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kern="0" spc="-100" dirty="0">
                <a:solidFill>
                  <a:srgbClr val="000000"/>
                </a:solidFill>
                <a:latin typeface="한컴 고딕" panose="02000500000000000000" pitchFamily="2" charset="-127"/>
              </a:rPr>
              <a:t>Modeling</a:t>
            </a:r>
            <a:endParaRPr lang="en-US" dirty="0">
              <a:latin typeface="한컴 고딕" panose="02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EC3FD7-F916-A542-F195-9BBB2D06831F}"/>
              </a:ext>
            </a:extLst>
          </p:cNvPr>
          <p:cNvSpPr txBox="1"/>
          <p:nvPr/>
        </p:nvSpPr>
        <p:spPr>
          <a:xfrm>
            <a:off x="1951398" y="3697229"/>
            <a:ext cx="8833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8CA6D7"/>
                </a:solidFill>
                <a:latin typeface="한컴 고딕" panose="02000500000000000000" pitchFamily="2" charset="-127"/>
              </a:rPr>
              <a:t>사용모델</a:t>
            </a:r>
            <a:r>
              <a:rPr lang="en-US" altLang="ko-KR" sz="2800" b="1" dirty="0">
                <a:solidFill>
                  <a:srgbClr val="8CA6D7"/>
                </a:solidFill>
                <a:latin typeface="한컴 고딕" panose="02000500000000000000" pitchFamily="2" charset="-127"/>
              </a:rPr>
              <a:t>1 : KLUE-</a:t>
            </a:r>
            <a:r>
              <a:rPr lang="en-US" altLang="ko-KR" sz="2800" b="1" dirty="0" err="1">
                <a:solidFill>
                  <a:srgbClr val="8CA6D7"/>
                </a:solidFill>
                <a:latin typeface="한컴 고딕" panose="02000500000000000000" pitchFamily="2" charset="-127"/>
              </a:rPr>
              <a:t>RoBERTa</a:t>
            </a:r>
            <a:endParaRPr lang="ko-KR" altLang="en-US" sz="2800" b="1" dirty="0">
              <a:solidFill>
                <a:srgbClr val="8CA6D7"/>
              </a:solidFill>
              <a:latin typeface="한컴 고딕" panose="02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89B7A0-2F56-789D-750A-BB3489B9360E}"/>
              </a:ext>
            </a:extLst>
          </p:cNvPr>
          <p:cNvSpPr txBox="1"/>
          <p:nvPr/>
        </p:nvSpPr>
        <p:spPr>
          <a:xfrm>
            <a:off x="1951398" y="4588469"/>
            <a:ext cx="145877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고딕" panose="02000500000000000000" pitchFamily="2" charset="-127"/>
              </a:rPr>
              <a:t> </a:t>
            </a:r>
            <a:r>
              <a:rPr lang="en-US" altLang="ko-KR" sz="2400" dirty="0" err="1">
                <a:latin typeface="한컴 고딕" panose="02000500000000000000" pitchFamily="2" charset="-127"/>
              </a:rPr>
              <a:t>RoBERTa</a:t>
            </a:r>
            <a:r>
              <a:rPr lang="ko-KR" altLang="en-US" sz="2400" dirty="0">
                <a:latin typeface="한컴 고딕" panose="02000500000000000000" pitchFamily="2" charset="-127"/>
              </a:rPr>
              <a:t>는 </a:t>
            </a:r>
            <a:r>
              <a:rPr lang="en-US" altLang="ko-KR" sz="2400" dirty="0">
                <a:latin typeface="한컴 고딕" panose="02000500000000000000" pitchFamily="2" charset="-127"/>
              </a:rPr>
              <a:t>Robustly </a:t>
            </a:r>
            <a:r>
              <a:rPr lang="en-US" altLang="ko-KR" sz="2400" dirty="0" err="1">
                <a:latin typeface="한컴 고딕" panose="02000500000000000000" pitchFamily="2" charset="-127"/>
              </a:rPr>
              <a:t>optimizrd</a:t>
            </a:r>
            <a:r>
              <a:rPr lang="en-US" altLang="ko-KR" sz="2400" dirty="0">
                <a:latin typeface="한컴 고딕" panose="02000500000000000000" pitchFamily="2" charset="-127"/>
              </a:rPr>
              <a:t> BERT </a:t>
            </a:r>
            <a:r>
              <a:rPr lang="en-US" altLang="ko-KR" sz="2400" dirty="0" err="1">
                <a:latin typeface="한컴 고딕" panose="02000500000000000000" pitchFamily="2" charset="-127"/>
              </a:rPr>
              <a:t>approac</a:t>
            </a:r>
            <a:r>
              <a:rPr lang="ko-KR" altLang="en-US" sz="2400" dirty="0">
                <a:latin typeface="한컴 고딕" panose="02000500000000000000" pitchFamily="2" charset="-127"/>
              </a:rPr>
              <a:t>라는 뜻으로 기본적인 구조는 전부 </a:t>
            </a:r>
            <a:r>
              <a:rPr lang="en-US" altLang="ko-KR" sz="2400" dirty="0">
                <a:latin typeface="한컴 고딕" panose="02000500000000000000" pitchFamily="2" charset="-127"/>
              </a:rPr>
              <a:t>BERT</a:t>
            </a:r>
            <a:r>
              <a:rPr lang="ko-KR" altLang="en-US" sz="2400" dirty="0">
                <a:latin typeface="한컴 고딕" panose="02000500000000000000" pitchFamily="2" charset="-127"/>
              </a:rPr>
              <a:t>를 따라가면서 기존 </a:t>
            </a:r>
            <a:r>
              <a:rPr lang="en-US" altLang="ko-KR" sz="2400" dirty="0">
                <a:latin typeface="한컴 고딕" panose="02000500000000000000" pitchFamily="2" charset="-127"/>
              </a:rPr>
              <a:t>BERT </a:t>
            </a:r>
            <a:r>
              <a:rPr lang="ko-KR" altLang="en-US" sz="2400" dirty="0">
                <a:latin typeface="한컴 고딕" panose="02000500000000000000" pitchFamily="2" charset="-127"/>
              </a:rPr>
              <a:t>모델에 비해 </a:t>
            </a:r>
            <a:r>
              <a:rPr lang="en-US" altLang="ko-KR" sz="2400" dirty="0" err="1">
                <a:latin typeface="한컴 고딕" panose="02000500000000000000" pitchFamily="2" charset="-127"/>
              </a:rPr>
              <a:t>RoBERTa</a:t>
            </a:r>
            <a:r>
              <a:rPr lang="ko-KR" altLang="en-US" sz="2400" dirty="0">
                <a:latin typeface="한컴 고딕" panose="02000500000000000000" pitchFamily="2" charset="-127"/>
              </a:rPr>
              <a:t>에 추가되는 부분은 다음과 같다</a:t>
            </a:r>
            <a:endParaRPr lang="en-US" altLang="ko-KR" sz="2400" dirty="0">
              <a:latin typeface="한컴 고딕" panose="02000500000000000000" pitchFamily="2" charset="-127"/>
            </a:endParaRPr>
          </a:p>
          <a:p>
            <a:endParaRPr lang="en-US" altLang="ko-KR" sz="2400" dirty="0">
              <a:latin typeface="한컴 고딕" panose="02000500000000000000" pitchFamily="2" charset="-127"/>
            </a:endParaRPr>
          </a:p>
          <a:p>
            <a:r>
              <a:rPr lang="en-US" altLang="ko-KR" sz="2400" b="0" i="0" dirty="0">
                <a:effectLst/>
                <a:latin typeface="한컴 고딕" panose="02000500000000000000" pitchFamily="2" charset="-127"/>
              </a:rPr>
              <a:t>(1) dynamic masking : </a:t>
            </a:r>
            <a:r>
              <a:rPr lang="ko-KR" altLang="en-US" sz="2400" b="0" i="0" dirty="0">
                <a:effectLst/>
                <a:latin typeface="한컴 고딕" panose="02000500000000000000" pitchFamily="2" charset="-127"/>
              </a:rPr>
              <a:t>매</a:t>
            </a:r>
            <a:r>
              <a:rPr lang="en-US" altLang="ko-KR" sz="2400" b="0" i="0" dirty="0">
                <a:effectLst/>
                <a:latin typeface="한컴 고딕" panose="02000500000000000000" pitchFamily="2" charset="-127"/>
              </a:rPr>
              <a:t> </a:t>
            </a:r>
            <a:r>
              <a:rPr lang="en-US" altLang="ko-KR" sz="2400" dirty="0">
                <a:latin typeface="한컴 고딕" panose="02000500000000000000" pitchFamily="2" charset="-127"/>
              </a:rPr>
              <a:t>epoch</a:t>
            </a:r>
            <a:r>
              <a:rPr lang="ko-KR" altLang="en-US" sz="2400" dirty="0">
                <a:latin typeface="한컴 고딕" panose="02000500000000000000" pitchFamily="2" charset="-127"/>
              </a:rPr>
              <a:t>마다 새로운 </a:t>
            </a:r>
            <a:r>
              <a:rPr lang="ko-KR" altLang="en-US" sz="2400" dirty="0" err="1">
                <a:latin typeface="한컴 고딕" panose="02000500000000000000" pitchFamily="2" charset="-127"/>
              </a:rPr>
              <a:t>마스킹을</a:t>
            </a:r>
            <a:r>
              <a:rPr lang="ko-KR" altLang="en-US" sz="2400" dirty="0">
                <a:latin typeface="한컴 고딕" panose="02000500000000000000" pitchFamily="2" charset="-127"/>
              </a:rPr>
              <a:t> 시키는 태스크</a:t>
            </a:r>
            <a:br>
              <a:rPr lang="ko-KR" altLang="en-US" sz="2400" dirty="0">
                <a:latin typeface="한컴 고딕" panose="02000500000000000000" pitchFamily="2" charset="-127"/>
              </a:rPr>
            </a:br>
            <a:r>
              <a:rPr lang="en-US" altLang="ko-KR" sz="2400" b="0" i="0" dirty="0">
                <a:effectLst/>
                <a:latin typeface="한컴 고딕" panose="02000500000000000000" pitchFamily="2" charset="-127"/>
              </a:rPr>
              <a:t>(2) NSP(Next Sentence Prediction) </a:t>
            </a:r>
            <a:r>
              <a:rPr lang="ko-KR" altLang="en-US" sz="2400" b="0" i="0" dirty="0">
                <a:effectLst/>
                <a:latin typeface="한컴 고딕" panose="02000500000000000000" pitchFamily="2" charset="-127"/>
              </a:rPr>
              <a:t>제거</a:t>
            </a:r>
            <a:r>
              <a:rPr lang="en-US" altLang="ko-KR" sz="2400" b="0" i="0" dirty="0">
                <a:effectLst/>
                <a:latin typeface="한컴 고딕" panose="02000500000000000000" pitchFamily="2" charset="-127"/>
              </a:rPr>
              <a:t>: </a:t>
            </a:r>
            <a:r>
              <a:rPr lang="ko-KR" altLang="en-US" sz="2400" b="0" i="0" dirty="0">
                <a:effectLst/>
                <a:latin typeface="한컴 고딕" panose="02000500000000000000" pitchFamily="2" charset="-127"/>
              </a:rPr>
              <a:t>두 문장이 이어졌는지 판단하는 </a:t>
            </a:r>
            <a:r>
              <a:rPr lang="en-US" altLang="ko-KR" sz="2400" b="0" i="0" dirty="0">
                <a:effectLst/>
                <a:latin typeface="한컴 고딕" panose="02000500000000000000" pitchFamily="2" charset="-127"/>
              </a:rPr>
              <a:t>pretraining </a:t>
            </a:r>
            <a:r>
              <a:rPr lang="ko-KR" altLang="en-US" sz="2400" b="0" i="0" dirty="0">
                <a:effectLst/>
                <a:latin typeface="한컴 고딕" panose="02000500000000000000" pitchFamily="2" charset="-127"/>
              </a:rPr>
              <a:t>과정</a:t>
            </a:r>
            <a:br>
              <a:rPr lang="ko-KR" altLang="en-US" sz="2400" dirty="0">
                <a:latin typeface="한컴 고딕" panose="02000500000000000000" pitchFamily="2" charset="-127"/>
              </a:rPr>
            </a:br>
            <a:r>
              <a:rPr lang="en-US" altLang="ko-KR" sz="2400" b="0" i="0" dirty="0">
                <a:effectLst/>
                <a:latin typeface="한컴 고딕" panose="02000500000000000000" pitchFamily="2" charset="-127"/>
              </a:rPr>
              <a:t>(3) </a:t>
            </a:r>
            <a:r>
              <a:rPr lang="ko-KR" altLang="en-US" sz="2400" b="0" i="0" dirty="0">
                <a:effectLst/>
                <a:latin typeface="한컴 고딕" panose="02000500000000000000" pitchFamily="2" charset="-127"/>
              </a:rPr>
              <a:t>더 긴 시퀀스로 학습</a:t>
            </a:r>
            <a:br>
              <a:rPr lang="ko-KR" altLang="en-US" sz="2400" dirty="0">
                <a:latin typeface="한컴 고딕" panose="02000500000000000000" pitchFamily="2" charset="-127"/>
              </a:rPr>
            </a:br>
            <a:r>
              <a:rPr lang="en-US" altLang="ko-KR" sz="2400" b="0" i="0" dirty="0">
                <a:effectLst/>
                <a:latin typeface="한컴 고딕" panose="02000500000000000000" pitchFamily="2" charset="-127"/>
              </a:rPr>
              <a:t>(4) </a:t>
            </a:r>
            <a:r>
              <a:rPr lang="ko-KR" altLang="en-US" sz="2400" b="0" i="0" dirty="0">
                <a:effectLst/>
                <a:latin typeface="한컴 고딕" panose="02000500000000000000" pitchFamily="2" charset="-127"/>
              </a:rPr>
              <a:t>더 많은 데이터 사용하여 더 큰 배치로 학습</a:t>
            </a:r>
            <a:endParaRPr lang="en-US" altLang="ko-KR" sz="2400" b="0" i="0" dirty="0">
              <a:effectLst/>
              <a:latin typeface="한컴 고딕" panose="02000500000000000000" pitchFamily="2" charset="-127"/>
            </a:endParaRPr>
          </a:p>
          <a:p>
            <a:endParaRPr lang="en-US" altLang="ko-KR" sz="2400" dirty="0">
              <a:latin typeface="한컴 고딕" panose="02000500000000000000" pitchFamily="2" charset="-127"/>
            </a:endParaRPr>
          </a:p>
          <a:p>
            <a:endParaRPr lang="en-US" altLang="ko-KR" sz="2400" dirty="0">
              <a:latin typeface="한컴 고딕" panose="02000500000000000000" pitchFamily="2" charset="-127"/>
            </a:endParaRPr>
          </a:p>
          <a:p>
            <a:r>
              <a:rPr lang="en-US" altLang="ko-KR" sz="2400" dirty="0">
                <a:latin typeface="한컴 고딕" panose="02000500000000000000" pitchFamily="2" charset="-127"/>
              </a:rPr>
              <a:t>KLUE-</a:t>
            </a:r>
            <a:r>
              <a:rPr lang="en-US" altLang="ko-KR" sz="2400" dirty="0" err="1">
                <a:latin typeface="한컴 고딕" panose="02000500000000000000" pitchFamily="2" charset="-127"/>
              </a:rPr>
              <a:t>RoBERTa</a:t>
            </a:r>
            <a:r>
              <a:rPr lang="ko-KR" altLang="en-US" sz="2400" dirty="0">
                <a:latin typeface="한컴 고딕" panose="02000500000000000000" pitchFamily="2" charset="-127"/>
              </a:rPr>
              <a:t>는 </a:t>
            </a:r>
            <a:r>
              <a:rPr lang="en-US" altLang="ko-KR" sz="2400" dirty="0" err="1">
                <a:latin typeface="한컴 고딕" panose="02000500000000000000" pitchFamily="2" charset="-127"/>
              </a:rPr>
              <a:t>RoBERTa</a:t>
            </a:r>
            <a:r>
              <a:rPr lang="ko-KR" altLang="en-US" sz="2400" dirty="0">
                <a:latin typeface="한컴 고딕" panose="02000500000000000000" pitchFamily="2" charset="-127"/>
              </a:rPr>
              <a:t>기반 한국어 자연어 처리 모델</a:t>
            </a:r>
          </a:p>
        </p:txBody>
      </p:sp>
    </p:spTree>
    <p:extLst>
      <p:ext uri="{BB962C8B-B14F-4D97-AF65-F5344CB8AC3E}">
        <p14:creationId xmlns:p14="http://schemas.microsoft.com/office/powerpoint/2010/main" val="407838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581</Words>
  <Application>Microsoft Office PowerPoint</Application>
  <PresentationFormat>사용자 지정</PresentationFormat>
  <Paragraphs>166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한컴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Choi minkyung</cp:lastModifiedBy>
  <cp:revision>3</cp:revision>
  <dcterms:created xsi:type="dcterms:W3CDTF">2022-08-28T17:22:37Z</dcterms:created>
  <dcterms:modified xsi:type="dcterms:W3CDTF">2022-08-28T10:21:07Z</dcterms:modified>
</cp:coreProperties>
</file>