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3FCC7-21B2-9836-916E-00515196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F05C63-2F9B-E2B5-97F8-AD9435D7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06C03-5436-40E7-6D49-F6BB0435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D1646-0F73-59B4-6711-2216EA3D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A0E8F-71BC-3348-F219-9BF9E8A2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790C9-B659-580D-BED7-68CC594C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033FC-B5CC-842A-4028-22B8187F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C68EF-3B56-CBD3-1C8A-95E086A6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21369-FE57-9275-EE61-12013198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5E53D-A6CB-CE6F-9D58-EA35ABBF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C4DED-2145-CAC7-23BA-628A1CEA9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383E8-3339-7F8A-EAC3-2DD67B41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2E0B-C6C1-9F1D-76A5-8D696D42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D27D8-4D8D-35E4-29D0-8D837918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ACC5-E7E0-E099-A7B7-86F6DF1F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6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E6B4-F0C4-F1DA-C8B2-AD18E47F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DB02E-7EAB-B630-A42C-8AC518EE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35897-DD42-8A69-6EBD-9397496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C39F8-EF6A-2ACB-2D4C-D31064D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4B5B-AD01-56C2-0694-9B54531C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8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90200-F742-A12A-A77A-34581DDB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26BA2-2666-6D25-67C6-19EAD1B2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3EFC5-6516-F620-7D6E-F470A15A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BD4AD-85C4-A503-1C92-19E73954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9491-359E-C94C-7BEC-0BA8AE6F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2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519D2-091C-DD86-B4C4-FE31B9B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70DC-64A2-FA16-00E7-5817DA9DC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6745-C1C3-C1CE-A654-F09B1360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08B36-C600-DFCA-2ADF-00F633BC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91646-9FD1-21ED-F0FA-66B8F5A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5FD60-5ACD-D669-D602-A69F2FDC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C98E-382A-8101-80AF-C63FE716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D27D9-7B16-2206-A895-271B194A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57152-8154-A74B-80BC-7B25AE54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AF320-A9C7-F0BB-2B8E-F8362A35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D2C05-E9BF-7220-0524-7722D2BAB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FB6C3-F080-436E-2ABF-C4EA0A39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323FA4-5DA5-3471-5B0C-60EF1243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4F6B8-20EF-9275-2E82-C11E8C6B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0C72-AAFA-0FF2-422A-1AC930FA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4B30F-F489-1427-6448-D57468E1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A07A3-FF13-7AB5-9759-67EC328D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98786-B6E1-1E01-EA65-EC4ABF91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D047E-BAF7-D82F-9823-82C2027F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97EBF-13BD-A132-F176-2B7BD26C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41E9B-4F55-6B47-C3E4-924B0DD7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8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36FD-862C-8F5F-81E0-DFBFEDCB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EA5D8-1F1D-A437-69A2-5069A5CF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55134-55C9-8B97-DF04-FFBA745E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D5A71-06E1-02AE-938D-0E6272B1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E6B47-2902-39A2-F386-A3B3F81F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AF448-ECD3-D4F2-AE3C-FEE41F8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3836-491F-F07D-9BFC-CFDF1042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0990E8-CBEA-ED74-2BE7-DB08ED0D1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2401B-9922-2694-9AD4-AAA1AC58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49B70-54AD-875A-586D-433D733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B0CED-C5A6-4A9C-001C-551CCECD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F425E-48C3-8049-9F25-75CA9C3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3E9F6-42D9-B988-ADCD-B8D51C3E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4BBA5-9354-FF5F-27EF-9CF297E9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53632-17C2-A2E8-182C-6CB81C77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9128-E456-4076-B7CB-DC2EDD9DD69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060EF-F3B1-91DE-0960-9CE0836B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27E8E-4A6D-ECDC-B442-744CA2AA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B49-2891-4CAA-8C86-2BBCDB194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kakaocdn.net/dn/CJb9v/btryccIaUDK/ztKGrRjCBAbJr42kcvePO0/img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35B63-3689-CC57-44C3-9B845B1AC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Anomaly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</a:t>
            </a:r>
            <a:b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얕고 넓은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034996-BC7A-DCBC-C020-471130A21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박재찬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7F9AD-BAAE-397F-30AE-AC30AE079BF6}"/>
              </a:ext>
            </a:extLst>
          </p:cNvPr>
          <p:cNvSpPr txBox="1"/>
          <p:nvPr/>
        </p:nvSpPr>
        <p:spPr>
          <a:xfrm>
            <a:off x="1066799" y="4435475"/>
            <a:ext cx="6885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다루는 내용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Anomaly detection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연구의 큰 족보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큰 족보에서 대표 논문 하나씩을 소개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다루지 않는 내용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작은 족보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논문의 자세한 내용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(introduction, results,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수식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02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CE544C-03AC-7141-AF44-CB18A32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8" y="203200"/>
            <a:ext cx="6007527" cy="2366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5159BB-ADD4-7796-9A09-558C1E84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32" y="3007637"/>
            <a:ext cx="5168426" cy="1966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CEF46-3EE5-B852-B434-75BF39B53CED}"/>
              </a:ext>
            </a:extLst>
          </p:cNvPr>
          <p:cNvSpPr txBox="1"/>
          <p:nvPr/>
        </p:nvSpPr>
        <p:spPr>
          <a:xfrm>
            <a:off x="651163" y="203200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PatchCore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3158-D0D7-712B-B6B8-6DAA8827DFC3}"/>
              </a:ext>
            </a:extLst>
          </p:cNvPr>
          <p:cNvSpPr/>
          <p:nvPr/>
        </p:nvSpPr>
        <p:spPr>
          <a:xfrm>
            <a:off x="2185128" y="203200"/>
            <a:ext cx="1712617" cy="13023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95CE5B-F66D-A832-147B-55064D715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267" y="5063605"/>
            <a:ext cx="4380191" cy="1674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1A4A0-BDE6-FBE9-40A2-050A562F13A5}"/>
              </a:ext>
            </a:extLst>
          </p:cNvPr>
          <p:cNvSpPr txBox="1"/>
          <p:nvPr/>
        </p:nvSpPr>
        <p:spPr>
          <a:xfrm>
            <a:off x="794032" y="2548384"/>
            <a:ext cx="323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Coreset </a:t>
            </a:r>
            <a:r>
              <a:rPr lang="ko-KR" altLang="en-US"/>
              <a:t>만들기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88B2F0-EEF9-5AE6-31D4-68857514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909" y="3792166"/>
            <a:ext cx="3778042" cy="220220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C0E682-CDE6-D7E2-924A-694AE0B3EA75}"/>
              </a:ext>
            </a:extLst>
          </p:cNvPr>
          <p:cNvSpPr/>
          <p:nvPr/>
        </p:nvSpPr>
        <p:spPr>
          <a:xfrm rot="1841785">
            <a:off x="6327089" y="4481530"/>
            <a:ext cx="612843" cy="34046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4511E20-2A59-E3DB-9845-36079672A2AA}"/>
              </a:ext>
            </a:extLst>
          </p:cNvPr>
          <p:cNvSpPr/>
          <p:nvPr/>
        </p:nvSpPr>
        <p:spPr>
          <a:xfrm rot="18858831">
            <a:off x="6246211" y="5392584"/>
            <a:ext cx="612843" cy="34046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CE544C-03AC-7141-AF44-CB18A32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8" y="203200"/>
            <a:ext cx="6007527" cy="236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CEF46-3EE5-B852-B434-75BF39B53CED}"/>
              </a:ext>
            </a:extLst>
          </p:cNvPr>
          <p:cNvSpPr txBox="1"/>
          <p:nvPr/>
        </p:nvSpPr>
        <p:spPr>
          <a:xfrm>
            <a:off x="651163" y="203200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PatchCore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3158-D0D7-712B-B6B8-6DAA8827DFC3}"/>
              </a:ext>
            </a:extLst>
          </p:cNvPr>
          <p:cNvSpPr/>
          <p:nvPr/>
        </p:nvSpPr>
        <p:spPr>
          <a:xfrm>
            <a:off x="3848558" y="932775"/>
            <a:ext cx="927723" cy="84738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7DC4B-24DF-BC89-2001-9CBCBE1C3886}"/>
              </a:ext>
            </a:extLst>
          </p:cNvPr>
          <p:cNvSpPr txBox="1"/>
          <p:nvPr/>
        </p:nvSpPr>
        <p:spPr>
          <a:xfrm>
            <a:off x="651163" y="2782669"/>
            <a:ext cx="115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subsampling: </a:t>
            </a:r>
            <a:r>
              <a:rPr lang="ko-KR" altLang="en-US"/>
              <a:t>모든 </a:t>
            </a:r>
            <a:r>
              <a:rPr lang="en-US" altLang="ko-KR"/>
              <a:t>coreset</a:t>
            </a:r>
            <a:r>
              <a:rPr lang="ko-KR" altLang="en-US"/>
              <a:t>을 쓸 필요없이 특징적인 애들만 선별해서 쓰자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5284A-FE8E-E0C1-EAFD-866CEAAC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72" y="3201198"/>
            <a:ext cx="7664018" cy="28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CE544C-03AC-7141-AF44-CB18A32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8" y="203200"/>
            <a:ext cx="6007527" cy="236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CEF46-3EE5-B852-B434-75BF39B53CED}"/>
              </a:ext>
            </a:extLst>
          </p:cNvPr>
          <p:cNvSpPr txBox="1"/>
          <p:nvPr/>
        </p:nvSpPr>
        <p:spPr>
          <a:xfrm>
            <a:off x="651163" y="203200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PatchCore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3158-D0D7-712B-B6B8-6DAA8827DFC3}"/>
              </a:ext>
            </a:extLst>
          </p:cNvPr>
          <p:cNvSpPr/>
          <p:nvPr/>
        </p:nvSpPr>
        <p:spPr>
          <a:xfrm>
            <a:off x="3848558" y="932775"/>
            <a:ext cx="927723" cy="84738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7DC4B-24DF-BC89-2001-9CBCBE1C3886}"/>
              </a:ext>
            </a:extLst>
          </p:cNvPr>
          <p:cNvSpPr txBox="1"/>
          <p:nvPr/>
        </p:nvSpPr>
        <p:spPr>
          <a:xfrm>
            <a:off x="651163" y="2782669"/>
            <a:ext cx="115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subsampling: </a:t>
            </a:r>
            <a:r>
              <a:rPr lang="ko-KR" altLang="en-US"/>
              <a:t>모든 </a:t>
            </a:r>
            <a:r>
              <a:rPr lang="en-US" altLang="ko-KR"/>
              <a:t>coreset</a:t>
            </a:r>
            <a:r>
              <a:rPr lang="ko-KR" altLang="en-US"/>
              <a:t>을 쓸 필요없이 특징적인 애들만 선별해서 쓰자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5284A-FE8E-E0C1-EAFD-866CEAAC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72" y="3201198"/>
            <a:ext cx="7664018" cy="28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4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CE544C-03AC-7141-AF44-CB18A32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28" y="203200"/>
            <a:ext cx="6007527" cy="236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CEF46-3EE5-B852-B434-75BF39B53CED}"/>
              </a:ext>
            </a:extLst>
          </p:cNvPr>
          <p:cNvSpPr txBox="1"/>
          <p:nvPr/>
        </p:nvSpPr>
        <p:spPr>
          <a:xfrm>
            <a:off x="651163" y="203200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PatchCore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3158-D0D7-712B-B6B8-6DAA8827DFC3}"/>
              </a:ext>
            </a:extLst>
          </p:cNvPr>
          <p:cNvSpPr/>
          <p:nvPr/>
        </p:nvSpPr>
        <p:spPr>
          <a:xfrm>
            <a:off x="5889795" y="204393"/>
            <a:ext cx="2210496" cy="16613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7DC4B-24DF-BC89-2001-9CBCBE1C3886}"/>
              </a:ext>
            </a:extLst>
          </p:cNvPr>
          <p:cNvSpPr txBox="1"/>
          <p:nvPr/>
        </p:nvSpPr>
        <p:spPr>
          <a:xfrm>
            <a:off x="651163" y="2782669"/>
            <a:ext cx="1154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Detection </a:t>
            </a:r>
          </a:p>
          <a:p>
            <a:r>
              <a:rPr lang="ko-KR" altLang="en-US"/>
              <a:t>새로운 데이터가 들어오면 </a:t>
            </a:r>
            <a:r>
              <a:rPr lang="en-US" altLang="ko-KR"/>
              <a:t>-&gt; local patch feature </a:t>
            </a:r>
            <a:r>
              <a:rPr lang="ko-KR" altLang="en-US"/>
              <a:t>만들고 </a:t>
            </a:r>
            <a:r>
              <a:rPr lang="en-US" altLang="ko-KR"/>
              <a:t>-&gt; </a:t>
            </a:r>
            <a:r>
              <a:rPr lang="ko-KR" altLang="en-US"/>
              <a:t>각 패치가 </a:t>
            </a:r>
            <a:r>
              <a:rPr lang="en-US" altLang="ko-KR"/>
              <a:t>subsampling</a:t>
            </a:r>
            <a:r>
              <a:rPr lang="ko-KR" altLang="en-US"/>
              <a:t>된 데이터의 분포와 얼마나 떨어져있는지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4CCE7-2F68-4F6E-AD7D-AF3E38D9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1" y="3928032"/>
            <a:ext cx="3085695" cy="266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2C9A7-5D77-46C9-DA0B-80D57ECC535C}"/>
              </a:ext>
            </a:extLst>
          </p:cNvPr>
          <p:cNvSpPr txBox="1"/>
          <p:nvPr/>
        </p:nvSpPr>
        <p:spPr>
          <a:xfrm>
            <a:off x="4128655" y="4075882"/>
            <a:ext cx="711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3-1. pixel level: </a:t>
            </a:r>
            <a:r>
              <a:rPr lang="ko-KR" altLang="en-US"/>
              <a:t>각 픽셀에 대한 </a:t>
            </a:r>
            <a:r>
              <a:rPr lang="en-US" altLang="ko-KR"/>
              <a:t>anomaly score </a:t>
            </a:r>
            <a:r>
              <a:rPr lang="ko-KR" altLang="en-US"/>
              <a:t>계산</a:t>
            </a:r>
            <a:r>
              <a:rPr lang="en-US" altLang="ko-KR"/>
              <a:t> </a:t>
            </a:r>
          </a:p>
          <a:p>
            <a:r>
              <a:rPr lang="en-US" altLang="ko-KR"/>
              <a:t>3-2. Image level: </a:t>
            </a:r>
            <a:r>
              <a:rPr lang="ko-KR" altLang="en-US"/>
              <a:t>이미지 전체에 대한 </a:t>
            </a:r>
            <a:r>
              <a:rPr lang="en-US" altLang="ko-KR"/>
              <a:t>anomaly score </a:t>
            </a:r>
            <a:r>
              <a:rPr lang="ko-KR" altLang="en-US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33762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EDCB2B-8A21-6665-2027-0B50B2CD194B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Probabilistic (normalizing flow) </a:t>
            </a:r>
            <a:r>
              <a:rPr lang="ko-KR" altLang="en-US" sz="240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6070A-0D05-0080-F04A-95D940502E2B}"/>
              </a:ext>
            </a:extLst>
          </p:cNvPr>
          <p:cNvSpPr txBox="1"/>
          <p:nvPr/>
        </p:nvSpPr>
        <p:spPr>
          <a:xfrm>
            <a:off x="764310" y="1930400"/>
            <a:ext cx="22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Normalizing</a:t>
            </a:r>
            <a:r>
              <a:rPr lang="ko-KR" altLang="en-US"/>
              <a:t> </a:t>
            </a:r>
            <a:r>
              <a:rPr lang="en-US" altLang="ko-KR"/>
              <a:t>flow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814BE-BF12-1BAA-56EE-96881368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" y="2539877"/>
            <a:ext cx="4873463" cy="2466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D5AD04-A8C6-72A4-8E18-644B61E8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96" y="2539878"/>
            <a:ext cx="6544307" cy="257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482C0-6A16-7EEB-E992-17681D90A569}"/>
              </a:ext>
            </a:extLst>
          </p:cNvPr>
          <p:cNvSpPr txBox="1"/>
          <p:nvPr/>
        </p:nvSpPr>
        <p:spPr>
          <a:xfrm>
            <a:off x="459509" y="5246254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r>
              <a:rPr lang="ko-KR" altLang="en-US"/>
              <a:t> 에서 </a:t>
            </a:r>
            <a:r>
              <a:rPr lang="en-US" altLang="ko-KR"/>
              <a:t>x</a:t>
            </a:r>
            <a:r>
              <a:rPr lang="ko-KR" altLang="en-US"/>
              <a:t>로 가는 함수를 역함수로 구현할 수는 없을까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44795-6A1A-9C5B-2A78-D7E7393EBC40}"/>
              </a:ext>
            </a:extLst>
          </p:cNvPr>
          <p:cNvSpPr txBox="1"/>
          <p:nvPr/>
        </p:nvSpPr>
        <p:spPr>
          <a:xfrm>
            <a:off x="5332972" y="5246254"/>
            <a:ext cx="562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</a:t>
            </a:r>
            <a:r>
              <a:rPr lang="ko-KR" altLang="en-US"/>
              <a:t>랑 </a:t>
            </a:r>
            <a:r>
              <a:rPr lang="en-US" altLang="ko-KR"/>
              <a:t>x</a:t>
            </a:r>
            <a:r>
              <a:rPr lang="ko-KR" altLang="en-US"/>
              <a:t>가 일대일 대응일때</a:t>
            </a:r>
            <a:r>
              <a:rPr lang="en-US" altLang="ko-KR"/>
              <a:t>,</a:t>
            </a:r>
          </a:p>
          <a:p>
            <a:r>
              <a:rPr lang="en-US" altLang="ko-KR"/>
              <a:t>X</a:t>
            </a:r>
            <a:r>
              <a:rPr lang="ko-KR" altLang="en-US"/>
              <a:t>의 분포는 </a:t>
            </a:r>
            <a:r>
              <a:rPr lang="en-US" altLang="ko-KR"/>
              <a:t>(z</a:t>
            </a:r>
            <a:r>
              <a:rPr lang="ko-KR" altLang="en-US"/>
              <a:t>의 분포 </a:t>
            </a:r>
            <a:r>
              <a:rPr lang="en-US" altLang="ko-KR"/>
              <a:t>x </a:t>
            </a:r>
            <a:r>
              <a:rPr lang="ko-KR" altLang="en-US"/>
              <a:t>자코비안</a:t>
            </a:r>
            <a:r>
              <a:rPr lang="en-US" altLang="ko-KR"/>
              <a:t>)</a:t>
            </a:r>
            <a:r>
              <a:rPr lang="ko-KR" altLang="en-US"/>
              <a:t>으로 구할 수 있다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EDCB2B-8A21-6665-2027-0B50B2CD194B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Probabilistic (normalizing flow) </a:t>
            </a:r>
            <a:r>
              <a:rPr lang="ko-KR" altLang="en-US" sz="240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6070A-0D05-0080-F04A-95D940502E2B}"/>
              </a:ext>
            </a:extLst>
          </p:cNvPr>
          <p:cNvSpPr txBox="1"/>
          <p:nvPr/>
        </p:nvSpPr>
        <p:spPr>
          <a:xfrm>
            <a:off x="764310" y="1930400"/>
            <a:ext cx="22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Normalizing</a:t>
            </a:r>
            <a:r>
              <a:rPr lang="ko-KR" altLang="en-US"/>
              <a:t> </a:t>
            </a:r>
            <a:r>
              <a:rPr lang="en-US" altLang="ko-KR"/>
              <a:t>flow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54C76-BD6B-3A26-5087-83FFE25D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3" y="2539877"/>
            <a:ext cx="5898284" cy="288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C2F04-5305-D22C-BB5E-1FB11486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0" y="5329259"/>
            <a:ext cx="6134678" cy="1451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8A523-B6FB-B401-69B7-F53295EBF794}"/>
              </a:ext>
            </a:extLst>
          </p:cNvPr>
          <p:cNvSpPr txBox="1"/>
          <p:nvPr/>
        </p:nvSpPr>
        <p:spPr>
          <a:xfrm>
            <a:off x="6923521" y="5408738"/>
            <a:ext cx="417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역함수를 쉽게 구할 수 있는 층으로 만들기 위해 각 층을 </a:t>
            </a:r>
            <a:r>
              <a:rPr lang="en-US" altLang="ko-KR"/>
              <a:t>affine layer</a:t>
            </a:r>
            <a:r>
              <a:rPr lang="ko-KR" altLang="en-US"/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110560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EDCB2B-8A21-6665-2027-0B50B2CD194B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Probabilistic (normalizing flow) </a:t>
            </a:r>
            <a:r>
              <a:rPr lang="ko-KR" altLang="en-US" sz="240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6070A-0D05-0080-F04A-95D940502E2B}"/>
              </a:ext>
            </a:extLst>
          </p:cNvPr>
          <p:cNvSpPr txBox="1"/>
          <p:nvPr/>
        </p:nvSpPr>
        <p:spPr>
          <a:xfrm>
            <a:off x="764309" y="1930400"/>
            <a:ext cx="52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Normalizing</a:t>
            </a:r>
            <a:r>
              <a:rPr lang="ko-KR" altLang="en-US"/>
              <a:t> </a:t>
            </a:r>
            <a:r>
              <a:rPr lang="en-US" altLang="ko-KR"/>
              <a:t>flow</a:t>
            </a:r>
            <a:r>
              <a:rPr lang="ko-KR" altLang="en-US"/>
              <a:t>를 이용한 </a:t>
            </a:r>
            <a:r>
              <a:rPr lang="en-US" altLang="ko-KR"/>
              <a:t>Anomaly detection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873734-124A-6520-60B1-1C9DCF62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539877"/>
            <a:ext cx="10744200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5FF5C-4AA3-5044-2997-90D78C8E33B9}"/>
              </a:ext>
            </a:extLst>
          </p:cNvPr>
          <p:cNvSpPr txBox="1"/>
          <p:nvPr/>
        </p:nvSpPr>
        <p:spPr>
          <a:xfrm>
            <a:off x="764308" y="4399833"/>
            <a:ext cx="801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pretrained</a:t>
            </a:r>
            <a:r>
              <a:rPr lang="ko-KR" altLang="en-US"/>
              <a:t>된 네트워크를 통해 </a:t>
            </a:r>
            <a:r>
              <a:rPr lang="en-US" altLang="ko-KR"/>
              <a:t>feature </a:t>
            </a:r>
            <a:r>
              <a:rPr lang="ko-KR" altLang="en-US"/>
              <a:t>추출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Feature </a:t>
            </a:r>
            <a:r>
              <a:rPr lang="ko-KR" altLang="en-US"/>
              <a:t>벡터에서 </a:t>
            </a:r>
            <a:r>
              <a:rPr lang="en-US" altLang="ko-KR"/>
              <a:t>latent vector</a:t>
            </a:r>
            <a:r>
              <a:rPr lang="ko-KR" altLang="en-US"/>
              <a:t>로 가는 </a:t>
            </a:r>
            <a:r>
              <a:rPr lang="en-US" altLang="ko-KR"/>
              <a:t>flow </a:t>
            </a:r>
            <a:r>
              <a:rPr lang="ko-KR" altLang="en-US"/>
              <a:t>구하기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b="1"/>
              <a:t>정상</a:t>
            </a:r>
            <a:r>
              <a:rPr lang="ko-KR" altLang="en-US"/>
              <a:t> 이미지들에서 </a:t>
            </a:r>
            <a:r>
              <a:rPr lang="en-US" altLang="ko-KR"/>
              <a:t>latent vector</a:t>
            </a:r>
            <a:r>
              <a:rPr lang="ko-KR" altLang="en-US"/>
              <a:t>들의 분포</a:t>
            </a:r>
            <a:r>
              <a:rPr lang="en-US" altLang="ko-KR"/>
              <a:t> =</a:t>
            </a:r>
            <a:r>
              <a:rPr lang="ko-KR" altLang="en-US"/>
              <a:t> 정규분포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</a:t>
            </a:r>
            <a:r>
              <a:rPr lang="ko-KR" altLang="en-US" b="1"/>
              <a:t>비정상</a:t>
            </a:r>
            <a:r>
              <a:rPr lang="ko-KR" altLang="en-US"/>
              <a:t> 데이터에서 나온 </a:t>
            </a:r>
            <a:r>
              <a:rPr lang="en-US" altLang="ko-KR"/>
              <a:t>latent vector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떨어진 정도 </a:t>
            </a:r>
            <a:r>
              <a:rPr lang="en-US" altLang="ko-KR"/>
              <a:t>= anomaly score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43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EDCB2B-8A21-6665-2027-0B50B2CD194B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Probabilistic (normalizing flow) </a:t>
            </a:r>
            <a:r>
              <a:rPr lang="ko-KR" altLang="en-US" sz="2400"/>
              <a:t>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6070A-0D05-0080-F04A-95D940502E2B}"/>
              </a:ext>
            </a:extLst>
          </p:cNvPr>
          <p:cNvSpPr txBox="1"/>
          <p:nvPr/>
        </p:nvSpPr>
        <p:spPr>
          <a:xfrm>
            <a:off x="764309" y="1930400"/>
            <a:ext cx="524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Fastflow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5D40E7-A69F-DFC0-2F58-F3E099CD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299732"/>
            <a:ext cx="6105083" cy="252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6CA782-A291-3CED-21D4-00006524C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57" y="2322412"/>
            <a:ext cx="3219450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5A9AB-2DF8-FF2A-07E5-12DA5FA7BE81}"/>
              </a:ext>
            </a:extLst>
          </p:cNvPr>
          <p:cNvSpPr txBox="1"/>
          <p:nvPr/>
        </p:nvSpPr>
        <p:spPr>
          <a:xfrm>
            <a:off x="7275657" y="4820682"/>
            <a:ext cx="404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 </a:t>
            </a:r>
            <a:r>
              <a:rPr lang="en-US" altLang="ko-KR"/>
              <a:t>Normalizing flow </a:t>
            </a:r>
            <a:r>
              <a:rPr lang="ko-KR" altLang="en-US"/>
              <a:t>모델은 </a:t>
            </a:r>
            <a:r>
              <a:rPr lang="en-US" altLang="ko-KR"/>
              <a:t>affine </a:t>
            </a:r>
            <a:r>
              <a:rPr lang="ko-KR" altLang="en-US"/>
              <a:t>으로 </a:t>
            </a:r>
            <a:r>
              <a:rPr lang="en-US" altLang="ko-KR"/>
              <a:t>fully connected layer</a:t>
            </a:r>
            <a:r>
              <a:rPr lang="ko-KR" altLang="en-US"/>
              <a:t>를 사용</a:t>
            </a:r>
            <a:endParaRPr lang="en-US" altLang="ko-KR"/>
          </a:p>
          <a:p>
            <a:r>
              <a:rPr lang="en-US" altLang="ko-KR"/>
              <a:t>-&gt; 2d convolution </a:t>
            </a:r>
            <a:r>
              <a:rPr lang="ko-KR" altLang="en-US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36150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EDCB2B-8A21-6665-2027-0B50B2CD194B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Probabilistic (normalizing flow) </a:t>
            </a:r>
            <a:r>
              <a:rPr lang="ko-KR" altLang="en-US" sz="2400"/>
              <a:t>방식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897DBC-7475-52D0-E08A-DFC96997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0" y="1809173"/>
            <a:ext cx="6829425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EDF882-CFF5-5653-FB15-F5127657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59" y="1886816"/>
            <a:ext cx="4391314" cy="22667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BDC9A6-1878-4DBE-C142-99A56E0BC804}"/>
              </a:ext>
            </a:extLst>
          </p:cNvPr>
          <p:cNvSpPr/>
          <p:nvPr/>
        </p:nvSpPr>
        <p:spPr>
          <a:xfrm>
            <a:off x="1256145" y="5477164"/>
            <a:ext cx="1330037" cy="26785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E9ED2-D716-FB66-26BF-C5A2A82D228E}"/>
              </a:ext>
            </a:extLst>
          </p:cNvPr>
          <p:cNvSpPr txBox="1"/>
          <p:nvPr/>
        </p:nvSpPr>
        <p:spPr>
          <a:xfrm>
            <a:off x="7717560" y="4440677"/>
            <a:ext cx="4072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SOTA</a:t>
            </a:r>
            <a:r>
              <a:rPr lang="ko-KR" altLang="en-US"/>
              <a:t>는 </a:t>
            </a:r>
            <a:r>
              <a:rPr lang="en-US" altLang="ko-KR"/>
              <a:t>feature matching </a:t>
            </a:r>
            <a:r>
              <a:rPr lang="ko-KR" altLang="en-US"/>
              <a:t>방식인 </a:t>
            </a:r>
            <a:r>
              <a:rPr lang="en-US" altLang="ko-KR"/>
              <a:t>PatchCore</a:t>
            </a:r>
            <a:r>
              <a:rPr lang="ko-KR" altLang="en-US"/>
              <a:t>이지만</a:t>
            </a:r>
            <a:r>
              <a:rPr lang="en-US" altLang="ko-KR"/>
              <a:t>, </a:t>
            </a:r>
            <a:r>
              <a:rPr lang="ko-KR" altLang="en-US"/>
              <a:t>추론 시간 자체는 </a:t>
            </a:r>
            <a:r>
              <a:rPr lang="en-US" altLang="ko-KR"/>
              <a:t>Fastflow</a:t>
            </a:r>
            <a:r>
              <a:rPr lang="ko-KR" altLang="en-US"/>
              <a:t>가 훨등히 빠르다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0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38A8A9-F82B-A0FF-5D08-C595A094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1" y="87549"/>
            <a:ext cx="4948977" cy="6499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9380F-A2C7-CECD-8939-6478DE3D7484}"/>
              </a:ext>
            </a:extLst>
          </p:cNvPr>
          <p:cNvSpPr txBox="1"/>
          <p:nvPr/>
        </p:nvSpPr>
        <p:spPr>
          <a:xfrm>
            <a:off x="5638800" y="2974109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의료 데이터의 특성</a:t>
            </a:r>
            <a:r>
              <a:rPr lang="en-US" altLang="ko-KR"/>
              <a:t>: </a:t>
            </a:r>
            <a:r>
              <a:rPr lang="ko-KR" altLang="en-US"/>
              <a:t>병변이 있는 데이터를 구하기가 어렵다</a:t>
            </a:r>
            <a:r>
              <a:rPr lang="en-US" altLang="ko-KR"/>
              <a:t>…!</a:t>
            </a:r>
          </a:p>
          <a:p>
            <a:endParaRPr lang="en-US" altLang="ko-KR"/>
          </a:p>
          <a:p>
            <a:r>
              <a:rPr lang="en-US" altLang="ko-KR"/>
              <a:t>-&gt; supervised</a:t>
            </a:r>
            <a:r>
              <a:rPr lang="ko-KR" altLang="en-US"/>
              <a:t>방식보다는 정상 데이터만으로 학습하는 </a:t>
            </a:r>
            <a:r>
              <a:rPr lang="en-US" altLang="ko-KR"/>
              <a:t>anomaly detection </a:t>
            </a:r>
            <a:r>
              <a:rPr lang="ko-KR" altLang="en-US"/>
              <a:t>방식으로 접근해보자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80F8F9-06FF-3E15-4F38-5607044F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6" y="940562"/>
            <a:ext cx="4191053" cy="497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5C335-D631-3FB9-B913-B480C9D59554}"/>
              </a:ext>
            </a:extLst>
          </p:cNvPr>
          <p:cNvSpPr txBox="1"/>
          <p:nvPr/>
        </p:nvSpPr>
        <p:spPr>
          <a:xfrm>
            <a:off x="5325892" y="1502924"/>
            <a:ext cx="5355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Density</a:t>
            </a:r>
            <a:r>
              <a:rPr lang="ko-KR" altLang="en-US"/>
              <a:t> 기반 방식이 대체로 좋은 성능을 보여주고 있음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그중에서도 </a:t>
            </a:r>
            <a:r>
              <a:rPr lang="en-US" altLang="ko-KR"/>
              <a:t>Density </a:t>
            </a:r>
            <a:r>
              <a:rPr lang="ko-KR" altLang="en-US"/>
              <a:t>기반 방식에 포함되는 </a:t>
            </a:r>
            <a:endParaRPr lang="en-US" altLang="ko-KR"/>
          </a:p>
          <a:p>
            <a:r>
              <a:rPr lang="en-US" altLang="ko-KR"/>
              <a:t>    patch based (e.g. PatchCore)</a:t>
            </a:r>
          </a:p>
          <a:p>
            <a:r>
              <a:rPr lang="en-US" altLang="ko-KR"/>
              <a:t>    Normalizing flow (e.g. Fastflow) </a:t>
            </a:r>
            <a:r>
              <a:rPr lang="ko-KR" altLang="en-US"/>
              <a:t>방식이 가장 좋은 성능을 보여준다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A6AC1-FBBE-28E6-19B9-C1A0B29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Anomaly detection with deep learning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7115-4F03-9287-65BA-A83D255A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9182" cy="21090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Reconstruction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Classification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Feature matching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Probabilistic (normalizing flow) </a:t>
            </a:r>
            <a:r>
              <a:rPr lang="ko-KR" altLang="en-US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4769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E225C5-5A48-972B-18DE-C66915B951B9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/>
              <a:t>Reconstruction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Probabilistic (normalizing flow) </a:t>
            </a:r>
            <a:r>
              <a:rPr lang="ko-KR" altLang="en-US" sz="1200"/>
              <a:t>방식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31E30780-DA1F-4C2F-CF2B-C8CC56B9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0" y="1874694"/>
            <a:ext cx="7582830" cy="28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23D78-F40E-8619-29C8-CED573768A91}"/>
              </a:ext>
            </a:extLst>
          </p:cNvPr>
          <p:cNvSpPr txBox="1"/>
          <p:nvPr/>
        </p:nvSpPr>
        <p:spPr>
          <a:xfrm>
            <a:off x="764309" y="5163127"/>
            <a:ext cx="8102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AnoGAN </a:t>
            </a:r>
            <a:r>
              <a:rPr lang="ko-KR" altLang="en-US"/>
              <a:t>요약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GAN</a:t>
            </a:r>
            <a:r>
              <a:rPr lang="ko-KR" altLang="en-US"/>
              <a:t>으로 정상 데이터의 분포를 학습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비정상 데이터가 들어오면</a:t>
            </a:r>
            <a:r>
              <a:rPr lang="en-US" altLang="ko-KR"/>
              <a:t>, </a:t>
            </a:r>
            <a:r>
              <a:rPr lang="ko-KR" altLang="en-US"/>
              <a:t>이와 가장 유사한 정상 데이터를 생성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둘의 차이를 바탕으로 </a:t>
            </a:r>
            <a:r>
              <a:rPr lang="en-US" altLang="ko-KR"/>
              <a:t>anomaly score</a:t>
            </a:r>
            <a:r>
              <a:rPr lang="ko-KR" altLang="en-US"/>
              <a:t>를 냄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9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E225C5-5A48-972B-18DE-C66915B951B9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/>
              <a:t>Reconstruction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Probabilistic (normalizing flow) </a:t>
            </a:r>
            <a:r>
              <a:rPr lang="ko-KR" altLang="en-US" sz="120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23D78-F40E-8619-29C8-CED573768A91}"/>
              </a:ext>
            </a:extLst>
          </p:cNvPr>
          <p:cNvSpPr txBox="1"/>
          <p:nvPr/>
        </p:nvSpPr>
        <p:spPr>
          <a:xfrm>
            <a:off x="764309" y="5163127"/>
            <a:ext cx="8102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AnoGAN </a:t>
            </a:r>
            <a:r>
              <a:rPr lang="ko-KR" altLang="en-US"/>
              <a:t>요약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GAN</a:t>
            </a:r>
            <a:r>
              <a:rPr lang="ko-KR" altLang="en-US"/>
              <a:t>으로 정상 데이터의 분포를 학습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비정상 데이터가 들어오면</a:t>
            </a:r>
            <a:r>
              <a:rPr lang="en-US" altLang="ko-KR"/>
              <a:t>, </a:t>
            </a:r>
            <a:r>
              <a:rPr lang="ko-KR" altLang="en-US"/>
              <a:t>이와 가장 유사한 정상 데이터를 생성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둘의 차이를 바탕으로 </a:t>
            </a:r>
            <a:r>
              <a:rPr lang="en-US" altLang="ko-KR"/>
              <a:t>anomaly score</a:t>
            </a:r>
            <a:r>
              <a:rPr lang="ko-KR" altLang="en-US"/>
              <a:t>를 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E8624-70B9-FED2-747D-6F73CB4C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015548"/>
            <a:ext cx="5156200" cy="2331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5A803C-6B79-23F2-5D3C-16F31E0B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84" y="2191037"/>
            <a:ext cx="5309021" cy="18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E225C5-5A48-972B-18DE-C66915B951B9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/>
              <a:t>Reconstruction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Feature matching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Probabilistic (normalizing flow) </a:t>
            </a:r>
            <a:r>
              <a:rPr lang="ko-KR" altLang="en-US" sz="120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23D78-F40E-8619-29C8-CED573768A91}"/>
              </a:ext>
            </a:extLst>
          </p:cNvPr>
          <p:cNvSpPr txBox="1"/>
          <p:nvPr/>
        </p:nvSpPr>
        <p:spPr>
          <a:xfrm>
            <a:off x="764309" y="5163127"/>
            <a:ext cx="8102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AnoGAN </a:t>
            </a:r>
            <a:r>
              <a:rPr lang="ko-KR" altLang="en-US"/>
              <a:t>요약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GAN</a:t>
            </a:r>
            <a:r>
              <a:rPr lang="ko-KR" altLang="en-US"/>
              <a:t>으로 정상 데이터의 분포를 학습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b="1"/>
              <a:t>비정상 데이터가 들어오면</a:t>
            </a:r>
            <a:r>
              <a:rPr lang="en-US" altLang="ko-KR" b="1"/>
              <a:t>, </a:t>
            </a:r>
            <a:r>
              <a:rPr lang="ko-KR" altLang="en-US" b="1"/>
              <a:t>이와 가장 유사한 정상 데이터를 생성</a:t>
            </a:r>
            <a:endParaRPr lang="en-US" altLang="ko-KR" b="1"/>
          </a:p>
          <a:p>
            <a:pPr marL="342900" indent="-342900">
              <a:buAutoNum type="arabicPeriod"/>
            </a:pPr>
            <a:r>
              <a:rPr lang="ko-KR" altLang="en-US"/>
              <a:t>둘의 차이를 바탕으로 </a:t>
            </a:r>
            <a:r>
              <a:rPr lang="en-US" altLang="ko-KR"/>
              <a:t>anomaly score</a:t>
            </a:r>
            <a:r>
              <a:rPr lang="ko-KR" altLang="en-US"/>
              <a:t>를 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975930-7AED-41FF-AD21-0A87CA5BD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28" b="24537"/>
          <a:stretch/>
        </p:blipFill>
        <p:spPr bwMode="auto">
          <a:xfrm>
            <a:off x="764309" y="1862036"/>
            <a:ext cx="4157887" cy="23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1BD82-E440-515A-F8C6-CA1342A51B62}"/>
              </a:ext>
            </a:extLst>
          </p:cNvPr>
          <p:cNvSpPr txBox="1"/>
          <p:nvPr/>
        </p:nvSpPr>
        <p:spPr>
          <a:xfrm>
            <a:off x="5676088" y="2018489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r>
              <a:rPr lang="ko-KR" altLang="en-US"/>
              <a:t>의 </a:t>
            </a:r>
            <a:r>
              <a:rPr lang="en-US" altLang="ko-KR"/>
              <a:t>parameter</a:t>
            </a:r>
            <a:r>
              <a:rPr lang="ko-KR" altLang="en-US"/>
              <a:t>를 학습하는 과정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653D2C-3C37-A0EF-AFF3-4B0BD0D7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95" y="2571894"/>
            <a:ext cx="6524625" cy="790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CBB368-CD45-70D7-8A50-D6E2A654C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18" y="3191583"/>
            <a:ext cx="3695700" cy="923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D8B0A8-D8F7-C80A-34C8-2DAAE0E6F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024" y="4062425"/>
            <a:ext cx="4003089" cy="6366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729BC8-88CB-4BCA-EBF7-FD5DB2775E8C}"/>
              </a:ext>
            </a:extLst>
          </p:cNvPr>
          <p:cNvSpPr/>
          <p:nvPr/>
        </p:nvSpPr>
        <p:spPr>
          <a:xfrm>
            <a:off x="8482519" y="2589426"/>
            <a:ext cx="1248383" cy="58462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E28860-F501-8F94-799E-073E0BDA9DC9}"/>
              </a:ext>
            </a:extLst>
          </p:cNvPr>
          <p:cNvSpPr/>
          <p:nvPr/>
        </p:nvSpPr>
        <p:spPr>
          <a:xfrm>
            <a:off x="10413301" y="2572139"/>
            <a:ext cx="1248383" cy="58462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DC4715-31DB-6944-DE96-D02ED0208646}"/>
              </a:ext>
            </a:extLst>
          </p:cNvPr>
          <p:cNvSpPr/>
          <p:nvPr/>
        </p:nvSpPr>
        <p:spPr>
          <a:xfrm>
            <a:off x="5513398" y="3434672"/>
            <a:ext cx="1248383" cy="58462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796CE3-EFDA-E94B-29A9-F9682E5BB3CF}"/>
              </a:ext>
            </a:extLst>
          </p:cNvPr>
          <p:cNvSpPr/>
          <p:nvPr/>
        </p:nvSpPr>
        <p:spPr>
          <a:xfrm>
            <a:off x="5503018" y="4160707"/>
            <a:ext cx="1248383" cy="58462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BE03A-BBC4-F66A-D59C-09B2FD08BCA8}"/>
              </a:ext>
            </a:extLst>
          </p:cNvPr>
          <p:cNvSpPr txBox="1"/>
          <p:nvPr/>
        </p:nvSpPr>
        <p:spPr>
          <a:xfrm>
            <a:off x="9198718" y="3474421"/>
            <a:ext cx="2845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진짜 이미지 </a:t>
            </a:r>
            <a:r>
              <a:rPr lang="en-US" altLang="ko-KR" sz="1100"/>
              <a:t>x</a:t>
            </a:r>
            <a:r>
              <a:rPr lang="ko-KR" altLang="en-US" sz="1100"/>
              <a:t>와 만들어진 이미지 자체에 대한 차이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7C6DB-F12A-2E4B-672E-8B451AF58E96}"/>
              </a:ext>
            </a:extLst>
          </p:cNvPr>
          <p:cNvSpPr txBox="1"/>
          <p:nvPr/>
        </p:nvSpPr>
        <p:spPr>
          <a:xfrm>
            <a:off x="9730902" y="4160707"/>
            <a:ext cx="23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각 이미지가 </a:t>
            </a:r>
            <a:r>
              <a:rPr lang="en-US" altLang="ko-KR" sz="1200"/>
              <a:t>discriminator</a:t>
            </a:r>
            <a:r>
              <a:rPr lang="ko-KR" altLang="en-US" sz="1200"/>
              <a:t>를 통과해서 나온 </a:t>
            </a:r>
            <a:r>
              <a:rPr lang="en-US" altLang="ko-KR" sz="1200"/>
              <a:t>feature vecter</a:t>
            </a:r>
            <a:r>
              <a:rPr lang="ko-KR" altLang="en-US" sz="1200"/>
              <a:t>들의 차이</a:t>
            </a:r>
          </a:p>
        </p:txBody>
      </p:sp>
    </p:spTree>
    <p:extLst>
      <p:ext uri="{BB962C8B-B14F-4D97-AF65-F5344CB8AC3E}">
        <p14:creationId xmlns:p14="http://schemas.microsoft.com/office/powerpoint/2010/main" val="345600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E225C5-5A48-972B-18DE-C66915B951B9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Feature matching </a:t>
            </a:r>
            <a:r>
              <a:rPr lang="ko-KR" altLang="en-US" sz="2400"/>
              <a:t>방식</a:t>
            </a:r>
            <a:endParaRPr lang="en-US" altLang="ko-KR" sz="24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Probabilistic (normalizing flow) </a:t>
            </a:r>
            <a:r>
              <a:rPr lang="ko-KR" altLang="en-US" sz="1200"/>
              <a:t>방식</a:t>
            </a:r>
          </a:p>
        </p:txBody>
      </p:sp>
      <p:pic>
        <p:nvPicPr>
          <p:cNvPr id="2056" name="Picture 8" descr="이상탐지(Anomaly Detection)">
            <a:extLst>
              <a:ext uri="{FF2B5EF4-FFF2-40B4-BE49-F238E27FC236}">
                <a16:creationId xmlns:a16="http://schemas.microsoft.com/office/drawing/2014/main" id="{9B5D28C2-4B37-C3F0-BF07-91751821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0" y="2147484"/>
            <a:ext cx="4838822" cy="39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D70B2-8E95-41C6-1D7D-A61803C44A06}"/>
              </a:ext>
            </a:extLst>
          </p:cNvPr>
          <p:cNvSpPr txBox="1"/>
          <p:nvPr/>
        </p:nvSpPr>
        <p:spPr>
          <a:xfrm>
            <a:off x="5638799" y="2974109"/>
            <a:ext cx="592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이미지에서 </a:t>
            </a:r>
            <a:r>
              <a:rPr lang="en-US" altLang="ko-KR"/>
              <a:t>feature</a:t>
            </a:r>
            <a:r>
              <a:rPr lang="ko-KR" altLang="en-US"/>
              <a:t>를 뽑아내서 정상 분포를 만들고</a:t>
            </a:r>
            <a:r>
              <a:rPr lang="en-US" altLang="ko-KR"/>
              <a:t>, </a:t>
            </a:r>
            <a:r>
              <a:rPr lang="ko-KR" altLang="en-US"/>
              <a:t>데이터가 얼마나 떨어져있는지 </a:t>
            </a:r>
            <a:r>
              <a:rPr lang="en-US" altLang="ko-KR"/>
              <a:t>(e.g. KNN)</a:t>
            </a:r>
            <a:r>
              <a:rPr lang="ko-KR" altLang="en-US"/>
              <a:t>로 판단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61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E225C5-5A48-972B-18DE-C66915B951B9}"/>
              </a:ext>
            </a:extLst>
          </p:cNvPr>
          <p:cNvSpPr txBox="1">
            <a:spLocks/>
          </p:cNvSpPr>
          <p:nvPr/>
        </p:nvSpPr>
        <p:spPr>
          <a:xfrm>
            <a:off x="764310" y="181552"/>
            <a:ext cx="10079182" cy="150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Reconstruction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Classification </a:t>
            </a:r>
            <a:r>
              <a:rPr lang="ko-KR" altLang="en-US" sz="1200"/>
              <a:t>방식</a:t>
            </a:r>
            <a:endParaRPr lang="en-US" altLang="ko-KR" sz="12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400"/>
              <a:t>Feature matching </a:t>
            </a:r>
            <a:r>
              <a:rPr lang="ko-KR" altLang="en-US" sz="2400"/>
              <a:t>방식</a:t>
            </a:r>
            <a:endParaRPr lang="en-US" altLang="ko-KR" sz="24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200"/>
              <a:t>Probabilistic (normalizing flow) </a:t>
            </a:r>
            <a:r>
              <a:rPr lang="ko-KR" altLang="en-US" sz="1200"/>
              <a:t>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354D0-AAB5-0A94-3893-E5E1F32E8799}"/>
              </a:ext>
            </a:extLst>
          </p:cNvPr>
          <p:cNvSpPr txBox="1"/>
          <p:nvPr/>
        </p:nvSpPr>
        <p:spPr>
          <a:xfrm>
            <a:off x="764309" y="1995055"/>
            <a:ext cx="722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PatchCore (MVTec AD dataset</a:t>
            </a:r>
            <a:r>
              <a:rPr lang="ko-KR" altLang="en-US"/>
              <a:t>에서 </a:t>
            </a:r>
            <a:r>
              <a:rPr lang="en-US" altLang="ko-KR"/>
              <a:t>SOTA)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E544C-03AC-7141-AF44-CB18A32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0" y="2669186"/>
            <a:ext cx="10079182" cy="39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590</Words>
  <Application>Microsoft Office PowerPoint</Application>
  <PresentationFormat>와이드스크린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ExtraBold</vt:lpstr>
      <vt:lpstr>나눔스퀘어OTF Light</vt:lpstr>
      <vt:lpstr>맑은 고딕</vt:lpstr>
      <vt:lpstr>Arial</vt:lpstr>
      <vt:lpstr>Wingdings</vt:lpstr>
      <vt:lpstr>Office 테마</vt:lpstr>
      <vt:lpstr>Anomaly detection with deep learning에 대한 얕고 넓은 소개</vt:lpstr>
      <vt:lpstr>PowerPoint 프레젠테이션</vt:lpstr>
      <vt:lpstr>PowerPoint 프레젠테이션</vt:lpstr>
      <vt:lpstr>Anomaly detection with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with deep learning에 대한 얕고 넓은 소개</dc:title>
  <dc:creator>박재찬[ 학부재학 / 의학과 ]</dc:creator>
  <cp:lastModifiedBy>박재찬[ 학부재학 / 의학과 ]</cp:lastModifiedBy>
  <cp:revision>1</cp:revision>
  <dcterms:created xsi:type="dcterms:W3CDTF">2022-08-18T05:48:30Z</dcterms:created>
  <dcterms:modified xsi:type="dcterms:W3CDTF">2022-08-18T07:12:02Z</dcterms:modified>
</cp:coreProperties>
</file>