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3EA098-4FE0-44B4-BA43-135FCB16D6AF}" v="47" dt="2022-07-29T16:22:2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07099@korea.edu" userId="e222eb97-3f36-4cd8-b838-679243dc9e56" providerId="ADAL" clId="{DA3EA098-4FE0-44B4-BA43-135FCB16D6AF}"/>
    <pc:docChg chg="custSel modSld">
      <pc:chgData name="kei07099@korea.edu" userId="e222eb97-3f36-4cd8-b838-679243dc9e56" providerId="ADAL" clId="{DA3EA098-4FE0-44B4-BA43-135FCB16D6AF}" dt="2022-07-29T16:23:14.999" v="91" actId="20577"/>
      <pc:docMkLst>
        <pc:docMk/>
      </pc:docMkLst>
      <pc:sldChg chg="addSp delSp modSp mod setBg addAnim modAnim setClrOvrMap">
        <pc:chgData name="kei07099@korea.edu" userId="e222eb97-3f36-4cd8-b838-679243dc9e56" providerId="ADAL" clId="{DA3EA098-4FE0-44B4-BA43-135FCB16D6AF}" dt="2022-07-29T16:23:01.838" v="81" actId="1037"/>
        <pc:sldMkLst>
          <pc:docMk/>
          <pc:sldMk cId="3513198430" sldId="256"/>
        </pc:sldMkLst>
        <pc:spChg chg="mod">
          <ac:chgData name="kei07099@korea.edu" userId="e222eb97-3f36-4cd8-b838-679243dc9e56" providerId="ADAL" clId="{DA3EA098-4FE0-44B4-BA43-135FCB16D6AF}" dt="2022-07-29T16:19:45.777" v="12" actId="26606"/>
          <ac:spMkLst>
            <pc:docMk/>
            <pc:sldMk cId="3513198430" sldId="256"/>
            <ac:spMk id="2" creationId="{BD3ED725-5F96-F62A-39A7-3FAF1965B29D}"/>
          </ac:spMkLst>
        </pc:spChg>
        <pc:spChg chg="mod ord">
          <ac:chgData name="kei07099@korea.edu" userId="e222eb97-3f36-4cd8-b838-679243dc9e56" providerId="ADAL" clId="{DA3EA098-4FE0-44B4-BA43-135FCB16D6AF}" dt="2022-07-29T16:23:01.838" v="81" actId="1037"/>
          <ac:spMkLst>
            <pc:docMk/>
            <pc:sldMk cId="3513198430" sldId="256"/>
            <ac:spMk id="3" creationId="{DE2B2ECB-53E9-1119-76C4-8CF69349D51F}"/>
          </ac:spMkLst>
        </pc:spChg>
        <pc:spChg chg="add del">
          <ac:chgData name="kei07099@korea.edu" userId="e222eb97-3f36-4cd8-b838-679243dc9e56" providerId="ADAL" clId="{DA3EA098-4FE0-44B4-BA43-135FCB16D6AF}" dt="2022-07-29T16:19:18.575" v="8" actId="26606"/>
          <ac:spMkLst>
            <pc:docMk/>
            <pc:sldMk cId="3513198430" sldId="256"/>
            <ac:spMk id="3079" creationId="{0671A8AE-40A1-4631-A6B8-581AFF065482}"/>
          </ac:spMkLst>
        </pc:spChg>
        <pc:spChg chg="add del">
          <ac:chgData name="kei07099@korea.edu" userId="e222eb97-3f36-4cd8-b838-679243dc9e56" providerId="ADAL" clId="{DA3EA098-4FE0-44B4-BA43-135FCB16D6AF}" dt="2022-07-29T16:19:18.575" v="8" actId="26606"/>
          <ac:spMkLst>
            <pc:docMk/>
            <pc:sldMk cId="3513198430" sldId="256"/>
            <ac:spMk id="3081" creationId="{AB58EF07-17C2-48CF-ABB0-EEF1F17CB8F0}"/>
          </ac:spMkLst>
        </pc:spChg>
        <pc:spChg chg="add del">
          <ac:chgData name="kei07099@korea.edu" userId="e222eb97-3f36-4cd8-b838-679243dc9e56" providerId="ADAL" clId="{DA3EA098-4FE0-44B4-BA43-135FCB16D6AF}" dt="2022-07-29T16:19:18.575" v="8" actId="26606"/>
          <ac:spMkLst>
            <pc:docMk/>
            <pc:sldMk cId="3513198430" sldId="256"/>
            <ac:spMk id="3083" creationId="{AF2F604E-43BE-4DC3-B983-E071523364F8}"/>
          </ac:spMkLst>
        </pc:spChg>
        <pc:spChg chg="add del">
          <ac:chgData name="kei07099@korea.edu" userId="e222eb97-3f36-4cd8-b838-679243dc9e56" providerId="ADAL" clId="{DA3EA098-4FE0-44B4-BA43-135FCB16D6AF}" dt="2022-07-29T16:19:18.575" v="8" actId="26606"/>
          <ac:spMkLst>
            <pc:docMk/>
            <pc:sldMk cId="3513198430" sldId="256"/>
            <ac:spMk id="3085" creationId="{08C9B587-E65E-4B52-B37C-ABEBB6E87928}"/>
          </ac:spMkLst>
        </pc:spChg>
        <pc:spChg chg="add del">
          <ac:chgData name="kei07099@korea.edu" userId="e222eb97-3f36-4cd8-b838-679243dc9e56" providerId="ADAL" clId="{DA3EA098-4FE0-44B4-BA43-135FCB16D6AF}" dt="2022-07-29T16:19:45.777" v="12" actId="26606"/>
          <ac:spMkLst>
            <pc:docMk/>
            <pc:sldMk cId="3513198430" sldId="256"/>
            <ac:spMk id="3090" creationId="{0671A8AE-40A1-4631-A6B8-581AFF065482}"/>
          </ac:spMkLst>
        </pc:spChg>
        <pc:spChg chg="add del">
          <ac:chgData name="kei07099@korea.edu" userId="e222eb97-3f36-4cd8-b838-679243dc9e56" providerId="ADAL" clId="{DA3EA098-4FE0-44B4-BA43-135FCB16D6AF}" dt="2022-07-29T16:19:45.777" v="12" actId="26606"/>
          <ac:spMkLst>
            <pc:docMk/>
            <pc:sldMk cId="3513198430" sldId="256"/>
            <ac:spMk id="3092" creationId="{AB58EF07-17C2-48CF-ABB0-EEF1F17CB8F0}"/>
          </ac:spMkLst>
        </pc:spChg>
        <pc:spChg chg="add del">
          <ac:chgData name="kei07099@korea.edu" userId="e222eb97-3f36-4cd8-b838-679243dc9e56" providerId="ADAL" clId="{DA3EA098-4FE0-44B4-BA43-135FCB16D6AF}" dt="2022-07-29T16:19:45.777" v="12" actId="26606"/>
          <ac:spMkLst>
            <pc:docMk/>
            <pc:sldMk cId="3513198430" sldId="256"/>
            <ac:spMk id="3094" creationId="{AF2F604E-43BE-4DC3-B983-E071523364F8}"/>
          </ac:spMkLst>
        </pc:spChg>
        <pc:spChg chg="add del">
          <ac:chgData name="kei07099@korea.edu" userId="e222eb97-3f36-4cd8-b838-679243dc9e56" providerId="ADAL" clId="{DA3EA098-4FE0-44B4-BA43-135FCB16D6AF}" dt="2022-07-29T16:19:45.777" v="12" actId="26606"/>
          <ac:spMkLst>
            <pc:docMk/>
            <pc:sldMk cId="3513198430" sldId="256"/>
            <ac:spMk id="3096" creationId="{08C9B587-E65E-4B52-B37C-ABEBB6E87928}"/>
          </ac:spMkLst>
        </pc:spChg>
        <pc:spChg chg="add">
          <ac:chgData name="kei07099@korea.edu" userId="e222eb97-3f36-4cd8-b838-679243dc9e56" providerId="ADAL" clId="{DA3EA098-4FE0-44B4-BA43-135FCB16D6AF}" dt="2022-07-29T16:19:45.777" v="12" actId="26606"/>
          <ac:spMkLst>
            <pc:docMk/>
            <pc:sldMk cId="3513198430" sldId="256"/>
            <ac:spMk id="3101" creationId="{870A1295-61BC-4214-AA3E-D396673024D0}"/>
          </ac:spMkLst>
        </pc:spChg>
        <pc:grpChg chg="add">
          <ac:chgData name="kei07099@korea.edu" userId="e222eb97-3f36-4cd8-b838-679243dc9e56" providerId="ADAL" clId="{DA3EA098-4FE0-44B4-BA43-135FCB16D6AF}" dt="2022-07-29T16:19:45.777" v="12" actId="26606"/>
          <ac:grpSpMkLst>
            <pc:docMk/>
            <pc:sldMk cId="3513198430" sldId="256"/>
            <ac:grpSpMk id="3103" creationId="{0B139475-2B26-4CA9-9413-DE741E49F7BB}"/>
          </ac:grpSpMkLst>
        </pc:grpChg>
        <pc:picChg chg="add del mod ord">
          <ac:chgData name="kei07099@korea.edu" userId="e222eb97-3f36-4cd8-b838-679243dc9e56" providerId="ADAL" clId="{DA3EA098-4FE0-44B4-BA43-135FCB16D6AF}" dt="2022-07-29T16:18:10.671" v="6" actId="478"/>
          <ac:picMkLst>
            <pc:docMk/>
            <pc:sldMk cId="3513198430" sldId="256"/>
            <ac:picMk id="3074" creationId="{90D629D7-370D-3768-F608-68DCD8DCDE64}"/>
          </ac:picMkLst>
        </pc:picChg>
        <pc:picChg chg="add del mod ord">
          <ac:chgData name="kei07099@korea.edu" userId="e222eb97-3f36-4cd8-b838-679243dc9e56" providerId="ADAL" clId="{DA3EA098-4FE0-44B4-BA43-135FCB16D6AF}" dt="2022-07-29T16:19:27.226" v="10" actId="478"/>
          <ac:picMkLst>
            <pc:docMk/>
            <pc:sldMk cId="3513198430" sldId="256"/>
            <ac:picMk id="3076" creationId="{E83FF7D9-8F21-0E65-5672-51E98F825F2D}"/>
          </ac:picMkLst>
        </pc:picChg>
        <pc:picChg chg="add mod">
          <ac:chgData name="kei07099@korea.edu" userId="e222eb97-3f36-4cd8-b838-679243dc9e56" providerId="ADAL" clId="{DA3EA098-4FE0-44B4-BA43-135FCB16D6AF}" dt="2022-07-29T16:19:45.777" v="12" actId="26606"/>
          <ac:picMkLst>
            <pc:docMk/>
            <pc:sldMk cId="3513198430" sldId="256"/>
            <ac:picMk id="3078" creationId="{1EA40FA4-7B74-1BFB-4BA9-633EA80F380C}"/>
          </ac:picMkLst>
        </pc:picChg>
        <pc:picChg chg="add mod">
          <ac:chgData name="kei07099@korea.edu" userId="e222eb97-3f36-4cd8-b838-679243dc9e56" providerId="ADAL" clId="{DA3EA098-4FE0-44B4-BA43-135FCB16D6AF}" dt="2022-07-29T16:21:15.791" v="66" actId="1076"/>
          <ac:picMkLst>
            <pc:docMk/>
            <pc:sldMk cId="3513198430" sldId="256"/>
            <ac:picMk id="3080" creationId="{96CE951C-7032-7667-640C-3EDE19EA2808}"/>
          </ac:picMkLst>
        </pc:picChg>
      </pc:sldChg>
      <pc:sldChg chg="modSp mod">
        <pc:chgData name="kei07099@korea.edu" userId="e222eb97-3f36-4cd8-b838-679243dc9e56" providerId="ADAL" clId="{DA3EA098-4FE0-44B4-BA43-135FCB16D6AF}" dt="2022-07-29T16:23:14.999" v="91" actId="20577"/>
        <pc:sldMkLst>
          <pc:docMk/>
          <pc:sldMk cId="3313635097" sldId="257"/>
        </pc:sldMkLst>
        <pc:spChg chg="mod">
          <ac:chgData name="kei07099@korea.edu" userId="e222eb97-3f36-4cd8-b838-679243dc9e56" providerId="ADAL" clId="{DA3EA098-4FE0-44B4-BA43-135FCB16D6AF}" dt="2022-07-29T16:23:14.999" v="91" actId="20577"/>
          <ac:spMkLst>
            <pc:docMk/>
            <pc:sldMk cId="3313635097" sldId="257"/>
            <ac:spMk id="2" creationId="{4D651584-5348-9BDB-C5F5-5FAAF1B979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FD5A3-19CC-6C5D-A157-4A8669A1E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B9453-DBA3-F744-C36D-015DF41A3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1A2F3-306A-08E9-7166-0BC312CC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188EF-5D23-807D-24FE-592D5D99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A6665-C47C-3ADD-6522-86E4E3DD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4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A6D76-D7F9-920B-2644-D1036EBF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A1530-D64B-9725-9829-C1BC88619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3F7FE-3089-A6BC-E13D-9DFE08E4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50340-78D1-62B5-58B7-E817CC9A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A9E70-95B9-7AE9-BD3F-3E72BC9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A122D5-7F19-FD18-612A-7B7D2C71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57D497-73DE-2BBA-E968-E7AE7893D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8F6CE-33A9-A752-CCF5-E569152F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85583-7BD2-8880-C8F1-2FCB0E7F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8CE87-B6B6-3750-0D49-7203A3F9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146A-1E17-C583-78DF-57033E8A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CBFA4-8F11-9365-B4F4-59FC5D1E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774C7-DAEF-8C7A-7467-70BE2D70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70197-3DD0-917A-6728-2C2A5B55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91BEC-EF59-8250-723C-6C3AC1F0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DC7B5-3683-F53E-95E4-6292A73F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DBC66-E074-FF2D-3AF3-EF8B6344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F49E4-09B6-3F2B-0AA6-5334A7EC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BA95A-EC46-EFEA-EB9D-ADF76CF1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6746A-E895-7E68-B98A-220CE593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9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54B92-D17A-40FB-E7E1-C5ECF48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7CC14-0B95-D274-B4FE-E21CFF7B2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DF7C2-6F36-CFAE-8596-3AED9339A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2A339-113B-50C1-1154-EE0E6A34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766B6-290C-6C74-30A4-D4C4D46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EB357-4398-0153-01BC-506E1432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C8E66-CD19-45A6-0CDD-8E7C4BA1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2D84F-6821-55CC-A3F5-41A31A1B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657A0-C385-AE97-FA5F-E04AB0C7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03FEE-0FDA-9529-6142-6B5A8D42C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936486-89B4-3EE0-46B1-2D6EABCE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4DB9A1-E90E-4A96-0C50-600D5B79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B8DB3E-3E1C-BD94-1DCC-2FE71304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719DEF-BF1B-F02C-0561-1ACE9A88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8F1B-AC16-C284-958A-7186C6B6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64E7A1-D3E8-79E1-7639-38739410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1BD88-2FBF-4BEA-CCB4-49A47408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F97C5A-4A96-C0B1-B394-FFD1D3CA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9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517F47-E9B1-0939-2EFE-93A594FF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4EF2C2-4B6E-A698-36C2-056E4BD9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5100CB-3203-6E2F-8F35-67AEFB47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722C5-44E8-F802-24E4-6D69ADF4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87781-B83C-9E72-9F2F-8D013B84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37BFA0-E358-3572-B37E-08E7CA3A6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7B6A1-70FE-A845-2D24-659BC6E0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F23C9-BEBD-E2A4-28CF-605AAD3E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DD5E3-662B-D529-B41E-3E44AE74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9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364D9-D4DF-1013-BA34-54970D9D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65EEBC-4F3D-98C7-2DDA-426DBECE5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25B12-FF62-33DF-558E-12F61AD1E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99330-DA16-B6D5-DCB1-2E0E00E9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404B0-08CF-FD6A-ACC7-54C14D8B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BBE9E-2325-DA4A-7211-AB9A77A0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4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BF9438-B768-1248-24BC-C4E9A40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AE4E9-47B6-376A-5436-EE13C110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4C09-FA97-9DD7-8762-26BA275AD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334B-1A6A-439F-877C-7F8359F4EE9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5E61D-D481-54BF-E3FC-62111E8E9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730C-C170-9E25-D67D-5EF69C075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01C5-D737-4E77-8157-429F3CA88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4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fine-tune-wav2vec2-english" TargetMode="External"/><Relationship Id="rId2" Type="http://schemas.openxmlformats.org/officeDocument/2006/relationships/hyperlink" Target="https://tutorials.pytorch.kr/intermediate/speech_recognition_pipeline_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till.pub/2017/ct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3ED725-5F96-F62A-39A7-3FAF1965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100">
                <a:solidFill>
                  <a:schemeClr val="tx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Wave2Vec: A framework for self-supervised learning of speech representation</a:t>
            </a:r>
            <a:endParaRPr lang="ko-KR" altLang="en-US" sz="3100">
              <a:solidFill>
                <a:schemeClr val="tx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078" name="Picture 6" descr="Live Adaptive Video Speech Recognition | by Michael Cunningham | Well Red |  Medium">
            <a:extLst>
              <a:ext uri="{FF2B5EF4-FFF2-40B4-BE49-F238E27FC236}">
                <a16:creationId xmlns:a16="http://schemas.microsoft.com/office/drawing/2014/main" id="{1EA40FA4-7B74-1BFB-4BA9-633EA80F3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3" b="15908"/>
          <a:stretch/>
        </p:blipFill>
        <p:spPr bwMode="auto">
          <a:xfrm>
            <a:off x="-1" y="10"/>
            <a:ext cx="12192001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3" name="Group 310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3104" name="Freeform: Shape 310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5" name="Freeform: Shape 310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6" name="Freeform: Shape 310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7" name="Freeform: Shape 310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DE2B2ECB-53E9-1119-76C4-8CF69349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426" y="4600844"/>
            <a:ext cx="2482538" cy="484374"/>
          </a:xfrm>
        </p:spPr>
        <p:txBody>
          <a:bodyPr anchor="b">
            <a:normAutofit fontScale="92500"/>
          </a:bodyPr>
          <a:lstStyle/>
          <a:p>
            <a:pPr algn="l"/>
            <a:r>
              <a:rPr lang="en-US" altLang="ko-KR" sz="2000">
                <a:solidFill>
                  <a:schemeClr val="tx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KUBIG 13</a:t>
            </a:r>
            <a:r>
              <a:rPr lang="ko-KR" altLang="en-US" sz="2000">
                <a:solidFill>
                  <a:schemeClr val="tx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 박재찬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6CE951C-7032-7667-640C-3EDE19EA2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5" r="29477"/>
          <a:stretch/>
        </p:blipFill>
        <p:spPr bwMode="auto">
          <a:xfrm>
            <a:off x="996349" y="4552939"/>
            <a:ext cx="537527" cy="56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9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DDDF0-86EB-3CED-6B22-986B6107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B.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Training – 1. pretraining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DE8614-AB33-31BA-581B-B385254AC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88143" y="1593819"/>
                <a:ext cx="3951793" cy="38488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Quantification</a:t>
                </a:r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18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feature vector </a:t>
                </a:r>
                <a:r>
                  <a:rPr lang="en-US" altLang="ko-KR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g</a:t>
                </a:r>
                <a:r>
                  <a:rPr lang="ko-KR" altLang="en-US" sz="18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가 주어졌을때</a:t>
                </a:r>
                <a:r>
                  <a:rPr lang="en-US" altLang="ko-KR" sz="18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, codebook vector </a:t>
                </a:r>
                <a:r>
                  <a:rPr lang="ko-KR" altLang="en-US" sz="18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중 </a:t>
                </a:r>
                <a:r>
                  <a:rPr lang="en-US" altLang="ko-KR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</a:t>
                </a:r>
                <a:r>
                  <a:rPr lang="ko-KR" altLang="en-US" sz="18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가 선택될 확률</a:t>
                </a:r>
                <a:endParaRPr lang="en-US" altLang="ko-KR" sz="180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ko-KR" altLang="en-US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가 가장 큰 </a:t>
                </a:r>
                <a:r>
                  <a:rPr lang="en-US" altLang="ko-KR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codebook vector</a:t>
                </a:r>
                <a:r>
                  <a:rPr lang="ko-KR" altLang="en-US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의 </a:t>
                </a:r>
                <a:r>
                  <a:rPr lang="en-US" altLang="ko-KR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index</a:t>
                </a:r>
                <a:r>
                  <a:rPr lang="ko-KR" altLang="en-US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가 선택됨</a:t>
                </a:r>
                <a:r>
                  <a:rPr lang="en-US" altLang="ko-KR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 (argmax</a:t>
                </a:r>
                <a:r>
                  <a:rPr lang="ko-KR" altLang="en-US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와 같은 개념</a:t>
                </a:r>
                <a:r>
                  <a:rPr lang="en-US" altLang="ko-KR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)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ko-KR" altLang="en-US" sz="18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하지만 </a:t>
                </a:r>
                <a:r>
                  <a:rPr lang="en-US" altLang="ko-KR" sz="18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argmax</a:t>
                </a:r>
                <a:r>
                  <a:rPr lang="ko-KR" altLang="en-US" sz="18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는 역전파가 안되니까 </a:t>
                </a:r>
                <a:r>
                  <a:rPr lang="en-US" altLang="ko-KR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backprop </a:t>
                </a:r>
                <a:r>
                  <a:rPr lang="ko-KR" altLang="en-US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시에는 </a:t>
                </a:r>
                <a:r>
                  <a:rPr lang="en-US" altLang="ko-KR" sz="1800" b="1">
                    <a:highlight>
                      <a:srgbClr val="FFFF00"/>
                    </a:highlight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Gumbel softmax</a:t>
                </a:r>
                <a:r>
                  <a:rPr lang="ko-KR" altLang="en-US" sz="1800" b="1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라는 함수를 이용하는 </a:t>
                </a:r>
                <a:r>
                  <a:rPr lang="en-US" altLang="ko-KR" sz="18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trick!</a:t>
                </a:r>
              </a:p>
              <a:p>
                <a:pPr marL="0" indent="0">
                  <a:buNone/>
                </a:pPr>
                <a:endParaRPr lang="en-US" altLang="ko-KR" sz="18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DE8614-AB33-31BA-581B-B385254AC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8143" y="1593819"/>
                <a:ext cx="3951793" cy="3848868"/>
              </a:xfrm>
              <a:blipFill>
                <a:blip r:embed="rId2"/>
                <a:stretch>
                  <a:fillRect l="-2160" t="-30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>
            <a:extLst>
              <a:ext uri="{FF2B5EF4-FFF2-40B4-BE49-F238E27FC236}">
                <a16:creationId xmlns:a16="http://schemas.microsoft.com/office/drawing/2014/main" id="{CE205DDC-15C4-DF5C-E15F-DF441816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463005" cy="227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6774D2-C258-1A71-B672-458E5FD7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2" y="4053726"/>
            <a:ext cx="7783971" cy="20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3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360BC-7FA6-31A3-62B5-C1829A8D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*Gumbel softmax?</a:t>
            </a:r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8FCBF-3529-FA33-5297-95A9BCFD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23" y="1551007"/>
            <a:ext cx="4837943" cy="44012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F0CF97-7FC3-9A97-D779-18F6AB403AD7}"/>
              </a:ext>
            </a:extLst>
          </p:cNvPr>
          <p:cNvSpPr/>
          <p:nvPr/>
        </p:nvSpPr>
        <p:spPr>
          <a:xfrm>
            <a:off x="937823" y="2025570"/>
            <a:ext cx="4837943" cy="2662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19C19E-A5BA-9C9F-D901-F37F70C276A1}"/>
              </a:ext>
            </a:extLst>
          </p:cNvPr>
          <p:cNvSpPr/>
          <p:nvPr/>
        </p:nvSpPr>
        <p:spPr>
          <a:xfrm>
            <a:off x="937823" y="4815068"/>
            <a:ext cx="2939696" cy="2662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24F70-8E5F-AB34-8686-AE7863268010}"/>
              </a:ext>
            </a:extLst>
          </p:cNvPr>
          <p:cNvSpPr txBox="1"/>
          <p:nvPr/>
        </p:nvSpPr>
        <p:spPr>
          <a:xfrm>
            <a:off x="6620719" y="1551007"/>
            <a:ext cx="4832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요약하면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? </a:t>
            </a:r>
          </a:p>
          <a:p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One hot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벡터처럼 </a:t>
            </a:r>
            <a:r>
              <a:rPr lang="en-US" altLang="ko-KR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Deterministic</a:t>
            </a:r>
            <a:r>
              <a:rPr lang="ko-KR" altLang="en-US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 분포를 연속된 확률분포로 근사시키는 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방법</a:t>
            </a:r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-&gt; t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가까울수록 </a:t>
            </a:r>
            <a:r>
              <a:rPr lang="en-US" altLang="ko-KR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argmax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근사</a:t>
            </a:r>
          </a:p>
        </p:txBody>
      </p:sp>
    </p:spTree>
    <p:extLst>
      <p:ext uri="{BB962C8B-B14F-4D97-AF65-F5344CB8AC3E}">
        <p14:creationId xmlns:p14="http://schemas.microsoft.com/office/powerpoint/2010/main" val="314148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E376-8FB2-D1C6-22AE-BADD45A8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B.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Training – 1. pretraining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5FD71-8345-2685-1D80-E458B49C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Loss function</a:t>
            </a:r>
            <a:endParaRPr lang="ko-KR" alt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D8666A0-C464-DFF8-3FEA-572AE1E3E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94969"/>
            <a:ext cx="6327744" cy="32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E7FD05-1DA0-6723-7CC9-09111411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4" y="5144970"/>
            <a:ext cx="2457450" cy="5810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783695-F9BC-D63B-328A-C956F41D57D8}"/>
              </a:ext>
            </a:extLst>
          </p:cNvPr>
          <p:cNvSpPr/>
          <p:nvPr/>
        </p:nvSpPr>
        <p:spPr>
          <a:xfrm>
            <a:off x="1760706" y="5144970"/>
            <a:ext cx="573932" cy="6527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77A38A4-7752-9385-0C03-D77051D28007}"/>
              </a:ext>
            </a:extLst>
          </p:cNvPr>
          <p:cNvSpPr/>
          <p:nvPr/>
        </p:nvSpPr>
        <p:spPr>
          <a:xfrm>
            <a:off x="2986391" y="5126478"/>
            <a:ext cx="476453" cy="671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9D4BD-D87B-48C0-0984-EAB3790B6F3F}"/>
              </a:ext>
            </a:extLst>
          </p:cNvPr>
          <p:cNvSpPr txBox="1"/>
          <p:nvPr/>
        </p:nvSpPr>
        <p:spPr>
          <a:xfrm>
            <a:off x="1005394" y="5862181"/>
            <a:ext cx="207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Contrastive loss</a:t>
            </a:r>
            <a:endParaRPr lang="ko-KR" altLang="en-US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ABD45-573A-B787-AAB3-1001313DBE22}"/>
              </a:ext>
            </a:extLst>
          </p:cNvPr>
          <p:cNvSpPr txBox="1"/>
          <p:nvPr/>
        </p:nvSpPr>
        <p:spPr>
          <a:xfrm>
            <a:off x="2986391" y="5862181"/>
            <a:ext cx="19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Diversity loss</a:t>
            </a:r>
            <a:endParaRPr lang="ko-KR" altLang="en-US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AF6A91-4B7A-ABA5-C68B-607E0BD8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45" y="2549023"/>
            <a:ext cx="4750443" cy="73880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05F2DC8-3373-E5A8-AFEB-9EEB408E4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945" y="3570174"/>
            <a:ext cx="4663382" cy="820251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92E10483-C16F-12F8-2D93-748473192724}"/>
              </a:ext>
            </a:extLst>
          </p:cNvPr>
          <p:cNvSpPr/>
          <p:nvPr/>
        </p:nvSpPr>
        <p:spPr>
          <a:xfrm>
            <a:off x="8565266" y="3703897"/>
            <a:ext cx="752354" cy="5092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E7EF69-D94A-43BC-A225-34A7B8690831}"/>
              </a:ext>
            </a:extLst>
          </p:cNvPr>
          <p:cNvSpPr txBox="1"/>
          <p:nvPr/>
        </p:nvSpPr>
        <p:spPr>
          <a:xfrm>
            <a:off x="7251372" y="4446745"/>
            <a:ext cx="4857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Code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vector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 골고루 학습될 수 있도록 엔트로피를 최대화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-&gt; loss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 최소로 가도록 음수를 붙여줌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2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CA4D3-F8FE-6F16-2D1B-1404985D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B.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Training – 1. pretraining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36FE5-9B85-917C-0BA2-90DF5605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Model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A24D5D75-9591-F3D0-95D8-02FC323D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3703"/>
            <a:ext cx="5921947" cy="302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1A0E0-9EE8-DF3D-8486-ED7DA0AB4140}"/>
              </a:ext>
            </a:extLst>
          </p:cNvPr>
          <p:cNvSpPr txBox="1"/>
          <p:nvPr/>
        </p:nvSpPr>
        <p:spPr>
          <a:xfrm>
            <a:off x="6760147" y="4386805"/>
            <a:ext cx="494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Conv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layer -&gt; layer norm -&gt; GELU</a:t>
            </a:r>
            <a:endParaRPr lang="ko-KR" altLang="en-US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FA5B9-E923-5037-9E82-DAB9A61CB277}"/>
              </a:ext>
            </a:extLst>
          </p:cNvPr>
          <p:cNvSpPr txBox="1"/>
          <p:nvPr/>
        </p:nvSpPr>
        <p:spPr>
          <a:xfrm>
            <a:off x="6760147" y="2785510"/>
            <a:ext cx="4593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Transformer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앞에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Conv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layer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추가해서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relative positional embedding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GELU -&gt; layer norm</a:t>
            </a:r>
            <a:endParaRPr lang="ko-KR" altLang="en-US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5FEFD6-C987-0E41-C5EC-46D9B8ACB607}"/>
              </a:ext>
            </a:extLst>
          </p:cNvPr>
          <p:cNvSpPr/>
          <p:nvPr/>
        </p:nvSpPr>
        <p:spPr>
          <a:xfrm>
            <a:off x="3799173" y="3148314"/>
            <a:ext cx="1212665" cy="451413"/>
          </a:xfrm>
          <a:prstGeom prst="roundRect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63B6BB-B683-ECC8-85FF-79A6561E64D8}"/>
              </a:ext>
            </a:extLst>
          </p:cNvPr>
          <p:cNvSpPr/>
          <p:nvPr/>
        </p:nvSpPr>
        <p:spPr>
          <a:xfrm>
            <a:off x="2215371" y="4433105"/>
            <a:ext cx="4370624" cy="451413"/>
          </a:xfrm>
          <a:prstGeom prst="roundRect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2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3F9EB-D426-B01E-59C5-A26FF3A6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B.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Training – 2. fine tuning</a:t>
            </a:r>
            <a:endParaRPr lang="ko-KR" alt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5D5A509-AFC3-B19D-DFC7-8130530D0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65"/>
          <a:stretch/>
        </p:blipFill>
        <p:spPr bwMode="auto">
          <a:xfrm>
            <a:off x="571983" y="4328932"/>
            <a:ext cx="7372496" cy="14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0205BBE-E6C0-2AF0-3180-A07458AE7A4E}"/>
              </a:ext>
            </a:extLst>
          </p:cNvPr>
          <p:cNvSpPr/>
          <p:nvPr/>
        </p:nvSpPr>
        <p:spPr>
          <a:xfrm>
            <a:off x="2650602" y="3128058"/>
            <a:ext cx="4838217" cy="61345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Linear projection</a:t>
            </a:r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C9660D27-19C3-BAD1-F3A4-9D215EA19FAE}"/>
              </a:ext>
            </a:extLst>
          </p:cNvPr>
          <p:cNvSpPr/>
          <p:nvPr/>
        </p:nvSpPr>
        <p:spPr>
          <a:xfrm>
            <a:off x="4826642" y="3857263"/>
            <a:ext cx="486138" cy="35592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6F6E2-12C3-917D-3BD6-27A08240A345}"/>
              </a:ext>
            </a:extLst>
          </p:cNvPr>
          <p:cNvSpPr txBox="1"/>
          <p:nvPr/>
        </p:nvSpPr>
        <p:spPr>
          <a:xfrm>
            <a:off x="8773609" y="3244334"/>
            <a:ext cx="20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By </a:t>
            </a:r>
            <a:r>
              <a:rPr lang="en-US" altLang="ko-KR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CTC loss</a:t>
            </a:r>
            <a:endParaRPr lang="ko-KR" altLang="en-US" b="1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51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0545B-5B29-AE84-AE84-44112F9C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Results – ablation study</a:t>
            </a:r>
            <a:endParaRPr lang="ko-KR" altLang="en-US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0EBBA-677A-BD66-18CA-50A06449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Quantization</a:t>
            </a:r>
            <a:r>
              <a:rPr lang="ko-KR" altLang="en-US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</a:t>
            </a:r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 </a:t>
            </a:r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E2B76F-AFCC-2470-7D13-490060B9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367"/>
            <a:ext cx="9248171" cy="2245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C5143-B238-D3AD-3703-7E085354D922}"/>
              </a:ext>
            </a:extLst>
          </p:cNvPr>
          <p:cNvSpPr txBox="1"/>
          <p:nvPr/>
        </p:nvSpPr>
        <p:spPr>
          <a:xfrm>
            <a:off x="1169042" y="5144732"/>
            <a:ext cx="924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논문에서의 추측</a:t>
            </a:r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input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연속적으로 표현해서 더 많은 정보를 넣을 수 있고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</a:p>
          <a:p>
            <a:r>
              <a:rPr lang="en-US" altLang="ko-KR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target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quantized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되어 있어야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generalized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된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feature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뽑을 수 있을 것이다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(e.g. speaker 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나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background informatio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같은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artifact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줄일 수 있다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.)</a:t>
            </a:r>
            <a:endParaRPr lang="ko-KR" altLang="en-US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41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BA3E-6B4A-F6C0-4558-BEB80EA7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Reference</a:t>
            </a:r>
            <a:endParaRPr lang="ko-KR" altLang="en-US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A70A0-609F-BD1F-2CBA-E1681502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[1] pytorch tutorial – Wave2Vec 2.0</a:t>
            </a:r>
          </a:p>
          <a:p>
            <a:pPr marL="0" indent="0">
              <a:buNone/>
            </a:pP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  <a:hlinkClick r:id="rId2"/>
              </a:rPr>
              <a:t>https://tutorials.pytorch.kr/intermediate/speech_recognition_pipeline_tutorial.html</a:t>
            </a:r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[2] </a:t>
            </a:r>
            <a:r>
              <a:rPr lang="en-US" altLang="ko-KR" b="1" i="0">
                <a:solidFill>
                  <a:srgbClr val="111827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Fine-Tune Wav2Vec2 for English ASR with </a:t>
            </a:r>
            <a:r>
              <a:rPr lang="ko-KR" altLang="en-US" b="1" i="0">
                <a:solidFill>
                  <a:srgbClr val="111827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🤗 </a:t>
            </a:r>
            <a:r>
              <a:rPr lang="en-US" altLang="ko-KR" b="1" i="0">
                <a:solidFill>
                  <a:srgbClr val="111827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Transformers</a:t>
            </a:r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  <a:hlinkClick r:id="rId3"/>
              </a:rPr>
              <a:t>https://huggingface.co/blog/fine-tune-wav2vec2-english</a:t>
            </a:r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[3] CTC</a:t>
            </a:r>
          </a:p>
          <a:p>
            <a:pPr marL="0" indent="0">
              <a:buNone/>
            </a:pP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  <a:hlinkClick r:id="rId4"/>
              </a:rPr>
              <a:t>https://distill.pub/2017/ctc/</a:t>
            </a:r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9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51584-5348-9BDB-C5F5-5FAAF1B9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6F04C-8DE2-BE63-DA0E-9C00E17BE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음성 인식의 파이프라인</a:t>
            </a:r>
            <a:endParaRPr lang="en-US" altLang="ko-KR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indent="0">
              <a:buNone/>
            </a:pPr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B. Training</a:t>
            </a:r>
          </a:p>
          <a:p>
            <a:pPr marL="0" indent="0">
              <a:buNone/>
            </a:pPr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C. Ablation study</a:t>
            </a:r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63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76B4A-EE9C-6111-5B2E-95E77D41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A. 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음성 인식의 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5F7D2-C390-A79C-6561-0BA64FB6F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음성 인식의 특징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X-&gt;Y 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에서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X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와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Y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 일대일 대응이 아님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그래서 사용하는 방식인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CTC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는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b="1" i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alignment free 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 방식</a:t>
            </a:r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084EBA-9BDE-048E-9141-CD337155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5240"/>
            <a:ext cx="5273200" cy="239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4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CA1C4-848C-A46D-93C0-AD2181CF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A. 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음성 인식의 파이프라인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BB4B2-08A6-93D2-4EDD-16E72B24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Training</a:t>
            </a:r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결합 확률을 최대화 하는 방향으로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!</a:t>
            </a:r>
            <a:endParaRPr lang="ko-KR" altLang="en-US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3B383D-2F02-18D9-D82D-8DD12D1E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13" y="1260749"/>
            <a:ext cx="3822587" cy="1129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A88469-A09D-7388-FDAE-655B64142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93488"/>
            <a:ext cx="4210455" cy="41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2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9E967-54AB-3466-70A2-90218971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A. 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음성 인식의 파이프라인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8340D-7DC1-C884-7FA6-0E7ACFC4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Inference</a:t>
            </a:r>
          </a:p>
          <a:p>
            <a:pPr marL="0" indent="0">
              <a:buNone/>
            </a:pP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음성 파일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-&gt; 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각각에 해당하는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음절을 출력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딱 여기까지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!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endParaRPr lang="en-US" altLang="ko-KR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음절 조각을 이어붙이는 것은 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decoder</a:t>
            </a:r>
            <a:r>
              <a:rPr lang="ko-KR" altLang="en-US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의 역할</a:t>
            </a:r>
            <a:r>
              <a:rPr lang="en-US" altLang="ko-KR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endParaRPr lang="ko-KR" altLang="en-US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342BC5-2587-0810-E4D0-4C036826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792" y="3821147"/>
            <a:ext cx="7063628" cy="15842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F333A5-D582-ABD9-CDE3-2FFB54CA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78" y="3821147"/>
            <a:ext cx="3976863" cy="1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8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6ED32-4497-FB3B-663B-BE93EF4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B.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Training</a:t>
            </a:r>
            <a:endParaRPr lang="ko-KR" altLang="en-US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00DEB-9994-1ABD-6C5F-64668281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b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Pretraining</a:t>
            </a:r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by Masked language model</a:t>
            </a:r>
          </a:p>
          <a:p>
            <a:pPr marL="514350" indent="-514350">
              <a:buAutoNum type="arabicPeriod"/>
            </a:pPr>
            <a:r>
              <a:rPr lang="en-US" altLang="ko-KR" b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Fine tuning </a:t>
            </a:r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 supervising</a:t>
            </a:r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5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7E66-C41B-78DF-3F2B-CB7E9FA1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B.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Training – 1. pretraining</a:t>
            </a:r>
            <a:endParaRPr lang="ko-KR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63712C6A-1E8B-998F-E380-2D3CA4B5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" y="1826874"/>
            <a:ext cx="8499229" cy="434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AF879D-C603-4B80-E33B-C734A92D512C}"/>
              </a:ext>
            </a:extLst>
          </p:cNvPr>
          <p:cNvSpPr txBox="1"/>
          <p:nvPr/>
        </p:nvSpPr>
        <p:spPr>
          <a:xfrm>
            <a:off x="8712182" y="5342248"/>
            <a:ext cx="271014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CNN </a:t>
            </a:r>
            <a:r>
              <a:rPr lang="ko-KR" altLang="en-US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통해 </a:t>
            </a:r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feature extraction</a:t>
            </a:r>
            <a:endParaRPr lang="ko-KR" altLang="en-US" sz="14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46260-74BE-C4AB-E1F5-4F6ED642AD74}"/>
              </a:ext>
            </a:extLst>
          </p:cNvPr>
          <p:cNvSpPr txBox="1"/>
          <p:nvPr/>
        </p:nvSpPr>
        <p:spPr>
          <a:xfrm>
            <a:off x="8723758" y="3083506"/>
            <a:ext cx="2710148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Masking</a:t>
            </a:r>
          </a:p>
          <a:p>
            <a:endParaRPr lang="en-US" altLang="ko-KR" sz="14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전체 구간에서 </a:t>
            </a:r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 </a:t>
            </a:r>
            <a:r>
              <a:rPr lang="ko-KR" altLang="en-US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확률로 시작하는 지점을 고르고</a:t>
            </a:r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그것과 연속되는 </a:t>
            </a:r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</a:t>
            </a:r>
            <a:r>
              <a:rPr lang="ko-KR" altLang="en-US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 </a:t>
            </a:r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time step</a:t>
            </a:r>
            <a:r>
              <a:rPr lang="ko-KR" altLang="en-US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</a:t>
            </a:r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masking</a:t>
            </a:r>
          </a:p>
          <a:p>
            <a:r>
              <a:rPr lang="ko-KR" altLang="en-US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즉</a:t>
            </a:r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p~ p+ (M-1) </a:t>
            </a:r>
            <a:r>
              <a:rPr lang="ko-KR" altLang="en-US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까지 </a:t>
            </a:r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masking</a:t>
            </a:r>
          </a:p>
          <a:p>
            <a:endParaRPr lang="en-US" altLang="ko-KR" sz="14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4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P=0.065, M=10</a:t>
            </a:r>
            <a:endParaRPr lang="ko-KR" altLang="en-US" sz="14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059BB4-EF4B-B8BC-E380-DBE26D584723}"/>
                  </a:ext>
                </a:extLst>
              </p:cNvPr>
              <p:cNvSpPr txBox="1"/>
              <p:nvPr/>
            </p:nvSpPr>
            <p:spPr>
              <a:xfrm>
                <a:off x="8712182" y="1485636"/>
                <a:ext cx="2710148" cy="11747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3. Objective</a:t>
                </a:r>
              </a:p>
              <a:p>
                <a:endParaRPr lang="en-US" altLang="ko-KR" sz="140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r>
                  <a:rPr lang="en-US" altLang="ko-KR" sz="1400" b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masking</a:t>
                </a:r>
                <a:r>
                  <a:rPr lang="ko-KR" altLang="en-US" sz="1400" b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된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 </a:t>
                </a:r>
                <a:r>
                  <a:rPr lang="ko-KR" altLang="en-US" sz="14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주어졌을 때</a:t>
                </a:r>
                <a:r>
                  <a:rPr lang="en-US" altLang="ko-KR" sz="14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, </a:t>
                </a:r>
                <a:r>
                  <a:rPr lang="ko-KR" altLang="en-US" sz="14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다른 </a:t>
                </a:r>
                <a:r>
                  <a:rPr lang="en-US" altLang="ko-KR" sz="14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q</a:t>
                </a:r>
                <a:r>
                  <a:rPr lang="ko-KR" altLang="en-US" sz="14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들 중에서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 </a:t>
                </a:r>
                <a:r>
                  <a:rPr lang="ko-KR" altLang="en-US" sz="14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맞추는 방향으로 학습</a:t>
                </a:r>
                <a:endParaRPr lang="en-US" altLang="ko-KR" sz="140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059BB4-EF4B-B8BC-E380-DBE26D584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182" y="1485636"/>
                <a:ext cx="2710148" cy="1174745"/>
              </a:xfrm>
              <a:prstGeom prst="rect">
                <a:avLst/>
              </a:prstGeom>
              <a:blipFill>
                <a:blip r:embed="rId3"/>
                <a:stretch>
                  <a:fillRect l="-447" t="-515" b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2B7A4591-83BE-D142-2722-CE400F1D5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75" y="2324911"/>
            <a:ext cx="353683" cy="45720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E0852FD6-B86E-2E68-3F4F-5C47A3FEE12B}"/>
              </a:ext>
            </a:extLst>
          </p:cNvPr>
          <p:cNvSpPr/>
          <p:nvPr/>
        </p:nvSpPr>
        <p:spPr>
          <a:xfrm>
            <a:off x="4900124" y="2227634"/>
            <a:ext cx="760501" cy="651753"/>
          </a:xfrm>
          <a:prstGeom prst="ellipse">
            <a:avLst/>
          </a:prstGeom>
          <a:solidFill>
            <a:srgbClr val="FF0000">
              <a:alpha val="1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DF021CA-7FD8-E601-F7C0-A3B4ADAC7C24}"/>
              </a:ext>
            </a:extLst>
          </p:cNvPr>
          <p:cNvSpPr/>
          <p:nvPr/>
        </p:nvSpPr>
        <p:spPr>
          <a:xfrm>
            <a:off x="5169256" y="3863313"/>
            <a:ext cx="760501" cy="651753"/>
          </a:xfrm>
          <a:prstGeom prst="ellipse">
            <a:avLst/>
          </a:prstGeom>
          <a:solidFill>
            <a:srgbClr val="FF0000">
              <a:alpha val="17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9C966029-2243-54BC-0AFE-923F5841668B}"/>
              </a:ext>
            </a:extLst>
          </p:cNvPr>
          <p:cNvSpPr/>
          <p:nvPr/>
        </p:nvSpPr>
        <p:spPr>
          <a:xfrm>
            <a:off x="10000527" y="2703415"/>
            <a:ext cx="104172" cy="2527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667D363F-83B9-EE6F-25A1-5CD4E194EE73}"/>
              </a:ext>
            </a:extLst>
          </p:cNvPr>
          <p:cNvSpPr/>
          <p:nvPr/>
        </p:nvSpPr>
        <p:spPr>
          <a:xfrm>
            <a:off x="10000527" y="4950857"/>
            <a:ext cx="104172" cy="2527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7E66-C41B-78DF-3F2B-CB7E9FA1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B.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Training – 1. pretraining</a:t>
            </a:r>
            <a:endParaRPr lang="ko-KR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63712C6A-1E8B-998F-E380-2D3CA4B5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94969"/>
            <a:ext cx="6327744" cy="32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6097D4-A4DE-D5DA-5012-D3B2A2D6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94" y="5144970"/>
            <a:ext cx="2457450" cy="5810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CEAEFF-CA50-57DF-E919-127D2955289F}"/>
              </a:ext>
            </a:extLst>
          </p:cNvPr>
          <p:cNvSpPr/>
          <p:nvPr/>
        </p:nvSpPr>
        <p:spPr>
          <a:xfrm>
            <a:off x="1760706" y="5144970"/>
            <a:ext cx="573932" cy="6527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7BF36B-DAAD-ECBA-3ABE-AF36F0A5234A}"/>
              </a:ext>
            </a:extLst>
          </p:cNvPr>
          <p:cNvSpPr/>
          <p:nvPr/>
        </p:nvSpPr>
        <p:spPr>
          <a:xfrm>
            <a:off x="2986391" y="5126478"/>
            <a:ext cx="476453" cy="671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1F516-EB8A-3EF6-E524-3847B5AD66FA}"/>
              </a:ext>
            </a:extLst>
          </p:cNvPr>
          <p:cNvSpPr txBox="1"/>
          <p:nvPr/>
        </p:nvSpPr>
        <p:spPr>
          <a:xfrm>
            <a:off x="1005394" y="5862181"/>
            <a:ext cx="207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Contrastive loss</a:t>
            </a:r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6C6AE-6DF0-4E85-40A8-836AED33EAC5}"/>
              </a:ext>
            </a:extLst>
          </p:cNvPr>
          <p:cNvSpPr txBox="1"/>
          <p:nvPr/>
        </p:nvSpPr>
        <p:spPr>
          <a:xfrm>
            <a:off x="2986391" y="5862181"/>
            <a:ext cx="19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Diversity loss</a:t>
            </a:r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AE19D7C-1581-845B-2C40-881F798008B4}"/>
              </a:ext>
            </a:extLst>
          </p:cNvPr>
          <p:cNvSpPr/>
          <p:nvPr/>
        </p:nvSpPr>
        <p:spPr>
          <a:xfrm>
            <a:off x="3151762" y="3501956"/>
            <a:ext cx="3696510" cy="32101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87D84-D515-170A-6E00-E77DAEC7BFFE}"/>
              </a:ext>
            </a:extLst>
          </p:cNvPr>
          <p:cNvSpPr txBox="1"/>
          <p:nvPr/>
        </p:nvSpPr>
        <p:spPr>
          <a:xfrm>
            <a:off x="7023370" y="3501956"/>
            <a:ext cx="25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quantification</a:t>
            </a:r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66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DDDF0-86EB-3CED-6B22-986B6107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B.</a:t>
            </a:r>
            <a:r>
              <a:rPr lang="ko-KR" altLang="en-US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Training – 1. pretraining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E8614-AB33-31BA-581B-B385254A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316" y="1524902"/>
            <a:ext cx="3951793" cy="3848868"/>
          </a:xfrm>
        </p:spPr>
        <p:txBody>
          <a:bodyPr/>
          <a:lstStyle/>
          <a:p>
            <a:r>
              <a:rPr lang="en-US" altLang="ko-KR" b="1"/>
              <a:t>Quantification</a:t>
            </a:r>
          </a:p>
          <a:p>
            <a:pPr marL="0" indent="0">
              <a:buNone/>
            </a:pPr>
            <a:r>
              <a:rPr lang="ko-KR" altLang="en-US"/>
              <a:t>참고 </a:t>
            </a:r>
            <a:r>
              <a:rPr lang="en-US" altLang="ko-KR"/>
              <a:t>: vq- VAE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Codebook</a:t>
            </a:r>
            <a:r>
              <a:rPr lang="ko-KR" altLang="en-US"/>
              <a:t>을 먼저 정의해놓고</a:t>
            </a:r>
            <a:r>
              <a:rPr lang="en-US" altLang="ko-KR"/>
              <a:t>, </a:t>
            </a:r>
            <a:r>
              <a:rPr lang="en-US" altLang="ko-KR" b="1"/>
              <a:t>feature vector</a:t>
            </a:r>
            <a:r>
              <a:rPr lang="ko-KR" altLang="en-US" b="1"/>
              <a:t>랑 가장 가까운 벡터</a:t>
            </a:r>
            <a:r>
              <a:rPr lang="ko-KR" altLang="en-US"/>
              <a:t>를</a:t>
            </a:r>
            <a:r>
              <a:rPr lang="ko-KR" altLang="en-US" b="1"/>
              <a:t> </a:t>
            </a:r>
            <a:r>
              <a:rPr lang="ko-KR" altLang="en-US"/>
              <a:t>가져온다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2050" name="Picture 2" descr="VQ-VAE Explained | Papers With Code">
            <a:extLst>
              <a:ext uri="{FF2B5EF4-FFF2-40B4-BE49-F238E27FC236}">
                <a16:creationId xmlns:a16="http://schemas.microsoft.com/office/drawing/2014/main" id="{FB778D52-9944-1C36-96C8-1CE407DB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7" y="3969895"/>
            <a:ext cx="6647200" cy="280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CE205DDC-15C4-DF5C-E15F-DF441816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463005" cy="227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41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476</Words>
  <Application>Microsoft Office PowerPoint</Application>
  <PresentationFormat>와이드스크린</PresentationFormat>
  <Paragraphs>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G마켓 산스 Bold</vt:lpstr>
      <vt:lpstr>G마켓 산스 Light</vt:lpstr>
      <vt:lpstr>G마켓 산스 Medium</vt:lpstr>
      <vt:lpstr>맑은 고딕</vt:lpstr>
      <vt:lpstr>Arial</vt:lpstr>
      <vt:lpstr>Cambria Math</vt:lpstr>
      <vt:lpstr>Office 테마</vt:lpstr>
      <vt:lpstr>Wave2Vec: A framework for self-supervised learning of speech representation</vt:lpstr>
      <vt:lpstr>Contents</vt:lpstr>
      <vt:lpstr>A. 음성 인식의 파이프라인</vt:lpstr>
      <vt:lpstr>A. 음성 인식의 파이프라인</vt:lpstr>
      <vt:lpstr>A. 음성 인식의 파이프라인</vt:lpstr>
      <vt:lpstr>B. Training</vt:lpstr>
      <vt:lpstr>B. Training – 1. pretraining</vt:lpstr>
      <vt:lpstr>B. Training – 1. pretraining</vt:lpstr>
      <vt:lpstr>B. Training – 1. pretraining</vt:lpstr>
      <vt:lpstr>B. Training – 1. pretraining</vt:lpstr>
      <vt:lpstr>*Gumbel softmax?</vt:lpstr>
      <vt:lpstr>B. Training – 1. pretraining</vt:lpstr>
      <vt:lpstr>B. Training – 1. pretraining</vt:lpstr>
      <vt:lpstr>B. Training – 2. fine tuning</vt:lpstr>
      <vt:lpstr>Results – ablation study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Wave2Vec: A framework for self-supervised learning of speech representation</dc:title>
  <dc:creator>kei07099@korea.edu</dc:creator>
  <cp:lastModifiedBy>kei07099@korea.edu</cp:lastModifiedBy>
  <cp:revision>1</cp:revision>
  <dcterms:created xsi:type="dcterms:W3CDTF">2022-07-29T14:19:56Z</dcterms:created>
  <dcterms:modified xsi:type="dcterms:W3CDTF">2022-07-29T16:23:18Z</dcterms:modified>
</cp:coreProperties>
</file>