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3" r:id="rId2"/>
    <p:sldId id="264" r:id="rId3"/>
    <p:sldId id="286" r:id="rId4"/>
    <p:sldId id="285" r:id="rId5"/>
    <p:sldId id="265" r:id="rId6"/>
    <p:sldId id="287" r:id="rId7"/>
    <p:sldId id="271" r:id="rId8"/>
    <p:sldId id="272" r:id="rId9"/>
    <p:sldId id="273" r:id="rId10"/>
    <p:sldId id="288" r:id="rId11"/>
    <p:sldId id="275" r:id="rId12"/>
    <p:sldId id="267" r:id="rId13"/>
    <p:sldId id="269" r:id="rId14"/>
    <p:sldId id="270" r:id="rId15"/>
    <p:sldId id="274" r:id="rId16"/>
    <p:sldId id="276" r:id="rId17"/>
    <p:sldId id="277" r:id="rId18"/>
    <p:sldId id="289" r:id="rId19"/>
    <p:sldId id="283" r:id="rId20"/>
    <p:sldId id="284" r:id="rId21"/>
    <p:sldId id="278" r:id="rId22"/>
    <p:sldId id="279" r:id="rId23"/>
    <p:sldId id="280" r:id="rId24"/>
    <p:sldId id="281" r:id="rId25"/>
    <p:sldId id="282" r:id="rId26"/>
    <p:sldId id="290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242" userDrawn="1">
          <p15:clr>
            <a:srgbClr val="A4A3A4"/>
          </p15:clr>
        </p15:guide>
        <p15:guide id="11" orient="horz" pos="3786" userDrawn="1">
          <p15:clr>
            <a:srgbClr val="A4A3A4"/>
          </p15:clr>
        </p15:guide>
        <p15:guide id="12" orient="horz" pos="566" userDrawn="1">
          <p15:clr>
            <a:srgbClr val="A4A3A4"/>
          </p15:clr>
        </p15:guide>
        <p15:guide id="13" pos="347" userDrawn="1">
          <p15:clr>
            <a:srgbClr val="A4A3A4"/>
          </p15:clr>
        </p15:guide>
        <p15:guide id="14" pos="7673" userDrawn="1">
          <p15:clr>
            <a:srgbClr val="A4A3A4"/>
          </p15:clr>
        </p15:guide>
        <p15:guide id="15" pos="1822" userDrawn="1">
          <p15:clr>
            <a:srgbClr val="A4A3A4"/>
          </p15:clr>
        </p15:guide>
        <p15:guide id="16" pos="3296" userDrawn="1">
          <p15:clr>
            <a:srgbClr val="A4A3A4"/>
          </p15:clr>
        </p15:guide>
        <p15:guide id="17" pos="4770" userDrawn="1">
          <p15:clr>
            <a:srgbClr val="A4A3A4"/>
          </p15:clr>
        </p15:guide>
        <p15:guide id="18" pos="62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40000"/>
    <a:srgbClr val="FF0000"/>
    <a:srgbClr val="FFB7B7"/>
    <a:srgbClr val="F0F0F0"/>
    <a:srgbClr val="500000"/>
    <a:srgbClr val="FF5757"/>
    <a:srgbClr val="7A0000"/>
    <a:srgbClr val="333333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4809" autoAdjust="0"/>
  </p:normalViewPr>
  <p:slideViewPr>
    <p:cSldViewPr snapToGrid="0" showGuides="1">
      <p:cViewPr>
        <p:scale>
          <a:sx n="110" d="100"/>
          <a:sy n="110" d="100"/>
        </p:scale>
        <p:origin x="80" y="472"/>
      </p:cViewPr>
      <p:guideLst>
        <p:guide orient="horz" pos="2115"/>
        <p:guide pos="3840"/>
        <p:guide pos="438"/>
        <p:guide orient="horz" pos="323"/>
        <p:guide orient="horz" pos="3997"/>
        <p:guide pos="7242"/>
        <p:guide orient="horz" pos="3786"/>
        <p:guide orient="horz" pos="566"/>
        <p:guide pos="347"/>
        <p:guide pos="7673"/>
        <p:guide pos="1822"/>
        <p:guide pos="3296"/>
        <p:guide pos="4770"/>
        <p:guide pos="622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65D40-C67A-491B-A6BD-78AF6A60EFEA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498E-F491-48A6-A288-50574A5BA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7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3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9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71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8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7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34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97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53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96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8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00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843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178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35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31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919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859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15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0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8498E-F491-48A6-A288-50574A5BAB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3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 기준에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＇</a:t>
            </a:r>
            <a:r>
              <a:rPr lang="ko-KR" altLang="en-US" dirty="0"/>
              <a:t>유튜브 랭크</a:t>
            </a:r>
            <a:r>
              <a:rPr lang="en-US" altLang="ko-KR" dirty="0"/>
              <a:t>‘ </a:t>
            </a:r>
            <a:r>
              <a:rPr lang="ko-KR" altLang="en-US" dirty="0"/>
              <a:t>사이트를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유튜브 랭크</a:t>
            </a:r>
            <a:r>
              <a:rPr lang="en-US" altLang="ko-KR" dirty="0"/>
              <a:t>‘ </a:t>
            </a:r>
            <a:r>
              <a:rPr lang="ko-KR" altLang="en-US" dirty="0"/>
              <a:t>사이트는 구독자순이나 조회수순 영상 개수 순으로 채널의 순위를 알려주는 사이트입니다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독립적인 내용의 주제를 선택하기 위해 저희는 여러가지 주제 중 </a:t>
            </a:r>
            <a:r>
              <a:rPr lang="en-US" altLang="ko-KR" dirty="0"/>
              <a:t>7</a:t>
            </a:r>
            <a:r>
              <a:rPr lang="ko-KR" altLang="en-US" dirty="0"/>
              <a:t>개의 주제 카테고리를 선정했습니다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스포츠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반려동물</a:t>
            </a:r>
            <a:r>
              <a:rPr lang="en-US" altLang="ko-KR" dirty="0"/>
              <a:t>, IT,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정치</a:t>
            </a:r>
            <a:r>
              <a:rPr lang="en-US" altLang="ko-KR" dirty="0"/>
              <a:t>, </a:t>
            </a:r>
            <a:r>
              <a:rPr lang="ko-KR" altLang="en-US" dirty="0"/>
              <a:t>패션에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구독자가 많은 순으로 </a:t>
            </a:r>
            <a:r>
              <a:rPr lang="en-US" altLang="ko-KR" dirty="0"/>
              <a:t>30</a:t>
            </a:r>
            <a:r>
              <a:rPr lang="ko-KR" altLang="en-US" dirty="0"/>
              <a:t>명의 </a:t>
            </a:r>
            <a:r>
              <a:rPr lang="ko-KR" altLang="en-US" dirty="0" err="1"/>
              <a:t>유튜버</a:t>
            </a:r>
            <a:r>
              <a:rPr lang="ko-KR" altLang="en-US" dirty="0"/>
              <a:t> 별 인기 동영상 </a:t>
            </a:r>
            <a:r>
              <a:rPr lang="en-US" altLang="ko-KR" dirty="0"/>
              <a:t>150</a:t>
            </a:r>
            <a:r>
              <a:rPr lang="ko-KR" altLang="en-US" dirty="0"/>
              <a:t>개씩 제목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업로드 일자</a:t>
            </a:r>
            <a:r>
              <a:rPr lang="en-US" altLang="ko-KR" dirty="0"/>
              <a:t>, </a:t>
            </a:r>
            <a:r>
              <a:rPr lang="ko-KR" altLang="en-US" dirty="0" err="1"/>
              <a:t>댓글수</a:t>
            </a:r>
            <a:r>
              <a:rPr lang="en-US" altLang="ko-KR" dirty="0"/>
              <a:t>, </a:t>
            </a:r>
            <a:r>
              <a:rPr lang="ko-KR" altLang="en-US" dirty="0" err="1"/>
              <a:t>좋아요수</a:t>
            </a:r>
            <a:r>
              <a:rPr lang="en-US" altLang="ko-KR" dirty="0"/>
              <a:t>, </a:t>
            </a:r>
            <a:r>
              <a:rPr lang="ko-KR" altLang="en-US" dirty="0"/>
              <a:t>구독자수에 대한 데이터를 수집하기로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인기 동영상 데이터만 사용하는 것은 이미 조회수가 많은 데이터에 대해서만 조회수 예측이 가능하다는 판단을 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30</a:t>
            </a:r>
            <a:r>
              <a:rPr lang="ko-KR" altLang="en-US" dirty="0"/>
              <a:t>명의 </a:t>
            </a:r>
            <a:r>
              <a:rPr lang="ko-KR" altLang="en-US" dirty="0" err="1"/>
              <a:t>유튜버</a:t>
            </a:r>
            <a:r>
              <a:rPr lang="ko-KR" altLang="en-US" dirty="0"/>
              <a:t> 별 최신 동영상 </a:t>
            </a:r>
            <a:r>
              <a:rPr lang="en-US" altLang="ko-KR" dirty="0"/>
              <a:t>200</a:t>
            </a:r>
            <a:r>
              <a:rPr lang="ko-KR" altLang="en-US" dirty="0"/>
              <a:t>개의 데이터를 추가적으로 수집하기로 결정했습니다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중복되는 데이터의 경우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삭제하기로 계획했습니다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01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선정한 데이터 수집 기준에 따라 유튜브 사이트에서 어떻게 데이터를 수집할 지 고민해보았습니다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동적 </a:t>
            </a:r>
            <a:r>
              <a:rPr lang="ko-KR" altLang="en-US" dirty="0" err="1"/>
              <a:t>크롤링인</a:t>
            </a:r>
            <a:r>
              <a:rPr lang="ko-KR" altLang="en-US" dirty="0"/>
              <a:t> </a:t>
            </a:r>
            <a:r>
              <a:rPr lang="en-US" altLang="ko-KR" dirty="0"/>
              <a:t>Selenium </a:t>
            </a:r>
            <a:r>
              <a:rPr lang="ko-KR" altLang="en-US" dirty="0"/>
              <a:t>과 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</a:t>
            </a:r>
            <a:r>
              <a:rPr lang="ko-KR" altLang="en-US" dirty="0" err="1"/>
              <a:t>크롤링인</a:t>
            </a:r>
            <a:r>
              <a:rPr lang="ko-KR" altLang="en-US" dirty="0"/>
              <a:t> </a:t>
            </a:r>
            <a:r>
              <a:rPr lang="en-US" altLang="ko-KR" dirty="0"/>
              <a:t>Selenium</a:t>
            </a:r>
            <a:r>
              <a:rPr lang="ko-KR" altLang="en-US" dirty="0"/>
              <a:t>의 경우 브라우저를 사용하여 연속적으로 접근하기 때문에 데이터의 수집에 있어서는 한계가 없지만</a:t>
            </a:r>
            <a:endParaRPr lang="en-US" altLang="ko-KR" dirty="0"/>
          </a:p>
          <a:p>
            <a:r>
              <a:rPr lang="ko-KR" altLang="en-US" dirty="0"/>
              <a:t>속도가 매우 느리다는 것이 한계점이었습니다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</a:t>
            </a:r>
            <a:r>
              <a:rPr lang="ko-KR" altLang="en-US" dirty="0"/>
              <a:t> 방법의 경우 구글에서 제공하는 </a:t>
            </a:r>
            <a:r>
              <a:rPr lang="en-US" altLang="ko-KR" dirty="0"/>
              <a:t>API </a:t>
            </a:r>
            <a:r>
              <a:rPr lang="ko-KR" altLang="en-US" dirty="0"/>
              <a:t>키를 발급받고 </a:t>
            </a:r>
            <a:r>
              <a:rPr lang="en-US" altLang="ko-KR" dirty="0"/>
              <a:t>Python</a:t>
            </a:r>
            <a:r>
              <a:rPr lang="ko-KR" altLang="en-US" dirty="0"/>
              <a:t>으로 실행하는 방법이었습니다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Selenium</a:t>
            </a:r>
            <a:r>
              <a:rPr lang="ko-KR" altLang="en-US" dirty="0"/>
              <a:t>보다 더욱 편리하고 속도가 매우 빠르다는 장점이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데이터의 양이 적지 않았기 때문에 시간적 제약을 고려하여 유튜브 </a:t>
            </a:r>
            <a:r>
              <a:rPr lang="en-US" altLang="ko-KR" dirty="0"/>
              <a:t>API</a:t>
            </a:r>
            <a:r>
              <a:rPr lang="ko-KR" altLang="en-US" dirty="0"/>
              <a:t>를 사용한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진행하기로 결정하였습니다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3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카테고리 별로 </a:t>
            </a:r>
            <a:r>
              <a:rPr lang="en-US" altLang="ko-KR" dirty="0"/>
              <a:t>API</a:t>
            </a:r>
            <a:r>
              <a:rPr lang="ko-KR" altLang="en-US" dirty="0"/>
              <a:t>를 활용한 </a:t>
            </a:r>
            <a:r>
              <a:rPr lang="ko-KR" altLang="en-US" dirty="0" err="1"/>
              <a:t>크롤링을</a:t>
            </a:r>
            <a:r>
              <a:rPr lang="ko-KR" altLang="en-US" dirty="0"/>
              <a:t> 진행하였고 수합하였습니다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주제 별 카테고리의 정보를 담은 열을 추가해주었습니다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최종적으로 제목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업로드 일자</a:t>
            </a:r>
            <a:r>
              <a:rPr lang="en-US" altLang="ko-KR" dirty="0"/>
              <a:t>, </a:t>
            </a:r>
            <a:r>
              <a:rPr lang="ko-KR" altLang="en-US" dirty="0" err="1"/>
              <a:t>댓글수</a:t>
            </a:r>
            <a:r>
              <a:rPr lang="en-US" altLang="ko-KR" dirty="0"/>
              <a:t>, </a:t>
            </a:r>
            <a:r>
              <a:rPr lang="ko-KR" altLang="en-US" dirty="0" err="1"/>
              <a:t>좋아요수</a:t>
            </a:r>
            <a:r>
              <a:rPr lang="en-US" altLang="ko-KR" dirty="0"/>
              <a:t>, </a:t>
            </a:r>
            <a:r>
              <a:rPr lang="ko-KR" altLang="en-US" dirty="0"/>
              <a:t>구독자수</a:t>
            </a:r>
            <a:r>
              <a:rPr lang="en-US" altLang="ko-KR" dirty="0"/>
              <a:t>, </a:t>
            </a:r>
            <a:r>
              <a:rPr lang="ko-KR" altLang="en-US" dirty="0"/>
              <a:t>카테고리 총 </a:t>
            </a:r>
            <a:r>
              <a:rPr lang="en-US" altLang="ko-KR" dirty="0"/>
              <a:t>7</a:t>
            </a:r>
            <a:r>
              <a:rPr lang="ko-KR" altLang="en-US" dirty="0"/>
              <a:t>개의 열을 가진 데이터 프레임을 구축하게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8498E-F491-48A6-A288-50574A5BAB2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0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7F3C7-BE65-4572-9B53-3289FC2B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EB29E-30AC-4E90-B026-5C22D63F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46117-D915-4C9D-8197-00D80EC2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B574E-FAF1-4BB8-B94E-35D79AF0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712C9-D786-4A30-B439-30BA82D8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B330-F2D5-4C92-988E-DAA0FAA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563C6-632C-43A4-AFA4-FD2468A9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C13CB-DEF0-47FE-BED7-A01B2C4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99E49-104B-467D-9A1A-4F3328CA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E69A1-919C-4D38-B9F8-96799D84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4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5344DB-8138-4F02-933C-F38DAFE17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9C16-F41E-4A96-96C0-E3E485190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6A5E4-2E8A-4603-9F26-97D82646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33A0C-1641-407E-9286-A168A89F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A04D8-4062-4D5C-A7BE-EEF1CB0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D6BF-A186-4D79-87CD-88E623DC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56BFD-5C22-4FBA-8639-19CAB1BB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404E4-9485-409D-A046-6E76943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72C91-1DDB-4D59-866D-74A44B1C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43FB7-7312-4157-AD5C-DA6651BF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6B91D-403F-4EC7-A67F-3F5B6B01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79C8C-D31D-4FA3-8483-93C5D0C3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24CFD-9B07-422F-9280-780DF563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B9CC9-2468-49E2-9827-538C870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1D1CD-69A7-4EBE-B8ED-438357CF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7BF07-AE64-44D4-B700-4614DEE0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BE427-9DCC-4281-B34B-3764CC3C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4EA9D-4EBD-4CAC-B907-475925D5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BE6BE-BCA0-473A-95D0-71AB306C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1120E-14C2-49AE-AC0F-C1EF12E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22E09-C4C6-4DA6-8815-132A08AA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B534-0966-448A-AAD6-B6929F27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AEC39-11D0-4DD6-BB40-49003CEE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2F8A7-1A51-4929-96FF-9F625926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73B256-BC37-4721-9F4E-A6A08E8D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45D83F-F243-4FD2-B62A-EFD6B38EA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1AA04-A0D8-4B4D-BB8C-7F8D2A0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03664-19BE-49FA-97EC-E93BBDD0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0F617A-8A77-4A71-8D8A-0411768A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8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3771C-7E8C-40DC-8744-944909DF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7302C-6525-4ECD-98C5-7181BA30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A15D95-D47C-40DB-9325-0320D8A8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D668A4-872D-481B-988E-5356F043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AB592-C89F-4336-8F80-1BFD978B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A07C0-A029-461D-8DED-18B177B1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C4B98-3B8E-4210-B778-7836FA85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1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CC57-3D7C-454F-8740-2540B87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7170-EA00-4677-8535-414FD9F4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18E1-7E96-4584-9E22-4ECBF367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DD687-B4B0-4C51-980E-6C2D12FE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49897-05DE-40C3-93E5-08ADFB4E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E4A8B-0581-4205-B962-814C6B5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9B89C-1CF6-4563-AAD7-97D95D8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0056C-3D1D-4C0D-8690-82845242C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B6CE5-F99A-4F4C-BD8E-73511676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5C76D-F923-43EB-9F2B-261B48A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AD83F-851F-4977-A053-14F7F509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8BB61-E412-4182-82D7-0D4B0C3F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B85B48-55EA-4668-8CF2-2195840C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88CF4-E535-4884-9122-89EB94C6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BC646-A6F4-497E-9EE3-33DB59806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4F87-42B3-4974-B7DC-E503DC6D9736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17CD1-161D-471B-B703-C01402F21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7D42-C8A9-4943-8B9C-041A5C66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224A-D79E-4FDA-8FEA-666908E8E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2968754" y="1921984"/>
            <a:ext cx="42718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KU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독 </a:t>
            </a: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&amp;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좋아요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2968754" y="1526668"/>
            <a:ext cx="235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KUBIG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FE407CB4-C152-4DAB-A6DB-69BE135AA838}"/>
              </a:ext>
            </a:extLst>
          </p:cNvPr>
          <p:cNvSpPr/>
          <p:nvPr/>
        </p:nvSpPr>
        <p:spPr>
          <a:xfrm>
            <a:off x="2524761" y="2810592"/>
            <a:ext cx="1906124" cy="1334598"/>
          </a:xfrm>
          <a:custGeom>
            <a:avLst/>
            <a:gdLst>
              <a:gd name="connsiteX0" fmla="*/ 1132523 w 1156339"/>
              <a:gd name="connsiteY0" fmla="*/ 126683 h 809625"/>
              <a:gd name="connsiteX1" fmla="*/ 1030605 w 1156339"/>
              <a:gd name="connsiteY1" fmla="*/ 24765 h 809625"/>
              <a:gd name="connsiteX2" fmla="*/ 578168 w 1156339"/>
              <a:gd name="connsiteY2" fmla="*/ 0 h 809625"/>
              <a:gd name="connsiteX3" fmla="*/ 125730 w 1156339"/>
              <a:gd name="connsiteY3" fmla="*/ 23813 h 809625"/>
              <a:gd name="connsiteX4" fmla="*/ 23813 w 1156339"/>
              <a:gd name="connsiteY4" fmla="*/ 126683 h 809625"/>
              <a:gd name="connsiteX5" fmla="*/ 0 w 1156339"/>
              <a:gd name="connsiteY5" fmla="*/ 404813 h 809625"/>
              <a:gd name="connsiteX6" fmla="*/ 23813 w 1156339"/>
              <a:gd name="connsiteY6" fmla="*/ 682943 h 809625"/>
              <a:gd name="connsiteX7" fmla="*/ 125730 w 1156339"/>
              <a:gd name="connsiteY7" fmla="*/ 784860 h 809625"/>
              <a:gd name="connsiteX8" fmla="*/ 578168 w 1156339"/>
              <a:gd name="connsiteY8" fmla="*/ 809625 h 809625"/>
              <a:gd name="connsiteX9" fmla="*/ 1030605 w 1156339"/>
              <a:gd name="connsiteY9" fmla="*/ 785813 h 809625"/>
              <a:gd name="connsiteX10" fmla="*/ 1132523 w 1156339"/>
              <a:gd name="connsiteY10" fmla="*/ 683895 h 809625"/>
              <a:gd name="connsiteX11" fmla="*/ 1156335 w 1156339"/>
              <a:gd name="connsiteY11" fmla="*/ 405765 h 809625"/>
              <a:gd name="connsiteX12" fmla="*/ 1132523 w 1156339"/>
              <a:gd name="connsiteY12" fmla="*/ 126683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6339" h="809625">
                <a:moveTo>
                  <a:pt x="1132523" y="126683"/>
                </a:moveTo>
                <a:cubicBezTo>
                  <a:pt x="1119188" y="77153"/>
                  <a:pt x="1080135" y="38100"/>
                  <a:pt x="1030605" y="24765"/>
                </a:cubicBezTo>
                <a:cubicBezTo>
                  <a:pt x="940118" y="0"/>
                  <a:pt x="578168" y="0"/>
                  <a:pt x="578168" y="0"/>
                </a:cubicBezTo>
                <a:cubicBezTo>
                  <a:pt x="578168" y="0"/>
                  <a:pt x="216218" y="0"/>
                  <a:pt x="125730" y="23813"/>
                </a:cubicBezTo>
                <a:cubicBezTo>
                  <a:pt x="77153" y="37148"/>
                  <a:pt x="37148" y="77153"/>
                  <a:pt x="23813" y="126683"/>
                </a:cubicBezTo>
                <a:cubicBezTo>
                  <a:pt x="0" y="217170"/>
                  <a:pt x="0" y="404813"/>
                  <a:pt x="0" y="404813"/>
                </a:cubicBezTo>
                <a:cubicBezTo>
                  <a:pt x="0" y="404813"/>
                  <a:pt x="0" y="593408"/>
                  <a:pt x="23813" y="682943"/>
                </a:cubicBezTo>
                <a:cubicBezTo>
                  <a:pt x="37148" y="732473"/>
                  <a:pt x="76200" y="771525"/>
                  <a:pt x="125730" y="784860"/>
                </a:cubicBezTo>
                <a:cubicBezTo>
                  <a:pt x="217170" y="809625"/>
                  <a:pt x="578168" y="809625"/>
                  <a:pt x="578168" y="809625"/>
                </a:cubicBezTo>
                <a:cubicBezTo>
                  <a:pt x="578168" y="809625"/>
                  <a:pt x="940118" y="809625"/>
                  <a:pt x="1030605" y="785813"/>
                </a:cubicBezTo>
                <a:cubicBezTo>
                  <a:pt x="1080135" y="772478"/>
                  <a:pt x="1119188" y="733425"/>
                  <a:pt x="1132523" y="683895"/>
                </a:cubicBezTo>
                <a:cubicBezTo>
                  <a:pt x="1156335" y="593408"/>
                  <a:pt x="1156335" y="405765"/>
                  <a:pt x="1156335" y="405765"/>
                </a:cubicBezTo>
                <a:cubicBezTo>
                  <a:pt x="1156335" y="405765"/>
                  <a:pt x="1157288" y="217170"/>
                  <a:pt x="1132523" y="126683"/>
                </a:cubicBezTo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18DB989-5A9A-4B59-A707-49C03ECDAB32}"/>
              </a:ext>
            </a:extLst>
          </p:cNvPr>
          <p:cNvSpPr/>
          <p:nvPr/>
        </p:nvSpPr>
        <p:spPr>
          <a:xfrm>
            <a:off x="3287834" y="3192129"/>
            <a:ext cx="496154" cy="571522"/>
          </a:xfrm>
          <a:custGeom>
            <a:avLst/>
            <a:gdLst>
              <a:gd name="connsiteX0" fmla="*/ 0 w 300989"/>
              <a:gd name="connsiteY0" fmla="*/ 346710 h 346710"/>
              <a:gd name="connsiteX1" fmla="*/ 300990 w 300989"/>
              <a:gd name="connsiteY1" fmla="*/ 173355 h 346710"/>
              <a:gd name="connsiteX2" fmla="*/ 0 w 300989"/>
              <a:gd name="connsiteY2" fmla="*/ 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89" h="346710">
                <a:moveTo>
                  <a:pt x="0" y="346710"/>
                </a:moveTo>
                <a:lnTo>
                  <a:pt x="300990" y="1733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B977EFC-B070-4FDF-A3B8-9738BFC28D7A}"/>
              </a:ext>
            </a:extLst>
          </p:cNvPr>
          <p:cNvSpPr/>
          <p:nvPr/>
        </p:nvSpPr>
        <p:spPr>
          <a:xfrm>
            <a:off x="8745300" y="3149776"/>
            <a:ext cx="497725" cy="865133"/>
          </a:xfrm>
          <a:custGeom>
            <a:avLst/>
            <a:gdLst>
              <a:gd name="connsiteX0" fmla="*/ 110490 w 301942"/>
              <a:gd name="connsiteY0" fmla="*/ 301943 h 524827"/>
              <a:gd name="connsiteX1" fmla="*/ 110490 w 301942"/>
              <a:gd name="connsiteY1" fmla="*/ 327660 h 524827"/>
              <a:gd name="connsiteX2" fmla="*/ 113348 w 301942"/>
              <a:gd name="connsiteY2" fmla="*/ 401002 h 524827"/>
              <a:gd name="connsiteX3" fmla="*/ 125730 w 301942"/>
              <a:gd name="connsiteY3" fmla="*/ 436245 h 524827"/>
              <a:gd name="connsiteX4" fmla="*/ 154305 w 301942"/>
              <a:gd name="connsiteY4" fmla="*/ 447675 h 524827"/>
              <a:gd name="connsiteX5" fmla="*/ 189548 w 301942"/>
              <a:gd name="connsiteY5" fmla="*/ 427673 h 524827"/>
              <a:gd name="connsiteX6" fmla="*/ 200025 w 301942"/>
              <a:gd name="connsiteY6" fmla="*/ 361950 h 524827"/>
              <a:gd name="connsiteX7" fmla="*/ 298133 w 301942"/>
              <a:gd name="connsiteY7" fmla="*/ 367665 h 524827"/>
              <a:gd name="connsiteX8" fmla="*/ 299085 w 301942"/>
              <a:gd name="connsiteY8" fmla="*/ 385762 h 524827"/>
              <a:gd name="connsiteX9" fmla="*/ 260985 w 301942"/>
              <a:gd name="connsiteY9" fmla="*/ 490537 h 524827"/>
              <a:gd name="connsiteX10" fmla="*/ 152400 w 301942"/>
              <a:gd name="connsiteY10" fmla="*/ 524827 h 524827"/>
              <a:gd name="connsiteX11" fmla="*/ 34290 w 301942"/>
              <a:gd name="connsiteY11" fmla="*/ 471487 h 524827"/>
              <a:gd name="connsiteX12" fmla="*/ 0 w 301942"/>
              <a:gd name="connsiteY12" fmla="*/ 307658 h 524827"/>
              <a:gd name="connsiteX13" fmla="*/ 0 w 301942"/>
              <a:gd name="connsiteY13" fmla="*/ 219075 h 524827"/>
              <a:gd name="connsiteX14" fmla="*/ 35243 w 301942"/>
              <a:gd name="connsiteY14" fmla="*/ 52388 h 524827"/>
              <a:gd name="connsiteX15" fmla="*/ 155258 w 301942"/>
              <a:gd name="connsiteY15" fmla="*/ 0 h 524827"/>
              <a:gd name="connsiteX16" fmla="*/ 245745 w 301942"/>
              <a:gd name="connsiteY16" fmla="*/ 21907 h 524827"/>
              <a:gd name="connsiteX17" fmla="*/ 289560 w 301942"/>
              <a:gd name="connsiteY17" fmla="*/ 88583 h 524827"/>
              <a:gd name="connsiteX18" fmla="*/ 301943 w 301942"/>
              <a:gd name="connsiteY18" fmla="*/ 214312 h 524827"/>
              <a:gd name="connsiteX19" fmla="*/ 301943 w 301942"/>
              <a:gd name="connsiteY19" fmla="*/ 300990 h 524827"/>
              <a:gd name="connsiteX20" fmla="*/ 110490 w 301942"/>
              <a:gd name="connsiteY20" fmla="*/ 300990 h 524827"/>
              <a:gd name="connsiteX21" fmla="*/ 124778 w 301942"/>
              <a:gd name="connsiteY21" fmla="*/ 88583 h 524827"/>
              <a:gd name="connsiteX22" fmla="*/ 113348 w 301942"/>
              <a:gd name="connsiteY22" fmla="*/ 123825 h 524827"/>
              <a:gd name="connsiteX23" fmla="*/ 110490 w 301942"/>
              <a:gd name="connsiteY23" fmla="*/ 198120 h 524827"/>
              <a:gd name="connsiteX24" fmla="*/ 110490 w 301942"/>
              <a:gd name="connsiteY24" fmla="*/ 234315 h 524827"/>
              <a:gd name="connsiteX25" fmla="*/ 194310 w 301942"/>
              <a:gd name="connsiteY25" fmla="*/ 234315 h 524827"/>
              <a:gd name="connsiteX26" fmla="*/ 194310 w 301942"/>
              <a:gd name="connsiteY26" fmla="*/ 198120 h 524827"/>
              <a:gd name="connsiteX27" fmla="*/ 191453 w 301942"/>
              <a:gd name="connsiteY27" fmla="*/ 123825 h 524827"/>
              <a:gd name="connsiteX28" fmla="*/ 179070 w 301942"/>
              <a:gd name="connsiteY28" fmla="*/ 88583 h 524827"/>
              <a:gd name="connsiteX29" fmla="*/ 152400 w 301942"/>
              <a:gd name="connsiteY29" fmla="*/ 78105 h 524827"/>
              <a:gd name="connsiteX30" fmla="*/ 124778 w 301942"/>
              <a:gd name="connsiteY30" fmla="*/ 88583 h 5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1942" h="524827">
                <a:moveTo>
                  <a:pt x="110490" y="301943"/>
                </a:moveTo>
                <a:lnTo>
                  <a:pt x="110490" y="327660"/>
                </a:lnTo>
                <a:cubicBezTo>
                  <a:pt x="110490" y="360045"/>
                  <a:pt x="111443" y="384810"/>
                  <a:pt x="113348" y="401002"/>
                </a:cubicBezTo>
                <a:cubicBezTo>
                  <a:pt x="115253" y="417195"/>
                  <a:pt x="119063" y="429577"/>
                  <a:pt x="125730" y="436245"/>
                </a:cubicBezTo>
                <a:cubicBezTo>
                  <a:pt x="131445" y="443865"/>
                  <a:pt x="140970" y="447675"/>
                  <a:pt x="154305" y="447675"/>
                </a:cubicBezTo>
                <a:cubicBezTo>
                  <a:pt x="171450" y="447675"/>
                  <a:pt x="182880" y="441008"/>
                  <a:pt x="189548" y="427673"/>
                </a:cubicBezTo>
                <a:cubicBezTo>
                  <a:pt x="196215" y="414337"/>
                  <a:pt x="199073" y="392430"/>
                  <a:pt x="200025" y="361950"/>
                </a:cubicBezTo>
                <a:lnTo>
                  <a:pt x="298133" y="367665"/>
                </a:lnTo>
                <a:cubicBezTo>
                  <a:pt x="299085" y="372428"/>
                  <a:pt x="299085" y="378143"/>
                  <a:pt x="299085" y="385762"/>
                </a:cubicBezTo>
                <a:cubicBezTo>
                  <a:pt x="299085" y="432435"/>
                  <a:pt x="286703" y="467677"/>
                  <a:pt x="260985" y="490537"/>
                </a:cubicBezTo>
                <a:cubicBezTo>
                  <a:pt x="235268" y="513398"/>
                  <a:pt x="199073" y="524827"/>
                  <a:pt x="152400" y="524827"/>
                </a:cubicBezTo>
                <a:cubicBezTo>
                  <a:pt x="96203" y="524827"/>
                  <a:pt x="57150" y="506730"/>
                  <a:pt x="34290" y="471487"/>
                </a:cubicBezTo>
                <a:cubicBezTo>
                  <a:pt x="11430" y="436245"/>
                  <a:pt x="0" y="381952"/>
                  <a:pt x="0" y="307658"/>
                </a:cubicBezTo>
                <a:lnTo>
                  <a:pt x="0" y="219075"/>
                </a:lnTo>
                <a:cubicBezTo>
                  <a:pt x="0" y="142875"/>
                  <a:pt x="11430" y="87630"/>
                  <a:pt x="35243" y="52388"/>
                </a:cubicBezTo>
                <a:cubicBezTo>
                  <a:pt x="59055" y="17145"/>
                  <a:pt x="99060" y="0"/>
                  <a:pt x="155258" y="0"/>
                </a:cubicBezTo>
                <a:cubicBezTo>
                  <a:pt x="194310" y="0"/>
                  <a:pt x="224790" y="7620"/>
                  <a:pt x="245745" y="21907"/>
                </a:cubicBezTo>
                <a:cubicBezTo>
                  <a:pt x="266700" y="36195"/>
                  <a:pt x="280988" y="59055"/>
                  <a:pt x="289560" y="88583"/>
                </a:cubicBezTo>
                <a:cubicBezTo>
                  <a:pt x="298133" y="119062"/>
                  <a:pt x="301943" y="160973"/>
                  <a:pt x="301943" y="214312"/>
                </a:cubicBezTo>
                <a:lnTo>
                  <a:pt x="301943" y="300990"/>
                </a:lnTo>
                <a:lnTo>
                  <a:pt x="110490" y="300990"/>
                </a:lnTo>
                <a:close/>
                <a:moveTo>
                  <a:pt x="124778" y="88583"/>
                </a:moveTo>
                <a:cubicBezTo>
                  <a:pt x="119063" y="96203"/>
                  <a:pt x="115253" y="107633"/>
                  <a:pt x="113348" y="123825"/>
                </a:cubicBezTo>
                <a:cubicBezTo>
                  <a:pt x="111443" y="140017"/>
                  <a:pt x="110490" y="164783"/>
                  <a:pt x="110490" y="198120"/>
                </a:cubicBezTo>
                <a:lnTo>
                  <a:pt x="110490" y="234315"/>
                </a:lnTo>
                <a:lnTo>
                  <a:pt x="194310" y="234315"/>
                </a:lnTo>
                <a:lnTo>
                  <a:pt x="194310" y="198120"/>
                </a:lnTo>
                <a:cubicBezTo>
                  <a:pt x="194310" y="165735"/>
                  <a:pt x="193358" y="140970"/>
                  <a:pt x="191453" y="123825"/>
                </a:cubicBezTo>
                <a:cubicBezTo>
                  <a:pt x="189548" y="106680"/>
                  <a:pt x="184785" y="95250"/>
                  <a:pt x="179070" y="88583"/>
                </a:cubicBezTo>
                <a:cubicBezTo>
                  <a:pt x="173355" y="81915"/>
                  <a:pt x="164783" y="78105"/>
                  <a:pt x="152400" y="78105"/>
                </a:cubicBezTo>
                <a:cubicBezTo>
                  <a:pt x="139065" y="77153"/>
                  <a:pt x="130493" y="80962"/>
                  <a:pt x="124778" y="88583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4E3552C0-EBAE-4A4A-8877-210C275A493B}"/>
              </a:ext>
            </a:extLst>
          </p:cNvPr>
          <p:cNvSpPr/>
          <p:nvPr/>
        </p:nvSpPr>
        <p:spPr>
          <a:xfrm>
            <a:off x="7509622" y="3167047"/>
            <a:ext cx="510286" cy="851002"/>
          </a:xfrm>
          <a:custGeom>
            <a:avLst/>
            <a:gdLst>
              <a:gd name="connsiteX0" fmla="*/ 309563 w 309562"/>
              <a:gd name="connsiteY0" fmla="*/ 0 h 516255"/>
              <a:gd name="connsiteX1" fmla="*/ 309563 w 309562"/>
              <a:gd name="connsiteY1" fmla="*/ 507683 h 516255"/>
              <a:gd name="connsiteX2" fmla="*/ 220028 w 309562"/>
              <a:gd name="connsiteY2" fmla="*/ 507683 h 516255"/>
              <a:gd name="connsiteX3" fmla="*/ 210503 w 309562"/>
              <a:gd name="connsiteY3" fmla="*/ 445770 h 516255"/>
              <a:gd name="connsiteX4" fmla="*/ 207645 w 309562"/>
              <a:gd name="connsiteY4" fmla="*/ 445770 h 516255"/>
              <a:gd name="connsiteX5" fmla="*/ 98107 w 309562"/>
              <a:gd name="connsiteY5" fmla="*/ 516255 h 516255"/>
              <a:gd name="connsiteX6" fmla="*/ 23813 w 309562"/>
              <a:gd name="connsiteY6" fmla="*/ 482918 h 516255"/>
              <a:gd name="connsiteX7" fmla="*/ 0 w 309562"/>
              <a:gd name="connsiteY7" fmla="*/ 379095 h 516255"/>
              <a:gd name="connsiteX8" fmla="*/ 0 w 309562"/>
              <a:gd name="connsiteY8" fmla="*/ 0 h 516255"/>
              <a:gd name="connsiteX9" fmla="*/ 114300 w 309562"/>
              <a:gd name="connsiteY9" fmla="*/ 0 h 516255"/>
              <a:gd name="connsiteX10" fmla="*/ 114300 w 309562"/>
              <a:gd name="connsiteY10" fmla="*/ 372428 h 516255"/>
              <a:gd name="connsiteX11" fmla="*/ 121920 w 309562"/>
              <a:gd name="connsiteY11" fmla="*/ 421005 h 516255"/>
              <a:gd name="connsiteX12" fmla="*/ 146685 w 309562"/>
              <a:gd name="connsiteY12" fmla="*/ 435293 h 516255"/>
              <a:gd name="connsiteX13" fmla="*/ 175260 w 309562"/>
              <a:gd name="connsiteY13" fmla="*/ 425768 h 516255"/>
              <a:gd name="connsiteX14" fmla="*/ 195263 w 309562"/>
              <a:gd name="connsiteY14" fmla="*/ 402908 h 516255"/>
              <a:gd name="connsiteX15" fmla="*/ 195263 w 309562"/>
              <a:gd name="connsiteY15" fmla="*/ 0 h 516255"/>
              <a:gd name="connsiteX16" fmla="*/ 309563 w 309562"/>
              <a:gd name="connsiteY16" fmla="*/ 0 h 51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9562" h="516255">
                <a:moveTo>
                  <a:pt x="309563" y="0"/>
                </a:moveTo>
                <a:lnTo>
                  <a:pt x="309563" y="507683"/>
                </a:lnTo>
                <a:lnTo>
                  <a:pt x="220028" y="507683"/>
                </a:lnTo>
                <a:lnTo>
                  <a:pt x="210503" y="445770"/>
                </a:lnTo>
                <a:lnTo>
                  <a:pt x="207645" y="445770"/>
                </a:lnTo>
                <a:cubicBezTo>
                  <a:pt x="183832" y="492443"/>
                  <a:pt x="146685" y="516255"/>
                  <a:pt x="98107" y="516255"/>
                </a:cubicBezTo>
                <a:cubicBezTo>
                  <a:pt x="64770" y="516255"/>
                  <a:pt x="40005" y="504825"/>
                  <a:pt x="23813" y="482918"/>
                </a:cubicBezTo>
                <a:cubicBezTo>
                  <a:pt x="7620" y="461010"/>
                  <a:pt x="0" y="426720"/>
                  <a:pt x="0" y="379095"/>
                </a:cubicBezTo>
                <a:lnTo>
                  <a:pt x="0" y="0"/>
                </a:lnTo>
                <a:lnTo>
                  <a:pt x="114300" y="0"/>
                </a:lnTo>
                <a:lnTo>
                  <a:pt x="114300" y="372428"/>
                </a:lnTo>
                <a:cubicBezTo>
                  <a:pt x="114300" y="395287"/>
                  <a:pt x="117157" y="411480"/>
                  <a:pt x="121920" y="421005"/>
                </a:cubicBezTo>
                <a:cubicBezTo>
                  <a:pt x="126682" y="430530"/>
                  <a:pt x="135255" y="435293"/>
                  <a:pt x="146685" y="435293"/>
                </a:cubicBezTo>
                <a:cubicBezTo>
                  <a:pt x="156210" y="435293"/>
                  <a:pt x="165735" y="432435"/>
                  <a:pt x="175260" y="425768"/>
                </a:cubicBezTo>
                <a:cubicBezTo>
                  <a:pt x="184785" y="420053"/>
                  <a:pt x="191453" y="412433"/>
                  <a:pt x="195263" y="402908"/>
                </a:cubicBezTo>
                <a:lnTo>
                  <a:pt x="195263" y="0"/>
                </a:lnTo>
                <a:lnTo>
                  <a:pt x="309563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D5CD92-1A5D-45CD-A28A-8A879C412F05}"/>
              </a:ext>
            </a:extLst>
          </p:cNvPr>
          <p:cNvSpPr/>
          <p:nvPr/>
        </p:nvSpPr>
        <p:spPr>
          <a:xfrm>
            <a:off x="7007185" y="2857735"/>
            <a:ext cx="558960" cy="1144613"/>
          </a:xfrm>
          <a:custGeom>
            <a:avLst/>
            <a:gdLst>
              <a:gd name="connsiteX0" fmla="*/ 339090 w 339090"/>
              <a:gd name="connsiteY0" fmla="*/ 92393 h 694372"/>
              <a:gd name="connsiteX1" fmla="*/ 225742 w 339090"/>
              <a:gd name="connsiteY1" fmla="*/ 92393 h 694372"/>
              <a:gd name="connsiteX2" fmla="*/ 225742 w 339090"/>
              <a:gd name="connsiteY2" fmla="*/ 694373 h 694372"/>
              <a:gd name="connsiteX3" fmla="*/ 113347 w 339090"/>
              <a:gd name="connsiteY3" fmla="*/ 694373 h 694372"/>
              <a:gd name="connsiteX4" fmla="*/ 113347 w 339090"/>
              <a:gd name="connsiteY4" fmla="*/ 92393 h 694372"/>
              <a:gd name="connsiteX5" fmla="*/ 0 w 339090"/>
              <a:gd name="connsiteY5" fmla="*/ 92393 h 694372"/>
              <a:gd name="connsiteX6" fmla="*/ 0 w 339090"/>
              <a:gd name="connsiteY6" fmla="*/ 0 h 694372"/>
              <a:gd name="connsiteX7" fmla="*/ 339090 w 339090"/>
              <a:gd name="connsiteY7" fmla="*/ 0 h 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090" h="694372">
                <a:moveTo>
                  <a:pt x="339090" y="92393"/>
                </a:moveTo>
                <a:lnTo>
                  <a:pt x="225742" y="92393"/>
                </a:lnTo>
                <a:lnTo>
                  <a:pt x="225742" y="694373"/>
                </a:lnTo>
                <a:lnTo>
                  <a:pt x="113347" y="694373"/>
                </a:lnTo>
                <a:lnTo>
                  <a:pt x="113347" y="92393"/>
                </a:lnTo>
                <a:lnTo>
                  <a:pt x="0" y="92393"/>
                </a:lnTo>
                <a:lnTo>
                  <a:pt x="0" y="0"/>
                </a:lnTo>
                <a:lnTo>
                  <a:pt x="33909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DD84DA1-5486-4181-9A85-778B0A66DAA6}"/>
              </a:ext>
            </a:extLst>
          </p:cNvPr>
          <p:cNvSpPr/>
          <p:nvPr/>
        </p:nvSpPr>
        <p:spPr>
          <a:xfrm>
            <a:off x="8132956" y="2815341"/>
            <a:ext cx="527558" cy="1201137"/>
          </a:xfrm>
          <a:custGeom>
            <a:avLst/>
            <a:gdLst>
              <a:gd name="connsiteX0" fmla="*/ 309563 w 320040"/>
              <a:gd name="connsiteY0" fmla="*/ 294323 h 728662"/>
              <a:gd name="connsiteX1" fmla="*/ 276225 w 320040"/>
              <a:gd name="connsiteY1" fmla="*/ 224790 h 728662"/>
              <a:gd name="connsiteX2" fmla="*/ 212408 w 320040"/>
              <a:gd name="connsiteY2" fmla="*/ 202883 h 728662"/>
              <a:gd name="connsiteX3" fmla="*/ 153353 w 320040"/>
              <a:gd name="connsiteY3" fmla="*/ 220980 h 728662"/>
              <a:gd name="connsiteX4" fmla="*/ 111443 w 320040"/>
              <a:gd name="connsiteY4" fmla="*/ 267653 h 728662"/>
              <a:gd name="connsiteX5" fmla="*/ 110490 w 320040"/>
              <a:gd name="connsiteY5" fmla="*/ 267653 h 728662"/>
              <a:gd name="connsiteX6" fmla="*/ 110490 w 320040"/>
              <a:gd name="connsiteY6" fmla="*/ 0 h 728662"/>
              <a:gd name="connsiteX7" fmla="*/ 0 w 320040"/>
              <a:gd name="connsiteY7" fmla="*/ 0 h 728662"/>
              <a:gd name="connsiteX8" fmla="*/ 0 w 320040"/>
              <a:gd name="connsiteY8" fmla="*/ 720090 h 728662"/>
              <a:gd name="connsiteX9" fmla="*/ 94298 w 320040"/>
              <a:gd name="connsiteY9" fmla="*/ 720090 h 728662"/>
              <a:gd name="connsiteX10" fmla="*/ 105728 w 320040"/>
              <a:gd name="connsiteY10" fmla="*/ 672465 h 728662"/>
              <a:gd name="connsiteX11" fmla="*/ 108585 w 320040"/>
              <a:gd name="connsiteY11" fmla="*/ 672465 h 728662"/>
              <a:gd name="connsiteX12" fmla="*/ 148590 w 320040"/>
              <a:gd name="connsiteY12" fmla="*/ 713423 h 728662"/>
              <a:gd name="connsiteX13" fmla="*/ 207645 w 320040"/>
              <a:gd name="connsiteY13" fmla="*/ 728663 h 728662"/>
              <a:gd name="connsiteX14" fmla="*/ 292418 w 320040"/>
              <a:gd name="connsiteY14" fmla="*/ 675323 h 728662"/>
              <a:gd name="connsiteX15" fmla="*/ 320040 w 320040"/>
              <a:gd name="connsiteY15" fmla="*/ 508635 h 728662"/>
              <a:gd name="connsiteX16" fmla="*/ 320040 w 320040"/>
              <a:gd name="connsiteY16" fmla="*/ 428625 h 728662"/>
              <a:gd name="connsiteX17" fmla="*/ 309563 w 320040"/>
              <a:gd name="connsiteY17" fmla="*/ 294323 h 728662"/>
              <a:gd name="connsiteX18" fmla="*/ 204788 w 320040"/>
              <a:gd name="connsiteY18" fmla="*/ 501015 h 728662"/>
              <a:gd name="connsiteX19" fmla="*/ 200025 w 320040"/>
              <a:gd name="connsiteY19" fmla="*/ 587693 h 728662"/>
              <a:gd name="connsiteX20" fmla="*/ 184785 w 320040"/>
              <a:gd name="connsiteY20" fmla="*/ 632460 h 728662"/>
              <a:gd name="connsiteX21" fmla="*/ 156210 w 320040"/>
              <a:gd name="connsiteY21" fmla="*/ 645795 h 728662"/>
              <a:gd name="connsiteX22" fmla="*/ 130493 w 320040"/>
              <a:gd name="connsiteY22" fmla="*/ 639128 h 728662"/>
              <a:gd name="connsiteX23" fmla="*/ 111443 w 320040"/>
              <a:gd name="connsiteY23" fmla="*/ 619125 h 728662"/>
              <a:gd name="connsiteX24" fmla="*/ 111443 w 320040"/>
              <a:gd name="connsiteY24" fmla="*/ 331470 h 728662"/>
              <a:gd name="connsiteX25" fmla="*/ 131445 w 320040"/>
              <a:gd name="connsiteY25" fmla="*/ 297180 h 728662"/>
              <a:gd name="connsiteX26" fmla="*/ 161925 w 320040"/>
              <a:gd name="connsiteY26" fmla="*/ 283845 h 728662"/>
              <a:gd name="connsiteX27" fmla="*/ 188595 w 320040"/>
              <a:gd name="connsiteY27" fmla="*/ 297180 h 728662"/>
              <a:gd name="connsiteX28" fmla="*/ 201930 w 320040"/>
              <a:gd name="connsiteY28" fmla="*/ 342900 h 728662"/>
              <a:gd name="connsiteX29" fmla="*/ 205740 w 320040"/>
              <a:gd name="connsiteY29" fmla="*/ 434340 h 728662"/>
              <a:gd name="connsiteX30" fmla="*/ 205740 w 320040"/>
              <a:gd name="connsiteY30" fmla="*/ 501015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0040" h="728662">
                <a:moveTo>
                  <a:pt x="309563" y="294323"/>
                </a:moveTo>
                <a:cubicBezTo>
                  <a:pt x="302895" y="261938"/>
                  <a:pt x="291465" y="239078"/>
                  <a:pt x="276225" y="224790"/>
                </a:cubicBezTo>
                <a:cubicBezTo>
                  <a:pt x="260985" y="210503"/>
                  <a:pt x="239078" y="202883"/>
                  <a:pt x="212408" y="202883"/>
                </a:cubicBezTo>
                <a:cubicBezTo>
                  <a:pt x="191453" y="202883"/>
                  <a:pt x="171450" y="208598"/>
                  <a:pt x="153353" y="220980"/>
                </a:cubicBezTo>
                <a:cubicBezTo>
                  <a:pt x="135255" y="232410"/>
                  <a:pt x="120968" y="248603"/>
                  <a:pt x="111443" y="267653"/>
                </a:cubicBezTo>
                <a:lnTo>
                  <a:pt x="110490" y="267653"/>
                </a:lnTo>
                <a:lnTo>
                  <a:pt x="110490" y="0"/>
                </a:lnTo>
                <a:lnTo>
                  <a:pt x="0" y="0"/>
                </a:lnTo>
                <a:lnTo>
                  <a:pt x="0" y="720090"/>
                </a:lnTo>
                <a:lnTo>
                  <a:pt x="94298" y="720090"/>
                </a:lnTo>
                <a:lnTo>
                  <a:pt x="105728" y="672465"/>
                </a:lnTo>
                <a:lnTo>
                  <a:pt x="108585" y="672465"/>
                </a:lnTo>
                <a:cubicBezTo>
                  <a:pt x="117158" y="689610"/>
                  <a:pt x="130493" y="702945"/>
                  <a:pt x="148590" y="713423"/>
                </a:cubicBezTo>
                <a:cubicBezTo>
                  <a:pt x="166688" y="722948"/>
                  <a:pt x="185738" y="728663"/>
                  <a:pt x="207645" y="728663"/>
                </a:cubicBezTo>
                <a:cubicBezTo>
                  <a:pt x="246698" y="728663"/>
                  <a:pt x="274320" y="710565"/>
                  <a:pt x="292418" y="675323"/>
                </a:cubicBezTo>
                <a:cubicBezTo>
                  <a:pt x="310515" y="640080"/>
                  <a:pt x="320040" y="583883"/>
                  <a:pt x="320040" y="508635"/>
                </a:cubicBezTo>
                <a:lnTo>
                  <a:pt x="320040" y="428625"/>
                </a:lnTo>
                <a:cubicBezTo>
                  <a:pt x="319088" y="370523"/>
                  <a:pt x="316230" y="325755"/>
                  <a:pt x="309563" y="294323"/>
                </a:cubicBezTo>
                <a:moveTo>
                  <a:pt x="204788" y="501015"/>
                </a:moveTo>
                <a:cubicBezTo>
                  <a:pt x="204788" y="538163"/>
                  <a:pt x="202883" y="566738"/>
                  <a:pt x="200025" y="587693"/>
                </a:cubicBezTo>
                <a:cubicBezTo>
                  <a:pt x="197168" y="608648"/>
                  <a:pt x="191453" y="623888"/>
                  <a:pt x="184785" y="632460"/>
                </a:cubicBezTo>
                <a:cubicBezTo>
                  <a:pt x="177165" y="641033"/>
                  <a:pt x="167640" y="645795"/>
                  <a:pt x="156210" y="645795"/>
                </a:cubicBezTo>
                <a:cubicBezTo>
                  <a:pt x="146685" y="645795"/>
                  <a:pt x="138113" y="643890"/>
                  <a:pt x="130493" y="639128"/>
                </a:cubicBezTo>
                <a:cubicBezTo>
                  <a:pt x="122873" y="634365"/>
                  <a:pt x="116205" y="627698"/>
                  <a:pt x="111443" y="619125"/>
                </a:cubicBezTo>
                <a:lnTo>
                  <a:pt x="111443" y="331470"/>
                </a:lnTo>
                <a:cubicBezTo>
                  <a:pt x="115253" y="318135"/>
                  <a:pt x="121920" y="306705"/>
                  <a:pt x="131445" y="297180"/>
                </a:cubicBezTo>
                <a:cubicBezTo>
                  <a:pt x="140970" y="288608"/>
                  <a:pt x="151448" y="283845"/>
                  <a:pt x="161925" y="283845"/>
                </a:cubicBezTo>
                <a:cubicBezTo>
                  <a:pt x="173355" y="283845"/>
                  <a:pt x="182880" y="288608"/>
                  <a:pt x="188595" y="297180"/>
                </a:cubicBezTo>
                <a:cubicBezTo>
                  <a:pt x="195263" y="306705"/>
                  <a:pt x="199073" y="321945"/>
                  <a:pt x="201930" y="342900"/>
                </a:cubicBezTo>
                <a:cubicBezTo>
                  <a:pt x="204788" y="363855"/>
                  <a:pt x="205740" y="395288"/>
                  <a:pt x="205740" y="434340"/>
                </a:cubicBezTo>
                <a:lnTo>
                  <a:pt x="205740" y="50101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5E6A9B-3ADE-C9E7-934B-CE17299E4ED7}"/>
              </a:ext>
            </a:extLst>
          </p:cNvPr>
          <p:cNvSpPr txBox="1"/>
          <p:nvPr/>
        </p:nvSpPr>
        <p:spPr>
          <a:xfrm>
            <a:off x="4361280" y="2320218"/>
            <a:ext cx="277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KU</a:t>
            </a:r>
            <a:endParaRPr lang="ko-KR" altLang="en-US" sz="13800" b="1" dirty="0">
              <a:solidFill>
                <a:srgbClr val="FF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Data Pretreatment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03.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8D4E3584-C041-0AA1-1F52-4D8A51EECB39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809E18D-B6AC-E423-8591-678FA7C6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html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태그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decode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처리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html_decode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BB125-6BA4-2AC3-C05A-A2A002C16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85" b="34433"/>
          <a:stretch/>
        </p:blipFill>
        <p:spPr>
          <a:xfrm>
            <a:off x="584258" y="2807613"/>
            <a:ext cx="11023484" cy="2762611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9699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BF4AD-08D7-8CC0-015D-C911F8A6A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A74586-B80A-4452-649F-40EB8607B3C6}"/>
              </a:ext>
            </a:extLst>
          </p:cNvPr>
          <p:cNvSpPr txBox="1"/>
          <p:nvPr/>
        </p:nvSpPr>
        <p:spPr>
          <a:xfrm>
            <a:off x="625153" y="2227202"/>
            <a:ext cx="554495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특수 문자 제거 및 띄어쓰기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맞춤법 교정</a:t>
            </a:r>
          </a:p>
        </p:txBody>
      </p:sp>
    </p:spTree>
    <p:extLst>
      <p:ext uri="{BB962C8B-B14F-4D97-AF65-F5344CB8AC3E}">
        <p14:creationId xmlns:p14="http://schemas.microsoft.com/office/powerpoint/2010/main" val="3982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7F0F5B4-CC66-9FB4-BE3D-2591087D0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A799A9-A001-8E47-822C-EDE610795CD1}"/>
              </a:ext>
            </a:extLst>
          </p:cNvPr>
          <p:cNvSpPr txBox="1"/>
          <p:nvPr/>
        </p:nvSpPr>
        <p:spPr>
          <a:xfrm>
            <a:off x="625153" y="2203606"/>
            <a:ext cx="554495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특수 문자 제거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/>
                <a:cs typeface="KoPubWorld돋움체 Bold" panose="00000800000000000000" pitchFamily="2" charset="-127"/>
              </a:rPr>
              <a:t>By r</a:t>
            </a:r>
            <a:r>
              <a:rPr lang="en-US" altLang="ko-KR" b="1" i="0" dirty="0">
                <a:solidFill>
                  <a:srgbClr val="FFB7B7"/>
                </a:solidFill>
                <a:effectLst/>
                <a:latin typeface="AppleSDGothicNeo"/>
                <a:ea typeface="IBM Plex Sans KR SemiBold" panose="020B0703050203000203"/>
              </a:rPr>
              <a:t>egular expression</a:t>
            </a:r>
            <a:endParaRPr lang="en-US" altLang="ko-KR" sz="1600" b="1" i="0" dirty="0">
              <a:solidFill>
                <a:srgbClr val="FFB7B7"/>
              </a:solidFill>
              <a:effectLst/>
              <a:latin typeface="AppleSDGothicNeo"/>
              <a:ea typeface="IBM Plex Sans KR SemiBold" panose="020B0703050203000203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DD5E758-B6CE-6B45-B3B1-3F802B5D4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5"/>
            <a:ext cx="10935708" cy="284102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7437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Pretreatment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809E18D-B6AC-E423-8591-678FA7C69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0" y="2850346"/>
            <a:ext cx="10935709" cy="2686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띄어쓰기 수정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</a:t>
            </a:r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pykospacing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B7B7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6BB338-E9AC-A831-AC01-1A6A32E6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3" y="2854563"/>
            <a:ext cx="10935709" cy="2681356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9FB8DC-DE42-750D-73B6-27B2B4D37A6E}"/>
              </a:ext>
            </a:extLst>
          </p:cNvPr>
          <p:cNvSpPr txBox="1"/>
          <p:nvPr/>
        </p:nvSpPr>
        <p:spPr>
          <a:xfrm>
            <a:off x="6784258" y="2561421"/>
            <a:ext cx="491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cf.) meme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까지 교정하는 양상을 보여 맞춤법 교정은 진행하지 않음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제목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이모지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변환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By emoji module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3860C7-AA84-816F-F951-A76D4667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3" y="2856765"/>
            <a:ext cx="4944935" cy="220555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BE214-5D06-4141-827F-D9163FA2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767" y="3387707"/>
            <a:ext cx="7007105" cy="268624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23669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feature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날짜 경과 일수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현재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업로드 날짜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date_diff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D89C2-BF91-D815-9C92-FA385311F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4"/>
          <a:stretch/>
        </p:blipFill>
        <p:spPr>
          <a:xfrm>
            <a:off x="597163" y="2841268"/>
            <a:ext cx="10896738" cy="2287087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41890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Pretreatment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79849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672544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feature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–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조회수 구간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나눠주기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FOR multiclass classification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D89C2-BF91-D815-9C92-FA385311F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24"/>
          <a:stretch/>
        </p:blipFill>
        <p:spPr>
          <a:xfrm>
            <a:off x="597163" y="2841268"/>
            <a:ext cx="10896738" cy="2287087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36D2C-760C-9CDC-6EEF-3A8E751EA7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74" b="27143"/>
          <a:stretch/>
        </p:blipFill>
        <p:spPr>
          <a:xfrm>
            <a:off x="572068" y="2807613"/>
            <a:ext cx="10963744" cy="3024471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17115E-19A8-29AC-BB4E-428A74040568}"/>
              </a:ext>
            </a:extLst>
          </p:cNvPr>
          <p:cNvSpPr txBox="1"/>
          <p:nvPr/>
        </p:nvSpPr>
        <p:spPr>
          <a:xfrm>
            <a:off x="4867901" y="4382705"/>
            <a:ext cx="3203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~ 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10933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10793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- 10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25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10608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- 25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70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미만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11942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개</a:t>
            </a:r>
            <a:endParaRPr kumimoji="0" lang="en-US" altLang="ko-KR" sz="160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- 70</a:t>
            </a:r>
            <a:r>
              <a:rPr kumimoji="0" lang="ko-KR" altLang="en-US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이상 </a:t>
            </a:r>
            <a:r>
              <a:rPr kumimoji="0" lang="en-US" altLang="ko-KR" sz="160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10178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1793A-3D5F-FCC6-B639-E5CE06AC13E1}"/>
              </a:ext>
            </a:extLst>
          </p:cNvPr>
          <p:cNvSpPr txBox="1"/>
          <p:nvPr/>
        </p:nvSpPr>
        <p:spPr>
          <a:xfrm>
            <a:off x="8071239" y="5273207"/>
            <a:ext cx="258150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=&gt; WELL BALANCED</a:t>
            </a:r>
          </a:p>
        </p:txBody>
      </p:sp>
    </p:spTree>
    <p:extLst>
      <p:ext uri="{BB962C8B-B14F-4D97-AF65-F5344CB8AC3E}">
        <p14:creationId xmlns:p14="http://schemas.microsoft.com/office/powerpoint/2010/main" val="33981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Modeling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04.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B7F0E7D7-977D-DE5E-E46B-1A3FA2597A8C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7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BART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About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3845253" y="3045573"/>
            <a:ext cx="255664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기존의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BERT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양방향 인코더 모델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(Bidirectional Encoder)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B00B492-5818-510C-A93C-EF45643AB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15" y="3102443"/>
            <a:ext cx="2556641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21314DD-9719-AB57-F412-43CEEA0EAC19}"/>
              </a:ext>
            </a:extLst>
          </p:cNvPr>
          <p:cNvSpPr txBox="1"/>
          <p:nvPr/>
        </p:nvSpPr>
        <p:spPr>
          <a:xfrm>
            <a:off x="767526" y="2178613"/>
            <a:ext cx="762209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BART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BERT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GPT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모델을 연결해 두 모델의 단점을 보완한 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8031A18-820C-AB4F-2C12-58FA40C4B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2" y="3133955"/>
            <a:ext cx="2778391" cy="17321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5BB388-034F-90F1-5CAC-53119C0F1347}"/>
              </a:ext>
            </a:extLst>
          </p:cNvPr>
          <p:cNvSpPr txBox="1"/>
          <p:nvPr/>
        </p:nvSpPr>
        <p:spPr>
          <a:xfrm>
            <a:off x="9420584" y="3014976"/>
            <a:ext cx="255664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기존의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GPT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자기회귀성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디코더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모델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(Autoregressive Decoder) </a:t>
            </a:r>
          </a:p>
        </p:txBody>
      </p:sp>
    </p:spTree>
    <p:extLst>
      <p:ext uri="{BB962C8B-B14F-4D97-AF65-F5344CB8AC3E}">
        <p14:creationId xmlns:p14="http://schemas.microsoft.com/office/powerpoint/2010/main" val="29416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592A20-E025-68FD-E217-D6130B92250A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B4797014-52D4-4556-AD49-D1FCEE2B436B}"/>
              </a:ext>
            </a:extLst>
          </p:cNvPr>
          <p:cNvSpPr txBox="1"/>
          <p:nvPr/>
        </p:nvSpPr>
        <p:spPr>
          <a:xfrm>
            <a:off x="603885" y="1186390"/>
            <a:ext cx="4321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5400" dirty="0"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844C8F9-BB3F-42E7-881A-3A64D1BFE1B9}"/>
              </a:ext>
            </a:extLst>
          </p:cNvPr>
          <p:cNvSpPr txBox="1"/>
          <p:nvPr/>
        </p:nvSpPr>
        <p:spPr>
          <a:xfrm>
            <a:off x="603885" y="791074"/>
            <a:ext cx="335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TABLE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744DE4D-8922-4A18-9F68-751A7AE630DA}"/>
              </a:ext>
            </a:extLst>
          </p:cNvPr>
          <p:cNvSpPr txBox="1"/>
          <p:nvPr/>
        </p:nvSpPr>
        <p:spPr>
          <a:xfrm>
            <a:off x="2531881" y="3030400"/>
            <a:ext cx="33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[02]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INTRODUCTION of Data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      - Data Crawling  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2D847B-847B-492D-841D-DE03D502D4A1}"/>
              </a:ext>
            </a:extLst>
          </p:cNvPr>
          <p:cNvSpPr txBox="1"/>
          <p:nvPr/>
        </p:nvSpPr>
        <p:spPr>
          <a:xfrm>
            <a:off x="330862" y="2353315"/>
            <a:ext cx="345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[01]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 Project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0C594D-CDF8-49B6-ED43-5FD709CB378B}"/>
              </a:ext>
            </a:extLst>
          </p:cNvPr>
          <p:cNvSpPr txBox="1"/>
          <p:nvPr/>
        </p:nvSpPr>
        <p:spPr>
          <a:xfrm>
            <a:off x="5307266" y="3969122"/>
            <a:ext cx="276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[03]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Data Pretreatment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B36E47-08B8-3D98-8351-8156C47A59B3}"/>
              </a:ext>
            </a:extLst>
          </p:cNvPr>
          <p:cNvSpPr txBox="1"/>
          <p:nvPr/>
        </p:nvSpPr>
        <p:spPr>
          <a:xfrm>
            <a:off x="8607002" y="4630845"/>
            <a:ext cx="178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[04]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Modeling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F0617-2B0E-AA53-931D-9AFF39F3381E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BAF957-97FC-A5AE-3DA9-955324C1A002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04AE29EB-423B-228F-B6B8-7768E529DD3A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BART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About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1314DD-9719-AB57-F412-43CEEA0EAC19}"/>
              </a:ext>
            </a:extLst>
          </p:cNvPr>
          <p:cNvSpPr txBox="1"/>
          <p:nvPr/>
        </p:nvSpPr>
        <p:spPr>
          <a:xfrm>
            <a:off x="2881396" y="3847309"/>
            <a:ext cx="9440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[BART]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5069423-6F1E-6ACB-9D73-5397BE2B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96" y="4399375"/>
            <a:ext cx="3829050" cy="11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9E3B608-A174-59A7-CB66-8CE73F430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96" y="2450103"/>
            <a:ext cx="38290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그림 50" descr="그림3">
            <a:extLst>
              <a:ext uri="{FF2B5EF4-FFF2-40B4-BE49-F238E27FC236}">
                <a16:creationId xmlns:a16="http://schemas.microsoft.com/office/drawing/2014/main" id="{D8D29430-4994-C4C3-7986-5352456D2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9" y="2439255"/>
            <a:ext cx="3735510" cy="151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6D5C815-B6C3-74C1-9EF3-EA8914865223}"/>
              </a:ext>
            </a:extLst>
          </p:cNvPr>
          <p:cNvSpPr txBox="1"/>
          <p:nvPr/>
        </p:nvSpPr>
        <p:spPr>
          <a:xfrm>
            <a:off x="1837481" y="5572831"/>
            <a:ext cx="405809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[BART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사용가능한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noise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종류</a:t>
            </a:r>
            <a:r>
              <a:rPr lang="en-US" altLang="ko-KR" sz="16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]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083AC8-4E98-0112-DEF9-C2AB4F55E665}"/>
              </a:ext>
            </a:extLst>
          </p:cNvPr>
          <p:cNvSpPr txBox="1"/>
          <p:nvPr/>
        </p:nvSpPr>
        <p:spPr>
          <a:xfrm>
            <a:off x="6492878" y="4258998"/>
            <a:ext cx="506560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본 프로젝트에서는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의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final hidden state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떼어서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classification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사용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만 이용할 시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final hidden state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를 직접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linear classifier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에 전달해줌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554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227202"/>
            <a:ext cx="978008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+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정형 데이터를 모두 활용하여 예측하는 모델링 진행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데이터의 처리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Multi Layer Perceptron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F9E801-2582-92FC-7474-BC1757F9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83" y="1007212"/>
            <a:ext cx="3067050" cy="5162550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</p:spTree>
    <p:extLst>
      <p:ext uri="{BB962C8B-B14F-4D97-AF65-F5344CB8AC3E}">
        <p14:creationId xmlns:p14="http://schemas.microsoft.com/office/powerpoint/2010/main" val="226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477072" y="2301406"/>
            <a:ext cx="4597865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Dataset Class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생성 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tokenizer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사용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input_ids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attention_mask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를 키로 받음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table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형태로 저장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최종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dictionary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구축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train, validation :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input_ids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attention_mask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table, labels(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정답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Test :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라벨 제외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EC881746-04B9-15F2-6841-CE8ED414B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87" y="2245957"/>
            <a:ext cx="6545317" cy="3283148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0760ACC2-0A33-02C3-1F1A-B5FC13FB462C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6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356394"/>
            <a:ext cx="4597865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4.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DataLoader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생성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batch_size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24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81F0D47C-7CA9-4611-4D60-A669AD16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15" y="2488103"/>
            <a:ext cx="5282364" cy="305203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910DC80E-272C-6CF4-4539-610CE35521F4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6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Modeling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Architecture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431032" y="2283531"/>
            <a:ext cx="511270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-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마지막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layer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값 추출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53B0A-BCA3-3DD9-9BA8-2EF23206C842}"/>
              </a:ext>
            </a:extLst>
          </p:cNvPr>
          <p:cNvSpPr txBox="1"/>
          <p:nvPr/>
        </p:nvSpPr>
        <p:spPr>
          <a:xfrm>
            <a:off x="404490" y="2897472"/>
            <a:ext cx="5497390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768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차원으로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마찬가지로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768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차원 가지도록 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table_extractor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신경망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둘을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concat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조회수 간격 예측 </a:t>
            </a: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classifier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클래스 구성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24C7018A-2011-8FD4-8127-CAFBA43C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04" y="1503070"/>
            <a:ext cx="5943600" cy="2346960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AD96C2A7-D99C-5128-4F98-4B0882AD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04" y="4216323"/>
            <a:ext cx="4001423" cy="1571072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838D021-850C-129A-5F23-97264F473AF7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3814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Conclusion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Model Training 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932204-224A-169D-A58B-4F52A5FEF18E}"/>
              </a:ext>
            </a:extLst>
          </p:cNvPr>
          <p:cNvSpPr txBox="1"/>
          <p:nvPr/>
        </p:nvSpPr>
        <p:spPr>
          <a:xfrm>
            <a:off x="625152" y="2356394"/>
            <a:ext cx="511270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embedding -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마지막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layer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값 추출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53B0A-BCA3-3DD9-9BA8-2EF23206C842}"/>
              </a:ext>
            </a:extLst>
          </p:cNvPr>
          <p:cNvSpPr txBox="1"/>
          <p:nvPr/>
        </p:nvSpPr>
        <p:spPr>
          <a:xfrm>
            <a:off x="598610" y="2970335"/>
            <a:ext cx="4944935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이모지를 넣은 것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/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넣지 않은 것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정형데이터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date_diff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좋아요수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카테고리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)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열 조합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변경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Only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텍스트 데이터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+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KoBart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모델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=&gt; 51% 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성능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46C50-E660-315C-8FDB-8A7E1122235D}"/>
              </a:ext>
            </a:extLst>
          </p:cNvPr>
          <p:cNvSpPr txBox="1"/>
          <p:nvPr/>
        </p:nvSpPr>
        <p:spPr>
          <a:xfrm>
            <a:off x="5877550" y="1627385"/>
            <a:ext cx="5335454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자연어처리 데이터와 정형데이터를 함께 활용하는 모델은 여전히 자연어처리 모델만을 활용하는 것보다 좋은 성능을 내기 어렵다</a:t>
            </a:r>
            <a:r>
              <a:rPr lang="en-US" altLang="ko-KR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유튜브 데이터 자체가 여러 변수가 존재하며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누적데이터의 특성을 가지기 때문에 예측이 어렵다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특정 라벨이 주어진 것이 아니라 임의로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y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값의 기준을 설정하여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을 만들었기 때문에 이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의 신뢰도가 부족하다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 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즉 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label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이 적절하게 나눠지지 않아 예측에 어려움이 있다</a:t>
            </a:r>
            <a:r>
              <a:rPr kumimoji="0" lang="en-US" altLang="ko-KR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209E9-C673-6D19-6B9F-230371D91943}"/>
              </a:ext>
            </a:extLst>
          </p:cNvPr>
          <p:cNvSpPr txBox="1"/>
          <p:nvPr/>
        </p:nvSpPr>
        <p:spPr>
          <a:xfrm>
            <a:off x="5877550" y="1260746"/>
            <a:ext cx="6797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한계점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]</a:t>
            </a:r>
            <a:endParaRPr lang="ko-KR" altLang="en-US" sz="2000" dirty="0"/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F36FB2C4-6265-6213-2F1E-CE81081D2E92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85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236678"/>
            <a:ext cx="4944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느낀점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798498"/>
            <a:ext cx="478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KU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독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&amp;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 좋아요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85894" y="3683896"/>
            <a:ext cx="51228" cy="52230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63499F-F1D7-CF22-3250-B794F2AB0B94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4916B-EDE9-140D-1DEF-93E1DC958CFE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kumimoji="0" lang="ko-KR" altLang="en-US" sz="8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46C50-E660-315C-8FDB-8A7E1122235D}"/>
              </a:ext>
            </a:extLst>
          </p:cNvPr>
          <p:cNvSpPr txBox="1"/>
          <p:nvPr/>
        </p:nvSpPr>
        <p:spPr>
          <a:xfrm>
            <a:off x="572066" y="2297085"/>
            <a:ext cx="10640939" cy="3726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1.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우리의 삶에 있어서 밀접한 내용을 다루고 이를 분석함으로써 데이터분석의 실제 적용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사례를 직접 경험해 봄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2.</a:t>
            </a:r>
            <a:r>
              <a:rPr lang="ko-KR" altLang="en-US" sz="20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정형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데이터 분석을 경험할 수 있었으며 직접 모델을 구성함으로써 </a:t>
            </a:r>
            <a:r>
              <a:rPr lang="ko-KR" altLang="en-US" sz="20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딥러닝에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대한 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이해도를 높일 수 있었음 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3.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여러 한계점들로 인해 처음 계획했던 썸네일을 이용한 분석을 진행하지 </a:t>
            </a: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못했던 것이 가장</a:t>
            </a:r>
            <a:endParaRPr lang="en-US" altLang="ko-KR" sz="20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    아쉬웠음</a:t>
            </a:r>
            <a:endParaRPr kumimoji="0" lang="en-US" altLang="ko-KR" sz="20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F36FB2C4-6265-6213-2F1E-CE81081D2E92}"/>
              </a:ext>
            </a:extLst>
          </p:cNvPr>
          <p:cNvSpPr/>
          <p:nvPr/>
        </p:nvSpPr>
        <p:spPr>
          <a:xfrm rot="5400000">
            <a:off x="4104952" y="2164840"/>
            <a:ext cx="51226" cy="82611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4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2768082" y="1958817"/>
            <a:ext cx="658164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IBM Plex Sans KR SemiBold" panose="020B0703050203000203" pitchFamily="50" charset="-127"/>
                <a:cs typeface="Arial" panose="020B0604020202020204" pitchFamily="34" charset="0"/>
              </a:rPr>
              <a:t>Please Subscribe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5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IBM Plex Sans KR SemiBold" panose="020B0703050203000203" pitchFamily="50" charset="-127"/>
                <a:cs typeface="Arial" panose="020B0604020202020204" pitchFamily="34" charset="0"/>
              </a:rPr>
              <a:t>And Like</a:t>
            </a:r>
            <a:endParaRPr kumimoji="0" lang="ko-KR" altLang="en-US" sz="55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IBM Plex Sans KR SemiBold" panose="020B0703050203000203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1EFD01-6F4D-41A4-826C-2C4E3B27BFFA}"/>
              </a:ext>
            </a:extLst>
          </p:cNvPr>
          <p:cNvSpPr/>
          <p:nvPr/>
        </p:nvSpPr>
        <p:spPr>
          <a:xfrm>
            <a:off x="-1" y="6321018"/>
            <a:ext cx="12192001" cy="5589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6073140" y="202157"/>
            <a:ext cx="45719" cy="1219200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302899-4734-45CC-BDF1-92700D984B11}"/>
              </a:ext>
            </a:extLst>
          </p:cNvPr>
          <p:cNvGrpSpPr/>
          <p:nvPr/>
        </p:nvGrpSpPr>
        <p:grpSpPr>
          <a:xfrm>
            <a:off x="453762" y="6491622"/>
            <a:ext cx="1054304" cy="238727"/>
            <a:chOff x="453762" y="6491622"/>
            <a:chExt cx="1054304" cy="23872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58D6B54-A445-4F7A-A2DA-59A50548C220}"/>
                </a:ext>
              </a:extLst>
            </p:cNvPr>
            <p:cNvGrpSpPr/>
            <p:nvPr/>
          </p:nvGrpSpPr>
          <p:grpSpPr>
            <a:xfrm>
              <a:off x="918528" y="6525152"/>
              <a:ext cx="145287" cy="145288"/>
              <a:chOff x="918528" y="6525152"/>
              <a:chExt cx="145287" cy="145288"/>
            </a:xfrm>
          </p:grpSpPr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126BFDF1-4AE0-45EB-BB39-45C2BE6CD323}"/>
                  </a:ext>
                </a:extLst>
              </p:cNvPr>
              <p:cNvSpPr/>
              <p:nvPr/>
            </p:nvSpPr>
            <p:spPr>
              <a:xfrm>
                <a:off x="918528" y="6525152"/>
                <a:ext cx="103378" cy="145288"/>
              </a:xfrm>
              <a:custGeom>
                <a:avLst/>
                <a:gdLst>
                  <a:gd name="connsiteX0" fmla="*/ 0 w 54773"/>
                  <a:gd name="connsiteY0" fmla="*/ 0 h 76978"/>
                  <a:gd name="connsiteX1" fmla="*/ 0 w 54773"/>
                  <a:gd name="connsiteY1" fmla="*/ 76979 h 76978"/>
                  <a:gd name="connsiteX2" fmla="*/ 54773 w 54773"/>
                  <a:gd name="connsiteY2" fmla="*/ 38490 h 76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773" h="76978">
                    <a:moveTo>
                      <a:pt x="0" y="0"/>
                    </a:moveTo>
                    <a:lnTo>
                      <a:pt x="0" y="76979"/>
                    </a:lnTo>
                    <a:lnTo>
                      <a:pt x="54773" y="38490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8FC78E54-445C-4AF9-AF5D-63A50D8AC5E1}"/>
                  </a:ext>
                </a:extLst>
              </p:cNvPr>
              <p:cNvSpPr/>
              <p:nvPr/>
            </p:nvSpPr>
            <p:spPr>
              <a:xfrm>
                <a:off x="1033083" y="6525152"/>
                <a:ext cx="30732" cy="145288"/>
              </a:xfrm>
              <a:custGeom>
                <a:avLst/>
                <a:gdLst>
                  <a:gd name="connsiteX0" fmla="*/ 0 w 16283"/>
                  <a:gd name="connsiteY0" fmla="*/ 0 h 76978"/>
                  <a:gd name="connsiteX1" fmla="*/ 16284 w 16283"/>
                  <a:gd name="connsiteY1" fmla="*/ 0 h 76978"/>
                  <a:gd name="connsiteX2" fmla="*/ 16284 w 16283"/>
                  <a:gd name="connsiteY2" fmla="*/ 76979 h 76978"/>
                  <a:gd name="connsiteX3" fmla="*/ 0 w 16283"/>
                  <a:gd name="connsiteY3" fmla="*/ 76979 h 76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3" h="76978">
                    <a:moveTo>
                      <a:pt x="0" y="0"/>
                    </a:moveTo>
                    <a:lnTo>
                      <a:pt x="16284" y="0"/>
                    </a:lnTo>
                    <a:lnTo>
                      <a:pt x="16284" y="76979"/>
                    </a:lnTo>
                    <a:lnTo>
                      <a:pt x="0" y="76979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97B139-AA0A-44EB-9F39-6E0359A57283}"/>
                </a:ext>
              </a:extLst>
            </p:cNvPr>
            <p:cNvGrpSpPr/>
            <p:nvPr/>
          </p:nvGrpSpPr>
          <p:grpSpPr>
            <a:xfrm>
              <a:off x="1281751" y="6491622"/>
              <a:ext cx="226315" cy="212345"/>
              <a:chOff x="1281751" y="6491622"/>
              <a:chExt cx="226315" cy="2123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416F220E-3652-42DE-B581-B5679DB4FBC5}"/>
                  </a:ext>
                </a:extLst>
              </p:cNvPr>
              <p:cNvSpPr/>
              <p:nvPr/>
            </p:nvSpPr>
            <p:spPr>
              <a:xfrm>
                <a:off x="1281751" y="6502799"/>
                <a:ext cx="114553" cy="187199"/>
              </a:xfrm>
              <a:custGeom>
                <a:avLst/>
                <a:gdLst>
                  <a:gd name="connsiteX0" fmla="*/ 60695 w 60694"/>
                  <a:gd name="connsiteY0" fmla="*/ 0 h 99184"/>
                  <a:gd name="connsiteX1" fmla="*/ 60695 w 60694"/>
                  <a:gd name="connsiteY1" fmla="*/ 99184 h 99184"/>
                  <a:gd name="connsiteX2" fmla="*/ 34048 w 60694"/>
                  <a:gd name="connsiteY2" fmla="*/ 72538 h 99184"/>
                  <a:gd name="connsiteX3" fmla="*/ 0 w 60694"/>
                  <a:gd name="connsiteY3" fmla="*/ 72538 h 99184"/>
                  <a:gd name="connsiteX4" fmla="*/ 0 w 60694"/>
                  <a:gd name="connsiteY4" fmla="*/ 28127 h 99184"/>
                  <a:gd name="connsiteX5" fmla="*/ 34048 w 60694"/>
                  <a:gd name="connsiteY5" fmla="*/ 28127 h 9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94" h="99184">
                    <a:moveTo>
                      <a:pt x="60695" y="0"/>
                    </a:moveTo>
                    <a:lnTo>
                      <a:pt x="60695" y="99184"/>
                    </a:lnTo>
                    <a:lnTo>
                      <a:pt x="34048" y="72538"/>
                    </a:lnTo>
                    <a:lnTo>
                      <a:pt x="0" y="72538"/>
                    </a:lnTo>
                    <a:lnTo>
                      <a:pt x="0" y="28127"/>
                    </a:lnTo>
                    <a:lnTo>
                      <a:pt x="34048" y="28127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9DD9B43C-69BC-44A4-BD6C-FF484BAEC482}"/>
                  </a:ext>
                </a:extLst>
              </p:cNvPr>
              <p:cNvSpPr/>
              <p:nvPr/>
            </p:nvSpPr>
            <p:spPr>
              <a:xfrm>
                <a:off x="1418658" y="6553091"/>
                <a:ext cx="30734" cy="89408"/>
              </a:xfrm>
              <a:custGeom>
                <a:avLst/>
                <a:gdLst>
                  <a:gd name="connsiteX0" fmla="*/ 0 w 16284"/>
                  <a:gd name="connsiteY0" fmla="*/ 47372 h 47371"/>
                  <a:gd name="connsiteX1" fmla="*/ 16284 w 16284"/>
                  <a:gd name="connsiteY1" fmla="*/ 23686 h 47371"/>
                  <a:gd name="connsiteX2" fmla="*/ 0 w 16284"/>
                  <a:gd name="connsiteY2" fmla="*/ 0 h 47371"/>
                  <a:gd name="connsiteX3" fmla="*/ 0 w 16284"/>
                  <a:gd name="connsiteY3" fmla="*/ 47372 h 4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4" h="47371">
                    <a:moveTo>
                      <a:pt x="0" y="47372"/>
                    </a:moveTo>
                    <a:cubicBezTo>
                      <a:pt x="5921" y="47372"/>
                      <a:pt x="16284" y="37009"/>
                      <a:pt x="16284" y="23686"/>
                    </a:cubicBezTo>
                    <a:cubicBezTo>
                      <a:pt x="16284" y="10362"/>
                      <a:pt x="5921" y="0"/>
                      <a:pt x="0" y="0"/>
                    </a:cubicBezTo>
                    <a:lnTo>
                      <a:pt x="0" y="47372"/>
                    </a:ln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046522C0-B243-4BEE-B6A9-AFBBDED2BF9A}"/>
                  </a:ext>
                </a:extLst>
              </p:cNvPr>
              <p:cNvSpPr/>
              <p:nvPr/>
            </p:nvSpPr>
            <p:spPr>
              <a:xfrm>
                <a:off x="1418658" y="6491622"/>
                <a:ext cx="89408" cy="212345"/>
              </a:xfrm>
              <a:custGeom>
                <a:avLst/>
                <a:gdLst>
                  <a:gd name="connsiteX0" fmla="*/ 0 w 47371"/>
                  <a:gd name="connsiteY0" fmla="*/ 112507 h 112507"/>
                  <a:gd name="connsiteX1" fmla="*/ 0 w 47371"/>
                  <a:gd name="connsiteY1" fmla="*/ 96224 h 112507"/>
                  <a:gd name="connsiteX2" fmla="*/ 29607 w 47371"/>
                  <a:gd name="connsiteY2" fmla="*/ 56254 h 112507"/>
                  <a:gd name="connsiteX3" fmla="*/ 0 w 47371"/>
                  <a:gd name="connsiteY3" fmla="*/ 16284 h 112507"/>
                  <a:gd name="connsiteX4" fmla="*/ 0 w 47371"/>
                  <a:gd name="connsiteY4" fmla="*/ 0 h 112507"/>
                  <a:gd name="connsiteX5" fmla="*/ 47372 w 47371"/>
                  <a:gd name="connsiteY5" fmla="*/ 56254 h 112507"/>
                  <a:gd name="connsiteX6" fmla="*/ 0 w 47371"/>
                  <a:gd name="connsiteY6" fmla="*/ 112507 h 11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71" h="112507">
                    <a:moveTo>
                      <a:pt x="0" y="112507"/>
                    </a:moveTo>
                    <a:lnTo>
                      <a:pt x="0" y="96224"/>
                    </a:lnTo>
                    <a:cubicBezTo>
                      <a:pt x="8882" y="96224"/>
                      <a:pt x="29607" y="78459"/>
                      <a:pt x="29607" y="56254"/>
                    </a:cubicBezTo>
                    <a:cubicBezTo>
                      <a:pt x="29607" y="34048"/>
                      <a:pt x="7402" y="16284"/>
                      <a:pt x="0" y="16284"/>
                    </a:cubicBezTo>
                    <a:lnTo>
                      <a:pt x="0" y="0"/>
                    </a:lnTo>
                    <a:cubicBezTo>
                      <a:pt x="17764" y="0"/>
                      <a:pt x="47372" y="25166"/>
                      <a:pt x="47372" y="56254"/>
                    </a:cubicBezTo>
                    <a:cubicBezTo>
                      <a:pt x="47372" y="87341"/>
                      <a:pt x="17764" y="112507"/>
                      <a:pt x="0" y="112507"/>
                    </a:cubicBezTo>
                    <a:close/>
                  </a:path>
                </a:pathLst>
              </a:custGeom>
              <a:solidFill>
                <a:srgbClr val="E7E7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3" name="그래픽 2" descr="새로 고침 단색으로 채워진">
              <a:extLst>
                <a:ext uri="{FF2B5EF4-FFF2-40B4-BE49-F238E27FC236}">
                  <a16:creationId xmlns:a16="http://schemas.microsoft.com/office/drawing/2014/main" id="{0E78793F-C20F-4553-9A76-78E90841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493245">
              <a:off x="453762" y="6495692"/>
              <a:ext cx="234657" cy="234657"/>
            </a:xfrm>
            <a:prstGeom prst="rect">
              <a:avLst/>
            </a:prstGeom>
          </p:spPr>
        </p:pic>
      </p:grpSp>
      <p:pic>
        <p:nvPicPr>
          <p:cNvPr id="62" name="Picture 2" descr="구독하다, 단추, 상, 신청">
            <a:extLst>
              <a:ext uri="{FF2B5EF4-FFF2-40B4-BE49-F238E27FC236}">
                <a16:creationId xmlns:a16="http://schemas.microsoft.com/office/drawing/2014/main" id="{3523D9C1-175F-43AD-BAFD-84F9CDA3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45" y="3498569"/>
            <a:ext cx="3494320" cy="18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래픽 12" descr="커서 단색으로 채워진">
            <a:extLst>
              <a:ext uri="{FF2B5EF4-FFF2-40B4-BE49-F238E27FC236}">
                <a16:creationId xmlns:a16="http://schemas.microsoft.com/office/drawing/2014/main" id="{9C462323-7AEF-47DF-85FD-C42368E5B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8865" y="44958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4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Introduce of Project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01.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45" name="사각형: 둥근 위쪽 모서리 27">
            <a:extLst>
              <a:ext uri="{FF2B5EF4-FFF2-40B4-BE49-F238E27FC236}">
                <a16:creationId xmlns:a16="http://schemas.microsoft.com/office/drawing/2014/main" id="{B5E64546-C7F7-705E-E1A5-56E126AF8FD5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10710"/>
            <a:ext cx="12192000" cy="6250155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8894"/>
            <a:ext cx="4100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Project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803578"/>
            <a:ext cx="361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DE95EB-4360-53E9-98DF-7CCC4DC107C9}"/>
              </a:ext>
            </a:extLst>
          </p:cNvPr>
          <p:cNvGrpSpPr/>
          <p:nvPr/>
        </p:nvGrpSpPr>
        <p:grpSpPr>
          <a:xfrm>
            <a:off x="8664925" y="1881898"/>
            <a:ext cx="2953528" cy="3374096"/>
            <a:chOff x="5810697" y="2174517"/>
            <a:chExt cx="3160633" cy="32358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86DE72-4140-4717-851C-6BEE2BF1FFD6}"/>
                </a:ext>
              </a:extLst>
            </p:cNvPr>
            <p:cNvSpPr/>
            <p:nvPr/>
          </p:nvSpPr>
          <p:spPr>
            <a:xfrm>
              <a:off x="6379268" y="2736661"/>
              <a:ext cx="1543823" cy="11742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15CEA60-898C-48D2-9AD6-90DE50C4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697" y="2174517"/>
              <a:ext cx="3160633" cy="3235886"/>
            </a:xfrm>
            <a:prstGeom prst="rect">
              <a:avLst/>
            </a:prstGeom>
            <a:effectLst>
              <a:outerShdw blurRad="50800" dist="3429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E4EC7E-2961-75E2-5B33-C082336D9FEE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CFDBA-ADED-D744-2812-7F81DACD89CC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DA774-1C4A-5566-7569-A801F7D867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9"/>
          <a:stretch/>
        </p:blipFill>
        <p:spPr>
          <a:xfrm>
            <a:off x="572068" y="2217937"/>
            <a:ext cx="7406838" cy="1009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3C51316-D0AA-E21C-DE66-C0382979B253}"/>
              </a:ext>
            </a:extLst>
          </p:cNvPr>
          <p:cNvSpPr txBox="1"/>
          <p:nvPr/>
        </p:nvSpPr>
        <p:spPr>
          <a:xfrm>
            <a:off x="481605" y="3479057"/>
            <a:ext cx="758776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단순한 동영상 플랫폼을 넘어 하나의 사회가 되어가는 유투브에서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B400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조회수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는 곧 사회적 영향력과 개인의 수익과 직결되는 요소이다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이러한 점에서 모든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유튜버들의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목표는 높은 조회수이고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높은 조회수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를 위한 첫 시작은 단연코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highlight>
                  <a:srgbClr val="B40000"/>
                </a:highlight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제목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일 것이다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7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10710"/>
            <a:ext cx="12192000" cy="6250155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98805" y="1198894"/>
            <a:ext cx="41004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i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KoPubWorld돋움체 Bold" panose="00000800000000000000" pitchFamily="2" charset="-127"/>
              </a:rPr>
              <a:t>Project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4" y="803578"/>
            <a:ext cx="361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Introduce of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978625" y="5300895"/>
            <a:ext cx="69567" cy="2026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DE95EB-4360-53E9-98DF-7CCC4DC107C9}"/>
              </a:ext>
            </a:extLst>
          </p:cNvPr>
          <p:cNvGrpSpPr/>
          <p:nvPr/>
        </p:nvGrpSpPr>
        <p:grpSpPr>
          <a:xfrm>
            <a:off x="7180360" y="1489359"/>
            <a:ext cx="3645744" cy="3650199"/>
            <a:chOff x="5810697" y="2174517"/>
            <a:chExt cx="3160633" cy="32358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86DE72-4140-4717-851C-6BEE2BF1FFD6}"/>
                </a:ext>
              </a:extLst>
            </p:cNvPr>
            <p:cNvSpPr/>
            <p:nvPr/>
          </p:nvSpPr>
          <p:spPr>
            <a:xfrm>
              <a:off x="6379268" y="2736661"/>
              <a:ext cx="1543823" cy="11742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C15CEA60-898C-48D2-9AD6-90DE50C4A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10697" y="2174517"/>
              <a:ext cx="3160633" cy="3235886"/>
            </a:xfrm>
            <a:prstGeom prst="rect">
              <a:avLst/>
            </a:prstGeom>
            <a:effectLst>
              <a:outerShdw blurRad="50800" dist="3429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E4EC7E-2961-75E2-5B33-C082336D9FEE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1CFDBA-ADED-D744-2812-7F81DACD89CC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3C4BA1-7F25-560F-D46E-81836017EDB8}"/>
              </a:ext>
            </a:extLst>
          </p:cNvPr>
          <p:cNvSpPr txBox="1"/>
          <p:nvPr/>
        </p:nvSpPr>
        <p:spPr>
          <a:xfrm>
            <a:off x="551046" y="2275936"/>
            <a:ext cx="9307812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유투브 영상의 조회수를 높게 나오기 위해선</a:t>
            </a:r>
            <a:endParaRPr lang="en-US" altLang="ko-KR" u="sng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어떤 제목이 필요할까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 내용을 담은 제목이어야 하는 것인가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자극적인 제목이 많은 조회수가 나올까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&gt;&gt;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영상의 제목과 조회수 사이의 상관관계를 알아보고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B7B7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B7B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     제목에 따른 예상 조회수를 예측하는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623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DA5CCD-1BDC-40E6-A1EC-3708A9F074A5}"/>
              </a:ext>
            </a:extLst>
          </p:cNvPr>
          <p:cNvSpPr/>
          <p:nvPr/>
        </p:nvSpPr>
        <p:spPr>
          <a:xfrm>
            <a:off x="12312" y="-16006"/>
            <a:ext cx="12179688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1681862" y="2613810"/>
            <a:ext cx="88282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Introduction of Data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0FF05-343C-435F-B884-F0D8A05298F0}"/>
              </a:ext>
            </a:extLst>
          </p:cNvPr>
          <p:cNvSpPr txBox="1"/>
          <p:nvPr/>
        </p:nvSpPr>
        <p:spPr>
          <a:xfrm>
            <a:off x="10499994" y="478926"/>
            <a:ext cx="202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2E235-AA14-4100-B26F-DCD6A793E9D8}"/>
              </a:ext>
            </a:extLst>
          </p:cNvPr>
          <p:cNvSpPr txBox="1"/>
          <p:nvPr/>
        </p:nvSpPr>
        <p:spPr>
          <a:xfrm>
            <a:off x="625153" y="481048"/>
            <a:ext cx="396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47989" y="6027306"/>
            <a:ext cx="50539" cy="54651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9D268BA-CE20-4BD7-87DD-A471593FE870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196443" y="6509748"/>
            <a:chExt cx="546253" cy="112507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196443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246775" y="6512709"/>
              <a:ext cx="28126" cy="10510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430340" y="6527513"/>
              <a:ext cx="54773" cy="7697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491035" y="6527513"/>
              <a:ext cx="16283" cy="7697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622787" y="6515670"/>
              <a:ext cx="60694" cy="99184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695325" y="6542316"/>
              <a:ext cx="16284" cy="47371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695325" y="6509748"/>
              <a:ext cx="47371" cy="112507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0EB120-B3D0-33D9-4F77-0AAA8121A7E7}"/>
              </a:ext>
            </a:extLst>
          </p:cNvPr>
          <p:cNvSpPr txBox="1"/>
          <p:nvPr/>
        </p:nvSpPr>
        <p:spPr>
          <a:xfrm>
            <a:off x="5731155" y="234212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highlight>
                  <a:srgbClr val="B40000"/>
                </a:highlight>
              </a:rPr>
              <a:t> 02.</a:t>
            </a:r>
            <a:endParaRPr kumimoji="1" lang="ko-Kore-KR" altLang="en-US" sz="2400" b="1" dirty="0">
              <a:solidFill>
                <a:schemeClr val="bg1"/>
              </a:solidFill>
              <a:highlight>
                <a:srgbClr val="B40000"/>
              </a:highlight>
            </a:endParaRPr>
          </a:p>
        </p:txBody>
      </p:sp>
      <p:sp>
        <p:nvSpPr>
          <p:cNvPr id="37" name="사각형: 둥근 위쪽 모서리 27">
            <a:extLst>
              <a:ext uri="{FF2B5EF4-FFF2-40B4-BE49-F238E27FC236}">
                <a16:creationId xmlns:a16="http://schemas.microsoft.com/office/drawing/2014/main" id="{B20B0C83-339E-267F-2D59-765E3B611B7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2AB4A56-361A-0096-2D45-8E0B36FAD25E}"/>
              </a:ext>
            </a:extLst>
          </p:cNvPr>
          <p:cNvSpPr/>
          <p:nvPr/>
        </p:nvSpPr>
        <p:spPr>
          <a:xfrm>
            <a:off x="6880701" y="2444966"/>
            <a:ext cx="2365937" cy="324477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데이터 수집 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38B3C85-0B0F-4715-8A41-24B23371B132}"/>
              </a:ext>
            </a:extLst>
          </p:cNvPr>
          <p:cNvSpPr txBox="1"/>
          <p:nvPr/>
        </p:nvSpPr>
        <p:spPr>
          <a:xfrm>
            <a:off x="6938212" y="2395377"/>
            <a:ext cx="5035339" cy="3288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유튜브 랭크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사이트 사용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7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개의 주제 카테고리 선정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스포츠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교육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반려동물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IT,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경제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정치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패션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독립적인 내용의 주제 선택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구독자순으로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명의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별 인기 동영상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150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업로드 일자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댓글수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좋아요수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구독자수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인기 동영상 데이터만 사용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조회수가</a:t>
            </a:r>
            <a:r>
              <a:rPr lang="en-US" altLang="ko-KR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많은 데이터에 대한 예측 가능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+ 30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명의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유튜버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별 최신 동영상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200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개 추가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Bold" panose="000008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&gt;&gt;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전처리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Bold" panose="00000800000000000000" pitchFamily="2" charset="-127"/>
                <a:cs typeface="KoPubWorld돋움체 Medium" panose="00000600000000000000" pitchFamily="2" charset="-127"/>
              </a:rPr>
              <a:t> 과정에서 중복 데이터 삭제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027BB6-DA31-1A00-029B-93EBAA81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3" y="2375496"/>
            <a:ext cx="5819005" cy="3429124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158B92-70A7-EAE3-2828-84586617C4C9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7DE593-6BD1-6613-486A-0964B51495C6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크롤링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(crawling)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BM Plex Sans KR SemiBold" panose="020B0703050203000203" pitchFamily="50" charset="-127"/>
              <a:ea typeface="IBM Plex Sans KR SemiBold" panose="020B0703050203000203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9B21CD-D77B-146B-254E-816E024D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78" y="3003904"/>
            <a:ext cx="4171678" cy="2258736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85087-9BBB-7769-EA00-F80FCBFF8CF2}"/>
              </a:ext>
            </a:extLst>
          </p:cNvPr>
          <p:cNvSpPr txBox="1"/>
          <p:nvPr/>
        </p:nvSpPr>
        <p:spPr>
          <a:xfrm>
            <a:off x="687020" y="5274327"/>
            <a:ext cx="4403994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브라우저를 사용하여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연속적으로 접근하기 때문에</a:t>
            </a:r>
            <a:endParaRPr kumimoji="0" lang="en-US" altLang="ko-KR" sz="13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B7B7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데이터의 수집에 한계가 없지만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속도가 매우 느림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01E22E-B3F3-44B5-1BFC-E2B9E5ABD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05" y="2301567"/>
            <a:ext cx="4319246" cy="2960498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04A846A-4BB9-72AC-BEA2-665BB7ECEE3E}"/>
              </a:ext>
            </a:extLst>
          </p:cNvPr>
          <p:cNvGrpSpPr/>
          <p:nvPr/>
        </p:nvGrpSpPr>
        <p:grpSpPr>
          <a:xfrm>
            <a:off x="6423805" y="1710358"/>
            <a:ext cx="4754519" cy="414024"/>
            <a:chOff x="6230587" y="2444043"/>
            <a:chExt cx="4754519" cy="41402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7FAF7CE-3FFB-8AD6-82C6-8030D973B809}"/>
                </a:ext>
              </a:extLst>
            </p:cNvPr>
            <p:cNvSpPr/>
            <p:nvPr/>
          </p:nvSpPr>
          <p:spPr>
            <a:xfrm>
              <a:off x="6230587" y="2507403"/>
              <a:ext cx="2911103" cy="35066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3A671B-374E-D49B-E961-E7EA428F4BD0}"/>
                </a:ext>
              </a:extLst>
            </p:cNvPr>
            <p:cNvSpPr txBox="1"/>
            <p:nvPr/>
          </p:nvSpPr>
          <p:spPr>
            <a:xfrm>
              <a:off x="6285004" y="2444043"/>
              <a:ext cx="4700102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유튜브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API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를 사용한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크롤링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5273C5-BAD1-CBC4-D606-50C2002955EE}"/>
              </a:ext>
            </a:extLst>
          </p:cNvPr>
          <p:cNvSpPr txBox="1"/>
          <p:nvPr/>
        </p:nvSpPr>
        <p:spPr>
          <a:xfrm>
            <a:off x="6306877" y="5269290"/>
            <a:ext cx="5392439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구글에서 제공하는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키를 발급받고</a:t>
            </a:r>
            <a:endParaRPr kumimoji="0" lang="en-US" altLang="ko-KR" sz="13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YouTube Data API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 가능</a:t>
            </a:r>
            <a:r>
              <a:rPr lang="en-US" altLang="ko-KR" sz="13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B7B7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더욱 편리하고 속도 빠름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B70159-63D2-12A3-C22F-2F8AABA95797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4C81DB-E24E-6778-FE3B-B2EE5B28FEC7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815585-D1AC-B597-32F0-50B424FD2039}"/>
              </a:ext>
            </a:extLst>
          </p:cNvPr>
          <p:cNvGrpSpPr/>
          <p:nvPr/>
        </p:nvGrpSpPr>
        <p:grpSpPr>
          <a:xfrm>
            <a:off x="803178" y="2428299"/>
            <a:ext cx="4754519" cy="414024"/>
            <a:chOff x="6230587" y="2444043"/>
            <a:chExt cx="4754519" cy="41402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82A0654-CA6F-1D2C-7AAC-1227AF06E6CC}"/>
                </a:ext>
              </a:extLst>
            </p:cNvPr>
            <p:cNvSpPr/>
            <p:nvPr/>
          </p:nvSpPr>
          <p:spPr>
            <a:xfrm>
              <a:off x="6230587" y="2507403"/>
              <a:ext cx="2911103" cy="350664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059789-B5CF-4BB7-622D-01F4821EE499}"/>
                </a:ext>
              </a:extLst>
            </p:cNvPr>
            <p:cNvSpPr txBox="1"/>
            <p:nvPr/>
          </p:nvSpPr>
          <p:spPr>
            <a:xfrm>
              <a:off x="6285004" y="2444043"/>
              <a:ext cx="4700102" cy="414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동적 </a:t>
              </a:r>
              <a:r>
                <a:rPr kumimoji="0" lang="ko-KR" altLang="en-US" sz="1600" b="1" i="0" u="none" strike="noStrike" kern="1200" cap="none" spc="0" normalizeH="0" baseline="0" noProof="0" dirty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크롤링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Selenium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Bold" panose="00000800000000000000" pitchFamily="2" charset="-127"/>
                  <a:cs typeface="KoPubWorld돋움체 Medium" panose="00000600000000000000" pitchFamily="2" charset="-127"/>
                </a:rPr>
                <a:t>시도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66DA829-4A23-4DA9-61AD-82E64613C320}"/>
              </a:ext>
            </a:extLst>
          </p:cNvPr>
          <p:cNvSpPr/>
          <p:nvPr/>
        </p:nvSpPr>
        <p:spPr>
          <a:xfrm>
            <a:off x="5323738" y="3727901"/>
            <a:ext cx="751185" cy="508845"/>
          </a:xfrm>
          <a:prstGeom prst="rightArrow">
            <a:avLst/>
          </a:prstGeom>
          <a:solidFill>
            <a:srgbClr val="B4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C66E1F27-13CA-4C19-ACF8-2F2DA35C0226}"/>
              </a:ext>
            </a:extLst>
          </p:cNvPr>
          <p:cNvSpPr/>
          <p:nvPr/>
        </p:nvSpPr>
        <p:spPr>
          <a:xfrm>
            <a:off x="0" y="0"/>
            <a:ext cx="12192000" cy="6275296"/>
          </a:xfrm>
          <a:prstGeom prst="rect">
            <a:avLst/>
          </a:prstGeom>
          <a:gradFill flip="none" rotWithShape="1">
            <a:gsLst>
              <a:gs pos="90000">
                <a:schemeClr val="tx1">
                  <a:lumMod val="95000"/>
                  <a:lumOff val="5000"/>
                  <a:alpha val="45000"/>
                </a:schemeClr>
              </a:gs>
              <a:gs pos="0">
                <a:schemeClr val="bg1">
                  <a:lumMod val="9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85725">
            <a:noFill/>
          </a:ln>
          <a:effectLst>
            <a:innerShdw>
              <a:schemeClr val="tx1">
                <a:lumMod val="95000"/>
                <a:lumOff val="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F07998-63C7-C88D-525A-133D066E2F7F}"/>
              </a:ext>
            </a:extLst>
          </p:cNvPr>
          <p:cNvSpPr/>
          <p:nvPr/>
        </p:nvSpPr>
        <p:spPr>
          <a:xfrm>
            <a:off x="8744383" y="4954909"/>
            <a:ext cx="2745545" cy="38744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C156E-299A-4490-9EA5-174CCC39ED5F}"/>
              </a:ext>
            </a:extLst>
          </p:cNvPr>
          <p:cNvSpPr txBox="1"/>
          <p:nvPr/>
        </p:nvSpPr>
        <p:spPr>
          <a:xfrm>
            <a:off x="572068" y="1343152"/>
            <a:ext cx="5497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BM Plex Sans KR SemiBold" panose="020B0703050203000203" pitchFamily="50" charset="-127"/>
                <a:ea typeface="IBM Plex Sans KR SemiBold" panose="020B0703050203000203" pitchFamily="50" charset="-127"/>
                <a:cs typeface="+mn-cs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D782-BA07-4421-9AC6-30CFCE1A804B}"/>
              </a:ext>
            </a:extLst>
          </p:cNvPr>
          <p:cNvSpPr txBox="1"/>
          <p:nvPr/>
        </p:nvSpPr>
        <p:spPr>
          <a:xfrm>
            <a:off x="598805" y="803578"/>
            <a:ext cx="318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KoPubWorld돋움체 Bold" panose="00000800000000000000" pitchFamily="2" charset="-127"/>
              </a:rPr>
              <a:t>데이터 수집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BD40B7-7390-4103-B9CA-16062E86831B}"/>
              </a:ext>
            </a:extLst>
          </p:cNvPr>
          <p:cNvSpPr/>
          <p:nvPr/>
        </p:nvSpPr>
        <p:spPr>
          <a:xfrm>
            <a:off x="0" y="6274007"/>
            <a:ext cx="12192000" cy="512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C93ABAEB-3A30-4ECB-990E-070D2A98A764}"/>
              </a:ext>
            </a:extLst>
          </p:cNvPr>
          <p:cNvSpPr/>
          <p:nvPr/>
        </p:nvSpPr>
        <p:spPr>
          <a:xfrm rot="5400000">
            <a:off x="2591231" y="3684069"/>
            <a:ext cx="49937" cy="523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5273C5-BAD1-CBC4-D606-50C2002955EE}"/>
              </a:ext>
            </a:extLst>
          </p:cNvPr>
          <p:cNvSpPr txBox="1"/>
          <p:nvPr/>
        </p:nvSpPr>
        <p:spPr>
          <a:xfrm>
            <a:off x="8735088" y="2681901"/>
            <a:ext cx="3049118" cy="26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 별 카테고리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열을 추가함</a:t>
            </a: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58738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행과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제목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업로드 일자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댓글수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좋아요수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구독자수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개의 열의 데이터 프레임 구축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58738 rows * 7 columns</a:t>
            </a:r>
            <a:endParaRPr kumimoji="0" lang="ko-KR" altLang="en-US" sz="16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7FAF5E-551B-4982-A609-BC8E0585482D}"/>
              </a:ext>
            </a:extLst>
          </p:cNvPr>
          <p:cNvGrpSpPr/>
          <p:nvPr/>
        </p:nvGrpSpPr>
        <p:grpSpPr>
          <a:xfrm>
            <a:off x="477072" y="6491622"/>
            <a:ext cx="1030994" cy="212345"/>
            <a:chOff x="477072" y="6491622"/>
            <a:chExt cx="1030994" cy="212345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D5A6E50-482B-40C5-969B-F0BA7ADADDD3}"/>
                </a:ext>
              </a:extLst>
            </p:cNvPr>
            <p:cNvSpPr/>
            <p:nvPr/>
          </p:nvSpPr>
          <p:spPr>
            <a:xfrm>
              <a:off x="477072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369D0F46-2F4C-4776-84D8-1DC39A4DB47B}"/>
                </a:ext>
              </a:extLst>
            </p:cNvPr>
            <p:cNvSpPr/>
            <p:nvPr/>
          </p:nvSpPr>
          <p:spPr>
            <a:xfrm>
              <a:off x="572068" y="6497211"/>
              <a:ext cx="53085" cy="198375"/>
            </a:xfrm>
            <a:custGeom>
              <a:avLst/>
              <a:gdLst>
                <a:gd name="connsiteX0" fmla="*/ 0 w 28126"/>
                <a:gd name="connsiteY0" fmla="*/ 0 h 105105"/>
                <a:gd name="connsiteX1" fmla="*/ 28127 w 28126"/>
                <a:gd name="connsiteY1" fmla="*/ 0 h 105105"/>
                <a:gd name="connsiteX2" fmla="*/ 28127 w 28126"/>
                <a:gd name="connsiteY2" fmla="*/ 105106 h 105105"/>
                <a:gd name="connsiteX3" fmla="*/ 0 w 28126"/>
                <a:gd name="connsiteY3" fmla="*/ 105106 h 1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26" h="105105">
                  <a:moveTo>
                    <a:pt x="0" y="0"/>
                  </a:moveTo>
                  <a:lnTo>
                    <a:pt x="28127" y="0"/>
                  </a:lnTo>
                  <a:lnTo>
                    <a:pt x="28127" y="105106"/>
                  </a:lnTo>
                  <a:lnTo>
                    <a:pt x="0" y="105106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26BFDF1-4AE0-45EB-BB39-45C2BE6CD323}"/>
                </a:ext>
              </a:extLst>
            </p:cNvPr>
            <p:cNvSpPr/>
            <p:nvPr/>
          </p:nvSpPr>
          <p:spPr>
            <a:xfrm>
              <a:off x="918528" y="6525152"/>
              <a:ext cx="103378" cy="145288"/>
            </a:xfrm>
            <a:custGeom>
              <a:avLst/>
              <a:gdLst>
                <a:gd name="connsiteX0" fmla="*/ 0 w 54773"/>
                <a:gd name="connsiteY0" fmla="*/ 0 h 76978"/>
                <a:gd name="connsiteX1" fmla="*/ 0 w 54773"/>
                <a:gd name="connsiteY1" fmla="*/ 76979 h 76978"/>
                <a:gd name="connsiteX2" fmla="*/ 54773 w 54773"/>
                <a:gd name="connsiteY2" fmla="*/ 38490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73" h="76978">
                  <a:moveTo>
                    <a:pt x="0" y="0"/>
                  </a:moveTo>
                  <a:lnTo>
                    <a:pt x="0" y="76979"/>
                  </a:lnTo>
                  <a:lnTo>
                    <a:pt x="54773" y="38490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8FC78E54-445C-4AF9-AF5D-63A50D8AC5E1}"/>
                </a:ext>
              </a:extLst>
            </p:cNvPr>
            <p:cNvSpPr/>
            <p:nvPr/>
          </p:nvSpPr>
          <p:spPr>
            <a:xfrm>
              <a:off x="1033083" y="6525152"/>
              <a:ext cx="30732" cy="145288"/>
            </a:xfrm>
            <a:custGeom>
              <a:avLst/>
              <a:gdLst>
                <a:gd name="connsiteX0" fmla="*/ 0 w 16283"/>
                <a:gd name="connsiteY0" fmla="*/ 0 h 76978"/>
                <a:gd name="connsiteX1" fmla="*/ 16284 w 16283"/>
                <a:gd name="connsiteY1" fmla="*/ 0 h 76978"/>
                <a:gd name="connsiteX2" fmla="*/ 16284 w 16283"/>
                <a:gd name="connsiteY2" fmla="*/ 76979 h 76978"/>
                <a:gd name="connsiteX3" fmla="*/ 0 w 16283"/>
                <a:gd name="connsiteY3" fmla="*/ 76979 h 76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3" h="76978">
                  <a:moveTo>
                    <a:pt x="0" y="0"/>
                  </a:moveTo>
                  <a:lnTo>
                    <a:pt x="16284" y="0"/>
                  </a:lnTo>
                  <a:lnTo>
                    <a:pt x="16284" y="76979"/>
                  </a:lnTo>
                  <a:lnTo>
                    <a:pt x="0" y="76979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16F220E-3652-42DE-B581-B5679DB4FBC5}"/>
                </a:ext>
              </a:extLst>
            </p:cNvPr>
            <p:cNvSpPr/>
            <p:nvPr/>
          </p:nvSpPr>
          <p:spPr>
            <a:xfrm>
              <a:off x="1281751" y="6502799"/>
              <a:ext cx="114553" cy="187199"/>
            </a:xfrm>
            <a:custGeom>
              <a:avLst/>
              <a:gdLst>
                <a:gd name="connsiteX0" fmla="*/ 60695 w 60694"/>
                <a:gd name="connsiteY0" fmla="*/ 0 h 99184"/>
                <a:gd name="connsiteX1" fmla="*/ 60695 w 60694"/>
                <a:gd name="connsiteY1" fmla="*/ 99184 h 99184"/>
                <a:gd name="connsiteX2" fmla="*/ 34048 w 60694"/>
                <a:gd name="connsiteY2" fmla="*/ 72538 h 99184"/>
                <a:gd name="connsiteX3" fmla="*/ 0 w 60694"/>
                <a:gd name="connsiteY3" fmla="*/ 72538 h 99184"/>
                <a:gd name="connsiteX4" fmla="*/ 0 w 60694"/>
                <a:gd name="connsiteY4" fmla="*/ 28127 h 99184"/>
                <a:gd name="connsiteX5" fmla="*/ 34048 w 60694"/>
                <a:gd name="connsiteY5" fmla="*/ 28127 h 9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94" h="99184">
                  <a:moveTo>
                    <a:pt x="60695" y="0"/>
                  </a:moveTo>
                  <a:lnTo>
                    <a:pt x="60695" y="99184"/>
                  </a:lnTo>
                  <a:lnTo>
                    <a:pt x="34048" y="72538"/>
                  </a:lnTo>
                  <a:lnTo>
                    <a:pt x="0" y="72538"/>
                  </a:lnTo>
                  <a:lnTo>
                    <a:pt x="0" y="28127"/>
                  </a:lnTo>
                  <a:lnTo>
                    <a:pt x="34048" y="28127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DD9B43C-69BC-44A4-BD6C-FF484BAEC482}"/>
                </a:ext>
              </a:extLst>
            </p:cNvPr>
            <p:cNvSpPr/>
            <p:nvPr/>
          </p:nvSpPr>
          <p:spPr>
            <a:xfrm>
              <a:off x="1418658" y="6553091"/>
              <a:ext cx="30734" cy="89408"/>
            </a:xfrm>
            <a:custGeom>
              <a:avLst/>
              <a:gdLst>
                <a:gd name="connsiteX0" fmla="*/ 0 w 16284"/>
                <a:gd name="connsiteY0" fmla="*/ 47372 h 47371"/>
                <a:gd name="connsiteX1" fmla="*/ 16284 w 16284"/>
                <a:gd name="connsiteY1" fmla="*/ 23686 h 47371"/>
                <a:gd name="connsiteX2" fmla="*/ 0 w 16284"/>
                <a:gd name="connsiteY2" fmla="*/ 0 h 47371"/>
                <a:gd name="connsiteX3" fmla="*/ 0 w 16284"/>
                <a:gd name="connsiteY3" fmla="*/ 47372 h 4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4" h="47371">
                  <a:moveTo>
                    <a:pt x="0" y="47372"/>
                  </a:moveTo>
                  <a:cubicBezTo>
                    <a:pt x="5921" y="47372"/>
                    <a:pt x="16284" y="37009"/>
                    <a:pt x="16284" y="23686"/>
                  </a:cubicBezTo>
                  <a:cubicBezTo>
                    <a:pt x="16284" y="10362"/>
                    <a:pt x="5921" y="0"/>
                    <a:pt x="0" y="0"/>
                  </a:cubicBezTo>
                  <a:lnTo>
                    <a:pt x="0" y="47372"/>
                  </a:ln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046522C0-B243-4BEE-B6A9-AFBBDED2BF9A}"/>
                </a:ext>
              </a:extLst>
            </p:cNvPr>
            <p:cNvSpPr/>
            <p:nvPr/>
          </p:nvSpPr>
          <p:spPr>
            <a:xfrm>
              <a:off x="1418658" y="6491622"/>
              <a:ext cx="89408" cy="212345"/>
            </a:xfrm>
            <a:custGeom>
              <a:avLst/>
              <a:gdLst>
                <a:gd name="connsiteX0" fmla="*/ 0 w 47371"/>
                <a:gd name="connsiteY0" fmla="*/ 112507 h 112507"/>
                <a:gd name="connsiteX1" fmla="*/ 0 w 47371"/>
                <a:gd name="connsiteY1" fmla="*/ 96224 h 112507"/>
                <a:gd name="connsiteX2" fmla="*/ 29607 w 47371"/>
                <a:gd name="connsiteY2" fmla="*/ 56254 h 112507"/>
                <a:gd name="connsiteX3" fmla="*/ 0 w 47371"/>
                <a:gd name="connsiteY3" fmla="*/ 16284 h 112507"/>
                <a:gd name="connsiteX4" fmla="*/ 0 w 47371"/>
                <a:gd name="connsiteY4" fmla="*/ 0 h 112507"/>
                <a:gd name="connsiteX5" fmla="*/ 47372 w 47371"/>
                <a:gd name="connsiteY5" fmla="*/ 56254 h 112507"/>
                <a:gd name="connsiteX6" fmla="*/ 0 w 47371"/>
                <a:gd name="connsiteY6" fmla="*/ 112507 h 11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71" h="112507">
                  <a:moveTo>
                    <a:pt x="0" y="112507"/>
                  </a:moveTo>
                  <a:lnTo>
                    <a:pt x="0" y="96224"/>
                  </a:lnTo>
                  <a:cubicBezTo>
                    <a:pt x="8882" y="96224"/>
                    <a:pt x="29607" y="78459"/>
                    <a:pt x="29607" y="56254"/>
                  </a:cubicBezTo>
                  <a:cubicBezTo>
                    <a:pt x="29607" y="34048"/>
                    <a:pt x="7402" y="16284"/>
                    <a:pt x="0" y="16284"/>
                  </a:cubicBezTo>
                  <a:lnTo>
                    <a:pt x="0" y="0"/>
                  </a:lnTo>
                  <a:cubicBezTo>
                    <a:pt x="17764" y="0"/>
                    <a:pt x="47372" y="25166"/>
                    <a:pt x="47372" y="56254"/>
                  </a:cubicBezTo>
                  <a:cubicBezTo>
                    <a:pt x="47372" y="87341"/>
                    <a:pt x="17764" y="112507"/>
                    <a:pt x="0" y="112507"/>
                  </a:cubicBezTo>
                  <a:close/>
                </a:path>
              </a:pathLst>
            </a:custGeom>
            <a:solidFill>
              <a:srgbClr val="E7E7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DE8CE16-A88D-4CED-A1B4-40A4C23C1B0F}"/>
              </a:ext>
            </a:extLst>
          </p:cNvPr>
          <p:cNvGrpSpPr/>
          <p:nvPr/>
        </p:nvGrpSpPr>
        <p:grpSpPr>
          <a:xfrm>
            <a:off x="9734308" y="6491819"/>
            <a:ext cx="2239245" cy="219950"/>
            <a:chOff x="-1731466" y="4491312"/>
            <a:chExt cx="1250907" cy="122870"/>
          </a:xfrm>
        </p:grpSpPr>
        <p:grpSp>
          <p:nvGrpSpPr>
            <p:cNvPr id="90" name="그래픽 2053">
              <a:extLst>
                <a:ext uri="{FF2B5EF4-FFF2-40B4-BE49-F238E27FC236}">
                  <a16:creationId xmlns:a16="http://schemas.microsoft.com/office/drawing/2014/main" id="{9874F31B-3429-4BAE-9A2C-E79E1D0B9FBE}"/>
                </a:ext>
              </a:extLst>
            </p:cNvPr>
            <p:cNvGrpSpPr/>
            <p:nvPr/>
          </p:nvGrpSpPr>
          <p:grpSpPr>
            <a:xfrm>
              <a:off x="-1731466" y="4512037"/>
              <a:ext cx="152477" cy="82900"/>
              <a:chOff x="-1731466" y="4512037"/>
              <a:chExt cx="152477" cy="82900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CCBE15F7-4539-473C-9895-194BDE8C9D45}"/>
                  </a:ext>
                </a:extLst>
              </p:cNvPr>
              <p:cNvSpPr/>
              <p:nvPr/>
            </p:nvSpPr>
            <p:spPr>
              <a:xfrm>
                <a:off x="-1731466" y="4525361"/>
                <a:ext cx="94743" cy="56253"/>
              </a:xfrm>
              <a:custGeom>
                <a:avLst/>
                <a:gdLst>
                  <a:gd name="connsiteX0" fmla="*/ 88822 w 94743"/>
                  <a:gd name="connsiteY0" fmla="*/ 56254 h 56253"/>
                  <a:gd name="connsiteX1" fmla="*/ 28127 w 94743"/>
                  <a:gd name="connsiteY1" fmla="*/ 56254 h 56253"/>
                  <a:gd name="connsiteX2" fmla="*/ 0 w 94743"/>
                  <a:gd name="connsiteY2" fmla="*/ 28127 h 56253"/>
                  <a:gd name="connsiteX3" fmla="*/ 0 w 94743"/>
                  <a:gd name="connsiteY3" fmla="*/ 28127 h 56253"/>
                  <a:gd name="connsiteX4" fmla="*/ 28127 w 94743"/>
                  <a:gd name="connsiteY4" fmla="*/ 0 h 56253"/>
                  <a:gd name="connsiteX5" fmla="*/ 94743 w 94743"/>
                  <a:gd name="connsiteY5" fmla="*/ 0 h 56253"/>
                  <a:gd name="connsiteX6" fmla="*/ 94743 w 94743"/>
                  <a:gd name="connsiteY6" fmla="*/ 50332 h 56253"/>
                  <a:gd name="connsiteX7" fmla="*/ 88822 w 94743"/>
                  <a:gd name="connsiteY7" fmla="*/ 56254 h 5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743" h="56253">
                    <a:moveTo>
                      <a:pt x="88822" y="56254"/>
                    </a:moveTo>
                    <a:lnTo>
                      <a:pt x="28127" y="56254"/>
                    </a:lnTo>
                    <a:cubicBezTo>
                      <a:pt x="13323" y="56254"/>
                      <a:pt x="0" y="44411"/>
                      <a:pt x="0" y="28127"/>
                    </a:cubicBezTo>
                    <a:lnTo>
                      <a:pt x="0" y="28127"/>
                    </a:lnTo>
                    <a:cubicBezTo>
                      <a:pt x="0" y="13323"/>
                      <a:pt x="11843" y="0"/>
                      <a:pt x="28127" y="0"/>
                    </a:cubicBezTo>
                    <a:lnTo>
                      <a:pt x="94743" y="0"/>
                    </a:lnTo>
                    <a:lnTo>
                      <a:pt x="94743" y="50332"/>
                    </a:lnTo>
                    <a:cubicBezTo>
                      <a:pt x="94743" y="53293"/>
                      <a:pt x="91783" y="56254"/>
                      <a:pt x="88822" y="56254"/>
                    </a:cubicBezTo>
                    <a:close/>
                  </a:path>
                </a:pathLst>
              </a:custGeom>
              <a:solidFill>
                <a:srgbClr val="787878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6BC8984-DF9A-4AC4-B393-148C6BEEFC4C}"/>
                  </a:ext>
                </a:extLst>
              </p:cNvPr>
              <p:cNvSpPr/>
              <p:nvPr/>
            </p:nvSpPr>
            <p:spPr>
              <a:xfrm>
                <a:off x="-1661889" y="4512037"/>
                <a:ext cx="82900" cy="82900"/>
              </a:xfrm>
              <a:custGeom>
                <a:avLst/>
                <a:gdLst>
                  <a:gd name="connsiteX0" fmla="*/ 82901 w 82900"/>
                  <a:gd name="connsiteY0" fmla="*/ 41450 h 82900"/>
                  <a:gd name="connsiteX1" fmla="*/ 41451 w 82900"/>
                  <a:gd name="connsiteY1" fmla="*/ 82900 h 82900"/>
                  <a:gd name="connsiteX2" fmla="*/ 1 w 82900"/>
                  <a:gd name="connsiteY2" fmla="*/ 41450 h 82900"/>
                  <a:gd name="connsiteX3" fmla="*/ 41451 w 82900"/>
                  <a:gd name="connsiteY3" fmla="*/ 0 h 82900"/>
                  <a:gd name="connsiteX4" fmla="*/ 82901 w 82900"/>
                  <a:gd name="connsiteY4" fmla="*/ 41450 h 8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00" h="82900">
                    <a:moveTo>
                      <a:pt x="82901" y="41450"/>
                    </a:moveTo>
                    <a:cubicBezTo>
                      <a:pt x="82901" y="64342"/>
                      <a:pt x="64343" y="82900"/>
                      <a:pt x="41451" y="82900"/>
                    </a:cubicBezTo>
                    <a:cubicBezTo>
                      <a:pt x="18558" y="82900"/>
                      <a:pt x="1" y="64342"/>
                      <a:pt x="1" y="41450"/>
                    </a:cubicBezTo>
                    <a:cubicBezTo>
                      <a:pt x="1" y="18558"/>
                      <a:pt x="18558" y="0"/>
                      <a:pt x="41451" y="0"/>
                    </a:cubicBezTo>
                    <a:cubicBezTo>
                      <a:pt x="64343" y="0"/>
                      <a:pt x="82901" y="18558"/>
                      <a:pt x="82901" y="414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E952EDBB-21E4-4D54-A5C0-C63A4EAD5C19}"/>
                  </a:ext>
                </a:extLst>
              </p:cNvPr>
              <p:cNvSpPr/>
              <p:nvPr/>
            </p:nvSpPr>
            <p:spPr>
              <a:xfrm>
                <a:off x="-1629321" y="4537204"/>
                <a:ext cx="28127" cy="32567"/>
              </a:xfrm>
              <a:custGeom>
                <a:avLst/>
                <a:gdLst>
                  <a:gd name="connsiteX0" fmla="*/ 0 w 28127"/>
                  <a:gd name="connsiteY0" fmla="*/ 0 h 32567"/>
                  <a:gd name="connsiteX1" fmla="*/ 0 w 28127"/>
                  <a:gd name="connsiteY1" fmla="*/ 32568 h 32567"/>
                  <a:gd name="connsiteX2" fmla="*/ 28127 w 28127"/>
                  <a:gd name="connsiteY2" fmla="*/ 16284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27" h="32567">
                    <a:moveTo>
                      <a:pt x="0" y="0"/>
                    </a:moveTo>
                    <a:lnTo>
                      <a:pt x="0" y="32568"/>
                    </a:lnTo>
                    <a:lnTo>
                      <a:pt x="28127" y="16284"/>
                    </a:lnTo>
                    <a:close/>
                  </a:path>
                </a:pathLst>
              </a:custGeom>
              <a:solidFill>
                <a:srgbClr val="090909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97A79172-DE1A-41B2-9DCF-4524D0A5B273}"/>
                </a:ext>
              </a:extLst>
            </p:cNvPr>
            <p:cNvSpPr/>
            <p:nvPr/>
          </p:nvSpPr>
          <p:spPr>
            <a:xfrm>
              <a:off x="-1457091" y="4503155"/>
              <a:ext cx="95849" cy="97703"/>
            </a:xfrm>
            <a:custGeom>
              <a:avLst/>
              <a:gdLst>
                <a:gd name="connsiteX0" fmla="*/ 92755 w 95849"/>
                <a:gd name="connsiteY0" fmla="*/ 60695 h 97703"/>
                <a:gd name="connsiteX1" fmla="*/ 85353 w 95849"/>
                <a:gd name="connsiteY1" fmla="*/ 56254 h 97703"/>
                <a:gd name="connsiteX2" fmla="*/ 85353 w 95849"/>
                <a:gd name="connsiteY2" fmla="*/ 48852 h 97703"/>
                <a:gd name="connsiteX3" fmla="*/ 83873 w 95849"/>
                <a:gd name="connsiteY3" fmla="*/ 41450 h 97703"/>
                <a:gd name="connsiteX4" fmla="*/ 91275 w 95849"/>
                <a:gd name="connsiteY4" fmla="*/ 37009 h 97703"/>
                <a:gd name="connsiteX5" fmla="*/ 92755 w 95849"/>
                <a:gd name="connsiteY5" fmla="*/ 29607 h 97703"/>
                <a:gd name="connsiteX6" fmla="*/ 83873 w 95849"/>
                <a:gd name="connsiteY6" fmla="*/ 14804 h 97703"/>
                <a:gd name="connsiteX7" fmla="*/ 76471 w 95849"/>
                <a:gd name="connsiteY7" fmla="*/ 13323 h 97703"/>
                <a:gd name="connsiteX8" fmla="*/ 69069 w 95849"/>
                <a:gd name="connsiteY8" fmla="*/ 17764 h 97703"/>
                <a:gd name="connsiteX9" fmla="*/ 60187 w 95849"/>
                <a:gd name="connsiteY9" fmla="*/ 13323 h 97703"/>
                <a:gd name="connsiteX10" fmla="*/ 60187 w 95849"/>
                <a:gd name="connsiteY10" fmla="*/ 4441 h 97703"/>
                <a:gd name="connsiteX11" fmla="*/ 55746 w 95849"/>
                <a:gd name="connsiteY11" fmla="*/ 0 h 97703"/>
                <a:gd name="connsiteX12" fmla="*/ 37982 w 95849"/>
                <a:gd name="connsiteY12" fmla="*/ 0 h 97703"/>
                <a:gd name="connsiteX13" fmla="*/ 33541 w 95849"/>
                <a:gd name="connsiteY13" fmla="*/ 4441 h 97703"/>
                <a:gd name="connsiteX14" fmla="*/ 33541 w 95849"/>
                <a:gd name="connsiteY14" fmla="*/ 13323 h 97703"/>
                <a:gd name="connsiteX15" fmla="*/ 24658 w 95849"/>
                <a:gd name="connsiteY15" fmla="*/ 17764 h 97703"/>
                <a:gd name="connsiteX16" fmla="*/ 17257 w 95849"/>
                <a:gd name="connsiteY16" fmla="*/ 13323 h 97703"/>
                <a:gd name="connsiteX17" fmla="*/ 9855 w 95849"/>
                <a:gd name="connsiteY17" fmla="*/ 14804 h 97703"/>
                <a:gd name="connsiteX18" fmla="*/ 972 w 95849"/>
                <a:gd name="connsiteY18" fmla="*/ 29607 h 97703"/>
                <a:gd name="connsiteX19" fmla="*/ 2453 w 95849"/>
                <a:gd name="connsiteY19" fmla="*/ 37009 h 97703"/>
                <a:gd name="connsiteX20" fmla="*/ 9855 w 95849"/>
                <a:gd name="connsiteY20" fmla="*/ 41450 h 97703"/>
                <a:gd name="connsiteX21" fmla="*/ 9855 w 95849"/>
                <a:gd name="connsiteY21" fmla="*/ 48852 h 97703"/>
                <a:gd name="connsiteX22" fmla="*/ 11335 w 95849"/>
                <a:gd name="connsiteY22" fmla="*/ 56254 h 97703"/>
                <a:gd name="connsiteX23" fmla="*/ 3933 w 95849"/>
                <a:gd name="connsiteY23" fmla="*/ 60695 h 97703"/>
                <a:gd name="connsiteX24" fmla="*/ 2453 w 95849"/>
                <a:gd name="connsiteY24" fmla="*/ 68097 h 97703"/>
                <a:gd name="connsiteX25" fmla="*/ 11335 w 95849"/>
                <a:gd name="connsiteY25" fmla="*/ 82900 h 97703"/>
                <a:gd name="connsiteX26" fmla="*/ 18737 w 95849"/>
                <a:gd name="connsiteY26" fmla="*/ 84381 h 97703"/>
                <a:gd name="connsiteX27" fmla="*/ 26139 w 95849"/>
                <a:gd name="connsiteY27" fmla="*/ 79940 h 97703"/>
                <a:gd name="connsiteX28" fmla="*/ 35021 w 95849"/>
                <a:gd name="connsiteY28" fmla="*/ 74018 h 97703"/>
                <a:gd name="connsiteX29" fmla="*/ 35021 w 95849"/>
                <a:gd name="connsiteY29" fmla="*/ 93263 h 97703"/>
                <a:gd name="connsiteX30" fmla="*/ 39462 w 95849"/>
                <a:gd name="connsiteY30" fmla="*/ 97704 h 97703"/>
                <a:gd name="connsiteX31" fmla="*/ 57226 w 95849"/>
                <a:gd name="connsiteY31" fmla="*/ 97704 h 97703"/>
                <a:gd name="connsiteX32" fmla="*/ 61667 w 95849"/>
                <a:gd name="connsiteY32" fmla="*/ 93263 h 97703"/>
                <a:gd name="connsiteX33" fmla="*/ 61667 w 95849"/>
                <a:gd name="connsiteY33" fmla="*/ 84381 h 97703"/>
                <a:gd name="connsiteX34" fmla="*/ 70550 w 95849"/>
                <a:gd name="connsiteY34" fmla="*/ 79940 h 97703"/>
                <a:gd name="connsiteX35" fmla="*/ 77952 w 95849"/>
                <a:gd name="connsiteY35" fmla="*/ 84381 h 97703"/>
                <a:gd name="connsiteX36" fmla="*/ 85353 w 95849"/>
                <a:gd name="connsiteY36" fmla="*/ 82900 h 97703"/>
                <a:gd name="connsiteX37" fmla="*/ 94235 w 95849"/>
                <a:gd name="connsiteY37" fmla="*/ 68097 h 97703"/>
                <a:gd name="connsiteX38" fmla="*/ 92755 w 95849"/>
                <a:gd name="connsiteY38" fmla="*/ 60695 h 97703"/>
                <a:gd name="connsiteX39" fmla="*/ 48344 w 95849"/>
                <a:gd name="connsiteY39" fmla="*/ 65136 h 97703"/>
                <a:gd name="connsiteX40" fmla="*/ 32060 w 95849"/>
                <a:gd name="connsiteY40" fmla="*/ 48852 h 97703"/>
                <a:gd name="connsiteX41" fmla="*/ 48344 w 95849"/>
                <a:gd name="connsiteY41" fmla="*/ 32568 h 97703"/>
                <a:gd name="connsiteX42" fmla="*/ 64628 w 95849"/>
                <a:gd name="connsiteY42" fmla="*/ 48852 h 97703"/>
                <a:gd name="connsiteX43" fmla="*/ 48344 w 95849"/>
                <a:gd name="connsiteY43" fmla="*/ 65136 h 9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5849" h="97703">
                  <a:moveTo>
                    <a:pt x="92755" y="60695"/>
                  </a:moveTo>
                  <a:lnTo>
                    <a:pt x="85353" y="56254"/>
                  </a:lnTo>
                  <a:cubicBezTo>
                    <a:pt x="85353" y="53293"/>
                    <a:pt x="85353" y="51813"/>
                    <a:pt x="85353" y="48852"/>
                  </a:cubicBezTo>
                  <a:cubicBezTo>
                    <a:pt x="85353" y="45891"/>
                    <a:pt x="85353" y="42930"/>
                    <a:pt x="83873" y="41450"/>
                  </a:cubicBezTo>
                  <a:lnTo>
                    <a:pt x="91275" y="37009"/>
                  </a:lnTo>
                  <a:cubicBezTo>
                    <a:pt x="94235" y="35529"/>
                    <a:pt x="94235" y="32568"/>
                    <a:pt x="92755" y="29607"/>
                  </a:cubicBezTo>
                  <a:lnTo>
                    <a:pt x="83873" y="14804"/>
                  </a:lnTo>
                  <a:cubicBezTo>
                    <a:pt x="82392" y="11843"/>
                    <a:pt x="79432" y="11843"/>
                    <a:pt x="76471" y="13323"/>
                  </a:cubicBezTo>
                  <a:lnTo>
                    <a:pt x="69069" y="17764"/>
                  </a:lnTo>
                  <a:cubicBezTo>
                    <a:pt x="66108" y="16284"/>
                    <a:pt x="63148" y="13323"/>
                    <a:pt x="60187" y="13323"/>
                  </a:cubicBezTo>
                  <a:lnTo>
                    <a:pt x="60187" y="4441"/>
                  </a:lnTo>
                  <a:cubicBezTo>
                    <a:pt x="60187" y="1480"/>
                    <a:pt x="57226" y="0"/>
                    <a:pt x="55746" y="0"/>
                  </a:cubicBezTo>
                  <a:lnTo>
                    <a:pt x="37982" y="0"/>
                  </a:lnTo>
                  <a:cubicBezTo>
                    <a:pt x="35021" y="0"/>
                    <a:pt x="33541" y="2961"/>
                    <a:pt x="33541" y="4441"/>
                  </a:cubicBezTo>
                  <a:lnTo>
                    <a:pt x="33541" y="13323"/>
                  </a:lnTo>
                  <a:cubicBezTo>
                    <a:pt x="30580" y="14804"/>
                    <a:pt x="27619" y="16284"/>
                    <a:pt x="24658" y="17764"/>
                  </a:cubicBezTo>
                  <a:lnTo>
                    <a:pt x="17257" y="13323"/>
                  </a:lnTo>
                  <a:cubicBezTo>
                    <a:pt x="14296" y="11843"/>
                    <a:pt x="11335" y="13323"/>
                    <a:pt x="9855" y="14804"/>
                  </a:cubicBezTo>
                  <a:lnTo>
                    <a:pt x="972" y="29607"/>
                  </a:lnTo>
                  <a:cubicBezTo>
                    <a:pt x="-508" y="32568"/>
                    <a:pt x="-508" y="35529"/>
                    <a:pt x="2453" y="37009"/>
                  </a:cubicBezTo>
                  <a:lnTo>
                    <a:pt x="9855" y="41450"/>
                  </a:lnTo>
                  <a:cubicBezTo>
                    <a:pt x="9855" y="44411"/>
                    <a:pt x="9855" y="45891"/>
                    <a:pt x="9855" y="48852"/>
                  </a:cubicBezTo>
                  <a:cubicBezTo>
                    <a:pt x="9855" y="51813"/>
                    <a:pt x="9855" y="54773"/>
                    <a:pt x="11335" y="56254"/>
                  </a:cubicBezTo>
                  <a:lnTo>
                    <a:pt x="3933" y="60695"/>
                  </a:lnTo>
                  <a:cubicBezTo>
                    <a:pt x="972" y="62175"/>
                    <a:pt x="972" y="65136"/>
                    <a:pt x="2453" y="68097"/>
                  </a:cubicBezTo>
                  <a:lnTo>
                    <a:pt x="11335" y="82900"/>
                  </a:lnTo>
                  <a:cubicBezTo>
                    <a:pt x="12815" y="85861"/>
                    <a:pt x="15776" y="85861"/>
                    <a:pt x="18737" y="84381"/>
                  </a:cubicBezTo>
                  <a:lnTo>
                    <a:pt x="26139" y="79940"/>
                  </a:lnTo>
                  <a:lnTo>
                    <a:pt x="35021" y="74018"/>
                  </a:lnTo>
                  <a:lnTo>
                    <a:pt x="35021" y="93263"/>
                  </a:lnTo>
                  <a:cubicBezTo>
                    <a:pt x="35021" y="96224"/>
                    <a:pt x="37982" y="97704"/>
                    <a:pt x="39462" y="97704"/>
                  </a:cubicBezTo>
                  <a:lnTo>
                    <a:pt x="57226" y="97704"/>
                  </a:lnTo>
                  <a:cubicBezTo>
                    <a:pt x="60187" y="97704"/>
                    <a:pt x="61667" y="94743"/>
                    <a:pt x="61667" y="93263"/>
                  </a:cubicBezTo>
                  <a:lnTo>
                    <a:pt x="61667" y="84381"/>
                  </a:lnTo>
                  <a:cubicBezTo>
                    <a:pt x="64628" y="82900"/>
                    <a:pt x="67589" y="81420"/>
                    <a:pt x="70550" y="79940"/>
                  </a:cubicBezTo>
                  <a:lnTo>
                    <a:pt x="77952" y="84381"/>
                  </a:lnTo>
                  <a:cubicBezTo>
                    <a:pt x="80912" y="85861"/>
                    <a:pt x="83873" y="84381"/>
                    <a:pt x="85353" y="82900"/>
                  </a:cubicBezTo>
                  <a:lnTo>
                    <a:pt x="94235" y="68097"/>
                  </a:lnTo>
                  <a:cubicBezTo>
                    <a:pt x="97196" y="65136"/>
                    <a:pt x="95716" y="62175"/>
                    <a:pt x="92755" y="60695"/>
                  </a:cubicBezTo>
                  <a:close/>
                  <a:moveTo>
                    <a:pt x="48344" y="65136"/>
                  </a:moveTo>
                  <a:cubicBezTo>
                    <a:pt x="39462" y="65136"/>
                    <a:pt x="32060" y="57734"/>
                    <a:pt x="32060" y="48852"/>
                  </a:cubicBezTo>
                  <a:cubicBezTo>
                    <a:pt x="32060" y="39970"/>
                    <a:pt x="39462" y="32568"/>
                    <a:pt x="48344" y="32568"/>
                  </a:cubicBezTo>
                  <a:cubicBezTo>
                    <a:pt x="57226" y="32568"/>
                    <a:pt x="64628" y="39970"/>
                    <a:pt x="64628" y="48852"/>
                  </a:cubicBezTo>
                  <a:cubicBezTo>
                    <a:pt x="64628" y="57734"/>
                    <a:pt x="57226" y="65136"/>
                    <a:pt x="48344" y="65136"/>
                  </a:cubicBez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2" name="그래픽 2053">
              <a:extLst>
                <a:ext uri="{FF2B5EF4-FFF2-40B4-BE49-F238E27FC236}">
                  <a16:creationId xmlns:a16="http://schemas.microsoft.com/office/drawing/2014/main" id="{849A4983-29ED-4EDD-AABF-F6A8F2F046EC}"/>
                </a:ext>
              </a:extLst>
            </p:cNvPr>
            <p:cNvGrpSpPr/>
            <p:nvPr/>
          </p:nvGrpSpPr>
          <p:grpSpPr>
            <a:xfrm>
              <a:off x="-1263671" y="4497234"/>
              <a:ext cx="142114" cy="109547"/>
              <a:chOff x="-1263671" y="4497234"/>
              <a:chExt cx="142114" cy="109547"/>
            </a:xfrm>
            <a:solidFill>
              <a:srgbClr val="E6E6E6"/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50D89467-1EF0-46BE-A407-D5D871C1C996}"/>
                  </a:ext>
                </a:extLst>
              </p:cNvPr>
              <p:cNvSpPr/>
              <p:nvPr/>
            </p:nvSpPr>
            <p:spPr>
              <a:xfrm>
                <a:off x="-1263671" y="4497234"/>
                <a:ext cx="142114" cy="109547"/>
              </a:xfrm>
              <a:custGeom>
                <a:avLst/>
                <a:gdLst>
                  <a:gd name="connsiteX0" fmla="*/ 131752 w 142114"/>
                  <a:gd name="connsiteY0" fmla="*/ 0 h 109547"/>
                  <a:gd name="connsiteX1" fmla="*/ 10363 w 142114"/>
                  <a:gd name="connsiteY1" fmla="*/ 0 h 109547"/>
                  <a:gd name="connsiteX2" fmla="*/ 0 w 142114"/>
                  <a:gd name="connsiteY2" fmla="*/ 10363 h 109547"/>
                  <a:gd name="connsiteX3" fmla="*/ 0 w 142114"/>
                  <a:gd name="connsiteY3" fmla="*/ 99185 h 109547"/>
                  <a:gd name="connsiteX4" fmla="*/ 10363 w 142114"/>
                  <a:gd name="connsiteY4" fmla="*/ 109547 h 109547"/>
                  <a:gd name="connsiteX5" fmla="*/ 131752 w 142114"/>
                  <a:gd name="connsiteY5" fmla="*/ 109547 h 109547"/>
                  <a:gd name="connsiteX6" fmla="*/ 142115 w 142114"/>
                  <a:gd name="connsiteY6" fmla="*/ 99185 h 109547"/>
                  <a:gd name="connsiteX7" fmla="*/ 142115 w 142114"/>
                  <a:gd name="connsiteY7" fmla="*/ 10363 h 109547"/>
                  <a:gd name="connsiteX8" fmla="*/ 131752 w 142114"/>
                  <a:gd name="connsiteY8" fmla="*/ 0 h 109547"/>
                  <a:gd name="connsiteX9" fmla="*/ 124350 w 142114"/>
                  <a:gd name="connsiteY9" fmla="*/ 96224 h 109547"/>
                  <a:gd name="connsiteX10" fmla="*/ 19245 w 142114"/>
                  <a:gd name="connsiteY10" fmla="*/ 96224 h 109547"/>
                  <a:gd name="connsiteX11" fmla="*/ 19245 w 142114"/>
                  <a:gd name="connsiteY11" fmla="*/ 13323 h 109547"/>
                  <a:gd name="connsiteX12" fmla="*/ 124350 w 142114"/>
                  <a:gd name="connsiteY12" fmla="*/ 13323 h 109547"/>
                  <a:gd name="connsiteX13" fmla="*/ 124350 w 142114"/>
                  <a:gd name="connsiteY13" fmla="*/ 96224 h 109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2114" h="109547">
                    <a:moveTo>
                      <a:pt x="131752" y="0"/>
                    </a:moveTo>
                    <a:lnTo>
                      <a:pt x="10363" y="0"/>
                    </a:lnTo>
                    <a:cubicBezTo>
                      <a:pt x="4441" y="0"/>
                      <a:pt x="0" y="4441"/>
                      <a:pt x="0" y="10363"/>
                    </a:cubicBezTo>
                    <a:lnTo>
                      <a:pt x="0" y="99185"/>
                    </a:lnTo>
                    <a:cubicBezTo>
                      <a:pt x="0" y="105106"/>
                      <a:pt x="4441" y="109547"/>
                      <a:pt x="10363" y="109547"/>
                    </a:cubicBezTo>
                    <a:lnTo>
                      <a:pt x="131752" y="109547"/>
                    </a:lnTo>
                    <a:cubicBezTo>
                      <a:pt x="137674" y="109547"/>
                      <a:pt x="142115" y="105106"/>
                      <a:pt x="142115" y="99185"/>
                    </a:cubicBezTo>
                    <a:lnTo>
                      <a:pt x="142115" y="10363"/>
                    </a:lnTo>
                    <a:cubicBezTo>
                      <a:pt x="140635" y="4441"/>
                      <a:pt x="137674" y="0"/>
                      <a:pt x="131752" y="0"/>
                    </a:cubicBezTo>
                    <a:close/>
                    <a:moveTo>
                      <a:pt x="124350" y="96224"/>
                    </a:moveTo>
                    <a:lnTo>
                      <a:pt x="19245" y="96224"/>
                    </a:lnTo>
                    <a:lnTo>
                      <a:pt x="19245" y="13323"/>
                    </a:lnTo>
                    <a:lnTo>
                      <a:pt x="124350" y="13323"/>
                    </a:lnTo>
                    <a:lnTo>
                      <a:pt x="124350" y="96224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4EE68461-BFF8-4ACD-97D9-B9FD3B2166D7}"/>
                  </a:ext>
                </a:extLst>
              </p:cNvPr>
              <p:cNvSpPr/>
              <p:nvPr/>
            </p:nvSpPr>
            <p:spPr>
              <a:xfrm>
                <a:off x="-1197055" y="4546086"/>
                <a:ext cx="48851" cy="32567"/>
              </a:xfrm>
              <a:custGeom>
                <a:avLst/>
                <a:gdLst>
                  <a:gd name="connsiteX0" fmla="*/ 0 w 48851"/>
                  <a:gd name="connsiteY0" fmla="*/ 0 h 32567"/>
                  <a:gd name="connsiteX1" fmla="*/ 48852 w 48851"/>
                  <a:gd name="connsiteY1" fmla="*/ 0 h 32567"/>
                  <a:gd name="connsiteX2" fmla="*/ 48852 w 48851"/>
                  <a:gd name="connsiteY2" fmla="*/ 32568 h 32567"/>
                  <a:gd name="connsiteX3" fmla="*/ 0 w 48851"/>
                  <a:gd name="connsiteY3" fmla="*/ 32568 h 32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51" h="32567">
                    <a:moveTo>
                      <a:pt x="0" y="0"/>
                    </a:moveTo>
                    <a:lnTo>
                      <a:pt x="48852" y="0"/>
                    </a:lnTo>
                    <a:lnTo>
                      <a:pt x="48852" y="32568"/>
                    </a:lnTo>
                    <a:lnTo>
                      <a:pt x="0" y="32568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92276C4-6B71-4D89-8D5D-064527DE4527}"/>
                </a:ext>
              </a:extLst>
            </p:cNvPr>
            <p:cNvSpPr/>
            <p:nvPr/>
          </p:nvSpPr>
          <p:spPr>
            <a:xfrm>
              <a:off x="-1032734" y="4506116"/>
              <a:ext cx="127311" cy="88821"/>
            </a:xfrm>
            <a:custGeom>
              <a:avLst/>
              <a:gdLst>
                <a:gd name="connsiteX0" fmla="*/ 0 w 127311"/>
                <a:gd name="connsiteY0" fmla="*/ 0 h 88821"/>
                <a:gd name="connsiteX1" fmla="*/ 0 w 127311"/>
                <a:gd name="connsiteY1" fmla="*/ 88822 h 88821"/>
                <a:gd name="connsiteX2" fmla="*/ 127311 w 127311"/>
                <a:gd name="connsiteY2" fmla="*/ 88822 h 88821"/>
                <a:gd name="connsiteX3" fmla="*/ 127311 w 127311"/>
                <a:gd name="connsiteY3" fmla="*/ 0 h 88821"/>
                <a:gd name="connsiteX4" fmla="*/ 0 w 127311"/>
                <a:gd name="connsiteY4" fmla="*/ 0 h 88821"/>
                <a:gd name="connsiteX5" fmla="*/ 109547 w 127311"/>
                <a:gd name="connsiteY5" fmla="*/ 71057 h 88821"/>
                <a:gd name="connsiteX6" fmla="*/ 16284 w 127311"/>
                <a:gd name="connsiteY6" fmla="*/ 71057 h 88821"/>
                <a:gd name="connsiteX7" fmla="*/ 16284 w 127311"/>
                <a:gd name="connsiteY7" fmla="*/ 16284 h 88821"/>
                <a:gd name="connsiteX8" fmla="*/ 109547 w 127311"/>
                <a:gd name="connsiteY8" fmla="*/ 16284 h 88821"/>
                <a:gd name="connsiteX9" fmla="*/ 109547 w 127311"/>
                <a:gd name="connsiteY9" fmla="*/ 71057 h 8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311" h="88821">
                  <a:moveTo>
                    <a:pt x="0" y="0"/>
                  </a:moveTo>
                  <a:lnTo>
                    <a:pt x="0" y="88822"/>
                  </a:lnTo>
                  <a:lnTo>
                    <a:pt x="127311" y="88822"/>
                  </a:lnTo>
                  <a:lnTo>
                    <a:pt x="127311" y="0"/>
                  </a:lnTo>
                  <a:lnTo>
                    <a:pt x="0" y="0"/>
                  </a:lnTo>
                  <a:close/>
                  <a:moveTo>
                    <a:pt x="109547" y="71057"/>
                  </a:moveTo>
                  <a:lnTo>
                    <a:pt x="16284" y="71057"/>
                  </a:lnTo>
                  <a:lnTo>
                    <a:pt x="16284" y="16284"/>
                  </a:lnTo>
                  <a:lnTo>
                    <a:pt x="109547" y="16284"/>
                  </a:lnTo>
                  <a:lnTo>
                    <a:pt x="109547" y="71057"/>
                  </a:lnTo>
                  <a:close/>
                </a:path>
              </a:pathLst>
            </a:custGeom>
            <a:solidFill>
              <a:srgbClr val="E6E6E6"/>
            </a:solidFill>
            <a:ln w="147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4" name="그래픽 2053">
              <a:extLst>
                <a:ext uri="{FF2B5EF4-FFF2-40B4-BE49-F238E27FC236}">
                  <a16:creationId xmlns:a16="http://schemas.microsoft.com/office/drawing/2014/main" id="{00BFFDD6-8114-40BD-B658-4E019675FAEC}"/>
                </a:ext>
              </a:extLst>
            </p:cNvPr>
            <p:cNvGrpSpPr/>
            <p:nvPr/>
          </p:nvGrpSpPr>
          <p:grpSpPr>
            <a:xfrm>
              <a:off x="-579743" y="4501675"/>
              <a:ext cx="99184" cy="38489"/>
              <a:chOff x="-579743" y="4501675"/>
              <a:chExt cx="99184" cy="38489"/>
            </a:xfrm>
            <a:solidFill>
              <a:srgbClr val="E6E6E6"/>
            </a:solidFill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64ABD845-0836-4712-A835-9C06A289A335}"/>
                  </a:ext>
                </a:extLst>
              </p:cNvPr>
              <p:cNvSpPr/>
              <p:nvPr/>
            </p:nvSpPr>
            <p:spPr>
              <a:xfrm>
                <a:off x="-579743" y="4501675"/>
                <a:ext cx="38489" cy="38489"/>
              </a:xfrm>
              <a:custGeom>
                <a:avLst/>
                <a:gdLst>
                  <a:gd name="connsiteX0" fmla="*/ 38489 w 38489"/>
                  <a:gd name="connsiteY0" fmla="*/ 0 h 38489"/>
                  <a:gd name="connsiteX1" fmla="*/ 38489 w 38489"/>
                  <a:gd name="connsiteY1" fmla="*/ 16284 h 38489"/>
                  <a:gd name="connsiteX2" fmla="*/ 16284 w 38489"/>
                  <a:gd name="connsiteY2" fmla="*/ 16284 h 38489"/>
                  <a:gd name="connsiteX3" fmla="*/ 16284 w 38489"/>
                  <a:gd name="connsiteY3" fmla="*/ 38490 h 38489"/>
                  <a:gd name="connsiteX4" fmla="*/ 0 w 38489"/>
                  <a:gd name="connsiteY4" fmla="*/ 38490 h 38489"/>
                  <a:gd name="connsiteX5" fmla="*/ 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0"/>
                    </a:moveTo>
                    <a:lnTo>
                      <a:pt x="38489" y="16284"/>
                    </a:lnTo>
                    <a:lnTo>
                      <a:pt x="16284" y="16284"/>
                    </a:lnTo>
                    <a:lnTo>
                      <a:pt x="16284" y="38490"/>
                    </a:lnTo>
                    <a:lnTo>
                      <a:pt x="0" y="38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7FCD241-3F9E-4BDD-AC22-5D02B02BE29F}"/>
                  </a:ext>
                </a:extLst>
              </p:cNvPr>
              <p:cNvSpPr/>
              <p:nvPr/>
            </p:nvSpPr>
            <p:spPr>
              <a:xfrm>
                <a:off x="-519049" y="4501675"/>
                <a:ext cx="38489" cy="38489"/>
              </a:xfrm>
              <a:custGeom>
                <a:avLst/>
                <a:gdLst>
                  <a:gd name="connsiteX0" fmla="*/ 38490 w 38489"/>
                  <a:gd name="connsiteY0" fmla="*/ 38490 h 38489"/>
                  <a:gd name="connsiteX1" fmla="*/ 22205 w 38489"/>
                  <a:gd name="connsiteY1" fmla="*/ 38490 h 38489"/>
                  <a:gd name="connsiteX2" fmla="*/ 22205 w 38489"/>
                  <a:gd name="connsiteY2" fmla="*/ 16284 h 38489"/>
                  <a:gd name="connsiteX3" fmla="*/ 0 w 38489"/>
                  <a:gd name="connsiteY3" fmla="*/ 16284 h 38489"/>
                  <a:gd name="connsiteX4" fmla="*/ 0 w 38489"/>
                  <a:gd name="connsiteY4" fmla="*/ 0 h 38489"/>
                  <a:gd name="connsiteX5" fmla="*/ 38490 w 38489"/>
                  <a:gd name="connsiteY5" fmla="*/ 0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38490"/>
                    </a:moveTo>
                    <a:lnTo>
                      <a:pt x="22205" y="38490"/>
                    </a:lnTo>
                    <a:lnTo>
                      <a:pt x="22205" y="16284"/>
                    </a:lnTo>
                    <a:lnTo>
                      <a:pt x="0" y="16284"/>
                    </a:lnTo>
                    <a:lnTo>
                      <a:pt x="0" y="0"/>
                    </a:lnTo>
                    <a:lnTo>
                      <a:pt x="384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5" name="그래픽 2053">
              <a:extLst>
                <a:ext uri="{FF2B5EF4-FFF2-40B4-BE49-F238E27FC236}">
                  <a16:creationId xmlns:a16="http://schemas.microsoft.com/office/drawing/2014/main" id="{5C68C4D8-446D-4C8F-B4C3-26B66B310876}"/>
                </a:ext>
              </a:extLst>
            </p:cNvPr>
            <p:cNvGrpSpPr/>
            <p:nvPr/>
          </p:nvGrpSpPr>
          <p:grpSpPr>
            <a:xfrm>
              <a:off x="-579743" y="4562370"/>
              <a:ext cx="99184" cy="38489"/>
              <a:chOff x="-579743" y="4562370"/>
              <a:chExt cx="99184" cy="38489"/>
            </a:xfrm>
            <a:solidFill>
              <a:srgbClr val="E6E6E6"/>
            </a:solidFill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E882CEC0-6761-4D12-957E-2F0090ECAA62}"/>
                  </a:ext>
                </a:extLst>
              </p:cNvPr>
              <p:cNvSpPr/>
              <p:nvPr/>
            </p:nvSpPr>
            <p:spPr>
              <a:xfrm>
                <a:off x="-579743" y="4562370"/>
                <a:ext cx="38489" cy="38489"/>
              </a:xfrm>
              <a:custGeom>
                <a:avLst/>
                <a:gdLst>
                  <a:gd name="connsiteX0" fmla="*/ 38489 w 38489"/>
                  <a:gd name="connsiteY0" fmla="*/ 38489 h 38489"/>
                  <a:gd name="connsiteX1" fmla="*/ 38489 w 38489"/>
                  <a:gd name="connsiteY1" fmla="*/ 22205 h 38489"/>
                  <a:gd name="connsiteX2" fmla="*/ 16284 w 38489"/>
                  <a:gd name="connsiteY2" fmla="*/ 22205 h 38489"/>
                  <a:gd name="connsiteX3" fmla="*/ 16284 w 38489"/>
                  <a:gd name="connsiteY3" fmla="*/ 0 h 38489"/>
                  <a:gd name="connsiteX4" fmla="*/ 0 w 38489"/>
                  <a:gd name="connsiteY4" fmla="*/ 0 h 38489"/>
                  <a:gd name="connsiteX5" fmla="*/ 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89" y="38489"/>
                    </a:moveTo>
                    <a:lnTo>
                      <a:pt x="38489" y="22205"/>
                    </a:lnTo>
                    <a:lnTo>
                      <a:pt x="16284" y="22205"/>
                    </a:lnTo>
                    <a:lnTo>
                      <a:pt x="16284" y="0"/>
                    </a:lnTo>
                    <a:lnTo>
                      <a:pt x="0" y="0"/>
                    </a:lnTo>
                    <a:lnTo>
                      <a:pt x="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89663D9C-B3AC-4C69-A3FB-AC05B1C3E201}"/>
                  </a:ext>
                </a:extLst>
              </p:cNvPr>
              <p:cNvSpPr/>
              <p:nvPr/>
            </p:nvSpPr>
            <p:spPr>
              <a:xfrm>
                <a:off x="-519049" y="4562370"/>
                <a:ext cx="38489" cy="38489"/>
              </a:xfrm>
              <a:custGeom>
                <a:avLst/>
                <a:gdLst>
                  <a:gd name="connsiteX0" fmla="*/ 38490 w 38489"/>
                  <a:gd name="connsiteY0" fmla="*/ 0 h 38489"/>
                  <a:gd name="connsiteX1" fmla="*/ 22205 w 38489"/>
                  <a:gd name="connsiteY1" fmla="*/ 0 h 38489"/>
                  <a:gd name="connsiteX2" fmla="*/ 22205 w 38489"/>
                  <a:gd name="connsiteY2" fmla="*/ 22205 h 38489"/>
                  <a:gd name="connsiteX3" fmla="*/ 0 w 38489"/>
                  <a:gd name="connsiteY3" fmla="*/ 22205 h 38489"/>
                  <a:gd name="connsiteX4" fmla="*/ 0 w 38489"/>
                  <a:gd name="connsiteY4" fmla="*/ 38489 h 38489"/>
                  <a:gd name="connsiteX5" fmla="*/ 38490 w 38489"/>
                  <a:gd name="connsiteY5" fmla="*/ 38489 h 3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489" h="38489">
                    <a:moveTo>
                      <a:pt x="38490" y="0"/>
                    </a:moveTo>
                    <a:lnTo>
                      <a:pt x="22205" y="0"/>
                    </a:lnTo>
                    <a:lnTo>
                      <a:pt x="22205" y="22205"/>
                    </a:lnTo>
                    <a:lnTo>
                      <a:pt x="0" y="22205"/>
                    </a:lnTo>
                    <a:lnTo>
                      <a:pt x="0" y="38489"/>
                    </a:lnTo>
                    <a:lnTo>
                      <a:pt x="38490" y="38489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6" name="그래픽 2053">
              <a:extLst>
                <a:ext uri="{FF2B5EF4-FFF2-40B4-BE49-F238E27FC236}">
                  <a16:creationId xmlns:a16="http://schemas.microsoft.com/office/drawing/2014/main" id="{A229887D-0F64-4614-A4C2-F9FB5DA225B4}"/>
                </a:ext>
              </a:extLst>
            </p:cNvPr>
            <p:cNvGrpSpPr/>
            <p:nvPr/>
          </p:nvGrpSpPr>
          <p:grpSpPr>
            <a:xfrm>
              <a:off x="-822523" y="4491312"/>
              <a:ext cx="143595" cy="122870"/>
              <a:chOff x="-822523" y="4491312"/>
              <a:chExt cx="143595" cy="122870"/>
            </a:xfrm>
          </p:grpSpPr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70056A29-E769-4344-8C08-A3EAE0C11600}"/>
                  </a:ext>
                </a:extLst>
              </p:cNvPr>
              <p:cNvSpPr/>
              <p:nvPr/>
            </p:nvSpPr>
            <p:spPr>
              <a:xfrm>
                <a:off x="-822523" y="4491312"/>
                <a:ext cx="143595" cy="119909"/>
              </a:xfrm>
              <a:custGeom>
                <a:avLst/>
                <a:gdLst>
                  <a:gd name="connsiteX0" fmla="*/ 0 w 143595"/>
                  <a:gd name="connsiteY0" fmla="*/ 0 h 119909"/>
                  <a:gd name="connsiteX1" fmla="*/ 0 w 143595"/>
                  <a:gd name="connsiteY1" fmla="*/ 44411 h 119909"/>
                  <a:gd name="connsiteX2" fmla="*/ 16284 w 143595"/>
                  <a:gd name="connsiteY2" fmla="*/ 44411 h 119909"/>
                  <a:gd name="connsiteX3" fmla="*/ 16284 w 143595"/>
                  <a:gd name="connsiteY3" fmla="*/ 16284 h 119909"/>
                  <a:gd name="connsiteX4" fmla="*/ 127311 w 143595"/>
                  <a:gd name="connsiteY4" fmla="*/ 16284 h 119909"/>
                  <a:gd name="connsiteX5" fmla="*/ 127311 w 143595"/>
                  <a:gd name="connsiteY5" fmla="*/ 103625 h 119909"/>
                  <a:gd name="connsiteX6" fmla="*/ 82900 w 143595"/>
                  <a:gd name="connsiteY6" fmla="*/ 103625 h 119909"/>
                  <a:gd name="connsiteX7" fmla="*/ 82900 w 143595"/>
                  <a:gd name="connsiteY7" fmla="*/ 119910 h 119909"/>
                  <a:gd name="connsiteX8" fmla="*/ 143595 w 143595"/>
                  <a:gd name="connsiteY8" fmla="*/ 119910 h 119909"/>
                  <a:gd name="connsiteX9" fmla="*/ 143595 w 143595"/>
                  <a:gd name="connsiteY9" fmla="*/ 0 h 11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595" h="119909">
                    <a:moveTo>
                      <a:pt x="0" y="0"/>
                    </a:moveTo>
                    <a:lnTo>
                      <a:pt x="0" y="44411"/>
                    </a:lnTo>
                    <a:lnTo>
                      <a:pt x="16284" y="44411"/>
                    </a:lnTo>
                    <a:lnTo>
                      <a:pt x="16284" y="16284"/>
                    </a:lnTo>
                    <a:lnTo>
                      <a:pt x="127311" y="16284"/>
                    </a:lnTo>
                    <a:lnTo>
                      <a:pt x="127311" y="103625"/>
                    </a:lnTo>
                    <a:lnTo>
                      <a:pt x="82900" y="103625"/>
                    </a:lnTo>
                    <a:lnTo>
                      <a:pt x="82900" y="119910"/>
                    </a:lnTo>
                    <a:lnTo>
                      <a:pt x="143595" y="119910"/>
                    </a:lnTo>
                    <a:lnTo>
                      <a:pt x="143595" y="0"/>
                    </a:lnTo>
                    <a:close/>
                  </a:path>
                </a:pathLst>
              </a:custGeom>
              <a:solidFill>
                <a:srgbClr val="E6E6E6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0B43144E-F492-4972-AD2A-22D904E07EE1}"/>
                  </a:ext>
                </a:extLst>
              </p:cNvPr>
              <p:cNvSpPr/>
              <p:nvPr/>
            </p:nvSpPr>
            <p:spPr>
              <a:xfrm>
                <a:off x="-821043" y="4540164"/>
                <a:ext cx="72537" cy="71057"/>
              </a:xfrm>
              <a:custGeom>
                <a:avLst/>
                <a:gdLst>
                  <a:gd name="connsiteX0" fmla="*/ 10363 w 72537"/>
                  <a:gd name="connsiteY0" fmla="*/ 0 h 71057"/>
                  <a:gd name="connsiteX1" fmla="*/ 0 w 72537"/>
                  <a:gd name="connsiteY1" fmla="*/ 1480 h 71057"/>
                  <a:gd name="connsiteX2" fmla="*/ 0 w 72537"/>
                  <a:gd name="connsiteY2" fmla="*/ 16284 h 71057"/>
                  <a:gd name="connsiteX3" fmla="*/ 11843 w 72537"/>
                  <a:gd name="connsiteY3" fmla="*/ 14804 h 71057"/>
                  <a:gd name="connsiteX4" fmla="*/ 57734 w 72537"/>
                  <a:gd name="connsiteY4" fmla="*/ 60695 h 71057"/>
                  <a:gd name="connsiteX5" fmla="*/ 56254 w 72537"/>
                  <a:gd name="connsiteY5" fmla="*/ 71057 h 71057"/>
                  <a:gd name="connsiteX6" fmla="*/ 71058 w 72537"/>
                  <a:gd name="connsiteY6" fmla="*/ 71057 h 71057"/>
                  <a:gd name="connsiteX7" fmla="*/ 72538 w 72537"/>
                  <a:gd name="connsiteY7" fmla="*/ 60695 h 71057"/>
                  <a:gd name="connsiteX8" fmla="*/ 10363 w 72537"/>
                  <a:gd name="connsiteY8" fmla="*/ 0 h 7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537" h="71057">
                    <a:moveTo>
                      <a:pt x="10363" y="0"/>
                    </a:moveTo>
                    <a:cubicBezTo>
                      <a:pt x="5921" y="0"/>
                      <a:pt x="2961" y="0"/>
                      <a:pt x="0" y="1480"/>
                    </a:cubicBezTo>
                    <a:lnTo>
                      <a:pt x="0" y="16284"/>
                    </a:lnTo>
                    <a:cubicBezTo>
                      <a:pt x="2961" y="14804"/>
                      <a:pt x="7402" y="14804"/>
                      <a:pt x="11843" y="14804"/>
                    </a:cubicBezTo>
                    <a:cubicBezTo>
                      <a:pt x="37009" y="14804"/>
                      <a:pt x="57734" y="35529"/>
                      <a:pt x="57734" y="60695"/>
                    </a:cubicBezTo>
                    <a:cubicBezTo>
                      <a:pt x="57734" y="65136"/>
                      <a:pt x="57734" y="68097"/>
                      <a:pt x="56254" y="71057"/>
                    </a:cubicBezTo>
                    <a:lnTo>
                      <a:pt x="71058" y="71057"/>
                    </a:lnTo>
                    <a:cubicBezTo>
                      <a:pt x="71058" y="68097"/>
                      <a:pt x="72538" y="63656"/>
                      <a:pt x="72538" y="60695"/>
                    </a:cubicBezTo>
                    <a:cubicBezTo>
                      <a:pt x="71058" y="28127"/>
                      <a:pt x="42930" y="0"/>
                      <a:pt x="1036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8ED27B07-C1D8-41F1-8C06-57FBE35B768C}"/>
                  </a:ext>
                </a:extLst>
              </p:cNvPr>
              <p:cNvSpPr/>
              <p:nvPr/>
            </p:nvSpPr>
            <p:spPr>
              <a:xfrm>
                <a:off x="-822523" y="4569772"/>
                <a:ext cx="44410" cy="44410"/>
              </a:xfrm>
              <a:custGeom>
                <a:avLst/>
                <a:gdLst>
                  <a:gd name="connsiteX0" fmla="*/ 11843 w 44410"/>
                  <a:gd name="connsiteY0" fmla="*/ 0 h 44410"/>
                  <a:gd name="connsiteX1" fmla="*/ 0 w 44410"/>
                  <a:gd name="connsiteY1" fmla="*/ 2961 h 44410"/>
                  <a:gd name="connsiteX2" fmla="*/ 0 w 44410"/>
                  <a:gd name="connsiteY2" fmla="*/ 20725 h 44410"/>
                  <a:gd name="connsiteX3" fmla="*/ 11843 w 44410"/>
                  <a:gd name="connsiteY3" fmla="*/ 16284 h 44410"/>
                  <a:gd name="connsiteX4" fmla="*/ 29607 w 44410"/>
                  <a:gd name="connsiteY4" fmla="*/ 34048 h 44410"/>
                  <a:gd name="connsiteX5" fmla="*/ 25166 w 44410"/>
                  <a:gd name="connsiteY5" fmla="*/ 44411 h 44410"/>
                  <a:gd name="connsiteX6" fmla="*/ 41450 w 44410"/>
                  <a:gd name="connsiteY6" fmla="*/ 44411 h 44410"/>
                  <a:gd name="connsiteX7" fmla="*/ 44411 w 44410"/>
                  <a:gd name="connsiteY7" fmla="*/ 32568 h 44410"/>
                  <a:gd name="connsiteX8" fmla="*/ 11843 w 44410"/>
                  <a:gd name="connsiteY8" fmla="*/ 0 h 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0" h="44410">
                    <a:moveTo>
                      <a:pt x="11843" y="0"/>
                    </a:moveTo>
                    <a:cubicBezTo>
                      <a:pt x="7402" y="0"/>
                      <a:pt x="4441" y="1480"/>
                      <a:pt x="0" y="2961"/>
                    </a:cubicBezTo>
                    <a:lnTo>
                      <a:pt x="0" y="20725"/>
                    </a:lnTo>
                    <a:cubicBezTo>
                      <a:pt x="2961" y="17764"/>
                      <a:pt x="7402" y="16284"/>
                      <a:pt x="11843" y="16284"/>
                    </a:cubicBezTo>
                    <a:cubicBezTo>
                      <a:pt x="20725" y="16284"/>
                      <a:pt x="29607" y="23686"/>
                      <a:pt x="29607" y="34048"/>
                    </a:cubicBezTo>
                    <a:cubicBezTo>
                      <a:pt x="29607" y="38489"/>
                      <a:pt x="28127" y="41450"/>
                      <a:pt x="25166" y="44411"/>
                    </a:cubicBezTo>
                    <a:lnTo>
                      <a:pt x="41450" y="44411"/>
                    </a:lnTo>
                    <a:cubicBezTo>
                      <a:pt x="42931" y="41450"/>
                      <a:pt x="44411" y="37009"/>
                      <a:pt x="44411" y="32568"/>
                    </a:cubicBezTo>
                    <a:cubicBezTo>
                      <a:pt x="42931" y="13323"/>
                      <a:pt x="29607" y="0"/>
                      <a:pt x="1184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 w="147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FF13EEC-9B90-E1BE-A0F9-624DF97A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2" y="2444043"/>
            <a:ext cx="8032306" cy="3496893"/>
          </a:xfrm>
          <a:prstGeom prst="rect">
            <a:avLst/>
          </a:prstGeom>
          <a:ln w="28575">
            <a:solidFill>
              <a:srgbClr val="B4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E26BAF-3471-D001-87BE-0F4623A7F7AC}"/>
              </a:ext>
            </a:extLst>
          </p:cNvPr>
          <p:cNvSpPr txBox="1"/>
          <p:nvPr/>
        </p:nvSpPr>
        <p:spPr>
          <a:xfrm>
            <a:off x="10499995" y="478926"/>
            <a:ext cx="940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독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좋아요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3BAE74-5EC7-4CE7-017A-CA472C548022}"/>
              </a:ext>
            </a:extLst>
          </p:cNvPr>
          <p:cNvSpPr txBox="1"/>
          <p:nvPr/>
        </p:nvSpPr>
        <p:spPr>
          <a:xfrm>
            <a:off x="625154" y="481048"/>
            <a:ext cx="1842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2022-1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KUBIG Conference</a:t>
            </a:r>
            <a:endParaRPr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1301</Words>
  <Application>Microsoft Macintosh PowerPoint</Application>
  <PresentationFormat>와이드스크린</PresentationFormat>
  <Paragraphs>257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AppleSDGothicNeo</vt:lpstr>
      <vt:lpstr>HY견고딕</vt:lpstr>
      <vt:lpstr>IBM Plex Sans KR Medium</vt:lpstr>
      <vt:lpstr>IBM Plex Sans KR SemiBold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정현</dc:creator>
  <cp:lastModifiedBy>남이량[ 학부재학 / 산업경영공학부 ]</cp:lastModifiedBy>
  <cp:revision>77</cp:revision>
  <dcterms:created xsi:type="dcterms:W3CDTF">2021-12-29T06:53:44Z</dcterms:created>
  <dcterms:modified xsi:type="dcterms:W3CDTF">2022-07-07T15:22:04Z</dcterms:modified>
</cp:coreProperties>
</file>