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9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59" r:id="rId12"/>
    <p:sldId id="303" r:id="rId13"/>
    <p:sldId id="336" r:id="rId14"/>
    <p:sldId id="314" r:id="rId15"/>
    <p:sldId id="315" r:id="rId16"/>
    <p:sldId id="327" r:id="rId17"/>
    <p:sldId id="325" r:id="rId18"/>
    <p:sldId id="328" r:id="rId19"/>
    <p:sldId id="329" r:id="rId20"/>
    <p:sldId id="330" r:id="rId21"/>
    <p:sldId id="316" r:id="rId22"/>
    <p:sldId id="262" r:id="rId23"/>
    <p:sldId id="311" r:id="rId24"/>
    <p:sldId id="306" r:id="rId25"/>
    <p:sldId id="313" r:id="rId26"/>
    <p:sldId id="312" r:id="rId27"/>
    <p:sldId id="332" r:id="rId28"/>
    <p:sldId id="334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CEA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65102" autoAdjust="0"/>
  </p:normalViewPr>
  <p:slideViewPr>
    <p:cSldViewPr snapToGrid="0" snapToObjects="1">
      <p:cViewPr varScale="1">
        <p:scale>
          <a:sx n="42" d="100"/>
          <a:sy n="42" d="100"/>
        </p:scale>
        <p:origin x="15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FE93-5695-D449-B041-0D53A95AB8B1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FF75-205A-894B-B9BE-17784337A33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637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ore-KR" altLang="en-US" dirty="0"/>
              <a:t>다음은 저희 팀이름과 제목에서 아실 수 있듯이 조금 더 주안점을 두었던 산업 분류 자동화 모델에 대한 설명을 드리겠습니다</a:t>
            </a:r>
            <a:r>
              <a:rPr lang="en-US" altLang="ko-Kore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dirty="0" err="1"/>
              <a:t>통계청에서</a:t>
            </a:r>
            <a:r>
              <a:rPr lang="en-US" dirty="0"/>
              <a:t> </a:t>
            </a:r>
            <a:r>
              <a:rPr lang="en-US" dirty="0" err="1"/>
              <a:t>주관한</a:t>
            </a:r>
            <a:r>
              <a:rPr lang="en-US" dirty="0"/>
              <a:t> </a:t>
            </a:r>
            <a:r>
              <a:rPr lang="en-US" dirty="0" err="1"/>
              <a:t>산업</a:t>
            </a:r>
            <a:r>
              <a:rPr lang="en-US" dirty="0"/>
              <a:t> </a:t>
            </a:r>
            <a:r>
              <a:rPr lang="en-US" dirty="0" err="1"/>
              <a:t>분류</a:t>
            </a:r>
            <a:r>
              <a:rPr lang="en-US" dirty="0"/>
              <a:t> </a:t>
            </a:r>
            <a:r>
              <a:rPr lang="en-US" dirty="0" err="1"/>
              <a:t>자동화</a:t>
            </a:r>
            <a:r>
              <a:rPr lang="en-US" dirty="0"/>
              <a:t> </a:t>
            </a:r>
            <a:r>
              <a:rPr lang="en-US" dirty="0" err="1"/>
              <a:t>대회</a:t>
            </a:r>
            <a:r>
              <a:rPr 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오른쪽에 보이시는 예시와 같이 최종목표는 산업에 대한 설명으로 </a:t>
            </a:r>
            <a:r>
              <a:rPr lang="en-US" altLang="ko-KR" dirty="0"/>
              <a:t>--,---,--- </a:t>
            </a:r>
            <a:r>
              <a:rPr lang="ko-KR" altLang="en-US" dirty="0"/>
              <a:t>라는 정보가 주어지면 공식적인 산업분류 코드를 만들어 </a:t>
            </a:r>
            <a:r>
              <a:rPr lang="ko-KR" altLang="en-US" dirty="0" err="1"/>
              <a:t>내는것이였습니다</a:t>
            </a:r>
            <a:r>
              <a:rPr lang="en-US" altLang="ko-KR" dirty="0"/>
              <a:t>.</a:t>
            </a: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상세히 설명하자면</a:t>
            </a:r>
            <a:r>
              <a:rPr lang="en-US" altLang="ko-KR" dirty="0"/>
              <a:t>, </a:t>
            </a:r>
            <a:r>
              <a:rPr lang="ko-KR" altLang="en-US" dirty="0"/>
              <a:t>모델 학습을 위해 주어진 데이터는 위와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Train set</a:t>
            </a:r>
            <a:r>
              <a:rPr lang="ko-KR" altLang="en-US" dirty="0"/>
              <a:t>에는 </a:t>
            </a:r>
            <a:r>
              <a:rPr lang="en-US" altLang="ko-KR" dirty="0"/>
              <a:t>100</a:t>
            </a:r>
            <a:r>
              <a:rPr lang="ko-KR" altLang="en-US" dirty="0"/>
              <a:t>만 산업체의 대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소분류와 해당 산업체에 대한 설명이 세 가지 텍스트 변수로 주어졌습니다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대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소 분류에 해당하는 데이터는 아래의 산업 분류표를 기준으로 하며</a:t>
            </a:r>
            <a:r>
              <a:rPr lang="en-US" altLang="ko-KR" dirty="0"/>
              <a:t>, </a:t>
            </a:r>
            <a:r>
              <a:rPr lang="ko-KR" altLang="en-US" dirty="0"/>
              <a:t>계층적으로 분류되어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산업 분류표에는 대</a:t>
            </a:r>
            <a:r>
              <a:rPr lang="en-US" altLang="ko-KR" dirty="0"/>
              <a:t>,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소 분류 외에도 </a:t>
            </a:r>
            <a:r>
              <a:rPr lang="ko-KR" altLang="en-US" dirty="0" err="1"/>
              <a:t>세분류</a:t>
            </a:r>
            <a:r>
              <a:rPr lang="en-US" altLang="ko-KR" dirty="0"/>
              <a:t>, </a:t>
            </a:r>
            <a:r>
              <a:rPr lang="ko-KR" altLang="en-US" dirty="0" err="1"/>
              <a:t>세세분류</a:t>
            </a:r>
            <a:r>
              <a:rPr lang="en-US" altLang="ko-KR" dirty="0"/>
              <a:t>, </a:t>
            </a:r>
            <a:r>
              <a:rPr lang="ko-KR" altLang="en-US" dirty="0"/>
              <a:t>상세설명 텍스트 데이터가 있었으며</a:t>
            </a:r>
            <a:endParaRPr lang="en-US" altLang="ko-KR" dirty="0"/>
          </a:p>
          <a:p>
            <a:r>
              <a:rPr lang="ko-KR" altLang="en-US" dirty="0"/>
              <a:t> 추후에 저희는 모델의 성능을 높이기 위해 산업 분류표의 텍스트 </a:t>
            </a:r>
            <a:r>
              <a:rPr lang="ko-KR" altLang="en-US" dirty="0" err="1"/>
              <a:t>정보또한</a:t>
            </a:r>
            <a:r>
              <a:rPr lang="ko-KR" altLang="en-US" dirty="0"/>
              <a:t> 활용했습니다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74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지향점과 데이터가 </a:t>
            </a:r>
            <a:r>
              <a:rPr lang="ko-KR" altLang="en-US" dirty="0" err="1"/>
              <a:t>계층적이라는</a:t>
            </a:r>
            <a:r>
              <a:rPr lang="ko-KR" altLang="en-US" dirty="0"/>
              <a:t> 특성을 토대로 하여 저희는 이 대회의 문제 정의를 다음과 같은 두 스텝으로 나누었습니다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소분류를 예측하는 모델을 만드는 것이고 </a:t>
            </a:r>
            <a:endParaRPr lang="en-US" altLang="ko-KR" dirty="0"/>
          </a:p>
          <a:p>
            <a:r>
              <a:rPr lang="ko-KR" altLang="en-US" dirty="0"/>
              <a:t>두번째는 출력으로 나온 소분류에 따라 대</a:t>
            </a:r>
            <a:r>
              <a:rPr lang="en-US" altLang="ko-KR" dirty="0"/>
              <a:t>, </a:t>
            </a:r>
            <a:r>
              <a:rPr lang="ko-KR" altLang="en-US" dirty="0"/>
              <a:t>중분류를 </a:t>
            </a:r>
            <a:r>
              <a:rPr lang="ko-KR" altLang="en-US" dirty="0" err="1"/>
              <a:t>맵핑해주는</a:t>
            </a:r>
            <a:r>
              <a:rPr lang="ko-KR" altLang="en-US" dirty="0"/>
              <a:t> 과정을 거치는 </a:t>
            </a:r>
            <a:r>
              <a:rPr lang="ko-KR" altLang="en-US" dirty="0" err="1"/>
              <a:t>것이였습니다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58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 해당한 문제에 대한 첫번째 접근입니다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</a:t>
            </a:r>
            <a:endParaRPr kumimoji="1" lang="en-US" altLang="ko-Kore-KR" dirty="0"/>
          </a:p>
          <a:p>
            <a:r>
              <a:rPr kumimoji="1" lang="ko-Kore-KR" altLang="en-US" dirty="0"/>
              <a:t>품사태깅을 통한 명사 추출 및 </a:t>
            </a:r>
            <a:r>
              <a:rPr kumimoji="1" lang="en-US" altLang="ko-Kore-KR" dirty="0" err="1"/>
              <a:t>keras</a:t>
            </a:r>
            <a:r>
              <a:rPr kumimoji="1" lang="ko-Kore-KR" altLang="en-US" dirty="0"/>
              <a:t>를 활용한 </a:t>
            </a:r>
            <a:r>
              <a:rPr kumimoji="1" lang="en-US" altLang="ko-Kore-KR" dirty="0" err="1"/>
              <a:t>cnn</a:t>
            </a:r>
            <a:r>
              <a:rPr kumimoji="1" lang="ko-Kore-KR" altLang="en-US" dirty="0"/>
              <a:t>모델 입니다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유의미한 텍스트 데이터 프로젝트를 진행하기 위해 처음부터 </a:t>
            </a:r>
            <a:r>
              <a:rPr kumimoji="1" lang="en-US" altLang="ko-Kore-KR" dirty="0" err="1"/>
              <a:t>bert</a:t>
            </a:r>
            <a:r>
              <a:rPr kumimoji="1" lang="ko-Kore-KR" altLang="en-US" dirty="0"/>
              <a:t>등의 고성능의</a:t>
            </a:r>
            <a:r>
              <a:rPr kumimoji="1" lang="en-US" altLang="ko-Kore-KR" dirty="0"/>
              <a:t> pre-trained </a:t>
            </a:r>
            <a:r>
              <a:rPr kumimoji="1" lang="ko-Kore-KR" altLang="en-US" dirty="0"/>
              <a:t>모델을 사용하기 보다</a:t>
            </a:r>
            <a:endParaRPr kumimoji="1" lang="en-US" altLang="ko-Kore-KR" dirty="0"/>
          </a:p>
          <a:p>
            <a:r>
              <a:rPr kumimoji="1" lang="ko-Kore-KR" altLang="en-US" dirty="0"/>
              <a:t>직접 품사 태깅 후 유의미한 단어를 추출해 토크나이징을 하며 </a:t>
            </a:r>
            <a:r>
              <a:rPr kumimoji="1" lang="en-US" altLang="ko-Kore-KR" dirty="0" err="1"/>
              <a:t>cnn</a:t>
            </a:r>
            <a:r>
              <a:rPr kumimoji="1" lang="ko-Kore-KR" altLang="en-US" dirty="0"/>
              <a:t>을 수작업으로 구성하는 식의 접근을 우선적으로 취했습니다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25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18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Obj, </a:t>
            </a:r>
            <a:r>
              <a:rPr kumimoji="1" lang="en-US" altLang="ko-Kore-KR" dirty="0" err="1"/>
              <a:t>mthd</a:t>
            </a:r>
            <a:r>
              <a:rPr kumimoji="1" lang="en-US" altLang="ko-Kore-KR" dirty="0"/>
              <a:t>, deal </a:t>
            </a:r>
            <a:r>
              <a:rPr kumimoji="1" lang="ko-Kore-KR" altLang="en-US" dirty="0"/>
              <a:t>모두에 대해 실시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847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8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782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7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결측치 비율 적음</a:t>
            </a:r>
            <a:r>
              <a:rPr kumimoji="1" lang="en-US" altLang="ko-Kore-KR" dirty="0"/>
              <a:t>… </a:t>
            </a:r>
            <a:r>
              <a:rPr kumimoji="1" lang="ko-Kore-KR" altLang="en-US" dirty="0"/>
              <a:t>그냥 제거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50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학습한 </a:t>
            </a:r>
            <a:r>
              <a:rPr lang="ko-Kore-KR" altLang="en-US" dirty="0"/>
              <a:t>모델인 </a:t>
            </a:r>
            <a:r>
              <a:rPr lang="en" altLang="ko-KR" dirty="0"/>
              <a:t>BERT</a:t>
            </a:r>
            <a:r>
              <a:rPr lang="ko-KR" altLang="en-US" dirty="0"/>
              <a:t>에 대해 간략히 설명하자면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여러 개의 트랜스포머의 인코더를 쌓아 올린 모델입니다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텍스트 데이터를 모델의 입력으로 주기 위한 </a:t>
            </a:r>
            <a:r>
              <a:rPr lang="ko-KR" altLang="en-US" dirty="0" err="1"/>
              <a:t>토크나이징</a:t>
            </a:r>
            <a:r>
              <a:rPr lang="ko-KR" altLang="en-US" dirty="0"/>
              <a:t> 과정에서 </a:t>
            </a:r>
            <a:r>
              <a:rPr lang="en" altLang="ko-KR" dirty="0"/>
              <a:t>Bert</a:t>
            </a:r>
            <a:r>
              <a:rPr lang="ko-KR" altLang="en-US" dirty="0"/>
              <a:t>는 </a:t>
            </a:r>
            <a:r>
              <a:rPr lang="en" altLang="ko-KR" dirty="0" err="1"/>
              <a:t>Wordpiece</a:t>
            </a:r>
            <a:r>
              <a:rPr lang="en" altLang="ko-KR" dirty="0"/>
              <a:t> </a:t>
            </a:r>
            <a:r>
              <a:rPr lang="ko-KR" altLang="en-US" dirty="0" err="1"/>
              <a:t>토크나이저를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r>
              <a:rPr lang="en" altLang="ko-KR" dirty="0" err="1"/>
              <a:t>Wordpiece</a:t>
            </a:r>
            <a:r>
              <a:rPr lang="en" altLang="ko-KR" dirty="0"/>
              <a:t> </a:t>
            </a:r>
            <a:r>
              <a:rPr lang="ko-KR" altLang="en-US" dirty="0" err="1"/>
              <a:t>토크나이저는</a:t>
            </a:r>
            <a:r>
              <a:rPr lang="ko-KR" altLang="en-US" dirty="0"/>
              <a:t> </a:t>
            </a:r>
            <a:r>
              <a:rPr lang="ko-KR" altLang="en-US" dirty="0" err="1"/>
              <a:t>서브워드</a:t>
            </a:r>
            <a:r>
              <a:rPr lang="ko-KR" altLang="en-US" dirty="0"/>
              <a:t> 토크나이저의 일종으로</a:t>
            </a:r>
            <a:r>
              <a:rPr lang="en-US" altLang="ko-KR" dirty="0"/>
              <a:t>, </a:t>
            </a:r>
            <a:r>
              <a:rPr lang="ko-KR" altLang="en-US" dirty="0"/>
              <a:t>하나의 단어를 더 작은 단위의 의미를 가진 </a:t>
            </a:r>
            <a:r>
              <a:rPr lang="ko-KR" altLang="en-US" dirty="0" err="1"/>
              <a:t>서브워드로</a:t>
            </a:r>
            <a:r>
              <a:rPr lang="ko-KR" altLang="en-US" dirty="0"/>
              <a:t> 쪼개기 때문에 </a:t>
            </a:r>
            <a:r>
              <a:rPr lang="en-US" altLang="ko-KR" dirty="0" err="1"/>
              <a:t>oov</a:t>
            </a:r>
            <a:r>
              <a:rPr lang="en-US" altLang="ko-KR" dirty="0"/>
              <a:t> </a:t>
            </a:r>
            <a:r>
              <a:rPr lang="ko-KR" altLang="en-US" dirty="0"/>
              <a:t>가 발생할 우려가 적습니다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이렇게 만든 시퀀스를 </a:t>
            </a:r>
            <a:r>
              <a:rPr lang="ko-KR" altLang="en-US" dirty="0" err="1"/>
              <a:t>입력받으면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문장에서 단어의 위치 정보를 반영하기 위해 </a:t>
            </a:r>
            <a:r>
              <a:rPr lang="ko-KR" altLang="en-US" dirty="0" err="1"/>
              <a:t>포지셔널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계층을 만들어 이를 단어 벡터들과 더함으로써 위치정보를 표현합니다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버트는</a:t>
            </a:r>
            <a:r>
              <a:rPr lang="ko-KR" altLang="en-US" dirty="0"/>
              <a:t> 사전 학습 과정에서 문장에 빈칸을 뚫고 빈칸에 들어갈 단어를 맞추는 ‘</a:t>
            </a:r>
            <a:r>
              <a:rPr lang="ko-KR" altLang="en-US" dirty="0" err="1"/>
              <a:t>마스크드</a:t>
            </a:r>
            <a:r>
              <a:rPr lang="ko-KR" altLang="en-US" dirty="0"/>
              <a:t> 언어 모델‘ 이라는 특성을 갖고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 팀은 이러한 </a:t>
            </a:r>
            <a:r>
              <a:rPr lang="ko-KR" altLang="en-US" dirty="0" err="1"/>
              <a:t>버트</a:t>
            </a:r>
            <a:r>
              <a:rPr lang="ko-KR" altLang="en-US" dirty="0"/>
              <a:t> 모델을 사용해서 올바르게 산업 분류를 예측하는 모델을 구현하려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데이터를 효율적으로 학습시키기 위해서는 다음과 같은 </a:t>
            </a:r>
            <a:r>
              <a:rPr kumimoji="1" lang="ko-KR" altLang="en-US" dirty="0" err="1"/>
              <a:t>전처리를</a:t>
            </a:r>
            <a:r>
              <a:rPr kumimoji="1" lang="ko-KR" altLang="en-US" dirty="0"/>
              <a:t>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먼저 세 개의 텍스트 변수를 하나의 변수로 통합하고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빈도수가 적은 </a:t>
            </a:r>
            <a:r>
              <a:rPr kumimoji="1" lang="ko-KR" altLang="en-US" dirty="0" err="1"/>
              <a:t>저빈도</a:t>
            </a:r>
            <a:r>
              <a:rPr kumimoji="1" lang="ko-KR" altLang="en-US" dirty="0"/>
              <a:t> 단어를 삭제하고 </a:t>
            </a:r>
            <a:endParaRPr kumimoji="1" lang="en-US" altLang="ko-KR" dirty="0"/>
          </a:p>
          <a:p>
            <a:r>
              <a:rPr lang="ko-KR" altLang="en-US" dirty="0"/>
              <a:t>및</a:t>
            </a:r>
            <a:r>
              <a:rPr lang="en-US" altLang="ko-KR" dirty="0"/>
              <a:t>', '</a:t>
            </a:r>
            <a:r>
              <a:rPr lang="ko-KR" altLang="en-US" dirty="0"/>
              <a:t>위주</a:t>
            </a:r>
            <a:r>
              <a:rPr lang="en-US" altLang="ko-KR" dirty="0"/>
              <a:t>＇, </a:t>
            </a:r>
            <a:r>
              <a:rPr lang="ko-KR" altLang="en-US" dirty="0"/>
              <a:t>등 </a:t>
            </a:r>
            <a:r>
              <a:rPr lang="en-US" altLang="ko-KR" dirty="0"/>
              <a:t>,  </a:t>
            </a:r>
            <a:r>
              <a:rPr lang="ko-KR" altLang="en-US" dirty="0" err="1"/>
              <a:t>처럼</a:t>
            </a:r>
            <a:r>
              <a:rPr lang="ko-KR" altLang="en-US" dirty="0"/>
              <a:t> 의미 없는 </a:t>
            </a:r>
            <a:r>
              <a:rPr kumimoji="1" lang="ko-KR" altLang="en-US" dirty="0" err="1"/>
              <a:t>불용어를</a:t>
            </a:r>
            <a:r>
              <a:rPr kumimoji="1" lang="ko-KR" altLang="en-US" dirty="0"/>
              <a:t> 제거했습니다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 ‘</a:t>
            </a:r>
            <a:r>
              <a:rPr kumimoji="1" lang="ko-KR" altLang="en-US" dirty="0"/>
              <a:t>에게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, ‘</a:t>
            </a:r>
            <a:r>
              <a:rPr kumimoji="1" lang="ko-KR" altLang="en-US" dirty="0"/>
              <a:t>을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‘ </a:t>
            </a:r>
            <a:r>
              <a:rPr kumimoji="1" lang="ko-KR" altLang="en-US" dirty="0"/>
              <a:t>등의 조사는 서비스의 제공자 </a:t>
            </a:r>
            <a:r>
              <a:rPr kumimoji="1" lang="en-US" altLang="ko-KR" dirty="0"/>
              <a:t>/ </a:t>
            </a:r>
            <a:r>
              <a:rPr kumimoji="1" lang="ko-KR" altLang="en-US" dirty="0"/>
              <a:t>이용자에 대한 정보처럼  유의미한 정보를 담고 있는 판단 하에 제거하지 않고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결론적으로는 명사와 명사의 쓰임을 나타내는 조사를 결합한 정보를 학습시키기로 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참고자료로 주어진 산업 분류표의 소분류와 그에 따른 산업체 설명 데이터를 모델에 학습시키는 등의 방법으로 모델의 성능을 높여보려 합니다</a:t>
            </a:r>
            <a:r>
              <a:rPr kumimoji="1"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997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338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513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092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66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1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81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519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81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16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33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5FF75-205A-894B-B9BE-17784337A33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ADB-186D-3246-BA4F-2D352FB1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969BE-D35C-4744-8547-B5257AB4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C6037-8F1F-8C48-AE45-CD15AFD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9F5-7C02-DB49-BC44-EB44E29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1F5A-A0CA-FE45-BB99-0BCAAFDD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5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DCCE-FFC6-684B-8CC2-55CD23A9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46967-D762-4640-B9D7-16858ACF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1E15-2022-C94B-A612-E757F0B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2BB6C-357A-C741-84F8-7098A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8C453-A6F5-7F46-9C3B-24C1A55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6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E6F7-79C4-9946-92B9-B9154D2F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4539-39D5-F447-95B8-11C62D2E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767ED-E4F6-6E4F-9CAC-E3C3B4CA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9192D-2122-0648-B863-3B695A4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891C-A23E-714B-8998-412D322F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4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BC2-1266-6341-8639-3771B14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FDED4-1456-C940-9622-EAB32521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B464-EAA3-354B-A579-7A2ED8D7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530B-8925-C941-8C8B-F42E3990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82D9E-D608-A24E-8415-3B2D917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4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8957-3ECB-5C47-80E1-A103DBDE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0895-02EF-6A45-9E07-1F8255BD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148E-C50E-AF46-A910-4044F702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6728-F135-8E4C-8050-6BE8736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6F64-F83D-3543-9ADA-4CAB85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9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85B3-49B5-C942-9215-59261DA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858F-FBF5-934D-B850-36D27094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7C287-B7C9-5141-A10C-0C1D6E5B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84778-6497-FE40-85C7-7684778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3ABCE-B4AC-EF4C-89D5-407E5507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30316-53C4-AB4A-921F-A33C039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8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C500-8E7C-5C48-B2C1-A4B89CE5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800E-DD00-F240-AE85-E019839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2CD5A-C0E3-444F-95F9-0A9A9D0F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646FD6-1B0D-A942-BAD1-6183A0CE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FFF3-D016-8649-A1D5-C630E821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9AA4B-C2F0-2645-A0E5-8A6799B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AD02-581E-F64B-BF52-62E9AA5B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6D69-F468-854B-8203-80EC306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D17E-F226-5B40-8A59-68CF55DF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B307A-B9F1-DF45-9BB8-FBD2996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4892C-F94D-CC44-9E2A-59E8C4B3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8B78F-CAF3-154C-B122-D2BCE93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144D5-B36F-794D-889A-F2EADBFC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FF789-591D-2049-B8FD-8B1349DF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3749D-A806-6E4A-8697-1E9BA49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29FC-C719-1143-95A5-2D01D95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5899-BD29-2148-862B-8D22E82E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5A001-181D-D442-8EE7-7AD0FB53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9A5FD-12CD-C044-964F-BC843AC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9BE78-FAB7-CF4F-B9FE-72B5E03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D123-D80C-4948-B556-42C867F9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5D01C-E18E-D641-A494-EFE0447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F6AE30-1388-F34F-AB15-0EE469D9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4F72-143D-5B49-9D13-23862102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D3757-FD77-7347-9C18-9FF6C419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2CEC-CD34-6E40-A3C0-8F4CB61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0CBE-EB9D-9B41-833F-B290847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399CB0-B7CB-0F44-AFE5-0760AD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D6ED1-3620-EF4C-802B-63DBB778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73BF-B5CA-5C40-B348-54E9CD51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B2BE-817F-3D44-8725-B558A3E8611B}" type="datetimeFigureOut">
              <a:rPr kumimoji="1" lang="ko-Kore-KR" altLang="en-US" smtClean="0"/>
              <a:t>07/08/2022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F35B-BDA9-324E-97EA-9FBF5139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31AF3-EAB1-1F41-8903-A29C1FD6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85F6-72EF-B847-9B8B-01CFAA37BE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4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21862" y="3453496"/>
            <a:ext cx="1148275" cy="382295"/>
          </a:xfrm>
          <a:prstGeom prst="ellipse">
            <a:avLst/>
          </a:prstGeom>
          <a:solidFill>
            <a:schemeClr val="dk1">
              <a:alpha val="4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14186" y="3859494"/>
            <a:ext cx="9243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자연어기반 산업 분류 자동화 모델 구축</a:t>
            </a:r>
            <a:endParaRPr sz="4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383256" y="807246"/>
            <a:ext cx="1425961" cy="2866558"/>
            <a:chOff x="5161835" y="304181"/>
            <a:chExt cx="2772488" cy="5573432"/>
          </a:xfrm>
        </p:grpSpPr>
        <p:sp>
          <p:nvSpPr>
            <p:cNvPr id="91" name="Google Shape;91;p1"/>
            <p:cNvSpPr/>
            <p:nvPr/>
          </p:nvSpPr>
          <p:spPr>
            <a:xfrm rot="5400000" flipH="1">
              <a:off x="4135714" y="2079005"/>
              <a:ext cx="5044514" cy="2552701"/>
            </a:xfrm>
            <a:prstGeom prst="parallelogram">
              <a:avLst>
                <a:gd name="adj" fmla="val 10631"/>
              </a:avLst>
            </a:prstGeom>
            <a:gradFill>
              <a:gsLst>
                <a:gs pos="0">
                  <a:srgbClr val="BFBFBF"/>
                </a:gs>
                <a:gs pos="100000">
                  <a:schemeClr val="lt1"/>
                </a:gs>
              </a:gsLst>
              <a:lin ang="5400000" scaled="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6200000">
              <a:off x="4026181" y="1693241"/>
              <a:ext cx="5044516" cy="2771768"/>
            </a:xfrm>
            <a:prstGeom prst="parallelogram">
              <a:avLst>
                <a:gd name="adj" fmla="val 8019"/>
              </a:avLst>
            </a:prstGeom>
            <a:solidFill>
              <a:srgbClr val="127CEA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479760">
              <a:off x="5278758" y="5323160"/>
              <a:ext cx="1261339" cy="238123"/>
            </a:xfrm>
            <a:prstGeom prst="rtTriangle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5400000" flipH="1">
              <a:off x="3899842" y="1566893"/>
              <a:ext cx="5078125" cy="2552701"/>
            </a:xfrm>
            <a:prstGeom prst="parallelogram">
              <a:avLst>
                <a:gd name="adj" fmla="val 9138"/>
              </a:avLst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path path="circle">
                <a:fillToRect l="100000" b="100000"/>
              </a:path>
              <a:tileRect t="-100000" r="-100000"/>
            </a:gra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algn="l" rotWithShape="0">
                <a:srgbClr val="000000">
                  <a:alpha val="2941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-5400000" flipH="1">
              <a:off x="5876589" y="2714965"/>
              <a:ext cx="1124629" cy="2552700"/>
            </a:xfrm>
            <a:prstGeom prst="parallelogram">
              <a:avLst>
                <a:gd name="adj" fmla="val 24383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 flipH="1">
              <a:off x="6284483" y="3274239"/>
              <a:ext cx="307405" cy="2552702"/>
            </a:xfrm>
            <a:prstGeom prst="parallelogram">
              <a:avLst>
                <a:gd name="adj" fmla="val 94730"/>
              </a:avLst>
            </a:prstGeom>
            <a:solidFill>
              <a:srgbClr val="3F3F3F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404501">
            <a:off x="5384262" y="2580085"/>
            <a:ext cx="130324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100" b="1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rPr>
              <a:t>텍스트 프로젝트</a:t>
            </a:r>
            <a:endParaRPr sz="1100" b="1" i="0" u="none" strike="noStrike" cap="none" dirty="0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64238" y="4907530"/>
            <a:ext cx="2172722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산업코드 </a:t>
            </a:r>
            <a:r>
              <a:rPr lang="en-US" altLang="ko-KR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KU</a:t>
            </a:r>
            <a:r>
              <a:rPr lang="ko-KR" altLang="en-US" sz="2000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분기</a:t>
            </a:r>
            <a:endParaRPr lang="en-US" altLang="ko-KR" sz="200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050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</a:t>
            </a:r>
            <a:r>
              <a:rPr lang="ko-KR" altLang="en-US" b="1" dirty="0" err="1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오화진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b="1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김지후</a:t>
            </a:r>
            <a:endParaRPr lang="en-US" altLang="ko-KR" b="1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15</a:t>
            </a:r>
            <a:r>
              <a:rPr lang="ko-KR" altLang="en-US" sz="1800" b="1" i="0" u="none" strike="noStrike" cap="none" dirty="0">
                <a:solidFill>
                  <a:srgbClr val="757070"/>
                </a:solidFill>
                <a:latin typeface="+mj-ea"/>
                <a:ea typeface="+mj-ea"/>
                <a:cs typeface="Malgun Gothic"/>
                <a:sym typeface="Malgun Gothic"/>
              </a:rPr>
              <a:t>기 김진수</a:t>
            </a: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sz="1800" b="1" i="0" u="none" strike="noStrike" cap="none" dirty="0">
              <a:solidFill>
                <a:srgbClr val="757070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D94E4E-B10B-46A5-B9A5-A030C09305A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A6071235-3124-45AB-85D1-E3BE82A529E7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EE4291-12F6-4A35-B141-B2AD2E681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40CB666-4A9F-496A-B6C9-CFC0BAC6DB2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7B472A-0C30-4CE4-A274-8093576C92B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404EC3D1-1B8B-4228-B6E2-D93DCDA31157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E6B27A1-7E6B-4AE9-B51C-E24345EF934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C7DEF51-C33D-44CD-81C5-CD06B7EEBDD6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CE81FC-B3B8-4C01-8BCA-AA73C5B7F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229DD6-01D2-4A90-B3CF-6B2267BCF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835194FC-36C3-4FE5-A4EE-608E5E1438FA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6F9DAF-C6F8-4B5B-B5BF-75D8BB451BA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07A70224-0D18-4CFB-823F-5832CA846CB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192495C-CE1B-47E8-9FEA-9D346BB2670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8BA8A261-FC45-4B35-936A-966B06E72CA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634DF23-46AA-412E-A278-B57D1A74BA1B}"/>
                    </a:ext>
                  </a:extLst>
                </p:cNvPr>
                <p:cNvCxnSpPr>
                  <a:cxnSpLocks/>
                  <a:stCxn id="4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26F80B2-7676-4DD1-9546-93ADE57BC7B4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F0B952D-3B53-4ABC-B20F-B1728E88C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8C2BFF7-7591-FC42-903B-28815BBE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84" y="911013"/>
            <a:ext cx="6852398" cy="3639471"/>
          </a:xfrm>
          <a:prstGeom prst="rect">
            <a:avLst/>
          </a:prstGeom>
        </p:spPr>
      </p:pic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6263597" y="4938419"/>
            <a:ext cx="4451368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발급 하는데 며칠 걸리죠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1751022" y="5510883"/>
            <a:ext cx="4777937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신청은 그 신청 당일 포함해서 평일 사일 소요됩니다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1162260" y="5581877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A2FED5-98F3-9C84-1A55-17DB51407605}"/>
              </a:ext>
            </a:extLst>
          </p:cNvPr>
          <p:cNvCxnSpPr/>
          <p:nvPr/>
        </p:nvCxnSpPr>
        <p:spPr>
          <a:xfrm>
            <a:off x="6107884" y="4584210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E62502-4966-A6AA-B11B-20DF3DEF60AB}"/>
              </a:ext>
            </a:extLst>
          </p:cNvPr>
          <p:cNvSpPr/>
          <p:nvPr/>
        </p:nvSpPr>
        <p:spPr>
          <a:xfrm>
            <a:off x="750134" y="911013"/>
            <a:ext cx="4777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민원 문답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203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6994201" y="229902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중개를 통해서 </a:t>
            </a:r>
            <a:endParaRPr kumimoji="1" lang="ko-Kore-KR" altLang="en-US" sz="2000" b="1" dirty="0"/>
          </a:p>
        </p:txBody>
      </p:sp>
      <p:sp>
        <p:nvSpPr>
          <p:cNvPr id="47" name="모서리가 둥근 직사각형 137">
            <a:extLst>
              <a:ext uri="{FF2B5EF4-FFF2-40B4-BE49-F238E27FC236}">
                <a16:creationId xmlns:a16="http://schemas.microsoft.com/office/drawing/2014/main" id="{1EC2F923-DF06-4C9A-87AF-9C550A11E5A6}"/>
              </a:ext>
            </a:extLst>
          </p:cNvPr>
          <p:cNvSpPr/>
          <p:nvPr/>
        </p:nvSpPr>
        <p:spPr>
          <a:xfrm flipH="1">
            <a:off x="6994201" y="1363026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사무실에서</a:t>
            </a:r>
            <a:endParaRPr kumimoji="1" lang="ko-Kore-KR" altLang="en-US" sz="20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27" name="Google Shape;129;p3">
            <a:extLst>
              <a:ext uri="{FF2B5EF4-FFF2-40B4-BE49-F238E27FC236}">
                <a16:creationId xmlns:a16="http://schemas.microsoft.com/office/drawing/2014/main" id="{0992E11F-1902-D4A7-526D-71D03DFA7FAC}"/>
              </a:ext>
            </a:extLst>
          </p:cNvPr>
          <p:cNvSpPr/>
          <p:nvPr/>
        </p:nvSpPr>
        <p:spPr>
          <a:xfrm>
            <a:off x="1814795" y="4065781"/>
            <a:ext cx="2835084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8" name="Google Shape;133;p3">
            <a:extLst>
              <a:ext uri="{FF2B5EF4-FFF2-40B4-BE49-F238E27FC236}">
                <a16:creationId xmlns:a16="http://schemas.microsoft.com/office/drawing/2014/main" id="{1869B680-75A0-F34E-94E7-6BF708E8605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49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DB9B64C-3774-F4F6-71EC-B225C20C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1913364" y="1273480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2FCFF78A-02DF-0750-F986-DD47D308FD97}"/>
              </a:ext>
            </a:extLst>
          </p:cNvPr>
          <p:cNvSpPr/>
          <p:nvPr/>
        </p:nvSpPr>
        <p:spPr>
          <a:xfrm flipH="1">
            <a:off x="6994200" y="319594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건축용 </a:t>
            </a:r>
            <a:r>
              <a:rPr kumimoji="1" lang="ko-KR" altLang="en-US" sz="2000" b="1" dirty="0" err="1"/>
              <a:t>목재</a:t>
            </a:r>
            <a:r>
              <a:rPr kumimoji="1" lang="ko-KR" altLang="en-US" sz="2000" b="1" dirty="0" err="1">
                <a:sym typeface="Wingdings" panose="05000000000000000000" pitchFamily="2" charset="2"/>
              </a:rPr>
              <a:t>골재</a:t>
            </a:r>
            <a:endParaRPr kumimoji="1" lang="ko-Kore-KR" altLang="en-US" sz="2000" b="1" dirty="0"/>
          </a:p>
        </p:txBody>
      </p:sp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DCF22ED8-797F-E9EC-D24C-62498DF1464E}"/>
              </a:ext>
            </a:extLst>
          </p:cNvPr>
          <p:cNvSpPr/>
          <p:nvPr/>
        </p:nvSpPr>
        <p:spPr>
          <a:xfrm flipH="1">
            <a:off x="6557289" y="4487496"/>
            <a:ext cx="3721347" cy="1166644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대분류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G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중분류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 : 46</a:t>
            </a:r>
          </a:p>
          <a:p>
            <a:pPr algn="ctr"/>
            <a:r>
              <a:rPr kumimoji="1" lang="ko-KR" altLang="en-US" sz="2000" b="1" dirty="0">
                <a:solidFill>
                  <a:sysClr val="windowText" lastClr="000000"/>
                </a:solidFill>
              </a:rPr>
              <a:t>소분류 </a:t>
            </a:r>
            <a:r>
              <a:rPr kumimoji="1" lang="en-US" altLang="ko-KR" sz="2000" b="1" dirty="0">
                <a:solidFill>
                  <a:sysClr val="windowText" lastClr="000000"/>
                </a:solidFill>
              </a:rPr>
              <a:t>: 461</a:t>
            </a:r>
            <a:r>
              <a:rPr kumimoji="1" lang="ko-KR" altLang="en-US" sz="2000" b="1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985F1-F238-9EA1-2C65-129FE1AA7489}"/>
              </a:ext>
            </a:extLst>
          </p:cNvPr>
          <p:cNvCxnSpPr/>
          <p:nvPr/>
        </p:nvCxnSpPr>
        <p:spPr>
          <a:xfrm>
            <a:off x="8417962" y="4028585"/>
            <a:ext cx="0" cy="36186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3F8A95-7793-518C-267B-910FA3F2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5" y="1508243"/>
            <a:ext cx="5444570" cy="1822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7033C-844F-9D82-AD1C-A3543CC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74" y="4487159"/>
            <a:ext cx="5526426" cy="151519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20166" y="18914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모델</a:t>
            </a:r>
            <a:r>
              <a:rPr kumimoji="1" lang="ko-KR" altLang="en-US" sz="2000" b="1" dirty="0"/>
              <a:t> 개발용 자료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3976085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  <p:sp>
        <p:nvSpPr>
          <p:cNvPr id="27" name="모서리가 둥근 직사각형 137">
            <a:extLst>
              <a:ext uri="{FF2B5EF4-FFF2-40B4-BE49-F238E27FC236}">
                <a16:creationId xmlns:a16="http://schemas.microsoft.com/office/drawing/2014/main" id="{8DBD5F18-E1FF-094E-A542-898FDAB09E7B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7606090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분류표를 통한 매핑</a:t>
            </a:r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2187309" y="433351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소분류 예측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971767" y="365338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8466248" y="365338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92A7848-A764-3343-80E9-FFCD96D78725}"/>
              </a:ext>
            </a:extLst>
          </p:cNvPr>
          <p:cNvSpPr/>
          <p:nvPr/>
        </p:nvSpPr>
        <p:spPr>
          <a:xfrm flipH="1">
            <a:off x="4093671" y="1808023"/>
            <a:ext cx="4073931" cy="87924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>
                <a:solidFill>
                  <a:sysClr val="windowText" lastClr="000000"/>
                </a:solidFill>
              </a:rPr>
              <a:t>의미 있는 코드 분류를 위해</a:t>
            </a:r>
            <a:r>
              <a:rPr kumimoji="1" lang="en-US" altLang="ko-Kore-KR" sz="2000" b="1" dirty="0">
                <a:solidFill>
                  <a:sysClr val="windowText" lastClr="000000"/>
                </a:solidFill>
              </a:rPr>
              <a:t>!</a:t>
            </a:r>
            <a:endParaRPr kumimoji="1" lang="ko-Kore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2BE3A2E-CA1F-EF41-9C0B-799A3091E88E}"/>
              </a:ext>
            </a:extLst>
          </p:cNvPr>
          <p:cNvCxnSpPr>
            <a:stCxn id="32" idx="2"/>
            <a:endCxn id="3" idx="0"/>
          </p:cNvCxnSpPr>
          <p:nvPr/>
        </p:nvCxnSpPr>
        <p:spPr>
          <a:xfrm flipH="1">
            <a:off x="3601812" y="2687263"/>
            <a:ext cx="2528824" cy="9661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602C3F1-7B15-FA48-A74A-040BFA825F29}"/>
              </a:ext>
            </a:extLst>
          </p:cNvPr>
          <p:cNvCxnSpPr>
            <a:stCxn id="32" idx="2"/>
            <a:endCxn id="60" idx="0"/>
          </p:cNvCxnSpPr>
          <p:nvPr/>
        </p:nvCxnSpPr>
        <p:spPr>
          <a:xfrm>
            <a:off x="6130636" y="2687263"/>
            <a:ext cx="2965657" cy="9661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method1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1 - 무료 교육개 아이콘">
            <a:extLst>
              <a:ext uri="{FF2B5EF4-FFF2-40B4-BE49-F238E27FC236}">
                <a16:creationId xmlns:a16="http://schemas.microsoft.com/office/drawing/2014/main" id="{663AAB29-C5FD-D243-8082-D812D584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1" y="3029026"/>
            <a:ext cx="1037646" cy="10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248764" y="3029026"/>
            <a:ext cx="500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명사 추출 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</a:t>
            </a:r>
            <a:r>
              <a:rPr kumimoji="1" lang="ko-Kore-KR" altLang="en-US" sz="24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en-US" altLang="ko-Kore-KR" sz="24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keras</a:t>
            </a:r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활용한 </a:t>
            </a:r>
            <a:r>
              <a:rPr kumimoji="1" lang="en-US" altLang="ko-Kore-KR" sz="3200" b="1" dirty="0" err="1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cnn</a:t>
            </a:r>
            <a:endParaRPr kumimoji="1" lang="ko-Kore-KR" altLang="en-US" sz="3200" b="1" dirty="0">
              <a:solidFill>
                <a:schemeClr val="bg1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A7CF02C2-7EC0-D84B-B101-A00719E5A487}"/>
              </a:ext>
            </a:extLst>
          </p:cNvPr>
          <p:cNvSpPr txBox="1"/>
          <p:nvPr/>
        </p:nvSpPr>
        <p:spPr>
          <a:xfrm>
            <a:off x="4246476" y="1806709"/>
            <a:ext cx="459709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-300" dirty="0" err="1">
                <a:solidFill>
                  <a:schemeClr val="bg1">
                    <a:lumMod val="6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Mecab</a:t>
            </a:r>
            <a:r>
              <a:rPr lang="en-US" altLang="ko-KR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vs</a:t>
            </a:r>
            <a:r>
              <a:rPr lang="ko-KR" altLang="en-US" sz="32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54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OKT</a:t>
            </a:r>
            <a:endParaRPr lang="en-US" altLang="ko-KR" sz="3200" kern="0" spc="-300" dirty="0">
              <a:solidFill>
                <a:srgbClr val="0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algn="ctr"/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66BAA33-5958-6844-B5EA-27015BEFA988}"/>
              </a:ext>
            </a:extLst>
          </p:cNvPr>
          <p:cNvSpPr txBox="1"/>
          <p:nvPr/>
        </p:nvSpPr>
        <p:spPr>
          <a:xfrm>
            <a:off x="5003579" y="1067348"/>
            <a:ext cx="21848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err="1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KoNLPy</a:t>
            </a:r>
            <a:r>
              <a:rPr lang="en-US" altLang="ko-KR" sz="2800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kern="0" spc="-300" dirty="0">
                <a:solidFill>
                  <a:srgbClr val="0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5FDDAB5-CCEC-1644-9BE5-4081E3348273}"/>
              </a:ext>
            </a:extLst>
          </p:cNvPr>
          <p:cNvSpPr/>
          <p:nvPr/>
        </p:nvSpPr>
        <p:spPr>
          <a:xfrm>
            <a:off x="6167145" y="1662615"/>
            <a:ext cx="1566595" cy="1139711"/>
          </a:xfrm>
          <a:prstGeom prst="ellipse">
            <a:avLst/>
          </a:prstGeom>
          <a:noFill/>
          <a:ln w="444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69A84-6149-7E45-80C7-4233AC3C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6" y="3018467"/>
            <a:ext cx="5705568" cy="30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29080A-A0FC-534B-93BF-9B484A72B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" t="1" b="45377"/>
          <a:stretch/>
        </p:blipFill>
        <p:spPr>
          <a:xfrm>
            <a:off x="1955911" y="1131126"/>
            <a:ext cx="8280178" cy="19664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232EDE1-9BB2-254C-B3F6-904D22F7AF98}"/>
              </a:ext>
            </a:extLst>
          </p:cNvPr>
          <p:cNvSpPr txBox="1"/>
          <p:nvPr/>
        </p:nvSpPr>
        <p:spPr>
          <a:xfrm>
            <a:off x="3987269" y="5330974"/>
            <a:ext cx="421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토큰화</a:t>
            </a:r>
            <a:r>
              <a:rPr lang="ko-KR" altLang="en-US" b="1" dirty="0"/>
              <a:t> 완료 데이터 </a:t>
            </a:r>
            <a:r>
              <a:rPr lang="en-US" altLang="ko-KR" dirty="0"/>
              <a:t>: </a:t>
            </a:r>
          </a:p>
          <a:p>
            <a:r>
              <a:rPr lang="ko-Kore-KR" altLang="en-US" dirty="0"/>
              <a:t>총 </a:t>
            </a:r>
            <a:r>
              <a:rPr lang="en-US" altLang="ko-Kore-KR" dirty="0"/>
              <a:t>8</a:t>
            </a:r>
            <a:r>
              <a:rPr lang="en-US" altLang="ko-KR" dirty="0"/>
              <a:t>0</a:t>
            </a:r>
            <a:r>
              <a:rPr lang="ko-KR" altLang="en-US" dirty="0" err="1"/>
              <a:t>만여개의</a:t>
            </a:r>
            <a:r>
              <a:rPr lang="ko-KR" altLang="en-US" dirty="0"/>
              <a:t> 데이터 명사만 추출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981789-BCF3-9641-9495-B93890C4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6" y="3493447"/>
            <a:ext cx="8280178" cy="1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명사 추출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08</a:t>
            </a:r>
          </a:p>
        </p:txBody>
      </p:sp>
      <p:sp>
        <p:nvSpPr>
          <p:cNvPr id="28" name="모서리가 둥근 직사각형 137">
            <a:extLst>
              <a:ext uri="{FF2B5EF4-FFF2-40B4-BE49-F238E27FC236}">
                <a16:creationId xmlns:a16="http://schemas.microsoft.com/office/drawing/2014/main" id="{0DE007AF-30A0-D441-BB9E-9CCDC355B8F3}"/>
              </a:ext>
            </a:extLst>
          </p:cNvPr>
          <p:cNvSpPr/>
          <p:nvPr/>
        </p:nvSpPr>
        <p:spPr>
          <a:xfrm flipH="1">
            <a:off x="4706283" y="301186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불용어 제거</a:t>
            </a:r>
          </a:p>
        </p:txBody>
      </p:sp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90F190C3-9FD8-9F43-9831-FF0AE37D6470}"/>
              </a:ext>
            </a:extLst>
          </p:cNvPr>
          <p:cNvSpPr/>
          <p:nvPr/>
        </p:nvSpPr>
        <p:spPr>
          <a:xfrm flipH="1">
            <a:off x="1500616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명사들 요소 확인</a:t>
            </a:r>
            <a:endParaRPr kumimoji="1" lang="ko-Kore-KR" altLang="en-US" sz="2000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54E55902-EA79-3E45-A07C-34D881081CBB}"/>
              </a:ext>
            </a:extLst>
          </p:cNvPr>
          <p:cNvSpPr/>
          <p:nvPr/>
        </p:nvSpPr>
        <p:spPr>
          <a:xfrm flipH="1">
            <a:off x="7911950" y="3011865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결측치 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2BDD3E-E70C-004C-A28C-38A9AFDD133E}"/>
              </a:ext>
            </a:extLst>
          </p:cNvPr>
          <p:cNvSpPr txBox="1"/>
          <p:nvPr/>
        </p:nvSpPr>
        <p:spPr>
          <a:xfrm>
            <a:off x="2294334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4BF9A-8B99-DF46-9AC8-7C30CA78596F}"/>
              </a:ext>
            </a:extLst>
          </p:cNvPr>
          <p:cNvSpPr txBox="1"/>
          <p:nvPr/>
        </p:nvSpPr>
        <p:spPr>
          <a:xfrm>
            <a:off x="5465955" y="2331732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70AE8-D067-AD48-9753-93A8AF5A855B}"/>
              </a:ext>
            </a:extLst>
          </p:cNvPr>
          <p:cNvSpPr txBox="1"/>
          <p:nvPr/>
        </p:nvSpPr>
        <p:spPr>
          <a:xfrm>
            <a:off x="8714536" y="2331731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E136A6-516D-F14D-887C-ED065D2A1A2F}"/>
              </a:ext>
            </a:extLst>
          </p:cNvPr>
          <p:cNvSpPr txBox="1"/>
          <p:nvPr/>
        </p:nvSpPr>
        <p:spPr>
          <a:xfrm>
            <a:off x="1663347" y="3934143"/>
            <a:ext cx="245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의미와 빈도를 기준으로 불용어 자체 정의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Ex. </a:t>
            </a:r>
            <a:r>
              <a:rPr lang="en-US" altLang="ko-KR" sz="1600" dirty="0"/>
              <a:t>'</a:t>
            </a:r>
            <a:r>
              <a:rPr lang="ko-KR" altLang="en-US" sz="1600" dirty="0"/>
              <a:t>및</a:t>
            </a:r>
            <a:r>
              <a:rPr lang="en-US" altLang="ko-KR" sz="1600" dirty="0"/>
              <a:t>', '</a:t>
            </a:r>
            <a:r>
              <a:rPr lang="ko-KR" altLang="en-US" sz="1600" dirty="0"/>
              <a:t>위주</a:t>
            </a:r>
            <a:r>
              <a:rPr lang="en-US" altLang="ko-KR" sz="1600" dirty="0"/>
              <a:t>', ‘</a:t>
            </a:r>
            <a:r>
              <a:rPr lang="ko-KR" altLang="en-US" sz="1600" dirty="0"/>
              <a:t>해</a:t>
            </a:r>
            <a:r>
              <a:rPr lang="en-US" altLang="ko-KR" sz="1600" dirty="0"/>
              <a:t>’, ‘</a:t>
            </a:r>
            <a:r>
              <a:rPr lang="ko-KR" altLang="en-US" sz="1600" dirty="0"/>
              <a:t>등</a:t>
            </a:r>
            <a:r>
              <a:rPr lang="en-US" altLang="ko-KR" sz="1600" dirty="0"/>
              <a:t>’</a:t>
            </a:r>
            <a:endParaRPr kumimoji="1" lang="ko-Kore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843004-7B34-8546-A79A-94A78A9C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13" y="4007708"/>
            <a:ext cx="2286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tokenizing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8762-9487-2143-A7E3-52C6389D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63" y="3816424"/>
            <a:ext cx="7700349" cy="16465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3BA177-F8F1-E24F-9D95-BF8ADE8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01" y="1710888"/>
            <a:ext cx="5765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8D731E-98C3-E740-95A1-B3614F0F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05" y="858018"/>
            <a:ext cx="4809318" cy="5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66543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step1</a:t>
            </a:r>
            <a:endParaRPr sz="40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주제 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선정</a:t>
            </a:r>
            <a:endParaRPr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60614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542359" y="1965984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Task2: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산업분류 자동화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914546" y="176115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368478" y="176115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3619555" y="1651621"/>
            <a:ext cx="219075" cy="219075"/>
            <a:chOff x="8105775" y="1819275"/>
            <a:chExt cx="219075" cy="219075"/>
          </a:xfrm>
        </p:grpSpPr>
        <p:sp>
          <p:nvSpPr>
            <p:cNvPr id="115" name="Google Shape;115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4912063" y="3458220"/>
            <a:ext cx="219075" cy="219075"/>
            <a:chOff x="8105775" y="1819275"/>
            <a:chExt cx="219075" cy="219075"/>
          </a:xfrm>
        </p:grpSpPr>
        <p:sp>
          <p:nvSpPr>
            <p:cNvPr id="118" name="Google Shape;118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8485906" y="4105553"/>
            <a:ext cx="219075" cy="219075"/>
            <a:chOff x="8105775" y="1819275"/>
            <a:chExt cx="219075" cy="219075"/>
          </a:xfrm>
        </p:grpSpPr>
        <p:sp>
          <p:nvSpPr>
            <p:cNvPr id="121" name="Google Shape;121;p2"/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6E10-58EA-4379-BC83-D25135F330B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87F588D-B692-4529-9F03-6C2659D7B092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EA91F7-319D-478A-8006-52E0B32B5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A103611-FBA4-47CF-AC7D-1F6A664B256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1344BB-0D16-4271-84DC-11934E429FE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16BBA857-A880-4DC3-BDE0-6832F674F16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62737D-0F2D-4373-87E8-14F7E9ABA8DD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FA8C359-BCB8-4E48-A53F-E74B756E4B01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4EE2C23-CE16-4C16-8F55-C79AA982C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F16270-0409-4F6B-BA25-B44456259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175EC0F4-ADBA-468B-82B4-4F656E380E4F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DB44674-FA7E-41AB-868D-A9E1C6390566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A74EB194-17F0-40A4-8BB1-B58337F8735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23962D5-C9A1-49B5-B12A-9E476540E805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2" name="원호 51">
                  <a:extLst>
                    <a:ext uri="{FF2B5EF4-FFF2-40B4-BE49-F238E27FC236}">
                      <a16:creationId xmlns:a16="http://schemas.microsoft.com/office/drawing/2014/main" id="{D7A47299-A683-4D60-9118-549170A0F18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60C5630D-1F20-4D89-A08C-F56E957B0CA1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7176D79-9B72-42FB-A1AA-65B6B3C61157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84ACA9-AEFA-4077-88A2-043098C6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F6292E-E675-49A7-A25B-9F7672ECC5EA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Table of Contents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F921DB-6215-4FC5-AAF0-9D1220C8FEF1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00</a:t>
            </a:r>
          </a:p>
        </p:txBody>
      </p:sp>
      <p:sp>
        <p:nvSpPr>
          <p:cNvPr id="66" name="Google Shape;108;p2">
            <a:extLst>
              <a:ext uri="{FF2B5EF4-FFF2-40B4-BE49-F238E27FC236}">
                <a16:creationId xmlns:a16="http://schemas.microsoft.com/office/drawing/2014/main" id="{96DE66BD-36F2-A65E-36D6-04C07D010A4D}"/>
              </a:ext>
            </a:extLst>
          </p:cNvPr>
          <p:cNvSpPr/>
          <p:nvPr/>
        </p:nvSpPr>
        <p:spPr>
          <a:xfrm>
            <a:off x="5147130" y="2005733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Step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 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Task1:</a:t>
            </a:r>
            <a:r>
              <a:rPr lang="ko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민원 </a:t>
            </a:r>
            <a:r>
              <a:rPr lang="ko-KR" altLang="en-US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8600C-38B6-6023-3516-520507DF0551}"/>
              </a:ext>
            </a:extLst>
          </p:cNvPr>
          <p:cNvSpPr txBox="1"/>
          <p:nvPr/>
        </p:nvSpPr>
        <p:spPr>
          <a:xfrm>
            <a:off x="4942895" y="4524368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챗봇</a:t>
            </a:r>
            <a:r>
              <a:rPr lang="ko-KR" altLang="en-US" b="1" dirty="0"/>
              <a:t> 결과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F754E0-0E4C-77E9-A9A9-12E603F95373}"/>
              </a:ext>
            </a:extLst>
          </p:cNvPr>
          <p:cNvSpPr txBox="1"/>
          <p:nvPr/>
        </p:nvSpPr>
        <p:spPr>
          <a:xfrm>
            <a:off x="7492012" y="4499164"/>
            <a:ext cx="238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Data : Preprocessing</a:t>
            </a:r>
          </a:p>
          <a:p>
            <a:r>
              <a:rPr lang="en-US" altLang="ko-KR" b="1" dirty="0"/>
              <a:t>2. Modeling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분류 결과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10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CC67AA-CFCC-F94E-90BF-DB2871D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43" y="1288477"/>
            <a:ext cx="8410313" cy="383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46ABE-5668-3C42-9AE2-98423432740A}"/>
              </a:ext>
            </a:extLst>
          </p:cNvPr>
          <p:cNvSpPr txBox="1"/>
          <p:nvPr/>
        </p:nvSpPr>
        <p:spPr>
          <a:xfrm>
            <a:off x="3439846" y="5485140"/>
            <a:ext cx="53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acc</a:t>
            </a:r>
            <a:r>
              <a:rPr lang="ko-KR" altLang="en-US" b="1" dirty="0"/>
              <a:t>가 </a:t>
            </a:r>
            <a:r>
              <a:rPr lang="en-US" altLang="ko-KR" b="1" dirty="0"/>
              <a:t>0.76</a:t>
            </a:r>
            <a:r>
              <a:rPr lang="ko-KR" altLang="en-US" b="1" dirty="0" err="1"/>
              <a:t>으로</a:t>
            </a:r>
            <a:r>
              <a:rPr lang="ko-KR" altLang="en-US" b="1" dirty="0"/>
              <a:t> 만족스럽지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69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EE7B66-5E88-4E45-B07A-86223A214DEF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" name="원호 28">
              <a:extLst>
                <a:ext uri="{FF2B5EF4-FFF2-40B4-BE49-F238E27FC236}">
                  <a16:creationId xmlns:a16="http://schemas.microsoft.com/office/drawing/2014/main" id="{605D97B9-4515-F84F-8F4E-58A0B4FDC48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직선 연결선 29">
              <a:extLst>
                <a:ext uri="{FF2B5EF4-FFF2-40B4-BE49-F238E27FC236}">
                  <a16:creationId xmlns:a16="http://schemas.microsoft.com/office/drawing/2014/main" id="{2118CD33-AF69-0A4D-B96F-0ED12FE77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30">
              <a:extLst>
                <a:ext uri="{FF2B5EF4-FFF2-40B4-BE49-F238E27FC236}">
                  <a16:creationId xmlns:a16="http://schemas.microsoft.com/office/drawing/2014/main" id="{E80F5BCB-3418-0949-8A66-3FA18D943CA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9CFDBD-FAC7-584E-8103-E80B7FA0FAD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9" name="원호 42">
                <a:extLst>
                  <a:ext uri="{FF2B5EF4-FFF2-40B4-BE49-F238E27FC236}">
                    <a16:creationId xmlns:a16="http://schemas.microsoft.com/office/drawing/2014/main" id="{8638A1CD-4AA4-8A49-9504-4D5A6B30207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43">
                <a:extLst>
                  <a:ext uri="{FF2B5EF4-FFF2-40B4-BE49-F238E27FC236}">
                    <a16:creationId xmlns:a16="http://schemas.microsoft.com/office/drawing/2014/main" id="{8088BB42-C855-F840-89CB-4CDAB599CA98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4">
                <a:extLst>
                  <a:ext uri="{FF2B5EF4-FFF2-40B4-BE49-F238E27FC236}">
                    <a16:creationId xmlns:a16="http://schemas.microsoft.com/office/drawing/2014/main" id="{E17DC900-C8A7-7340-A740-77B30FA36344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32">
              <a:extLst>
                <a:ext uri="{FF2B5EF4-FFF2-40B4-BE49-F238E27FC236}">
                  <a16:creationId xmlns:a16="http://schemas.microsoft.com/office/drawing/2014/main" id="{153B71D8-887C-1D40-99C6-C24AE9DEE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33">
              <a:extLst>
                <a:ext uri="{FF2B5EF4-FFF2-40B4-BE49-F238E27FC236}">
                  <a16:creationId xmlns:a16="http://schemas.microsoft.com/office/drawing/2014/main" id="{2597D08A-B509-BF4D-B2DA-D70CC4B3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34">
              <a:extLst>
                <a:ext uri="{FF2B5EF4-FFF2-40B4-BE49-F238E27FC236}">
                  <a16:creationId xmlns:a16="http://schemas.microsoft.com/office/drawing/2014/main" id="{11634B3E-9042-B840-964E-FF9C9CCCBAB5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86D1AC-7B6A-F645-AB82-64D3EC1F3251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4" name="원호 37">
                <a:extLst>
                  <a:ext uri="{FF2B5EF4-FFF2-40B4-BE49-F238E27FC236}">
                    <a16:creationId xmlns:a16="http://schemas.microsoft.com/office/drawing/2014/main" id="{611707D0-6BC4-FC41-A1AD-8E9F90B5F1F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22CE828-B3C0-FC48-A196-4A0518AF0241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6" name="원호 39">
                  <a:extLst>
                    <a:ext uri="{FF2B5EF4-FFF2-40B4-BE49-F238E27FC236}">
                      <a16:creationId xmlns:a16="http://schemas.microsoft.com/office/drawing/2014/main" id="{D87E7E59-6E4A-E44F-B6EE-45D33EC328FC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" name="직선 연결선 40">
                  <a:extLst>
                    <a:ext uri="{FF2B5EF4-FFF2-40B4-BE49-F238E27FC236}">
                      <a16:creationId xmlns:a16="http://schemas.microsoft.com/office/drawing/2014/main" id="{1D468AE1-44D1-8847-A5D8-B7F7A2417DFA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41">
                  <a:extLst>
                    <a:ext uri="{FF2B5EF4-FFF2-40B4-BE49-F238E27FC236}">
                      <a16:creationId xmlns:a16="http://schemas.microsoft.com/office/drawing/2014/main" id="{8EE4D026-B069-F049-B136-AC8CEE55CF3F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" name="직선 연결선 36">
              <a:extLst>
                <a:ext uri="{FF2B5EF4-FFF2-40B4-BE49-F238E27FC236}">
                  <a16:creationId xmlns:a16="http://schemas.microsoft.com/office/drawing/2014/main" id="{9670C978-F870-1B4B-8405-162DEF631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49">
            <a:extLst>
              <a:ext uri="{FF2B5EF4-FFF2-40B4-BE49-F238E27FC236}">
                <a16:creationId xmlns:a16="http://schemas.microsoft.com/office/drawing/2014/main" id="{79CE26E7-C564-D64B-8390-0C6F32A081F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Method2</a:t>
            </a:r>
          </a:p>
        </p:txBody>
      </p:sp>
      <p:sp>
        <p:nvSpPr>
          <p:cNvPr id="23" name="사각형: 둥근 모서리 50">
            <a:extLst>
              <a:ext uri="{FF2B5EF4-FFF2-40B4-BE49-F238E27FC236}">
                <a16:creationId xmlns:a16="http://schemas.microsoft.com/office/drawing/2014/main" id="{7079C18F-8586-C541-A19D-8BDEB939CEF4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36A41A-39A7-EB45-B655-7CD658CA1D88}"/>
              </a:ext>
            </a:extLst>
          </p:cNvPr>
          <p:cNvSpPr/>
          <p:nvPr/>
        </p:nvSpPr>
        <p:spPr>
          <a:xfrm>
            <a:off x="2317799" y="2641187"/>
            <a:ext cx="7086030" cy="181332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cap="flat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EB0715-4D5A-8445-8D59-8265ED0682E9}"/>
              </a:ext>
            </a:extLst>
          </p:cNvPr>
          <p:cNvSpPr/>
          <p:nvPr/>
        </p:nvSpPr>
        <p:spPr>
          <a:xfrm>
            <a:off x="2501262" y="2801650"/>
            <a:ext cx="1551084" cy="1492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AFFCFF-00AC-5348-AEC5-5E6F7952E8F1}"/>
              </a:ext>
            </a:extLst>
          </p:cNvPr>
          <p:cNvSpPr txBox="1"/>
          <p:nvPr/>
        </p:nvSpPr>
        <p:spPr>
          <a:xfrm>
            <a:off x="4683291" y="3267362"/>
            <a:ext cx="500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NLP </a:t>
            </a:r>
            <a:r>
              <a:rPr kumimoji="1" lang="ko-Kore-KR" altLang="en-US" sz="3200" b="1" dirty="0">
                <a:solidFill>
                  <a:schemeClr val="bg1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분류모델 활용</a:t>
            </a:r>
          </a:p>
        </p:txBody>
      </p:sp>
      <p:pic>
        <p:nvPicPr>
          <p:cNvPr id="2050" name="Picture 2" descr="두 - 무료 교육개 아이콘">
            <a:extLst>
              <a:ext uri="{FF2B5EF4-FFF2-40B4-BE49-F238E27FC236}">
                <a16:creationId xmlns:a16="http://schemas.microsoft.com/office/drawing/2014/main" id="{F757613F-F8BB-2244-9ED5-FBF33AF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4" y="2998106"/>
            <a:ext cx="1123288" cy="11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1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0C3D-DED2-4458-985D-7CCA0F6F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6" y="3977711"/>
            <a:ext cx="5011174" cy="2314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93593D-E814-4954-A72F-59DAF7B71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7" y="3762096"/>
            <a:ext cx="5342507" cy="25424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CCBB7B-E0B6-4B87-8D5C-99514FC5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894657"/>
            <a:ext cx="6124575" cy="11620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1D798B-460D-4B0A-8112-882A15F8B863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DA740306-C336-47A0-80F2-4A8A638B4D43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CC381A-781C-4567-8CA8-CF9FF967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85E2B24-9CB1-4ED5-9031-E7095805C63F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A77E75-31FB-4387-AE06-DD2015E0121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7BFCC759-E5BD-46DB-8B9E-2ED492C4090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5244520-1790-4433-AF5F-59E7507F928D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B8DF1-15A5-43BD-9833-66CF1EAC64F7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7A71E9C-F38E-4277-BE03-AA051FCA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E2F52E-AA51-4C8D-9B96-59C335160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73E45391-E734-4C02-8FE7-446CA2C5F6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91C3B3-7157-4BC0-9F5F-5E5B9665087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7A48476-E25E-4D10-9A85-089CCA645CC1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393D520-EAD8-4592-96C5-3736497D97A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53" name="원호 52">
                  <a:extLst>
                    <a:ext uri="{FF2B5EF4-FFF2-40B4-BE49-F238E27FC236}">
                      <a16:creationId xmlns:a16="http://schemas.microsoft.com/office/drawing/2014/main" id="{A6DB22A0-9CB6-497B-85B7-EEB48B74E48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8F266EF-77B9-4662-B32C-B0F9A7B2CAE4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1BD9A92-0969-41C1-A1E3-1771E7C8D080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90C4ED-A6EC-4198-A577-D4A25BBAE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직사각형 140">
            <a:extLst>
              <a:ext uri="{FF2B5EF4-FFF2-40B4-BE49-F238E27FC236}">
                <a16:creationId xmlns:a16="http://schemas.microsoft.com/office/drawing/2014/main" id="{A3B7D484-A880-493A-A19A-D4D13A297A9F}"/>
              </a:ext>
            </a:extLst>
          </p:cNvPr>
          <p:cNvSpPr/>
          <p:nvPr/>
        </p:nvSpPr>
        <p:spPr>
          <a:xfrm flipH="1">
            <a:off x="2749907" y="128700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Wordpiece</a:t>
            </a:r>
            <a:r>
              <a:rPr lang="en-US" altLang="ko-KR" sz="1900" b="1" dirty="0">
                <a:solidFill>
                  <a:schemeClr val="tx1"/>
                </a:solidFill>
              </a:rPr>
              <a:t> Tokenizer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140">
            <a:extLst>
              <a:ext uri="{FF2B5EF4-FFF2-40B4-BE49-F238E27FC236}">
                <a16:creationId xmlns:a16="http://schemas.microsoft.com/office/drawing/2014/main" id="{81A90926-2FF2-446A-9141-8A0CE4653E0F}"/>
              </a:ext>
            </a:extLst>
          </p:cNvPr>
          <p:cNvSpPr/>
          <p:nvPr/>
        </p:nvSpPr>
        <p:spPr>
          <a:xfrm flipH="1">
            <a:off x="882310" y="3411963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Positional</a:t>
            </a:r>
            <a:r>
              <a:rPr lang="ko-KR" altLang="en-US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b="1" dirty="0">
                <a:solidFill>
                  <a:schemeClr val="tx1"/>
                </a:solidFill>
              </a:rPr>
              <a:t>Embedding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40">
            <a:extLst>
              <a:ext uri="{FF2B5EF4-FFF2-40B4-BE49-F238E27FC236}">
                <a16:creationId xmlns:a16="http://schemas.microsoft.com/office/drawing/2014/main" id="{1BA33C66-D1D6-49E6-BEF6-2F0CA2FD41EB}"/>
              </a:ext>
            </a:extLst>
          </p:cNvPr>
          <p:cNvSpPr/>
          <p:nvPr/>
        </p:nvSpPr>
        <p:spPr>
          <a:xfrm flipH="1">
            <a:off x="6574808" y="3376871"/>
            <a:ext cx="1538905" cy="53530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905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Mask</a:t>
            </a:r>
            <a:endParaRPr lang="ko-KR" altLang="en-US" sz="1900" b="1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40B3C5-DEC8-43A6-B6EF-11C5F74E60DC}"/>
              </a:ext>
            </a:extLst>
          </p:cNvPr>
          <p:cNvGrpSpPr/>
          <p:nvPr/>
        </p:nvGrpSpPr>
        <p:grpSpPr>
          <a:xfrm>
            <a:off x="771096" y="3700869"/>
            <a:ext cx="5183204" cy="2670156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73E66C6-4B1F-425D-A953-4C4B18DE6BC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ECC5256-EFB2-4E85-99BB-E768B70E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BF8B3B6-F563-4D13-94B7-5E4F9A0364F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D06A49D-E8DA-4FCA-8CC5-AA3DF009D42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EA8BB3D3-7206-426D-9398-01E84E0DD9C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963BE25-5954-4B9A-BC4C-F198B191B620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E02C85C-75E7-4EDF-B5D1-FC270A7D5ADE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5CB756-1151-4AC5-AF57-34E8716C2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24C305-4A25-4565-A966-E516FA06D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7706B98-979A-479F-8591-D71B21F48E2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4BF2652-8487-4A61-B23B-32F45C9C945D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723548B0-5BDB-45D4-80D5-AB7CCED2E4EC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4B50FF2-0F6B-492B-91C3-7E9B49BA60F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52420CD4-9796-4482-B787-00E6864537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BAB5F864-00DD-4CEE-BA10-243CE5C3F993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9182ACA-07F7-4600-8FC4-61627C6722BE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8378C3C-BFEC-481D-813E-941A7AE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14E5E7-5DB1-4686-967A-579306F5ECE1}"/>
              </a:ext>
            </a:extLst>
          </p:cNvPr>
          <p:cNvGrpSpPr/>
          <p:nvPr/>
        </p:nvGrpSpPr>
        <p:grpSpPr>
          <a:xfrm>
            <a:off x="6510527" y="3618969"/>
            <a:ext cx="5065242" cy="2752055"/>
            <a:chOff x="332203" y="229399"/>
            <a:chExt cx="11656657" cy="6313741"/>
          </a:xfrm>
        </p:grpSpPr>
        <p:sp>
          <p:nvSpPr>
            <p:cNvPr id="106" name="원호 105">
              <a:extLst>
                <a:ext uri="{FF2B5EF4-FFF2-40B4-BE49-F238E27FC236}">
                  <a16:creationId xmlns:a16="http://schemas.microsoft.com/office/drawing/2014/main" id="{F83D850C-B1EF-4215-860A-F052BD5D202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44F58A0-746C-4211-B4E2-CE2063C01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7793391-FC40-4377-BDA2-EC8AF6AA2E5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DD7FE2C-4D4A-4B79-BB3C-0FF0825A2247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B55F38D6-B160-4408-A397-EEAEF4B5EC75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A4CFC389-D263-495F-92F9-BFE13DD9AF7A}"/>
                  </a:ext>
                </a:extLst>
              </p:cNvPr>
              <p:cNvCxnSpPr>
                <a:cxnSpLocks/>
                <a:stCxn id="120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D0EAE7D-2C97-4EA9-92EE-ADB84921DF64}"/>
                  </a:ext>
                </a:extLst>
              </p:cNvPr>
              <p:cNvCxnSpPr>
                <a:cxnSpLocks/>
                <a:endCxn id="120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50F4B41-D39D-413B-82BF-A3009C491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26856DA-61CA-49DC-8EC3-295873121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원호 111">
              <a:extLst>
                <a:ext uri="{FF2B5EF4-FFF2-40B4-BE49-F238E27FC236}">
                  <a16:creationId xmlns:a16="http://schemas.microsoft.com/office/drawing/2014/main" id="{FC95C4F3-16B2-4B06-B2D4-DB5BC875555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B235E00-B622-4FA1-8C72-376838666483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15" name="원호 114">
                <a:extLst>
                  <a:ext uri="{FF2B5EF4-FFF2-40B4-BE49-F238E27FC236}">
                    <a16:creationId xmlns:a16="http://schemas.microsoft.com/office/drawing/2014/main" id="{90C32735-26CC-4D4A-B7E3-361FA4B06459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B2B23A4-F154-49AD-A3F4-8E7A663B57B2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17" name="원호 116">
                  <a:extLst>
                    <a:ext uri="{FF2B5EF4-FFF2-40B4-BE49-F238E27FC236}">
                      <a16:creationId xmlns:a16="http://schemas.microsoft.com/office/drawing/2014/main" id="{FCDE54A1-262C-4C9D-A871-3E3605B74F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9601CB-5898-4064-BF4E-D4C9290F56DA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9C297BC-9E4C-4621-BDA3-3D8875A173C4}"/>
                    </a:ext>
                  </a:extLst>
                </p:cNvPr>
                <p:cNvCxnSpPr>
                  <a:cxnSpLocks/>
                  <a:endCxn id="11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63C671B-E85F-4DA4-8E40-04274002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E32C0AD-DA93-40CA-A1C2-E5A3033CE3B2}"/>
              </a:ext>
            </a:extLst>
          </p:cNvPr>
          <p:cNvGrpSpPr/>
          <p:nvPr/>
        </p:nvGrpSpPr>
        <p:grpSpPr>
          <a:xfrm>
            <a:off x="2509999" y="1564449"/>
            <a:ext cx="7241277" cy="1589894"/>
            <a:chOff x="332203" y="229399"/>
            <a:chExt cx="11656657" cy="6313741"/>
          </a:xfrm>
        </p:grpSpPr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31ADBBF5-7E8E-48AA-B233-89F54B1B293B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C5345B9-61F6-403B-8922-7EFDDF33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DB73A1F-0D00-4CBA-8A4B-A4D6103A927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0A4150B-C44B-4675-AF71-8D976B18E18A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383F4585-ED4F-4D8D-B169-12604D5BD9F0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EBA4FA5-AA87-4C35-B24B-A0F2AB8A4338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23C2600-83E5-45E7-9503-1F6C6B442DF0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CDB11E6-FF40-45E2-93D0-8461897D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63C834-975D-467A-80D2-19F96ACE0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3F5ED4B0-0DE1-42ED-819F-1365E567813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12EA95B8-0CC8-4B40-92BD-232368FD604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7C2D894-8132-444A-A8F0-E75A8F0A358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B7F1E21-8523-49AB-AF13-18848206121D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D986590-F328-4CCB-84C6-CE03E079FB42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3864B44F-965C-45A6-8DDF-67CB15DD4A3F}"/>
                    </a:ext>
                  </a:extLst>
                </p:cNvPr>
                <p:cNvCxnSpPr>
                  <a:cxnSpLocks/>
                  <a:stCxn id="1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74F8C875-0C9E-4A11-BC27-BEB055F36908}"/>
                    </a:ext>
                  </a:extLst>
                </p:cNvPr>
                <p:cNvCxnSpPr>
                  <a:cxnSpLocks/>
                  <a:endCxn id="1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rgbClr val="127C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535EA01-EDF9-449B-A427-E6A6101B4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0B3D5D2C-6B65-49AE-8407-0603D08F7C6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BERT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A2EBF50-C78A-444F-9833-10964C9F703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8561161" y="2327284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텍스트 병합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23937" y="493041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b="1" dirty="0"/>
              <a:t>산업</a:t>
            </a:r>
            <a:r>
              <a:rPr kumimoji="1" lang="ko-KR" altLang="en-US" sz="2000" b="1" dirty="0"/>
              <a:t> 분류표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07062" y="4226944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7787320-C2FD-4612-B3A2-AD7CA3FB1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0"/>
          <a:stretch/>
        </p:blipFill>
        <p:spPr>
          <a:xfrm>
            <a:off x="1071331" y="1504851"/>
            <a:ext cx="4750607" cy="23685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563230-681D-4DA6-8A70-63480E8EBCEE}"/>
              </a:ext>
            </a:extLst>
          </p:cNvPr>
          <p:cNvSpPr/>
          <p:nvPr/>
        </p:nvSpPr>
        <p:spPr>
          <a:xfrm>
            <a:off x="6505306" y="1501839"/>
            <a:ext cx="1818000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‘DATA’ </a:t>
            </a:r>
            <a:r>
              <a:rPr lang="ko-KR" altLang="en-US" dirty="0"/>
              <a:t>로 통합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8D170-C68D-4485-889C-7FB4031AF39B}"/>
              </a:ext>
            </a:extLst>
          </p:cNvPr>
          <p:cNvCxnSpPr>
            <a:cxnSpLocks/>
          </p:cNvCxnSpPr>
          <p:nvPr/>
        </p:nvCxnSpPr>
        <p:spPr>
          <a:xfrm>
            <a:off x="5821938" y="2689143"/>
            <a:ext cx="598805" cy="0"/>
          </a:xfrm>
          <a:prstGeom prst="straightConnector1">
            <a:avLst/>
          </a:prstGeom>
          <a:ln w="3810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D5A1E-E66E-4F9A-B334-13F6E6B27E76}"/>
              </a:ext>
            </a:extLst>
          </p:cNvPr>
          <p:cNvSpPr/>
          <p:nvPr/>
        </p:nvSpPr>
        <p:spPr>
          <a:xfrm>
            <a:off x="6507807" y="2303165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EAEE4-4FD4-4B5E-A0B0-60A289B98B0D}"/>
              </a:ext>
            </a:extLst>
          </p:cNvPr>
          <p:cNvSpPr/>
          <p:nvPr/>
        </p:nvSpPr>
        <p:spPr>
          <a:xfrm>
            <a:off x="6507807" y="3114051"/>
            <a:ext cx="1816457" cy="74092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저빈도</a:t>
            </a:r>
            <a:r>
              <a:rPr lang="ko-KR" altLang="en-US" dirty="0"/>
              <a:t> 단어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12BD244-6A98-4C0D-AE75-D07050A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54" y="4727544"/>
            <a:ext cx="5526426" cy="151519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304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2EB476-373F-4FB8-8AA9-AE2E87AF87F4}"/>
              </a:ext>
            </a:extLst>
          </p:cNvPr>
          <p:cNvSpPr/>
          <p:nvPr/>
        </p:nvSpPr>
        <p:spPr>
          <a:xfrm>
            <a:off x="2531597" y="2131763"/>
            <a:ext cx="712880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-</a:t>
            </a:r>
            <a:r>
              <a:rPr lang="ko-KR" altLang="en-US" b="1" dirty="0"/>
              <a:t> 두 개의 사전 학습된 모델 사용</a:t>
            </a:r>
            <a:endParaRPr lang="en-US" altLang="ko-KR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171ACF-60FC-4921-AA44-EA4664F75D12}"/>
              </a:ext>
            </a:extLst>
          </p:cNvPr>
          <p:cNvSpPr/>
          <p:nvPr/>
        </p:nvSpPr>
        <p:spPr>
          <a:xfrm>
            <a:off x="1162260" y="4704632"/>
            <a:ext cx="3460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Wikipedia</a:t>
            </a:r>
            <a:r>
              <a:rPr lang="ko-KR" altLang="en-US" sz="1600" b="1" dirty="0"/>
              <a:t>를 이용해 </a:t>
            </a:r>
            <a:endParaRPr lang="en-US" altLang="ko-KR" sz="1600" b="1" dirty="0"/>
          </a:p>
          <a:p>
            <a:r>
              <a:rPr lang="en-US" altLang="ko-KR" sz="1600" b="1" dirty="0"/>
              <a:t>104</a:t>
            </a:r>
            <a:r>
              <a:rPr lang="ko-KR" altLang="en-US" sz="1600" b="1" dirty="0"/>
              <a:t>개 언어에 대해 사전 학습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EA388C-5E1E-4974-B214-F8CD4A12BF10}"/>
              </a:ext>
            </a:extLst>
          </p:cNvPr>
          <p:cNvSpPr/>
          <p:nvPr/>
        </p:nvSpPr>
        <p:spPr>
          <a:xfrm>
            <a:off x="7649121" y="4659217"/>
            <a:ext cx="337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한국어 </a:t>
            </a:r>
            <a:r>
              <a:rPr lang="en-US" altLang="ko-KR" sz="1600" b="1" dirty="0"/>
              <a:t>BERT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Original data input</a:t>
            </a:r>
          </a:p>
          <a:p>
            <a:pPr marL="342900" indent="-342900">
              <a:buAutoNum type="arabicPeriod"/>
            </a:pPr>
            <a:r>
              <a:rPr lang="ko-KR" altLang="en-US" sz="1600" b="1" dirty="0"/>
              <a:t>산업분류표를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으로 사용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</p:txBody>
      </p:sp>
      <p:sp>
        <p:nvSpPr>
          <p:cNvPr id="72" name="모서리가 둥근 직사각형 137">
            <a:extLst>
              <a:ext uri="{FF2B5EF4-FFF2-40B4-BE49-F238E27FC236}">
                <a16:creationId xmlns:a16="http://schemas.microsoft.com/office/drawing/2014/main" id="{150002F9-DF3A-4AEA-A50C-2054E220EF51}"/>
              </a:ext>
            </a:extLst>
          </p:cNvPr>
          <p:cNvSpPr/>
          <p:nvPr/>
        </p:nvSpPr>
        <p:spPr>
          <a:xfrm flipH="1">
            <a:off x="1108272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BERT multilingual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583BE4-E68D-4A12-B015-3709FB2CDB12}"/>
              </a:ext>
            </a:extLst>
          </p:cNvPr>
          <p:cNvCxnSpPr>
            <a:cxnSpLocks/>
          </p:cNvCxnSpPr>
          <p:nvPr/>
        </p:nvCxnSpPr>
        <p:spPr>
          <a:xfrm flipH="1">
            <a:off x="3752491" y="2796058"/>
            <a:ext cx="473745" cy="488740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CED70D-357F-46EA-AAB6-A05EAFA13221}"/>
              </a:ext>
            </a:extLst>
          </p:cNvPr>
          <p:cNvCxnSpPr>
            <a:cxnSpLocks/>
          </p:cNvCxnSpPr>
          <p:nvPr/>
        </p:nvCxnSpPr>
        <p:spPr>
          <a:xfrm>
            <a:off x="7864515" y="2779484"/>
            <a:ext cx="426277" cy="441847"/>
          </a:xfrm>
          <a:prstGeom prst="straightConnector1">
            <a:avLst/>
          </a:prstGeom>
          <a:ln w="19050"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03ACEA8D-D67F-49B6-ADE8-C28EB928DA62}"/>
              </a:ext>
            </a:extLst>
          </p:cNvPr>
          <p:cNvSpPr/>
          <p:nvPr/>
        </p:nvSpPr>
        <p:spPr>
          <a:xfrm flipH="1">
            <a:off x="7694335" y="3650367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9" name="모서리가 둥근 직사각형 137">
            <a:extLst>
              <a:ext uri="{FF2B5EF4-FFF2-40B4-BE49-F238E27FC236}">
                <a16:creationId xmlns:a16="http://schemas.microsoft.com/office/drawing/2014/main" id="{5381765D-C4B7-4F70-AA42-4F87D46C86A8}"/>
              </a:ext>
            </a:extLst>
          </p:cNvPr>
          <p:cNvSpPr/>
          <p:nvPr/>
        </p:nvSpPr>
        <p:spPr>
          <a:xfrm flipH="1">
            <a:off x="4365888" y="1410172"/>
            <a:ext cx="3460221" cy="688696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Pretrained BERT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611AC49-103C-414E-9793-CC5F7017D39C}"/>
              </a:ext>
            </a:extLst>
          </p:cNvPr>
          <p:cNvCxnSpPr>
            <a:cxnSpLocks/>
          </p:cNvCxnSpPr>
          <p:nvPr/>
        </p:nvCxnSpPr>
        <p:spPr>
          <a:xfrm>
            <a:off x="6096000" y="2940872"/>
            <a:ext cx="0" cy="3398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0804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BF1874-D279-455E-B8C9-6BFD66210FBD}"/>
              </a:ext>
            </a:extLst>
          </p:cNvPr>
          <p:cNvSpPr/>
          <p:nvPr/>
        </p:nvSpPr>
        <p:spPr>
          <a:xfrm>
            <a:off x="7064614" y="209699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1. Original data input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CBE60C6F-A775-4C3F-A508-0CAD8FC9170B}"/>
              </a:ext>
            </a:extLst>
          </p:cNvPr>
          <p:cNvSpPr/>
          <p:nvPr/>
        </p:nvSpPr>
        <p:spPr>
          <a:xfrm>
            <a:off x="6077813" y="2217624"/>
            <a:ext cx="476179" cy="24727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37">
            <a:extLst>
              <a:ext uri="{FF2B5EF4-FFF2-40B4-BE49-F238E27FC236}">
                <a16:creationId xmlns:a16="http://schemas.microsoft.com/office/drawing/2014/main" id="{7D0BC4E1-2CC0-4EC8-8A76-9C0FFB3DF879}"/>
              </a:ext>
            </a:extLst>
          </p:cNvPr>
          <p:cNvSpPr/>
          <p:nvPr/>
        </p:nvSpPr>
        <p:spPr>
          <a:xfrm flipH="1">
            <a:off x="1853587" y="3007123"/>
            <a:ext cx="3728476" cy="965069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38100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Korean BERT ( </a:t>
            </a:r>
            <a:r>
              <a:rPr lang="en-US" altLang="ko-KR" b="1" dirty="0" err="1">
                <a:solidFill>
                  <a:schemeClr val="tx1"/>
                </a:solidFill>
              </a:rPr>
              <a:t>KoBERT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D52987-30EA-4C90-AD84-0A776F22E28D}"/>
              </a:ext>
            </a:extLst>
          </p:cNvPr>
          <p:cNvSpPr/>
          <p:nvPr/>
        </p:nvSpPr>
        <p:spPr>
          <a:xfrm>
            <a:off x="7049742" y="3253940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(once)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C3DC7-7E94-41ED-B425-343A8C913B96}"/>
              </a:ext>
            </a:extLst>
          </p:cNvPr>
          <p:cNvSpPr/>
          <p:nvPr/>
        </p:nvSpPr>
        <p:spPr>
          <a:xfrm>
            <a:off x="7064614" y="4382024"/>
            <a:ext cx="3477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산업분류표 </a:t>
            </a:r>
            <a:r>
              <a:rPr lang="en-US" altLang="ko-KR" sz="2000" b="1" dirty="0"/>
              <a:t>Added (twice)</a:t>
            </a:r>
          </a:p>
        </p:txBody>
      </p:sp>
    </p:spTree>
    <p:extLst>
      <p:ext uri="{BB962C8B-B14F-4D97-AF65-F5344CB8AC3E}">
        <p14:creationId xmlns:p14="http://schemas.microsoft.com/office/powerpoint/2010/main" val="282801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 Ensemble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F869-0DB2-4326-B8AD-FA7F75EE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5" y="1299679"/>
            <a:ext cx="7796550" cy="4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C50178-DD67-4D8E-8BC4-D49EC40C6424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0821C39A-C4F8-42B9-B467-5C2C1853164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6D74811-A179-4195-80ED-988E4E19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2AB04C6-7666-4E19-B3E5-5185D664937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23A6455-186D-4608-963E-13FAB57A45F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A0A831A-C1DB-4E84-9A22-1ECD2E94AA06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2172577-90B9-4342-879A-832442916D4C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528877AB-DE9B-440F-9F4C-227D1111E099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DFE116-867E-4607-AFF7-F5C05D1E1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6AA4F69-8382-4E8B-8FB1-17B88BA4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CA39675B-2023-4381-A8E0-36F16E7C788C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7FE06FA-8553-4435-A8AC-791C683293F8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id="{4D12D6C5-136B-49C6-A68A-F8F856D1283A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288B452-7F44-420B-8518-87F554090FDB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2" name="원호 91">
                  <a:extLst>
                    <a:ext uri="{FF2B5EF4-FFF2-40B4-BE49-F238E27FC236}">
                      <a16:creationId xmlns:a16="http://schemas.microsoft.com/office/drawing/2014/main" id="{14A6E624-6EB5-42A6-B570-F8A55204728D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6FCC56-8A85-4614-8763-842A1C2C6234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B39FC940-1959-4B90-A585-5C00753B2F49}"/>
                    </a:ext>
                  </a:extLst>
                </p:cNvPr>
                <p:cNvCxnSpPr>
                  <a:cxnSpLocks/>
                  <a:endCxn id="92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45B5F94-E2F7-4C39-8CDD-1033BFDAA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향 후 과제 및 아쉬운 점</a:t>
            </a:r>
            <a:endParaRPr lang="en-US" altLang="ko-KR" sz="16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sp>
        <p:nvSpPr>
          <p:cNvPr id="44" name="Google Shape;104;p2">
            <a:extLst>
              <a:ext uri="{FF2B5EF4-FFF2-40B4-BE49-F238E27FC236}">
                <a16:creationId xmlns:a16="http://schemas.microsoft.com/office/drawing/2014/main" id="{E8B99B21-8A46-954C-89C9-4ACE48E1AFD0}"/>
              </a:ext>
            </a:extLst>
          </p:cNvPr>
          <p:cNvSpPr/>
          <p:nvPr/>
        </p:nvSpPr>
        <p:spPr>
          <a:xfrm>
            <a:off x="259216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#1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연속적인 </a:t>
            </a: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챗봇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데이터 활용</a:t>
            </a:r>
            <a:endParaRPr lang="ko-KR" altLang="en-US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5" name="Google Shape;105;p2">
            <a:extLst>
              <a:ext uri="{FF2B5EF4-FFF2-40B4-BE49-F238E27FC236}">
                <a16:creationId xmlns:a16="http://schemas.microsoft.com/office/drawing/2014/main" id="{22288493-E10E-C743-991A-887B9F736A2D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6" name="Google Shape;106;p2">
            <a:extLst>
              <a:ext uri="{FF2B5EF4-FFF2-40B4-BE49-F238E27FC236}">
                <a16:creationId xmlns:a16="http://schemas.microsoft.com/office/drawing/2014/main" id="{D5E57996-44C2-564A-9402-838750141819}"/>
              </a:ext>
            </a:extLst>
          </p:cNvPr>
          <p:cNvSpPr/>
          <p:nvPr/>
        </p:nvSpPr>
        <p:spPr>
          <a:xfrm>
            <a:off x="2387343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7" name="Google Shape;107;p2">
            <a:extLst>
              <a:ext uri="{FF2B5EF4-FFF2-40B4-BE49-F238E27FC236}">
                <a16:creationId xmlns:a16="http://schemas.microsoft.com/office/drawing/2014/main" id="{D9816A69-76C2-2041-9711-2F6A2BDA9DC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8" name="Google Shape;108;p2">
            <a:extLst>
              <a:ext uri="{FF2B5EF4-FFF2-40B4-BE49-F238E27FC236}">
                <a16:creationId xmlns:a16="http://schemas.microsoft.com/office/drawing/2014/main" id="{0F965791-9003-5846-B0CA-A57F90E4A6D7}"/>
              </a:ext>
            </a:extLst>
          </p:cNvPr>
          <p:cNvSpPr/>
          <p:nvPr/>
        </p:nvSpPr>
        <p:spPr>
          <a:xfrm>
            <a:off x="7469088" y="2642207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#3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dirty="0" err="1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분류모델</a:t>
            </a:r>
            <a:r>
              <a:rPr lang="ko-KR" altLang="en-US" sz="20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 직접 앙상블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9" name="Google Shape;109;p2">
            <a:extLst>
              <a:ext uri="{FF2B5EF4-FFF2-40B4-BE49-F238E27FC236}">
                <a16:creationId xmlns:a16="http://schemas.microsoft.com/office/drawing/2014/main" id="{74B4AD09-9FCC-6D45-88B9-0CE3FCB3FA1E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0" name="Google Shape;110;p2">
            <a:extLst>
              <a:ext uri="{FF2B5EF4-FFF2-40B4-BE49-F238E27FC236}">
                <a16:creationId xmlns:a16="http://schemas.microsoft.com/office/drawing/2014/main" id="{46853CD3-4B28-7E4D-9035-C906FBF5A3C0}"/>
              </a:ext>
            </a:extLst>
          </p:cNvPr>
          <p:cNvSpPr/>
          <p:nvPr/>
        </p:nvSpPr>
        <p:spPr>
          <a:xfrm>
            <a:off x="4841275" y="2437382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1" name="Google Shape;111;p2">
            <a:extLst>
              <a:ext uri="{FF2B5EF4-FFF2-40B4-BE49-F238E27FC236}">
                <a16:creationId xmlns:a16="http://schemas.microsoft.com/office/drawing/2014/main" id="{14A44CE4-EAE3-E54B-88CC-E39860108809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52" name="Google Shape;113;p2">
            <a:extLst>
              <a:ext uri="{FF2B5EF4-FFF2-40B4-BE49-F238E27FC236}">
                <a16:creationId xmlns:a16="http://schemas.microsoft.com/office/drawing/2014/main" id="{C3FE391A-F317-F241-AC99-202251149F26}"/>
              </a:ext>
            </a:extLst>
          </p:cNvPr>
          <p:cNvSpPr/>
          <p:nvPr/>
        </p:nvSpPr>
        <p:spPr>
          <a:xfrm>
            <a:off x="7295207" y="2437382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grpSp>
        <p:nvGrpSpPr>
          <p:cNvPr id="53" name="Google Shape;114;p2">
            <a:extLst>
              <a:ext uri="{FF2B5EF4-FFF2-40B4-BE49-F238E27FC236}">
                <a16:creationId xmlns:a16="http://schemas.microsoft.com/office/drawing/2014/main" id="{7E743814-A2B3-DC47-9864-F2156881213F}"/>
              </a:ext>
            </a:extLst>
          </p:cNvPr>
          <p:cNvGrpSpPr/>
          <p:nvPr/>
        </p:nvGrpSpPr>
        <p:grpSpPr>
          <a:xfrm>
            <a:off x="3546284" y="2327844"/>
            <a:ext cx="219075" cy="219075"/>
            <a:chOff x="8105775" y="1819275"/>
            <a:chExt cx="219075" cy="219075"/>
          </a:xfrm>
        </p:grpSpPr>
        <p:sp>
          <p:nvSpPr>
            <p:cNvPr id="54" name="Google Shape;115;p2">
              <a:extLst>
                <a:ext uri="{FF2B5EF4-FFF2-40B4-BE49-F238E27FC236}">
                  <a16:creationId xmlns:a16="http://schemas.microsoft.com/office/drawing/2014/main" id="{1D7238C5-14B6-374E-BD99-0B1BA3C41A6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5" name="Google Shape;116;p2">
              <a:extLst>
                <a:ext uri="{FF2B5EF4-FFF2-40B4-BE49-F238E27FC236}">
                  <a16:creationId xmlns:a16="http://schemas.microsoft.com/office/drawing/2014/main" id="{1AE64AA1-A720-044A-81AE-C4CFCD0482A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6" name="Google Shape;117;p2">
            <a:extLst>
              <a:ext uri="{FF2B5EF4-FFF2-40B4-BE49-F238E27FC236}">
                <a16:creationId xmlns:a16="http://schemas.microsoft.com/office/drawing/2014/main" id="{7039B9D7-5F0C-4C49-8159-2B4DD788D637}"/>
              </a:ext>
            </a:extLst>
          </p:cNvPr>
          <p:cNvGrpSpPr/>
          <p:nvPr/>
        </p:nvGrpSpPr>
        <p:grpSpPr>
          <a:xfrm>
            <a:off x="4838792" y="4134443"/>
            <a:ext cx="219075" cy="219075"/>
            <a:chOff x="8105775" y="1819275"/>
            <a:chExt cx="219075" cy="219075"/>
          </a:xfrm>
        </p:grpSpPr>
        <p:sp>
          <p:nvSpPr>
            <p:cNvPr id="57" name="Google Shape;118;p2">
              <a:extLst>
                <a:ext uri="{FF2B5EF4-FFF2-40B4-BE49-F238E27FC236}">
                  <a16:creationId xmlns:a16="http://schemas.microsoft.com/office/drawing/2014/main" id="{0664964F-2BA9-B348-95BD-2DBCDFD5FC0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58" name="Google Shape;119;p2">
              <a:extLst>
                <a:ext uri="{FF2B5EF4-FFF2-40B4-BE49-F238E27FC236}">
                  <a16:creationId xmlns:a16="http://schemas.microsoft.com/office/drawing/2014/main" id="{BA7063F7-CC6B-BB42-97B9-2463CBDA1BC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grpSp>
        <p:nvGrpSpPr>
          <p:cNvPr id="59" name="Google Shape;120;p2">
            <a:extLst>
              <a:ext uri="{FF2B5EF4-FFF2-40B4-BE49-F238E27FC236}">
                <a16:creationId xmlns:a16="http://schemas.microsoft.com/office/drawing/2014/main" id="{7264DBC9-C703-BE4F-BED4-D8FCBDAC0B5B}"/>
              </a:ext>
            </a:extLst>
          </p:cNvPr>
          <p:cNvGrpSpPr/>
          <p:nvPr/>
        </p:nvGrpSpPr>
        <p:grpSpPr>
          <a:xfrm>
            <a:off x="8412635" y="4781776"/>
            <a:ext cx="219075" cy="219075"/>
            <a:chOff x="8105775" y="1819275"/>
            <a:chExt cx="219075" cy="219075"/>
          </a:xfrm>
        </p:grpSpPr>
        <p:sp>
          <p:nvSpPr>
            <p:cNvPr id="60" name="Google Shape;121;p2">
              <a:extLst>
                <a:ext uri="{FF2B5EF4-FFF2-40B4-BE49-F238E27FC236}">
                  <a16:creationId xmlns:a16="http://schemas.microsoft.com/office/drawing/2014/main" id="{4AEE3F6D-BA3B-F648-885B-5A66DEFD69C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  <p:sp>
          <p:nvSpPr>
            <p:cNvPr id="61" name="Google Shape;122;p2">
              <a:extLst>
                <a:ext uri="{FF2B5EF4-FFF2-40B4-BE49-F238E27FC236}">
                  <a16:creationId xmlns:a16="http://schemas.microsoft.com/office/drawing/2014/main" id="{ABB8E0D5-5F5A-9B41-96C6-761F02102CB6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+mj-ea"/>
                <a:ea typeface="+mj-ea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08;p2">
            <a:extLst>
              <a:ext uri="{FF2B5EF4-FFF2-40B4-BE49-F238E27FC236}">
                <a16:creationId xmlns:a16="http://schemas.microsoft.com/office/drawing/2014/main" id="{4C51F523-4023-6B45-AA4B-4E2004ABB6A9}"/>
              </a:ext>
            </a:extLst>
          </p:cNvPr>
          <p:cNvSpPr/>
          <p:nvPr/>
        </p:nvSpPr>
        <p:spPr>
          <a:xfrm>
            <a:off x="5073859" y="2681956"/>
            <a:ext cx="2044282" cy="204428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889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#</a:t>
            </a:r>
            <a:r>
              <a:rPr lang="ko-KR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algun Gothic"/>
                <a:sym typeface="Malgun Gothic"/>
              </a:rPr>
              <a:t>2</a:t>
            </a:r>
            <a:endParaRPr lang="ko-KR" altLang="en-US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ore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로버타 모델 </a:t>
            </a:r>
            <a:endParaRPr lang="en-US" altLang="ko-Kore-KR" sz="2400" b="1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ore-KR" altLang="en-US" sz="2400" b="1" dirty="0">
                <a:solidFill>
                  <a:srgbClr val="3F3F3F"/>
                </a:solidFill>
                <a:latin typeface="+mj-ea"/>
                <a:ea typeface="+mj-ea"/>
                <a:cs typeface="Malgun Gothic"/>
                <a:sym typeface="Malgun Gothic"/>
              </a:rPr>
              <a:t>사용</a:t>
            </a:r>
            <a:endParaRPr lang="ko-KR" altLang="en-US" sz="2400" b="1" i="0" u="none" strike="noStrike" cap="none" dirty="0">
              <a:solidFill>
                <a:srgbClr val="3F3F3F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88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5AA9F9F-BEC3-4E92-B5A6-2F8C017FE323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>
                <a:solidFill>
                  <a:prstClr val="white"/>
                </a:solidFill>
              </a:rPr>
              <a:t>질문 및 감사합니다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70F6A75-2F9F-45A6-AC76-8BA3698C86B0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06</a:t>
            </a:r>
          </a:p>
        </p:txBody>
      </p:sp>
      <p:cxnSp>
        <p:nvCxnSpPr>
          <p:cNvPr id="63" name="직선 연결선 8">
            <a:extLst>
              <a:ext uri="{FF2B5EF4-FFF2-40B4-BE49-F238E27FC236}">
                <a16:creationId xmlns:a16="http://schemas.microsoft.com/office/drawing/2014/main" id="{0F4E629F-6D6E-5941-9D91-1CB68F955C51}"/>
              </a:ext>
            </a:extLst>
          </p:cNvPr>
          <p:cNvCxnSpPr>
            <a:cxnSpLocks/>
          </p:cNvCxnSpPr>
          <p:nvPr/>
        </p:nvCxnSpPr>
        <p:spPr>
          <a:xfrm>
            <a:off x="2166369" y="2220403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5">
            <a:extLst>
              <a:ext uri="{FF2B5EF4-FFF2-40B4-BE49-F238E27FC236}">
                <a16:creationId xmlns:a16="http://schemas.microsoft.com/office/drawing/2014/main" id="{17B9E3CA-1E41-454A-A780-5141FD047D18}"/>
              </a:ext>
            </a:extLst>
          </p:cNvPr>
          <p:cNvSpPr txBox="1"/>
          <p:nvPr/>
        </p:nvSpPr>
        <p:spPr>
          <a:xfrm>
            <a:off x="-3541875" y="2367377"/>
            <a:ext cx="1819975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kern="0" spc="-3600" dirty="0" err="1">
                <a:solidFill>
                  <a:srgbClr val="000000"/>
                </a:solidFill>
                <a:latin typeface="S-Core Dream 5 Medium" pitchFamily="34" charset="0"/>
              </a:rPr>
              <a:t>감사합니다</a:t>
            </a:r>
            <a:endParaRPr lang="en-US" sz="1400" dirty="0"/>
          </a:p>
        </p:txBody>
      </p:sp>
      <p:cxnSp>
        <p:nvCxnSpPr>
          <p:cNvPr id="66" name="직선 연결선 8">
            <a:extLst>
              <a:ext uri="{FF2B5EF4-FFF2-40B4-BE49-F238E27FC236}">
                <a16:creationId xmlns:a16="http://schemas.microsoft.com/office/drawing/2014/main" id="{EA463865-18F9-F044-A0F5-2CBECC55CC44}"/>
              </a:ext>
            </a:extLst>
          </p:cNvPr>
          <p:cNvCxnSpPr>
            <a:cxnSpLocks/>
          </p:cNvCxnSpPr>
          <p:nvPr/>
        </p:nvCxnSpPr>
        <p:spPr>
          <a:xfrm>
            <a:off x="2166369" y="4769497"/>
            <a:ext cx="7772922" cy="0"/>
          </a:xfrm>
          <a:prstGeom prst="line">
            <a:avLst/>
          </a:prstGeom>
          <a:ln w="82550">
            <a:solidFill>
              <a:srgbClr val="127C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9;p3">
            <a:extLst>
              <a:ext uri="{FF2B5EF4-FFF2-40B4-BE49-F238E27FC236}">
                <a16:creationId xmlns:a16="http://schemas.microsoft.com/office/drawing/2014/main" id="{C1289120-914F-DFEB-71F2-F379E00E4977}"/>
              </a:ext>
            </a:extLst>
          </p:cNvPr>
          <p:cNvSpPr/>
          <p:nvPr/>
        </p:nvSpPr>
        <p:spPr>
          <a:xfrm>
            <a:off x="6977086" y="4230760"/>
            <a:ext cx="283508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산업 분류 자동화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산업에 대한 설명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무엇을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어떤 방법으로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Arial"/>
              </a:rPr>
              <a:t>생산</a:t>
            </a:r>
            <a:r>
              <a:rPr lang="ko-KR" altLang="en-US" sz="1300" dirty="0" err="1">
                <a:solidFill>
                  <a:srgbClr val="333333"/>
                </a:solidFill>
                <a:latin typeface="+mn-ea"/>
                <a:cs typeface="Arial"/>
                <a:sym typeface="Wingdings" panose="05000000000000000000" pitchFamily="2" charset="2"/>
              </a:rPr>
              <a:t>제공하였는가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으로 </a:t>
            </a:r>
            <a:r>
              <a:rPr lang="ko-KR" altLang="en-US" sz="1300" b="1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산업분류 코드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소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중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대분류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를 예측한다</a:t>
            </a:r>
            <a:r>
              <a:rPr lang="en-US" altLang="ko-KR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333333"/>
                </a:solidFill>
                <a:latin typeface="+mn-ea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133;p3">
            <a:extLst>
              <a:ext uri="{FF2B5EF4-FFF2-40B4-BE49-F238E27FC236}">
                <a16:creationId xmlns:a16="http://schemas.microsoft.com/office/drawing/2014/main" id="{41651024-BD73-6C34-CF14-3124BB0AFF94}"/>
              </a:ext>
            </a:extLst>
          </p:cNvPr>
          <p:cNvSpPr/>
          <p:nvPr/>
        </p:nvSpPr>
        <p:spPr>
          <a:xfrm>
            <a:off x="6688355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2" descr="Industry icons set Royalty Free Vector Image - VectorStock">
            <a:extLst>
              <a:ext uri="{FF2B5EF4-FFF2-40B4-BE49-F238E27FC236}">
                <a16:creationId xmlns:a16="http://schemas.microsoft.com/office/drawing/2014/main" id="{F4128373-851F-086D-4F71-24560A52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11351"/>
          <a:stretch/>
        </p:blipFill>
        <p:spPr bwMode="auto">
          <a:xfrm>
            <a:off x="7075655" y="1438459"/>
            <a:ext cx="2640111" cy="2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9;p3">
            <a:extLst>
              <a:ext uri="{FF2B5EF4-FFF2-40B4-BE49-F238E27FC236}">
                <a16:creationId xmlns:a16="http://schemas.microsoft.com/office/drawing/2014/main" id="{B4F95AAE-F3A4-0EF1-2346-5F0724D4C6BA}"/>
              </a:ext>
            </a:extLst>
          </p:cNvPr>
          <p:cNvSpPr/>
          <p:nvPr/>
        </p:nvSpPr>
        <p:spPr>
          <a:xfrm>
            <a:off x="2644080" y="4230760"/>
            <a:ext cx="244297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18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sz="1400"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133;p3">
            <a:extLst>
              <a:ext uri="{FF2B5EF4-FFF2-40B4-BE49-F238E27FC236}">
                <a16:creationId xmlns:a16="http://schemas.microsoft.com/office/drawing/2014/main" id="{E71754C0-D3AF-3B96-9792-889B87F7DF05}"/>
              </a:ext>
            </a:extLst>
          </p:cNvPr>
          <p:cNvSpPr/>
          <p:nvPr/>
        </p:nvSpPr>
        <p:spPr>
          <a:xfrm>
            <a:off x="2158208" y="1227905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E1BFF3-9AE0-771A-A837-7830632CA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95"/>
          <a:stretch/>
        </p:blipFill>
        <p:spPr>
          <a:xfrm>
            <a:off x="2531965" y="1585493"/>
            <a:ext cx="2667197" cy="228517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F1A829-AE72-47F9-941B-2F2FD8C401B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B74067C8-157F-434A-A591-6650C2F74064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FEFE51-EDFE-4CF6-AD9D-A8C6CEFD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F0E15CD-0699-47BE-9E80-B145EC45E62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72A421-D6FF-408A-886E-1609BD1B7B49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D6744A5B-0FA5-402D-AE60-2D3B22167C4B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2CC3E86-2D7F-458E-8FA1-EC2133BEE1F4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23BC60B-7CE2-4D61-B599-5E6C286A591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028AFF-4B84-4D33-929E-7A61AF50A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3F9729-EB3C-4BF6-AF33-825A4F64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9988334C-20D2-4AEC-8524-1A281ED53041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2EC6FD3-B806-4E63-9417-2BF7313B0A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5374A28-EBB1-47AD-A970-A71A1943AC9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18971C5-A24C-473B-A0D7-5128F4FF891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C57D909E-1F2B-4BE3-9DCB-010A47EF00C8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770580C-FDEE-437C-9845-1C1AC1F80380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81E5279-5E7F-4FAC-BDF9-FDC08E51B64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A7FF43-C3CF-46AF-9DE5-F89244D9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679FE09-E2C5-4124-96A4-5C21F71770EB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Project Topics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7ECFDB0-B1EA-45B6-8C8B-12B073A08FE8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FC549-3082-B3E9-6872-D4CC0AF207D1}"/>
              </a:ext>
            </a:extLst>
          </p:cNvPr>
          <p:cNvSpPr txBox="1"/>
          <p:nvPr/>
        </p:nvSpPr>
        <p:spPr>
          <a:xfrm>
            <a:off x="670477" y="724173"/>
            <a:ext cx="943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공공분야의 자연어 데이터</a:t>
            </a:r>
            <a:r>
              <a:rPr lang="en-US" altLang="ko-KR" b="1" dirty="0"/>
              <a:t> : </a:t>
            </a:r>
            <a:r>
              <a:rPr lang="ko-KR" altLang="en-US" dirty="0"/>
              <a:t>민원 상담데이터</a:t>
            </a:r>
            <a:r>
              <a:rPr lang="en-US" altLang="ko-KR" dirty="0"/>
              <a:t> / </a:t>
            </a:r>
            <a:r>
              <a:rPr lang="ko-KR" altLang="en-US" dirty="0"/>
              <a:t>전국사업체 조사의 산업소개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9CEB04-3D19-4E1D-9C83-0A433E5DC2D9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35C48CC-EB27-4181-A94C-8E011062334F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DF5080D-0D25-467D-918B-F381809D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13BE42-3572-4CD6-B72A-BCA76B0B50E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0A95897-8149-41FE-A797-FC6915279244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768414B9-E093-4D9A-9811-BD81733509DF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41F71F-6BA1-4F9A-BEAC-BDA9FF6DEEB4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D59F546-4865-414E-B339-CC1A6769EA5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546CADD-0255-4419-98E9-70051C6F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6AF0D1-50FB-49A1-8807-D2D8853C5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EB09BAE8-9BE9-49D0-8175-2A9D1E39F21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E0F441F-0156-4280-8A1D-81C9BE25B69A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1CA65907-B4A3-4131-87A3-A5C7E845D98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57181BB-4403-4959-A41D-BF93BF58555A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0" name="원호 39">
                  <a:extLst>
                    <a:ext uri="{FF2B5EF4-FFF2-40B4-BE49-F238E27FC236}">
                      <a16:creationId xmlns:a16="http://schemas.microsoft.com/office/drawing/2014/main" id="{1505A018-394B-4C8B-B409-4FB01BE1633F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A6D000-99EC-4A16-A600-47BACEFE2E25}"/>
                    </a:ext>
                  </a:extLst>
                </p:cNvPr>
                <p:cNvCxnSpPr>
                  <a:cxnSpLocks/>
                  <a:stCxn id="40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85187A-3834-462F-A5EB-F429B8F300AB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A7DDC9-58CD-4C6E-BAD7-8DB860BF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137">
            <a:extLst>
              <a:ext uri="{FF2B5EF4-FFF2-40B4-BE49-F238E27FC236}">
                <a16:creationId xmlns:a16="http://schemas.microsoft.com/office/drawing/2014/main" id="{C62B9BEF-8270-4813-863B-FC2C10542F99}"/>
              </a:ext>
            </a:extLst>
          </p:cNvPr>
          <p:cNvSpPr/>
          <p:nvPr/>
        </p:nvSpPr>
        <p:spPr>
          <a:xfrm flipH="1">
            <a:off x="8267397" y="1681074"/>
            <a:ext cx="2847527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날씨가 좀 </a:t>
            </a:r>
            <a:r>
              <a:rPr kumimoji="1" lang="ko-KR" altLang="en-US" b="1" dirty="0" err="1"/>
              <a:t>풀린거</a:t>
            </a:r>
            <a:r>
              <a:rPr kumimoji="1" lang="ko-KR" altLang="en-US" b="1" dirty="0"/>
              <a:t> 같아요</a:t>
            </a:r>
            <a:endParaRPr kumimoji="1" lang="ko-Kore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CEE4A5-5B77-4985-BE68-617418525010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Task1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2A081-1AEE-4ADE-85E0-B33C1512E61C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sp>
        <p:nvSpPr>
          <p:cNvPr id="48" name="Google Shape;129;p3">
            <a:extLst>
              <a:ext uri="{FF2B5EF4-FFF2-40B4-BE49-F238E27FC236}">
                <a16:creationId xmlns:a16="http://schemas.microsoft.com/office/drawing/2014/main" id="{4DBD4B06-2BD4-6A07-8D36-A1ED7AFD0B61}"/>
              </a:ext>
            </a:extLst>
          </p:cNvPr>
          <p:cNvSpPr/>
          <p:nvPr/>
        </p:nvSpPr>
        <p:spPr>
          <a:xfrm>
            <a:off x="2011936" y="4065781"/>
            <a:ext cx="2442970" cy="19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400" b="1" i="0" u="none" strike="noStrike" cap="none" dirty="0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민원 </a:t>
            </a:r>
            <a:r>
              <a:rPr lang="ko-KR" altLang="en-US" sz="2400" b="1" i="0" u="none" strike="noStrike" cap="none" dirty="0" err="1">
                <a:solidFill>
                  <a:schemeClr val="accent1"/>
                </a:solidFill>
                <a:latin typeface="+mn-ea"/>
                <a:ea typeface="+mn-ea"/>
                <a:cs typeface="Malgun Gothic"/>
                <a:sym typeface="Malgun Gothic"/>
              </a:rPr>
              <a:t>챗봇</a:t>
            </a:r>
            <a:endParaRPr b="1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altLang="ko-KR" sz="7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공공민원 데이터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를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사용해 민원에 대한 질문과 답을 주고 받으면서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대화</a:t>
            </a:r>
            <a:r>
              <a:rPr lang="ko-KR" altLang="en-US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한다</a:t>
            </a:r>
            <a:r>
              <a:rPr lang="en-US" altLang="ko-KR" sz="13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br>
              <a:rPr lang="ko-KR" sz="12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</a:br>
            <a:endParaRPr sz="900" b="0" i="0" u="none" strike="noStrike" cap="none" dirty="0">
              <a:solidFill>
                <a:srgbClr val="3F3F3F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9" name="Google Shape;133;p3">
            <a:extLst>
              <a:ext uri="{FF2B5EF4-FFF2-40B4-BE49-F238E27FC236}">
                <a16:creationId xmlns:a16="http://schemas.microsoft.com/office/drawing/2014/main" id="{2E7810B7-798D-6874-5552-6BF55D3834DB}"/>
              </a:ext>
            </a:extLst>
          </p:cNvPr>
          <p:cNvSpPr/>
          <p:nvPr/>
        </p:nvSpPr>
        <p:spPr>
          <a:xfrm>
            <a:off x="1526064" y="1062926"/>
            <a:ext cx="3414712" cy="5060995"/>
          </a:xfrm>
          <a:prstGeom prst="rect">
            <a:avLst/>
          </a:prstGeom>
          <a:noFill/>
          <a:ln w="57150" cap="flat" cmpd="sng">
            <a:solidFill>
              <a:schemeClr val="tx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75FE002-D22C-971D-D1E8-A1DF26EBF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5"/>
          <a:stretch/>
        </p:blipFill>
        <p:spPr>
          <a:xfrm>
            <a:off x="1899821" y="1420514"/>
            <a:ext cx="2667197" cy="2285172"/>
          </a:xfrm>
          <a:prstGeom prst="rect">
            <a:avLst/>
          </a:prstGeom>
        </p:spPr>
      </p:pic>
      <p:sp>
        <p:nvSpPr>
          <p:cNvPr id="53" name="모서리가 둥근 직사각형 137">
            <a:extLst>
              <a:ext uri="{FF2B5EF4-FFF2-40B4-BE49-F238E27FC236}">
                <a16:creationId xmlns:a16="http://schemas.microsoft.com/office/drawing/2014/main" id="{6936A924-BE82-F66D-5D82-D8B1AC850160}"/>
              </a:ext>
            </a:extLst>
          </p:cNvPr>
          <p:cNvSpPr/>
          <p:nvPr/>
        </p:nvSpPr>
        <p:spPr>
          <a:xfrm flipH="1">
            <a:off x="6453278" y="2383434"/>
            <a:ext cx="2201308" cy="572464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/>
              <a:t>따뜻해졌죠</a:t>
            </a:r>
            <a:endParaRPr kumimoji="1" lang="ko-Kore-KR" altLang="en-US" b="1" dirty="0"/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0BD279AC-EBDF-8099-EC59-0C5D3F6F7927}"/>
              </a:ext>
            </a:extLst>
          </p:cNvPr>
          <p:cNvSpPr/>
          <p:nvPr/>
        </p:nvSpPr>
        <p:spPr>
          <a:xfrm flipH="1">
            <a:off x="8117873" y="3079690"/>
            <a:ext cx="3040451" cy="826527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여권 만들려고 하는데 </a:t>
            </a:r>
            <a:r>
              <a:rPr kumimoji="1" lang="ko-KR" altLang="en-US" b="1" dirty="0" err="1"/>
              <a:t>몇시까지</a:t>
            </a:r>
            <a:r>
              <a:rPr kumimoji="1" lang="ko-KR" altLang="en-US" b="1" dirty="0"/>
              <a:t> 접수하나요</a:t>
            </a:r>
            <a:endParaRPr kumimoji="1" lang="ko-Kore-KR" altLang="en-US" b="1" dirty="0"/>
          </a:p>
        </p:txBody>
      </p:sp>
      <p:sp>
        <p:nvSpPr>
          <p:cNvPr id="55" name="모서리가 둥근 직사각형 137">
            <a:extLst>
              <a:ext uri="{FF2B5EF4-FFF2-40B4-BE49-F238E27FC236}">
                <a16:creationId xmlns:a16="http://schemas.microsoft.com/office/drawing/2014/main" id="{723AAA14-8378-104A-C75B-08D2A27F57F8}"/>
              </a:ext>
            </a:extLst>
          </p:cNvPr>
          <p:cNvSpPr/>
          <p:nvPr/>
        </p:nvSpPr>
        <p:spPr>
          <a:xfrm flipH="1">
            <a:off x="6453278" y="4040108"/>
            <a:ext cx="251936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평일 일곱시까지 접수합니다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C9F276-6456-E519-51DA-F9652EC79DA1}"/>
              </a:ext>
            </a:extLst>
          </p:cNvPr>
          <p:cNvSpPr/>
          <p:nvPr/>
        </p:nvSpPr>
        <p:spPr>
          <a:xfrm>
            <a:off x="5864516" y="2383433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D11A85-2771-05C5-9D70-774AC447ED2F}"/>
              </a:ext>
            </a:extLst>
          </p:cNvPr>
          <p:cNvSpPr/>
          <p:nvPr/>
        </p:nvSpPr>
        <p:spPr>
          <a:xfrm>
            <a:off x="5864515" y="411110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6593745" y="987078"/>
            <a:ext cx="3951669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nn-NO" altLang="en-US" sz="2000" b="1" dirty="0"/>
              <a:t>Chatbot_data_for_Korean v1.0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071331" y="3978459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AI HUB </a:t>
            </a:r>
            <a:r>
              <a:rPr kumimoji="1" lang="ko-KR" altLang="en-US" sz="2000" b="1" dirty="0"/>
              <a:t>한국어대화</a:t>
            </a:r>
            <a:endParaRPr kumimoji="1" lang="ko-Kore-KR" altLang="en-US" sz="2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CE5B0A-D74C-4768-A902-758D22D3BEA7}"/>
              </a:ext>
            </a:extLst>
          </p:cNvPr>
          <p:cNvCxnSpPr>
            <a:cxnSpLocks/>
          </p:cNvCxnSpPr>
          <p:nvPr/>
        </p:nvCxnSpPr>
        <p:spPr>
          <a:xfrm>
            <a:off x="1162260" y="3587390"/>
            <a:ext cx="9877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7EAEB14-D1F2-94ED-71F2-B62DFC77A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270" b="18270"/>
          <a:stretch/>
        </p:blipFill>
        <p:spPr>
          <a:xfrm>
            <a:off x="1033303" y="428430"/>
            <a:ext cx="4976893" cy="29505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B478AA-6BFC-132E-6C84-0B1A4F79F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5"/>
          <a:stretch/>
        </p:blipFill>
        <p:spPr>
          <a:xfrm>
            <a:off x="4129805" y="3738908"/>
            <a:ext cx="6901433" cy="280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D82CA-45D9-AABE-8409-27D17CEBDA49}"/>
              </a:ext>
            </a:extLst>
          </p:cNvPr>
          <p:cNvSpPr txBox="1"/>
          <p:nvPr/>
        </p:nvSpPr>
        <p:spPr>
          <a:xfrm>
            <a:off x="1210265" y="4942299"/>
            <a:ext cx="202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공공민원 데이터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여권 민원 문답</a:t>
            </a:r>
            <a:endParaRPr lang="en-US" altLang="ko-KR" dirty="0"/>
          </a:p>
          <a:p>
            <a:r>
              <a:rPr lang="en-US" altLang="ko-KR" dirty="0"/>
              <a:t>403</a:t>
            </a:r>
            <a:r>
              <a:rPr lang="ko-KR" altLang="en-US" dirty="0"/>
              <a:t>개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9D0C24-3CAA-050F-F7D6-1ADC887D0E4D}"/>
              </a:ext>
            </a:extLst>
          </p:cNvPr>
          <p:cNvSpPr txBox="1"/>
          <p:nvPr/>
        </p:nvSpPr>
        <p:spPr>
          <a:xfrm>
            <a:off x="6593746" y="1903703"/>
            <a:ext cx="433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https://github.com/songys/Chatbot_data </a:t>
            </a:r>
            <a:r>
              <a:rPr lang="en-US" altLang="ko-KR" dirty="0"/>
              <a:t>: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일상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챗봇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학습용 문답 </a:t>
            </a:r>
            <a:endParaRPr lang="en-US" altLang="ko-KR" dirty="0">
              <a:solidFill>
                <a:srgbClr val="000000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11,876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개 데이터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940E3-FB08-ECA7-8255-D5C625822D86}"/>
              </a:ext>
            </a:extLst>
          </p:cNvPr>
          <p:cNvSpPr txBox="1"/>
          <p:nvPr/>
        </p:nvSpPr>
        <p:spPr>
          <a:xfrm>
            <a:off x="891331" y="67008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질문 대답 쌍</a:t>
            </a:r>
          </a:p>
        </p:txBody>
      </p:sp>
    </p:spTree>
    <p:extLst>
      <p:ext uri="{BB962C8B-B14F-4D97-AF65-F5344CB8AC3E}">
        <p14:creationId xmlns:p14="http://schemas.microsoft.com/office/powerpoint/2010/main" val="41686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137">
            <a:extLst>
              <a:ext uri="{FF2B5EF4-FFF2-40B4-BE49-F238E27FC236}">
                <a16:creationId xmlns:a16="http://schemas.microsoft.com/office/drawing/2014/main" id="{5BBA5E58-87B5-4067-A5A5-F5F968E21955}"/>
              </a:ext>
            </a:extLst>
          </p:cNvPr>
          <p:cNvSpPr/>
          <p:nvPr/>
        </p:nvSpPr>
        <p:spPr>
          <a:xfrm flipH="1">
            <a:off x="4672236" y="2753247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/>
              <a:t>? . , </a:t>
            </a:r>
            <a:r>
              <a:rPr kumimoji="1" lang="ko-KR" altLang="en-US" sz="2000" b="1" dirty="0"/>
              <a:t> 구두점 구분 </a:t>
            </a:r>
            <a:endParaRPr kumimoji="1" lang="ko-Kore-KR" altLang="en-US" sz="2000" b="1" dirty="0"/>
          </a:p>
        </p:txBody>
      </p:sp>
      <p:sp>
        <p:nvSpPr>
          <p:cNvPr id="52" name="모서리가 둥근 직사각형 137">
            <a:extLst>
              <a:ext uri="{FF2B5EF4-FFF2-40B4-BE49-F238E27FC236}">
                <a16:creationId xmlns:a16="http://schemas.microsoft.com/office/drawing/2014/main" id="{5830C217-980D-4E76-A7B7-A2C11EF698D7}"/>
              </a:ext>
            </a:extLst>
          </p:cNvPr>
          <p:cNvSpPr/>
          <p:nvPr/>
        </p:nvSpPr>
        <p:spPr>
          <a:xfrm flipH="1">
            <a:off x="1466569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결측치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3863E44-8010-4851-A010-786EA1655D6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Data : Preprocessing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F418B5-6A66-4A32-828C-047F11053916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2F2CD658-0061-8D6D-DD74-2A18A4230399}"/>
              </a:ext>
            </a:extLst>
          </p:cNvPr>
          <p:cNvSpPr/>
          <p:nvPr/>
        </p:nvSpPr>
        <p:spPr>
          <a:xfrm flipH="1">
            <a:off x="7877903" y="2753248"/>
            <a:ext cx="2847527" cy="723721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 err="1"/>
              <a:t>불용어</a:t>
            </a:r>
            <a:r>
              <a:rPr kumimoji="1" lang="ko-KR" altLang="en-US" sz="2000" b="1" dirty="0"/>
              <a:t> 제거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BBD5C-0C70-B5C2-38CC-D577DEDF55E4}"/>
              </a:ext>
            </a:extLst>
          </p:cNvPr>
          <p:cNvSpPr txBox="1"/>
          <p:nvPr/>
        </p:nvSpPr>
        <p:spPr>
          <a:xfrm>
            <a:off x="1659835" y="357232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NULL</a:t>
            </a:r>
            <a:r>
              <a:rPr lang="ko-KR" altLang="en-US" dirty="0"/>
              <a:t> 값을 삭제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A1255-8553-033D-8079-F6F5E833360E}"/>
              </a:ext>
            </a:extLst>
          </p:cNvPr>
          <p:cNvSpPr txBox="1"/>
          <p:nvPr/>
        </p:nvSpPr>
        <p:spPr>
          <a:xfrm>
            <a:off x="8059980" y="3566851"/>
            <a:ext cx="255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대화 분류에 도움이 되지 않는 </a:t>
            </a:r>
            <a:r>
              <a:rPr lang="ko-KR" altLang="en-US" dirty="0" err="1"/>
              <a:t>불용어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ex)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‘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아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 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음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그면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혹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’, </a:t>
            </a:r>
          </a:p>
          <a:p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잠시만요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어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', '</a:t>
            </a:r>
            <a:r>
              <a:rPr lang="ko-KR" alt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여보세요</a:t>
            </a:r>
            <a:r>
              <a:rPr lang="en-US" altLang="ko-KR" b="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’ …</a:t>
            </a:r>
            <a:endParaRPr lang="ko-KR" altLang="en-US" b="0" dirty="0">
              <a:solidFill>
                <a:schemeClr val="accent3">
                  <a:lumMod val="75000"/>
                </a:schemeClr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DF6F-548F-85F1-B47F-3DA28A989BCC}"/>
              </a:ext>
            </a:extLst>
          </p:cNvPr>
          <p:cNvSpPr txBox="1"/>
          <p:nvPr/>
        </p:nvSpPr>
        <p:spPr>
          <a:xfrm>
            <a:off x="2251027" y="2073117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Step1.</a:t>
            </a:r>
            <a:endParaRPr lang="ko-KR" altLang="en-US" sz="3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EB752-0069-C390-86E4-5E9386863113}"/>
              </a:ext>
            </a:extLst>
          </p:cNvPr>
          <p:cNvSpPr txBox="1"/>
          <p:nvPr/>
        </p:nvSpPr>
        <p:spPr>
          <a:xfrm>
            <a:off x="5532394" y="2073115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Step2.</a:t>
            </a:r>
            <a:endParaRPr lang="ko-KR" altLang="en-US" sz="3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0889-AAD8-61C5-E417-D5D3C55614EE}"/>
              </a:ext>
            </a:extLst>
          </p:cNvPr>
          <p:cNvSpPr txBox="1"/>
          <p:nvPr/>
        </p:nvSpPr>
        <p:spPr>
          <a:xfrm>
            <a:off x="8707440" y="2073116"/>
            <a:ext cx="126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Step3.</a:t>
            </a:r>
            <a:endParaRPr lang="ko-KR" altLang="en-US" sz="3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6361E-739A-F707-CA6F-1B8DDCFCCB37}"/>
              </a:ext>
            </a:extLst>
          </p:cNvPr>
          <p:cNvSpPr txBox="1"/>
          <p:nvPr/>
        </p:nvSpPr>
        <p:spPr>
          <a:xfrm>
            <a:off x="4737707" y="3572325"/>
            <a:ext cx="3140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정규표현식을 사용해</a:t>
            </a:r>
            <a:endParaRPr lang="en-US" altLang="ko-KR" dirty="0"/>
          </a:p>
          <a:p>
            <a:r>
              <a:rPr lang="ko-KR" altLang="en-US" dirty="0"/>
              <a:t>다른 문자와 구두점 구분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ex) 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이거 살까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?’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이거 살까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?’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 공백추가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2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모델 선정</a:t>
            </a:r>
            <a:r>
              <a:rPr lang="en-US" altLang="ko-KR" sz="3200" b="1" dirty="0"/>
              <a:t>(Transformer, KoGPT2)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20FB5-B612-DAD5-B936-BA8335775730}"/>
              </a:ext>
            </a:extLst>
          </p:cNvPr>
          <p:cNvSpPr txBox="1"/>
          <p:nvPr/>
        </p:nvSpPr>
        <p:spPr>
          <a:xfrm>
            <a:off x="1162258" y="2011070"/>
            <a:ext cx="204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Transformer</a:t>
            </a:r>
            <a:endParaRPr lang="ko-KR" altLang="en-US" sz="24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B6E8F0-3C34-B0A6-B733-26EE1FA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2"/>
          <a:stretch/>
        </p:blipFill>
        <p:spPr>
          <a:xfrm>
            <a:off x="1028649" y="2716949"/>
            <a:ext cx="4474016" cy="246211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47D1262-A98C-E5DA-0650-5571FD383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5"/>
          <a:stretch/>
        </p:blipFill>
        <p:spPr>
          <a:xfrm>
            <a:off x="6244507" y="2716949"/>
            <a:ext cx="4818983" cy="2593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1704A0-CC98-D73C-011F-FD07B8527A7D}"/>
              </a:ext>
            </a:extLst>
          </p:cNvPr>
          <p:cNvSpPr txBox="1"/>
          <p:nvPr/>
        </p:nvSpPr>
        <p:spPr>
          <a:xfrm>
            <a:off x="6604334" y="2011069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KoGPT2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E583D-1757-45C6-D414-2D78AA41C142}"/>
              </a:ext>
            </a:extLst>
          </p:cNvPr>
          <p:cNvSpPr txBox="1"/>
          <p:nvPr/>
        </p:nvSpPr>
        <p:spPr>
          <a:xfrm>
            <a:off x="1218079" y="5359735"/>
            <a:ext cx="41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인코더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디코더</a:t>
            </a:r>
            <a:r>
              <a:rPr lang="ko-KR" altLang="en-US" dirty="0">
                <a:latin typeface="+mn-ea"/>
              </a:rPr>
              <a:t> 구조를 </a:t>
            </a:r>
            <a:r>
              <a:rPr lang="en-US" altLang="ko-KR" dirty="0">
                <a:latin typeface="+mn-ea"/>
              </a:rPr>
              <a:t>Attention</a:t>
            </a:r>
            <a:r>
              <a:rPr lang="ko-KR" altLang="en-US" dirty="0">
                <a:latin typeface="+mn-ea"/>
              </a:rPr>
              <a:t>만으로 구현한 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4FC95-7742-12B5-4465-668AF5BE4983}"/>
              </a:ext>
            </a:extLst>
          </p:cNvPr>
          <p:cNvSpPr txBox="1"/>
          <p:nvPr/>
        </p:nvSpPr>
        <p:spPr>
          <a:xfrm>
            <a:off x="6396365" y="5379078"/>
            <a:ext cx="466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Transformer</a:t>
            </a:r>
            <a:r>
              <a:rPr lang="ko-KR" altLang="en-US" dirty="0">
                <a:latin typeface="+mn-ea"/>
              </a:rPr>
              <a:t> 체계에서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이상의 텍스트로 학습된 한국어 </a:t>
            </a:r>
            <a:r>
              <a:rPr lang="ko-KR" altLang="en-US" dirty="0" err="1">
                <a:latin typeface="+mn-ea"/>
              </a:rPr>
              <a:t>디코더만</a:t>
            </a:r>
            <a:r>
              <a:rPr lang="ko-KR" altLang="en-US" dirty="0">
                <a:latin typeface="+mn-ea"/>
              </a:rPr>
              <a:t> 사용하는 언어모델</a:t>
            </a:r>
          </a:p>
        </p:txBody>
      </p:sp>
    </p:spTree>
    <p:extLst>
      <p:ext uri="{BB962C8B-B14F-4D97-AF65-F5344CB8AC3E}">
        <p14:creationId xmlns:p14="http://schemas.microsoft.com/office/powerpoint/2010/main" val="42346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137">
            <a:extLst>
              <a:ext uri="{FF2B5EF4-FFF2-40B4-BE49-F238E27FC236}">
                <a16:creationId xmlns:a16="http://schemas.microsoft.com/office/drawing/2014/main" id="{7E54AB24-A2AF-9877-B1E9-28CB58AB16D0}"/>
              </a:ext>
            </a:extLst>
          </p:cNvPr>
          <p:cNvSpPr/>
          <p:nvPr/>
        </p:nvSpPr>
        <p:spPr>
          <a:xfrm flipH="1">
            <a:off x="805045" y="3499012"/>
            <a:ext cx="3160963" cy="493863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Modeling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A774EC-48B3-0EE3-7842-C9090C5A58EB}"/>
              </a:ext>
            </a:extLst>
          </p:cNvPr>
          <p:cNvSpPr/>
          <p:nvPr/>
        </p:nvSpPr>
        <p:spPr>
          <a:xfrm>
            <a:off x="642985" y="911013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Transformer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A366B-B8B3-C663-33BA-22E887EB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48" y="397745"/>
            <a:ext cx="4320991" cy="60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2D0D-A1E6-E63C-2AD8-9D3B3A63B878}"/>
              </a:ext>
            </a:extLst>
          </p:cNvPr>
          <p:cNvSpPr txBox="1"/>
          <p:nvPr/>
        </p:nvSpPr>
        <p:spPr>
          <a:xfrm>
            <a:off x="730269" y="1548028"/>
            <a:ext cx="60283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학습결과를 비교해 더 자연스러운 </a:t>
            </a:r>
            <a:r>
              <a:rPr lang="ko-KR" altLang="en-US" dirty="0" err="1"/>
              <a:t>챗봇을</a:t>
            </a:r>
            <a:r>
              <a:rPr lang="ko-KR" altLang="en-US" dirty="0"/>
              <a:t> 만든 </a:t>
            </a:r>
            <a:endParaRPr lang="en-US" altLang="ko-KR" dirty="0"/>
          </a:p>
          <a:p>
            <a:r>
              <a:rPr lang="en-US" altLang="ko-KR" sz="2000" b="1" dirty="0"/>
              <a:t>Transformer</a:t>
            </a:r>
            <a:r>
              <a:rPr lang="ko-KR" altLang="en-US" dirty="0"/>
              <a:t>가 최종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인코더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입력 시퀀스를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입력받고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출력 시퀀스를 출력하는 인코더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구조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FABE-D05F-EDCE-C639-6C5EF217B236}"/>
              </a:ext>
            </a:extLst>
          </p:cNvPr>
          <p:cNvSpPr txBox="1"/>
          <p:nvPr/>
        </p:nvSpPr>
        <p:spPr>
          <a:xfrm>
            <a:off x="943264" y="3619052"/>
            <a:ext cx="2829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b="1" dirty="0">
                <a:solidFill>
                  <a:schemeClr val="bg1"/>
                </a:solidFill>
              </a:rPr>
              <a:t> 튜닝 결과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d_model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FreightSans"/>
              </a:rPr>
              <a:t> = 128</a:t>
            </a:r>
          </a:p>
          <a:p>
            <a:r>
              <a:rPr lang="en-US" altLang="ko-KR" b="1" i="0" dirty="0" err="1">
                <a:solidFill>
                  <a:srgbClr val="262626"/>
                </a:solidFill>
                <a:effectLst/>
                <a:latin typeface="FreightSans"/>
              </a:rPr>
              <a:t>nhead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4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dff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256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numlayers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1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epochs = 30</a:t>
            </a:r>
          </a:p>
          <a:p>
            <a:r>
              <a:rPr lang="en-US" altLang="ko-KR" b="1" dirty="0" err="1">
                <a:solidFill>
                  <a:srgbClr val="262626"/>
                </a:solidFill>
                <a:latin typeface="FreightSans"/>
              </a:rPr>
              <a:t>running_rate</a:t>
            </a:r>
            <a:r>
              <a:rPr lang="en-US" altLang="ko-KR" b="1" dirty="0">
                <a:solidFill>
                  <a:srgbClr val="262626"/>
                </a:solidFill>
                <a:latin typeface="FreightSans"/>
              </a:rPr>
              <a:t> = 0.1</a:t>
            </a:r>
          </a:p>
          <a:p>
            <a:endParaRPr lang="en-US" altLang="ko-KR" b="1" dirty="0">
              <a:solidFill>
                <a:srgbClr val="262626"/>
              </a:solidFill>
              <a:latin typeface="Freight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AF511-7ABE-6BD7-A567-CD7D84C9E4B6}"/>
              </a:ext>
            </a:extLst>
          </p:cNvPr>
          <p:cNvSpPr txBox="1"/>
          <p:nvPr/>
        </p:nvSpPr>
        <p:spPr>
          <a:xfrm>
            <a:off x="3966008" y="4129576"/>
            <a:ext cx="17915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optimizer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9505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A5A7A1-BA8D-4576-B03D-E4BC56DC88D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D93C171-1A1A-4C09-9424-6B367FF54D48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1CFA75-D12A-4A70-B8CA-65498903B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EDF065B-A39F-4A83-AAB1-6E984507927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B1E2A1-A26A-446F-8C97-E9C0CBE0C79F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E8BFF8AD-AE58-48BE-BE1C-78E5D608CE2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D675C16-27A0-49D0-BDE4-C52B9FB88A4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183BD1C-5E7A-4A80-8960-200870AE28AA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2572D0-A79C-430E-B7B8-9E12784B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F62FC44-8DDB-40E3-962D-74A605CD3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2E6EAE0-CD7C-4B8C-BF6B-3FA912CB55B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F0B7E8-91B2-4327-B6D6-E3DF9D8B643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7EBF817-3A51-4DDA-B5DA-FE4FFD0BCB4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63367E5-B7C6-4349-BD66-6461C33A7ED0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A89ED68D-65D0-40C2-89E6-FB1F861A377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B8BD8A5-41DD-4ED4-93BD-757786D22677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200A11B-DA6C-4101-B7A0-0F8F500FFB4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765ED-38C2-4CEE-9669-33A6B72EC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D2AB5B-5D98-420F-9D57-F45CEBB9960F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err="1">
                <a:solidFill>
                  <a:prstClr val="white"/>
                </a:solidFill>
              </a:rPr>
              <a:t>챗봇</a:t>
            </a:r>
            <a:r>
              <a:rPr lang="ko-KR" altLang="en-US" b="1" kern="0" dirty="0">
                <a:solidFill>
                  <a:prstClr val="white"/>
                </a:solidFill>
              </a:rPr>
              <a:t> 결과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CFB91-D0DD-4FBB-B36C-D75A2BB5A6EB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sp>
        <p:nvSpPr>
          <p:cNvPr id="31" name="모서리가 둥근 직사각형 137">
            <a:extLst>
              <a:ext uri="{FF2B5EF4-FFF2-40B4-BE49-F238E27FC236}">
                <a16:creationId xmlns:a16="http://schemas.microsoft.com/office/drawing/2014/main" id="{BB971C9C-576D-DDB5-14D9-448D42C5CD0E}"/>
              </a:ext>
            </a:extLst>
          </p:cNvPr>
          <p:cNvSpPr/>
          <p:nvPr/>
        </p:nvSpPr>
        <p:spPr>
          <a:xfrm flipH="1">
            <a:off x="9597837" y="3606424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고민이 있어</a:t>
            </a:r>
          </a:p>
        </p:txBody>
      </p:sp>
      <p:sp>
        <p:nvSpPr>
          <p:cNvPr id="32" name="모서리가 둥근 직사각형 137">
            <a:extLst>
              <a:ext uri="{FF2B5EF4-FFF2-40B4-BE49-F238E27FC236}">
                <a16:creationId xmlns:a16="http://schemas.microsoft.com/office/drawing/2014/main" id="{DCD0B3E4-AC34-2E14-A740-483071310821}"/>
              </a:ext>
            </a:extLst>
          </p:cNvPr>
          <p:cNvSpPr/>
          <p:nvPr/>
        </p:nvSpPr>
        <p:spPr>
          <a:xfrm flipH="1">
            <a:off x="6394056" y="4369088"/>
            <a:ext cx="3203781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그게 무슨 고민일까요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C5F40C-FD92-E7DA-8BA4-4BC765F70950}"/>
              </a:ext>
            </a:extLst>
          </p:cNvPr>
          <p:cNvSpPr/>
          <p:nvPr/>
        </p:nvSpPr>
        <p:spPr>
          <a:xfrm>
            <a:off x="5805295" y="4440082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8024C3F-6258-A5A2-9FEB-8FD042BA7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670478" y="2537661"/>
            <a:ext cx="4542182" cy="2130069"/>
          </a:xfrm>
          <a:prstGeom prst="rect">
            <a:avLst/>
          </a:prstGeom>
        </p:spPr>
      </p:pic>
      <p:sp>
        <p:nvSpPr>
          <p:cNvPr id="29" name="모서리가 둥근 직사각형 137">
            <a:extLst>
              <a:ext uri="{FF2B5EF4-FFF2-40B4-BE49-F238E27FC236}">
                <a16:creationId xmlns:a16="http://schemas.microsoft.com/office/drawing/2014/main" id="{097C6FAC-2FA7-062A-6801-F0CC0AA8AC3D}"/>
              </a:ext>
            </a:extLst>
          </p:cNvPr>
          <p:cNvSpPr/>
          <p:nvPr/>
        </p:nvSpPr>
        <p:spPr>
          <a:xfrm flipH="1">
            <a:off x="9597837" y="1449693"/>
            <a:ext cx="2005759" cy="572464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</a:t>
            </a:r>
            <a:r>
              <a:rPr kumimoji="1" lang="ko-KR" altLang="en-US" b="1" dirty="0" err="1"/>
              <a:t>볼래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30" name="모서리가 둥근 직사각형 137">
            <a:extLst>
              <a:ext uri="{FF2B5EF4-FFF2-40B4-BE49-F238E27FC236}">
                <a16:creationId xmlns:a16="http://schemas.microsoft.com/office/drawing/2014/main" id="{01F8CC7D-3A16-64EC-70FD-91F1CD1D62A3}"/>
              </a:ext>
            </a:extLst>
          </p:cNvPr>
          <p:cNvSpPr/>
          <p:nvPr/>
        </p:nvSpPr>
        <p:spPr>
          <a:xfrm flipH="1">
            <a:off x="6394057" y="2212357"/>
            <a:ext cx="3203780" cy="82652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영화 추천 부탁드립니다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5C4321E-338F-69E1-D19A-F4266F8B9D40}"/>
              </a:ext>
            </a:extLst>
          </p:cNvPr>
          <p:cNvSpPr/>
          <p:nvPr/>
        </p:nvSpPr>
        <p:spPr>
          <a:xfrm>
            <a:off x="5805295" y="2283351"/>
            <a:ext cx="487017" cy="500827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EEB521-B3A7-7626-1360-CE2CA75D64E3}"/>
              </a:ext>
            </a:extLst>
          </p:cNvPr>
          <p:cNvCxnSpPr>
            <a:cxnSpLocks/>
          </p:cNvCxnSpPr>
          <p:nvPr/>
        </p:nvCxnSpPr>
        <p:spPr>
          <a:xfrm>
            <a:off x="5082962" y="3481310"/>
            <a:ext cx="4551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6AFD5-55DB-9E53-BE03-6B9748F23EDD}"/>
              </a:ext>
            </a:extLst>
          </p:cNvPr>
          <p:cNvSpPr/>
          <p:nvPr/>
        </p:nvSpPr>
        <p:spPr>
          <a:xfrm>
            <a:off x="750134" y="927722"/>
            <a:ext cx="6115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: </a:t>
            </a:r>
            <a:r>
              <a:rPr lang="ko-KR" altLang="en-US" sz="3200" b="1" dirty="0"/>
              <a:t>일상 대화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510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1167</Words>
  <Application>Microsoft Office PowerPoint</Application>
  <PresentationFormat>와이드스크린</PresentationFormat>
  <Paragraphs>263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-apple-system</vt:lpstr>
      <vt:lpstr>BM HANNA 11yrs old OTF</vt:lpstr>
      <vt:lpstr>FreightSans</vt:lpstr>
      <vt:lpstr>S-Core Dream 5 Medium</vt:lpstr>
      <vt:lpstr>NanumGothic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오화진[ 학부재학 / 산업경영공학부 ]</dc:creator>
  <cp:lastModifiedBy>김지후[ 학부재학 / 통계학과 ]</cp:lastModifiedBy>
  <cp:revision>59</cp:revision>
  <dcterms:created xsi:type="dcterms:W3CDTF">2022-05-04T17:13:05Z</dcterms:created>
  <dcterms:modified xsi:type="dcterms:W3CDTF">2022-07-08T06:28:20Z</dcterms:modified>
</cp:coreProperties>
</file>