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1" r:id="rId4"/>
    <p:sldId id="262" r:id="rId5"/>
    <p:sldId id="269" r:id="rId6"/>
    <p:sldId id="266" r:id="rId7"/>
    <p:sldId id="265" r:id="rId8"/>
    <p:sldId id="270" r:id="rId9"/>
    <p:sldId id="272" r:id="rId10"/>
    <p:sldId id="273" r:id="rId11"/>
    <p:sldId id="271" r:id="rId12"/>
    <p:sldId id="274" r:id="rId13"/>
    <p:sldId id="267" r:id="rId14"/>
    <p:sldId id="268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6" r:id="rId23"/>
    <p:sldId id="287" r:id="rId24"/>
    <p:sldId id="284" r:id="rId25"/>
    <p:sldId id="285" r:id="rId26"/>
    <p:sldId id="264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26" autoAdjust="0"/>
  </p:normalViewPr>
  <p:slideViewPr>
    <p:cSldViewPr>
      <p:cViewPr varScale="1">
        <p:scale>
          <a:sx n="68" d="100"/>
          <a:sy n="68" d="100"/>
        </p:scale>
        <p:origin x="32" y="8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CD130D2-6286-449F-B180-22C590BAE97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DB850A1-6D6E-4CF8-819C-37E8641A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31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50A1-6D6E-4CF8-819C-37E8641AFC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2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50A1-6D6E-4CF8-819C-37E8641AFC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50A1-6D6E-4CF8-819C-37E8641AFC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50A1-6D6E-4CF8-819C-37E8641AFC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3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위에서부터 순서대로 </a:t>
            </a:r>
            <a:r>
              <a:rPr lang="en-US" altLang="ko-KR" dirty="0"/>
              <a:t>SR (public score 0.835), RI (public score 0.834), RS (public score 0.856), ALL(public score 0.857)</a:t>
            </a:r>
            <a:r>
              <a:rPr lang="ko-KR" altLang="en-US" dirty="0"/>
              <a:t>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850A1-6D6E-4CF8-819C-37E8641AFC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6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18" Type="http://schemas.openxmlformats.org/officeDocument/2006/relationships/image" Target="../media/image5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5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50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8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0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50" y="3072496"/>
            <a:ext cx="8580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0" i="0" dirty="0"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한국어 문장 관계 분류 </a:t>
            </a:r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ko-KR" altLang="en-US" sz="6600" b="0" i="0" dirty="0"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8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76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DL 1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19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안태림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기광민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장건호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증강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866DCA-FBDA-3EA2-EDC3-D8829AC6377C}"/>
              </a:ext>
            </a:extLst>
          </p:cNvPr>
          <p:cNvSpPr txBox="1"/>
          <p:nvPr/>
        </p:nvSpPr>
        <p:spPr>
          <a:xfrm>
            <a:off x="2294656" y="6517373"/>
            <a:ext cx="52578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Swap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D6F173-4BF8-64A6-B231-0CC9D12F8604}"/>
              </a:ext>
            </a:extLst>
          </p:cNvPr>
          <p:cNvCxnSpPr>
            <a:cxnSpLocks/>
          </p:cNvCxnSpPr>
          <p:nvPr/>
        </p:nvCxnSpPr>
        <p:spPr>
          <a:xfrm>
            <a:off x="2132785" y="677247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2AA4CC-D7A7-A482-EAD1-72EEEB6EB3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6831" y="3036971"/>
            <a:ext cx="8852701" cy="336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11002808" y="3541871"/>
            <a:ext cx="5519041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K-TACC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결과를 참고하여 높은 성능을 보인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Swap,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Synonym Replacement, Bert Random Masking Insertion, Bert Random Masking Replacement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시도하여 비교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5F9C9-0A70-5942-B733-8688BBA24857}"/>
              </a:ext>
            </a:extLst>
          </p:cNvPr>
          <p:cNvSpPr txBox="1"/>
          <p:nvPr/>
        </p:nvSpPr>
        <p:spPr>
          <a:xfrm>
            <a:off x="2102306" y="7396312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무작위로 문장 내에서 두 단어를 선택하고 위치를 바꾼다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8FF834-DFC9-DDFB-C7D6-4D34F970E3AE}"/>
              </a:ext>
            </a:extLst>
          </p:cNvPr>
          <p:cNvSpPr txBox="1"/>
          <p:nvPr/>
        </p:nvSpPr>
        <p:spPr>
          <a:xfrm>
            <a:off x="2279416" y="8298153"/>
            <a:ext cx="5014798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Masking Insertion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CF4256-EA41-719D-B2E9-E17D735F6FDB}"/>
              </a:ext>
            </a:extLst>
          </p:cNvPr>
          <p:cNvCxnSpPr>
            <a:cxnSpLocks/>
          </p:cNvCxnSpPr>
          <p:nvPr/>
        </p:nvCxnSpPr>
        <p:spPr>
          <a:xfrm>
            <a:off x="2117544" y="8509018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24D628-B2C6-C239-92EF-551AC1719BB8}"/>
              </a:ext>
            </a:extLst>
          </p:cNvPr>
          <p:cNvSpPr txBox="1"/>
          <p:nvPr/>
        </p:nvSpPr>
        <p:spPr>
          <a:xfrm>
            <a:off x="2279416" y="8960323"/>
            <a:ext cx="641107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[mask]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토큰을 추가하고 이를 복원한다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D5DA80-1632-FA9B-6787-F4A85521EFDC}"/>
              </a:ext>
            </a:extLst>
          </p:cNvPr>
          <p:cNvSpPr txBox="1"/>
          <p:nvPr/>
        </p:nvSpPr>
        <p:spPr>
          <a:xfrm>
            <a:off x="9664057" y="6515100"/>
            <a:ext cx="6690552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Synonym Replacement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C255B89-E998-512F-2938-90E68BAB362A}"/>
              </a:ext>
            </a:extLst>
          </p:cNvPr>
          <p:cNvCxnSpPr>
            <a:cxnSpLocks/>
          </p:cNvCxnSpPr>
          <p:nvPr/>
        </p:nvCxnSpPr>
        <p:spPr>
          <a:xfrm>
            <a:off x="9448800" y="6763107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531B31-89F3-5893-60CC-FE42C7BE4A08}"/>
              </a:ext>
            </a:extLst>
          </p:cNvPr>
          <p:cNvSpPr txBox="1"/>
          <p:nvPr/>
        </p:nvSpPr>
        <p:spPr>
          <a:xfrm>
            <a:off x="9664057" y="8298153"/>
            <a:ext cx="6690552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Masking Replacement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5A4A66D-DCD9-F6FC-EFA9-EE7F6161ABC7}"/>
              </a:ext>
            </a:extLst>
          </p:cNvPr>
          <p:cNvCxnSpPr>
            <a:cxnSpLocks/>
          </p:cNvCxnSpPr>
          <p:nvPr/>
        </p:nvCxnSpPr>
        <p:spPr>
          <a:xfrm>
            <a:off x="9448800" y="854616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4A47E3-FEB1-DE1D-A1A9-8724CF9F9D61}"/>
              </a:ext>
            </a:extLst>
          </p:cNvPr>
          <p:cNvSpPr txBox="1"/>
          <p:nvPr/>
        </p:nvSpPr>
        <p:spPr>
          <a:xfrm>
            <a:off x="9740256" y="7350603"/>
            <a:ext cx="590724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문장에서 랜덤으로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stop words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아닌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단어들을 선택해 임의로 선택한 동의어들 중 하나로 바꾼다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C1B3DC-FBF0-25AD-5311-51A64D7D138C}"/>
              </a:ext>
            </a:extLst>
          </p:cNvPr>
          <p:cNvSpPr txBox="1"/>
          <p:nvPr/>
        </p:nvSpPr>
        <p:spPr>
          <a:xfrm>
            <a:off x="9740256" y="9003081"/>
            <a:ext cx="641107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단어를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maksing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뒤 다시 복원한다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44556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Pretrained model 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2545080" y="3619500"/>
            <a:ext cx="12304877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대규모 데이터셋으로 학습된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BERT/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기반의 모델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 face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transformers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패키지를 통해서 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FB0D-139F-4700-C673-6D0D63B1BBE9}"/>
              </a:ext>
            </a:extLst>
          </p:cNvPr>
          <p:cNvSpPr txBox="1"/>
          <p:nvPr/>
        </p:nvSpPr>
        <p:spPr>
          <a:xfrm>
            <a:off x="2514600" y="2680896"/>
            <a:ext cx="51054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KLUE-</a:t>
            </a:r>
            <a:r>
              <a:rPr lang="en-US" altLang="ko-KR" sz="28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r>
              <a:rPr lang="en-US" altLang="ko-KR" sz="2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large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20CE5-7AC9-9AB1-F5A7-1D95D72F0D45}"/>
              </a:ext>
            </a:extLst>
          </p:cNvPr>
          <p:cNvSpPr txBox="1"/>
          <p:nvPr/>
        </p:nvSpPr>
        <p:spPr>
          <a:xfrm>
            <a:off x="2545080" y="5372100"/>
            <a:ext cx="51054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 b="0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 err="1"/>
              <a:t>KoElectra</a:t>
            </a:r>
            <a:r>
              <a:rPr lang="en-US" altLang="ko-KR" dirty="0"/>
              <a:t> base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573E8E-EB1E-818E-8C1A-5F346B68FE94}"/>
              </a:ext>
            </a:extLst>
          </p:cNvPr>
          <p:cNvCxnSpPr>
            <a:cxnSpLocks/>
          </p:cNvCxnSpPr>
          <p:nvPr/>
        </p:nvCxnSpPr>
        <p:spPr>
          <a:xfrm>
            <a:off x="2261672" y="5731094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25EF16-6873-C0E5-B4E1-44BBB5DEBE48}"/>
              </a:ext>
            </a:extLst>
          </p:cNvPr>
          <p:cNvSpPr txBox="1"/>
          <p:nvPr/>
        </p:nvSpPr>
        <p:spPr>
          <a:xfrm>
            <a:off x="2545080" y="7429500"/>
            <a:ext cx="51054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242424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KoGPT2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skt</a:t>
            </a:r>
            <a:r>
              <a:rPr lang="en-US" altLang="ko-KR" sz="2800" dirty="0"/>
              <a:t>/kogpt2-base-v2)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99C1AB-5A98-C2C9-F419-CF1C794EE5BF}"/>
              </a:ext>
            </a:extLst>
          </p:cNvPr>
          <p:cNvCxnSpPr>
            <a:cxnSpLocks/>
          </p:cNvCxnSpPr>
          <p:nvPr/>
        </p:nvCxnSpPr>
        <p:spPr>
          <a:xfrm>
            <a:off x="2261672" y="7788494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83CF0D-01CF-BB69-E0B6-12D613B1C180}"/>
              </a:ext>
            </a:extLst>
          </p:cNvPr>
          <p:cNvSpPr txBox="1"/>
          <p:nvPr/>
        </p:nvSpPr>
        <p:spPr>
          <a:xfrm>
            <a:off x="2575560" y="6270686"/>
            <a:ext cx="12304877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Generator(G), discriminator(D)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Replaced Token Detection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 모델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KLUE-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large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견줄만한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3FFE8-5B75-4172-2DC4-03D45C6B3153}"/>
              </a:ext>
            </a:extLst>
          </p:cNvPr>
          <p:cNvSpPr txBox="1"/>
          <p:nvPr/>
        </p:nvSpPr>
        <p:spPr>
          <a:xfrm>
            <a:off x="2575560" y="8370653"/>
            <a:ext cx="12304877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 생성에 최적화된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디코더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낮은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모델 선택에서 제외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4393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기법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2494572" y="3558012"/>
            <a:ext cx="12304877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앙상블 시도하려 했으나 용량 제한 문제로 어려움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단일 모델에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확률값을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종합하여 최종 결과를 도출하는 방식으로 앙상블 구현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기준으로 가중치를 상이하게 부여 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 모델들의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FB0D-139F-4700-C673-6D0D63B1BBE9}"/>
              </a:ext>
            </a:extLst>
          </p:cNvPr>
          <p:cNvSpPr txBox="1"/>
          <p:nvPr/>
        </p:nvSpPr>
        <p:spPr>
          <a:xfrm>
            <a:off x="2514600" y="2680896"/>
            <a:ext cx="5105400" cy="83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앙상블 구현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CD025D7-7384-7132-94C1-5CD9B51E4F9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833"/>
          <a:stretch/>
        </p:blipFill>
        <p:spPr>
          <a:xfrm>
            <a:off x="2514600" y="5266192"/>
            <a:ext cx="873205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639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&amp; 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-22781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752600" y="1102637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001096" y="2382124"/>
            <a:ext cx="12673537" cy="203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 Face Hub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Transformers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Pretrained Tokenizer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불러와서 적용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E903FA-E221-901E-D318-1F9A10A07CC3}"/>
              </a:ext>
            </a:extLst>
          </p:cNvPr>
          <p:cNvSpPr txBox="1"/>
          <p:nvPr/>
        </p:nvSpPr>
        <p:spPr>
          <a:xfrm>
            <a:off x="1854179" y="4144734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KLUE-</a:t>
            </a:r>
            <a:r>
              <a:rPr lang="en-US" altLang="ko-KR" sz="28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r>
              <a:rPr lang="en-US" altLang="ko-KR" sz="2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large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EE77DE-611D-3605-831C-744CF404F2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054217"/>
            <a:ext cx="8646150" cy="1928391"/>
          </a:xfrm>
          <a:prstGeom prst="rect">
            <a:avLst/>
          </a:prstGeom>
        </p:spPr>
      </p:pic>
      <p:pic>
        <p:nvPicPr>
          <p:cNvPr id="21" name="그림 2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11515DE-9013-ADDB-454A-E0B9C92AF35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"/>
          <a:stretch/>
        </p:blipFill>
        <p:spPr>
          <a:xfrm>
            <a:off x="11314235" y="3481453"/>
            <a:ext cx="4346066" cy="63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-22781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752600" y="1102637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001096" y="2382124"/>
            <a:ext cx="12673537" cy="33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 Face Hub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Transformers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Pretrained Tokenizer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불러와서 적용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E903FA-E221-901E-D318-1F9A10A07CC3}"/>
              </a:ext>
            </a:extLst>
          </p:cNvPr>
          <p:cNvSpPr txBox="1"/>
          <p:nvPr/>
        </p:nvSpPr>
        <p:spPr>
          <a:xfrm>
            <a:off x="1752600" y="4311629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/>
              <a:t>KoELECTRA</a:t>
            </a:r>
            <a:r>
              <a:rPr lang="en-US" altLang="ko-KR" sz="2800" dirty="0"/>
              <a:t> base</a:t>
            </a: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5D4A5A-C2E2-1FDA-4E5C-00E5C9CA4A0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94" t="-1392" r="8494" b="1392"/>
          <a:stretch/>
        </p:blipFill>
        <p:spPr>
          <a:xfrm>
            <a:off x="838200" y="5263577"/>
            <a:ext cx="10226990" cy="968156"/>
          </a:xfrm>
          <a:prstGeom prst="rect">
            <a:avLst/>
          </a:prstGeom>
        </p:spPr>
      </p:pic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9561F8-4DB4-C1A0-84D5-85D43CEE9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91" y="3195151"/>
            <a:ext cx="5046020" cy="66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64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-22781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752600" y="1102637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&amp; 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001096" y="2382124"/>
            <a:ext cx="12673537" cy="33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 Face Trainer Class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사용하여 사전 학습된 모델을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7FFEBFE-B0BC-97D9-222E-0EE87155EB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73" y="3208415"/>
            <a:ext cx="10198845" cy="68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852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-22781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752600" y="1102637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&amp; Test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DE53D84-D94A-D2C9-50D7-01043F7A40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23104"/>
          <a:stretch/>
        </p:blipFill>
        <p:spPr>
          <a:xfrm>
            <a:off x="1967942" y="2624402"/>
            <a:ext cx="8319057" cy="4695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1E20ED-F88A-6C73-DEDE-D670D81DC6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21417" y="7444849"/>
            <a:ext cx="9804151" cy="27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811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시행착오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2494572" y="3558012"/>
            <a:ext cx="12304877" cy="207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문장들이 검증 데이터에 들어가기 때문에 학습에서는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높게 나왔지만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데이콘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 Score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하락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★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 이후에 데이터 증강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FB0D-139F-4700-C673-6D0D63B1BBE9}"/>
              </a:ext>
            </a:extLst>
          </p:cNvPr>
          <p:cNvSpPr txBox="1"/>
          <p:nvPr/>
        </p:nvSpPr>
        <p:spPr>
          <a:xfrm>
            <a:off x="2514599" y="2680896"/>
            <a:ext cx="11521767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데이터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검증 데이터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이전에 데이터 증강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FA8D55-FAD9-8898-1819-413F4E78E213}"/>
              </a:ext>
            </a:extLst>
          </p:cNvPr>
          <p:cNvCxnSpPr>
            <a:cxnSpLocks/>
          </p:cNvCxnSpPr>
          <p:nvPr/>
        </p:nvCxnSpPr>
        <p:spPr>
          <a:xfrm>
            <a:off x="2231192" y="6023868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7335C9-5006-CDD1-DE93-F6B4C215EC0F}"/>
              </a:ext>
            </a:extLst>
          </p:cNvPr>
          <p:cNvSpPr txBox="1"/>
          <p:nvPr/>
        </p:nvSpPr>
        <p:spPr>
          <a:xfrm>
            <a:off x="2514598" y="5732627"/>
            <a:ext cx="11521767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Epoch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횟수 늘리기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BEF46-2AAF-CCCA-0CFC-51902DC37CC7}"/>
              </a:ext>
            </a:extLst>
          </p:cNvPr>
          <p:cNvSpPr txBox="1"/>
          <p:nvPr/>
        </p:nvSpPr>
        <p:spPr>
          <a:xfrm>
            <a:off x="2464092" y="6741133"/>
            <a:ext cx="12304877" cy="2074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오버피팅으로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Validation Loss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 및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데이콘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 Score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하락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★</a:t>
            </a:r>
            <a:r>
              <a:rPr lang="en-US" altLang="ko-KR" sz="2200" strike="sngStrike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early stopping patience</a:t>
            </a:r>
            <a:r>
              <a:rPr lang="ko-KR" altLang="en-US" sz="2200" strike="sngStrike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통한 </a:t>
            </a:r>
            <a:r>
              <a:rPr lang="ko-KR" altLang="en-US" sz="2200" strike="sngStrike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과적합</a:t>
            </a:r>
            <a:r>
              <a:rPr lang="ko-KR" altLang="en-US" sz="2200" strike="sngStrike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방지</a:t>
            </a:r>
            <a:endParaRPr lang="en-US" altLang="ko-KR" sz="2200" strike="sngStrike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★ 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epoch</a:t>
            </a:r>
            <a:r>
              <a:rPr lang="ko-KR" altLang="en-US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 감소</a:t>
            </a:r>
            <a:endParaRPr lang="en-US" altLang="ko-KR" sz="2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C43F5093-063B-C8E6-5DE7-F85AABA9A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" name="그림 2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A3A4E6-D67A-3F8A-7E57-4CE8C196B3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60" y="7432978"/>
            <a:ext cx="5962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386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시행착오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2494572" y="3558012"/>
            <a:ext cx="12304877" cy="1613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제한 및 시간 초과로 진행에 어려움 존재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★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문장의 최대 길이인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103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조정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FB0D-139F-4700-C673-6D0D63B1BBE9}"/>
              </a:ext>
            </a:extLst>
          </p:cNvPr>
          <p:cNvSpPr txBox="1"/>
          <p:nvPr/>
        </p:nvSpPr>
        <p:spPr>
          <a:xfrm>
            <a:off x="2514599" y="2680896"/>
            <a:ext cx="11521767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Tokenizing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Max Length 256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FA8D55-FAD9-8898-1819-413F4E78E213}"/>
              </a:ext>
            </a:extLst>
          </p:cNvPr>
          <p:cNvCxnSpPr>
            <a:cxnSpLocks/>
          </p:cNvCxnSpPr>
          <p:nvPr/>
        </p:nvCxnSpPr>
        <p:spPr>
          <a:xfrm>
            <a:off x="2231192" y="6023868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7335C9-5006-CDD1-DE93-F6B4C215EC0F}"/>
              </a:ext>
            </a:extLst>
          </p:cNvPr>
          <p:cNvSpPr txBox="1"/>
          <p:nvPr/>
        </p:nvSpPr>
        <p:spPr>
          <a:xfrm>
            <a:off x="2514598" y="5732627"/>
            <a:ext cx="11521767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증강 방식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4091" y="6741132"/>
            <a:ext cx="12304877" cy="361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증강 비율 </a:t>
            </a:r>
            <a:r>
              <a:rPr lang="en-US" altLang="ko-KR" sz="2200">
                <a:latin typeface="나눔스퀘어_ac Bold"/>
                <a:ea typeface="나눔스퀘어_ac Bold"/>
              </a:rPr>
              <a:t>2</a:t>
            </a:r>
            <a:r>
              <a:rPr lang="ko-KR" altLang="en-US" sz="2200">
                <a:latin typeface="나눔스퀘어_ac Bold"/>
                <a:ea typeface="나눔스퀘어_ac Bold"/>
              </a:rPr>
              <a:t>배로 </a:t>
            </a:r>
            <a:r>
              <a:rPr lang="en-US" altLang="ko-KR" sz="2200">
                <a:latin typeface="나눔스퀘어_ac Bold"/>
                <a:ea typeface="나눔스퀘어_ac Bold"/>
              </a:rPr>
              <a:t>(4200</a:t>
            </a:r>
            <a:r>
              <a:rPr lang="ko-KR" altLang="en-US" sz="2200">
                <a:latin typeface="나눔스퀘어_ac Bold"/>
                <a:ea typeface="나눔스퀘어_ac Bold"/>
              </a:rPr>
              <a:t>개 </a:t>
            </a:r>
            <a:r>
              <a:rPr lang="en-US" altLang="ko-KR" sz="2200">
                <a:latin typeface="나눔스퀘어_ac Bold"/>
                <a:ea typeface="나눔스퀘어_ac Bold"/>
              </a:rPr>
              <a:t>-&gt; 8400</a:t>
            </a:r>
            <a:r>
              <a:rPr lang="ko-KR" altLang="en-US" sz="2200">
                <a:latin typeface="나눔스퀘어_ac Bold"/>
                <a:ea typeface="나눔스퀘어_ac Bold"/>
              </a:rPr>
              <a:t>개</a:t>
            </a:r>
            <a:r>
              <a:rPr lang="en-US" altLang="ko-KR" sz="2200">
                <a:latin typeface="나눔스퀘어_ac Bold"/>
                <a:ea typeface="나눔스퀘어_ac Bold"/>
              </a:rPr>
              <a:t>) </a:t>
            </a:r>
            <a:r>
              <a:rPr lang="ko-KR" altLang="en-US" sz="2200">
                <a:latin typeface="나눔스퀘어_ac Bold"/>
                <a:ea typeface="나눔스퀘어_ac Bold"/>
              </a:rPr>
              <a:t>올릴 시 데이콘 </a:t>
            </a:r>
            <a:r>
              <a:rPr lang="en-US" altLang="ko-KR" sz="2200">
                <a:latin typeface="나눔스퀘어_ac Bold"/>
                <a:ea typeface="나눔스퀘어_ac Bold"/>
              </a:rPr>
              <a:t>Public Score </a:t>
            </a:r>
            <a:r>
              <a:rPr lang="ko-KR" altLang="en-US" sz="2200">
                <a:latin typeface="나눔스퀘어_ac Bold"/>
                <a:ea typeface="나눔스퀘어_ac Bold"/>
              </a:rPr>
              <a:t>하락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나눔스퀘어_ac Bold"/>
                <a:ea typeface="나눔스퀘어_ac Bold"/>
              </a:rPr>
              <a:t>★ </a:t>
            </a:r>
            <a:r>
              <a:rPr lang="ko-KR" altLang="en-US" sz="2200">
                <a:latin typeface="나눔스퀘어_ac Bold"/>
                <a:ea typeface="나눔스퀘어_ac Bold"/>
              </a:rPr>
              <a:t>기존 증강 비율 유지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>
              <a:latin typeface="나눔스퀘어_ac Bold"/>
              <a:ea typeface="나눔스퀘어_ac Bold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단일 증강 </a:t>
            </a:r>
            <a:r>
              <a:rPr lang="en-US" altLang="ko-KR" sz="2200">
                <a:latin typeface="나눔스퀘어_ac Bold"/>
                <a:ea typeface="나눔스퀘어_ac Bold"/>
              </a:rPr>
              <a:t>VS </a:t>
            </a:r>
            <a:r>
              <a:rPr lang="ko-KR" altLang="en-US" sz="2200">
                <a:latin typeface="나눔스퀘어_ac Bold"/>
                <a:ea typeface="나눔스퀘어_ac Bold"/>
              </a:rPr>
              <a:t>복합 증강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나눔스퀘어_ac Bold"/>
                <a:ea typeface="나눔스퀘어_ac Bold"/>
              </a:rPr>
              <a:t>★ </a:t>
            </a:r>
            <a:r>
              <a:rPr lang="ko-KR" altLang="en-US" sz="2200">
                <a:latin typeface="나눔스퀘어_ac Bold"/>
                <a:ea typeface="나눔스퀘어_ac Bold"/>
              </a:rPr>
              <a:t>동일한 조건하에 복합 증강 시 데이콘 </a:t>
            </a:r>
            <a:r>
              <a:rPr lang="en-US" altLang="ko-KR" sz="2200">
                <a:latin typeface="나눔스퀘어_ac Bold"/>
                <a:ea typeface="나눔스퀘어_ac Bold"/>
              </a:rPr>
              <a:t>Public Score</a:t>
            </a:r>
            <a:r>
              <a:rPr lang="ko-KR" altLang="en-US" sz="2200">
                <a:latin typeface="나눔스퀘어_ac Bold"/>
                <a:ea typeface="나눔스퀘어_ac Bold"/>
              </a:rPr>
              <a:t>이 가장 높게 나옴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>
              <a:latin typeface="나눔스퀘어_ac Bold"/>
              <a:ea typeface="나눔스퀘어_ac Bold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endParaRPr lang="en-US" altLang="ko-KR" sz="2200">
              <a:latin typeface="나눔스퀘어_ac Bold"/>
              <a:ea typeface="나눔스퀘어_ac Bold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C43F5093-063B-C8E6-5DE7-F85AABA9A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45EBE951-8B0E-4B8D-C862-691631DFB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88BCFA-9DD4-E2DF-F992-895FC7249A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7" y="8576909"/>
            <a:ext cx="4838700" cy="1543050"/>
          </a:xfrm>
          <a:prstGeom prst="rect">
            <a:avLst/>
          </a:prstGeom>
        </p:spPr>
      </p:pic>
      <p:pic>
        <p:nvPicPr>
          <p:cNvPr id="24" name="그림 2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E2C94B4-2FBA-77A8-265C-CACC900E2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82" y="4591796"/>
            <a:ext cx="5468113" cy="1895740"/>
          </a:xfrm>
          <a:prstGeom prst="rect">
            <a:avLst/>
          </a:prstGeom>
        </p:spPr>
      </p:pic>
      <p:pic>
        <p:nvPicPr>
          <p:cNvPr id="27" name="그림 2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45B425-6A47-80CF-4B1A-16DCFF3F38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83" y="2575581"/>
            <a:ext cx="4563112" cy="1829055"/>
          </a:xfrm>
          <a:prstGeom prst="rect">
            <a:avLst/>
          </a:prstGeom>
        </p:spPr>
      </p:pic>
      <p:pic>
        <p:nvPicPr>
          <p:cNvPr id="30" name="그림 2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20C7F27-1ABA-AE8E-9CCF-CB0AD54E01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7" y="6808837"/>
            <a:ext cx="4857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04794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295400" y="7480868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이유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04794"/>
            <a:ext cx="373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이론 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504575" y="7536240"/>
            <a:ext cx="337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증강 방식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Pretrained Model</a:t>
            </a: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기법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04794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&amp; Test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10062037" y="7551473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선정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시행착오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402199" y="6604794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324883" y="7607619"/>
            <a:ext cx="3372896" cy="118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스퀘어_ac Bold"/>
                <a:ea typeface="나눔스퀘어_ac Bold"/>
                <a:cs typeface="+mn-cs"/>
              </a:rPr>
              <a:t>인사이트</a:t>
            </a:r>
          </a:p>
          <a:p>
            <a:pPr lvl="0">
              <a:defRPr/>
            </a:pPr>
            <a:r>
              <a:rPr lang="en-US" altLang="ko-KR" sz="2400">
                <a:latin typeface="나눔스퀘어_ac Bold"/>
                <a:ea typeface="나눔스퀘어_ac Bold"/>
                <a:cs typeface="+mn-cs"/>
              </a:rPr>
              <a:t>Discussion</a:t>
            </a:r>
          </a:p>
          <a:p>
            <a:pPr lvl="0">
              <a:defRPr/>
            </a:pPr>
            <a:r>
              <a:rPr lang="en-US" altLang="ko-KR" sz="2400">
                <a:latin typeface="나눔스퀘어_ac Bold"/>
                <a:ea typeface="나눔스퀘어_ac Bold"/>
                <a:cs typeface="+mn-cs"/>
              </a:rPr>
              <a:t>Limitation</a:t>
            </a: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976359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57579" y="3177500"/>
            <a:ext cx="18185631" cy="12317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8" cstate="print"/>
          <a:srcRect b="3405"/>
          <a:stretch/>
        </p:blipFill>
        <p:spPr>
          <a:xfrm>
            <a:off x="1475717" y="2291896"/>
            <a:ext cx="15256817" cy="79727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인사이트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C0BD7C-494C-A2C9-DAEA-FB2FDAD19F4E}"/>
              </a:ext>
            </a:extLst>
          </p:cNvPr>
          <p:cNvSpPr txBox="1"/>
          <p:nvPr/>
        </p:nvSpPr>
        <p:spPr>
          <a:xfrm>
            <a:off x="3217896" y="7636955"/>
            <a:ext cx="11339159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Train Data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증강을 통한 학습 성능 향상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모델을 결합해 분류 성능 향상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파라미터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모델 성능 최적화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CCB93C9-430C-E0F1-5F73-6E13813D9C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1" b="29747"/>
          <a:stretch/>
        </p:blipFill>
        <p:spPr>
          <a:xfrm>
            <a:off x="3880403" y="6360941"/>
            <a:ext cx="10287000" cy="775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22847-CC77-35D2-4B92-DF2193BABDD7}"/>
              </a:ext>
            </a:extLst>
          </p:cNvPr>
          <p:cNvSpPr txBox="1"/>
          <p:nvPr/>
        </p:nvSpPr>
        <p:spPr>
          <a:xfrm>
            <a:off x="3210040" y="3457852"/>
            <a:ext cx="11339159" cy="294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KoELECTRA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base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KLUE-</a:t>
            </a:r>
            <a:r>
              <a:rPr lang="en-US" altLang="ko-KR" sz="24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RoBERTa</a:t>
            </a:r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large</a:t>
            </a:r>
            <a:r>
              <a:rPr lang="ko-KR" alt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 </a:t>
            </a:r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r>
              <a:rPr lang="ko-KR" alt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r>
              <a:rPr lang="ko-KR" altLang="en-US" sz="2400" dirty="0">
                <a:solidFill>
                  <a:srgbClr val="242424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앙상블 가중치를 설정하였을 때  가장 높은 점수를 얻을 수 있었음</a:t>
            </a:r>
            <a:endParaRPr lang="en-US" altLang="ko-KR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rgbClr val="242424"/>
                </a:solidFill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 0.863 / Private 0.853</a:t>
            </a:r>
          </a:p>
          <a:p>
            <a:pPr algn="ctr">
              <a:lnSpc>
                <a:spcPct val="200000"/>
              </a:lnSpc>
            </a:pPr>
            <a:r>
              <a:rPr lang="ko-KR" altLang="en-US" sz="2400" dirty="0" err="1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데이콘</a:t>
            </a:r>
            <a:r>
              <a:rPr lang="ko-KR" altLang="en-US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Public</a:t>
            </a:r>
            <a:r>
              <a:rPr lang="ko-KR" altLang="en-US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r>
              <a:rPr lang="ko-KR" altLang="en-US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기준 상위 </a:t>
            </a:r>
            <a:r>
              <a:rPr lang="en-US" altLang="ko-KR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11</a:t>
            </a:r>
            <a:r>
              <a:rPr lang="ko-KR" altLang="en-US" sz="2400" dirty="0">
                <a:solidFill>
                  <a:srgbClr val="24242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79B054-D558-7639-A0CB-15E0466837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519994"/>
            <a:ext cx="3408426" cy="1086939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6DFBB90-738D-EFBE-CE74-B8FBD6348E1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0" y="2631336"/>
            <a:ext cx="3687890" cy="11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40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094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rcRect b="3400"/>
            <a:stretch>
              <a:fillRect/>
            </a:stretch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900020"/>
                </a:solidFill>
                <a:latin typeface="배달의민족 도현"/>
                <a:ea typeface="배달의민족 도현"/>
              </a:rPr>
              <a:t>04.</a:t>
            </a:r>
            <a:r>
              <a:rPr lang="ko-KR" altLang="en-US" sz="4800" dirty="0">
                <a:solidFill>
                  <a:srgbClr val="90002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dirty="0">
                <a:latin typeface="배달의민족 도현"/>
                <a:ea typeface="배달의민족 도현"/>
              </a:rPr>
              <a:t>인사이트</a:t>
            </a:r>
          </a:p>
        </p:txBody>
      </p:sp>
      <p:grpSp>
        <p:nvGrpSpPr>
          <p:cNvPr id="8" name="그룹 1006"/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14600" y="3735704"/>
            <a:ext cx="13563600" cy="6645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&lt;1&gt;</a:t>
            </a:r>
            <a:endParaRPr lang="en-US" altLang="ko-KR" sz="2200" dirty="0">
              <a:solidFill>
                <a:srgbClr val="9C3B00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쿠빅은</a:t>
            </a:r>
            <a:r>
              <a:rPr lang="ko-KR" altLang="en-US" sz="2200" dirty="0">
                <a:latin typeface="나눔스퀘어_ac Bold"/>
                <a:ea typeface="나눔스퀘어_ac Bold"/>
              </a:rPr>
              <a:t> 고려대학교 데이터 사이언스 및 인공지능 학회이다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쿠빅</a:t>
            </a:r>
            <a:r>
              <a:rPr lang="ko-KR" altLang="en-US" sz="2200" dirty="0">
                <a:latin typeface="나눔스퀘어_ac Bold"/>
                <a:ea typeface="나눔스퀘어_ac Bold"/>
              </a:rPr>
              <a:t>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못생겼다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label </a:t>
            </a:r>
            <a:r>
              <a:rPr lang="en-US" altLang="ko-KR" sz="2200" dirty="0">
                <a:latin typeface="나눔스퀘어_ac Bold"/>
                <a:ea typeface="나눔스퀘어_ac Bold"/>
              </a:rPr>
              <a:t>: neutral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200" dirty="0">
                <a:latin typeface="나눔스퀘어_ac Bold"/>
                <a:ea typeface="나눔스퀘어_ac Bold"/>
              </a:rPr>
              <a:t>neutral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&lt;2&gt;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요즘 두바이 초콜릿이 품절 대란이다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 </a:t>
            </a:r>
            <a:r>
              <a:rPr lang="ko-KR" altLang="en-US" sz="2200" dirty="0">
                <a:latin typeface="나눔스퀘어_ac Bold"/>
                <a:ea typeface="나눔스퀘어_ac Bold"/>
              </a:rPr>
              <a:t>난리도 아니다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두바이 초콜릿은 인기가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사그러들었다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label </a:t>
            </a:r>
            <a:r>
              <a:rPr lang="en-US" altLang="ko-KR" sz="2200" dirty="0">
                <a:latin typeface="나눔스퀘어_ac Bold"/>
                <a:ea typeface="나눔스퀘어_ac Bold"/>
              </a:rPr>
              <a:t>: contradiction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200" dirty="0">
                <a:latin typeface="나눔스퀘어_ac Bold"/>
                <a:ea typeface="나눔스퀘어_ac Bold"/>
              </a:rPr>
              <a:t>contradiction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200" dirty="0">
              <a:latin typeface="나눔스퀘어_ac Bold"/>
              <a:ea typeface="나눔스퀘어_ac Bold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endParaRPr lang="en-US" altLang="ko-KR" sz="2200" dirty="0">
              <a:latin typeface="나눔스퀘어_ac Bold"/>
              <a:ea typeface="나눔스퀘어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599" y="2680896"/>
            <a:ext cx="11521767" cy="83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직접 적용하기 결과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4">
            <a:extLst>
              <a:ext uri="{FF2B5EF4-FFF2-40B4-BE49-F238E27FC236}">
                <a16:creationId xmlns:a16="http://schemas.microsoft.com/office/drawing/2014/main" id="{C43F5093-063B-C8E6-5DE7-F85AABA9A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6141BE-1DE3-FB4C-63CD-DFEB15092D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58143" y="2859568"/>
            <a:ext cx="3439771" cy="18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094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rcRect b="3400"/>
            <a:stretch>
              <a:fillRect/>
            </a:stretch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900020"/>
                </a:solidFill>
                <a:latin typeface="배달의민족 도현"/>
                <a:ea typeface="배달의민족 도현"/>
              </a:rPr>
              <a:t>04.</a:t>
            </a:r>
            <a:r>
              <a:rPr lang="ko-KR" altLang="en-US" sz="4800" dirty="0">
                <a:solidFill>
                  <a:srgbClr val="90002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dirty="0">
                <a:latin typeface="배달의민족 도현"/>
                <a:ea typeface="배달의민족 도현"/>
              </a:rPr>
              <a:t>인사이트</a:t>
            </a:r>
          </a:p>
        </p:txBody>
      </p:sp>
      <p:grpSp>
        <p:nvGrpSpPr>
          <p:cNvPr id="8" name="그룹 1006"/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14600" y="3735704"/>
            <a:ext cx="13563600" cy="6645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&lt;3&gt;</a:t>
            </a:r>
            <a:endParaRPr lang="en-US" altLang="ko-KR" sz="2200" dirty="0">
              <a:solidFill>
                <a:srgbClr val="9C3B00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쿠빅</a:t>
            </a:r>
            <a:r>
              <a:rPr lang="ko-KR" altLang="en-US" sz="2200" dirty="0">
                <a:latin typeface="나눔스퀘어_ac Bold"/>
                <a:ea typeface="나눔스퀘어_ac Bold"/>
              </a:rPr>
              <a:t> 학회원들은 열심히 준비한 프로젝트를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쿠빅</a:t>
            </a:r>
            <a:r>
              <a:rPr lang="ko-KR" altLang="en-US" sz="2200" dirty="0">
                <a:latin typeface="나눔스퀘어_ac Bold"/>
                <a:ea typeface="나눔스퀘어_ac Bold"/>
              </a:rPr>
              <a:t> 콘테스트에서 발표한다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사실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쿠빅</a:t>
            </a:r>
            <a:r>
              <a:rPr lang="ko-KR" altLang="en-US" sz="2200" dirty="0">
                <a:latin typeface="나눔스퀘어_ac Bold"/>
                <a:ea typeface="나눔스퀘어_ac Bold"/>
              </a:rPr>
              <a:t> 학회원들은 콘테스트에 놀고 먹으러 왔다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label </a:t>
            </a:r>
            <a:r>
              <a:rPr lang="en-US" altLang="ko-KR" sz="2200" dirty="0">
                <a:latin typeface="나눔스퀘어_ac Bold"/>
                <a:ea typeface="나눔스퀘어_ac Bold"/>
              </a:rPr>
              <a:t>: contradiction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200" dirty="0">
                <a:latin typeface="나눔스퀘어_ac Bold"/>
                <a:ea typeface="나눔스퀘어_ac Bold"/>
              </a:rPr>
              <a:t>neutral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&lt;4&gt;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고려대학교 학식은 매우 맛있어서 많이 먹는다</a:t>
            </a:r>
            <a:r>
              <a:rPr lang="en-US" altLang="ko-KR" sz="2200" dirty="0">
                <a:latin typeface="나눔스퀘어_ac Bold"/>
                <a:ea typeface="나눔스퀘어_ac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고려대학교 학생들은 학식을 먹지 않는다</a:t>
            </a:r>
            <a:endParaRPr lang="en-US" altLang="ko-KR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label </a:t>
            </a:r>
            <a:r>
              <a:rPr lang="en-US" altLang="ko-KR" sz="2200" dirty="0">
                <a:latin typeface="나눔스퀘어_ac Bold"/>
                <a:ea typeface="나눔스퀘어_ac Bold"/>
              </a:rPr>
              <a:t>: contradiction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en-US" altLang="ko-KR" sz="2200" dirty="0">
                <a:latin typeface="나눔스퀘어_ac Bold"/>
                <a:ea typeface="나눔스퀘어_ac Bold"/>
              </a:rPr>
              <a:t>contradiction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200" dirty="0">
              <a:latin typeface="나눔스퀘어_ac Bold"/>
              <a:ea typeface="나눔스퀘어_ac Bold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endParaRPr lang="en-US" altLang="ko-KR" sz="2200" dirty="0">
              <a:latin typeface="나눔스퀘어_ac Bold"/>
              <a:ea typeface="나눔스퀘어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599" y="2680896"/>
            <a:ext cx="11521767" cy="83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800" dirty="0">
                <a:latin typeface="나눔스퀘어_ac Bold"/>
                <a:ea typeface="나눔스퀘어_ac Bold"/>
              </a:rPr>
              <a:t>직접 적용하기 결과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4">
            <a:extLst>
              <a:ext uri="{FF2B5EF4-FFF2-40B4-BE49-F238E27FC236}">
                <a16:creationId xmlns:a16="http://schemas.microsoft.com/office/drawing/2014/main" id="{C43F5093-063B-C8E6-5DE7-F85AABA9A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6141BE-1DE3-FB4C-63CD-DFEB15092D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58143" y="2859568"/>
            <a:ext cx="3439771" cy="18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094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rcRect b="3400"/>
            <a:stretch>
              <a:fillRect/>
            </a:stretch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900020"/>
                </a:solidFill>
                <a:latin typeface="배달의민족 도현"/>
                <a:ea typeface="배달의민족 도현"/>
              </a:rPr>
              <a:t>04.</a:t>
            </a:r>
            <a:r>
              <a:rPr lang="ko-KR" altLang="en-US" sz="4800">
                <a:solidFill>
                  <a:srgbClr val="900020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4800">
                <a:latin typeface="배달의민족 도현"/>
                <a:ea typeface="배달의민족 도현"/>
              </a:rPr>
              <a:t>Discussion</a:t>
            </a:r>
            <a:endParaRPr lang="ko-KR" altLang="en-US" sz="4800">
              <a:latin typeface="배달의민족 도현"/>
              <a:ea typeface="배달의민족 도현"/>
            </a:endParaRPr>
          </a:p>
        </p:txBody>
      </p:sp>
      <p:grpSp>
        <p:nvGrpSpPr>
          <p:cNvPr id="8" name="그룹 1006"/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14600" y="3735704"/>
            <a:ext cx="13563600" cy="712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&lt;1&gt;</a:t>
            </a:r>
            <a:endParaRPr lang="en-US" altLang="ko-KR" sz="2200" dirty="0">
              <a:solidFill>
                <a:srgbClr val="9C3B00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'식목일이자 절기상 봄농사를 시작하는 청명인 5일 전국이 포근해 봄 기운을 물씬 느낄 수 있겠다.'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200" dirty="0">
                <a:latin typeface="나눔스퀘어_ac Bold"/>
                <a:ea typeface="나눔스퀘어_ac Bold"/>
              </a:rPr>
              <a:t>: 5일은 절기상 봄농사를 시작할 때이나 평소보다 쌀쌀할 예정이다.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contradiction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&lt;2&gt;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Premise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'현재 장성택의 매형인 전영진 쿠바 주재 북한 대사와 조카인 장용철 말레이시아 대사도 조선민주주의인민공화국 본국으로 소환된 것으로 전해졌다.'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Hypothesis</a:t>
            </a:r>
            <a:r>
              <a:rPr lang="ko-KR" altLang="en-US" sz="2200" dirty="0">
                <a:solidFill>
                  <a:srgbClr val="9C3B00"/>
                </a:solidFill>
                <a:latin typeface="나눔스퀘어_ac Bold"/>
                <a:ea typeface="나눔스퀘어_ac Bold"/>
              </a:rPr>
              <a:t> :</a:t>
            </a:r>
            <a:r>
              <a:rPr lang="ko-KR" altLang="en-US" sz="2200" dirty="0">
                <a:latin typeface="나눔스퀘어_ac Bold"/>
                <a:ea typeface="나눔스퀘어_ac Bold"/>
              </a:rPr>
              <a:t> 전영진과 장용철은 조산민주주의인민공화국 출신이다.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200" dirty="0" err="1">
                <a:solidFill>
                  <a:srgbClr val="9C3B00"/>
                </a:solidFill>
                <a:latin typeface="나눔스퀘어_ac Bold"/>
                <a:ea typeface="나눔스퀘어_ac Bold"/>
              </a:rPr>
              <a:t>prediction</a:t>
            </a:r>
            <a:r>
              <a:rPr lang="ko-KR" altLang="en-US" sz="22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200" dirty="0" err="1">
                <a:latin typeface="나눔스퀘어_ac Bold"/>
                <a:ea typeface="나눔스퀘어_ac Bold"/>
              </a:rPr>
              <a:t>neutral</a:t>
            </a: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2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200" dirty="0">
              <a:latin typeface="나눔스퀘어_ac Bold"/>
              <a:ea typeface="나눔스퀘어_ac Bold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endParaRPr lang="en-US" altLang="ko-KR" sz="2200" dirty="0">
              <a:latin typeface="나눔스퀘어_ac Bold"/>
              <a:ea typeface="나눔스퀘어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599" y="2680896"/>
            <a:ext cx="11521767" cy="94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Test data</a:t>
            </a:r>
            <a:r>
              <a:rPr lang="ko-KR" altLang="en-US" sz="2800">
                <a:latin typeface="나눔스퀘어_ac Bold"/>
                <a:ea typeface="나눔스퀘어_ac Bold"/>
              </a:rPr>
              <a:t> 사례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1694F1-AC32-275F-A66A-58537C274DA7}"/>
              </a:ext>
            </a:extLst>
          </p:cNvPr>
          <p:cNvCxnSpPr>
            <a:cxnSpLocks/>
          </p:cNvCxnSpPr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4">
            <a:extLst>
              <a:ext uri="{FF2B5EF4-FFF2-40B4-BE49-F238E27FC236}">
                <a16:creationId xmlns:a16="http://schemas.microsoft.com/office/drawing/2014/main" id="{C43F5093-063B-C8E6-5DE7-F85AABA9A5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094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1372328" y="3208415"/>
            <a:ext cx="18185632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/>
            <a:srcRect b="3400"/>
            <a:stretch>
              <a:fillRect/>
            </a:stretch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/>
          <a:srcRect b="74250"/>
          <a:stretch>
            <a:fillRect/>
          </a:stretch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900020"/>
                </a:solidFill>
                <a:latin typeface="배달의민족 도현"/>
                <a:ea typeface="배달의민족 도현"/>
              </a:rPr>
              <a:t>04.</a:t>
            </a:r>
            <a:r>
              <a:rPr lang="ko-KR" altLang="en-US" sz="4800">
                <a:solidFill>
                  <a:srgbClr val="900020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4800">
                <a:latin typeface="배달의민족 도현"/>
                <a:ea typeface="배달의민족 도현"/>
              </a:rPr>
              <a:t>Limitation</a:t>
            </a:r>
          </a:p>
        </p:txBody>
      </p:sp>
      <p:grpSp>
        <p:nvGrpSpPr>
          <p:cNvPr id="8" name="그룹 1006"/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494571" y="3558012"/>
            <a:ext cx="12304877" cy="109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보다 더 다양한 모델과 데이터셋 구성에 대한 실험 진행의 어려움</a:t>
            </a: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endParaRPr lang="en-US" altLang="ko-KR" sz="2200">
              <a:latin typeface="나눔스퀘어_ac Bold"/>
              <a:ea typeface="나눔스퀘어_ac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599" y="2680896"/>
            <a:ext cx="11521767" cy="94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GPU </a:t>
            </a:r>
            <a:r>
              <a:rPr lang="ko-KR" altLang="en-US" sz="2800">
                <a:latin typeface="나눔스퀘어_ac Bold"/>
                <a:ea typeface="나눔스퀘어_ac Bold"/>
              </a:rPr>
              <a:t>제한으로 인한 어려움</a:t>
            </a:r>
            <a:endParaRPr lang="en-US" altLang="ko-KR" sz="2800">
              <a:latin typeface="나눔스퀘어_ac Bold"/>
              <a:ea typeface="나눔스퀘어_ac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31192" y="303989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31192" y="4762500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7335" y="4491225"/>
            <a:ext cx="11521767" cy="945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800">
                <a:latin typeface="나눔스퀘어_ac Bold"/>
                <a:ea typeface="나눔스퀘어_ac Bold"/>
              </a:rPr>
              <a:t>Trainer </a:t>
            </a:r>
            <a:r>
              <a:rPr lang="ko-KR" altLang="en-US" sz="2800">
                <a:latin typeface="나눔스퀘어_ac Bold"/>
                <a:ea typeface="나눔스퀘어_ac Bold"/>
              </a:rPr>
              <a:t>파라미터 제한</a:t>
            </a:r>
            <a:endParaRPr lang="en-US" altLang="ko-KR" sz="2800">
              <a:latin typeface="나눔스퀘어_ac Bold"/>
              <a:ea typeface="나눔스퀘어_ac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6701" y="7693344"/>
            <a:ext cx="12304877" cy="209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나눔스퀘어_ac Bold"/>
                <a:ea typeface="나눔스퀘어_ac Bold"/>
              </a:rPr>
              <a:t>KLUE-RoBERTa large</a:t>
            </a:r>
            <a:r>
              <a:rPr lang="ko-KR" altLang="en-US" sz="2200">
                <a:latin typeface="나눔스퀘어_ac Bold"/>
                <a:ea typeface="나눔스퀘어_ac Bold"/>
              </a:rPr>
              <a:t>에 기존데이터 </a:t>
            </a:r>
            <a:r>
              <a:rPr lang="en-US" altLang="ko-KR" sz="2200">
                <a:latin typeface="나눔스퀘어_ac Bold"/>
                <a:ea typeface="나눔스퀘어_ac Bold"/>
              </a:rPr>
              <a:t>+ 3</a:t>
            </a:r>
            <a:r>
              <a:rPr lang="ko-KR" altLang="en-US" sz="2200">
                <a:latin typeface="나눔스퀘어_ac Bold"/>
                <a:ea typeface="나눔스퀘어_ac Bold"/>
              </a:rPr>
              <a:t>가지 </a:t>
            </a:r>
            <a:r>
              <a:rPr lang="en-US" altLang="ko-KR" sz="2200">
                <a:latin typeface="나눔스퀘어_ac Bold"/>
                <a:ea typeface="나눔스퀘어_ac Bold"/>
              </a:rPr>
              <a:t>2800</a:t>
            </a:r>
            <a:r>
              <a:rPr lang="ko-KR" altLang="en-US" sz="2200">
                <a:latin typeface="나눔스퀘어_ac Bold"/>
                <a:ea typeface="나눔스퀘어_ac Bold"/>
              </a:rPr>
              <a:t>개씩 증강 </a:t>
            </a:r>
            <a:r>
              <a:rPr lang="en-US" altLang="ko-KR" sz="2200">
                <a:latin typeface="나눔스퀘어_ac Bold"/>
                <a:ea typeface="나눔스퀘어_ac Bold"/>
              </a:rPr>
              <a:t>(8200</a:t>
            </a:r>
            <a:r>
              <a:rPr lang="ko-KR" altLang="en-US" sz="2200">
                <a:latin typeface="나눔스퀘어_ac Bold"/>
                <a:ea typeface="나눔스퀘어_ac Bold"/>
              </a:rPr>
              <a:t>개</a:t>
            </a:r>
            <a:r>
              <a:rPr lang="en-US" altLang="ko-KR" sz="2200">
                <a:latin typeface="나눔스퀘어_ac Bold"/>
                <a:ea typeface="나눔스퀘어_ac Bold"/>
              </a:rPr>
              <a:t>) </a:t>
            </a:r>
            <a:r>
              <a:rPr lang="ko-KR" altLang="en-US" sz="2200">
                <a:latin typeface="나눔스퀘어_ac Bold"/>
                <a:ea typeface="나눔스퀘어_ac Bold"/>
              </a:rPr>
              <a:t>한 데이터를 통한 학습에서 오류 발생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나눔스퀘어_ac Bold"/>
                <a:ea typeface="나눔스퀘어_ac Bold"/>
              </a:rPr>
              <a:t>1400</a:t>
            </a:r>
            <a:r>
              <a:rPr lang="ko-KR" altLang="en-US" sz="2200">
                <a:latin typeface="나눔스퀘어_ac Bold"/>
                <a:ea typeface="나눔스퀘어_ac Bold"/>
              </a:rPr>
              <a:t>개씩 증강 </a:t>
            </a:r>
            <a:r>
              <a:rPr lang="en-US" altLang="ko-KR" sz="2200">
                <a:latin typeface="나눔스퀘어_ac Bold"/>
                <a:ea typeface="나눔스퀘어_ac Bold"/>
              </a:rPr>
              <a:t>(4200</a:t>
            </a:r>
            <a:r>
              <a:rPr lang="ko-KR" altLang="en-US" sz="2200">
                <a:latin typeface="나눔스퀘어_ac Bold"/>
                <a:ea typeface="나눔스퀘어_ac Bold"/>
              </a:rPr>
              <a:t>개</a:t>
            </a:r>
            <a:r>
              <a:rPr lang="en-US" altLang="ko-KR" sz="2200">
                <a:latin typeface="나눔스퀘어_ac Bold"/>
                <a:ea typeface="나눔스퀘어_ac Bold"/>
              </a:rPr>
              <a:t>)</a:t>
            </a:r>
            <a:r>
              <a:rPr lang="ko-KR" altLang="en-US" sz="2200">
                <a:latin typeface="나눔스퀘어_ac Bold"/>
                <a:ea typeface="나눔스퀘어_ac Bold"/>
              </a:rPr>
              <a:t> 했을 때는 문제 발생 </a:t>
            </a:r>
            <a:r>
              <a:rPr lang="en-US" altLang="ko-KR" sz="2200">
                <a:latin typeface="나눔스퀘어_ac Bold"/>
                <a:ea typeface="나눔스퀘어_ac Bold"/>
              </a:rPr>
              <a:t>x </a:t>
            </a:r>
          </a:p>
          <a:p>
            <a:pPr marL="342900" indent="-342900">
              <a:lnSpc>
                <a:spcPct val="150000"/>
              </a:lnSpc>
              <a:buFont typeface="Wingdings"/>
              <a:buChar char="è"/>
              <a:defRPr/>
            </a:pPr>
            <a:r>
              <a:rPr lang="ko-KR" altLang="en-US" sz="2200">
                <a:latin typeface="나눔스퀘어_ac Bold"/>
                <a:ea typeface="나눔스퀘어_ac Bold"/>
              </a:rPr>
              <a:t>데이터가 커진 만큼 배치 사이즈나 학습률의 조정이 필요했을 것으로 예상</a:t>
            </a:r>
            <a:endParaRPr lang="en-US" altLang="ko-KR" sz="2200">
              <a:latin typeface="나눔스퀘어_ac Bold"/>
              <a:ea typeface="나눔스퀘어_ac Bold"/>
            </a:endParaRPr>
          </a:p>
        </p:txBody>
      </p:sp>
      <p:sp>
        <p:nvSpPr>
          <p:cNvPr id="21" name="AutoShape 4"/>
          <p:cNvSpPr>
            <a:spLocks noChangeAspect="1" noChangeArrowheads="1"/>
          </p:cNvSpPr>
          <p:nvPr/>
        </p:nvSpPr>
        <p:spPr>
          <a:xfrm>
            <a:off x="8991600" y="49911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598" y="5332725"/>
            <a:ext cx="12304877" cy="1094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>
                <a:latin typeface="나눔스퀘어_ac Bold"/>
                <a:ea typeface="나눔스퀘어_ac Bold"/>
              </a:rPr>
              <a:t>TrainingArguments </a:t>
            </a:r>
            <a:r>
              <a:rPr lang="ko-KR" altLang="en-US" sz="2200">
                <a:latin typeface="나눔스퀘어_ac Bold"/>
                <a:ea typeface="나눔스퀘어_ac Bold"/>
              </a:rPr>
              <a:t>및 </a:t>
            </a:r>
            <a:r>
              <a:rPr lang="en-US" altLang="ko-KR" sz="2200">
                <a:latin typeface="나눔스퀘어_ac Bold"/>
                <a:ea typeface="나눔스퀘어_ac Bold"/>
              </a:rPr>
              <a:t>Trainer </a:t>
            </a:r>
            <a:r>
              <a:rPr lang="ko-KR" altLang="en-US" sz="2200">
                <a:latin typeface="나눔스퀘어_ac Bold"/>
                <a:ea typeface="나눔스퀘어_ac Bold"/>
              </a:rPr>
              <a:t>내 파라미터들인 </a:t>
            </a:r>
            <a:r>
              <a:rPr lang="en-US" altLang="ko-KR" sz="2200">
                <a:latin typeface="나눔스퀘어_ac Bold"/>
                <a:ea typeface="나눔스퀘어_ac Bold"/>
              </a:rPr>
              <a:t>gradient accumulation, weight_decay, optimizer, learning rate </a:t>
            </a:r>
            <a:r>
              <a:rPr lang="ko-KR" altLang="en-US" sz="2200">
                <a:latin typeface="나눔스퀘어_ac Bold"/>
                <a:ea typeface="나눔스퀘어_ac Bold"/>
              </a:rPr>
              <a:t>등에 대해서 더 많은 탐색 필요</a:t>
            </a:r>
            <a:endParaRPr lang="en-US" altLang="ko-KR" sz="2200">
              <a:latin typeface="나눔스퀘어_ac Bold"/>
              <a:ea typeface="나눔스퀘어_ac 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217853" y="6863882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2852" y="6569516"/>
            <a:ext cx="11521767" cy="94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800">
                <a:latin typeface="나눔스퀘어_ac Bold"/>
                <a:ea typeface="나눔스퀘어_ac Bold"/>
              </a:rPr>
              <a:t>지속적인 </a:t>
            </a:r>
            <a:r>
              <a:rPr lang="en-US" altLang="ko-KR" sz="2800">
                <a:latin typeface="나눔스퀘어_ac Bold"/>
                <a:ea typeface="나눔스퀘어_ac Bold"/>
              </a:rPr>
              <a:t>Accuracy </a:t>
            </a:r>
            <a:r>
              <a:rPr lang="ko-KR" altLang="en-US" sz="2800">
                <a:latin typeface="나눔스퀘어_ac Bold"/>
                <a:ea typeface="나눔스퀘어_ac Bold"/>
              </a:rPr>
              <a:t>오류</a:t>
            </a:r>
            <a:r>
              <a:rPr lang="en-US" altLang="ko-KR" sz="2800">
                <a:latin typeface="나눔스퀘어_ac Bold"/>
                <a:ea typeface="나눔스퀘어_ac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1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57579" y="3177500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3284653" y="5621912"/>
            <a:ext cx="9840357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DL Basic Study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학습한 내용을 토대로 도전할만한 주제와 팀원의 관심사를 종합해 선정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B4C7A441-B582-6936-55E9-6FBCAEFC56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7189" y="2974521"/>
            <a:ext cx="14051336" cy="251495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38AF3BB-E9EC-DACA-E155-0A06EED2B0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98359" y="5806503"/>
            <a:ext cx="503315" cy="5033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B49ED61-3347-3B38-4FA5-8F8F6D9DFA7D}"/>
              </a:ext>
            </a:extLst>
          </p:cNvPr>
          <p:cNvSpPr txBox="1"/>
          <p:nvPr/>
        </p:nvSpPr>
        <p:spPr>
          <a:xfrm>
            <a:off x="3284652" y="6210300"/>
            <a:ext cx="12458658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premise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문장을 참고해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hypothesis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문장이 참인지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(Entailment),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거짓인지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(Contradiction),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거짓 여부를 알 수 없는 문장인지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(Neutral)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판별하는 알고리즘 작성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C8423D7-D117-3F0E-FE47-EADB4FBA38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4690" y="6515100"/>
            <a:ext cx="503315" cy="50331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955B9D-4AC9-CA63-1C94-6471E3DE75B4}"/>
              </a:ext>
            </a:extLst>
          </p:cNvPr>
          <p:cNvSpPr txBox="1"/>
          <p:nvPr/>
        </p:nvSpPr>
        <p:spPr>
          <a:xfrm>
            <a:off x="2461465" y="7484890"/>
            <a:ext cx="1612037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EAD626A-0CC0-55AD-51E0-20C8722D8199}"/>
              </a:ext>
            </a:extLst>
          </p:cNvPr>
          <p:cNvCxnSpPr>
            <a:cxnSpLocks/>
          </p:cNvCxnSpPr>
          <p:nvPr/>
        </p:nvCxnSpPr>
        <p:spPr>
          <a:xfrm>
            <a:off x="2302652" y="7714181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EB67DA-7451-7255-E2A2-72CCAA3EA99E}"/>
              </a:ext>
            </a:extLst>
          </p:cNvPr>
          <p:cNvSpPr/>
          <p:nvPr/>
        </p:nvSpPr>
        <p:spPr>
          <a:xfrm>
            <a:off x="3809106" y="9003869"/>
            <a:ext cx="1765876" cy="70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Premise</a:t>
            </a:r>
            <a:endParaRPr lang="ko-KR" altLang="en-US" sz="2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AE4030-8DFA-B92E-9C3F-10DDA5652C65}"/>
              </a:ext>
            </a:extLst>
          </p:cNvPr>
          <p:cNvSpPr/>
          <p:nvPr/>
        </p:nvSpPr>
        <p:spPr>
          <a:xfrm>
            <a:off x="8342938" y="9031263"/>
            <a:ext cx="1765876" cy="703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Hypothesis</a:t>
            </a:r>
            <a:endParaRPr lang="ko-KR" altLang="en-US" sz="2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3F696C-20E1-5172-09A1-CB10A59B8E61}"/>
              </a:ext>
            </a:extLst>
          </p:cNvPr>
          <p:cNvSpPr/>
          <p:nvPr/>
        </p:nvSpPr>
        <p:spPr>
          <a:xfrm>
            <a:off x="12979222" y="9032761"/>
            <a:ext cx="1763899" cy="703807"/>
          </a:xfrm>
          <a:prstGeom prst="rect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label</a:t>
            </a:r>
            <a:endParaRPr lang="ko-KR" altLang="en-US" sz="2000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7E32802-23F2-1CEB-2278-1A6590103731}"/>
              </a:ext>
            </a:extLst>
          </p:cNvPr>
          <p:cNvSpPr/>
          <p:nvPr/>
        </p:nvSpPr>
        <p:spPr>
          <a:xfrm>
            <a:off x="6730617" y="9150257"/>
            <a:ext cx="730874" cy="557215"/>
          </a:xfrm>
          <a:prstGeom prst="rightArrow">
            <a:avLst/>
          </a:prstGeom>
          <a:noFill/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727347F1-D4DF-C828-613E-BBC6952649D7}"/>
              </a:ext>
            </a:extLst>
          </p:cNvPr>
          <p:cNvSpPr/>
          <p:nvPr/>
        </p:nvSpPr>
        <p:spPr>
          <a:xfrm>
            <a:off x="11399544" y="9098365"/>
            <a:ext cx="730874" cy="557215"/>
          </a:xfrm>
          <a:prstGeom prst="rightArrow">
            <a:avLst/>
          </a:prstGeom>
          <a:noFill/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26F80A-F208-EB46-202D-38876482DA03}"/>
              </a:ext>
            </a:extLst>
          </p:cNvPr>
          <p:cNvSpPr txBox="1"/>
          <p:nvPr/>
        </p:nvSpPr>
        <p:spPr>
          <a:xfrm>
            <a:off x="2461465" y="8283541"/>
            <a:ext cx="1262613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Natural Language Inference Dataset  - Train dataset: 24998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문장 쌍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Test dataset: 1666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문장 쌍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57579" y="3177500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761C5B0-2882-03E3-D76A-9FAEB46BC0FA}"/>
              </a:ext>
            </a:extLst>
          </p:cNvPr>
          <p:cNvSpPr txBox="1"/>
          <p:nvPr/>
        </p:nvSpPr>
        <p:spPr>
          <a:xfrm>
            <a:off x="2037337" y="2879565"/>
            <a:ext cx="1133915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한국어 문장 관계 분류 모델의 성능 높이기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0C5111-70DE-6F81-37EC-888757ECD26B}"/>
              </a:ext>
            </a:extLst>
          </p:cNvPr>
          <p:cNvSpPr/>
          <p:nvPr/>
        </p:nvSpPr>
        <p:spPr>
          <a:xfrm>
            <a:off x="4495800" y="4246164"/>
            <a:ext cx="1765876" cy="70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Premise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DB60B0-A6D8-F160-FCA1-2F50D5294326}"/>
              </a:ext>
            </a:extLst>
          </p:cNvPr>
          <p:cNvSpPr/>
          <p:nvPr/>
        </p:nvSpPr>
        <p:spPr>
          <a:xfrm>
            <a:off x="9675827" y="4226360"/>
            <a:ext cx="1765876" cy="703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Hypothesis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2858EB-B880-500C-8B16-A28AA9C0381E}"/>
              </a:ext>
            </a:extLst>
          </p:cNvPr>
          <p:cNvSpPr/>
          <p:nvPr/>
        </p:nvSpPr>
        <p:spPr>
          <a:xfrm>
            <a:off x="13955829" y="4239056"/>
            <a:ext cx="1763899" cy="703807"/>
          </a:xfrm>
          <a:prstGeom prst="rect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label</a:t>
            </a:r>
            <a:endParaRPr lang="ko-KR" altLang="en-US" sz="20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C7F4671-5826-E5EE-C2E5-40A1B32F559B}"/>
              </a:ext>
            </a:extLst>
          </p:cNvPr>
          <p:cNvSpPr/>
          <p:nvPr/>
        </p:nvSpPr>
        <p:spPr>
          <a:xfrm>
            <a:off x="7696200" y="4312353"/>
            <a:ext cx="730874" cy="557215"/>
          </a:xfrm>
          <a:prstGeom prst="rightArrow">
            <a:avLst/>
          </a:prstGeom>
          <a:noFill/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8AB2F4F-C14C-937D-894B-259DF73EB617}"/>
              </a:ext>
            </a:extLst>
          </p:cNvPr>
          <p:cNvSpPr/>
          <p:nvPr/>
        </p:nvSpPr>
        <p:spPr>
          <a:xfrm>
            <a:off x="12451726" y="4276950"/>
            <a:ext cx="730874" cy="557215"/>
          </a:xfrm>
          <a:prstGeom prst="rightArrow">
            <a:avLst/>
          </a:prstGeom>
          <a:noFill/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8F9EE8-A883-33B2-4723-478E7C6BA8B5}"/>
              </a:ext>
            </a:extLst>
          </p:cNvPr>
          <p:cNvSpPr txBox="1"/>
          <p:nvPr/>
        </p:nvSpPr>
        <p:spPr>
          <a:xfrm>
            <a:off x="1981200" y="5011740"/>
            <a:ext cx="7365236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재개발 정비사업 원주민들에 대한 종합대책을 마련하는 등 원주민 보호에 적극 나섰다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마지막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경기씬은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록키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더 대단했다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빌은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그의 환자이던 루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네이단슨의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부고 소식을 접하게 되며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집에 찾아가게 된다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DFEC6-8AEF-A672-214B-10E60B6BF76F}"/>
              </a:ext>
            </a:extLst>
          </p:cNvPr>
          <p:cNvSpPr txBox="1"/>
          <p:nvPr/>
        </p:nvSpPr>
        <p:spPr>
          <a:xfrm>
            <a:off x="9067800" y="5011740"/>
            <a:ext cx="4323936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원주민들은 종합대책에 만족했다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록키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에도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경기씬이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빌은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우연히 루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네이단슨의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집에 찾아가게 된다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F822A2-0A51-5C27-3581-7573C6FA0EEB}"/>
              </a:ext>
            </a:extLst>
          </p:cNvPr>
          <p:cNvSpPr txBox="1"/>
          <p:nvPr/>
        </p:nvSpPr>
        <p:spPr>
          <a:xfrm>
            <a:off x="14046964" y="5011740"/>
            <a:ext cx="2488436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Neutral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Entailment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Contradiction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C0BD7C-494C-A2C9-DAEA-FB2FDAD19F4E}"/>
              </a:ext>
            </a:extLst>
          </p:cNvPr>
          <p:cNvSpPr txBox="1"/>
          <p:nvPr/>
        </p:nvSpPr>
        <p:spPr>
          <a:xfrm>
            <a:off x="1981200" y="7012269"/>
            <a:ext cx="1133915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적용하기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09C1D7-404A-F8E4-DCCD-CD8C1594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23246"/>
              </p:ext>
            </p:extLst>
          </p:nvPr>
        </p:nvGraphicFramePr>
        <p:xfrm>
          <a:off x="3046857" y="7862787"/>
          <a:ext cx="12192000" cy="21861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55942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31217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6901971"/>
                    </a:ext>
                  </a:extLst>
                </a:gridCol>
              </a:tblGrid>
              <a:tr h="408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Premise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Hypothesis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6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쿠빅은</a:t>
                      </a:r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고려대학교 데이터 사이언스 및 인공지능 학회이다</a:t>
                      </a:r>
                      <a:r>
                        <a:rPr lang="en-US" altLang="ko-KR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쿠빅</a:t>
                      </a:r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못생겼다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02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요즘 두바이 초콜릿이 품절 대란이다</a:t>
                      </a:r>
                      <a:r>
                        <a:rPr lang="en-US" altLang="ko-KR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난리도 아니다</a:t>
                      </a:r>
                      <a:r>
                        <a:rPr lang="en-US" altLang="ko-KR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두바이 초콜릿은 인기가 사그러들었다</a:t>
                      </a:r>
                      <a:r>
                        <a:rPr lang="en-US" altLang="ko-KR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8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쿠빅 학회원들은 열심히 준비한 프로젝트를 쿠빅 콘테스트에서 발표한다</a:t>
                      </a:r>
                      <a:r>
                        <a:rPr lang="en-US" altLang="ko-KR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사실 </a:t>
                      </a:r>
                      <a:r>
                        <a:rPr lang="ko-KR" altLang="en-US" sz="1400" dirty="0" err="1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쿠빅</a:t>
                      </a:r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학회원들은 콘테스트에 놀고 먹으러 왔다</a:t>
                      </a:r>
                      <a:r>
                        <a:rPr lang="en-US" altLang="ko-KR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9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고려대학교 학식은 매우 맛있다</a:t>
                      </a:r>
                      <a:r>
                        <a:rPr lang="en-US" altLang="ko-KR" sz="140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고려대학교 학생들은 학식을 먹지 않는다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3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648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66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이론 소개</a:t>
            </a: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46A036-D942-4DDA-D7D4-6F4363D7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494" y="4629612"/>
            <a:ext cx="4505154" cy="35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69B8F-8EBB-9157-E656-EA7DC2C5FF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0070" y="7168769"/>
            <a:ext cx="4561047" cy="18312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7F5D38-7529-1F24-CF20-AB3E253E90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3800" y="4622690"/>
            <a:ext cx="8757370" cy="668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866DCA-FBDA-3EA2-EDC3-D8829AC6377C}"/>
              </a:ext>
            </a:extLst>
          </p:cNvPr>
          <p:cNvSpPr txBox="1"/>
          <p:nvPr/>
        </p:nvSpPr>
        <p:spPr>
          <a:xfrm>
            <a:off x="2950408" y="3229583"/>
            <a:ext cx="337759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불균형 확인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D6F173-4BF8-64A6-B231-0CC9D12F8604}"/>
              </a:ext>
            </a:extLst>
          </p:cNvPr>
          <p:cNvCxnSpPr>
            <a:cxnSpLocks/>
          </p:cNvCxnSpPr>
          <p:nvPr/>
        </p:nvCxnSpPr>
        <p:spPr>
          <a:xfrm>
            <a:off x="2667000" y="3588577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0DEFB4-005E-169D-B318-7402231FE5D5}"/>
              </a:ext>
            </a:extLst>
          </p:cNvPr>
          <p:cNvSpPr txBox="1"/>
          <p:nvPr/>
        </p:nvSpPr>
        <p:spPr>
          <a:xfrm>
            <a:off x="7842447" y="3260385"/>
            <a:ext cx="38828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 이외의 단어 제거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4C36A3-87F1-4803-D024-AD6A2E46D63E}"/>
              </a:ext>
            </a:extLst>
          </p:cNvPr>
          <p:cNvCxnSpPr>
            <a:cxnSpLocks/>
          </p:cNvCxnSpPr>
          <p:nvPr/>
        </p:nvCxnSpPr>
        <p:spPr>
          <a:xfrm>
            <a:off x="7559039" y="3601005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4255AA-1E01-F165-3E7D-CB32591E7C98}"/>
              </a:ext>
            </a:extLst>
          </p:cNvPr>
          <p:cNvSpPr txBox="1"/>
          <p:nvPr/>
        </p:nvSpPr>
        <p:spPr>
          <a:xfrm>
            <a:off x="7895257" y="5808215"/>
            <a:ext cx="8876009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Tokenizing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Padding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위한 문장 최대 길이 확인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59B5C0-AB1C-8DC7-04B3-CBEAEEAE1EA7}"/>
              </a:ext>
            </a:extLst>
          </p:cNvPr>
          <p:cNvCxnSpPr>
            <a:cxnSpLocks/>
          </p:cNvCxnSpPr>
          <p:nvPr/>
        </p:nvCxnSpPr>
        <p:spPr>
          <a:xfrm>
            <a:off x="7611849" y="6136408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증강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62AA4CC-D7A7-A482-EAD1-72EEEB6EB3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3600" y="3036971"/>
            <a:ext cx="8852701" cy="336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0E009-858E-D48B-159C-A983CB20FC0B}"/>
              </a:ext>
            </a:extLst>
          </p:cNvPr>
          <p:cNvSpPr txBox="1"/>
          <p:nvPr/>
        </p:nvSpPr>
        <p:spPr>
          <a:xfrm>
            <a:off x="4869258" y="7972715"/>
            <a:ext cx="8997356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K-TACC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결과를 참고하여 높은 성능을 보인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Swap,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Synonym Replacement, Bert Random Masking Insertion, Bert Random Masking Replacement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시도하여 비교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E3B9F1F-7EFF-9922-5926-F61A2D1789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7943" y="5514029"/>
            <a:ext cx="1013601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299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증강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866DCA-FBDA-3EA2-EDC3-D8829AC6377C}"/>
              </a:ext>
            </a:extLst>
          </p:cNvPr>
          <p:cNvSpPr txBox="1"/>
          <p:nvPr/>
        </p:nvSpPr>
        <p:spPr>
          <a:xfrm>
            <a:off x="2301048" y="2781300"/>
            <a:ext cx="52578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Swap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D6F173-4BF8-64A6-B231-0CC9D12F8604}"/>
              </a:ext>
            </a:extLst>
          </p:cNvPr>
          <p:cNvCxnSpPr>
            <a:cxnSpLocks/>
          </p:cNvCxnSpPr>
          <p:nvPr/>
        </p:nvCxnSpPr>
        <p:spPr>
          <a:xfrm>
            <a:off x="2178506" y="3036397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15F9C9-0A70-5942-B733-8688BBA24857}"/>
              </a:ext>
            </a:extLst>
          </p:cNvPr>
          <p:cNvSpPr txBox="1"/>
          <p:nvPr/>
        </p:nvSpPr>
        <p:spPr>
          <a:xfrm>
            <a:off x="2178506" y="3543300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무작위로 문장 내에서 두 단어를 선택하고 위치를 바꾼다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8FF834-DFC9-DDFB-C7D6-4D34F970E3AE}"/>
              </a:ext>
            </a:extLst>
          </p:cNvPr>
          <p:cNvSpPr txBox="1"/>
          <p:nvPr/>
        </p:nvSpPr>
        <p:spPr>
          <a:xfrm>
            <a:off x="2301048" y="4562080"/>
            <a:ext cx="5014798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Masking Insertion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CF4256-EA41-719D-B2E9-E17D735F6FDB}"/>
              </a:ext>
            </a:extLst>
          </p:cNvPr>
          <p:cNvCxnSpPr>
            <a:cxnSpLocks/>
          </p:cNvCxnSpPr>
          <p:nvPr/>
        </p:nvCxnSpPr>
        <p:spPr>
          <a:xfrm>
            <a:off x="2178506" y="4772945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24D628-B2C6-C239-92EF-551AC1719BB8}"/>
              </a:ext>
            </a:extLst>
          </p:cNvPr>
          <p:cNvSpPr txBox="1"/>
          <p:nvPr/>
        </p:nvSpPr>
        <p:spPr>
          <a:xfrm>
            <a:off x="2178506" y="5280457"/>
            <a:ext cx="641107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[mask]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토큰을 추가하고 이를 복원한다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D5DA80-1632-FA9B-6787-F4A85521EFDC}"/>
              </a:ext>
            </a:extLst>
          </p:cNvPr>
          <p:cNvSpPr txBox="1"/>
          <p:nvPr/>
        </p:nvSpPr>
        <p:spPr>
          <a:xfrm>
            <a:off x="2301048" y="6286500"/>
            <a:ext cx="6690552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KorEDA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Synonym Replacement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C255B89-E998-512F-2938-90E68BAB362A}"/>
              </a:ext>
            </a:extLst>
          </p:cNvPr>
          <p:cNvCxnSpPr>
            <a:cxnSpLocks/>
          </p:cNvCxnSpPr>
          <p:nvPr/>
        </p:nvCxnSpPr>
        <p:spPr>
          <a:xfrm>
            <a:off x="2178506" y="6534507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531B31-89F3-5893-60CC-FE42C7BE4A08}"/>
              </a:ext>
            </a:extLst>
          </p:cNvPr>
          <p:cNvSpPr txBox="1"/>
          <p:nvPr/>
        </p:nvSpPr>
        <p:spPr>
          <a:xfrm>
            <a:off x="2301048" y="8191500"/>
            <a:ext cx="6690552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Random Masking Replacement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5A4A66D-DCD9-F6FC-EFA9-EE7F6161ABC7}"/>
              </a:ext>
            </a:extLst>
          </p:cNvPr>
          <p:cNvCxnSpPr>
            <a:cxnSpLocks/>
          </p:cNvCxnSpPr>
          <p:nvPr/>
        </p:nvCxnSpPr>
        <p:spPr>
          <a:xfrm>
            <a:off x="2178506" y="8439507"/>
            <a:ext cx="0" cy="457200"/>
          </a:xfrm>
          <a:prstGeom prst="line">
            <a:avLst/>
          </a:prstGeom>
          <a:ln w="57150">
            <a:solidFill>
              <a:srgbClr val="90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4A47E3-FEB1-DE1D-A1A9-8724CF9F9D61}"/>
              </a:ext>
            </a:extLst>
          </p:cNvPr>
          <p:cNvSpPr txBox="1"/>
          <p:nvPr/>
        </p:nvSpPr>
        <p:spPr>
          <a:xfrm>
            <a:off x="2178506" y="6972300"/>
            <a:ext cx="5907243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문장에서 랜덤으로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stop words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아닌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단어들을 선택해 임의로 선택한 동의어들 중 하나로 바꾼다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78506" y="8896428"/>
            <a:ext cx="6411073" cy="69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>
                <a:latin typeface="나눔스퀘어_ac Bold"/>
                <a:ea typeface="나눔스퀘어_ac Bold"/>
                <a:cs typeface="+mn-cs"/>
              </a:rPr>
              <a:t>특정 단어를 </a:t>
            </a:r>
            <a:r>
              <a:rPr lang="en-US" altLang="ko-KR" sz="2000">
                <a:latin typeface="나눔스퀘어_ac Bold"/>
                <a:ea typeface="나눔스퀘어_ac Bold"/>
                <a:cs typeface="+mn-cs"/>
              </a:rPr>
              <a:t>masking</a:t>
            </a:r>
            <a:r>
              <a:rPr lang="ko-KR" altLang="en-US" sz="2000">
                <a:latin typeface="나눔스퀘어_ac Bold"/>
                <a:ea typeface="나눔스퀘어_ac Bold"/>
                <a:cs typeface="+mn-cs"/>
              </a:rPr>
              <a:t>한 뒤 다시 복원한다</a:t>
            </a:r>
            <a:r>
              <a:rPr lang="en-US" altLang="ko-KR" sz="2000">
                <a:latin typeface="나눔스퀘어_ac Bold"/>
                <a:ea typeface="나눔스퀘어_ac Bold"/>
                <a:cs typeface="+mn-cs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25DB6-4EE2-73AC-FAC7-BACAA36D5E39}"/>
              </a:ext>
            </a:extLst>
          </p:cNvPr>
          <p:cNvSpPr txBox="1"/>
          <p:nvPr/>
        </p:nvSpPr>
        <p:spPr>
          <a:xfrm>
            <a:off x="9036506" y="3845754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사람들은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생각한다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이순신을 뛰어난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장군으로</a:t>
            </a:r>
            <a:endParaRPr lang="en-US" altLang="ko-KR" sz="2000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234D-5130-0F93-3E63-F1FA0D918F3B}"/>
              </a:ext>
            </a:extLst>
          </p:cNvPr>
          <p:cNvSpPr txBox="1"/>
          <p:nvPr/>
        </p:nvSpPr>
        <p:spPr>
          <a:xfrm>
            <a:off x="9036506" y="5143393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사람들은 이순신을 뛰어난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조선의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장군으로 생각한다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1B423-8AAD-6F3F-941B-7118F8A25F7E}"/>
              </a:ext>
            </a:extLst>
          </p:cNvPr>
          <p:cNvSpPr txBox="1"/>
          <p:nvPr/>
        </p:nvSpPr>
        <p:spPr>
          <a:xfrm>
            <a:off x="8815958" y="2858329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사람들은 이순신을 뛰어난 장군으로 생각한다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1226C-8184-406F-5D37-7B44A580EC94}"/>
              </a:ext>
            </a:extLst>
          </p:cNvPr>
          <p:cNvSpPr txBox="1"/>
          <p:nvPr/>
        </p:nvSpPr>
        <p:spPr>
          <a:xfrm>
            <a:off x="9036506" y="6804457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사람들은 이순신을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위대한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장군으로 생각한다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D5AED-09A8-7284-35EF-5477069DC91C}"/>
              </a:ext>
            </a:extLst>
          </p:cNvPr>
          <p:cNvSpPr txBox="1"/>
          <p:nvPr/>
        </p:nvSpPr>
        <p:spPr>
          <a:xfrm>
            <a:off x="9036506" y="8258990"/>
            <a:ext cx="7422694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사람들은 이순신을 위대한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전략가로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생각한다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5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1176</Words>
  <Application>Microsoft Office PowerPoint</Application>
  <PresentationFormat>사용자 지정</PresentationFormat>
  <Paragraphs>202</Paragraphs>
  <Slides>26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나눔스퀘어_ac Bold</vt:lpstr>
      <vt:lpstr>맑은 고딕</vt:lpstr>
      <vt:lpstr>배달의민족 도현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기광민 Tony Ki</cp:lastModifiedBy>
  <cp:revision>53</cp:revision>
  <dcterms:created xsi:type="dcterms:W3CDTF">2024-02-10T23:43:54Z</dcterms:created>
  <dcterms:modified xsi:type="dcterms:W3CDTF">2024-08-26T12:03:53Z</dcterms:modified>
  <cp:version/>
</cp:coreProperties>
</file>