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7" r:id="rId2"/>
    <p:sldId id="269" r:id="rId3"/>
    <p:sldId id="261" r:id="rId4"/>
    <p:sldId id="262" r:id="rId5"/>
    <p:sldId id="270" r:id="rId6"/>
    <p:sldId id="274" r:id="rId7"/>
    <p:sldId id="266" r:id="rId8"/>
    <p:sldId id="265" r:id="rId9"/>
    <p:sldId id="272" r:id="rId10"/>
    <p:sldId id="273" r:id="rId11"/>
    <p:sldId id="267" r:id="rId12"/>
    <p:sldId id="271" r:id="rId13"/>
    <p:sldId id="281" r:id="rId14"/>
    <p:sldId id="282" r:id="rId15"/>
    <p:sldId id="283" r:id="rId16"/>
    <p:sldId id="275" r:id="rId17"/>
    <p:sldId id="277" r:id="rId18"/>
    <p:sldId id="276" r:id="rId19"/>
    <p:sldId id="280" r:id="rId20"/>
    <p:sldId id="264" r:id="rId21"/>
  </p:sldIdLst>
  <p:sldSz cx="18288000" cy="10287000"/>
  <p:notesSz cx="10287000" cy="18288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나눔스퀘어_ac Bold" panose="020B0600000101010101" pitchFamily="50" charset="-127"/>
      <p:bold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배달의민족 도현" panose="020B0600000101010101" pitchFamily="50" charset="-127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  <a:srgbClr val="FFFFFF"/>
    <a:srgbClr val="E6B9B8"/>
    <a:srgbClr val="90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05" autoAdjust="0"/>
    <p:restoredTop sz="84300" autoAdjust="0"/>
  </p:normalViewPr>
  <p:slideViewPr>
    <p:cSldViewPr>
      <p:cViewPr varScale="1">
        <p:scale>
          <a:sx n="38" d="100"/>
          <a:sy n="38" d="100"/>
        </p:scale>
        <p:origin x="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5T22:52:07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5T22:52:08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F95CE-718A-45E7-9363-B5C363398A34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90869-E6DC-4DAA-88BE-8619F858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2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0869-E6DC-4DAA-88BE-8619F858D98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73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LLAMA2 </a:t>
            </a:r>
            <a:r>
              <a:rPr lang="ko-KR" altLang="en-US" dirty="0"/>
              <a:t>모델을 사용하다가 더 좋은 성능을 보이는 것으로 알려진 </a:t>
            </a:r>
            <a:r>
              <a:rPr lang="en-US" altLang="ko-KR" dirty="0"/>
              <a:t>ko-gemma2 </a:t>
            </a:r>
            <a:r>
              <a:rPr lang="ko-KR" altLang="en-US" dirty="0"/>
              <a:t>모델 사용 </a:t>
            </a:r>
            <a:r>
              <a:rPr lang="en-US" altLang="ko-KR" dirty="0"/>
              <a:t>-&gt; </a:t>
            </a:r>
            <a:r>
              <a:rPr lang="ko-KR" altLang="en-US" dirty="0"/>
              <a:t>더 자연스러운 답변 생성</a:t>
            </a:r>
            <a:endParaRPr lang="en-US" altLang="ko-KR" dirty="0"/>
          </a:p>
          <a:p>
            <a:r>
              <a:rPr lang="en-US" altLang="ko-KR" dirty="0"/>
              <a:t>Gemma2 </a:t>
            </a:r>
            <a:r>
              <a:rPr lang="ko-KR" altLang="en-US" dirty="0"/>
              <a:t>모델을 </a:t>
            </a:r>
            <a:r>
              <a:rPr lang="en-US" altLang="ko-KR" dirty="0" err="1"/>
              <a:t>LoRA</a:t>
            </a:r>
            <a:r>
              <a:rPr lang="ko-KR" altLang="en-US" dirty="0"/>
              <a:t>로 부분 파인 튜닝 </a:t>
            </a:r>
            <a:r>
              <a:rPr lang="en-US" altLang="ko-KR" dirty="0"/>
              <a:t>-&gt; </a:t>
            </a:r>
            <a:r>
              <a:rPr lang="ko-KR" altLang="en-US" dirty="0"/>
              <a:t>모델의</a:t>
            </a:r>
            <a:r>
              <a:rPr lang="en-US" altLang="ko-KR" dirty="0"/>
              <a:t> </a:t>
            </a:r>
            <a:r>
              <a:rPr lang="ko-KR" altLang="en-US" dirty="0"/>
              <a:t>전체 파라미터를 업데이트하지 않고</a:t>
            </a:r>
            <a:r>
              <a:rPr lang="en-US" altLang="ko-KR" dirty="0"/>
              <a:t>. </a:t>
            </a:r>
            <a:r>
              <a:rPr lang="ko-KR" altLang="en-US" dirty="0"/>
              <a:t>원래 모델의 파라미터는 고정한 채 </a:t>
            </a:r>
            <a:r>
              <a:rPr lang="ko-KR" altLang="en-US" dirty="0" err="1"/>
              <a:t>저랭크</a:t>
            </a:r>
            <a:r>
              <a:rPr lang="ko-KR" altLang="en-US" dirty="0"/>
              <a:t> 행렬을 추가 학습하는 방식 </a:t>
            </a:r>
            <a:r>
              <a:rPr lang="en-US" altLang="ko-KR" dirty="0"/>
              <a:t>-&gt; LLM</a:t>
            </a:r>
            <a:r>
              <a:rPr lang="ko-KR" altLang="en-US" dirty="0"/>
              <a:t> </a:t>
            </a:r>
            <a:r>
              <a:rPr lang="ko-KR" altLang="en-US" dirty="0" err="1"/>
              <a:t>파인튜닝에서</a:t>
            </a:r>
            <a:r>
              <a:rPr lang="ko-KR" altLang="en-US" dirty="0"/>
              <a:t> 메모리와 계산 효율성을 </a:t>
            </a:r>
            <a:r>
              <a:rPr lang="ko-KR" altLang="en-US" dirty="0" err="1"/>
              <a:t>높여줌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7E1EB-DE93-49C8-91BF-E9C5BC8A035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74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정규화된</a:t>
            </a:r>
            <a:r>
              <a:rPr lang="ko-KR" altLang="en-US" dirty="0"/>
              <a:t> 키로 데이터 베이스에서 검색에 답변을 구성하는 </a:t>
            </a:r>
            <a:r>
              <a:rPr lang="en-US" altLang="ko-KR" dirty="0"/>
              <a:t>RAG </a:t>
            </a:r>
            <a:r>
              <a:rPr lang="ko-KR" altLang="en-US" dirty="0"/>
              <a:t>체인 구성 </a:t>
            </a:r>
            <a:r>
              <a:rPr lang="en-US" altLang="ko-KR" dirty="0"/>
              <a:t>-&gt; </a:t>
            </a:r>
            <a:r>
              <a:rPr lang="ko-KR" altLang="en-US" dirty="0"/>
              <a:t>주어진 질문에만 답변하고 답변할 때 질문의 주어를 작성하도록 </a:t>
            </a:r>
            <a:r>
              <a:rPr lang="en-US" altLang="ko-KR" dirty="0"/>
              <a:t>prompt</a:t>
            </a:r>
            <a:r>
              <a:rPr lang="ko-KR" altLang="en-US" dirty="0"/>
              <a:t> 구성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7E1EB-DE93-49C8-91BF-E9C5BC8A035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72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Bge-reranker-v2-m3 </a:t>
            </a:r>
            <a:r>
              <a:rPr lang="ko-KR" altLang="en-US"/>
              <a:t>동의어 반복</a:t>
            </a:r>
            <a:r>
              <a:rPr lang="en-US" altLang="ko-KR"/>
              <a:t>,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0869-E6DC-4DAA-88BE-8619F858D98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93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이전</a:t>
            </a:r>
            <a:r>
              <a:rPr lang="en-US" altLang="ko-KR"/>
              <a:t>, </a:t>
            </a:r>
            <a:r>
              <a:rPr lang="ko-KR" altLang="en-US"/>
              <a:t>이후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0869-E6DC-4DAA-88BE-8619F858D98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519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hyperclova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0869-E6DC-4DAA-88BE-8619F858D98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5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0869-E6DC-4DAA-88BE-8619F858D98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0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Roboto" panose="02000000000000000000" pitchFamily="2" charset="0"/>
              </a:rPr>
              <a:t>train_source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 [</a:t>
            </a:r>
            <a:r>
              <a:rPr lang="ko-KR" altLang="en-US" b="1" i="0" dirty="0">
                <a:effectLst/>
                <a:latin typeface="Roboto" panose="02000000000000000000" pitchFamily="2" charset="0"/>
              </a:rPr>
              <a:t>폴더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]</a:t>
            </a:r>
            <a:endParaRPr lang="ko-KR" alt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16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개의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PDF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파일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Source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에서 여러 질문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-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답변 쌍을 추출</a:t>
            </a:r>
          </a:p>
          <a:p>
            <a:pPr algn="l"/>
            <a:br>
              <a:rPr lang="ko-KR" altLang="en-US" b="0" i="0" dirty="0">
                <a:effectLst/>
                <a:latin typeface="Roboto" panose="02000000000000000000" pitchFamily="2" charset="0"/>
              </a:rPr>
            </a:br>
            <a:endParaRPr lang="ko-KR" alt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Roboto" panose="02000000000000000000" pitchFamily="2" charset="0"/>
              </a:rPr>
              <a:t>test_source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 [</a:t>
            </a:r>
            <a:r>
              <a:rPr lang="ko-KR" altLang="en-US" b="1" i="0" dirty="0">
                <a:effectLst/>
                <a:latin typeface="Roboto" panose="02000000000000000000" pitchFamily="2" charset="0"/>
              </a:rPr>
              <a:t>폴더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]</a:t>
            </a:r>
            <a:endParaRPr lang="ko-KR" alt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9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개의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PDF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파일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Source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에서 여러 질문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-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답변 쌍을 추출하여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Inference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를 위한 질문만 제공</a:t>
            </a:r>
          </a:p>
          <a:p>
            <a:pPr algn="l"/>
            <a:br>
              <a:rPr lang="ko-KR" altLang="en-US" b="0" i="0" dirty="0">
                <a:effectLst/>
                <a:latin typeface="Roboto" panose="02000000000000000000" pitchFamily="2" charset="0"/>
              </a:rPr>
            </a:br>
            <a:endParaRPr lang="ko-KR" alt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Roboto" panose="02000000000000000000" pitchFamily="2" charset="0"/>
              </a:rPr>
              <a:t>train.csv [</a:t>
            </a:r>
            <a:r>
              <a:rPr lang="ko-KR" altLang="en-US" b="1" i="0" dirty="0">
                <a:effectLst/>
                <a:latin typeface="Roboto" panose="02000000000000000000" pitchFamily="2" charset="0"/>
              </a:rPr>
              <a:t>파일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] </a:t>
            </a:r>
            <a:endParaRPr lang="ko-KR" alt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SAMPLE_ID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샘플 별 식별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Source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질문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-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답변의 원천이 되는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Source PDF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파일명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Roboto" panose="02000000000000000000" pitchFamily="2" charset="0"/>
              </a:rPr>
              <a:t>Source_path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질문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-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답변의 원천이 되는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Source PDF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파일 경로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Question : Source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로부터 추출된 질문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Answer : Source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로부터 추출된 질문에 대한 정답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답변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)</a:t>
            </a:r>
          </a:p>
          <a:p>
            <a:pPr algn="l"/>
            <a:br>
              <a:rPr lang="en-US" altLang="ko-KR" b="0" i="0" dirty="0">
                <a:effectLst/>
                <a:latin typeface="Roboto" panose="02000000000000000000" pitchFamily="2" charset="0"/>
              </a:rPr>
            </a:br>
            <a:endParaRPr lang="en-US" altLang="ko-KR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Roboto" panose="02000000000000000000" pitchFamily="2" charset="0"/>
              </a:rPr>
              <a:t>test.csv [</a:t>
            </a:r>
            <a:r>
              <a:rPr lang="ko-KR" altLang="en-US" b="1" i="0" dirty="0">
                <a:effectLst/>
                <a:latin typeface="Roboto" panose="02000000000000000000" pitchFamily="2" charset="0"/>
              </a:rPr>
              <a:t>파일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]</a:t>
            </a:r>
            <a:endParaRPr lang="ko-KR" alt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SAMPLE_ID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샘플 별 식별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Source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질문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-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답변의 원천이 되는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Source PDF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파일명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Roboto" panose="02000000000000000000" pitchFamily="2" charset="0"/>
              </a:rPr>
              <a:t>Source_path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질문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-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답변의 원천이 되는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Source PDF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파일 경로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Question : Source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로부터 추출된 질문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0869-E6DC-4DAA-88BE-8619F858D98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752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0869-E6DC-4DAA-88BE-8619F858D98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74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infer_table_structure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을 통해서 문서 구조 추출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필요한 요소만 추출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'Table', 'Title', 'Text', '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FigureCaption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ListItem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', 'Image', '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NarrativeText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’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만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추출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(header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등 삭제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0869-E6DC-4DAA-88BE-8619F858D98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776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첫 시도는 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에 대해 아래에 있는 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에 그 위의 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을 하나씩 </a:t>
            </a:r>
            <a:r>
              <a:rPr lang="ko-KR" alt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태깅해줬다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너무 잘게 나누다 보니 전체 문맥을 정확히 이해하지 못하고 </a:t>
            </a:r>
            <a:r>
              <a:rPr lang="ko-KR" alt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생뚱맞은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곳에서 가져오는 것을 확인하였다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 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그래서 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page 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단위로 나누되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page 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번호가 바뀌고 해당 행의 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Element type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이 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이 아닌 경우 이전 페이지로 거슬러 올라가 처음 나오는 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부터 그 뒤의 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를 함께 결합했다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0869-E6DC-4DAA-88BE-8619F858D98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69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Splitter</a:t>
            </a: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은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recursivecharactertext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splitter</a:t>
            </a: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을 사용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token text splitter</a:t>
            </a: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은 토큰 단위로 분할해서 한글 처리가 모호하고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charactertext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splitter</a:t>
            </a: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보다 성능이 좋아서 채택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이때 띄어쓰기나 공백을 기준으로 자를 수 있게 설정을 추가함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 </a:t>
            </a:r>
            <a:b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단순히 키워드 검색만으로 사용자의 질문의 의도를 파악하기 어렵고 방대한 검색 대상에서 단순히 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term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mathcing</a:t>
            </a: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되는 문서만 등장시키게 된다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 </a:t>
            </a: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따라서 사용자 질문의 의도와 문서의 의미적 맥락을 이해하고 이를 특정 </a:t>
            </a:r>
            <a:r>
              <a:rPr lang="ko-KR" alt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수치값으로</a:t>
            </a: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잘 표현할 수 있는 </a:t>
            </a:r>
            <a:r>
              <a:rPr lang="ko-KR" alt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임베딩</a:t>
            </a: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모델이 필요하다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리트리버의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후보 문서들을 한번 더 정교하게 필터링 할 수 있는 </a:t>
            </a:r>
            <a:r>
              <a:rPr lang="ko-KR" alt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리랭커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모델 사용 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cross encoder 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모델로서 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query passage 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가 함께 모델에 입력되어 </a:t>
            </a:r>
            <a:r>
              <a:rPr lang="ko-KR" alt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어텐션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연산되기에 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bi encoder 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모델 대비 더욱 정교하게 유사도 비교가 가능하여 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reranker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v2 –m3 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모델과 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reranker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v2-gemma 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모델 시도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reranker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v2-gemmea 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모델은 시간이 많이 소요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m3 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모델은 반복되는 현상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Bge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m3 </a:t>
            </a:r>
            <a:r>
              <a:rPr lang="ko-KR" alt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임베딩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모델도 성능이 좋다는 논문을 보아 도입하고자 했지만 반복되는 현상 발생</a:t>
            </a:r>
            <a:endParaRPr lang="en-US" altLang="ko-KR" b="0" dirty="0">
              <a:solidFill>
                <a:srgbClr val="9CDCFE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0869-E6DC-4DAA-88BE-8619F858D98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39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Retriever</a:t>
            </a:r>
            <a:r>
              <a:rPr lang="ko-KR" altLang="en-US" dirty="0"/>
              <a:t>와 </a:t>
            </a:r>
            <a:r>
              <a:rPr lang="en-US" altLang="ko-KR" dirty="0" err="1"/>
              <a:t>Genrator</a:t>
            </a:r>
            <a:r>
              <a:rPr lang="ko-KR" altLang="en-US" dirty="0"/>
              <a:t>가 있다는 것 정도로 언급하고 넘어가도 될 듯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7E1EB-DE93-49C8-91BF-E9C5BC8A03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51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처음에는 </a:t>
            </a:r>
            <a:r>
              <a:rPr lang="en-US" altLang="ko-KR" dirty="0"/>
              <a:t>FAISS</a:t>
            </a:r>
            <a:r>
              <a:rPr lang="ko-KR" altLang="en-US" dirty="0"/>
              <a:t>에서 기본 제공하는 </a:t>
            </a:r>
            <a:r>
              <a:rPr lang="en-US" altLang="ko-KR" dirty="0" err="1"/>
              <a:t>as_retriever</a:t>
            </a:r>
            <a:r>
              <a:rPr lang="ko-KR" altLang="en-US" dirty="0"/>
              <a:t>를 사용했으나</a:t>
            </a:r>
            <a:r>
              <a:rPr lang="en-US" altLang="ko-KR" dirty="0"/>
              <a:t>, </a:t>
            </a:r>
            <a:r>
              <a:rPr lang="ko-KR" altLang="en-US" dirty="0"/>
              <a:t>같은 섹션에서 다른 답을 가져오는 문제</a:t>
            </a:r>
            <a:r>
              <a:rPr lang="en-US" altLang="ko-KR" dirty="0"/>
              <a:t>, </a:t>
            </a:r>
            <a:r>
              <a:rPr lang="ko-KR" altLang="en-US" dirty="0"/>
              <a:t>텍스트가 없다고 반환하는 문제 등 </a:t>
            </a:r>
            <a:r>
              <a:rPr lang="en-US" altLang="ko-KR" dirty="0"/>
              <a:t>retriever</a:t>
            </a:r>
            <a:r>
              <a:rPr lang="ko-KR" altLang="en-US" dirty="0"/>
              <a:t> 관련 문제 지속됨 </a:t>
            </a:r>
            <a:r>
              <a:rPr lang="en-US" altLang="ko-KR" dirty="0"/>
              <a:t>-&gt; </a:t>
            </a:r>
            <a:r>
              <a:rPr lang="ko-KR" altLang="en-US" dirty="0"/>
              <a:t>한글 형태소 단위로 </a:t>
            </a:r>
            <a:r>
              <a:rPr lang="ko-KR" altLang="en-US" dirty="0" err="1"/>
              <a:t>토큰화하는</a:t>
            </a:r>
            <a:r>
              <a:rPr lang="ko-KR" altLang="en-US" dirty="0"/>
              <a:t> </a:t>
            </a:r>
            <a:r>
              <a:rPr lang="en-US" altLang="ko-KR" dirty="0"/>
              <a:t>kiwi tokenizer</a:t>
            </a:r>
            <a:r>
              <a:rPr lang="ko-KR" altLang="en-US" dirty="0"/>
              <a:t>를 활용한 </a:t>
            </a:r>
            <a:r>
              <a:rPr lang="en-US" altLang="ko-KR" dirty="0"/>
              <a:t>bm25 retriever</a:t>
            </a:r>
            <a:r>
              <a:rPr lang="ko-KR" altLang="en-US" dirty="0"/>
              <a:t>를 함께 사용하는 </a:t>
            </a:r>
            <a:r>
              <a:rPr lang="en-US" altLang="ko-KR" dirty="0"/>
              <a:t>ensemble retriever </a:t>
            </a:r>
            <a:r>
              <a:rPr lang="ko-KR" altLang="en-US" dirty="0"/>
              <a:t>방법 채택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7E1EB-DE93-49C8-91BF-E9C5BC8A03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94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5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24" Type="http://schemas.openxmlformats.org/officeDocument/2006/relationships/customXml" Target="../ink/ink2.xml"/><Relationship Id="rId5" Type="http://schemas.openxmlformats.org/officeDocument/2006/relationships/image" Target="../media/image28.png"/><Relationship Id="rId15" Type="http://schemas.openxmlformats.org/officeDocument/2006/relationships/customXml" Target="../ink/ink1.xml"/><Relationship Id="rId23" Type="http://schemas.openxmlformats.org/officeDocument/2006/relationships/image" Target="../media/image220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3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47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3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49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9.png"/><Relationship Id="rId5" Type="http://schemas.openxmlformats.org/officeDocument/2006/relationships/image" Target="../media/image29.png"/><Relationship Id="rId15" Type="http://schemas.openxmlformats.org/officeDocument/2006/relationships/image" Target="../media/image52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53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35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18" Type="http://schemas.openxmlformats.org/officeDocument/2006/relationships/image" Target="../media/image3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36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13.png"/><Relationship Id="rId5" Type="http://schemas.openxmlformats.org/officeDocument/2006/relationships/image" Target="../media/image28.png"/><Relationship Id="rId10" Type="http://schemas.openxmlformats.org/officeDocument/2006/relationships/image" Target="../media/image4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40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44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5095" y="6267512"/>
            <a:ext cx="7895722" cy="35714"/>
            <a:chOff x="1215095" y="6267512"/>
            <a:chExt cx="7895722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5095" y="6267512"/>
              <a:ext cx="7895722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2333" y="6196480"/>
            <a:ext cx="4277889" cy="192857"/>
            <a:chOff x="1202333" y="6196480"/>
            <a:chExt cx="4277889" cy="1928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9C6879-194C-2529-FC33-0D3F8B21E45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286000" y="-4762500"/>
            <a:ext cx="21988574" cy="20708572"/>
            <a:chOff x="2286000" y="-4762500"/>
            <a:chExt cx="21988574" cy="20708572"/>
          </a:xfrm>
        </p:grpSpPr>
        <p:grpSp>
          <p:nvGrpSpPr>
            <p:cNvPr id="1003" name="그룹 1003"/>
            <p:cNvGrpSpPr>
              <a:grpSpLocks noGrp="1" noUngrp="1" noRot="1" noMove="1" noResize="1"/>
            </p:cNvGrpSpPr>
            <p:nvPr/>
          </p:nvGrpSpPr>
          <p:grpSpPr>
            <a:xfrm>
              <a:off x="9036018" y="6218854"/>
              <a:ext cx="135410" cy="135410"/>
              <a:chOff x="9036018" y="6218854"/>
              <a:chExt cx="135410" cy="135410"/>
            </a:xfrm>
          </p:grpSpPr>
          <p:pic>
            <p:nvPicPr>
              <p:cNvPr id="9" name="Object 8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36018" y="6218854"/>
                <a:ext cx="135410" cy="1354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>
              <a:grpSpLocks noGrp="1" noUngrp="1" noRot="1" noMove="1" noResize="1"/>
            </p:cNvGrpSpPr>
            <p:nvPr/>
          </p:nvGrpSpPr>
          <p:grpSpPr>
            <a:xfrm>
              <a:off x="2286000" y="-4762500"/>
              <a:ext cx="21988574" cy="20708572"/>
              <a:chOff x="2286000" y="-4762500"/>
              <a:chExt cx="21988574" cy="20708572"/>
            </a:xfrm>
          </p:grpSpPr>
          <p:pic>
            <p:nvPicPr>
              <p:cNvPr id="12" name="Object 11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16200000">
                <a:off x="2926001" y="-5402501"/>
                <a:ext cx="20708572" cy="21988574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6200000">
                <a:off x="7649523" y="-320001"/>
                <a:ext cx="10354286" cy="1099428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>
              <a:grpSpLocks noGrp="1" noUngrp="1" noRot="1" noMove="1" noResize="1"/>
            </p:cNvGrpSpPr>
            <p:nvPr/>
          </p:nvGrpSpPr>
          <p:grpSpPr>
            <a:xfrm>
              <a:off x="16097293" y="306072"/>
              <a:ext cx="1988992" cy="662583"/>
              <a:chOff x="16097293" y="306072"/>
              <a:chExt cx="1988992" cy="662583"/>
            </a:xfrm>
          </p:grpSpPr>
          <p:pic>
            <p:nvPicPr>
              <p:cNvPr id="16" name="Object 15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097293" y="306072"/>
                <a:ext cx="1988992" cy="662583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0" cstate="print"/>
            <a:srcRect l="17984" t="30008" r="47859" b="41332"/>
            <a:stretch/>
          </p:blipFill>
          <p:spPr>
            <a:xfrm>
              <a:off x="11277600" y="-190499"/>
              <a:ext cx="2970393" cy="3505199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1" cstate="print"/>
            <a:srcRect l="17055" t="30474" r="46849" b="40511"/>
            <a:stretch/>
          </p:blipFill>
          <p:spPr>
            <a:xfrm>
              <a:off x="13792200" y="2476500"/>
              <a:ext cx="2209801" cy="250376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2" cstate="print"/>
            <a:srcRect l="15935" t="29321" r="47761" b="40577"/>
            <a:stretch/>
          </p:blipFill>
          <p:spPr>
            <a:xfrm>
              <a:off x="12748116" y="4076700"/>
              <a:ext cx="2415684" cy="2819399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3" cstate="print"/>
            <a:srcRect t="29203" r="47840" b="40732"/>
            <a:stretch/>
          </p:blipFill>
          <p:spPr>
            <a:xfrm>
              <a:off x="14412297" y="6896099"/>
              <a:ext cx="3997529" cy="3276601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4" cstate="print"/>
            <a:srcRect l="16420" t="29966" r="50870" b="40553"/>
            <a:stretch/>
          </p:blipFill>
          <p:spPr>
            <a:xfrm>
              <a:off x="14412297" y="5873262"/>
              <a:ext cx="1777285" cy="249661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2F0160-294C-FB26-AAC9-17E413D2DA91}"/>
              </a:ext>
            </a:extLst>
          </p:cNvPr>
          <p:cNvSpPr txBox="1"/>
          <p:nvPr/>
        </p:nvSpPr>
        <p:spPr>
          <a:xfrm>
            <a:off x="1096649" y="2857500"/>
            <a:ext cx="100494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en-US" altLang="ko-KR" sz="8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Dacon</a:t>
            </a:r>
            <a:r>
              <a:rPr lang="en-US" altLang="ko-KR" sz="8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 </a:t>
            </a:r>
          </a:p>
          <a:p>
            <a:r>
              <a:rPr lang="ko-KR" altLang="en-US" sz="8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나는야 </a:t>
            </a:r>
            <a:r>
              <a:rPr lang="ko-KR" altLang="en-US" sz="80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명탐정</a:t>
            </a:r>
            <a:r>
              <a:rPr lang="ko-KR" altLang="en-US" sz="8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8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RAG!</a:t>
            </a:r>
          </a:p>
          <a:p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재정정보 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AI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검색 알고리즘 경진대회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C909E-510E-5810-A213-9B5A430E2950}"/>
              </a:ext>
            </a:extLst>
          </p:cNvPr>
          <p:cNvSpPr txBox="1"/>
          <p:nvPr/>
        </p:nvSpPr>
        <p:spPr>
          <a:xfrm>
            <a:off x="1197701" y="6697475"/>
            <a:ext cx="7838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| </a:t>
            </a:r>
            <a:r>
              <a:rPr lang="en-US" altLang="ko-KR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NLP 5</a:t>
            </a:r>
            <a:r>
              <a:rPr lang="ko-KR" altLang="en-US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 </a:t>
            </a:r>
            <a:r>
              <a:rPr lang="ko-KR" altLang="en-US" sz="28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이동주</a:t>
            </a: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</a:t>
            </a:r>
            <a:r>
              <a:rPr lang="ko-KR" altLang="en-US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 강민정</a:t>
            </a:r>
            <a:r>
              <a:rPr lang="en-US" altLang="ko-KR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이유진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preprocessing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6E5618-51D6-595B-51A7-99DABE251AE0}"/>
              </a:ext>
            </a:extLst>
          </p:cNvPr>
          <p:cNvSpPr txBox="1"/>
          <p:nvPr/>
        </p:nvSpPr>
        <p:spPr>
          <a:xfrm>
            <a:off x="2185911" y="2670616"/>
            <a:ext cx="13911381" cy="699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0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Splitter</a:t>
            </a:r>
            <a:endParaRPr lang="en-US" altLang="ko-KR" sz="3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en-US" altLang="ko-KR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RecursiveCharacterTextSplitter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chunk_size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800, 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chunk_overlap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50, separators = [</a:t>
            </a:r>
            <a:r>
              <a:rPr lang="en-US" altLang="ko-KR" sz="28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"\n\n", "\n", ".", "", " 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])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000" b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Embedding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b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innfloat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/multilingual-e5-base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채택 </a:t>
            </a:r>
            <a:b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최초의 한국어 특화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임베딩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모델</a:t>
            </a:r>
            <a:b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후보군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reranker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v2-m3 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동의어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반복 문제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숫자 정보 추출 오류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), 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reranker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v2-gemma(time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),  bge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m3(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동의어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반복 문제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sz="28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1006">
            <a:extLst>
              <a:ext uri="{FF2B5EF4-FFF2-40B4-BE49-F238E27FC236}">
                <a16:creationId xmlns:a16="http://schemas.microsoft.com/office/drawing/2014/main" id="{F43B852D-7A70-7305-6326-9B44760FE503}"/>
              </a:ext>
            </a:extLst>
          </p:cNvPr>
          <p:cNvGrpSpPr/>
          <p:nvPr/>
        </p:nvGrpSpPr>
        <p:grpSpPr>
          <a:xfrm>
            <a:off x="1500054" y="1992107"/>
            <a:ext cx="7536225" cy="243644"/>
            <a:chOff x="1202333" y="6196480"/>
            <a:chExt cx="4277889" cy="192857"/>
          </a:xfrm>
        </p:grpSpPr>
        <p:pic>
          <p:nvPicPr>
            <p:cNvPr id="5" name="Object 18">
              <a:extLst>
                <a:ext uri="{FF2B5EF4-FFF2-40B4-BE49-F238E27FC236}">
                  <a16:creationId xmlns:a16="http://schemas.microsoft.com/office/drawing/2014/main" id="{78DC991A-E02D-A232-9D65-743D53F0E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992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2950F4-2B1B-D9B9-B0EC-8805530EB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EF27AFBE-891A-C181-EA52-47120C908E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A6AAF90B-71A9-08CC-563B-EC2D45DAAC8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209F3A8-C49D-A163-49CD-DE2E6C535EE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52962476-85E9-9CB4-6845-C5B22710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32F226D8-BA04-F890-3CF8-9FB3167C9E64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9AB7CF56-E889-F6BE-5489-98BFE6ADB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8350651C-32C9-E89E-5EC7-FA0F08E67A8C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8295CDC6-E13B-9CE9-5F36-EE56DAA4E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E740FBE-F89F-FA12-D1E7-854F70ACEAF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59E58695-4327-81FB-1718-15B23E88C30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AB704EAE-35FC-5B49-F8B9-D332A7C15D29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6164617C-28D6-C97B-0503-99E140B8E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95250-3679-1B0F-73CD-47F471336D68}"/>
              </a:ext>
            </a:extLst>
          </p:cNvPr>
          <p:cNvSpPr txBox="1"/>
          <p:nvPr/>
        </p:nvSpPr>
        <p:spPr>
          <a:xfrm>
            <a:off x="11015021" y="5199173"/>
            <a:ext cx="529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en-US" altLang="ko-KR" sz="42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Modeling</a:t>
            </a:r>
            <a:endParaRPr lang="ko-KR" altLang="en-US" sz="4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50262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2286" y="7056671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8" y="1166659"/>
            <a:ext cx="8875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en-US" altLang="ko-KR" sz="4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Modeling_RAG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5257800" y="7124700"/>
            <a:ext cx="12801600" cy="49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A Brief Introduction to Retrieval Augmented </a:t>
            </a:r>
            <a:r>
              <a:rPr lang="en-US" altLang="ko-KR" sz="1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Genration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(RAG)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1E56970-6532-BAD8-FAE4-BA5429B5CCAE}"/>
              </a:ext>
            </a:extLst>
          </p:cNvPr>
          <p:cNvGrpSpPr/>
          <p:nvPr/>
        </p:nvGrpSpPr>
        <p:grpSpPr>
          <a:xfrm>
            <a:off x="1500054" y="1992107"/>
            <a:ext cx="5527336" cy="291263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7612932-0E64-1C32-CC2A-29A9F036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4CEC272-396B-B540-044F-DAFA600C885E}"/>
              </a:ext>
            </a:extLst>
          </p:cNvPr>
          <p:cNvSpPr txBox="1"/>
          <p:nvPr/>
        </p:nvSpPr>
        <p:spPr>
          <a:xfrm>
            <a:off x="2971800" y="7734300"/>
            <a:ext cx="12801600" cy="196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1) User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Query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2) </a:t>
            </a:r>
            <a:r>
              <a:rPr lang="en-US" altLang="ko-KR" sz="28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Retriever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DB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로부터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Query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관련된 정보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Search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3) </a:t>
            </a:r>
            <a:r>
              <a:rPr lang="en-US" altLang="ko-KR" sz="2800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Generator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추출한 정보를 통해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prompt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바탕으로 답변 생성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18FA1F97-3E7F-A977-5C03-51A23D9BFEBC}"/>
                  </a:ext>
                </a:extLst>
              </p14:cNvPr>
              <p14:cNvContentPartPr/>
              <p14:nvPr/>
            </p14:nvContentPartPr>
            <p14:xfrm>
              <a:off x="-1249800" y="533640"/>
              <a:ext cx="360" cy="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18FA1F97-3E7F-A977-5C03-51A23D9BFEB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1255920" y="5271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8FF2B4B2-2E7B-8BFF-3317-D0BC64CB5C9F}"/>
                  </a:ext>
                </a:extLst>
              </p14:cNvPr>
              <p14:cNvContentPartPr/>
              <p14:nvPr/>
            </p14:nvContentPartPr>
            <p14:xfrm>
              <a:off x="-1645800" y="1325640"/>
              <a:ext cx="36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8FF2B4B2-2E7B-8BFF-3317-D0BC64CB5C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1651920" y="131916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6201DB67-BCB1-0E8A-10C5-39F68AB9CDC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519540" y="2752120"/>
            <a:ext cx="7282060" cy="437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912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8" y="1166659"/>
            <a:ext cx="8875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en-US" altLang="ko-KR" sz="4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Modeling_Retriever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2164080" y="3271045"/>
            <a:ext cx="12801600" cy="256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구축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경로 정규화를 통해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FAISS DB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딕셔너리에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각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pdf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DB, Retriever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FAFB68-FA6A-F8F9-5E30-EF144F2F6DDA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3903"/>
          <a:stretch/>
        </p:blipFill>
        <p:spPr>
          <a:xfrm>
            <a:off x="9582235" y="4246967"/>
            <a:ext cx="6572165" cy="29735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7D395E-5834-864A-CFED-603B18B1CE44}"/>
              </a:ext>
            </a:extLst>
          </p:cNvPr>
          <p:cNvSpPr txBox="1"/>
          <p:nvPr/>
        </p:nvSpPr>
        <p:spPr>
          <a:xfrm>
            <a:off x="2133600" y="6438900"/>
            <a:ext cx="12801600" cy="256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Retriever</a:t>
            </a: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FAISS retriever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 사용할 땐 검색 관련 문제 지속적으로 발생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Ensemble method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FAISS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retriever + KiwiBM25 retriever</a:t>
            </a:r>
          </a:p>
        </p:txBody>
      </p:sp>
      <p:grpSp>
        <p:nvGrpSpPr>
          <p:cNvPr id="18" name="그룹 1006">
            <a:extLst>
              <a:ext uri="{FF2B5EF4-FFF2-40B4-BE49-F238E27FC236}">
                <a16:creationId xmlns:a16="http://schemas.microsoft.com/office/drawing/2014/main" id="{AC881768-89F9-B9C0-707D-2228FE1E8ABA}"/>
              </a:ext>
            </a:extLst>
          </p:cNvPr>
          <p:cNvGrpSpPr/>
          <p:nvPr/>
        </p:nvGrpSpPr>
        <p:grpSpPr>
          <a:xfrm>
            <a:off x="1500054" y="1940781"/>
            <a:ext cx="7203736" cy="244184"/>
            <a:chOff x="1202333" y="6196480"/>
            <a:chExt cx="4277889" cy="192857"/>
          </a:xfrm>
        </p:grpSpPr>
        <p:pic>
          <p:nvPicPr>
            <p:cNvPr id="20" name="Object 18">
              <a:extLst>
                <a:ext uri="{FF2B5EF4-FFF2-40B4-BE49-F238E27FC236}">
                  <a16:creationId xmlns:a16="http://schemas.microsoft.com/office/drawing/2014/main" id="{D86AD4D3-74B0-0881-D195-CFEE72DB9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22109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en-US" altLang="ko-KR" sz="4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Modeling_Generator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1E56970-6532-BAD8-FAE4-BA5429B5CCAE}"/>
              </a:ext>
            </a:extLst>
          </p:cNvPr>
          <p:cNvGrpSpPr/>
          <p:nvPr/>
        </p:nvGrpSpPr>
        <p:grpSpPr>
          <a:xfrm>
            <a:off x="1500054" y="1940781"/>
            <a:ext cx="7203736" cy="244184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7612932-0E64-1C32-CC2A-29A9F036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EE6503E-F797-D2C0-D390-D343EF89C894}"/>
              </a:ext>
            </a:extLst>
          </p:cNvPr>
          <p:cNvSpPr txBox="1"/>
          <p:nvPr/>
        </p:nvSpPr>
        <p:spPr>
          <a:xfrm>
            <a:off x="2651583" y="3695700"/>
            <a:ext cx="6384695" cy="431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Generator</a:t>
            </a: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Gemma2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사용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: LLAMA2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비교했을 때 높은 성능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LoRA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통해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fine-tuning</a:t>
            </a:r>
          </a:p>
          <a:p>
            <a:pPr lvl="1"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: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저랭크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행렬을 추가 학습하는 방식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30363B1-94DA-02D3-3122-5F48F79FB8C9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2111"/>
          <a:stretch/>
        </p:blipFill>
        <p:spPr>
          <a:xfrm>
            <a:off x="9935595" y="3238500"/>
            <a:ext cx="4923405" cy="655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6522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en-US" altLang="ko-KR" sz="4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Modeling_Inference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2084A9-F0BD-5DE2-C532-C29131EEA3F5}"/>
              </a:ext>
            </a:extLst>
          </p:cNvPr>
          <p:cNvSpPr txBox="1"/>
          <p:nvPr/>
        </p:nvSpPr>
        <p:spPr>
          <a:xfrm>
            <a:off x="2294657" y="3160659"/>
            <a:ext cx="12489552" cy="259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Inference</a:t>
            </a: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정규화된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키로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검색하여 답변을 구성하는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RAG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체인 구성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주어진 질문에만 답변하고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시 질문의 주어를 작성하도록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prompt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구성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70A46F-D78B-9964-E681-E4A8DC4036F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25869" y="6237419"/>
            <a:ext cx="13171194" cy="3120851"/>
          </a:xfrm>
          <a:prstGeom prst="rect">
            <a:avLst/>
          </a:prstGeom>
        </p:spPr>
      </p:pic>
      <p:grpSp>
        <p:nvGrpSpPr>
          <p:cNvPr id="4" name="그룹 1006">
            <a:extLst>
              <a:ext uri="{FF2B5EF4-FFF2-40B4-BE49-F238E27FC236}">
                <a16:creationId xmlns:a16="http://schemas.microsoft.com/office/drawing/2014/main" id="{ADB87128-6968-C746-9B30-CA07B2D09193}"/>
              </a:ext>
            </a:extLst>
          </p:cNvPr>
          <p:cNvGrpSpPr/>
          <p:nvPr/>
        </p:nvGrpSpPr>
        <p:grpSpPr>
          <a:xfrm>
            <a:off x="1500054" y="1940781"/>
            <a:ext cx="7203736" cy="244184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ECC6F2AA-FCCD-4927-18A1-04672DDE9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62E761-17C2-0628-6E88-B1BA90B06217}"/>
              </a:ext>
            </a:extLst>
          </p:cNvPr>
          <p:cNvSpPr/>
          <p:nvPr/>
        </p:nvSpPr>
        <p:spPr>
          <a:xfrm>
            <a:off x="3649839" y="6362438"/>
            <a:ext cx="3231920" cy="3175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0E5C61-E48F-5B4B-8722-7410F3B0D5F9}"/>
              </a:ext>
            </a:extLst>
          </p:cNvPr>
          <p:cNvSpPr/>
          <p:nvPr/>
        </p:nvSpPr>
        <p:spPr>
          <a:xfrm>
            <a:off x="9036279" y="6569652"/>
            <a:ext cx="3231921" cy="3175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8684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2950F4-2B1B-D9B9-B0EC-8805530EB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EF27AFBE-891A-C181-EA52-47120C908E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A6AAF90B-71A9-08CC-563B-EC2D45DAAC8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209F3A8-C49D-A163-49CD-DE2E6C535EE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52962476-85E9-9CB4-6845-C5B22710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32F226D8-BA04-F890-3CF8-9FB3167C9E64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9AB7CF56-E889-F6BE-5489-98BFE6ADB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8350651C-32C9-E89E-5EC7-FA0F08E67A8C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8295CDC6-E13B-9CE9-5F36-EE56DAA4E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E740FBE-F89F-FA12-D1E7-854F70ACEAF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59E58695-4327-81FB-1718-15B23E88C30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AB704EAE-35FC-5B49-F8B9-D332A7C15D29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6164617C-28D6-C97B-0503-99E140B8E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95250-3679-1B0F-73CD-47F471336D68}"/>
              </a:ext>
            </a:extLst>
          </p:cNvPr>
          <p:cNvSpPr txBox="1"/>
          <p:nvPr/>
        </p:nvSpPr>
        <p:spPr>
          <a:xfrm>
            <a:off x="11015021" y="4838700"/>
            <a:ext cx="7071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en-US" altLang="ko-KR" sz="4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Results </a:t>
            </a:r>
          </a:p>
          <a:p>
            <a:r>
              <a:rPr lang="en-US" altLang="ko-KR" sz="4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&amp; Discussion</a:t>
            </a:r>
            <a:endParaRPr lang="ko-KR" altLang="en-US" sz="4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8987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en-US" altLang="ko-KR" sz="4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Results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1E56970-6532-BAD8-FAE4-BA5429B5CCAE}"/>
              </a:ext>
            </a:extLst>
          </p:cNvPr>
          <p:cNvGrpSpPr/>
          <p:nvPr/>
        </p:nvGrpSpPr>
        <p:grpSpPr>
          <a:xfrm>
            <a:off x="1500053" y="1940780"/>
            <a:ext cx="3986347" cy="294971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7612932-0E64-1C32-CC2A-29A9F036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D367210-E9F1-C66F-6702-D9CA58179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345817"/>
              </p:ext>
            </p:extLst>
          </p:nvPr>
        </p:nvGraphicFramePr>
        <p:xfrm>
          <a:off x="3280325" y="3873067"/>
          <a:ext cx="10744200" cy="1745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4671">
                  <a:extLst>
                    <a:ext uri="{9D8B030D-6E8A-4147-A177-3AD203B41FA5}">
                      <a16:colId xmlns:a16="http://schemas.microsoft.com/office/drawing/2014/main" val="3399535953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4148886220"/>
                    </a:ext>
                  </a:extLst>
                </a:gridCol>
                <a:gridCol w="2387329">
                  <a:extLst>
                    <a:ext uri="{9D8B030D-6E8A-4147-A177-3AD203B41FA5}">
                      <a16:colId xmlns:a16="http://schemas.microsoft.com/office/drawing/2014/main" val="2840475241"/>
                    </a:ext>
                  </a:extLst>
                </a:gridCol>
              </a:tblGrid>
              <a:tr h="465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Embedding/Retriever Model</a:t>
                      </a:r>
                      <a:endParaRPr lang="ko-KR" altLang="en-US" sz="2400" b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Public Score</a:t>
                      </a:r>
                      <a:endParaRPr lang="ko-KR" altLang="en-US" sz="2400" b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Private  Score</a:t>
                      </a:r>
                      <a:endParaRPr lang="ko-KR" altLang="en-US" sz="2400" b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583206"/>
                  </a:ext>
                </a:extLst>
              </a:tr>
              <a:tr h="420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multilingual-e5-base + retriever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0.5895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0.5854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0570"/>
                  </a:ext>
                </a:extLst>
              </a:tr>
              <a:tr h="420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bge-m3 + retriever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i="0" kern="1200">
                          <a:solidFill>
                            <a:schemeClr val="dk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0.6058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i="0" kern="1200">
                          <a:solidFill>
                            <a:schemeClr val="dk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0.6282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09500"/>
                  </a:ext>
                </a:extLst>
              </a:tr>
              <a:tr h="420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multilingual-e5-base + ensemble retriever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0.6607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0.6809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3986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41E05B7-2DE3-0D25-D107-005A50CD30EE}"/>
              </a:ext>
            </a:extLst>
          </p:cNvPr>
          <p:cNvSpPr txBox="1"/>
          <p:nvPr/>
        </p:nvSpPr>
        <p:spPr>
          <a:xfrm>
            <a:off x="1857617" y="3146119"/>
            <a:ext cx="487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 latinLnBrk="1">
              <a:buFont typeface="Wingdings" panose="05000000000000000000" pitchFamily="2" charset="2"/>
              <a:buChar char="§"/>
            </a:pPr>
            <a:r>
              <a:rPr lang="en-US" altLang="ko-KR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 </a:t>
            </a:r>
            <a:r>
              <a:rPr lang="ko-KR" altLang="en-US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성능 비교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B8AF0-7062-0A56-0742-441F834FFA9D}"/>
              </a:ext>
            </a:extLst>
          </p:cNvPr>
          <p:cNvSpPr txBox="1"/>
          <p:nvPr/>
        </p:nvSpPr>
        <p:spPr>
          <a:xfrm>
            <a:off x="2070850" y="6134100"/>
            <a:ext cx="45226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 latinLnBrk="1">
              <a:buFont typeface="Wingdings" panose="05000000000000000000" pitchFamily="2" charset="2"/>
              <a:buChar char="§"/>
            </a:pPr>
            <a:r>
              <a:rPr lang="ko-KR" altLang="en-US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</a:t>
            </a:r>
            <a:r>
              <a:rPr lang="en-US" altLang="ko-KR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 </a:t>
            </a:r>
            <a:r>
              <a:rPr lang="ko-KR" altLang="en-US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</a:t>
            </a:r>
            <a:endParaRPr lang="en-US" altLang="ko-KR" sz="28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10F1E3-E5C1-EF7B-E402-D4C946D4B43D}"/>
              </a:ext>
            </a:extLst>
          </p:cNvPr>
          <p:cNvSpPr txBox="1"/>
          <p:nvPr/>
        </p:nvSpPr>
        <p:spPr>
          <a:xfrm>
            <a:off x="3316944" y="6735854"/>
            <a:ext cx="65532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26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Embedding : multilingual-e5-base </a:t>
            </a:r>
          </a:p>
          <a:p>
            <a:pPr latinLnBrk="1"/>
            <a:r>
              <a:rPr lang="en-US" altLang="ko-KR" sz="26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Retriever : ensemble  (kiwi_bm25 + faiss) </a:t>
            </a:r>
          </a:p>
          <a:p>
            <a:pPr latinLnBrk="1"/>
            <a:r>
              <a:rPr lang="en-US" altLang="ko-KR" sz="26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LLM : ko-gemma-2-9b-it</a:t>
            </a:r>
            <a:endParaRPr lang="ko-KR" altLang="en-US" sz="26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11D90C9-1694-70C2-7276-A070FB54B4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915" y="8425913"/>
            <a:ext cx="10674610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5232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277787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8" y="1166659"/>
            <a:ext cx="8570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en-US" altLang="ko-KR" sz="4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Results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C65E5BB-C9CB-E5B3-F19D-4F74F029CD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38600" y="7411792"/>
            <a:ext cx="10324514" cy="9321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9012A5-DCA4-C5AB-E633-B9C76445AC81}"/>
              </a:ext>
            </a:extLst>
          </p:cNvPr>
          <p:cNvSpPr txBox="1"/>
          <p:nvPr/>
        </p:nvSpPr>
        <p:spPr>
          <a:xfrm>
            <a:off x="3124200" y="8751213"/>
            <a:ext cx="108509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Retriever : Ensemble Retriever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사용해 표에 있는 내용을 찾지 못하는 문제 해결 </a:t>
            </a:r>
            <a:endParaRPr lang="en-US" altLang="ko-KR" sz="22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1006">
            <a:extLst>
              <a:ext uri="{FF2B5EF4-FFF2-40B4-BE49-F238E27FC236}">
                <a16:creationId xmlns:a16="http://schemas.microsoft.com/office/drawing/2014/main" id="{6DB4E051-ADAD-8B16-0D5B-975AF124C55B}"/>
              </a:ext>
            </a:extLst>
          </p:cNvPr>
          <p:cNvGrpSpPr/>
          <p:nvPr/>
        </p:nvGrpSpPr>
        <p:grpSpPr>
          <a:xfrm>
            <a:off x="1500053" y="1940780"/>
            <a:ext cx="3986347" cy="294971"/>
            <a:chOff x="1202333" y="6196480"/>
            <a:chExt cx="4277889" cy="192857"/>
          </a:xfrm>
        </p:grpSpPr>
        <p:pic>
          <p:nvPicPr>
            <p:cNvPr id="5" name="Object 18">
              <a:extLst>
                <a:ext uri="{FF2B5EF4-FFF2-40B4-BE49-F238E27FC236}">
                  <a16:creationId xmlns:a16="http://schemas.microsoft.com/office/drawing/2014/main" id="{B7500060-8BC4-7580-8F5C-A5046952C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3D5BC1D-37DB-4BA2-D22F-532EAC140095}"/>
              </a:ext>
            </a:extLst>
          </p:cNvPr>
          <p:cNvSpPr txBox="1"/>
          <p:nvPr/>
        </p:nvSpPr>
        <p:spPr>
          <a:xfrm>
            <a:off x="2411640" y="2925448"/>
            <a:ext cx="211797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 latinLnBrk="1">
              <a:buFont typeface="Wingdings" panose="05000000000000000000" pitchFamily="2" charset="2"/>
              <a:buChar char="§"/>
            </a:pPr>
            <a:r>
              <a:rPr lang="ko-KR" altLang="en-US" sz="26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개선된 점</a:t>
            </a:r>
            <a:endParaRPr lang="en-US" altLang="ko-KR" sz="26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72BCA0-51FC-1164-771A-992B330995E0}"/>
              </a:ext>
            </a:extLst>
          </p:cNvPr>
          <p:cNvSpPr txBox="1"/>
          <p:nvPr/>
        </p:nvSpPr>
        <p:spPr>
          <a:xfrm>
            <a:off x="3124200" y="3552383"/>
            <a:ext cx="113404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전처리 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텍스트의 화살표를 순서로 인식할 수 있도록 처리해 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절차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묻는 질문에 답변 출력</a:t>
            </a:r>
            <a:endParaRPr lang="en-US" altLang="ko-KR" sz="22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C12D7EF-93E5-7F42-E3EF-8AF5D25AA152}"/>
              </a:ext>
            </a:extLst>
          </p:cNvPr>
          <p:cNvGrpSpPr/>
          <p:nvPr/>
        </p:nvGrpSpPr>
        <p:grpSpPr>
          <a:xfrm>
            <a:off x="4038600" y="5996139"/>
            <a:ext cx="7363853" cy="847843"/>
            <a:chOff x="7156525" y="7124872"/>
            <a:chExt cx="7363853" cy="84784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A2CB189-816C-9B26-9C7D-AC4910EB3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156525" y="7124872"/>
              <a:ext cx="7363853" cy="847843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348F14C-93F4-2A69-14DD-C8283208C514}"/>
                </a:ext>
              </a:extLst>
            </p:cNvPr>
            <p:cNvSpPr/>
            <p:nvPr/>
          </p:nvSpPr>
          <p:spPr>
            <a:xfrm>
              <a:off x="8415941" y="7641300"/>
              <a:ext cx="1222776" cy="3050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FE8949A1-217A-908B-BB40-A99741DC35BD}"/>
              </a:ext>
            </a:extLst>
          </p:cNvPr>
          <p:cNvSpPr/>
          <p:nvPr/>
        </p:nvSpPr>
        <p:spPr>
          <a:xfrm>
            <a:off x="7339852" y="6972300"/>
            <a:ext cx="218748" cy="31921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A75636E-ED21-CE54-3E60-7A15050EDB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88059" y="4152900"/>
            <a:ext cx="6827541" cy="165071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0E01613-D7C9-944C-3DCB-E56FF7E363E4}"/>
              </a:ext>
            </a:extLst>
          </p:cNvPr>
          <p:cNvSpPr txBox="1"/>
          <p:nvPr/>
        </p:nvSpPr>
        <p:spPr>
          <a:xfrm>
            <a:off x="3124200" y="9283759"/>
            <a:ext cx="101749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Fine-tuning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hallucination 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 개선</a:t>
            </a:r>
            <a:endParaRPr lang="en-US" altLang="ko-KR" sz="22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92EC07-8B4E-D33F-EBE0-6FBCAF92954F}"/>
              </a:ext>
            </a:extLst>
          </p:cNvPr>
          <p:cNvSpPr txBox="1"/>
          <p:nvPr/>
        </p:nvSpPr>
        <p:spPr>
          <a:xfrm>
            <a:off x="11525892" y="6223939"/>
            <a:ext cx="17867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200" b="1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잘못된 정보</a:t>
            </a:r>
            <a:endParaRPr lang="en-US" altLang="ko-KR" sz="2200" b="1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0F6DED7-5892-E56D-D944-B85165492E80}"/>
              </a:ext>
            </a:extLst>
          </p:cNvPr>
          <p:cNvSpPr/>
          <p:nvPr/>
        </p:nvSpPr>
        <p:spPr>
          <a:xfrm>
            <a:off x="12491935" y="7725315"/>
            <a:ext cx="1320529" cy="2751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10247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8" y="1166659"/>
            <a:ext cx="8570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en-US" altLang="ko-KR" sz="4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Discussion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91CB90-C7D0-922D-959F-3F0B38DEBA07}"/>
              </a:ext>
            </a:extLst>
          </p:cNvPr>
          <p:cNvSpPr txBox="1"/>
          <p:nvPr/>
        </p:nvSpPr>
        <p:spPr>
          <a:xfrm>
            <a:off x="2411640" y="3095556"/>
            <a:ext cx="211797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 latinLnBrk="1">
              <a:buFont typeface="Wingdings" panose="05000000000000000000" pitchFamily="2" charset="2"/>
              <a:buChar char="§"/>
            </a:pPr>
            <a:r>
              <a:rPr lang="ko-KR" altLang="en-US" sz="26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한계점</a:t>
            </a:r>
            <a:endParaRPr lang="en-US" altLang="ko-KR" sz="26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F34F39-DA80-71D6-D564-66EB757AEE34}"/>
              </a:ext>
            </a:extLst>
          </p:cNvPr>
          <p:cNvSpPr txBox="1"/>
          <p:nvPr/>
        </p:nvSpPr>
        <p:spPr>
          <a:xfrm>
            <a:off x="2775018" y="3612059"/>
            <a:ext cx="1257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latinLnBrk="1">
              <a:buFontTx/>
              <a:buChar char="-"/>
            </a:pP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중복 생성 </a:t>
            </a:r>
            <a:endParaRPr lang="en-US" altLang="ko-KR" sz="22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1"/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* 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fine-tuning 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과정에서 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 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데이터의 질문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형식을 학습하며 오류 발생</a:t>
            </a:r>
            <a:endParaRPr lang="en-US" altLang="ko-KR" sz="22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E46BD8D-EECB-F4CC-A3BF-76ACDFF23D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08418" y="4475898"/>
            <a:ext cx="11282861" cy="142960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962BE5D-D262-C9C8-DA05-8284D0DA4EB7}"/>
              </a:ext>
            </a:extLst>
          </p:cNvPr>
          <p:cNvSpPr txBox="1"/>
          <p:nvPr/>
        </p:nvSpPr>
        <p:spPr>
          <a:xfrm>
            <a:off x="2671051" y="6515100"/>
            <a:ext cx="281923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 latinLnBrk="1">
              <a:buFont typeface="Wingdings" panose="05000000000000000000" pitchFamily="2" charset="2"/>
              <a:buChar char="§"/>
            </a:pPr>
            <a:r>
              <a:rPr lang="en-US" altLang="ko-KR" sz="26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Future 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E7CFE6-7A17-E61A-4DC6-3EF638F6FC6C}"/>
              </a:ext>
            </a:extLst>
          </p:cNvPr>
          <p:cNvSpPr txBox="1"/>
          <p:nvPr/>
        </p:nvSpPr>
        <p:spPr>
          <a:xfrm>
            <a:off x="2810877" y="7100887"/>
            <a:ext cx="1178040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latinLnBrk="1">
              <a:buFontTx/>
              <a:buChar char="-"/>
            </a:pP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오류를 줄여주는 </a:t>
            </a:r>
            <a:r>
              <a:rPr lang="en-US" altLang="ko-KR" sz="2200" b="1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ensemble retriever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효과를 확인했으나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 및 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GPU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한계로 다양한 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retriever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조합을 활용하지 못함</a:t>
            </a:r>
            <a:endParaRPr lang="en-US" altLang="ko-KR" sz="22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1"/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→ 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추후 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bge_m3 + ensemble retriever 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등을 적용해 성능 개선</a:t>
            </a:r>
            <a:endParaRPr lang="en-US" altLang="ko-KR" sz="22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 latinLnBrk="1">
              <a:buFontTx/>
              <a:buChar char="-"/>
            </a:pP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대회 특성상 유료 </a:t>
            </a:r>
            <a:r>
              <a:rPr lang="en-US" altLang="ko-KR" sz="2200" b="1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api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사용할 수 없어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Chunk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분할 및 </a:t>
            </a:r>
            <a:r>
              <a:rPr lang="en-US" altLang="ko-KR" sz="2200" b="1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Multimodal rag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위한 이미지 요약 등의     작업에 성능이 뛰어난 모델을 활용하지 못함</a:t>
            </a:r>
            <a:endParaRPr lang="en-US" altLang="ko-KR" sz="22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 latinLnBrk="1"/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추후 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Naver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Hyperclova, OpenAI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GPT-4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활용해 성능 개선</a:t>
            </a:r>
            <a:endParaRPr lang="en-US" altLang="ko-KR" sz="22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1006">
            <a:extLst>
              <a:ext uri="{FF2B5EF4-FFF2-40B4-BE49-F238E27FC236}">
                <a16:creationId xmlns:a16="http://schemas.microsoft.com/office/drawing/2014/main" id="{E6A6E92B-915F-9A84-80A2-637EA848000E}"/>
              </a:ext>
            </a:extLst>
          </p:cNvPr>
          <p:cNvGrpSpPr/>
          <p:nvPr/>
        </p:nvGrpSpPr>
        <p:grpSpPr>
          <a:xfrm>
            <a:off x="1500053" y="1940780"/>
            <a:ext cx="4900747" cy="302577"/>
            <a:chOff x="1202333" y="6196480"/>
            <a:chExt cx="4277889" cy="192857"/>
          </a:xfrm>
        </p:grpSpPr>
        <p:pic>
          <p:nvPicPr>
            <p:cNvPr id="5" name="Object 18">
              <a:extLst>
                <a:ext uri="{FF2B5EF4-FFF2-40B4-BE49-F238E27FC236}">
                  <a16:creationId xmlns:a16="http://schemas.microsoft.com/office/drawing/2014/main" id="{EEBC9801-0B53-5277-704A-54AAFDF07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4389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 cstate="print"/>
          <a:srcRect b="74243"/>
          <a:stretch/>
        </p:blipFill>
        <p:spPr>
          <a:xfrm>
            <a:off x="0" y="7030029"/>
            <a:ext cx="18285714" cy="3256971"/>
          </a:xfrm>
          <a:prstGeom prst="rect">
            <a:avLst/>
          </a:prstGeom>
        </p:spPr>
      </p:pic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5521791" y="7732714"/>
            <a:ext cx="3139994" cy="3105723"/>
            <a:chOff x="15521791" y="7732714"/>
            <a:chExt cx="3139994" cy="3105723"/>
          </a:xfrm>
        </p:grpSpPr>
        <p:grpSp>
          <p:nvGrpSpPr>
            <p:cNvPr id="1003" name="그룹 1003"/>
            <p:cNvGrpSpPr>
              <a:grpSpLocks noGrp="1" noUngrp="1" noRot="1" noMove="1" noResize="1"/>
            </p:cNvGrpSpPr>
            <p:nvPr/>
          </p:nvGrpSpPr>
          <p:grpSpPr>
            <a:xfrm>
              <a:off x="16664998" y="8806014"/>
              <a:ext cx="151691" cy="151691"/>
              <a:chOff x="16664998" y="8806014"/>
              <a:chExt cx="151691" cy="151691"/>
            </a:xfrm>
          </p:grpSpPr>
          <p:pic>
            <p:nvPicPr>
              <p:cNvPr id="8" name="Object 7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4280000">
                <a:off x="16664998" y="8806014"/>
                <a:ext cx="151691" cy="15169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>
              <a:grpSpLocks noGrp="1" noUngrp="1" noRot="1" noMove="1" noResize="1"/>
            </p:cNvGrpSpPr>
            <p:nvPr/>
          </p:nvGrpSpPr>
          <p:grpSpPr>
            <a:xfrm>
              <a:off x="15893429" y="8168994"/>
              <a:ext cx="2391172" cy="2138720"/>
              <a:chOff x="15893429" y="8168994"/>
              <a:chExt cx="2391172" cy="2138720"/>
            </a:xfrm>
          </p:grpSpPr>
          <p:grpSp>
            <p:nvGrpSpPr>
              <p:cNvPr id="1005" name="그룹 1005"/>
              <p:cNvGrpSpPr>
                <a:grpSpLocks noGrp="1" noUngrp="1" noRot="1" noMove="1" noResize="1"/>
              </p:cNvGrpSpPr>
              <p:nvPr/>
            </p:nvGrpSpPr>
            <p:grpSpPr>
              <a:xfrm>
                <a:off x="16008966" y="8759812"/>
                <a:ext cx="2160097" cy="1045147"/>
                <a:chOff x="16008966" y="8759812"/>
                <a:chExt cx="2160097" cy="1045147"/>
              </a:xfrm>
            </p:grpSpPr>
            <p:pic>
              <p:nvPicPr>
                <p:cNvPr id="12" name="Object 11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12060000">
                  <a:off x="16008966" y="8759812"/>
                  <a:ext cx="2160097" cy="1045147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>
                <a:grpSpLocks noGrp="1" noUngrp="1" noRot="1" noMove="1" noResize="1"/>
              </p:cNvGrpSpPr>
              <p:nvPr/>
            </p:nvGrpSpPr>
            <p:grpSpPr>
              <a:xfrm>
                <a:off x="16158314" y="8715781"/>
                <a:ext cx="1975594" cy="1045147"/>
                <a:chOff x="16158314" y="8715781"/>
                <a:chExt cx="1975594" cy="1045147"/>
              </a:xfrm>
            </p:grpSpPr>
            <p:pic>
              <p:nvPicPr>
                <p:cNvPr id="15" name="Object 14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15540000">
                  <a:off x="16158314" y="8715781"/>
                  <a:ext cx="1975594" cy="1045147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>
                <a:grpSpLocks noGrp="1" noUngrp="1" noRot="1" noMove="1" noResize="1"/>
              </p:cNvGrpSpPr>
              <p:nvPr/>
            </p:nvGrpSpPr>
            <p:grpSpPr>
              <a:xfrm>
                <a:off x="17490671" y="9555997"/>
                <a:ext cx="128749" cy="128749"/>
                <a:chOff x="17490671" y="9555997"/>
                <a:chExt cx="128749" cy="128749"/>
              </a:xfrm>
            </p:grpSpPr>
            <p:pic>
              <p:nvPicPr>
                <p:cNvPr id="18" name="Object 17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4280000">
                  <a:off x="17490671" y="9555997"/>
                  <a:ext cx="128749" cy="12874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8" name="그룹 1008"/>
          <p:cNvGrpSpPr/>
          <p:nvPr/>
        </p:nvGrpSpPr>
        <p:grpSpPr>
          <a:xfrm>
            <a:off x="1106704" y="2195225"/>
            <a:ext cx="4330038" cy="30915"/>
            <a:chOff x="1106704" y="2195225"/>
            <a:chExt cx="4330038" cy="309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6704" y="2195225"/>
              <a:ext cx="4330038" cy="309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379599" y="2144016"/>
            <a:ext cx="135410" cy="135410"/>
            <a:chOff x="5379599" y="2144016"/>
            <a:chExt cx="135410" cy="13541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9599" y="2144016"/>
              <a:ext cx="135410" cy="13541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05040" y="3458675"/>
            <a:ext cx="2639711" cy="2639711"/>
            <a:chOff x="1199102" y="3458675"/>
            <a:chExt cx="2639711" cy="263971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9102" y="3458675"/>
              <a:ext cx="2639711" cy="263971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931114" y="3443431"/>
            <a:ext cx="2639711" cy="2639711"/>
            <a:chOff x="5310536" y="3458675"/>
            <a:chExt cx="2639711" cy="263971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10536" y="3458675"/>
              <a:ext cx="2639711" cy="263971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424735" y="3406977"/>
            <a:ext cx="2639711" cy="2639711"/>
            <a:chOff x="13046382" y="3458675"/>
            <a:chExt cx="2639711" cy="263971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46382" y="3458675"/>
              <a:ext cx="2639711" cy="263971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36729BD-3D77-E225-20DA-2F60E385D7A5}"/>
              </a:ext>
            </a:extLst>
          </p:cNvPr>
          <p:cNvSpPr txBox="1"/>
          <p:nvPr/>
        </p:nvSpPr>
        <p:spPr>
          <a:xfrm>
            <a:off x="1089286" y="1352231"/>
            <a:ext cx="476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48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C0622ED-6D34-0D20-75F8-D1298FD2199E}"/>
              </a:ext>
            </a:extLst>
          </p:cNvPr>
          <p:cNvSpPr/>
          <p:nvPr/>
        </p:nvSpPr>
        <p:spPr>
          <a:xfrm>
            <a:off x="1077118" y="3458675"/>
            <a:ext cx="2643912" cy="2624467"/>
          </a:xfrm>
          <a:prstGeom prst="ellipse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22A5B-341D-DB65-33CD-EE0D14D625DB}"/>
              </a:ext>
            </a:extLst>
          </p:cNvPr>
          <p:cNvSpPr txBox="1"/>
          <p:nvPr/>
        </p:nvSpPr>
        <p:spPr>
          <a:xfrm>
            <a:off x="4850701" y="4131194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sz="96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A2FC8-6214-A15B-4950-A3FEA2E32CBD}"/>
              </a:ext>
            </a:extLst>
          </p:cNvPr>
          <p:cNvSpPr txBox="1"/>
          <p:nvPr/>
        </p:nvSpPr>
        <p:spPr>
          <a:xfrm>
            <a:off x="914400" y="4146438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9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45234DE-47D3-BDA2-1434-FF0789360C79}"/>
              </a:ext>
            </a:extLst>
          </p:cNvPr>
          <p:cNvSpPr/>
          <p:nvPr/>
        </p:nvSpPr>
        <p:spPr>
          <a:xfrm>
            <a:off x="9754288" y="3458675"/>
            <a:ext cx="2643912" cy="2624467"/>
          </a:xfrm>
          <a:prstGeom prst="ellipse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DBE3C-F40E-0A7E-A2D7-17BFA8283696}"/>
              </a:ext>
            </a:extLst>
          </p:cNvPr>
          <p:cNvSpPr txBox="1"/>
          <p:nvPr/>
        </p:nvSpPr>
        <p:spPr>
          <a:xfrm>
            <a:off x="9577032" y="4146438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sz="9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F2CFF-FEA4-7449-D40F-F07260B4A0F3}"/>
              </a:ext>
            </a:extLst>
          </p:cNvPr>
          <p:cNvSpPr txBox="1"/>
          <p:nvPr/>
        </p:nvSpPr>
        <p:spPr>
          <a:xfrm>
            <a:off x="13335000" y="4096884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lang="ko-KR" altLang="en-US" sz="96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F7C828-E8EF-5945-C27B-D8794BDEDC85}"/>
              </a:ext>
            </a:extLst>
          </p:cNvPr>
          <p:cNvSpPr txBox="1"/>
          <p:nvPr/>
        </p:nvSpPr>
        <p:spPr>
          <a:xfrm>
            <a:off x="1107710" y="6616475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Outline</a:t>
            </a:r>
            <a:endParaRPr lang="ko-KR" altLang="en-US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7CB5C4-6305-36E0-089F-21A48E068C9C}"/>
              </a:ext>
            </a:extLst>
          </p:cNvPr>
          <p:cNvSpPr txBox="1"/>
          <p:nvPr/>
        </p:nvSpPr>
        <p:spPr>
          <a:xfrm>
            <a:off x="1095572" y="7714007"/>
            <a:ext cx="3372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대회 설명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Dataset</a:t>
            </a:r>
          </a:p>
          <a:p>
            <a:pPr marL="342900" indent="-342900">
              <a:buFontTx/>
              <a:buChar char="-"/>
            </a:pP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Pipeline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0" name="그룹 1006">
            <a:extLst>
              <a:ext uri="{FF2B5EF4-FFF2-40B4-BE49-F238E27FC236}">
                <a16:creationId xmlns:a16="http://schemas.microsoft.com/office/drawing/2014/main" id="{9B6FC093-2E50-D3FA-5D58-4246447954E2}"/>
              </a:ext>
            </a:extLst>
          </p:cNvPr>
          <p:cNvGrpSpPr/>
          <p:nvPr/>
        </p:nvGrpSpPr>
        <p:grpSpPr>
          <a:xfrm rot="5400000">
            <a:off x="-260768" y="7822744"/>
            <a:ext cx="2624469" cy="107146"/>
            <a:chOff x="1202333" y="6196480"/>
            <a:chExt cx="4277889" cy="192857"/>
          </a:xfrm>
        </p:grpSpPr>
        <p:pic>
          <p:nvPicPr>
            <p:cNvPr id="42" name="Object 18">
              <a:extLst>
                <a:ext uri="{FF2B5EF4-FFF2-40B4-BE49-F238E27FC236}">
                  <a16:creationId xmlns:a16="http://schemas.microsoft.com/office/drawing/2014/main" id="{6E0D324A-070D-9B8A-8484-15016115B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9B35AEA-1C8B-31D0-D583-5505F874D9AF}"/>
              </a:ext>
            </a:extLst>
          </p:cNvPr>
          <p:cNvSpPr txBox="1"/>
          <p:nvPr/>
        </p:nvSpPr>
        <p:spPr>
          <a:xfrm>
            <a:off x="4962462" y="6692995"/>
            <a:ext cx="435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preprocessing</a:t>
            </a:r>
            <a:endParaRPr lang="ko-KR" altLang="en-US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B2AC48-9C99-83E8-A554-274FA7B04A3C}"/>
              </a:ext>
            </a:extLst>
          </p:cNvPr>
          <p:cNvSpPr txBox="1"/>
          <p:nvPr/>
        </p:nvSpPr>
        <p:spPr>
          <a:xfrm>
            <a:off x="4961715" y="7812291"/>
            <a:ext cx="3372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함수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Splitter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Embeddings</a:t>
            </a:r>
          </a:p>
        </p:txBody>
      </p:sp>
      <p:grpSp>
        <p:nvGrpSpPr>
          <p:cNvPr id="45" name="그룹 1006">
            <a:extLst>
              <a:ext uri="{FF2B5EF4-FFF2-40B4-BE49-F238E27FC236}">
                <a16:creationId xmlns:a16="http://schemas.microsoft.com/office/drawing/2014/main" id="{00D105ED-9431-4664-1C68-337EF41A54DE}"/>
              </a:ext>
            </a:extLst>
          </p:cNvPr>
          <p:cNvGrpSpPr/>
          <p:nvPr/>
        </p:nvGrpSpPr>
        <p:grpSpPr>
          <a:xfrm rot="5400000">
            <a:off x="3593984" y="7921028"/>
            <a:ext cx="2624469" cy="107146"/>
            <a:chOff x="1202333" y="6196480"/>
            <a:chExt cx="4277889" cy="192857"/>
          </a:xfrm>
        </p:grpSpPr>
        <p:pic>
          <p:nvPicPr>
            <p:cNvPr id="46" name="Object 18">
              <a:extLst>
                <a:ext uri="{FF2B5EF4-FFF2-40B4-BE49-F238E27FC236}">
                  <a16:creationId xmlns:a16="http://schemas.microsoft.com/office/drawing/2014/main" id="{738CB72E-9E6C-50CD-BDE7-C7D3A12F3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89B6E6D-8655-BE87-BC47-EE79C146BDB0}"/>
              </a:ext>
            </a:extLst>
          </p:cNvPr>
          <p:cNvSpPr txBox="1"/>
          <p:nvPr/>
        </p:nvSpPr>
        <p:spPr>
          <a:xfrm>
            <a:off x="9944241" y="6687080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Modeling</a:t>
            </a:r>
            <a:endParaRPr lang="ko-KR" altLang="en-US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570F75-3461-07DA-B72C-E5135284EA49}"/>
              </a:ext>
            </a:extLst>
          </p:cNvPr>
          <p:cNvSpPr txBox="1"/>
          <p:nvPr/>
        </p:nvSpPr>
        <p:spPr>
          <a:xfrm>
            <a:off x="9932103" y="7581900"/>
            <a:ext cx="3372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RAG</a:t>
            </a:r>
          </a:p>
          <a:p>
            <a:pPr marL="342900" indent="-342900">
              <a:buFontTx/>
              <a:buChar char="-"/>
            </a:pP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Retriever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Generator</a:t>
            </a:r>
          </a:p>
          <a:p>
            <a:pPr marL="342900" indent="-342900">
              <a:buFontTx/>
              <a:buChar char="-"/>
            </a:pP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Inference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9" name="그룹 1006">
            <a:extLst>
              <a:ext uri="{FF2B5EF4-FFF2-40B4-BE49-F238E27FC236}">
                <a16:creationId xmlns:a16="http://schemas.microsoft.com/office/drawing/2014/main" id="{167C332B-AB0A-2D42-11E9-CFDB3E101AF5}"/>
              </a:ext>
            </a:extLst>
          </p:cNvPr>
          <p:cNvGrpSpPr/>
          <p:nvPr/>
        </p:nvGrpSpPr>
        <p:grpSpPr>
          <a:xfrm rot="5400000">
            <a:off x="8584094" y="7893349"/>
            <a:ext cx="2624469" cy="107146"/>
            <a:chOff x="1202333" y="6196480"/>
            <a:chExt cx="4277889" cy="192857"/>
          </a:xfrm>
        </p:grpSpPr>
        <p:pic>
          <p:nvPicPr>
            <p:cNvPr id="50" name="Object 18">
              <a:extLst>
                <a:ext uri="{FF2B5EF4-FFF2-40B4-BE49-F238E27FC236}">
                  <a16:creationId xmlns:a16="http://schemas.microsoft.com/office/drawing/2014/main" id="{772F5EBC-01D5-13C2-8399-7A9D0F35C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ECA5901-7BCB-A805-F552-DB1924DB318B}"/>
              </a:ext>
            </a:extLst>
          </p:cNvPr>
          <p:cNvSpPr txBox="1"/>
          <p:nvPr/>
        </p:nvSpPr>
        <p:spPr>
          <a:xfrm>
            <a:off x="13620024" y="6751828"/>
            <a:ext cx="4252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Result&amp;Discussion</a:t>
            </a:r>
            <a:endParaRPr lang="ko-KR" altLang="en-US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512FBD-627E-5A56-0394-486E47AFB901}"/>
              </a:ext>
            </a:extLst>
          </p:cNvPr>
          <p:cNvSpPr txBox="1"/>
          <p:nvPr/>
        </p:nvSpPr>
        <p:spPr>
          <a:xfrm>
            <a:off x="13607887" y="7849360"/>
            <a:ext cx="3372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Result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Discussion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4" name="그룹 1006">
            <a:extLst>
              <a:ext uri="{FF2B5EF4-FFF2-40B4-BE49-F238E27FC236}">
                <a16:creationId xmlns:a16="http://schemas.microsoft.com/office/drawing/2014/main" id="{05937932-E618-0D78-0F69-626944C0D31F}"/>
              </a:ext>
            </a:extLst>
          </p:cNvPr>
          <p:cNvGrpSpPr/>
          <p:nvPr/>
        </p:nvGrpSpPr>
        <p:grpSpPr>
          <a:xfrm rot="5400000">
            <a:off x="12251547" y="7958097"/>
            <a:ext cx="2624469" cy="107146"/>
            <a:chOff x="1202333" y="6196480"/>
            <a:chExt cx="4277889" cy="192857"/>
          </a:xfrm>
        </p:grpSpPr>
        <p:pic>
          <p:nvPicPr>
            <p:cNvPr id="55" name="Object 18">
              <a:extLst>
                <a:ext uri="{FF2B5EF4-FFF2-40B4-BE49-F238E27FC236}">
                  <a16:creationId xmlns:a16="http://schemas.microsoft.com/office/drawing/2014/main" id="{F22E7EE2-2295-4BDD-287E-F05277FCF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027032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-1374740" y="6528848"/>
            <a:ext cx="6736904" cy="4576264"/>
            <a:chOff x="-1374740" y="6528848"/>
            <a:chExt cx="6736904" cy="4576264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74740" y="6528848"/>
              <a:ext cx="6736904" cy="457626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3" cstate="print"/>
          <a:srcRect t="1" r="16333" b="42110"/>
          <a:stretch/>
        </p:blipFill>
        <p:spPr>
          <a:xfrm rot="19860000">
            <a:off x="8979720" y="5059990"/>
            <a:ext cx="10720043" cy="70076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98732" y="2559765"/>
            <a:ext cx="2908864" cy="5916825"/>
            <a:chOff x="1498732" y="2559765"/>
            <a:chExt cx="2908864" cy="59168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98732" y="2559765"/>
              <a:ext cx="2908864" cy="59168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53164" y="2789709"/>
            <a:ext cx="4817998" cy="5359053"/>
            <a:chOff x="2953164" y="2789709"/>
            <a:chExt cx="4817998" cy="5359053"/>
          </a:xfrm>
        </p:grpSpPr>
        <p:pic>
          <p:nvPicPr>
            <p:cNvPr id="13" name="Object 1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3164" y="2789709"/>
              <a:ext cx="4817998" cy="53590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976010" y="-2183551"/>
            <a:ext cx="5941649" cy="10683931"/>
            <a:chOff x="13976010" y="-2183551"/>
            <a:chExt cx="5941649" cy="1068393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7" cstate="print"/>
            <a:srcRect r="16615" b="46638"/>
            <a:stretch/>
          </p:blipFill>
          <p:spPr>
            <a:xfrm rot="14460000">
              <a:off x="11604869" y="187590"/>
              <a:ext cx="10683931" cy="59416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>
            <a:grpSpLocks noGrp="1" noUngrp="1" noRot="1" noMove="1" noResize="1"/>
          </p:cNvGrpSpPr>
          <p:nvPr/>
        </p:nvGrpSpPr>
        <p:grpSpPr>
          <a:xfrm>
            <a:off x="7987753" y="0"/>
            <a:ext cx="11094695" cy="7536437"/>
            <a:chOff x="7987753" y="0"/>
            <a:chExt cx="11094695" cy="7536437"/>
          </a:xfrm>
        </p:grpSpPr>
        <p:pic>
          <p:nvPicPr>
            <p:cNvPr id="25" name="Object 24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7987753" y="0"/>
              <a:ext cx="11094695" cy="753643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FCAC3C-9597-0489-EB16-FEDC8E209878}"/>
              </a:ext>
            </a:extLst>
          </p:cNvPr>
          <p:cNvSpPr txBox="1"/>
          <p:nvPr/>
        </p:nvSpPr>
        <p:spPr>
          <a:xfrm>
            <a:off x="5987005" y="4684405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 You</a:t>
            </a:r>
            <a:endParaRPr lang="ko-KR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02C3F3-C827-78AA-1A3E-428977E9AD3A}"/>
              </a:ext>
            </a:extLst>
          </p:cNvPr>
          <p:cNvSpPr txBox="1"/>
          <p:nvPr/>
        </p:nvSpPr>
        <p:spPr>
          <a:xfrm>
            <a:off x="11015021" y="5199173"/>
            <a:ext cx="529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en-US" altLang="ko-KR" sz="4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Outline</a:t>
            </a:r>
            <a:endParaRPr lang="ko-KR" altLang="en-US" sz="4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B4B258-CBCD-D123-C514-F9DA2019222B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en-US" altLang="ko-KR" sz="4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Outline_</a:t>
            </a:r>
            <a:r>
              <a:rPr lang="ko-KR" altLang="en-US" sz="4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대회 설명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048BA-6764-ECF8-5A0A-4DBCC4BE49A1}"/>
              </a:ext>
            </a:extLst>
          </p:cNvPr>
          <p:cNvSpPr txBox="1"/>
          <p:nvPr/>
        </p:nvSpPr>
        <p:spPr>
          <a:xfrm>
            <a:off x="2294657" y="6368262"/>
            <a:ext cx="12801600" cy="25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 데이터로 제공하는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재정정보 질의 응답 데이터셋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＇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재정 보고서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예산 설명자료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 재정부 보도자료 등 다양한 재정 관련 텍스트 데이터를 활용해 주어진 </a:t>
            </a:r>
            <a:r>
              <a:rPr lang="ko-KR" altLang="en-US" sz="2800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질문에 대해 정확도가 높은 응답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제시하는 자연어처리 알고리즘 개발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772A99D4-EDC0-AABD-D202-0E57C18CD5D9}"/>
              </a:ext>
            </a:extLst>
          </p:cNvPr>
          <p:cNvGrpSpPr/>
          <p:nvPr/>
        </p:nvGrpSpPr>
        <p:grpSpPr>
          <a:xfrm>
            <a:off x="1500054" y="1992107"/>
            <a:ext cx="6060736" cy="242173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DA7666F8-D874-58C7-95C4-E8A7DAFC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59353CEF-DF08-87FF-F9ED-E03FD36FF6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57400" y="2550909"/>
            <a:ext cx="3226888" cy="11488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DE1C3B4-0A18-D787-B702-6AF3628E1B0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8381"/>
          <a:stretch/>
        </p:blipFill>
        <p:spPr>
          <a:xfrm>
            <a:off x="2025322" y="3635018"/>
            <a:ext cx="14235070" cy="28831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B4B258-CBCD-D123-C514-F9DA2019222B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en-US" altLang="ko-KR" sz="4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Outline_Dataset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048BA-6764-ECF8-5A0A-4DBCC4BE49A1}"/>
              </a:ext>
            </a:extLst>
          </p:cNvPr>
          <p:cNvSpPr txBox="1"/>
          <p:nvPr/>
        </p:nvSpPr>
        <p:spPr>
          <a:xfrm>
            <a:off x="3719402" y="2552700"/>
            <a:ext cx="2312856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train_source</a:t>
            </a:r>
            <a:endParaRPr lang="ko-KR" altLang="en-US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772A99D4-EDC0-AABD-D202-0E57C18CD5D9}"/>
              </a:ext>
            </a:extLst>
          </p:cNvPr>
          <p:cNvGrpSpPr/>
          <p:nvPr/>
        </p:nvGrpSpPr>
        <p:grpSpPr>
          <a:xfrm>
            <a:off x="1500054" y="1992107"/>
            <a:ext cx="6076238" cy="236502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DA7666F8-D874-58C7-95C4-E8A7DAFC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B20B556-74E4-942E-AA24-62D60FF02064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42327"/>
          <a:stretch/>
        </p:blipFill>
        <p:spPr>
          <a:xfrm>
            <a:off x="2416433" y="3496970"/>
            <a:ext cx="4918794" cy="3946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A84D113-5BC5-9A54-783C-3C1D3D37A7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76292" y="3521261"/>
            <a:ext cx="8715804" cy="137957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0DBD608-E380-005B-23A2-5035617288C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14644" y="5880640"/>
            <a:ext cx="5092745" cy="394687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28E2186-9C9C-9DDA-1C7F-7388EFF47225}"/>
              </a:ext>
            </a:extLst>
          </p:cNvPr>
          <p:cNvSpPr txBox="1"/>
          <p:nvPr/>
        </p:nvSpPr>
        <p:spPr>
          <a:xfrm>
            <a:off x="11449590" y="2701443"/>
            <a:ext cx="3319379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train.csv</a:t>
            </a:r>
            <a:endParaRPr lang="ko-KR" altLang="en-US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7884D13-9169-39BE-D13F-17100295F214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11191"/>
          <a:stretch/>
        </p:blipFill>
        <p:spPr>
          <a:xfrm>
            <a:off x="2416433" y="8179293"/>
            <a:ext cx="8586932" cy="157436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6B54B7C-8A6F-1403-049C-D90DD7C893D7}"/>
              </a:ext>
            </a:extLst>
          </p:cNvPr>
          <p:cNvSpPr txBox="1"/>
          <p:nvPr/>
        </p:nvSpPr>
        <p:spPr>
          <a:xfrm>
            <a:off x="6551725" y="7358493"/>
            <a:ext cx="1540726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test.csv</a:t>
            </a:r>
            <a:endParaRPr lang="ko-KR" altLang="en-US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2C02FD-FECD-7082-E2DC-056BAE2AC9BF}"/>
              </a:ext>
            </a:extLst>
          </p:cNvPr>
          <p:cNvSpPr txBox="1"/>
          <p:nvPr/>
        </p:nvSpPr>
        <p:spPr>
          <a:xfrm>
            <a:off x="12957140" y="4930060"/>
            <a:ext cx="3319379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test_source</a:t>
            </a:r>
            <a:endParaRPr lang="ko-KR" altLang="en-US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3688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B4B258-CBCD-D123-C514-F9DA2019222B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en-US" altLang="ko-KR" sz="4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Outline_Pipeline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DBED6B1-ABAC-E43C-1D6C-3E4C357E1BC9}"/>
              </a:ext>
            </a:extLst>
          </p:cNvPr>
          <p:cNvCxnSpPr>
            <a:cxnSpLocks/>
          </p:cNvCxnSpPr>
          <p:nvPr/>
        </p:nvCxnSpPr>
        <p:spPr>
          <a:xfrm>
            <a:off x="3429000" y="6515100"/>
            <a:ext cx="11339969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A69E831-A631-7E7E-1271-04FEAAE3BC4D}"/>
              </a:ext>
            </a:extLst>
          </p:cNvPr>
          <p:cNvCxnSpPr>
            <a:cxnSpLocks/>
          </p:cNvCxnSpPr>
          <p:nvPr/>
        </p:nvCxnSpPr>
        <p:spPr>
          <a:xfrm>
            <a:off x="4495800" y="4622012"/>
            <a:ext cx="0" cy="1893088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7010932-2ADB-1610-2D73-64D9BBE99290}"/>
              </a:ext>
            </a:extLst>
          </p:cNvPr>
          <p:cNvSpPr txBox="1"/>
          <p:nvPr/>
        </p:nvSpPr>
        <p:spPr>
          <a:xfrm>
            <a:off x="4800599" y="4821318"/>
            <a:ext cx="4059825" cy="1397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Pdf element 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</a:t>
            </a:r>
            <a:endParaRPr lang="en-US" altLang="ko-KR" sz="22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페이지 분할</a:t>
            </a:r>
            <a:endParaRPr lang="en-US" altLang="ko-KR" sz="22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Chunk 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</a:t>
            </a:r>
            <a:endParaRPr lang="en-US" altLang="ko-KR" sz="22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1AF52A-0DAA-5A86-F078-F6DB325AA19C}"/>
              </a:ext>
            </a:extLst>
          </p:cNvPr>
          <p:cNvSpPr/>
          <p:nvPr/>
        </p:nvSpPr>
        <p:spPr>
          <a:xfrm>
            <a:off x="3372558" y="3862239"/>
            <a:ext cx="3807434" cy="730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01 Data Preprocessing</a:t>
            </a:r>
            <a:endParaRPr lang="ko-KR" altLang="en-US" sz="2600" b="1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742543F-ED91-8E7A-C754-57510EAC056F}"/>
              </a:ext>
            </a:extLst>
          </p:cNvPr>
          <p:cNvCxnSpPr>
            <a:cxnSpLocks/>
          </p:cNvCxnSpPr>
          <p:nvPr/>
        </p:nvCxnSpPr>
        <p:spPr>
          <a:xfrm>
            <a:off x="8074602" y="6565719"/>
            <a:ext cx="0" cy="1893088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10F147-9FB6-3AF5-8324-048DEBB62EAF}"/>
              </a:ext>
            </a:extLst>
          </p:cNvPr>
          <p:cNvSpPr txBox="1"/>
          <p:nvPr/>
        </p:nvSpPr>
        <p:spPr>
          <a:xfrm>
            <a:off x="8417358" y="6870010"/>
            <a:ext cx="3543444" cy="1397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Embedding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Vector DB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Retriever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9A48059-B90D-76EA-E0D2-0D9D4C93B511}"/>
              </a:ext>
            </a:extLst>
          </p:cNvPr>
          <p:cNvCxnSpPr>
            <a:cxnSpLocks/>
          </p:cNvCxnSpPr>
          <p:nvPr/>
        </p:nvCxnSpPr>
        <p:spPr>
          <a:xfrm>
            <a:off x="11430003" y="4594545"/>
            <a:ext cx="0" cy="1893088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528EC13-5B36-C69E-3D12-333F2C089CF9}"/>
              </a:ext>
            </a:extLst>
          </p:cNvPr>
          <p:cNvSpPr txBox="1"/>
          <p:nvPr/>
        </p:nvSpPr>
        <p:spPr>
          <a:xfrm>
            <a:off x="11757005" y="4838700"/>
            <a:ext cx="348299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Generator (Kogemma) fine tuning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 inference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6530368-4B9E-21B7-3302-DCF9FABE60F3}"/>
              </a:ext>
            </a:extLst>
          </p:cNvPr>
          <p:cNvSpPr/>
          <p:nvPr/>
        </p:nvSpPr>
        <p:spPr>
          <a:xfrm>
            <a:off x="6934200" y="8484377"/>
            <a:ext cx="3807434" cy="730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 RAG</a:t>
            </a:r>
            <a:endParaRPr lang="ko-KR" altLang="en-US" sz="2600" b="1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AFF1AF-9BE1-D242-9947-E2BDBCBBF981}"/>
              </a:ext>
            </a:extLst>
          </p:cNvPr>
          <p:cNvSpPr/>
          <p:nvPr/>
        </p:nvSpPr>
        <p:spPr>
          <a:xfrm>
            <a:off x="10498411" y="3838076"/>
            <a:ext cx="3807434" cy="730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03 LLM/Langchain</a:t>
            </a:r>
            <a:endParaRPr lang="ko-KR" altLang="en-US" sz="2600" b="1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8" name="그룹 1006">
            <a:extLst>
              <a:ext uri="{FF2B5EF4-FFF2-40B4-BE49-F238E27FC236}">
                <a16:creationId xmlns:a16="http://schemas.microsoft.com/office/drawing/2014/main" id="{65231380-1D8A-EEBD-FBF6-4711031544F6}"/>
              </a:ext>
            </a:extLst>
          </p:cNvPr>
          <p:cNvGrpSpPr/>
          <p:nvPr/>
        </p:nvGrpSpPr>
        <p:grpSpPr>
          <a:xfrm>
            <a:off x="1500054" y="1992107"/>
            <a:ext cx="6060736" cy="242173"/>
            <a:chOff x="1202333" y="6196480"/>
            <a:chExt cx="4277889" cy="192857"/>
          </a:xfrm>
        </p:grpSpPr>
        <p:pic>
          <p:nvPicPr>
            <p:cNvPr id="39" name="Object 18">
              <a:extLst>
                <a:ext uri="{FF2B5EF4-FFF2-40B4-BE49-F238E27FC236}">
                  <a16:creationId xmlns:a16="http://schemas.microsoft.com/office/drawing/2014/main" id="{9FB3BD3F-5CF2-787B-A528-3F68C504C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02146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77E28-263A-12E6-3321-D61C87F5A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87E1A9A5-A2B2-F9B2-23EC-BD972238A5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D0E18EA1-5DB9-08AB-A296-CE90E8C8459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6D50B62B-AD7B-AFC0-51EA-7DE61C21690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1CCC2328-8274-D0B8-221E-9017F1B52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9618BFBB-EECC-4C4A-EC2E-527C399E3678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70428E6F-031A-CBF2-93D4-C6E5DD96B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2269BB95-C366-BAEA-836A-7E339D2B3CF6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94FB3561-E39D-0702-343F-5E46428FB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7FB86A15-D728-E029-059F-7974A56393B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860D93AA-C968-7774-1355-0A8893CF931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C8A38AF6-A57E-346A-A61B-919BE9284CEF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BA08FD18-2776-63C9-80F4-66778CD8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7DA3601-1B8E-E764-89B1-3B7C7A2661E6}"/>
              </a:ext>
            </a:extLst>
          </p:cNvPr>
          <p:cNvSpPr txBox="1"/>
          <p:nvPr/>
        </p:nvSpPr>
        <p:spPr>
          <a:xfrm>
            <a:off x="11015021" y="5199173"/>
            <a:ext cx="68919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en-US" altLang="ko-KR" sz="4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preprocessing</a:t>
            </a:r>
            <a:endParaRPr lang="ko-KR" altLang="en-US" sz="4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1166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preprocessing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7434553" y="2957688"/>
            <a:ext cx="76324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원시 요소로 파일 분할 후 </a:t>
            </a:r>
            <a:r>
              <a:rPr lang="en-US" altLang="ko-KR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‘Table’, ‘Title’, ‘Text’, ‘</a:t>
            </a:r>
            <a:r>
              <a:rPr lang="en-US" altLang="ko-KR" sz="2800" b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FigureCaption</a:t>
            </a:r>
            <a:r>
              <a:rPr lang="en-US" altLang="ko-KR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’, ‘</a:t>
            </a:r>
            <a:r>
              <a:rPr lang="en-US" altLang="ko-KR" sz="2800" b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ListItem</a:t>
            </a:r>
            <a:r>
              <a:rPr lang="en-US" altLang="ko-KR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’, ‘Image’, ‘</a:t>
            </a:r>
            <a:r>
              <a:rPr lang="en-US" altLang="ko-KR" sz="2800" b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NarrativeText</a:t>
            </a:r>
            <a:r>
              <a:rPr lang="en-US" altLang="ko-KR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element type</a:t>
            </a:r>
            <a:r>
              <a:rPr lang="ko-KR" altLang="en-US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 추출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buAutoNum type="arabicParenR"/>
            </a:pPr>
            <a:r>
              <a:rPr lang="en-US" altLang="ko-KR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Text </a:t>
            </a:r>
            <a:r>
              <a:rPr lang="ko-KR" altLang="en-US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열에서 </a:t>
            </a:r>
            <a:r>
              <a:rPr lang="en-US" altLang="ko-KR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r>
              <a:rPr lang="ko-KR" altLang="en-US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 이하인 행 제거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buAutoNum type="arabicParenR"/>
            </a:pPr>
            <a:r>
              <a:rPr lang="ko-KR" altLang="en-US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화살표 변환 함수</a:t>
            </a:r>
            <a:endParaRPr lang="en-US" altLang="ko-KR" sz="2800" b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endParaRPr lang="en-US" altLang="ko-KR" sz="28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7536225" cy="243644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7BB38102-E582-F48D-D3F4-A291E5B814D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49643" y="2489912"/>
            <a:ext cx="4951652" cy="773460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C5E0027-00CD-A431-5CB9-744F00E05A6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74057" y="5602401"/>
            <a:ext cx="9538418" cy="280096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B909A27-3044-9497-DC02-921B28441D1B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r="58528"/>
          <a:stretch/>
        </p:blipFill>
        <p:spPr>
          <a:xfrm>
            <a:off x="7127883" y="8602484"/>
            <a:ext cx="9424446" cy="103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6677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preprocessing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982465-D921-6E3D-40CD-93C03C087C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56347" y="2457982"/>
            <a:ext cx="5653130" cy="76290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2E8ECD-CAA8-7ECD-A7DD-C6C9229F64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4877"/>
          <a:stretch/>
        </p:blipFill>
        <p:spPr>
          <a:xfrm>
            <a:off x="8766212" y="2457982"/>
            <a:ext cx="5803608" cy="762906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B12A83-26D1-2A50-5491-4361C285850A}"/>
              </a:ext>
            </a:extLst>
          </p:cNvPr>
          <p:cNvSpPr/>
          <p:nvPr/>
        </p:nvSpPr>
        <p:spPr>
          <a:xfrm>
            <a:off x="2990769" y="3343286"/>
            <a:ext cx="5574348" cy="1752600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E88249-832F-4BE9-499A-EE3A7BE38A22}"/>
              </a:ext>
            </a:extLst>
          </p:cNvPr>
          <p:cNvSpPr/>
          <p:nvPr/>
        </p:nvSpPr>
        <p:spPr>
          <a:xfrm>
            <a:off x="8766212" y="2503023"/>
            <a:ext cx="5803608" cy="7691124"/>
          </a:xfrm>
          <a:prstGeom prst="rect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AFAA0A-D6AE-8E4D-3056-FBF3AD08842D}"/>
              </a:ext>
            </a:extLst>
          </p:cNvPr>
          <p:cNvSpPr/>
          <p:nvPr/>
        </p:nvSpPr>
        <p:spPr>
          <a:xfrm>
            <a:off x="2990769" y="7783977"/>
            <a:ext cx="5574348" cy="2303073"/>
          </a:xfrm>
          <a:prstGeom prst="rect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6E5618-51D6-595B-51A7-99DABE251AE0}"/>
              </a:ext>
            </a:extLst>
          </p:cNvPr>
          <p:cNvSpPr txBox="1"/>
          <p:nvPr/>
        </p:nvSpPr>
        <p:spPr>
          <a:xfrm>
            <a:off x="12991562" y="9296559"/>
            <a:ext cx="3814126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</a:t>
            </a:r>
            <a:r>
              <a:rPr lang="en-US" altLang="ko-KR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page</a:t>
            </a: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결합</a:t>
            </a:r>
          </a:p>
        </p:txBody>
      </p:sp>
      <p:sp>
        <p:nvSpPr>
          <p:cNvPr id="24" name="더하기 기호 23">
            <a:extLst>
              <a:ext uri="{FF2B5EF4-FFF2-40B4-BE49-F238E27FC236}">
                <a16:creationId xmlns:a16="http://schemas.microsoft.com/office/drawing/2014/main" id="{E716B64C-CB04-7DAD-3FC5-9B035A7B41F8}"/>
              </a:ext>
            </a:extLst>
          </p:cNvPr>
          <p:cNvSpPr/>
          <p:nvPr/>
        </p:nvSpPr>
        <p:spPr>
          <a:xfrm>
            <a:off x="7867319" y="8202624"/>
            <a:ext cx="1683466" cy="1461070"/>
          </a:xfrm>
          <a:prstGeom prst="mathPlus">
            <a:avLst/>
          </a:prstGeom>
          <a:solidFill>
            <a:srgbClr val="E6B9B8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095A6B52-0B9F-9C7F-41D0-110A95B1E45A}"/>
              </a:ext>
            </a:extLst>
          </p:cNvPr>
          <p:cNvSpPr/>
          <p:nvPr/>
        </p:nvSpPr>
        <p:spPr>
          <a:xfrm>
            <a:off x="2757197" y="4237416"/>
            <a:ext cx="922917" cy="1118698"/>
          </a:xfrm>
          <a:prstGeom prst="mathMultiply">
            <a:avLst/>
          </a:prstGeom>
          <a:solidFill>
            <a:srgbClr val="CDCDC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006">
            <a:extLst>
              <a:ext uri="{FF2B5EF4-FFF2-40B4-BE49-F238E27FC236}">
                <a16:creationId xmlns:a16="http://schemas.microsoft.com/office/drawing/2014/main" id="{4626BBBE-616A-A7CC-235F-CD1C550DBED8}"/>
              </a:ext>
            </a:extLst>
          </p:cNvPr>
          <p:cNvGrpSpPr/>
          <p:nvPr/>
        </p:nvGrpSpPr>
        <p:grpSpPr>
          <a:xfrm>
            <a:off x="1500054" y="1992107"/>
            <a:ext cx="7536225" cy="243644"/>
            <a:chOff x="1202333" y="6196480"/>
            <a:chExt cx="4277889" cy="192857"/>
          </a:xfrm>
        </p:grpSpPr>
        <p:pic>
          <p:nvPicPr>
            <p:cNvPr id="5" name="Object 18">
              <a:extLst>
                <a:ext uri="{FF2B5EF4-FFF2-40B4-BE49-F238E27FC236}">
                  <a16:creationId xmlns:a16="http://schemas.microsoft.com/office/drawing/2014/main" id="{A3DAC363-6540-4ECB-9F2C-7C5808A68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602628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1153</Words>
  <Application>Microsoft Office PowerPoint</Application>
  <PresentationFormat>사용자 지정</PresentationFormat>
  <Paragraphs>166</Paragraphs>
  <Slides>20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맑은 고딕</vt:lpstr>
      <vt:lpstr>배달의민족 도현</vt:lpstr>
      <vt:lpstr>Wingdings</vt:lpstr>
      <vt:lpstr>나눔스퀘어_ac Bold</vt:lpstr>
      <vt:lpstr>Roboto</vt:lpstr>
      <vt:lpstr>Arial</vt:lpstr>
      <vt:lpstr>Consolas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강민정[ 대학원석사과정재학 / 통계학과 ]</cp:lastModifiedBy>
  <cp:revision>25</cp:revision>
  <dcterms:created xsi:type="dcterms:W3CDTF">2024-02-10T23:43:54Z</dcterms:created>
  <dcterms:modified xsi:type="dcterms:W3CDTF">2024-08-28T02:38:07Z</dcterms:modified>
</cp:coreProperties>
</file>