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6" r:id="rId6"/>
    <p:sldId id="265" r:id="rId7"/>
    <p:sldId id="270" r:id="rId8"/>
    <p:sldId id="267" r:id="rId9"/>
    <p:sldId id="268" r:id="rId10"/>
    <p:sldId id="278" r:id="rId11"/>
    <p:sldId id="275" r:id="rId12"/>
    <p:sldId id="276" r:id="rId13"/>
    <p:sldId id="277" r:id="rId14"/>
    <p:sldId id="279" r:id="rId15"/>
    <p:sldId id="280" r:id="rId16"/>
    <p:sldId id="282" r:id="rId17"/>
    <p:sldId id="273" r:id="rId18"/>
    <p:sldId id="272" r:id="rId19"/>
    <p:sldId id="264" r:id="rId20"/>
  </p:sldIdLst>
  <p:sldSz cx="18288000" cy="10287000"/>
  <p:notesSz cx="10287000" cy="18288000"/>
  <p:embeddedFontLst>
    <p:embeddedFont>
      <p:font typeface="KoPubWorld돋움체 Light" pitchFamily="2" charset="-127"/>
      <p:regular r:id="rId21"/>
    </p:embeddedFont>
    <p:embeddedFont>
      <p:font typeface="KoPubWorld돋움체 Medium" pitchFamily="2" charset="-127"/>
      <p:regular r:id="rId22"/>
    </p:embeddedFont>
    <p:embeddedFont>
      <p:font typeface="나눔스퀘어_ac Bold" panose="020B0600000101010101" pitchFamily="34" charset="-127"/>
      <p:bold r:id="rId23"/>
    </p:embeddedFont>
    <p:embeddedFont>
      <p:font typeface="배달의민족 도현" panose="020B0600000101010101" pitchFamily="34" charset="-127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952EE-8D87-435A-8B08-1F4B3363A343}" v="23" dt="2024-02-10T15:08:43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000" autoAdjust="0"/>
  </p:normalViewPr>
  <p:slideViewPr>
    <p:cSldViewPr>
      <p:cViewPr>
        <p:scale>
          <a:sx n="68" d="100"/>
          <a:sy n="68" d="100"/>
        </p:scale>
        <p:origin x="-272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2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5.jp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96650" y="3072496"/>
            <a:ext cx="87331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수화 이미지 분류</a:t>
            </a:r>
            <a:endParaRPr lang="en-US" altLang="ko-KR" sz="8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8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</a:t>
            </a:r>
            <a:r>
              <a:rPr lang="en-US" altLang="ko-KR" sz="8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8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해커톤</a:t>
            </a:r>
            <a:endParaRPr lang="ko-KR" altLang="en-US" sz="8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3997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DL Team 1 |</a:t>
            </a:r>
          </a:p>
          <a:p>
            <a:b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윤성민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(19) 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강동헌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(18)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박민지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(19)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정윤주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(18)</a:t>
            </a:r>
          </a:p>
          <a:p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 1"/>
          <p:cNvSpPr/>
          <p:nvPr/>
        </p:nvSpPr>
        <p:spPr>
          <a:xfrm>
            <a:off x="14580781" y="1319719"/>
            <a:ext cx="5592329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ko-KR" sz="3000" dirty="0">
                <a:solidFill>
                  <a:srgbClr val="FFFFFF">
                    <a:alpha val="100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24-1 </a:t>
            </a:r>
            <a:r>
              <a:rPr lang="en-US" sz="3000" dirty="0">
                <a:solidFill>
                  <a:srgbClr val="FFFFFF">
                    <a:alpha val="100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KUBIG Contest</a:t>
            </a:r>
            <a:endParaRPr lang="en-US" sz="3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76500"/>
            <a:ext cx="12801600" cy="77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DACON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분석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각각의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linear combination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전체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정의할 수 있음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비교한 뒤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낮은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갖는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대하여 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RegNet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evaluation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개선 시도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Optimizer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초기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learning rate /learning rate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dacay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factor /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종류 변경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Transform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인자 변경 및 추가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 loss combination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변경</a:t>
            </a:r>
          </a:p>
          <a:p>
            <a:pPr>
              <a:lnSpc>
                <a:spcPct val="200000"/>
              </a:lnSpc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10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70DBA-C4C8-809C-53A0-05468048AA08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GoogLeNet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18C3FEBD-72F6-E50D-A2FB-014B0D2F55DB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7B2995E4-3826-597D-EAE6-CE842AA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2936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76500"/>
            <a:ext cx="1280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2012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ILSVRC14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위를 차지한 </a:t>
            </a:r>
            <a:r>
              <a:rPr lang="en-US" altLang="ko-KR" sz="28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AlexNet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등장으로 보편화되기 시작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추출하는 구조를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 layer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pooling layer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쌓아 구성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Classification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위해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Fully Connected Layer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추가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dataset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 Fold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나누어 학습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6" name="그림 25" descr="스케치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F893E861-E409-1A61-B02B-0AB58DC9F5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4862" y="7443564"/>
            <a:ext cx="8478115" cy="2340799"/>
          </a:xfrm>
          <a:prstGeom prst="rect">
            <a:avLst/>
          </a:prstGeom>
        </p:spPr>
      </p:pic>
      <p:pic>
        <p:nvPicPr>
          <p:cNvPr id="27" name="그림 26" descr="텍스트, 스크린샷, 번호, 직사각형이(가) 표시된 사진&#10;&#10;자동 생성된 설명">
            <a:extLst>
              <a:ext uri="{FF2B5EF4-FFF2-40B4-BE49-F238E27FC236}">
                <a16:creationId xmlns:a16="http://schemas.microsoft.com/office/drawing/2014/main" id="{950B666E-3950-5165-CB3D-96E14819FF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47202" y="6910060"/>
            <a:ext cx="5750091" cy="25829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11023692" y="6287039"/>
            <a:ext cx="5058233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 Fold 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5191370" y="6306588"/>
            <a:ext cx="5058233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structure</a:t>
            </a:r>
          </a:p>
        </p:txBody>
      </p:sp>
      <p:sp>
        <p:nvSpPr>
          <p:cNvPr id="30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11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04EEE-EEF2-135B-C90B-9B0DC2397263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CNN + 10 Fold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83972F1A-526F-23A4-7FF9-8A3400D736AA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7726D37A-814A-08CD-7403-D53E75DFD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4772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6" y="2476500"/>
            <a:ext cx="14088343" cy="686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DACON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분석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변환 중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normalize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진행하기 위해 일괄적 정규화 대신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채널별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평균과 표준편차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Augmentation</a:t>
            </a:r>
            <a:r>
              <a:rPr lang="en-US" altLang="ko-KR" sz="28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크기 조정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Gaussian Noise,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밝기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대조 변경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수평 뒤집기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Early Stopping</a:t>
            </a:r>
            <a:r>
              <a:rPr lang="en-US" altLang="ko-KR" sz="28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(loss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개선되는지에 따라 조기 중단할 수 있도록 학습 효율성 증가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 Fold</a:t>
            </a:r>
            <a:r>
              <a:rPr lang="en-US" altLang="ko-KR" sz="2800" b="1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시 각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epoch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마다 검증 데이터 손실을 계산하고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최소 값보다 개선되지 않는 경우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early stopping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카운터 증가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선택 이유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앞선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일반화 능력을 더 잘 보존할 수 있는 장점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있어 최종 평가 모델로 선정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가장 작은 모델들의 평균 정확도와 평균 손실 출력</a:t>
            </a:r>
          </a:p>
        </p:txBody>
      </p:sp>
      <p:sp>
        <p:nvSpPr>
          <p:cNvPr id="27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12</a:t>
            </a:r>
          </a:p>
          <a:p>
            <a:pPr marL="0" indent="0" algn="l">
              <a:lnSpc>
                <a:spcPts val="3800"/>
              </a:lnSpc>
              <a:buNone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390C2-6FD6-62CF-218D-13E4DEC073D8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및 개선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80CF8769-8E5F-8737-F83B-C42B616A8631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CBD253BB-753C-DA16-2D81-E8B14165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8860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8" name="모서리가 둥근 직사각형 7"/>
          <p:cNvSpPr/>
          <p:nvPr/>
        </p:nvSpPr>
        <p:spPr>
          <a:xfrm>
            <a:off x="2294657" y="7277101"/>
            <a:ext cx="13097743" cy="2407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76500"/>
            <a:ext cx="12801600" cy="755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모델은 특정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대한 성능이 매우 떨어짐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+ 10 Fold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모델은 전반적으로 낮은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보임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문제로 여전히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data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에서의 성능이 개선되지 않음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재정의 </a:t>
            </a: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결합 계획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모델을 사용해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학습을 진행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 data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낮은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 기존 모델에서 추가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 Fold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교차 검증을 수행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  <p:sp>
        <p:nvSpPr>
          <p:cNvPr id="27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13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C98F9-BC1B-B3F6-73CA-AC202814C8E9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및 개선</a:t>
            </a:r>
          </a:p>
        </p:txBody>
      </p:sp>
    </p:spTree>
    <p:extLst>
      <p:ext uri="{BB962C8B-B14F-4D97-AF65-F5344CB8AC3E}">
        <p14:creationId xmlns:p14="http://schemas.microsoft.com/office/powerpoint/2010/main" val="38901608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76500"/>
            <a:ext cx="12801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파이프라인 및 평가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- 10 Fold training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Early Stopping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기준으로 저장된 모델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Fold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학습이 완료된 후의 모델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최종 성능 평가</a:t>
            </a:r>
          </a:p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318720" y="6721614"/>
            <a:ext cx="7363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 – Test set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9921767" y="6723434"/>
            <a:ext cx="6579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C4290C04-5F52-DE50-C823-B960D815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772103"/>
            <a:ext cx="4030679" cy="24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AA18BC4D-BB79-C63E-1C9C-D636B7B7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737915"/>
            <a:ext cx="2734560" cy="24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2C799151-FB86-78EA-C0A6-4CCD5AA5D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5"/>
          <a:stretch/>
        </p:blipFill>
        <p:spPr bwMode="auto">
          <a:xfrm>
            <a:off x="10840507" y="7748810"/>
            <a:ext cx="4475693" cy="238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7">
            <a:extLst>
              <a:ext uri="{FF2B5EF4-FFF2-40B4-BE49-F238E27FC236}">
                <a16:creationId xmlns:a16="http://schemas.microsoft.com/office/drawing/2014/main" id="{F8D47880-01C9-D720-6E26-7CC223539F29}"/>
              </a:ext>
            </a:extLst>
          </p:cNvPr>
          <p:cNvSpPr/>
          <p:nvPr/>
        </p:nvSpPr>
        <p:spPr>
          <a:xfrm>
            <a:off x="3242746" y="7145939"/>
            <a:ext cx="3399752" cy="771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 Fold Training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F8D47880-01C9-D720-6E26-7CC223539F29}"/>
              </a:ext>
            </a:extLst>
          </p:cNvPr>
          <p:cNvSpPr/>
          <p:nvPr/>
        </p:nvSpPr>
        <p:spPr>
          <a:xfrm>
            <a:off x="6266511" y="7120879"/>
            <a:ext cx="3399752" cy="771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Validation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accuract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F8D47880-01C9-D720-6E26-7CC223539F29}"/>
              </a:ext>
            </a:extLst>
          </p:cNvPr>
          <p:cNvSpPr/>
          <p:nvPr/>
        </p:nvSpPr>
        <p:spPr>
          <a:xfrm>
            <a:off x="11925329" y="7129772"/>
            <a:ext cx="3399752" cy="771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 accuracy</a:t>
            </a:r>
          </a:p>
        </p:txBody>
      </p:sp>
      <p:sp>
        <p:nvSpPr>
          <p:cNvPr id="37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14</a:t>
            </a:r>
            <a:endParaRPr lang="en-US" sz="2800" dirty="0"/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ED7AD225-47A4-324F-7F93-CAB2EA66BF14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2DBE015F-42E4-D24C-2AC1-87670066B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37CFC8-2AB0-4CA6-10E7-E503C955F049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및 개선</a:t>
            </a:r>
          </a:p>
        </p:txBody>
      </p:sp>
    </p:spTree>
    <p:extLst>
      <p:ext uri="{BB962C8B-B14F-4D97-AF65-F5344CB8AC3E}">
        <p14:creationId xmlns:p14="http://schemas.microsoft.com/office/powerpoint/2010/main" val="11511077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및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76500"/>
            <a:ext cx="13802636" cy="896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코드 개선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폐기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dataset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6:2:2 (Train / Val /Test)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분할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증강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- Vertical Flip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추가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 증강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-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Vertical Flip + Contour + Contour Vertical Flip(4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 증강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400" b="1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“Train time – accuracy </a:t>
            </a:r>
            <a:r>
              <a:rPr lang="ko-KR" altLang="en-US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Trade off”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6" name="직선 연결선[R] 22">
            <a:extLst>
              <a:ext uri="{FF2B5EF4-FFF2-40B4-BE49-F238E27FC236}">
                <a16:creationId xmlns:a16="http://schemas.microsoft.com/office/drawing/2014/main" id="{E18F75BD-FDE6-DE44-0146-DBCA2CF7D7EC}"/>
              </a:ext>
            </a:extLst>
          </p:cNvPr>
          <p:cNvCxnSpPr>
            <a:cxnSpLocks/>
          </p:cNvCxnSpPr>
          <p:nvPr/>
        </p:nvCxnSpPr>
        <p:spPr>
          <a:xfrm flipV="1">
            <a:off x="2347279" y="7810190"/>
            <a:ext cx="13591156" cy="3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10</a:t>
            </a:r>
            <a:endParaRPr lang="en-US" sz="2800" dirty="0"/>
          </a:p>
        </p:txBody>
      </p:sp>
      <p:grpSp>
        <p:nvGrpSpPr>
          <p:cNvPr id="11" name="그룹 1006">
            <a:extLst>
              <a:ext uri="{FF2B5EF4-FFF2-40B4-BE49-F238E27FC236}">
                <a16:creationId xmlns:a16="http://schemas.microsoft.com/office/drawing/2014/main" id="{92B46285-B02A-73BB-F39A-DE01EB99EAFD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4156634A-702E-8247-284F-EFF4CA362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4484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76500"/>
            <a:ext cx="13802636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코드 개선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Horizontal Flip, Affine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변환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미적용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성능이 낮은 라벨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3, 8, 10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대상으로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 Fold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첫번째 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활용하여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 Fold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“Training</a:t>
            </a:r>
            <a:r>
              <a:rPr lang="ko-KR" altLang="en-US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Robustness, Accuracy”</a:t>
            </a:r>
            <a:endParaRPr lang="ko-KR" altLang="en-US" sz="2800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6" name="직선 연결선[R] 22">
            <a:extLst>
              <a:ext uri="{FF2B5EF4-FFF2-40B4-BE49-F238E27FC236}">
                <a16:creationId xmlns:a16="http://schemas.microsoft.com/office/drawing/2014/main" id="{E18F75BD-FDE6-DE44-0146-DBCA2CF7D7EC}"/>
              </a:ext>
            </a:extLst>
          </p:cNvPr>
          <p:cNvCxnSpPr>
            <a:cxnSpLocks/>
          </p:cNvCxnSpPr>
          <p:nvPr/>
        </p:nvCxnSpPr>
        <p:spPr>
          <a:xfrm flipV="1">
            <a:off x="2294657" y="7277100"/>
            <a:ext cx="13591156" cy="3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16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962DB-25ED-FAAF-78FD-1F4DEAE17FEF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및 개선</a:t>
            </a:r>
          </a:p>
        </p:txBody>
      </p: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423C1F47-775F-1205-BDB4-E8A8479DAD04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CC255075-7782-4D6F-FBA5-5FE057996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4801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620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508556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771864" y="2971780"/>
            <a:ext cx="12801600" cy="185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Data </a:t>
            </a:r>
            <a:r>
              <a:rPr lang="ko-KR" altLang="en-US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증강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통한 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 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해결</a:t>
            </a:r>
            <a:endParaRPr lang="en-US" altLang="ko-KR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4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모델을 결합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 일반화 성능 향상 시도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499C665A-50EA-70D9-7CF0-FCE09804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80" y="7028744"/>
            <a:ext cx="3576429" cy="30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F0756171-3DD2-DE00-88D4-7A46E916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67" y="6991883"/>
            <a:ext cx="4725634" cy="31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CDD0E893-12FA-3306-23DA-96CAA968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963" y="7036463"/>
            <a:ext cx="3470083" cy="30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48050" y="6322163"/>
            <a:ext cx="2730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10 Fold Training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이후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Validation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Set Accuracy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80567" y="6427747"/>
            <a:ext cx="478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특정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Label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추가 학습 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해당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Label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Accuracy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663992" y="6472814"/>
            <a:ext cx="214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최종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Test Accuracy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0646" y="5035153"/>
            <a:ext cx="12801600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</a:t>
            </a:r>
          </a:p>
        </p:txBody>
      </p:sp>
      <p:cxnSp>
        <p:nvCxnSpPr>
          <p:cNvPr id="35" name="직선 연결선[R] 22">
            <a:extLst>
              <a:ext uri="{FF2B5EF4-FFF2-40B4-BE49-F238E27FC236}">
                <a16:creationId xmlns:a16="http://schemas.microsoft.com/office/drawing/2014/main" id="{E18F75BD-FDE6-DE44-0146-DBCA2CF7D7EC}"/>
              </a:ext>
            </a:extLst>
          </p:cNvPr>
          <p:cNvCxnSpPr>
            <a:cxnSpLocks/>
          </p:cNvCxnSpPr>
          <p:nvPr/>
        </p:nvCxnSpPr>
        <p:spPr>
          <a:xfrm flipV="1">
            <a:off x="2294657" y="5219700"/>
            <a:ext cx="13591156" cy="3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18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CDC2B-423D-6442-CAEF-FE553F34C03F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및 인사이트</a:t>
            </a:r>
          </a:p>
        </p:txBody>
      </p:sp>
      <p:grpSp>
        <p:nvGrpSpPr>
          <p:cNvPr id="11" name="그룹 1006">
            <a:extLst>
              <a:ext uri="{FF2B5EF4-FFF2-40B4-BE49-F238E27FC236}">
                <a16:creationId xmlns:a16="http://schemas.microsoft.com/office/drawing/2014/main" id="{933BBF3C-15B5-2FB9-480F-F01FDF1F8E28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52BA1FC9-52FC-7088-C99B-2C6C6DC00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9607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16475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대회 소개</a:t>
            </a: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71847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전처리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5662494" y="7397073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셋 확인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arenBoth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추가적 이슈</a:t>
            </a: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87080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분석 및 학습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70F75-3461-07DA-B72C-E5135284EA49}"/>
              </a:ext>
            </a:extLst>
          </p:cNvPr>
          <p:cNvSpPr txBox="1"/>
          <p:nvPr/>
        </p:nvSpPr>
        <p:spPr>
          <a:xfrm>
            <a:off x="10321325" y="7397073"/>
            <a:ext cx="337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arenBoth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+ 10 Fold</a:t>
            </a:r>
          </a:p>
          <a:p>
            <a:pPr marL="457200" indent="-457200">
              <a:buAutoNum type="arabicParenBoth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재정의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arenBoth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및 개선</a:t>
            </a: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231255" y="6743226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512FBD-627E-5A56-0394-486E47AFB901}"/>
              </a:ext>
            </a:extLst>
          </p:cNvPr>
          <p:cNvSpPr txBox="1"/>
          <p:nvPr/>
        </p:nvSpPr>
        <p:spPr>
          <a:xfrm>
            <a:off x="14585763" y="7414652"/>
            <a:ext cx="33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인사이트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1389524" y="7397073"/>
            <a:ext cx="33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콘테스트 목표 설정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소개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94657" y="2476500"/>
            <a:ext cx="12801600" cy="68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b="1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[DACON] </a:t>
            </a:r>
            <a:r>
              <a:rPr lang="ko-KR" altLang="en-US" sz="3600" b="1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수화 이미지 분류</a:t>
            </a:r>
            <a:r>
              <a:rPr lang="en-US" altLang="ko-KR" sz="3600" b="1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AI</a:t>
            </a:r>
            <a:r>
              <a:rPr lang="ko-KR" altLang="en-US" sz="3600" b="1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b="1" dirty="0" err="1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해커톤</a:t>
            </a:r>
            <a:endParaRPr lang="en-US" altLang="ko-KR" sz="3600" b="1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수화로 표현한 숫자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1~10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이미지를 학습시켜 분류 정확도를 높이는 것이 목적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DL Basic Study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학습한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내용을 활용할 수 있는 대회로 선정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개로 나누어 높은 성능을 보인 수상자의 코드 중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CNN + 10 Fold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내용을 바탕으로 기존 </a:t>
            </a:r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성능보다 개선시키는 것</a:t>
            </a:r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목표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26" name="그림 25" descr="텍스트, 스크린샷, 손가락, 손이(가) 표시된 사진&#10;&#10;자동 생성된 설명">
            <a:extLst>
              <a:ext uri="{FF2B5EF4-FFF2-40B4-BE49-F238E27FC236}">
                <a16:creationId xmlns:a16="http://schemas.microsoft.com/office/drawing/2014/main" id="{1A542F8B-069B-50CB-FC1B-1131FF02F9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4657" y="3610049"/>
            <a:ext cx="8254813" cy="1661584"/>
          </a:xfrm>
          <a:prstGeom prst="rect">
            <a:avLst/>
          </a:prstGeom>
        </p:spPr>
      </p:pic>
      <p:cxnSp>
        <p:nvCxnSpPr>
          <p:cNvPr id="28" name="직선 연결선[R] 22">
            <a:extLst>
              <a:ext uri="{FF2B5EF4-FFF2-40B4-BE49-F238E27FC236}">
                <a16:creationId xmlns:a16="http://schemas.microsoft.com/office/drawing/2014/main" id="{E18F75BD-FDE6-DE44-0146-DBCA2CF7D7EC}"/>
              </a:ext>
            </a:extLst>
          </p:cNvPr>
          <p:cNvCxnSpPr>
            <a:cxnSpLocks/>
          </p:cNvCxnSpPr>
          <p:nvPr/>
        </p:nvCxnSpPr>
        <p:spPr>
          <a:xfrm flipV="1">
            <a:off x="2294657" y="7443564"/>
            <a:ext cx="13021543" cy="5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 descr="사람, 손가락, 손톱, 엄지이(가) 표시된 사진&#10;&#10;자동 생성된 설명">
            <a:extLst>
              <a:ext uri="{FF2B5EF4-FFF2-40B4-BE49-F238E27FC236}">
                <a16:creationId xmlns:a16="http://schemas.microsoft.com/office/drawing/2014/main" id="{9C4D4FC8-92A1-0E5C-50F7-C10E98EAD2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21577" y="3610049"/>
            <a:ext cx="2494623" cy="3326164"/>
          </a:xfrm>
          <a:prstGeom prst="rect">
            <a:avLst/>
          </a:prstGeom>
        </p:spPr>
      </p:pic>
      <p:sp>
        <p:nvSpPr>
          <p:cNvPr id="29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4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28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476500"/>
            <a:ext cx="12801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파일이 없다</a:t>
            </a: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링크를 통해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확보</a:t>
            </a:r>
            <a:endParaRPr lang="en-US" altLang="ko-KR" sz="2800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“10”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28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라벨링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통합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데이터 재정의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PKL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데이터 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큰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Contour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6" name="그림 25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B8F322B9-829A-A25E-2497-3B5CA56BD0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2587" y="3421820"/>
            <a:ext cx="6085115" cy="3698027"/>
          </a:xfrm>
          <a:prstGeom prst="rect">
            <a:avLst/>
          </a:prstGeom>
        </p:spPr>
      </p:pic>
      <p:cxnSp>
        <p:nvCxnSpPr>
          <p:cNvPr id="32" name="직선 연결선[R] 22">
            <a:extLst>
              <a:ext uri="{FF2B5EF4-FFF2-40B4-BE49-F238E27FC236}">
                <a16:creationId xmlns:a16="http://schemas.microsoft.com/office/drawing/2014/main" id="{E18F75BD-FDE6-DE44-0146-DBCA2CF7D7EC}"/>
              </a:ext>
            </a:extLst>
          </p:cNvPr>
          <p:cNvCxnSpPr>
            <a:cxnSpLocks/>
          </p:cNvCxnSpPr>
          <p:nvPr/>
        </p:nvCxnSpPr>
        <p:spPr>
          <a:xfrm flipV="1">
            <a:off x="2294657" y="8687323"/>
            <a:ext cx="13591156" cy="3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6D68F54-3D64-1E89-14C6-18292F6A2CA5}"/>
              </a:ext>
            </a:extLst>
          </p:cNvPr>
          <p:cNvSpPr/>
          <p:nvPr/>
        </p:nvSpPr>
        <p:spPr>
          <a:xfrm>
            <a:off x="8820235" y="8417323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1514B36-115F-36D9-6875-584505338521}"/>
              </a:ext>
            </a:extLst>
          </p:cNvPr>
          <p:cNvSpPr/>
          <p:nvPr/>
        </p:nvSpPr>
        <p:spPr>
          <a:xfrm>
            <a:off x="3539106" y="8417323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35E0DA5-E0DF-C349-004A-D7AD019689F0}"/>
              </a:ext>
            </a:extLst>
          </p:cNvPr>
          <p:cNvSpPr/>
          <p:nvPr/>
        </p:nvSpPr>
        <p:spPr>
          <a:xfrm>
            <a:off x="14464692" y="8399452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632997" y="9076945"/>
            <a:ext cx="474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 폴더 내 이미지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파일을 순회하며 탐색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6405880" y="7732717"/>
            <a:ext cx="657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HEIC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 파일에 대해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RGB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디코딩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11531459" y="9035188"/>
            <a:ext cx="474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Tensor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integer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   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튜플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형태로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PKL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저장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6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47647-DBD8-2E08-9DC0-0922089F09CC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데이터셋 확인</a:t>
            </a:r>
          </a:p>
        </p:txBody>
      </p: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89DC5336-6461-3277-9B87-E77BCF1E91A1}"/>
              </a:ext>
            </a:extLst>
          </p:cNvPr>
          <p:cNvGrpSpPr/>
          <p:nvPr/>
        </p:nvGrpSpPr>
        <p:grpSpPr>
          <a:xfrm>
            <a:off x="1500054" y="1926240"/>
            <a:ext cx="4905826" cy="221166"/>
            <a:chOff x="1202333" y="6130613"/>
            <a:chExt cx="4905826" cy="221166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9474413A-7179-8620-37D6-4987AAFA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30613"/>
              <a:ext cx="4905826" cy="22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476500"/>
            <a:ext cx="128016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arenBoth"/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불균형 및 혼재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“10”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불균형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라벨링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혼재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 Test Data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data accuracy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data accuracy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극심한 차이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과연 </a:t>
            </a: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DACON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데이터와 </a:t>
            </a:r>
            <a:r>
              <a:rPr lang="en-US" altLang="ko-KR" sz="3600" dirty="0" err="1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데이터는 같은 데이터일까</a:t>
            </a: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DACON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코드를 동일하게 돌려봐도 현저한 성능 차이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Test Data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폐기하고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data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6:2:2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분할하기로 결정</a:t>
            </a:r>
            <a:endParaRPr lang="en-US" altLang="ko-KR" sz="2800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6" name="직선 연결선[R] 22">
            <a:extLst>
              <a:ext uri="{FF2B5EF4-FFF2-40B4-BE49-F238E27FC236}">
                <a16:creationId xmlns:a16="http://schemas.microsoft.com/office/drawing/2014/main" id="{E18F75BD-FDE6-DE44-0146-DBCA2CF7D7EC}"/>
              </a:ext>
            </a:extLst>
          </p:cNvPr>
          <p:cNvCxnSpPr>
            <a:cxnSpLocks/>
          </p:cNvCxnSpPr>
          <p:nvPr/>
        </p:nvCxnSpPr>
        <p:spPr>
          <a:xfrm flipV="1">
            <a:off x="2294657" y="7015682"/>
            <a:ext cx="13591156" cy="3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3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615C3-F545-645C-FD54-D26835799256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추가 이슈</a:t>
            </a:r>
          </a:p>
        </p:txBody>
      </p:sp>
      <p:grpSp>
        <p:nvGrpSpPr>
          <p:cNvPr id="13" name="그룹 1006">
            <a:extLst>
              <a:ext uri="{FF2B5EF4-FFF2-40B4-BE49-F238E27FC236}">
                <a16:creationId xmlns:a16="http://schemas.microsoft.com/office/drawing/2014/main" id="{39FCC870-BD3D-C082-5501-C68F5D22158C}"/>
              </a:ext>
            </a:extLst>
          </p:cNvPr>
          <p:cNvGrpSpPr/>
          <p:nvPr/>
        </p:nvGrpSpPr>
        <p:grpSpPr>
          <a:xfrm>
            <a:off x="1500054" y="1926240"/>
            <a:ext cx="4905826" cy="221166"/>
            <a:chOff x="1202333" y="6130613"/>
            <a:chExt cx="4905826" cy="221166"/>
          </a:xfrm>
        </p:grpSpPr>
        <p:pic>
          <p:nvPicPr>
            <p:cNvPr id="14" name="Object 18">
              <a:extLst>
                <a:ext uri="{FF2B5EF4-FFF2-40B4-BE49-F238E27FC236}">
                  <a16:creationId xmlns:a16="http://schemas.microsoft.com/office/drawing/2014/main" id="{48A45302-0818-8096-1DE5-51E35A02B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30613"/>
              <a:ext cx="4905826" cy="22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1191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620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</a:t>
            </a: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pic>
        <p:nvPicPr>
          <p:cNvPr id="26" name="그림 25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A7724A98-A778-3D8E-0D61-1472D2E022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2412" y="6407008"/>
            <a:ext cx="9484881" cy="36042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12087713" y="5835248"/>
            <a:ext cx="5058233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사용한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Inception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76500"/>
            <a:ext cx="1280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2014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ILSVRC14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VGGNET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제치고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네트워크 크기가 깊어지면서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 증가로 인한 </a:t>
            </a:r>
            <a:r>
              <a:rPr lang="ko-KR" altLang="en-US" sz="28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과적합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현상 발생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이에 따라 </a:t>
            </a:r>
            <a:r>
              <a:rPr lang="ko-KR" altLang="en-US" sz="28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연산량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 리소스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과도한 투입의 근본적 해결 필요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GoogLeNet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최종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중간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Auxiliary classifiers output   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</a:t>
            </a:r>
            <a:r>
              <a:rPr lang="en-US" altLang="ko-KR" sz="28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가지는 모델 형태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1981200" y="9664125"/>
            <a:ext cx="14375723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Szegedy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Christian, et al. "Going deeper with convolutions." Proceedings of the IEEE conference on computer vision and pattern recognition. 2015.</a:t>
            </a:r>
          </a:p>
        </p:txBody>
      </p:sp>
      <p:sp>
        <p:nvSpPr>
          <p:cNvPr id="29" name="Text 4"/>
          <p:cNvSpPr/>
          <p:nvPr/>
        </p:nvSpPr>
        <p:spPr>
          <a:xfrm>
            <a:off x="16097293" y="9684582"/>
            <a:ext cx="601208" cy="601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altLang="ko-KR" sz="2800" dirty="0">
                <a:solidFill>
                  <a:srgbClr val="6E6C83">
                    <a:alpha val="100000"/>
                  </a:srgbClr>
                </a:solidFill>
                <a:latin typeface="DM Sans Bold" pitchFamily="34" charset="0"/>
                <a:ea typeface="DM Sans Bold" pitchFamily="34" charset="-122"/>
              </a:rPr>
              <a:t>9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1AF02-273D-5EAF-6CAC-A36B9632E0EF}"/>
              </a:ext>
            </a:extLst>
          </p:cNvPr>
          <p:cNvSpPr txBox="1"/>
          <p:nvPr/>
        </p:nvSpPr>
        <p:spPr>
          <a:xfrm>
            <a:off x="1509187" y="976194"/>
            <a:ext cx="124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분석 및 학습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GoogLeNet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F1ADE3BA-5500-C51A-A75E-83CDF53FA295}"/>
              </a:ext>
            </a:extLst>
          </p:cNvPr>
          <p:cNvGrpSpPr/>
          <p:nvPr/>
        </p:nvGrpSpPr>
        <p:grpSpPr>
          <a:xfrm>
            <a:off x="1500054" y="1926239"/>
            <a:ext cx="5738946" cy="258725"/>
            <a:chOff x="1202333" y="6130612"/>
            <a:chExt cx="5738946" cy="258725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42A4A1CD-A593-A222-EA2C-53C708540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30612"/>
              <a:ext cx="5738946" cy="25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6533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947</Words>
  <Application>Microsoft Macintosh PowerPoint</Application>
  <PresentationFormat>사용자 지정</PresentationFormat>
  <Paragraphs>150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나눔스퀘어_ac Bold</vt:lpstr>
      <vt:lpstr>Arial</vt:lpstr>
      <vt:lpstr>KoPubWorld돋움체 Light</vt:lpstr>
      <vt:lpstr>배달의민족 도현</vt:lpstr>
      <vt:lpstr>Calibri</vt:lpstr>
      <vt:lpstr>DM Sans Bold</vt:lpstr>
      <vt:lpstr>KoPubWorld돋움체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강동헌[ 학부재학 / 산업경영공학부 ]</cp:lastModifiedBy>
  <cp:revision>35</cp:revision>
  <dcterms:created xsi:type="dcterms:W3CDTF">2024-02-10T23:43:54Z</dcterms:created>
  <dcterms:modified xsi:type="dcterms:W3CDTF">2024-02-27T14:56:29Z</dcterms:modified>
</cp:coreProperties>
</file>