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71" r:id="rId6"/>
    <p:sldId id="275" r:id="rId7"/>
    <p:sldId id="266" r:id="rId8"/>
    <p:sldId id="265" r:id="rId9"/>
    <p:sldId id="273" r:id="rId10"/>
    <p:sldId id="276" r:id="rId11"/>
    <p:sldId id="272" r:id="rId12"/>
    <p:sldId id="277" r:id="rId13"/>
    <p:sldId id="267" r:id="rId14"/>
    <p:sldId id="268" r:id="rId15"/>
    <p:sldId id="278" r:id="rId16"/>
    <p:sldId id="269" r:id="rId17"/>
    <p:sldId id="270" r:id="rId18"/>
    <p:sldId id="264" r:id="rId19"/>
  </p:sldIdLst>
  <p:sldSz cx="18288000" cy="10287000"/>
  <p:notesSz cx="10287000" cy="18288000"/>
  <p:embeddedFontLst>
    <p:embeddedFont>
      <p:font typeface="NanumSquareOTF" panose="020B0600000101010101" pitchFamily="34" charset="-127"/>
      <p:regular r:id="rId20"/>
    </p:embeddedFont>
    <p:embeddedFont>
      <p:font typeface="NanumSquareOTF Bold" panose="020B0600000101010101" pitchFamily="34" charset="-127"/>
      <p:bold r:id="rId21"/>
    </p:embeddedFont>
    <p:embeddedFont>
      <p:font typeface="나눔스퀘어_ac Bold" panose="020B0600000101010101" pitchFamily="34" charset="-127"/>
      <p:bold r:id=""/>
    </p:embeddedFont>
    <p:embeddedFont>
      <p:font typeface="배달의민족 도현" panose="020B0600000101010101" pitchFamily="34" charset="-127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069" autoAdjust="0"/>
  </p:normalViewPr>
  <p:slideViewPr>
    <p:cSldViewPr>
      <p:cViewPr>
        <p:scale>
          <a:sx n="81" d="100"/>
          <a:sy n="81" d="100"/>
        </p:scale>
        <p:origin x="20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3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6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8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9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096650" y="3085646"/>
            <a:ext cx="83316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미드로 배우는 </a:t>
            </a:r>
            <a:r>
              <a:rPr lang="en-US" altLang="ko-KR" sz="6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Daily Conversation</a:t>
            </a:r>
          </a:p>
          <a:p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Chatfriends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697475"/>
            <a:ext cx="3076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김나연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이수민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윤성민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Model Structure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A992CC-8610-D142-C6AA-F430C2952A8B}"/>
              </a:ext>
            </a:extLst>
          </p:cNvPr>
          <p:cNvSpPr txBox="1"/>
          <p:nvPr/>
        </p:nvSpPr>
        <p:spPr>
          <a:xfrm>
            <a:off x="10273440" y="4000792"/>
            <a:ext cx="60791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Sliding Window Attention</a:t>
            </a:r>
          </a:p>
          <a:p>
            <a:pPr marL="800100" lvl="1" indent="-342900">
              <a:buFont typeface="Wingdings" pitchFamily="2" charset="2"/>
              <a:buChar char="è"/>
            </a:pP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Window size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제한으로 정보손실이 적음</a:t>
            </a:r>
            <a:endParaRPr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endParaRPr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457200" indent="-457200">
              <a:buAutoNum type="arabicParenR"/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Rolling Buffer Cache</a:t>
            </a:r>
          </a:p>
          <a:p>
            <a:pPr marL="800100" lvl="1" indent="-342900">
              <a:buFont typeface="Wingdings" pitchFamily="2" charset="2"/>
              <a:buChar char="è"/>
            </a:pP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Cache size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제한으로 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fixed size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이상이 된 경우 기존 캐시의 자리에 덮어 씌우는 방식</a:t>
            </a:r>
            <a:endParaRPr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endParaRPr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457200" indent="-457200">
              <a:buAutoNum type="arabicParenR"/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Pre-fill and Chunking</a:t>
            </a:r>
          </a:p>
          <a:p>
            <a:pPr marL="800100" lvl="1" indent="-342900">
              <a:buFont typeface="Wingdings" pitchFamily="2" charset="2"/>
              <a:buChar char="è"/>
            </a:pP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Chunk size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로 자동으로 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window size 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지정</a:t>
            </a:r>
            <a:endParaRPr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/>
            <a:endParaRPr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457200" indent="-457200">
              <a:buAutoNum type="arabicParenR"/>
            </a:pP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GQA(Group-Query Attention)</a:t>
            </a:r>
          </a:p>
          <a:p>
            <a:pPr marL="800100" lvl="1" indent="-342900">
              <a:buFont typeface="Wingdings" pitchFamily="2" charset="2"/>
              <a:buChar char="è"/>
            </a:pP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MHA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와 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MQA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사이 유리한 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Trade-off</a:t>
            </a:r>
          </a:p>
          <a:p>
            <a:pPr lvl="1"/>
            <a:endParaRPr lang="ko-KR" altLang="en-US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5122" name="Picture 2" descr="MHA, MQA, GQA">
            <a:extLst>
              <a:ext uri="{FF2B5EF4-FFF2-40B4-BE49-F238E27FC236}">
                <a16:creationId xmlns:a16="http://schemas.microsoft.com/office/drawing/2014/main" id="{6AD4017C-3962-2BB2-F184-C0B83842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35" y="4496394"/>
            <a:ext cx="7899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016B5E-F972-817D-E607-AF9FC84BA6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4656" y="2921505"/>
            <a:ext cx="5758361" cy="4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459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Memory Buffer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94657" y="2521818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Langchain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Memory Buffer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B05174-3BF9-575E-B33B-4DDD1B11EDE2}"/>
              </a:ext>
            </a:extLst>
          </p:cNvPr>
          <p:cNvSpPr txBox="1"/>
          <p:nvPr/>
        </p:nvSpPr>
        <p:spPr>
          <a:xfrm>
            <a:off x="3875113" y="8455417"/>
            <a:ext cx="13239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단순 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QA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형식의 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Chatbot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 아닌 기존의 대화내용과 정보를 기억하는 </a:t>
            </a:r>
            <a:r>
              <a:rPr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Chatbot</a:t>
            </a:r>
            <a:r>
              <a:rPr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을 구현</a:t>
            </a:r>
            <a:endParaRPr lang="en-US" altLang="ko-KR" sz="2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endParaRPr lang="en-US" altLang="ko-KR" sz="24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r>
              <a:rPr lang="en-US" altLang="ko-KR" sz="24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LangChain</a:t>
            </a: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의 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Conversation Buffer</a:t>
            </a: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을 활용</a:t>
            </a:r>
            <a:endParaRPr lang="en-US" altLang="ko-KR" sz="24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6146" name="Picture 2" descr="Diagram illustrating the READ and WRITE operations of a memory system in a conversational interface.">
            <a:extLst>
              <a:ext uri="{FF2B5EF4-FFF2-40B4-BE49-F238E27FC236}">
                <a16:creationId xmlns:a16="http://schemas.microsoft.com/office/drawing/2014/main" id="{C05E1EFD-D627-E3BF-3E4C-022EFF80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67" y="3530594"/>
            <a:ext cx="8897937" cy="454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94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Memory Buffer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94657" y="2521818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Langchain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Memory Buffer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9A6C7A0-C48F-9334-3C63-D11AB193AE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70993" y="3642970"/>
            <a:ext cx="7226300" cy="5981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B0184B-6AE3-6A0A-DC01-733E64C365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4665" y="3974405"/>
            <a:ext cx="3386264" cy="5260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8AFD7D-3543-4097-19BC-DA54656D68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30984" y="4772622"/>
            <a:ext cx="5943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604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공유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5ABC01-7A44-96B4-3C9C-1A7699A1DE24}"/>
              </a:ext>
            </a:extLst>
          </p:cNvPr>
          <p:cNvSpPr txBox="1"/>
          <p:nvPr/>
        </p:nvSpPr>
        <p:spPr>
          <a:xfrm>
            <a:off x="2133600" y="2715977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Baseline fine-tuned GPT2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1D3272-CA24-287A-67EF-9E3428F339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4785" y="3761299"/>
            <a:ext cx="11131917" cy="19452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6F1EC4-0A83-B4C7-121C-ED8436F325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4657" y="6661501"/>
            <a:ext cx="6178169" cy="32556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C7A2FB-F0E6-DF7D-698D-4CAEF867637B}"/>
              </a:ext>
            </a:extLst>
          </p:cNvPr>
          <p:cNvSpPr txBox="1"/>
          <p:nvPr/>
        </p:nvSpPr>
        <p:spPr>
          <a:xfrm>
            <a:off x="2133600" y="5706541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Base-model Mistral Inference</a:t>
            </a:r>
          </a:p>
        </p:txBody>
      </p:sp>
    </p:spTree>
    <p:extLst>
      <p:ext uri="{BB962C8B-B14F-4D97-AF65-F5344CB8AC3E}">
        <p14:creationId xmlns:p14="http://schemas.microsoft.com/office/powerpoint/2010/main" val="21786533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공유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7900069-173B-2129-2C0B-9AE5EAA9BC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99441" y="4008388"/>
            <a:ext cx="14402547" cy="21957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5ABC01-7A44-96B4-3C9C-1A7699A1DE24}"/>
              </a:ext>
            </a:extLst>
          </p:cNvPr>
          <p:cNvSpPr txBox="1"/>
          <p:nvPr/>
        </p:nvSpPr>
        <p:spPr>
          <a:xfrm>
            <a:off x="2133600" y="2715977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Mistral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Langchain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MemoryBuffer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E2FC9C-BCAF-7D79-ACFA-6D2DC7A6B78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99441" y="6395335"/>
            <a:ext cx="12349485" cy="33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9804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666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Future Prospect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40270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Future Work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3171965"/>
            <a:ext cx="12801600" cy="625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</a:t>
            </a:r>
            <a:endParaRPr lang="en-US" altLang="ko-KR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한정된 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Memory, Computing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자원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문제로 더 다양한 시도를 하지 못했던 점</a:t>
            </a:r>
            <a:endParaRPr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Ex) finetuning parameter 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조절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기존에 사용하고자 했던 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Mamba structure 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사용 등</a:t>
            </a:r>
            <a:endParaRPr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transcript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사용으로 반복되는 단어나 말이 중간에 끊기는 경우를 처리하기 까다로웠던 점</a:t>
            </a:r>
            <a:endParaRPr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sz="23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0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활용가능성</a:t>
            </a:r>
            <a:endParaRPr lang="en-US" altLang="ko-KR" sz="30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구어체의 형식으로 영어를 포함한 제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외국어를 일상대화형식으로 배우는 것이 가능</a:t>
            </a:r>
            <a:endParaRPr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인물의 특성을 반영한 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model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을 각각 생성하여 실제 인물과 대화하는 듯한 시뮬레이션으로 활용가능</a:t>
            </a:r>
            <a:endParaRPr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Prototype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제작 및 배포로 깔끔한 </a:t>
            </a:r>
            <a:r>
              <a:rPr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interface</a:t>
            </a:r>
            <a:r>
              <a:rPr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지원</a:t>
            </a:r>
            <a:endParaRPr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27120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102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79599" y="3400519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35965" y="3398375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171180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5299186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100846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70125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92869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946230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201772" y="6616475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Introduction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CB5C4-6305-36E0-089F-21A48E068C9C}"/>
              </a:ext>
            </a:extLst>
          </p:cNvPr>
          <p:cNvSpPr txBox="1"/>
          <p:nvPr/>
        </p:nvSpPr>
        <p:spPr>
          <a:xfrm>
            <a:off x="1189634" y="7714007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주제선정 배경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</a:t>
            </a: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166706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5410947" y="6671847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Process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C48-9C99-83E8-A554-274FA7B04A3C}"/>
              </a:ext>
            </a:extLst>
          </p:cNvPr>
          <p:cNvSpPr txBox="1"/>
          <p:nvPr/>
        </p:nvSpPr>
        <p:spPr>
          <a:xfrm>
            <a:off x="5398809" y="7769379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PEFT Method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 Structure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Memory Buffer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4042469" y="7878116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68409" y="6687080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70F75-3461-07DA-B72C-E5135284EA49}"/>
              </a:ext>
            </a:extLst>
          </p:cNvPr>
          <p:cNvSpPr txBox="1"/>
          <p:nvPr/>
        </p:nvSpPr>
        <p:spPr>
          <a:xfrm>
            <a:off x="9961005" y="8080718"/>
            <a:ext cx="33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 공유</a:t>
            </a: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99931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4231255" y="6743226"/>
            <a:ext cx="374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Future Prospect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512FBD-627E-5A56-0394-486E47AFB901}"/>
              </a:ext>
            </a:extLst>
          </p:cNvPr>
          <p:cNvSpPr txBox="1"/>
          <p:nvPr/>
        </p:nvSpPr>
        <p:spPr>
          <a:xfrm>
            <a:off x="14219117" y="7840758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 가능성</a:t>
            </a: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862777" y="7949495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Introduction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2209800" y="2971602"/>
            <a:ext cx="12801600" cy="539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본격적으로 프로젝트 시작에 앞서 논문 스터디 진행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LoRA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Low-Rank Adaptation of Large Language Models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Llama 2: Open Foundation and Fine-Tuned Chat Models (2023)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QLoRA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Efficient Finetuning of Quantized LLMs)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Mamba: Linear-Time Sequence Modeling with Selective State Spaces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Jamba: A Hybrid Transformer-Mamba Language Model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Toolformer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Language Models Can Teach Themselves to Use Tools</a:t>
            </a: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챗봇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 Lightweight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논문 위주로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F136E16-2975-B934-8C76-5A8D418E07C5}"/>
              </a:ext>
            </a:extLst>
          </p:cNvPr>
          <p:cNvSpPr txBox="1"/>
          <p:nvPr/>
        </p:nvSpPr>
        <p:spPr>
          <a:xfrm>
            <a:off x="3689355" y="8802042"/>
            <a:ext cx="1069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Architecture</a:t>
            </a:r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Mamba</a:t>
            </a:r>
            <a:r>
              <a:rPr lang="ko-KR" altLang="en-US" sz="28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LoRA</a:t>
            </a:r>
            <a:r>
              <a:rPr lang="ko-KR" altLang="en-US" sz="28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이용해서 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Finetuning</a:t>
            </a:r>
            <a:r>
              <a:rPr lang="ko-KR" altLang="en-US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해보자</a:t>
            </a:r>
            <a:r>
              <a:rPr lang="en-US" altLang="ko-KR" sz="2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소개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00EC5A-7DD6-CC0F-CD0F-532234310087}"/>
              </a:ext>
            </a:extLst>
          </p:cNvPr>
          <p:cNvSpPr txBox="1"/>
          <p:nvPr/>
        </p:nvSpPr>
        <p:spPr>
          <a:xfrm>
            <a:off x="2235291" y="4242146"/>
            <a:ext cx="9129741" cy="394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Customed data</a:t>
            </a: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en-US" altLang="ko-KR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Chatbot</a:t>
            </a: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구축하기</a:t>
            </a:r>
            <a:endParaRPr lang="en-US" altLang="ko-KR" sz="28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모델들을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Daily conversation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특화될 수 있도록 구어체 대화를 가능하게 하고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Chatbot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통한 비형식적 영어대화를 나눌 수 있도록 하는 것을 프로젝트 목표로 한다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대표적인 미국드라마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Friends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통해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Customed data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생성하고 친구와 소통하는 듯한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Chatbot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구축을 하고자 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 descr="Is Friends Still the Most Popular Show on TV?">
            <a:extLst>
              <a:ext uri="{FF2B5EF4-FFF2-40B4-BE49-F238E27FC236}">
                <a16:creationId xmlns:a16="http://schemas.microsoft.com/office/drawing/2014/main" id="{6B1C41F1-F035-7A67-609C-9FEC5571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429" y="3374201"/>
            <a:ext cx="4544747" cy="56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544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소개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2056020" y="2998552"/>
            <a:ext cx="7086837" cy="660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데이터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미드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Friends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대본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 docx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파일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DataFrame</a:t>
            </a:r>
            <a:r>
              <a:rPr lang="en-US" altLang="ko-KR" sz="22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ko-KR" altLang="en-US" sz="22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구축</a:t>
            </a:r>
            <a:endParaRPr lang="en-US" altLang="ko-KR" sz="22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→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scene, character, dialogue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각각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split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→ 각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대사와 그 대사를 한 인물이 있는 </a:t>
            </a:r>
            <a:r>
              <a:rPr lang="en-US" altLang="ko-KR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dataframe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생성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→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input, output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형식이 되도록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speaker, dialogue, next speaker, next dialogue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열 형태의 </a:t>
            </a:r>
            <a:r>
              <a:rPr lang="en-US" altLang="ko-KR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dataframe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형식으로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csv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파일 생성 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정제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정규표현식을 이용한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[Scene], (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인물의 행동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등 괄호 안의 문자 및 기호 삭제 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여러 줄의 대사일 경우 하나의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row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로 처리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A37D939-8598-052B-6BF3-6E2AD92824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98635" y="3083427"/>
            <a:ext cx="6837035" cy="66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807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28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Process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PEFT Method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94657" y="2630715"/>
            <a:ext cx="12801600" cy="16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LoRA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모델을 이용해서 경량화 시도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0220031-ED99-3271-0180-C0BB2B570B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43705" y="3907748"/>
            <a:ext cx="7772400" cy="2853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2B012D-2323-9B79-4422-1D08EB61DFCD}"/>
              </a:ext>
            </a:extLst>
          </p:cNvPr>
          <p:cNvSpPr txBox="1"/>
          <p:nvPr/>
        </p:nvSpPr>
        <p:spPr>
          <a:xfrm>
            <a:off x="2258431" y="7489866"/>
            <a:ext cx="1404989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3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저차원의 </a:t>
            </a:r>
            <a:r>
              <a:rPr lang="en-US" altLang="ko-KR" sz="23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intrinsic rank</a:t>
            </a:r>
            <a:r>
              <a:rPr lang="ko-KR" altLang="en-US" sz="2300" b="1" dirty="0" err="1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를</a:t>
            </a:r>
            <a:r>
              <a:rPr lang="ko-KR" altLang="en-US" sz="23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이용해 </a:t>
            </a:r>
            <a:r>
              <a:rPr lang="en-US" altLang="ko-KR" sz="23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finetuning</a:t>
            </a:r>
            <a:r>
              <a:rPr lang="ko-KR" altLang="en-US" sz="23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하는 방법론을 제시하는 논문</a:t>
            </a:r>
            <a:endParaRPr lang="en-US" altLang="ko-KR" sz="2300" b="1" dirty="0">
              <a:solidFill>
                <a:schemeClr val="dk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endParaRPr lang="en-US" altLang="ko-KR" sz="2300" b="1" dirty="0">
              <a:solidFill>
                <a:schemeClr val="dk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하나의 </a:t>
            </a:r>
            <a:r>
              <a:rPr lang="en-US" altLang="ko-KR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Pre-trained model</a:t>
            </a:r>
            <a:r>
              <a:rPr lang="ko-KR" altLang="en-US" sz="2300" dirty="0" err="1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에</a:t>
            </a: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대한 작은 </a:t>
            </a:r>
            <a:r>
              <a:rPr lang="en-US" altLang="ko-KR" sz="2300" dirty="0" err="1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LoRA</a:t>
            </a:r>
            <a:r>
              <a:rPr lang="en-US" altLang="ko-KR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모듈들을 만들어 서로 다른 </a:t>
            </a:r>
            <a:r>
              <a:rPr lang="en-US" altLang="ko-KR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task</a:t>
            </a:r>
            <a:r>
              <a:rPr lang="ko-KR" altLang="en-US" sz="2300" dirty="0" err="1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에</a:t>
            </a: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적용할 수 있어 저장용량 측면과 </a:t>
            </a:r>
            <a:r>
              <a:rPr lang="en-US" altLang="ko-KR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task </a:t>
            </a: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전환 측면에서 매우 유용</a:t>
            </a:r>
            <a:endParaRPr lang="en-US" altLang="ko-KR" sz="2300" dirty="0">
              <a:solidFill>
                <a:schemeClr val="dk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대부분의 </a:t>
            </a:r>
            <a:r>
              <a:rPr lang="en-US" altLang="ko-KR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parameter</a:t>
            </a:r>
            <a:r>
              <a:rPr lang="ko-KR" altLang="en-US" sz="2300" dirty="0" err="1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에</a:t>
            </a: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대해 추가적인 최적화를 진행할 필요가 없고</a:t>
            </a:r>
            <a:r>
              <a:rPr lang="en-US" altLang="ko-KR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Fully fine-tuned model</a:t>
            </a:r>
            <a:r>
              <a:rPr lang="ko-KR" altLang="en-US" sz="2300" dirty="0" err="1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에</a:t>
            </a: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비교하여 추가적인 </a:t>
            </a:r>
            <a:r>
              <a:rPr lang="en-US" altLang="ko-KR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inference latency</a:t>
            </a:r>
            <a:r>
              <a:rPr lang="ko-KR" altLang="en-US" sz="2300" dirty="0">
                <a:solidFill>
                  <a:schemeClr val="dk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가 없음</a:t>
            </a:r>
            <a:endParaRPr lang="ko-KR" altLang="en-US" sz="23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0467531-DFB2-9954-62D7-85701BBC23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58096" y="3386829"/>
            <a:ext cx="3442336" cy="37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Model Structure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74914BC-9F8B-C2FD-3BE0-14AB86D2EC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4656" y="2921505"/>
            <a:ext cx="5758361" cy="47421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40FF2F0-177D-41D8-B20D-F5184744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27" y="3788903"/>
            <a:ext cx="9780504" cy="369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A992CC-8610-D142-C6AA-F430C2952A8B}"/>
              </a:ext>
            </a:extLst>
          </p:cNvPr>
          <p:cNvSpPr txBox="1"/>
          <p:nvPr/>
        </p:nvSpPr>
        <p:spPr>
          <a:xfrm>
            <a:off x="2519351" y="8191391"/>
            <a:ext cx="1324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Llama2</a:t>
            </a:r>
            <a:r>
              <a:rPr lang="ko-KR" altLang="en-US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와 비교하여 추론</a:t>
            </a:r>
            <a:r>
              <a:rPr lang="en-US" altLang="ko-KR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이해</a:t>
            </a:r>
            <a:r>
              <a:rPr lang="en-US" altLang="ko-KR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STEM</a:t>
            </a:r>
            <a:r>
              <a:rPr lang="ko-KR" altLang="en-US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에서 </a:t>
            </a:r>
            <a:r>
              <a:rPr lang="en-US" altLang="ko-KR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3</a:t>
            </a:r>
            <a:r>
              <a:rPr lang="ko-KR" altLang="en-US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배 이상의 좋은 성능을 보인 </a:t>
            </a:r>
            <a:r>
              <a:rPr lang="en-US" altLang="ko-KR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Transformer </a:t>
            </a:r>
            <a:r>
              <a:rPr lang="ko-KR" altLang="en-US" sz="2400" b="1" dirty="0">
                <a:solidFill>
                  <a:schemeClr val="dk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구조의 모델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09977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542</Words>
  <Application>Microsoft Macintosh PowerPoint</Application>
  <PresentationFormat>사용자 지정</PresentationFormat>
  <Paragraphs>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배달의민족 도현</vt:lpstr>
      <vt:lpstr>Calibri</vt:lpstr>
      <vt:lpstr>Wingdings</vt:lpstr>
      <vt:lpstr>나눔스퀘어_ac Bold</vt:lpstr>
      <vt:lpstr>NanumSquareOTF</vt:lpstr>
      <vt:lpstr>NanumSquareOTF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김나연[ 학부재학 / 통계학과 ]</cp:lastModifiedBy>
  <cp:revision>24</cp:revision>
  <dcterms:created xsi:type="dcterms:W3CDTF">2024-02-10T23:43:54Z</dcterms:created>
  <dcterms:modified xsi:type="dcterms:W3CDTF">2024-07-01T13:25:46Z</dcterms:modified>
</cp:coreProperties>
</file>