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508" autoAdjust="0"/>
    <p:restoredTop sz="94648"/>
  </p:normalViewPr>
  <p:slideViewPr>
    <p:cSldViewPr snapToGrid="0">
      <p:cViewPr>
        <p:scale>
          <a:sx n="82" d="100"/>
          <a:sy n="82" d="100"/>
        </p:scale>
        <p:origin x="48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4475-8E1F-6D49-B236-A8E9E9F771EB}" type="datetimeFigureOut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3F01D-9766-5B44-90F6-D301BF76C5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040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3F01D-9766-5B44-90F6-D301BF76C5C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432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2EA98-3D70-4721-AA19-BCC039D14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061BDE-057D-CF8E-272D-8F11676E4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DFD9A-2116-71C7-575E-94C9C1CA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7D642-D0B8-4A03-9E96-583B562B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A891C-52DD-FA41-8A3D-8615D0C0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215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01BD-44E9-EBAD-F961-A81BB63A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71A84E-A45E-A57A-B5B0-7C6CD0705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5FBB8-78E4-6BA4-4B3D-EDEB17D7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3B347-0F93-557B-F245-955B167E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376B0-1B8E-13BE-B159-F86DB67B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60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FA121B-16CA-ADF9-6FBE-97337A326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149089-18CE-CA25-63D6-95548EB89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33E6C-04C1-A3D5-EB22-FEE6AE58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64FC3-A6D3-A484-5194-7907F962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39A60-15DF-E7C8-514A-93D82DD1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833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82643-8A5A-5CFC-B5D0-CC898B85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41C4F-AD89-E631-4917-7699C3DC1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85C8D-9DBC-E090-B135-343C1B68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C1C56-C358-9002-C87B-6582A3DD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BD428F-AD5F-184E-3774-8E5FA60B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435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79E3E-11AF-EB14-CF90-A06448E5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D6D2D1-FB4D-4513-D9AF-FF03B62D5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0C0C6-AF5D-2058-74DB-BE9810E5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3C9B1-0AA8-D0BD-54AA-1F844213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ED403-CB5B-2231-D0C7-38B79711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457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1DF2A-D60C-2531-1F8F-2F553375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20EA5-A122-B9C6-CA57-1E5090CD9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75A12-223F-5A23-CABA-F2C4060A8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F6391-35F6-74A4-5AB7-C5FE9940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99726-146A-E364-951C-E16B8167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E3BAE0-DA0C-5BE0-6A02-0AB6F2A5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43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97EE1-2479-7D38-93ED-AB1C0EAE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D1951-9245-F624-9A4B-BE8A867C0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EE4AF-05DF-7ADA-23DE-F176EF2FA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CE3557-AB35-E6CB-BD1C-DA94CCDB8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30AE8C-7A40-C275-4D2A-663B0968B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1901EE-38BF-9841-1C28-3A0B3F3A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08B521-473C-CEFF-3E03-E05B0361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BE0B11-214B-0783-6D2C-35B7F9D5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818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072E5-87A9-8731-B115-FA8A3394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692E26-E5B2-3368-EBDB-48A2E665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D945C7-32E9-C018-2AB8-F89BCC30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0D8C0F-9F8A-09F3-215F-9E1E8FBE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398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C20B5B-8FA1-5044-ADE4-99EC81BF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2F2F6F-DC64-67B1-F231-6FCE16D8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5D52DB-524C-AFFE-F2E9-1E972236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037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BE9E8-F3CA-CC9D-2633-C751D73D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F79C0-BAB7-710F-D871-00D52F84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6E0E2-9FC3-283B-8D44-EE5A774C5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987FD-9B74-AB20-4914-721FDE53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4284D-C065-FEAA-A464-0058F1B5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D7B0A-FCAD-3032-B6B9-148F2227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80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121E0-52F0-F652-2A2B-DED37E0C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5E23D5-2A63-36FB-DFCA-900F1672D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943134-907F-47C5-6CB8-45E974AF3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4BF7FD-869B-CB4D-6339-A66AF325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441279-1794-1657-8140-32BD5816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89C8DF-89C9-B8FC-9513-8166C09C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354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D08C97-E177-A8EB-B460-D2D14C11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D36BC-A90D-BFEB-1B8E-C2D60628F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A5C18-D3A3-233D-CF6B-D61ABB6D2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D1D75-F814-1346-BEBA-FB62FB81318E}" type="datetimeFigureOut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28714-5F58-93CC-6D40-9F5C47A33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E0CBD-7253-D307-86A7-E23B7A372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785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">
            <a:extLst>
              <a:ext uri="{FF2B5EF4-FFF2-40B4-BE49-F238E27FC236}">
                <a16:creationId xmlns:a16="http://schemas.microsoft.com/office/drawing/2014/main" id="{4F3B7F62-CE6E-3391-537C-F86FE799E0FE}"/>
              </a:ext>
            </a:extLst>
          </p:cNvPr>
          <p:cNvSpPr/>
          <p:nvPr/>
        </p:nvSpPr>
        <p:spPr>
          <a:xfrm>
            <a:off x="156000" y="1099925"/>
            <a:ext cx="11880000" cy="25200"/>
          </a:xfrm>
          <a:prstGeom prst="rect">
            <a:avLst/>
          </a:prstGeom>
          <a:solidFill>
            <a:srgbClr val="900020">
              <a:alpha val="10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2" descr=" ">
            <a:extLst>
              <a:ext uri="{FF2B5EF4-FFF2-40B4-BE49-F238E27FC236}">
                <a16:creationId xmlns:a16="http://schemas.microsoft.com/office/drawing/2014/main" id="{BC2C7FA8-A241-E70E-4748-338DEC3D7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9712" y="167213"/>
            <a:ext cx="1747162" cy="58231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FF82901-EDB5-0689-05EC-0E26C5657C4C}"/>
              </a:ext>
            </a:extLst>
          </p:cNvPr>
          <p:cNvGrpSpPr/>
          <p:nvPr/>
        </p:nvGrpSpPr>
        <p:grpSpPr>
          <a:xfrm>
            <a:off x="3899760" y="1238200"/>
            <a:ext cx="4406040" cy="5258569"/>
            <a:chOff x="3899760" y="1238200"/>
            <a:chExt cx="4406040" cy="5258569"/>
          </a:xfrm>
        </p:grpSpPr>
        <p:sp>
          <p:nvSpPr>
            <p:cNvPr id="12" name="양쪽 모서리가 둥근 사각형 11">
              <a:extLst>
                <a:ext uri="{FF2B5EF4-FFF2-40B4-BE49-F238E27FC236}">
                  <a16:creationId xmlns:a16="http://schemas.microsoft.com/office/drawing/2014/main" id="{C5DB2649-FA28-E7DC-1677-F1CE1DEF356F}"/>
                </a:ext>
              </a:extLst>
            </p:cNvPr>
            <p:cNvSpPr/>
            <p:nvPr/>
          </p:nvSpPr>
          <p:spPr>
            <a:xfrm>
              <a:off x="3899760" y="1238200"/>
              <a:ext cx="4406040" cy="313200"/>
            </a:xfrm>
            <a:prstGeom prst="round2SameRect">
              <a:avLst/>
            </a:prstGeom>
            <a:solidFill>
              <a:srgbClr val="8C1625"/>
            </a:solidFill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Approach &amp; Model</a:t>
              </a:r>
              <a:endParaRPr kumimoji="1"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49D97D3-83FD-31B1-62D4-369EF27BDB2B}"/>
                </a:ext>
              </a:extLst>
            </p:cNvPr>
            <p:cNvSpPr/>
            <p:nvPr/>
          </p:nvSpPr>
          <p:spPr>
            <a:xfrm>
              <a:off x="3899760" y="1551023"/>
              <a:ext cx="4406040" cy="4945746"/>
            </a:xfrm>
            <a:prstGeom prst="rect">
              <a:avLst/>
            </a:prstGeom>
            <a:noFill/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100" b="1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시스템 아키텍처</a:t>
              </a:r>
              <a:r>
                <a:rPr kumimoji="1" lang="en-US" altLang="ko-KR" sz="1100" b="1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ko-KR" sz="1050" b="1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ko-KR" sz="1050" b="1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ko-KR" sz="1050" b="1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endParaRPr kumimoji="1" lang="en-US" altLang="ko-KR" sz="1050" b="1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endParaRPr kumimoji="1" lang="en-US" altLang="ko-KR" sz="1050" b="1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kumimoji="1" lang="ko-KR" altLang="en-US" sz="1100" b="1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대화형 </a:t>
              </a:r>
              <a:r>
                <a:rPr kumimoji="1" lang="ko-KR" altLang="en-US" sz="1100" b="1" dirty="0" err="1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챗봇</a:t>
              </a:r>
              <a:endParaRPr kumimoji="1" lang="en-US" altLang="ko-KR" sz="1100" b="1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pPr marL="360000" lvl="1" indent="-228600">
                <a:buFont typeface="Arial" panose="020B0604020202020204" pitchFamily="34" charset="0"/>
                <a:buChar char="•"/>
              </a:pP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Noto Sans KR" panose="020B0200000000000000"/>
                  <a:cs typeface="Times New Roman" panose="02020603050405020304" pitchFamily="18" charset="0"/>
                </a:rPr>
                <a:t>CLOVA Studio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튜닝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‘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대화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’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 기능</a:t>
              </a:r>
              <a:endParaRPr kumimoji="1" lang="en-US" altLang="ko-KR" sz="1000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pPr marL="360000" lvl="1" indent="-228600">
                <a:buFont typeface="Arial" panose="020B0604020202020204" pitchFamily="34" charset="0"/>
                <a:buChar char="•"/>
              </a:pPr>
              <a:r>
                <a:rPr kumimoji="1" lang="ko-KR" altLang="en-US" sz="1000" u="sng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훈련 데이터셋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: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 채팅 데이터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,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Noto Sans KR" panose="020B0200000000000000"/>
                  <a:cs typeface="Times New Roman" panose="02020603050405020304" pitchFamily="18" charset="0"/>
                </a:rPr>
                <a:t>[‘Text’, ‘Completion’]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Noto Sans KR" panose="020B0200000000000000" pitchFamily="34" charset="-128"/>
                  <a:cs typeface="Times New Roman" panose="02020603050405020304" pitchFamily="18" charset="0"/>
                </a:rPr>
                <a:t>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형태로 입력</a:t>
              </a:r>
              <a:endParaRPr kumimoji="1" lang="en-US" altLang="ko-KR" sz="1000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pPr marL="360000" lvl="1" indent="-228600">
                <a:buFont typeface="Arial" panose="020B0604020202020204" pitchFamily="34" charset="0"/>
                <a:buChar char="•"/>
              </a:pP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각 대화 시나리오 당</a:t>
              </a:r>
              <a:b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</a:b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1)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발화 문장을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[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누적 대화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–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마지막 답변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]</a:t>
              </a:r>
              <a:r>
                <a:rPr kumimoji="1" lang="ko-KR" altLang="en-US" sz="1000" dirty="0" err="1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으로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 재구조화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/>
              </a:r>
              <a:b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</a:b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2) P02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의 마지막 발화를 기준으로 시나리오 종료</a:t>
              </a:r>
              <a:b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</a:b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3)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매 시나리오에 대해 동일한 작업 </a:t>
              </a:r>
              <a:endParaRPr kumimoji="1" lang="en-US" altLang="ko-KR" sz="1000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pPr marL="360000" lvl="1" indent="-228600">
                <a:buFont typeface="Arial" panose="020B0604020202020204" pitchFamily="34" charset="0"/>
                <a:buChar char="•"/>
              </a:pPr>
              <a:endParaRPr kumimoji="1" lang="en-US" altLang="ko-KR" sz="1000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pPr marL="360000" lvl="1" indent="-228600">
                <a:buFont typeface="Arial" panose="020B0604020202020204" pitchFamily="34" charset="0"/>
                <a:buChar char="•"/>
              </a:pPr>
              <a:endParaRPr kumimoji="1" lang="en-US" altLang="ko-KR" sz="1000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pPr marL="360000" lvl="1" indent="-228600">
                <a:buFont typeface="Arial" panose="020B0604020202020204" pitchFamily="34" charset="0"/>
                <a:buChar char="•"/>
              </a:pPr>
              <a:endParaRPr kumimoji="1" lang="en-US" altLang="ko-KR" sz="1000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pPr marL="360000" lvl="1" indent="-228600">
                <a:buFont typeface="Arial" panose="020B0604020202020204" pitchFamily="34" charset="0"/>
                <a:buChar char="•"/>
              </a:pPr>
              <a:endParaRPr kumimoji="1" lang="en-US" altLang="ko-KR" sz="1000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pPr marL="360000" lvl="1" indent="-228600">
                <a:buFont typeface="Arial" panose="020B0604020202020204" pitchFamily="34" charset="0"/>
                <a:buChar char="•"/>
              </a:pPr>
              <a:endParaRPr kumimoji="1" lang="en-US" altLang="ko-KR" sz="1000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pPr marL="360000" lvl="1" indent="-228600">
                <a:buFont typeface="Arial" panose="020B0604020202020204" pitchFamily="34" charset="0"/>
                <a:buChar char="•"/>
              </a:pPr>
              <a:endParaRPr kumimoji="1" lang="en-US" altLang="ko-KR" sz="1000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pPr marL="131400" lvl="1"/>
              <a:endParaRPr kumimoji="1" lang="en-US" altLang="ko-KR" sz="1000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kumimoji="1" lang="ko-KR" altLang="en-US" sz="1100" b="1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호감도 점수 산출</a:t>
              </a:r>
              <a:endParaRPr kumimoji="1" lang="en-US" altLang="ko-KR" sz="1100" b="1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pPr marL="74250" lvl="1">
                <a:lnSpc>
                  <a:spcPct val="150000"/>
                </a:lnSpc>
              </a:pPr>
              <a:r>
                <a:rPr kumimoji="1" lang="en-US" altLang="ko-KR" sz="1000" u="sng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[</a:t>
              </a:r>
              <a:r>
                <a:rPr kumimoji="1" lang="ko-KR" altLang="en-US" sz="1000" u="sng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호감도 점수 </a:t>
              </a:r>
              <a:r>
                <a:rPr kumimoji="1" lang="en-US" altLang="ko-KR" sz="1000" u="sng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= AI</a:t>
              </a:r>
              <a:r>
                <a:rPr kumimoji="1" lang="ko-KR" altLang="en-US" sz="1000" u="sng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의 답변 문장에 대한 감정 레이블 각각 확률 * 감정 별 가중치</a:t>
              </a:r>
              <a:r>
                <a:rPr kumimoji="1" lang="en-US" altLang="ko-KR" sz="1000" u="sng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]</a:t>
              </a:r>
              <a:r>
                <a:rPr kumimoji="1" lang="ko-KR" altLang="en-US" sz="1000" u="sng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 </a:t>
              </a:r>
              <a:endParaRPr kumimoji="1" lang="en-US" altLang="ko-KR" sz="1000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pPr marL="36000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Noto Sans KR" panose="020B0200000000000000" pitchFamily="34" charset="-128"/>
                  <a:cs typeface="Times New Roman" panose="02020603050405020304" pitchFamily="18" charset="0"/>
                </a:rPr>
                <a:t>모델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Noto Sans KR" panose="020B0200000000000000"/>
                  <a:cs typeface="Times New Roman" panose="02020603050405020304" pitchFamily="18" charset="0"/>
                </a:rPr>
                <a:t>: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Noto Sans KR" panose="020B0200000000000000" pitchFamily="34" charset="-128"/>
                  <a:cs typeface="Times New Roman" panose="02020603050405020304" pitchFamily="18" charset="0"/>
                </a:rPr>
                <a:t> </a:t>
              </a:r>
              <a:r>
                <a:rPr kumimoji="1" lang="en-US" altLang="ko-KR" sz="1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Noto Sans KR" panose="020B0200000000000000"/>
                  <a:cs typeface="Times New Roman" panose="02020603050405020304" pitchFamily="18" charset="0"/>
                </a:rPr>
                <a:t>KcELECTRA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Noto Sans KR" panose="020B0200000000000000"/>
                  <a:cs typeface="Times New Roman" panose="02020603050405020304" pitchFamily="18" charset="0"/>
                </a:rPr>
                <a:t>-base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 +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채팅 데이터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,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감정 레이블</a:t>
              </a:r>
              <a:endParaRPr kumimoji="1" lang="en-US" altLang="ko-KR" sz="1000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pPr lvl="1"/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⇒ 채팅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/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대화 텍스트에 특화된 감정 레이블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,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 각각의 </a:t>
              </a:r>
              <a:r>
                <a:rPr kumimoji="1" lang="ko-KR" altLang="en-US" sz="1000" dirty="0" err="1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확률값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 도출</a:t>
              </a:r>
              <a:endParaRPr kumimoji="1" lang="en-US" altLang="ko-KR" sz="1000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pPr marL="360000" lvl="1" indent="-285750">
                <a:buFont typeface="Arial" panose="020B0604020202020204" pitchFamily="34" charset="0"/>
                <a:buChar char="•"/>
              </a:pP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감정 레이블 별 가중치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: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 </a:t>
              </a:r>
              <a:r>
                <a:rPr kumimoji="1" lang="en-US" altLang="ko-KR" sz="1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Noto Sans KR" panose="020B0200000000000000"/>
                  <a:cs typeface="Times New Roman" panose="02020603050405020304" pitchFamily="18" charset="0"/>
                </a:rPr>
                <a:t>KoBERT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워드 </a:t>
              </a:r>
              <a:r>
                <a:rPr kumimoji="1" lang="ko-KR" altLang="en-US" sz="1000" dirty="0" err="1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임베딩을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 활용한 ‘설렘’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, ‘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관심’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, ‘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호감’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, ‘</a:t>
              </a:r>
              <a:r>
                <a:rPr kumimoji="1" lang="ko-KR" altLang="en-US" sz="1000" dirty="0" err="1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사랑’과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 각 감정 라벨 간의 코사인 유사도 점수의 평균 ⇒ </a:t>
              </a:r>
              <a:r>
                <a:rPr kumimoji="1" lang="ko-KR" altLang="en-US" sz="1000" dirty="0" err="1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긍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/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부정 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0-1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사이 스케일링 </a:t>
              </a:r>
              <a:endParaRPr kumimoji="1" lang="en-US" altLang="ko-KR" sz="1000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pPr marL="360000" lvl="1" indent="-285750">
                <a:buFont typeface="Arial" panose="020B0604020202020204" pitchFamily="34" charset="0"/>
                <a:buChar char="•"/>
              </a:pP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Noto Sans KR" panose="020B0200000000000000"/>
                  <a:cs typeface="Times New Roman" panose="02020603050405020304" pitchFamily="18" charset="0"/>
                </a:rPr>
                <a:t>Turn Score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: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 </a:t>
              </a:r>
              <a:r>
                <a:rPr kumimoji="1" lang="en-US" altLang="ko-KR" sz="900" dirty="0">
                  <a:solidFill>
                    <a:schemeClr val="tx1"/>
                  </a:solidFill>
                  <a:latin typeface="Times New Roman" panose="02020603050405020304" pitchFamily="18" charset="0"/>
                  <a:ea typeface="Noto Sans KR" panose="020B0200000000000000"/>
                  <a:cs typeface="Times New Roman" panose="02020603050405020304" pitchFamily="18" charset="0"/>
                </a:rPr>
                <a:t>AI</a:t>
              </a:r>
              <a:r>
                <a:rPr kumimoji="1" lang="ko-KR" altLang="en-US" sz="9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의 답변 문장에 대한 ∑</a:t>
              </a:r>
              <a:r>
                <a:rPr kumimoji="1" lang="en-US" altLang="ko-KR" sz="9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(</a:t>
              </a:r>
              <a:r>
                <a:rPr kumimoji="1" lang="ko-KR" altLang="en-US" sz="9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감정 라벨 각각 확률 * 감정 별 가중치</a:t>
              </a:r>
              <a:r>
                <a:rPr kumimoji="1" lang="en-US" altLang="ko-KR" sz="9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)</a:t>
              </a:r>
              <a:endParaRPr kumimoji="1" lang="en-US" altLang="ko-KR" sz="1000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pPr marL="360000" lvl="1" indent="-285750">
                <a:buFont typeface="Arial" panose="020B0604020202020204" pitchFamily="34" charset="0"/>
                <a:buChar char="•"/>
              </a:pP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Noto Sans KR" panose="020B0200000000000000"/>
                  <a:cs typeface="Times New Roman" panose="02020603050405020304" pitchFamily="18" charset="0"/>
                </a:rPr>
                <a:t>Total Score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: </a:t>
              </a:r>
              <a:r>
                <a:rPr kumimoji="1" lang="ko-KR" altLang="en-US" sz="9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모든 </a:t>
              </a:r>
              <a:r>
                <a:rPr kumimoji="1" lang="en-US" altLang="ko-KR" sz="900" dirty="0">
                  <a:solidFill>
                    <a:schemeClr val="tx1"/>
                  </a:solidFill>
                  <a:latin typeface="Times New Roman" panose="02020603050405020304" pitchFamily="18" charset="0"/>
                  <a:ea typeface="Noto Sans KR" panose="020B0200000000000000"/>
                  <a:cs typeface="Times New Roman" panose="02020603050405020304" pitchFamily="18" charset="0"/>
                </a:rPr>
                <a:t>AI</a:t>
              </a:r>
              <a:r>
                <a:rPr kumimoji="1" lang="ko-KR" altLang="en-US" sz="9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의 답변 문장에 대한 ∑</a:t>
              </a:r>
              <a:r>
                <a:rPr kumimoji="1" lang="en-US" altLang="ko-KR" sz="9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(</a:t>
              </a:r>
              <a:r>
                <a:rPr kumimoji="1" lang="ko-KR" altLang="en-US" sz="9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감정 라벨 각각 확률 * 감정 별 가중치</a:t>
              </a:r>
              <a:r>
                <a:rPr kumimoji="1" lang="en-US" altLang="ko-KR" sz="9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) ※</a:t>
              </a:r>
              <a:r>
                <a:rPr kumimoji="1" lang="ko-KR" altLang="en-US" sz="9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 최신 턴에 큰 가중치 부여 </a:t>
              </a:r>
              <a:r>
                <a:rPr kumimoji="1" lang="en-US" altLang="ko-KR" sz="9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( </a:t>
              </a:r>
              <a:r>
                <a:rPr kumimoji="1" lang="ko-KR" altLang="en-US" sz="9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현재 턴 수 </a:t>
              </a:r>
              <a:r>
                <a:rPr kumimoji="1" lang="en-US" altLang="ko-KR" sz="9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/ </a:t>
              </a:r>
              <a:r>
                <a:rPr kumimoji="1" lang="ko-KR" altLang="en-US" sz="9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총 대화 수 </a:t>
              </a:r>
              <a:r>
                <a:rPr kumimoji="1" lang="en-US" altLang="ko-KR" sz="9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) </a:t>
              </a:r>
              <a:r>
                <a:rPr kumimoji="1" lang="ko-KR" altLang="en-US" sz="9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대화 수 </a:t>
              </a:r>
              <a:r>
                <a:rPr kumimoji="1" lang="en-US" altLang="ko-KR" sz="9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= </a:t>
              </a:r>
              <a:r>
                <a:rPr kumimoji="1" lang="ko-KR" altLang="en-US" sz="9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턴 수 * </a:t>
              </a:r>
              <a:r>
                <a:rPr kumimoji="1" lang="en-US" altLang="ko-KR" sz="9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2 </a:t>
              </a:r>
              <a:endParaRPr kumimoji="1" lang="ko-KR" altLang="en-US" sz="1000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922805F-25AA-032E-B2ED-4BFC8767D07D}"/>
              </a:ext>
            </a:extLst>
          </p:cNvPr>
          <p:cNvGrpSpPr/>
          <p:nvPr/>
        </p:nvGrpSpPr>
        <p:grpSpPr>
          <a:xfrm>
            <a:off x="8436000" y="1238200"/>
            <a:ext cx="3600000" cy="2521001"/>
            <a:chOff x="8436000" y="1243055"/>
            <a:chExt cx="3600000" cy="2521001"/>
          </a:xfrm>
        </p:grpSpPr>
        <p:sp>
          <p:nvSpPr>
            <p:cNvPr id="14" name="양쪽 모서리가 둥근 사각형 13">
              <a:extLst>
                <a:ext uri="{FF2B5EF4-FFF2-40B4-BE49-F238E27FC236}">
                  <a16:creationId xmlns:a16="http://schemas.microsoft.com/office/drawing/2014/main" id="{7A668C8B-AACA-4208-93B6-313CDF0C78EB}"/>
                </a:ext>
              </a:extLst>
            </p:cNvPr>
            <p:cNvSpPr/>
            <p:nvPr/>
          </p:nvSpPr>
          <p:spPr>
            <a:xfrm>
              <a:off x="8436000" y="1243055"/>
              <a:ext cx="3600000" cy="313200"/>
            </a:xfrm>
            <a:prstGeom prst="round2SameRect">
              <a:avLst/>
            </a:prstGeom>
            <a:solidFill>
              <a:srgbClr val="8C1625"/>
            </a:solidFill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Datasets</a:t>
              </a:r>
              <a:endParaRPr kumimoji="1"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335D533-117B-FE6E-C7BD-D3A4FBDA74F8}"/>
                </a:ext>
              </a:extLst>
            </p:cNvPr>
            <p:cNvSpPr/>
            <p:nvPr/>
          </p:nvSpPr>
          <p:spPr>
            <a:xfrm>
              <a:off x="8436000" y="1555878"/>
              <a:ext cx="3600000" cy="2208178"/>
            </a:xfrm>
            <a:prstGeom prst="rect">
              <a:avLst/>
            </a:prstGeom>
            <a:noFill/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1. SNS </a:t>
              </a:r>
              <a:r>
                <a:rPr kumimoji="1" lang="ko-KR" altLang="en-US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데이터 고도화</a:t>
              </a:r>
              <a:r>
                <a:rPr kumimoji="1" lang="en-US" altLang="ko-KR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(</a:t>
              </a:r>
              <a:r>
                <a:rPr kumimoji="1" lang="en-US" altLang="ko-KR" sz="1200" b="1" dirty="0" err="1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AiHub</a:t>
              </a:r>
              <a:r>
                <a:rPr kumimoji="1" lang="en-US" altLang="ko-KR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2020~2021</a:t>
              </a: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년 한국어 </a:t>
              </a:r>
              <a:r>
                <a:rPr kumimoji="1" lang="ko-KR" altLang="en-US" sz="1000" dirty="0" err="1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일상대화</a:t>
              </a: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 데이터 셋 </a:t>
              </a:r>
              <a:endParaRPr kumimoji="1" lang="en-US" altLang="ko-KR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연인 간 대화 상황 추출을 위해 화자가 남녀가 번갈아 나오고 </a:t>
              </a:r>
              <a:r>
                <a:rPr kumimoji="1"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‘</a:t>
              </a: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개인 및 관계</a:t>
              </a:r>
              <a:r>
                <a:rPr kumimoji="1"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‘ </a:t>
              </a: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주제인 대화 상황 추출</a:t>
              </a:r>
              <a:endParaRPr kumimoji="1" lang="en-US" altLang="ko-KR" sz="100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총 </a:t>
              </a:r>
              <a:r>
                <a:rPr kumimoji="1"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5</a:t>
              </a: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만여 개의 대화 행을 추출</a:t>
              </a:r>
              <a:endParaRPr kumimoji="1" lang="en-US" altLang="ko-KR" sz="100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marL="285750" indent="-285750">
                <a:buFontTx/>
                <a:buChar char="-"/>
              </a:pPr>
              <a:endParaRPr kumimoji="1" lang="en-US" altLang="ko-KR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r>
                <a:rPr kumimoji="1" lang="en-US" altLang="ko-KR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2. </a:t>
              </a:r>
              <a:r>
                <a:rPr kumimoji="1" lang="en-US" altLang="ko-KR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KOTE(Korean Online That-</a:t>
              </a:r>
              <a:r>
                <a:rPr kumimoji="1" lang="en-US" altLang="ko-KR" sz="1200" b="1" dirty="0" err="1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gul</a:t>
              </a:r>
              <a:r>
                <a:rPr kumimoji="1" lang="en-US" altLang="ko-KR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 Emotions)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다양한 플랫폼에서 수집한 </a:t>
              </a:r>
              <a:r>
                <a:rPr kumimoji="1"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5</a:t>
              </a: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만여 개의 댓글을 </a:t>
              </a:r>
              <a:r>
                <a:rPr kumimoji="1"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43</a:t>
              </a: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개 감정 레이블로 분류한 </a:t>
              </a:r>
              <a:r>
                <a:rPr kumimoji="1" lang="ko-KR" altLang="en-US" sz="1000" dirty="0" err="1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데이터셋</a:t>
              </a:r>
              <a:endParaRPr kumimoji="1" lang="en-US" altLang="ko-KR" sz="100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각 감정 레이블의 </a:t>
              </a:r>
              <a:r>
                <a:rPr kumimoji="1" lang="ko-KR" altLang="en-US" sz="1000" dirty="0" err="1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확률값과</a:t>
              </a: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 가중치 도출</a:t>
              </a:r>
              <a:endParaRPr kumimoji="1" lang="en-US" altLang="ko-KR" sz="100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문장 그 자체가 아닌 대화 참여자가 느끼는 감정을 내포</a:t>
              </a:r>
              <a:endParaRPr kumimoji="1" lang="en-US" altLang="ko-KR" sz="100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ko-KR" altLang="en-US" sz="1000" dirty="0" err="1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챗봇</a:t>
              </a: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 대화에 감정 </a:t>
              </a:r>
              <a:r>
                <a:rPr kumimoji="1" lang="ko-KR" altLang="en-US" sz="1000" dirty="0" err="1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라벨링</a:t>
              </a: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 하기 위해 사용함</a:t>
              </a:r>
              <a:r>
                <a:rPr kumimoji="1"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.</a:t>
              </a:r>
              <a:endParaRPr kumimoji="1" lang="en-US" altLang="ko-KR" sz="100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607342B-6194-8B4F-C828-0CDAA18E6D55}"/>
              </a:ext>
            </a:extLst>
          </p:cNvPr>
          <p:cNvSpPr txBox="1"/>
          <p:nvPr/>
        </p:nvSpPr>
        <p:spPr>
          <a:xfrm>
            <a:off x="1873134" y="51188"/>
            <a:ext cx="844573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KUBIG CONFERENCE Poster Template(</a:t>
            </a:r>
            <a:r>
              <a:rPr kumimoji="1" lang="en-US" altLang="ko-KR" b="1" dirty="0">
                <a:latin typeface="Times New Roman" panose="02020603050405020304" pitchFamily="18" charset="0"/>
                <a:ea typeface="Noto Sans KR" panose="020B0200000000000000" pitchFamily="34" charset="-128"/>
                <a:cs typeface="Times New Roman" panose="02020603050405020304" pitchFamily="18" charset="0"/>
              </a:rPr>
              <a:t>AI</a:t>
            </a:r>
            <a:r>
              <a:rPr kumimoji="1" lang="ko-KR" altLang="en-US" b="1" dirty="0">
                <a:latin typeface="Times New Roman" panose="02020603050405020304" pitchFamily="18" charset="0"/>
                <a:ea typeface="Noto Sans KR" panose="020B0200000000000000" pitchFamily="34" charset="-128"/>
                <a:cs typeface="Times New Roman" panose="02020603050405020304" pitchFamily="18" charset="0"/>
              </a:rPr>
              <a:t>가 평가해주는 </a:t>
            </a:r>
            <a:r>
              <a:rPr kumimoji="1" lang="ko-KR" altLang="en-US" b="1" dirty="0" err="1">
                <a:latin typeface="Times New Roman" panose="02020603050405020304" pitchFamily="18" charset="0"/>
                <a:ea typeface="Noto Sans KR" panose="020B0200000000000000" pitchFamily="34" charset="-128"/>
                <a:cs typeface="Times New Roman" panose="02020603050405020304" pitchFamily="18" charset="0"/>
              </a:rPr>
              <a:t>플러팅</a:t>
            </a:r>
            <a:r>
              <a:rPr kumimoji="1"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kumimoji="1"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kumimoji="1" lang="en-US" altLang="ko-KR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ko-KR" alt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ko-K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Haewon</a:t>
            </a:r>
            <a:r>
              <a:rPr kumimoji="1"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Jung, 19</a:t>
            </a:r>
            <a:r>
              <a:rPr kumimoji="1" lang="en-US" altLang="ko-KR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kumimoji="1"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Seunghyun Shim,</a:t>
            </a:r>
            <a:r>
              <a:rPr kumimoji="1" lang="ko-KR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Jiwon</a:t>
            </a:r>
            <a:r>
              <a:rPr kumimoji="1"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Bae, </a:t>
            </a:r>
            <a:r>
              <a:rPr kumimoji="1" lang="en-US" altLang="ko-K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Hayoun</a:t>
            </a:r>
            <a:r>
              <a:rPr kumimoji="1"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Chung</a:t>
            </a:r>
          </a:p>
          <a:p>
            <a:pPr algn="ctr"/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KUBIG(Korea University Data Science &amp; AI Society), Korea University</a:t>
            </a:r>
            <a:b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ttom0505</a:t>
            </a:r>
            <a:r>
              <a:rPr kumimoji="1"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chenny0811, com0901226,</a:t>
            </a:r>
            <a:r>
              <a:rPr kumimoji="1"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jchung02</a:t>
            </a:r>
            <a:r>
              <a:rPr kumimoji="1"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)@</a:t>
            </a:r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korea.ac.kr</a:t>
            </a:r>
            <a:endParaRPr kumimoji="1"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313499-9BDC-FC05-11FA-BC81D02BD0FD}"/>
              </a:ext>
            </a:extLst>
          </p:cNvPr>
          <p:cNvGrpSpPr/>
          <p:nvPr/>
        </p:nvGrpSpPr>
        <p:grpSpPr>
          <a:xfrm>
            <a:off x="156000" y="1238200"/>
            <a:ext cx="3600000" cy="5258568"/>
            <a:chOff x="156000" y="1238201"/>
            <a:chExt cx="3600000" cy="5258568"/>
          </a:xfrm>
        </p:grpSpPr>
        <p:sp>
          <p:nvSpPr>
            <p:cNvPr id="18" name="양쪽 모서리가 둥근 사각형 17">
              <a:extLst>
                <a:ext uri="{FF2B5EF4-FFF2-40B4-BE49-F238E27FC236}">
                  <a16:creationId xmlns:a16="http://schemas.microsoft.com/office/drawing/2014/main" id="{FE570181-B535-BA59-3C19-81B32BDA4B49}"/>
                </a:ext>
              </a:extLst>
            </p:cNvPr>
            <p:cNvSpPr/>
            <p:nvPr/>
          </p:nvSpPr>
          <p:spPr>
            <a:xfrm>
              <a:off x="156000" y="1238201"/>
              <a:ext cx="3600000" cy="313200"/>
            </a:xfrm>
            <a:prstGeom prst="round2SameRect">
              <a:avLst/>
            </a:prstGeom>
            <a:solidFill>
              <a:srgbClr val="8C1625"/>
            </a:solidFill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Motivation &amp; Key Idea</a:t>
              </a:r>
              <a:endParaRPr kumimoji="1"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33C1976-8DB2-279C-A355-6B6F608AAB84}"/>
                </a:ext>
              </a:extLst>
            </p:cNvPr>
            <p:cNvSpPr/>
            <p:nvPr/>
          </p:nvSpPr>
          <p:spPr>
            <a:xfrm>
              <a:off x="156000" y="1551023"/>
              <a:ext cx="3600000" cy="4945746"/>
            </a:xfrm>
            <a:prstGeom prst="rect">
              <a:avLst/>
            </a:prstGeom>
            <a:noFill/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그동안 </a:t>
              </a:r>
              <a:r>
                <a:rPr kumimoji="1" lang="en-US" altLang="ko-KR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AI</a:t>
              </a:r>
              <a:r>
                <a:rPr kumimoji="1" lang="ko-KR" altLang="en-US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가 출력하는 메시지를 사람이 평가해왔다</a:t>
              </a:r>
              <a:endParaRPr kumimoji="1" lang="en-US" altLang="ko-KR" sz="1200" b="1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kumimoji="1" lang="ko-KR" altLang="ko-KR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⇅</a:t>
              </a:r>
              <a:endParaRPr kumimoji="1" lang="en-US" altLang="ko-KR" sz="1200" b="1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kumimoji="1" lang="ko-KR" altLang="en-US" sz="1400" b="1" dirty="0" smtClean="0">
                  <a:solidFill>
                    <a:srgbClr val="8C1625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사람의 메시지를 </a:t>
              </a:r>
              <a:r>
                <a:rPr kumimoji="1" lang="en-US" altLang="ko-KR" sz="1400" b="1" dirty="0" smtClean="0">
                  <a:solidFill>
                    <a:srgbClr val="8C1625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AI</a:t>
              </a:r>
              <a:r>
                <a:rPr kumimoji="1" lang="ko-KR" altLang="en-US" sz="1400" b="1" dirty="0" smtClean="0">
                  <a:solidFill>
                    <a:srgbClr val="8C1625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가 평가하면 어떨까</a:t>
              </a:r>
              <a:r>
                <a:rPr kumimoji="1" lang="en-US" altLang="ko-KR" sz="1400" b="1" dirty="0" smtClean="0">
                  <a:solidFill>
                    <a:srgbClr val="8C1625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?</a:t>
              </a:r>
            </a:p>
            <a:p>
              <a:pPr algn="ctr"/>
              <a:endParaRPr kumimoji="1" lang="en-US" altLang="ko-KR" sz="12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기존 </a:t>
              </a:r>
              <a:r>
                <a:rPr kumimoji="1" lang="ko-KR" altLang="en-US" sz="1200" b="1" dirty="0" err="1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챗봇에</a:t>
              </a:r>
              <a:r>
                <a:rPr kumimoji="1" lang="ko-KR" altLang="en-US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 기능을 추가해</a:t>
              </a:r>
              <a:r>
                <a:rPr kumimoji="1" lang="en-US" altLang="ko-KR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, </a:t>
              </a:r>
              <a:r>
                <a:rPr kumimoji="1" lang="ko-KR" altLang="en-US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사람이 메시지를 입력하면 </a:t>
              </a:r>
              <a:r>
                <a:rPr kumimoji="1" lang="en-US" altLang="ko-KR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AI</a:t>
              </a:r>
              <a:r>
                <a:rPr kumimoji="1" lang="ko-KR" altLang="en-US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도 메시지를 출력하여 대화를 이어나가는 동시에 </a:t>
              </a:r>
              <a:r>
                <a:rPr kumimoji="1" lang="en-US" altLang="ko-KR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AI</a:t>
              </a:r>
              <a:r>
                <a:rPr kumimoji="1" lang="ko-KR" altLang="en-US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가 인간을 평가한 점수도 동시에 출력하도록 한다</a:t>
              </a:r>
              <a:endParaRPr kumimoji="1" lang="en-US" altLang="ko-KR" sz="1200" b="1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algn="just"/>
              <a:endParaRPr kumimoji="1" lang="en-US" altLang="ko-KR" sz="12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marL="228600" indent="-228600" algn="just">
                <a:buAutoNum type="arabicPeriod"/>
              </a:pPr>
              <a:r>
                <a:rPr kumimoji="1" lang="en-US" altLang="ko-KR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Topic</a:t>
              </a:r>
            </a:p>
            <a:p>
              <a:pPr marL="171450" indent="-171450" algn="just">
                <a:buFontTx/>
                <a:buChar char="-"/>
              </a:pPr>
              <a:r>
                <a:rPr kumimoji="1"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20</a:t>
              </a: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대가 제일 관심있어 하는 주제인 </a:t>
              </a: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연애를 주제로 선정</a:t>
              </a:r>
              <a:endParaRPr kumimoji="1" lang="en-US" altLang="ko-KR" sz="100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marL="171450" indent="-171450" algn="just">
                <a:buFontTx/>
                <a:buChar char="-"/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사</a:t>
              </a: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용자가 </a:t>
              </a:r>
              <a:r>
                <a:rPr kumimoji="1"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AI</a:t>
              </a:r>
              <a:r>
                <a:rPr kumimoji="1" lang="ko-KR" altLang="en-US" sz="1000" dirty="0" err="1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챗봇과</a:t>
              </a: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 대화하면</a:t>
              </a:r>
              <a:r>
                <a:rPr kumimoji="1"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, AI</a:t>
              </a: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가 대화하며 </a:t>
              </a:r>
              <a:r>
                <a:rPr kumimoji="1" lang="ko-KR" altLang="en-US" sz="1000" dirty="0" smtClean="0">
                  <a:solidFill>
                    <a:srgbClr val="8C1625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상대방에게 느끼는 </a:t>
              </a:r>
              <a:r>
                <a:rPr kumimoji="1" lang="ko-KR" altLang="en-US" sz="1000" dirty="0" err="1" smtClean="0">
                  <a:solidFill>
                    <a:srgbClr val="8C1625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호감도를</a:t>
              </a:r>
              <a:r>
                <a:rPr kumimoji="1" lang="ko-KR" altLang="en-US" sz="1000" dirty="0" smtClean="0">
                  <a:solidFill>
                    <a:srgbClr val="8C1625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 계산하여 함께 출력하는 </a:t>
              </a:r>
              <a:r>
                <a:rPr kumimoji="1" lang="ko-KR" altLang="en-US" sz="1000" dirty="0" err="1" smtClean="0">
                  <a:solidFill>
                    <a:srgbClr val="8C1625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챗봇을</a:t>
              </a:r>
              <a:r>
                <a:rPr kumimoji="1" lang="ko-KR" altLang="en-US" sz="1000" dirty="0" smtClean="0">
                  <a:solidFill>
                    <a:srgbClr val="8C1625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 구성</a:t>
              </a:r>
              <a:r>
                <a:rPr kumimoji="1" lang="en-US" altLang="ko-KR" sz="1000" dirty="0" smtClean="0">
                  <a:solidFill>
                    <a:srgbClr val="8C1625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. </a:t>
              </a:r>
              <a:r>
                <a:rPr kumimoji="1" lang="ko-KR" altLang="en-US" sz="1000" dirty="0" smtClean="0">
                  <a:solidFill>
                    <a:srgbClr val="8C1625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이는 기존 연애 관련 </a:t>
              </a:r>
              <a:r>
                <a:rPr kumimoji="1" lang="ko-KR" altLang="en-US" sz="1000" dirty="0" err="1" smtClean="0">
                  <a:solidFill>
                    <a:srgbClr val="8C1625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챗봇들과</a:t>
              </a:r>
              <a:r>
                <a:rPr kumimoji="1" lang="ko-KR" altLang="en-US" sz="1000" dirty="0" smtClean="0">
                  <a:solidFill>
                    <a:srgbClr val="8C1625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 차별화되는 점</a:t>
              </a:r>
              <a:endParaRPr kumimoji="1" lang="en-US" altLang="ko-KR" sz="1000" dirty="0" smtClean="0">
                <a:solidFill>
                  <a:srgbClr val="8C1625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marL="171450" indent="-171450" algn="just">
                <a:buFontTx/>
                <a:buChar char="-"/>
              </a:pPr>
              <a:endParaRPr kumimoji="1" lang="en-US" altLang="ko-KR" sz="12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algn="just"/>
              <a:r>
                <a:rPr kumimoji="1" lang="en-US" altLang="ko-KR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2. </a:t>
              </a:r>
              <a:r>
                <a:rPr kumimoji="1" lang="ko-KR" altLang="en-US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핵심 요소</a:t>
              </a:r>
              <a:endParaRPr kumimoji="1" lang="en-US" altLang="ko-KR" sz="1200" b="1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marL="171450" indent="-171450" algn="just">
                <a:buFontTx/>
                <a:buChar char="-"/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자연스러운 대화가 가능한 </a:t>
              </a:r>
              <a:r>
                <a:rPr kumimoji="1" lang="ko-KR" altLang="en-US" sz="1000" dirty="0" err="1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챗봇</a:t>
              </a: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 구현</a:t>
              </a:r>
              <a:endParaRPr kumimoji="1" lang="en-US" altLang="ko-KR" sz="100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marL="171450" indent="-171450" algn="just">
                <a:buFontTx/>
                <a:buChar char="-"/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호감도 점수 산출하는 </a:t>
              </a:r>
              <a:r>
                <a:rPr kumimoji="1" lang="ko-KR" altLang="en-US" sz="1000" dirty="0" err="1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메트릭</a:t>
              </a: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 개발 후 호감도 점수 계산 후 출력</a:t>
              </a:r>
              <a:endParaRPr kumimoji="1" lang="en-US" altLang="ko-KR" sz="100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marL="171450" indent="-171450" algn="just">
                <a:buFontTx/>
                <a:buChar char="-"/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대화 및 호감도 </a:t>
              </a:r>
              <a:r>
                <a:rPr kumimoji="1" lang="ko-KR" altLang="en-US" sz="1000" dirty="0" err="1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출력값이</a:t>
              </a: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 납득 </a:t>
              </a:r>
              <a:r>
                <a:rPr kumimoji="1" lang="ko-KR" altLang="en-US" sz="1000" dirty="0" err="1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가능해야함</a:t>
              </a:r>
              <a:endParaRPr kumimoji="1" lang="en-US" altLang="ko-KR" sz="100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marL="171450" indent="-171450" algn="just">
                <a:buFontTx/>
                <a:buChar char="-"/>
              </a:pPr>
              <a:endParaRPr kumimoji="1" lang="en-US" altLang="ko-KR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algn="just"/>
              <a:r>
                <a:rPr kumimoji="1" lang="en-US" altLang="ko-KR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3. </a:t>
              </a:r>
              <a:r>
                <a:rPr kumimoji="1" lang="ko-KR" altLang="en-US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학습 요구 사항</a:t>
              </a:r>
              <a:endParaRPr kumimoji="1" lang="en-US" altLang="ko-KR" sz="1200" b="1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marL="171450" indent="-171450" algn="just">
                <a:buFontTx/>
                <a:buChar char="-"/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일상 연인간 대화 데이터를 활용해 친근한 텍스트 내역 학습</a:t>
              </a:r>
              <a:endParaRPr kumimoji="1" lang="en-US" altLang="ko-KR" sz="100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marL="171450" indent="-171450" algn="just">
                <a:buFontTx/>
                <a:buChar char="-"/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각 대화 턴마다 호감도 점수 계산 </a:t>
              </a:r>
              <a:r>
                <a:rPr kumimoji="1" lang="ko-KR" altLang="en-US" sz="1000" dirty="0" err="1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메트릭</a:t>
              </a: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 학습</a:t>
              </a:r>
              <a:endParaRPr kumimoji="1" lang="en-US" altLang="ko-KR" sz="100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marL="171450" indent="-171450" algn="just">
                <a:buFontTx/>
                <a:buChar char="-"/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대화의 맥락을 고려하도록 학습 필요</a:t>
              </a:r>
              <a:endParaRPr kumimoji="1" lang="en-US" altLang="ko-KR" sz="100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marL="171450" indent="-171450" algn="just">
                <a:buFontTx/>
                <a:buChar char="-"/>
              </a:pPr>
              <a:endParaRPr kumimoji="1" lang="en-US" altLang="ko-KR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algn="just"/>
              <a:r>
                <a:rPr kumimoji="1" lang="en-US" altLang="ko-KR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4. </a:t>
              </a:r>
              <a:r>
                <a:rPr kumimoji="1" lang="ko-KR" altLang="en-US" sz="1200" b="1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웹 앱으로 구현</a:t>
              </a:r>
              <a:endParaRPr kumimoji="1" lang="en-US" altLang="ko-KR" sz="1200" b="1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algn="just"/>
              <a:r>
                <a:rPr kumimoji="1"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- </a:t>
              </a: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학습한 </a:t>
              </a:r>
              <a:r>
                <a:rPr kumimoji="1" lang="ko-KR" altLang="en-US" sz="1000" dirty="0" err="1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챗봇을</a:t>
              </a: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Times New Roman" panose="02020603050405020304" pitchFamily="18" charset="0"/>
                </a:rPr>
                <a:t> 사용자들이 직접 체험할 수 있도록 웹 앱 서비스로 구현 필요</a:t>
              </a:r>
              <a:endParaRPr kumimoji="1" lang="en-US" altLang="ko-KR" sz="100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  <a:p>
              <a:pPr marL="171450" indent="-171450" algn="just">
                <a:buFontTx/>
                <a:buChar char="-"/>
              </a:pPr>
              <a:endParaRPr kumimoji="1" lang="ko-KR" altLang="en-US" sz="12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703A77E-DDC8-9804-7CBF-BF0BAD93893F}"/>
              </a:ext>
            </a:extLst>
          </p:cNvPr>
          <p:cNvGrpSpPr/>
          <p:nvPr/>
        </p:nvGrpSpPr>
        <p:grpSpPr>
          <a:xfrm>
            <a:off x="8436000" y="3870036"/>
            <a:ext cx="3600000" cy="2626733"/>
            <a:chOff x="8436000" y="4091874"/>
            <a:chExt cx="3600000" cy="2404895"/>
          </a:xfrm>
        </p:grpSpPr>
        <p:sp>
          <p:nvSpPr>
            <p:cNvPr id="20" name="양쪽 모서리가 둥근 사각형 19">
              <a:extLst>
                <a:ext uri="{FF2B5EF4-FFF2-40B4-BE49-F238E27FC236}">
                  <a16:creationId xmlns:a16="http://schemas.microsoft.com/office/drawing/2014/main" id="{98B5BEB9-1E94-6827-9C87-1D2E54D2AFD3}"/>
                </a:ext>
              </a:extLst>
            </p:cNvPr>
            <p:cNvSpPr/>
            <p:nvPr/>
          </p:nvSpPr>
          <p:spPr>
            <a:xfrm>
              <a:off x="8436000" y="4091874"/>
              <a:ext cx="3600000" cy="313200"/>
            </a:xfrm>
            <a:prstGeom prst="round2SameRect">
              <a:avLst/>
            </a:prstGeom>
            <a:solidFill>
              <a:srgbClr val="8C1625"/>
            </a:solidFill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kumimoji="1"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8B392F4-2C4B-EE46-03C7-AD8E6EA19B68}"/>
                </a:ext>
              </a:extLst>
            </p:cNvPr>
            <p:cNvSpPr/>
            <p:nvPr/>
          </p:nvSpPr>
          <p:spPr>
            <a:xfrm>
              <a:off x="8436000" y="4404696"/>
              <a:ext cx="3600000" cy="2092073"/>
            </a:xfrm>
            <a:prstGeom prst="rect">
              <a:avLst/>
            </a:prstGeom>
            <a:noFill/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Noto Sans KR" panose="020B0200000000000000"/>
                  <a:cs typeface="Times New Roman" panose="02020603050405020304" pitchFamily="18" charset="0"/>
                </a:rPr>
                <a:t>Streamlit</a:t>
              </a:r>
              <a:r>
                <a:rPr kumimoji="1" lang="ko-KR" altLang="en-US" sz="1100" b="1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을 통한 웹 앱 구현 </a:t>
              </a:r>
              <a:endParaRPr kumimoji="1" lang="en-US" altLang="ko-KR" sz="1100" b="1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pPr marL="228600" indent="-228600">
                <a:buAutoNum type="arabicParenR"/>
              </a:pP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사용자가 </a:t>
              </a:r>
              <a:r>
                <a:rPr kumimoji="1" lang="ko-KR" altLang="en-US" sz="1000" dirty="0" err="1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채팅창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 </a:t>
              </a:r>
              <a:r>
                <a:rPr kumimoji="1" lang="ko-KR" altLang="en-US" sz="1000" dirty="0" smtClean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화면에 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메시지를 입력해 서버에 전송</a:t>
              </a:r>
              <a:endParaRPr kumimoji="1" lang="en-US" altLang="ko-KR" sz="1000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2-1)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 채팅메시지를 생성하는 첫 모델의 결과 출력 </a:t>
              </a:r>
              <a:endParaRPr kumimoji="1" lang="en-US" altLang="ko-KR" sz="1000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2-2)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 호감도 점수를 계산하는 두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,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 pitchFamily="34" charset="-128"/>
                  <a:cs typeface="Times New Roman" panose="02020603050405020304" pitchFamily="18" charset="0"/>
                </a:rPr>
                <a:t>세 번째 모델의 결과 출력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(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Noto Sans KR" panose="020B0200000000000000"/>
                  <a:cs typeface="Times New Roman" panose="02020603050405020304" pitchFamily="18" charset="0"/>
                </a:rPr>
                <a:t>turn score, total score</a:t>
              </a:r>
              <a:r>
                <a:rPr kumimoji="1" lang="en-US" altLang="ko-KR" sz="1000" dirty="0">
                  <a:solidFill>
                    <a:schemeClr val="tx1"/>
                  </a:solidFill>
                  <a:latin typeface="Noto Sans KR" panose="020B0200000000000000" pitchFamily="34" charset="-128"/>
                  <a:ea typeface="Noto Sans KR" panose="020B0200000000000000"/>
                  <a:cs typeface="Times New Roman" panose="02020603050405020304" pitchFamily="18" charset="0"/>
                </a:rPr>
                <a:t>)</a:t>
              </a:r>
              <a:endParaRPr kumimoji="1" lang="en-US" altLang="ko-KR" sz="1200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endParaRPr kumimoji="1" lang="en-US" altLang="ko-KR" sz="1200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endParaRPr kumimoji="1" lang="en-US" altLang="ko-KR" sz="1200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/>
                <a:cs typeface="Times New Roman" panose="02020603050405020304" pitchFamily="18" charset="0"/>
              </a:endParaRPr>
            </a:p>
            <a:p>
              <a:endParaRPr kumimoji="1" lang="ko-KR" altLang="en-US" sz="1200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E6272DF-E429-7E02-C275-31968A41DBC5}"/>
              </a:ext>
            </a:extLst>
          </p:cNvPr>
          <p:cNvSpPr txBox="1"/>
          <p:nvPr/>
        </p:nvSpPr>
        <p:spPr>
          <a:xfrm>
            <a:off x="10140149" y="729968"/>
            <a:ext cx="1846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R" sz="14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6th</a:t>
            </a:r>
            <a:r>
              <a:rPr kumimoji="1" lang="ko-KR" altLang="en-US" sz="14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4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endParaRPr kumimoji="1" lang="ko-KR" altLang="en-US" sz="1400" b="1" dirty="0">
              <a:solidFill>
                <a:srgbClr val="8C16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B5ED9F26-F169-1565-0723-2E3E27B1D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5563" y="326596"/>
            <a:ext cx="1986916" cy="537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ECC581-A187-D7B8-DFAE-0E106BB5B9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2780" y="1605897"/>
            <a:ext cx="2110116" cy="1228208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C4F3945-01E0-6A85-B17E-0F46492E1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289659"/>
              </p:ext>
            </p:extLst>
          </p:nvPr>
        </p:nvGraphicFramePr>
        <p:xfrm>
          <a:off x="3986236" y="3623667"/>
          <a:ext cx="4233088" cy="1041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48">
                  <a:extLst>
                    <a:ext uri="{9D8B030D-6E8A-4147-A177-3AD203B41FA5}">
                      <a16:colId xmlns:a16="http://schemas.microsoft.com/office/drawing/2014/main" val="2874382517"/>
                    </a:ext>
                  </a:extLst>
                </a:gridCol>
                <a:gridCol w="2870875">
                  <a:extLst>
                    <a:ext uri="{9D8B030D-6E8A-4147-A177-3AD203B41FA5}">
                      <a16:colId xmlns:a16="http://schemas.microsoft.com/office/drawing/2014/main" val="4112671822"/>
                    </a:ext>
                  </a:extLst>
                </a:gridCol>
                <a:gridCol w="1133465">
                  <a:extLst>
                    <a:ext uri="{9D8B030D-6E8A-4147-A177-3AD203B41FA5}">
                      <a16:colId xmlns:a16="http://schemas.microsoft.com/office/drawing/2014/main" val="2990452815"/>
                    </a:ext>
                  </a:extLst>
                </a:gridCol>
              </a:tblGrid>
              <a:tr h="185095">
                <a:tc>
                  <a:txBody>
                    <a:bodyPr/>
                    <a:lstStyle/>
                    <a:p>
                      <a:pPr algn="ctr"/>
                      <a:endParaRPr lang="en-KR" sz="700" b="1" i="0">
                        <a:latin typeface="KoPubWorldDotum Bold" pitchFamily="2" charset="-127"/>
                        <a:ea typeface="KoPubWorldDotum Bold" pitchFamily="2" charset="-127"/>
                        <a:cs typeface="KoPubWorldDotum Bold" pitchFamily="2" charset="-127"/>
                      </a:endParaRPr>
                    </a:p>
                  </a:txBody>
                  <a:tcPr marL="101674" marR="101674" marT="50837" marB="50837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i="0" dirty="0">
                          <a:solidFill>
                            <a:schemeClr val="tx1"/>
                          </a:solidFill>
                          <a:latin typeface="KoPubWorldDotum Bold" pitchFamily="2" charset="-127"/>
                          <a:ea typeface="KoPubWorldDotum Bold" pitchFamily="2" charset="-127"/>
                          <a:cs typeface="KoPubWorldDotum Bold" pitchFamily="2" charset="-127"/>
                        </a:rPr>
                        <a:t>Text</a:t>
                      </a:r>
                      <a:endParaRPr lang="en-KR" sz="700" b="1" i="0" dirty="0">
                        <a:solidFill>
                          <a:schemeClr val="tx1"/>
                        </a:solidFill>
                        <a:latin typeface="KoPubWorldDotum Bold" pitchFamily="2" charset="-127"/>
                        <a:ea typeface="KoPubWorldDotum Bold" pitchFamily="2" charset="-127"/>
                        <a:cs typeface="KoPubWorldDotum Bold" pitchFamily="2" charset="-127"/>
                      </a:endParaRPr>
                    </a:p>
                  </a:txBody>
                  <a:tcPr marL="101674" marR="101674" marT="50837" marB="5083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700" b="1" i="0" dirty="0">
                          <a:solidFill>
                            <a:schemeClr val="tx1"/>
                          </a:solidFill>
                          <a:latin typeface="KoPubWorldDotum Bold" pitchFamily="2" charset="-127"/>
                          <a:ea typeface="KoPubWorldDotum Bold" pitchFamily="2" charset="-127"/>
                          <a:cs typeface="KoPubWorldDotum Bold" pitchFamily="2" charset="-127"/>
                        </a:rPr>
                        <a:t>Completion</a:t>
                      </a:r>
                    </a:p>
                  </a:txBody>
                  <a:tcPr marL="101674" marR="101674" marT="50837" marB="5083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312048"/>
                  </a:ext>
                </a:extLst>
              </a:tr>
              <a:tr h="1850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i="0">
                          <a:latin typeface="KoPubWorldDotum Bold" pitchFamily="2" charset="-127"/>
                          <a:ea typeface="KoPubWorldDotum Bold" pitchFamily="2" charset="-127"/>
                          <a:cs typeface="KoPubWorldDotum Bold" pitchFamily="2" charset="-127"/>
                        </a:rPr>
                        <a:t>1</a:t>
                      </a:r>
                      <a:endParaRPr lang="en-KR" sz="700" b="1" i="0">
                        <a:latin typeface="KoPubWorldDotum Bold" pitchFamily="2" charset="-127"/>
                        <a:ea typeface="KoPubWorldDotum Bold" pitchFamily="2" charset="-127"/>
                        <a:cs typeface="KoPubWorldDotum Bold" pitchFamily="2" charset="-127"/>
                      </a:endParaRPr>
                    </a:p>
                  </a:txBody>
                  <a:tcPr marL="101674" marR="101674" marT="50837" marB="50837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i="0" dirty="0">
                          <a:solidFill>
                            <a:srgbClr val="8C1625"/>
                          </a:solidFill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P01</a:t>
                      </a:r>
                      <a:r>
                        <a:rPr lang="ko-KR" altLang="en-US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의 </a:t>
                      </a:r>
                      <a:r>
                        <a:rPr lang="en-US" altLang="ko-KR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1</a:t>
                      </a:r>
                      <a:r>
                        <a:rPr lang="ko-KR" altLang="en-US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번째 발화 문장</a:t>
                      </a:r>
                      <a:endParaRPr lang="en-KR" sz="700" b="0" i="0" dirty="0">
                        <a:latin typeface="KoPubWorldDotum Medium" pitchFamily="2" charset="-127"/>
                        <a:ea typeface="KoPubWorldDotum Medium" pitchFamily="2" charset="-127"/>
                        <a:cs typeface="KoPubWorldDotum Medium" pitchFamily="2" charset="-127"/>
                      </a:endParaRPr>
                    </a:p>
                  </a:txBody>
                  <a:tcPr marL="101674" marR="101674" marT="50837" marB="5083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700" b="1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P02</a:t>
                      </a:r>
                      <a:r>
                        <a:rPr lang="ko-KR" altLang="en-US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의 </a:t>
                      </a:r>
                      <a:r>
                        <a:rPr lang="en-US" altLang="ko-KR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1</a:t>
                      </a:r>
                      <a:r>
                        <a:rPr lang="ko-KR" altLang="en-US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번째 발화 문장</a:t>
                      </a:r>
                      <a:endParaRPr lang="en-KR" sz="700" b="0" i="0" dirty="0">
                        <a:latin typeface="KoPubWorldDotum Medium" pitchFamily="2" charset="-127"/>
                        <a:ea typeface="KoPubWorldDotum Medium" pitchFamily="2" charset="-127"/>
                        <a:cs typeface="KoPubWorldDotum Medium" pitchFamily="2" charset="-127"/>
                      </a:endParaRPr>
                    </a:p>
                  </a:txBody>
                  <a:tcPr marL="101674" marR="101674" marT="50837" marB="5083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901942"/>
                  </a:ext>
                </a:extLst>
              </a:tr>
              <a:tr h="1850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i="0">
                          <a:latin typeface="KoPubWorldDotum Bold" pitchFamily="2" charset="-127"/>
                          <a:ea typeface="KoPubWorldDotum Bold" pitchFamily="2" charset="-127"/>
                          <a:cs typeface="KoPubWorldDotum Bold" pitchFamily="2" charset="-127"/>
                        </a:rPr>
                        <a:t>2</a:t>
                      </a:r>
                      <a:endParaRPr lang="en-KR" sz="700" b="1" i="0">
                        <a:latin typeface="KoPubWorldDotum Bold" pitchFamily="2" charset="-127"/>
                        <a:ea typeface="KoPubWorldDotum Bold" pitchFamily="2" charset="-127"/>
                        <a:cs typeface="KoPubWorldDotum Bold" pitchFamily="2" charset="-127"/>
                      </a:endParaRPr>
                    </a:p>
                  </a:txBody>
                  <a:tcPr marL="101674" marR="101674" marT="50837" marB="50837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i="0" dirty="0">
                          <a:solidFill>
                            <a:srgbClr val="8C1625"/>
                          </a:solidFill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P01</a:t>
                      </a:r>
                      <a:r>
                        <a:rPr lang="ko-KR" altLang="en-US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의 </a:t>
                      </a:r>
                      <a:r>
                        <a:rPr lang="en-US" altLang="ko-KR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1</a:t>
                      </a:r>
                      <a:r>
                        <a:rPr lang="ko-KR" altLang="en-US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번째 발화 문장</a:t>
                      </a:r>
                      <a:r>
                        <a:rPr lang="en-US" altLang="ko-KR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,</a:t>
                      </a:r>
                      <a:r>
                        <a:rPr lang="ko-KR" altLang="en-US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 </a:t>
                      </a:r>
                      <a:r>
                        <a:rPr lang="en-KR" sz="700" b="1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P02</a:t>
                      </a:r>
                      <a:r>
                        <a:rPr lang="ko-KR" altLang="en-US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의 </a:t>
                      </a:r>
                      <a:r>
                        <a:rPr lang="en-US" altLang="ko-KR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1</a:t>
                      </a:r>
                      <a:r>
                        <a:rPr lang="ko-KR" altLang="en-US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번째 발화 문장</a:t>
                      </a:r>
                      <a:r>
                        <a:rPr lang="en-US" altLang="ko-KR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,</a:t>
                      </a:r>
                      <a:r>
                        <a:rPr lang="ko-KR" altLang="en-US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 </a:t>
                      </a:r>
                      <a:r>
                        <a:rPr lang="en-US" sz="700" b="1" i="0" dirty="0">
                          <a:solidFill>
                            <a:srgbClr val="8C1625"/>
                          </a:solidFill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P01</a:t>
                      </a:r>
                      <a:r>
                        <a:rPr lang="ko-KR" altLang="en-US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의 </a:t>
                      </a:r>
                      <a:r>
                        <a:rPr lang="en-US" altLang="ko-KR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2</a:t>
                      </a:r>
                      <a:r>
                        <a:rPr lang="ko-KR" altLang="en-US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번째 발화 문장</a:t>
                      </a:r>
                      <a:endParaRPr lang="en-KR" sz="700" b="0" i="0" dirty="0">
                        <a:latin typeface="KoPubWorldDotum Medium" pitchFamily="2" charset="-127"/>
                        <a:ea typeface="KoPubWorldDotum Medium" pitchFamily="2" charset="-127"/>
                        <a:cs typeface="KoPubWorldDotum Medium" pitchFamily="2" charset="-127"/>
                      </a:endParaRPr>
                    </a:p>
                  </a:txBody>
                  <a:tcPr marL="101674" marR="101674" marT="50837" marB="5083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P02</a:t>
                      </a:r>
                      <a:r>
                        <a:rPr lang="ko-KR" altLang="en-US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의 </a:t>
                      </a:r>
                      <a:r>
                        <a:rPr lang="en-US" altLang="ko-KR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2</a:t>
                      </a:r>
                      <a:r>
                        <a:rPr lang="ko-KR" altLang="en-US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번째 발화 문장</a:t>
                      </a:r>
                      <a:endParaRPr lang="en-KR" sz="700" b="0" i="0" dirty="0">
                        <a:latin typeface="KoPubWorldDotum Medium" pitchFamily="2" charset="-127"/>
                        <a:ea typeface="KoPubWorldDotum Medium" pitchFamily="2" charset="-127"/>
                        <a:cs typeface="KoPubWorldDotum Medium" pitchFamily="2" charset="-127"/>
                      </a:endParaRPr>
                    </a:p>
                  </a:txBody>
                  <a:tcPr marL="101674" marR="101674" marT="50837" marB="5083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084231"/>
                  </a:ext>
                </a:extLst>
              </a:tr>
              <a:tr h="1850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i="0" dirty="0">
                          <a:latin typeface="KoPubWorldDotum Bold" pitchFamily="2" charset="-127"/>
                          <a:ea typeface="KoPubWorldDotum Bold" pitchFamily="2" charset="-127"/>
                          <a:cs typeface="KoPubWorldDotum Bold" pitchFamily="2" charset="-127"/>
                        </a:rPr>
                        <a:t>…</a:t>
                      </a:r>
                      <a:endParaRPr lang="en-KR" sz="700" b="1" i="0" dirty="0">
                        <a:latin typeface="KoPubWorldDotum Bold" pitchFamily="2" charset="-127"/>
                        <a:ea typeface="KoPubWorldDotum Bold" pitchFamily="2" charset="-127"/>
                        <a:cs typeface="KoPubWorldDotum Bold" pitchFamily="2" charset="-127"/>
                      </a:endParaRPr>
                    </a:p>
                  </a:txBody>
                  <a:tcPr marL="101674" marR="101674" marT="50837" marB="50837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i="0" dirty="0">
                          <a:latin typeface="KoPubWorldDotum Bold" pitchFamily="2" charset="-127"/>
                          <a:ea typeface="KoPubWorldDotum Bold" pitchFamily="2" charset="-127"/>
                          <a:cs typeface="KoPubWorldDotum Bold" pitchFamily="2" charset="-127"/>
                        </a:rPr>
                        <a:t>…</a:t>
                      </a:r>
                      <a:endParaRPr lang="en-KR" sz="700" b="0" i="0" dirty="0">
                        <a:latin typeface="KoPubWorldDotum Medium" pitchFamily="2" charset="-127"/>
                        <a:ea typeface="KoPubWorldDotum Medium" pitchFamily="2" charset="-127"/>
                        <a:cs typeface="KoPubWorldDotum Medium" pitchFamily="2" charset="-127"/>
                      </a:endParaRPr>
                    </a:p>
                  </a:txBody>
                  <a:tcPr marL="101674" marR="101674" marT="50837" marB="5083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i="0" dirty="0">
                          <a:latin typeface="KoPubWorldDotum Bold" pitchFamily="2" charset="-127"/>
                          <a:ea typeface="KoPubWorldDotum Bold" pitchFamily="2" charset="-127"/>
                          <a:cs typeface="KoPubWorldDotum Bold" pitchFamily="2" charset="-127"/>
                        </a:rPr>
                        <a:t>…</a:t>
                      </a:r>
                      <a:endParaRPr lang="en-KR" sz="700" b="0" i="0" dirty="0">
                        <a:latin typeface="KoPubWorldDotum Medium" pitchFamily="2" charset="-127"/>
                        <a:ea typeface="KoPubWorldDotum Medium" pitchFamily="2" charset="-127"/>
                        <a:cs typeface="KoPubWorldDotum Medium" pitchFamily="2" charset="-127"/>
                      </a:endParaRPr>
                    </a:p>
                  </a:txBody>
                  <a:tcPr marL="101674" marR="101674" marT="50837" marB="5083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263524"/>
                  </a:ext>
                </a:extLst>
              </a:tr>
              <a:tr h="185095">
                <a:tc>
                  <a:txBody>
                    <a:bodyPr/>
                    <a:lstStyle/>
                    <a:p>
                      <a:pPr algn="ctr"/>
                      <a:r>
                        <a:rPr lang="en-KR" sz="700" b="1" i="0">
                          <a:latin typeface="KoPubWorldDotum Bold" pitchFamily="2" charset="-127"/>
                          <a:ea typeface="KoPubWorldDotum Bold" pitchFamily="2" charset="-127"/>
                          <a:cs typeface="KoPubWorldDotum Bold" pitchFamily="2" charset="-127"/>
                        </a:rPr>
                        <a:t>n</a:t>
                      </a:r>
                    </a:p>
                  </a:txBody>
                  <a:tcPr marL="101674" marR="101674" marT="50837" marB="50837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n-1</a:t>
                      </a:r>
                      <a:r>
                        <a:rPr lang="ko-KR" altLang="en-US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 행까지의 발화 누적</a:t>
                      </a:r>
                      <a:r>
                        <a:rPr lang="en-US" altLang="ko-KR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(</a:t>
                      </a:r>
                      <a:r>
                        <a:rPr lang="en-US" altLang="ko-KR" sz="700" b="0" i="0" dirty="0" err="1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sep</a:t>
                      </a:r>
                      <a:r>
                        <a:rPr lang="en-US" altLang="ko-KR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 = ‘ ’)</a:t>
                      </a:r>
                      <a:endParaRPr lang="en-KR" sz="700" b="0" i="0" dirty="0">
                        <a:latin typeface="KoPubWorldDotum Medium" pitchFamily="2" charset="-127"/>
                        <a:ea typeface="KoPubWorldDotum Medium" pitchFamily="2" charset="-127"/>
                        <a:cs typeface="KoPubWorldDotum Medium" pitchFamily="2" charset="-127"/>
                      </a:endParaRPr>
                    </a:p>
                  </a:txBody>
                  <a:tcPr marL="101674" marR="101674" marT="50837" marB="5083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700" b="1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P02</a:t>
                      </a:r>
                      <a:r>
                        <a:rPr lang="ko-KR" altLang="en-US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의 </a:t>
                      </a:r>
                      <a:r>
                        <a:rPr lang="en-US" altLang="ko-KR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n</a:t>
                      </a:r>
                      <a:r>
                        <a:rPr lang="ko-KR" altLang="en-US" sz="700" b="0" i="0" dirty="0"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</a:rPr>
                        <a:t>번째 발화</a:t>
                      </a:r>
                      <a:endParaRPr lang="en-KR" sz="700" b="0" i="0" dirty="0">
                        <a:latin typeface="KoPubWorldDotum Medium" pitchFamily="2" charset="-127"/>
                        <a:ea typeface="KoPubWorldDotum Medium" pitchFamily="2" charset="-127"/>
                        <a:cs typeface="KoPubWorldDotum Medium" pitchFamily="2" charset="-127"/>
                      </a:endParaRPr>
                    </a:p>
                  </a:txBody>
                  <a:tcPr marL="101674" marR="101674" marT="50837" marB="5083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659349"/>
                  </a:ext>
                </a:extLst>
              </a:tr>
            </a:tbl>
          </a:graphicData>
        </a:graphic>
      </p:graphicFrame>
      <p:pic>
        <p:nvPicPr>
          <p:cNvPr id="27" name="그림 38">
            <a:extLst>
              <a:ext uri="{FF2B5EF4-FFF2-40B4-BE49-F238E27FC236}">
                <a16:creationId xmlns:a16="http://schemas.microsoft.com/office/drawing/2014/main" id="{C2DD4C66-72C7-F7D3-D92A-430CFA97C3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8587" y="5043949"/>
            <a:ext cx="2427289" cy="13938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1638280" y="5521961"/>
            <a:ext cx="898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➊</a:t>
            </a:r>
            <a:endParaRPr lang="ko-KR" altLang="en-US" sz="700" dirty="0">
              <a:solidFill>
                <a:srgbClr val="FF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11" name="직선 연결선 10"/>
          <p:cNvCxnSpPr>
            <a:stCxn id="10" idx="1"/>
          </p:cNvCxnSpPr>
          <p:nvPr/>
        </p:nvCxnSpPr>
        <p:spPr>
          <a:xfrm flipH="1">
            <a:off x="11132820" y="5621989"/>
            <a:ext cx="505460" cy="118873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490280" y="5747488"/>
            <a:ext cx="4321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➋ </a:t>
            </a:r>
            <a:r>
              <a:rPr lang="en-US" altLang="ko-KR" sz="7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</a:t>
            </a:r>
            <a:r>
              <a:rPr lang="ko-KR" altLang="en-US" sz="700" dirty="0" smtClean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➊</a:t>
            </a:r>
            <a:endParaRPr lang="ko-KR" altLang="en-US" sz="700" dirty="0">
              <a:solidFill>
                <a:srgbClr val="FF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9860280" y="5847080"/>
            <a:ext cx="337820" cy="8636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506513" y="6127484"/>
            <a:ext cx="4321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➋ </a:t>
            </a:r>
            <a:r>
              <a:rPr lang="en-US" altLang="ko-KR" sz="700" dirty="0" smtClean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</a:t>
            </a:r>
            <a:r>
              <a:rPr lang="ko-KR" altLang="en-US" sz="7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➋</a:t>
            </a:r>
            <a:endParaRPr lang="ko-KR" altLang="en-US" sz="700" dirty="0">
              <a:solidFill>
                <a:srgbClr val="FF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9860280" y="6197599"/>
            <a:ext cx="240932" cy="36167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857740" y="6233766"/>
            <a:ext cx="243472" cy="4847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35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406</Words>
  <Application>Microsoft Office PowerPoint</Application>
  <PresentationFormat>와이드스크린</PresentationFormat>
  <Paragraphs>87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KoPubWorldDotum Bold</vt:lpstr>
      <vt:lpstr>KoPubWorldDotum Medium</vt:lpstr>
      <vt:lpstr>Noto Sans KR</vt:lpstr>
      <vt:lpstr>맑은 고딕</vt:lpstr>
      <vt:lpstr>Arial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문성빈[ 학부재학 / 기계공학부 ]</dc:creator>
  <cp:lastModifiedBy>정 해원</cp:lastModifiedBy>
  <cp:revision>54</cp:revision>
  <dcterms:created xsi:type="dcterms:W3CDTF">2024-06-21T08:30:50Z</dcterms:created>
  <dcterms:modified xsi:type="dcterms:W3CDTF">2024-07-01T21:44:28Z</dcterms:modified>
</cp:coreProperties>
</file>