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10287000" cx="18288000"/>
  <p:notesSz cx="10287000" cy="1828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gFWdW1w5PLLk3Z9kqs7CbBjKC3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형태, 텍스쳐 공통 + 3d에서는 메시 기반 지표</a:t>
            </a:r>
            <a:endParaRPr/>
          </a:p>
        </p:txBody>
      </p:sp>
      <p:sp>
        <p:nvSpPr>
          <p:cNvPr id="254" name="Google Shape;254;p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82b40b89fa_0_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형태, 텍스쳐 공통 + 3d에서는 메시 기반 지표</a:t>
            </a:r>
            <a:endParaRPr/>
          </a:p>
        </p:txBody>
      </p:sp>
      <p:sp>
        <p:nvSpPr>
          <p:cNvPr id="274" name="Google Shape;274;g382b40b89fa_0_0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82b34ddd66_0_4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382b34ddd66_0_46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82b34ddd66_0_6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382b34ddd66_0_63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82b34ddd66_0_1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382b34ddd66_0_17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82b34ddd66_0_10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382b34ddd66_0_102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82b34ddd66_0_8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64×64×64 해상도의 </a:t>
            </a:r>
            <a:r>
              <a:rPr b="1" lang="en-US">
                <a:solidFill>
                  <a:schemeClr val="dk1"/>
                </a:solidFill>
              </a:rPr>
              <a:t>3D 정답 볼륨</a:t>
            </a:r>
            <a:r>
              <a:rPr lang="en-US">
                <a:solidFill>
                  <a:schemeClr val="dk1"/>
                </a:solidFill>
              </a:rPr>
              <a:t>과 중앙 슬라이스에서 만든 </a:t>
            </a:r>
            <a:r>
              <a:rPr b="1" lang="en-US">
                <a:solidFill>
                  <a:schemeClr val="dk1"/>
                </a:solidFill>
              </a:rPr>
              <a:t>2D 마스크</a:t>
            </a:r>
            <a:r>
              <a:rPr lang="en-US">
                <a:solidFill>
                  <a:schemeClr val="dk1"/>
                </a:solidFill>
              </a:rPr>
              <a:t>가 필요. 마스크 품질과 도메인 차이에 민감할 수 있고</a:t>
            </a:r>
            <a:endParaRPr/>
          </a:p>
        </p:txBody>
      </p:sp>
      <p:sp>
        <p:nvSpPr>
          <p:cNvPr id="365" name="Google Shape;365;g382b34ddd66_0_81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9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2b40b89fa_3_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1" name="Google Shape;151;g382b40b89fa_3_5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2b40b89fa_3_2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82b40b89fa_3_22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82b40b89fa_2_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82b40b89fa_2_0:notes"/>
          <p:cNvSpPr/>
          <p:nvPr>
            <p:ph idx="2" type="sldImg"/>
          </p:nvPr>
        </p:nvSpPr>
        <p:spPr>
          <a:xfrm>
            <a:off x="1714825" y="1371600"/>
            <a:ext cx="68583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DISPR에 대해서 작성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어떻게 diffusion model을 사용하여서 3d 구조를 예측했는지에 대해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1" name="Google Shape;221;p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1.png"/><Relationship Id="rId13" Type="http://schemas.openxmlformats.org/officeDocument/2006/relationships/image" Target="../media/image5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32.png"/><Relationship Id="rId1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36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28.png"/><Relationship Id="rId13" Type="http://schemas.openxmlformats.org/officeDocument/2006/relationships/image" Target="../media/image51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5" Type="http://schemas.openxmlformats.org/officeDocument/2006/relationships/image" Target="../media/image64.png"/><Relationship Id="rId14" Type="http://schemas.openxmlformats.org/officeDocument/2006/relationships/image" Target="../media/image1.png"/><Relationship Id="rId16" Type="http://schemas.openxmlformats.org/officeDocument/2006/relationships/image" Target="../media/image60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59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28.png"/><Relationship Id="rId13" Type="http://schemas.openxmlformats.org/officeDocument/2006/relationships/image" Target="../media/image51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1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59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28.png"/><Relationship Id="rId13" Type="http://schemas.openxmlformats.org/officeDocument/2006/relationships/image" Target="../media/image51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1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59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28.png"/><Relationship Id="rId13" Type="http://schemas.openxmlformats.org/officeDocument/2006/relationships/image" Target="../media/image51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5" Type="http://schemas.openxmlformats.org/officeDocument/2006/relationships/image" Target="../media/image52.png"/><Relationship Id="rId14" Type="http://schemas.openxmlformats.org/officeDocument/2006/relationships/image" Target="../media/image1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5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32.png"/><Relationship Id="rId7" Type="http://schemas.openxmlformats.org/officeDocument/2006/relationships/image" Target="../media/image51.png"/><Relationship Id="rId8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28.png"/><Relationship Id="rId13" Type="http://schemas.openxmlformats.org/officeDocument/2006/relationships/image" Target="../media/image51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5" Type="http://schemas.openxmlformats.org/officeDocument/2006/relationships/image" Target="../media/image61.png"/><Relationship Id="rId14" Type="http://schemas.openxmlformats.org/officeDocument/2006/relationships/image" Target="../media/image1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59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28.png"/><Relationship Id="rId13" Type="http://schemas.openxmlformats.org/officeDocument/2006/relationships/image" Target="../media/image51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1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5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5.png"/><Relationship Id="rId4" Type="http://schemas.openxmlformats.org/officeDocument/2006/relationships/image" Target="../media/image54.png"/><Relationship Id="rId9" Type="http://schemas.openxmlformats.org/officeDocument/2006/relationships/image" Target="../media/image21.png"/><Relationship Id="rId5" Type="http://schemas.openxmlformats.org/officeDocument/2006/relationships/image" Target="../media/image58.png"/><Relationship Id="rId6" Type="http://schemas.openxmlformats.org/officeDocument/2006/relationships/image" Target="../media/image55.png"/><Relationship Id="rId7" Type="http://schemas.openxmlformats.org/officeDocument/2006/relationships/image" Target="../media/image32.png"/><Relationship Id="rId8" Type="http://schemas.openxmlformats.org/officeDocument/2006/relationships/image" Target="../media/image56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7.png"/><Relationship Id="rId10" Type="http://schemas.openxmlformats.org/officeDocument/2006/relationships/image" Target="../media/image51.png"/><Relationship Id="rId13" Type="http://schemas.openxmlformats.org/officeDocument/2006/relationships/image" Target="../media/image1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6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32.png"/><Relationship Id="rId7" Type="http://schemas.openxmlformats.org/officeDocument/2006/relationships/image" Target="../media/image51.png"/><Relationship Id="rId8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28.png"/><Relationship Id="rId13" Type="http://schemas.openxmlformats.org/officeDocument/2006/relationships/image" Target="../media/image51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5" Type="http://schemas.openxmlformats.org/officeDocument/2006/relationships/image" Target="../media/image30.png"/><Relationship Id="rId14" Type="http://schemas.openxmlformats.org/officeDocument/2006/relationships/image" Target="../media/image1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59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28.png"/><Relationship Id="rId13" Type="http://schemas.openxmlformats.org/officeDocument/2006/relationships/image" Target="../media/image51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5" Type="http://schemas.openxmlformats.org/officeDocument/2006/relationships/image" Target="../media/image47.png"/><Relationship Id="rId14" Type="http://schemas.openxmlformats.org/officeDocument/2006/relationships/image" Target="../media/image1.png"/><Relationship Id="rId16" Type="http://schemas.openxmlformats.org/officeDocument/2006/relationships/image" Target="../media/image49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5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32.png"/><Relationship Id="rId7" Type="http://schemas.openxmlformats.org/officeDocument/2006/relationships/image" Target="../media/image51.png"/><Relationship Id="rId8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28.png"/><Relationship Id="rId13" Type="http://schemas.openxmlformats.org/officeDocument/2006/relationships/image" Target="../media/image51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5" Type="http://schemas.openxmlformats.org/officeDocument/2006/relationships/image" Target="../media/image61.png"/><Relationship Id="rId14" Type="http://schemas.openxmlformats.org/officeDocument/2006/relationships/image" Target="../media/image1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59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28.png"/><Relationship Id="rId13" Type="http://schemas.openxmlformats.org/officeDocument/2006/relationships/image" Target="../media/image51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5" Type="http://schemas.openxmlformats.org/officeDocument/2006/relationships/image" Target="../media/image49.png"/><Relationship Id="rId14" Type="http://schemas.openxmlformats.org/officeDocument/2006/relationships/image" Target="../media/image1.png"/><Relationship Id="rId16" Type="http://schemas.openxmlformats.org/officeDocument/2006/relationships/image" Target="../media/image63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5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32.png"/><Relationship Id="rId7" Type="http://schemas.openxmlformats.org/officeDocument/2006/relationships/image" Target="../media/image51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64" y="2749278"/>
            <a:ext cx="11094695" cy="753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5095" y="6267512"/>
            <a:ext cx="7895722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2333" y="6196480"/>
            <a:ext cx="4277889" cy="1928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"/>
          <p:cNvGrpSpPr/>
          <p:nvPr/>
        </p:nvGrpSpPr>
        <p:grpSpPr>
          <a:xfrm>
            <a:off x="2286000" y="-4762500"/>
            <a:ext cx="21988574" cy="20708572"/>
            <a:chOff x="2286000" y="-4762500"/>
            <a:chExt cx="21988574" cy="20708572"/>
          </a:xfrm>
        </p:grpSpPr>
        <p:pic>
          <p:nvPicPr>
            <p:cNvPr id="88" name="Google Shape;88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036018" y="6218854"/>
              <a:ext cx="135410" cy="13541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9" name="Google Shape;89;p1"/>
            <p:cNvGrpSpPr/>
            <p:nvPr/>
          </p:nvGrpSpPr>
          <p:grpSpPr>
            <a:xfrm>
              <a:off x="2286000" y="-4762500"/>
              <a:ext cx="21988574" cy="20708572"/>
              <a:chOff x="2286000" y="-4762500"/>
              <a:chExt cx="21988574" cy="20708572"/>
            </a:xfrm>
          </p:grpSpPr>
          <p:pic>
            <p:nvPicPr>
              <p:cNvPr id="90" name="Google Shape;90;p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-5400000">
                <a:off x="2926001" y="-5402501"/>
                <a:ext cx="20708572" cy="219885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5400000">
                <a:off x="7649523" y="-320001"/>
                <a:ext cx="10354286" cy="1099428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2" name="Google Shape;92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"/>
            <p:cNvPicPr preferRelativeResize="0"/>
            <p:nvPr/>
          </p:nvPicPr>
          <p:blipFill rotWithShape="1">
            <a:blip r:embed="rId10">
              <a:alphaModFix/>
            </a:blip>
            <a:srcRect b="41332" l="17984" r="47858" t="30008"/>
            <a:stretch/>
          </p:blipFill>
          <p:spPr>
            <a:xfrm>
              <a:off x="11277600" y="-190499"/>
              <a:ext cx="2970393" cy="3505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"/>
            <p:cNvPicPr preferRelativeResize="0"/>
            <p:nvPr/>
          </p:nvPicPr>
          <p:blipFill rotWithShape="1">
            <a:blip r:embed="rId11">
              <a:alphaModFix/>
            </a:blip>
            <a:srcRect b="40511" l="17055" r="46849" t="30474"/>
            <a:stretch/>
          </p:blipFill>
          <p:spPr>
            <a:xfrm>
              <a:off x="13792200" y="2476500"/>
              <a:ext cx="2209801" cy="2503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"/>
            <p:cNvPicPr preferRelativeResize="0"/>
            <p:nvPr/>
          </p:nvPicPr>
          <p:blipFill rotWithShape="1">
            <a:blip r:embed="rId12">
              <a:alphaModFix/>
            </a:blip>
            <a:srcRect b="40577" l="15935" r="47760" t="29321"/>
            <a:stretch/>
          </p:blipFill>
          <p:spPr>
            <a:xfrm>
              <a:off x="12748116" y="4076700"/>
              <a:ext cx="2415684" cy="2819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"/>
            <p:cNvPicPr preferRelativeResize="0"/>
            <p:nvPr/>
          </p:nvPicPr>
          <p:blipFill rotWithShape="1">
            <a:blip r:embed="rId13">
              <a:alphaModFix/>
            </a:blip>
            <a:srcRect b="40732" l="0" r="47840" t="29202"/>
            <a:stretch/>
          </p:blipFill>
          <p:spPr>
            <a:xfrm>
              <a:off x="14412297" y="6896099"/>
              <a:ext cx="3997529" cy="3276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14">
              <a:alphaModFix/>
            </a:blip>
            <a:srcRect b="40553" l="16420" r="50870" t="29965"/>
            <a:stretch/>
          </p:blipFill>
          <p:spPr>
            <a:xfrm>
              <a:off x="14412297" y="5873262"/>
              <a:ext cx="1777285" cy="24966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"/>
          <p:cNvSpPr txBox="1"/>
          <p:nvPr/>
        </p:nvSpPr>
        <p:spPr>
          <a:xfrm>
            <a:off x="1096650" y="3072496"/>
            <a:ext cx="8961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8800" u="none" cap="none" strike="noStrike">
                <a:solidFill>
                  <a:schemeClr val="dk1"/>
                </a:solidFill>
              </a:rPr>
              <a:t>3D 재구성을 통한 적혈구 종류 예측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1197699" y="6697475"/>
            <a:ext cx="6825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| 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21기 고윤경, 21기 김지원, 22기 박준영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28782" y="7444849"/>
            <a:ext cx="1765875" cy="284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60000">
            <a:off x="14537148" y="582695"/>
            <a:ext cx="4030363" cy="2876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00000">
            <a:off x="14485502" y="2371695"/>
            <a:ext cx="262657" cy="26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820000">
            <a:off x="14475867" y="1029148"/>
            <a:ext cx="4406765" cy="2132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600000">
            <a:off x="16831078" y="824104"/>
            <a:ext cx="262657" cy="26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1372328" y="3208415"/>
            <a:ext cx="18185631" cy="123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8"/>
          <p:cNvPicPr preferRelativeResize="0"/>
          <p:nvPr/>
        </p:nvPicPr>
        <p:blipFill rotWithShape="1">
          <a:blip r:embed="rId9">
            <a:alphaModFix/>
          </a:blip>
          <a:srcRect b="3405" l="0" r="0" t="0"/>
          <a:stretch/>
        </p:blipFill>
        <p:spPr>
          <a:xfrm>
            <a:off x="1514449" y="2314285"/>
            <a:ext cx="15256817" cy="7972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00054" y="1997656"/>
            <a:ext cx="12469675" cy="3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834319" y="1940780"/>
            <a:ext cx="135410" cy="135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8"/>
          <p:cNvPicPr preferRelativeResize="0"/>
          <p:nvPr/>
        </p:nvPicPr>
        <p:blipFill rotWithShape="1">
          <a:blip r:embed="rId12">
            <a:alphaModFix/>
          </a:blip>
          <a:srcRect b="74252" l="0" r="0" t="0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6097293" y="306072"/>
            <a:ext cx="1988992" cy="66258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8"/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900020"/>
                </a:solidFill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lang="en-US" sz="4800">
                <a:solidFill>
                  <a:schemeClr val="dk1"/>
                </a:solidFill>
              </a:rPr>
              <a:t>과정 및 결과</a:t>
            </a:r>
            <a:endParaRPr/>
          </a:p>
        </p:txBody>
      </p:sp>
      <p:sp>
        <p:nvSpPr>
          <p:cNvPr id="268" name="Google Shape;268;p8"/>
          <p:cNvSpPr txBox="1"/>
          <p:nvPr/>
        </p:nvSpPr>
        <p:spPr>
          <a:xfrm>
            <a:off x="2294650" y="3336575"/>
            <a:ext cx="136503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DISPR 모델 결과 (.tif)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64x64x64 voxel grid로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재구성된 RBC Dataset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  <p:pic>
        <p:nvPicPr>
          <p:cNvPr id="269" name="Google Shape;269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00054" y="1992107"/>
            <a:ext cx="4277889" cy="19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47713" y="4977350"/>
            <a:ext cx="3592575" cy="35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1543808" y="4993463"/>
            <a:ext cx="3592575" cy="3560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g382b40b89f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28782" y="7444849"/>
            <a:ext cx="1765875" cy="284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382b40b89f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60000">
            <a:off x="14537148" y="582695"/>
            <a:ext cx="4030364" cy="2876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382b40b89fa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00000">
            <a:off x="14485502" y="2371695"/>
            <a:ext cx="262657" cy="26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382b40b89fa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820000">
            <a:off x="14475867" y="1029148"/>
            <a:ext cx="4406765" cy="2132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382b40b89fa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600000">
            <a:off x="16831078" y="824104"/>
            <a:ext cx="262657" cy="26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382b40b89fa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1372328" y="3208415"/>
            <a:ext cx="18185630" cy="123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382b40b89fa_0_0"/>
          <p:cNvPicPr preferRelativeResize="0"/>
          <p:nvPr/>
        </p:nvPicPr>
        <p:blipFill rotWithShape="1">
          <a:blip r:embed="rId9">
            <a:alphaModFix/>
          </a:blip>
          <a:srcRect b="3409" l="0" r="0" t="0"/>
          <a:stretch/>
        </p:blipFill>
        <p:spPr>
          <a:xfrm>
            <a:off x="1514449" y="2314285"/>
            <a:ext cx="15256815" cy="797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382b40b89fa_0_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00054" y="1997656"/>
            <a:ext cx="12469674" cy="3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382b40b89fa_0_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834319" y="1940780"/>
            <a:ext cx="135410" cy="135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382b40b89fa_0_0"/>
          <p:cNvPicPr preferRelativeResize="0"/>
          <p:nvPr/>
        </p:nvPicPr>
        <p:blipFill rotWithShape="1">
          <a:blip r:embed="rId12">
            <a:alphaModFix/>
          </a:blip>
          <a:srcRect b="74252" l="0" r="0" t="0"/>
          <a:stretch/>
        </p:blipFill>
        <p:spPr>
          <a:xfrm>
            <a:off x="0" y="7030029"/>
            <a:ext cx="18285715" cy="3255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382b40b89fa_0_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6097293" y="306072"/>
            <a:ext cx="1988992" cy="66258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382b40b89fa_0_0"/>
          <p:cNvSpPr txBox="1"/>
          <p:nvPr/>
        </p:nvSpPr>
        <p:spPr>
          <a:xfrm>
            <a:off x="1411719" y="1166659"/>
            <a:ext cx="7624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900020"/>
                </a:solidFill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lang="en-US" sz="4800">
                <a:solidFill>
                  <a:schemeClr val="dk1"/>
                </a:solidFill>
              </a:rPr>
              <a:t>과정 및 결과</a:t>
            </a:r>
            <a:endParaRPr/>
          </a:p>
        </p:txBody>
      </p:sp>
      <p:sp>
        <p:nvSpPr>
          <p:cNvPr id="288" name="Google Shape;288;g382b40b89fa_0_0"/>
          <p:cNvSpPr txBox="1"/>
          <p:nvPr/>
        </p:nvSpPr>
        <p:spPr>
          <a:xfrm>
            <a:off x="2294650" y="3336575"/>
            <a:ext cx="136503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1" lang="en-US" sz="2800">
                <a:solidFill>
                  <a:schemeClr val="dk1"/>
                </a:solidFill>
              </a:rPr>
              <a:t>2d image/mask feature</a:t>
            </a:r>
            <a:r>
              <a:rPr lang="en-US" sz="2800">
                <a:solidFill>
                  <a:schemeClr val="dk1"/>
                </a:solidFill>
              </a:rPr>
              <a:t>로부터 적혈구 classification(면적, 경계 등 총 12개)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DISPR의 </a:t>
            </a:r>
            <a:r>
              <a:rPr b="1" lang="en-US" sz="2800">
                <a:solidFill>
                  <a:schemeClr val="dk1"/>
                </a:solidFill>
              </a:rPr>
              <a:t>3d object feature</a:t>
            </a:r>
            <a:r>
              <a:rPr lang="en-US" sz="2800">
                <a:solidFill>
                  <a:schemeClr val="dk1"/>
                </a:solidFill>
              </a:rPr>
              <a:t>로부터 적혈구 classification(부피, 표면적 등 총 15개)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random forest 사용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트리 1000개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최대 깊이 10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289" name="Google Shape;289;g382b40b89fa_0_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00054" y="1992107"/>
            <a:ext cx="4277889" cy="192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g382b34ddd66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28782" y="7444849"/>
            <a:ext cx="1765875" cy="284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382b34ddd66_0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60000">
            <a:off x="14537148" y="582695"/>
            <a:ext cx="4030364" cy="2876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382b34ddd66_0_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00000">
            <a:off x="14485502" y="2371695"/>
            <a:ext cx="262657" cy="26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382b34ddd66_0_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820000">
            <a:off x="14475867" y="1029148"/>
            <a:ext cx="4406765" cy="2132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382b34ddd66_0_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600000">
            <a:off x="16831078" y="824104"/>
            <a:ext cx="262657" cy="26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382b34ddd66_0_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1372328" y="3208415"/>
            <a:ext cx="18185630" cy="123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382b34ddd66_0_46"/>
          <p:cNvPicPr preferRelativeResize="0"/>
          <p:nvPr/>
        </p:nvPicPr>
        <p:blipFill rotWithShape="1">
          <a:blip r:embed="rId9">
            <a:alphaModFix/>
          </a:blip>
          <a:srcRect b="3409" l="0" r="0" t="0"/>
          <a:stretch/>
        </p:blipFill>
        <p:spPr>
          <a:xfrm>
            <a:off x="1514449" y="2314285"/>
            <a:ext cx="15256815" cy="797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382b34ddd66_0_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00054" y="1997656"/>
            <a:ext cx="12469674" cy="3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382b34ddd66_0_4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834319" y="1940780"/>
            <a:ext cx="135410" cy="135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382b34ddd66_0_46"/>
          <p:cNvPicPr preferRelativeResize="0"/>
          <p:nvPr/>
        </p:nvPicPr>
        <p:blipFill rotWithShape="1">
          <a:blip r:embed="rId12">
            <a:alphaModFix/>
          </a:blip>
          <a:srcRect b="74252" l="0" r="0" t="0"/>
          <a:stretch/>
        </p:blipFill>
        <p:spPr>
          <a:xfrm>
            <a:off x="0" y="7030029"/>
            <a:ext cx="18285715" cy="3255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382b34ddd66_0_4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6097293" y="306072"/>
            <a:ext cx="1988992" cy="66258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382b34ddd66_0_46"/>
          <p:cNvSpPr txBox="1"/>
          <p:nvPr/>
        </p:nvSpPr>
        <p:spPr>
          <a:xfrm>
            <a:off x="1411719" y="1166659"/>
            <a:ext cx="7624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900020"/>
                </a:solidFill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lang="en-US" sz="4800">
                <a:solidFill>
                  <a:schemeClr val="dk1"/>
                </a:solidFill>
              </a:rPr>
              <a:t>과정 및 결과</a:t>
            </a:r>
            <a:endParaRPr/>
          </a:p>
        </p:txBody>
      </p:sp>
      <p:sp>
        <p:nvSpPr>
          <p:cNvPr id="306" name="Google Shape;306;g382b34ddd66_0_46"/>
          <p:cNvSpPr txBox="1"/>
          <p:nvPr/>
        </p:nvSpPr>
        <p:spPr>
          <a:xfrm>
            <a:off x="2294650" y="3336575"/>
            <a:ext cx="1365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g382b34ddd66_0_4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00054" y="1992107"/>
            <a:ext cx="4277889" cy="19285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382b34ddd66_0_46"/>
          <p:cNvSpPr txBox="1"/>
          <p:nvPr/>
        </p:nvSpPr>
        <p:spPr>
          <a:xfrm>
            <a:off x="2294650" y="3817175"/>
            <a:ext cx="13650300" cy="4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 u="sng">
                <a:solidFill>
                  <a:schemeClr val="dk1"/>
                </a:solidFill>
              </a:rPr>
              <a:t>2D 기반 분류</a:t>
            </a:r>
            <a:r>
              <a:rPr lang="en-US" sz="2500" u="sng">
                <a:solidFill>
                  <a:schemeClr val="dk1"/>
                </a:solidFill>
              </a:rPr>
              <a:t>: macro F1 </a:t>
            </a:r>
            <a:r>
              <a:rPr lang="en-US" sz="2500" u="sng">
                <a:solidFill>
                  <a:schemeClr val="dk1"/>
                </a:solidFill>
              </a:rPr>
              <a:t>≈</a:t>
            </a:r>
            <a:r>
              <a:rPr lang="en-US" sz="2500" u="sng">
                <a:solidFill>
                  <a:schemeClr val="dk1"/>
                </a:solidFill>
              </a:rPr>
              <a:t> 0.3746</a:t>
            </a:r>
            <a:endParaRPr sz="2500" u="sng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-US" sz="2500">
                <a:solidFill>
                  <a:schemeClr val="dk1"/>
                </a:solidFill>
              </a:rPr>
              <a:t>다수 클래스(SDE, acanthocyte)는 높은 정확도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-US" sz="2500">
                <a:solidFill>
                  <a:schemeClr val="dk1"/>
                </a:solidFill>
              </a:rPr>
              <a:t>소수 클래스(keratocyte, knizocyte, multilobate)는 거의 예측 불가(0점)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⇒ 2D 단면만으로는 희귀 세포 유형 구분 어렵다는 한계 보여줌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 u="sng">
                <a:solidFill>
                  <a:schemeClr val="dk1"/>
                </a:solidFill>
              </a:rPr>
              <a:t>DISPR 기반 분류</a:t>
            </a:r>
            <a:r>
              <a:rPr b="1" lang="en-US" sz="2500" u="sng">
                <a:solidFill>
                  <a:schemeClr val="dk1"/>
                </a:solidFill>
              </a:rPr>
              <a:t>:</a:t>
            </a:r>
            <a:r>
              <a:rPr lang="en-US" sz="2500" u="sng">
                <a:solidFill>
                  <a:schemeClr val="dk1"/>
                </a:solidFill>
              </a:rPr>
              <a:t> macro F1 ≈ 0.3993</a:t>
            </a:r>
            <a:endParaRPr sz="2500" u="sng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-US" sz="2500">
                <a:solidFill>
                  <a:schemeClr val="dk1"/>
                </a:solidFill>
              </a:rPr>
              <a:t>희귀 클래스(예: keratocyte, knizocyte)의 성능이 개선되거나 최소한 0에서 벗어남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-US" sz="2500">
                <a:solidFill>
                  <a:schemeClr val="dk1"/>
                </a:solidFill>
              </a:rPr>
              <a:t>여전히 데이터 불균형이 크고 multilobate는 거의 감지 불가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⇒ 일부 개선 효과가 있지만, 극소수 클래스에서는 여전히 한계</a:t>
            </a:r>
            <a:endParaRPr b="1" sz="2500" u="sng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g382b34ddd66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28782" y="7444849"/>
            <a:ext cx="1765875" cy="284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382b34ddd66_0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60000">
            <a:off x="14537148" y="582695"/>
            <a:ext cx="4030364" cy="2876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382b34ddd66_0_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00000">
            <a:off x="14485502" y="2371695"/>
            <a:ext cx="262657" cy="26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382b34ddd66_0_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820000">
            <a:off x="14475867" y="1029148"/>
            <a:ext cx="4406765" cy="2132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382b34ddd66_0_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600000">
            <a:off x="16831078" y="824104"/>
            <a:ext cx="262657" cy="26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382b34ddd66_0_6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1372328" y="3208415"/>
            <a:ext cx="18185630" cy="123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382b34ddd66_0_63"/>
          <p:cNvPicPr preferRelativeResize="0"/>
          <p:nvPr/>
        </p:nvPicPr>
        <p:blipFill rotWithShape="1">
          <a:blip r:embed="rId9">
            <a:alphaModFix/>
          </a:blip>
          <a:srcRect b="3409" l="0" r="0" t="0"/>
          <a:stretch/>
        </p:blipFill>
        <p:spPr>
          <a:xfrm>
            <a:off x="1514449" y="2314285"/>
            <a:ext cx="15256815" cy="797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382b34ddd66_0_6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00054" y="1997656"/>
            <a:ext cx="12469674" cy="3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382b34ddd66_0_6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834319" y="1940780"/>
            <a:ext cx="135410" cy="135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382b34ddd66_0_63"/>
          <p:cNvPicPr preferRelativeResize="0"/>
          <p:nvPr/>
        </p:nvPicPr>
        <p:blipFill rotWithShape="1">
          <a:blip r:embed="rId12">
            <a:alphaModFix/>
          </a:blip>
          <a:srcRect b="74252" l="0" r="0" t="0"/>
          <a:stretch/>
        </p:blipFill>
        <p:spPr>
          <a:xfrm>
            <a:off x="0" y="7030029"/>
            <a:ext cx="18285715" cy="3255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382b34ddd66_0_6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6097293" y="306072"/>
            <a:ext cx="1988992" cy="66258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382b34ddd66_0_63"/>
          <p:cNvSpPr txBox="1"/>
          <p:nvPr/>
        </p:nvSpPr>
        <p:spPr>
          <a:xfrm>
            <a:off x="1411719" y="1166659"/>
            <a:ext cx="7624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900020"/>
                </a:solidFill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lang="en-US" sz="4800">
                <a:solidFill>
                  <a:schemeClr val="dk1"/>
                </a:solidFill>
              </a:rPr>
              <a:t>과정 및 결과</a:t>
            </a:r>
            <a:endParaRPr/>
          </a:p>
        </p:txBody>
      </p:sp>
      <p:sp>
        <p:nvSpPr>
          <p:cNvPr id="325" name="Google Shape;325;g382b34ddd66_0_63"/>
          <p:cNvSpPr txBox="1"/>
          <p:nvPr/>
        </p:nvSpPr>
        <p:spPr>
          <a:xfrm>
            <a:off x="2294650" y="3336575"/>
            <a:ext cx="1365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g382b34ddd66_0_6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00054" y="1992107"/>
            <a:ext cx="4277889" cy="19285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382b34ddd66_0_63"/>
          <p:cNvSpPr txBox="1"/>
          <p:nvPr/>
        </p:nvSpPr>
        <p:spPr>
          <a:xfrm>
            <a:off x="2294650" y="3817175"/>
            <a:ext cx="1365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 u="sng">
              <a:solidFill>
                <a:schemeClr val="dk1"/>
              </a:solidFill>
            </a:endParaRPr>
          </a:p>
        </p:txBody>
      </p:sp>
      <p:sp>
        <p:nvSpPr>
          <p:cNvPr id="328" name="Google Shape;328;g382b34ddd66_0_63"/>
          <p:cNvSpPr txBox="1"/>
          <p:nvPr/>
        </p:nvSpPr>
        <p:spPr>
          <a:xfrm>
            <a:off x="2294650" y="8539350"/>
            <a:ext cx="14429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3d feature 기반 예측 모델을 다수 클래스에 대한 예측 정확도가 떨어짐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하지만, 소수 클래스에 대한 예측 정확도는 증가</a:t>
            </a:r>
            <a:endParaRPr/>
          </a:p>
        </p:txBody>
      </p:sp>
      <p:pic>
        <p:nvPicPr>
          <p:cNvPr id="329" name="Google Shape;329;g382b34ddd66_0_6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727637" y="3073400"/>
            <a:ext cx="10471675" cy="51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g382b34ddd66_0_17"/>
          <p:cNvPicPr preferRelativeResize="0"/>
          <p:nvPr/>
        </p:nvPicPr>
        <p:blipFill rotWithShape="1">
          <a:blip r:embed="rId3">
            <a:alphaModFix/>
          </a:blip>
          <a:srcRect b="74252" l="0" r="0" t="0"/>
          <a:stretch/>
        </p:blipFill>
        <p:spPr>
          <a:xfrm>
            <a:off x="0" y="7030029"/>
            <a:ext cx="18285715" cy="32556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" name="Google Shape;335;g382b34ddd66_0_17"/>
          <p:cNvGrpSpPr/>
          <p:nvPr/>
        </p:nvGrpSpPr>
        <p:grpSpPr>
          <a:xfrm>
            <a:off x="-5088881" y="-5222326"/>
            <a:ext cx="20355524" cy="20892577"/>
            <a:chOff x="-5088881" y="-5249920"/>
            <a:chExt cx="20355524" cy="20999676"/>
          </a:xfrm>
        </p:grpSpPr>
        <p:pic>
          <p:nvPicPr>
            <p:cNvPr id="336" name="Google Shape;336;g382b34ddd66_0_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-5410957" y="-4927844"/>
              <a:ext cx="20999676" cy="20355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g382b34ddd66_0_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-161037" y="161037"/>
              <a:ext cx="10499838" cy="101777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" name="Google Shape;338;g382b34ddd66_0_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97293" y="306072"/>
            <a:ext cx="1988992" cy="66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382b34ddd66_0_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97293" y="306072"/>
            <a:ext cx="1988992" cy="66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382b34ddd66_0_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364" y="2749278"/>
            <a:ext cx="11094694" cy="7536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382b34ddd66_0_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10800000">
            <a:off x="9142857" y="3215403"/>
            <a:ext cx="2287242" cy="465240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382b34ddd66_0_17"/>
          <p:cNvSpPr txBox="1"/>
          <p:nvPr/>
        </p:nvSpPr>
        <p:spPr>
          <a:xfrm>
            <a:off x="11015021" y="5199173"/>
            <a:ext cx="5291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90002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800">
                <a:solidFill>
                  <a:srgbClr val="900020"/>
                </a:solidFill>
              </a:rPr>
              <a:t>4</a:t>
            </a:r>
            <a:r>
              <a:rPr lang="en-US" sz="4800">
                <a:solidFill>
                  <a:srgbClr val="90002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4800">
                <a:solidFill>
                  <a:srgbClr val="900020"/>
                </a:solidFill>
              </a:rPr>
              <a:t> </a:t>
            </a:r>
            <a:r>
              <a:rPr lang="en-US" sz="4800">
                <a:solidFill>
                  <a:schemeClr val="dk1"/>
                </a:solidFill>
              </a:rPr>
              <a:t>Conclusion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g382b34ddd66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28782" y="7444849"/>
            <a:ext cx="1765875" cy="284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382b34ddd66_0_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60000">
            <a:off x="14537148" y="582695"/>
            <a:ext cx="4030364" cy="2876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382b34ddd66_0_1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00000">
            <a:off x="14485502" y="2371695"/>
            <a:ext cx="262657" cy="26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382b34ddd66_0_1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820000">
            <a:off x="14475867" y="1029148"/>
            <a:ext cx="4406765" cy="2132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382b34ddd66_0_10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600000">
            <a:off x="16831078" y="824104"/>
            <a:ext cx="262657" cy="26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382b34ddd66_0_10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1372328" y="3208415"/>
            <a:ext cx="18185630" cy="123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382b34ddd66_0_102"/>
          <p:cNvPicPr preferRelativeResize="0"/>
          <p:nvPr/>
        </p:nvPicPr>
        <p:blipFill rotWithShape="1">
          <a:blip r:embed="rId9">
            <a:alphaModFix/>
          </a:blip>
          <a:srcRect b="3409" l="0" r="0" t="0"/>
          <a:stretch/>
        </p:blipFill>
        <p:spPr>
          <a:xfrm>
            <a:off x="1514449" y="2314285"/>
            <a:ext cx="15256815" cy="797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382b34ddd66_0_10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00054" y="1997656"/>
            <a:ext cx="12469674" cy="3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382b34ddd66_0_10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834319" y="1940780"/>
            <a:ext cx="135410" cy="135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382b34ddd66_0_102"/>
          <p:cNvPicPr preferRelativeResize="0"/>
          <p:nvPr/>
        </p:nvPicPr>
        <p:blipFill rotWithShape="1">
          <a:blip r:embed="rId12">
            <a:alphaModFix/>
          </a:blip>
          <a:srcRect b="74252" l="0" r="0" t="0"/>
          <a:stretch/>
        </p:blipFill>
        <p:spPr>
          <a:xfrm>
            <a:off x="0" y="7030029"/>
            <a:ext cx="18285715" cy="3255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382b34ddd66_0_10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6097293" y="306072"/>
            <a:ext cx="1988992" cy="66258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382b34ddd66_0_102"/>
          <p:cNvSpPr txBox="1"/>
          <p:nvPr/>
        </p:nvSpPr>
        <p:spPr>
          <a:xfrm>
            <a:off x="1411719" y="1166659"/>
            <a:ext cx="7624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90002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800">
                <a:solidFill>
                  <a:srgbClr val="900020"/>
                </a:solidFill>
              </a:rPr>
              <a:t>4</a:t>
            </a:r>
            <a:r>
              <a:rPr lang="en-US" sz="4800">
                <a:solidFill>
                  <a:srgbClr val="90002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4800">
                <a:solidFill>
                  <a:schemeClr val="dk1"/>
                </a:solidFill>
              </a:rPr>
              <a:t>결과 분석</a:t>
            </a:r>
            <a:endParaRPr/>
          </a:p>
        </p:txBody>
      </p:sp>
      <p:sp>
        <p:nvSpPr>
          <p:cNvPr id="359" name="Google Shape;359;g382b34ddd66_0_102"/>
          <p:cNvSpPr txBox="1"/>
          <p:nvPr/>
        </p:nvSpPr>
        <p:spPr>
          <a:xfrm>
            <a:off x="2294650" y="3336575"/>
            <a:ext cx="1365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g382b34ddd66_0_10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00054" y="1992107"/>
            <a:ext cx="4277889" cy="19285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382b34ddd66_0_102"/>
          <p:cNvSpPr txBox="1"/>
          <p:nvPr/>
        </p:nvSpPr>
        <p:spPr>
          <a:xfrm>
            <a:off x="8135050" y="3817175"/>
            <a:ext cx="78099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- 다수 클래스: 형태가 단순(원반/원형에 가까움)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- 소수 클래스: 불규칙한 형태, 비대칭, 복잡한 표면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- 2D는 소수 클래스의 불규칙한 형태·복잡한 표면 정보를 파악하기 어려움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- 3D는 이러한 정보를 파악할 수 있음 → 소수 클래스에서 상대적으로 높은 예측 정확도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- 적은 3D features만으로도 효과 확인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- 훨씬 많은 features를 사용할 경우 소수 클래스뿐 아니라 다수 클래스에서도 추가 성능 향상 기대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- 실제로 SHAPR 논문에서는 3D features로 약 126개의 features를 사용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362" name="Google Shape;362;g382b34ddd66_0_102"/>
          <p:cNvPicPr preferRelativeResize="0"/>
          <p:nvPr/>
        </p:nvPicPr>
        <p:blipFill rotWithShape="1">
          <a:blip r:embed="rId15">
            <a:alphaModFix/>
          </a:blip>
          <a:srcRect b="19110" l="11786" r="4503" t="6412"/>
          <a:stretch/>
        </p:blipFill>
        <p:spPr>
          <a:xfrm>
            <a:off x="2191875" y="2684150"/>
            <a:ext cx="5759601" cy="723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g382b34ddd66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28782" y="7444849"/>
            <a:ext cx="1765875" cy="284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382b34ddd66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60000">
            <a:off x="14537148" y="582695"/>
            <a:ext cx="4030364" cy="2876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382b34ddd66_0_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00000">
            <a:off x="14485502" y="2371695"/>
            <a:ext cx="262657" cy="26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382b34ddd66_0_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820000">
            <a:off x="14475867" y="1029148"/>
            <a:ext cx="4406765" cy="2132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382b34ddd66_0_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600000">
            <a:off x="16831078" y="824104"/>
            <a:ext cx="262657" cy="26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382b34ddd66_0_8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1372328" y="3208415"/>
            <a:ext cx="18185630" cy="123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382b34ddd66_0_81"/>
          <p:cNvPicPr preferRelativeResize="0"/>
          <p:nvPr/>
        </p:nvPicPr>
        <p:blipFill rotWithShape="1">
          <a:blip r:embed="rId9">
            <a:alphaModFix/>
          </a:blip>
          <a:srcRect b="3409" l="0" r="0" t="0"/>
          <a:stretch/>
        </p:blipFill>
        <p:spPr>
          <a:xfrm>
            <a:off x="1514449" y="2314285"/>
            <a:ext cx="15256815" cy="797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382b34ddd66_0_8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00054" y="1997656"/>
            <a:ext cx="12469674" cy="3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382b34ddd66_0_8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834319" y="1940780"/>
            <a:ext cx="135410" cy="135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382b34ddd66_0_81"/>
          <p:cNvPicPr preferRelativeResize="0"/>
          <p:nvPr/>
        </p:nvPicPr>
        <p:blipFill rotWithShape="1">
          <a:blip r:embed="rId12">
            <a:alphaModFix/>
          </a:blip>
          <a:srcRect b="74252" l="0" r="0" t="0"/>
          <a:stretch/>
        </p:blipFill>
        <p:spPr>
          <a:xfrm>
            <a:off x="0" y="7030029"/>
            <a:ext cx="18285715" cy="3255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382b34ddd66_0_8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6097293" y="306072"/>
            <a:ext cx="1988992" cy="662583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382b34ddd66_0_81"/>
          <p:cNvSpPr txBox="1"/>
          <p:nvPr/>
        </p:nvSpPr>
        <p:spPr>
          <a:xfrm>
            <a:off x="1411726" y="1166650"/>
            <a:ext cx="8815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90002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800">
                <a:solidFill>
                  <a:srgbClr val="900020"/>
                </a:solidFill>
              </a:rPr>
              <a:t>4</a:t>
            </a:r>
            <a:r>
              <a:rPr lang="en-US" sz="4800">
                <a:solidFill>
                  <a:srgbClr val="90002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4800">
                <a:solidFill>
                  <a:schemeClr val="dk1"/>
                </a:solidFill>
              </a:rPr>
              <a:t>프로젝트 한계 및 의의</a:t>
            </a:r>
            <a:endParaRPr/>
          </a:p>
        </p:txBody>
      </p:sp>
      <p:sp>
        <p:nvSpPr>
          <p:cNvPr id="379" name="Google Shape;379;g382b34ddd66_0_81"/>
          <p:cNvSpPr txBox="1"/>
          <p:nvPr/>
        </p:nvSpPr>
        <p:spPr>
          <a:xfrm>
            <a:off x="2294657" y="3428988"/>
            <a:ext cx="12801600" cy="6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 u="sng">
                <a:solidFill>
                  <a:schemeClr val="dk1"/>
                </a:solidFill>
              </a:rPr>
              <a:t>의의</a:t>
            </a:r>
            <a:endParaRPr b="1" sz="2800" u="sng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-US" sz="2500">
                <a:solidFill>
                  <a:schemeClr val="dk1"/>
                </a:solidFill>
              </a:rPr>
              <a:t>2D 정보만으로 3D 정보의 형태 정보 확보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-US" sz="2500">
                <a:solidFill>
                  <a:schemeClr val="dk1"/>
                </a:solidFill>
              </a:rPr>
              <a:t>현미경 부담 완화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-US" sz="2500">
                <a:solidFill>
                  <a:schemeClr val="dk1"/>
                </a:solidFill>
              </a:rPr>
              <a:t>소수 클래스의 분류 성능 향상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-US" sz="2500">
                <a:solidFill>
                  <a:schemeClr val="dk1"/>
                </a:solidFill>
              </a:rPr>
              <a:t>다운스트림 분류에 실효성</a:t>
            </a:r>
            <a:endParaRPr b="1" sz="2800" u="sng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</a:rPr>
              <a:t>한계</a:t>
            </a:r>
            <a:endParaRPr b="1" sz="2800" u="sng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-US" sz="2500">
                <a:solidFill>
                  <a:schemeClr val="dk1"/>
                </a:solidFill>
              </a:rPr>
              <a:t>추론 비용이 큼(한 샘플 당 약 5분)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b="1" lang="en-US" sz="2500">
                <a:solidFill>
                  <a:schemeClr val="dk1"/>
                </a:solidFill>
              </a:rPr>
              <a:t>학습 데이터 및 레이블 의존성 </a:t>
            </a:r>
            <a:endParaRPr b="1" sz="2500">
              <a:solidFill>
                <a:schemeClr val="dk1"/>
              </a:solidFill>
            </a:endParaRPr>
          </a:p>
        </p:txBody>
      </p:sp>
      <p:pic>
        <p:nvPicPr>
          <p:cNvPr id="380" name="Google Shape;380;g382b34ddd66_0_8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00054" y="1992107"/>
            <a:ext cx="4277889" cy="192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74740" y="6528848"/>
            <a:ext cx="6736904" cy="45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9"/>
          <p:cNvPicPr preferRelativeResize="0"/>
          <p:nvPr/>
        </p:nvPicPr>
        <p:blipFill rotWithShape="1">
          <a:blip r:embed="rId4">
            <a:alphaModFix/>
          </a:blip>
          <a:srcRect b="42110" l="0" r="16333" t="0"/>
          <a:stretch/>
        </p:blipFill>
        <p:spPr>
          <a:xfrm rot="-1740000">
            <a:off x="8979720" y="5059990"/>
            <a:ext cx="10720043" cy="700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1498732" y="2559765"/>
            <a:ext cx="2908864" cy="59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53164" y="2789709"/>
            <a:ext cx="4817998" cy="5359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97293" y="306072"/>
            <a:ext cx="1988992" cy="66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9"/>
          <p:cNvPicPr preferRelativeResize="0"/>
          <p:nvPr/>
        </p:nvPicPr>
        <p:blipFill rotWithShape="1">
          <a:blip r:embed="rId8">
            <a:alphaModFix/>
          </a:blip>
          <a:srcRect b="46638" l="0" r="16614" t="0"/>
          <a:stretch/>
        </p:blipFill>
        <p:spPr>
          <a:xfrm rot="-7140000">
            <a:off x="11604869" y="187590"/>
            <a:ext cx="10683931" cy="594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97293" y="306072"/>
            <a:ext cx="1988992" cy="66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10800000">
            <a:off x="7987753" y="0"/>
            <a:ext cx="11094695" cy="7536437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 txBox="1"/>
          <p:nvPr/>
        </p:nvSpPr>
        <p:spPr>
          <a:xfrm>
            <a:off x="5987005" y="4684405"/>
            <a:ext cx="77724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9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74243" l="0" r="0" t="0"/>
          <a:stretch/>
        </p:blipFill>
        <p:spPr>
          <a:xfrm>
            <a:off x="0" y="7030029"/>
            <a:ext cx="18285714" cy="32569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2"/>
          <p:cNvGrpSpPr/>
          <p:nvPr/>
        </p:nvGrpSpPr>
        <p:grpSpPr>
          <a:xfrm>
            <a:off x="15893429" y="8168994"/>
            <a:ext cx="2391171" cy="2138720"/>
            <a:chOff x="15893429" y="8168994"/>
            <a:chExt cx="2391171" cy="2138720"/>
          </a:xfrm>
        </p:grpSpPr>
        <p:pic>
          <p:nvPicPr>
            <p:cNvPr id="106" name="Google Shape;10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7320000">
              <a:off x="16664998" y="8806014"/>
              <a:ext cx="151691" cy="15169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7" name="Google Shape;107;p2"/>
            <p:cNvGrpSpPr/>
            <p:nvPr/>
          </p:nvGrpSpPr>
          <p:grpSpPr>
            <a:xfrm>
              <a:off x="15893429" y="8168994"/>
              <a:ext cx="2391171" cy="2138720"/>
              <a:chOff x="15893429" y="8168994"/>
              <a:chExt cx="2391171" cy="2138720"/>
            </a:xfrm>
          </p:grpSpPr>
          <p:pic>
            <p:nvPicPr>
              <p:cNvPr id="108" name="Google Shape;108;p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9540000">
                <a:off x="16008966" y="8759812"/>
                <a:ext cx="2160097" cy="10451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9" name="Google Shape;109;p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6060000">
                <a:off x="16158314" y="8715781"/>
                <a:ext cx="1975594" cy="10451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7320000">
                <a:off x="17490671" y="9555997"/>
                <a:ext cx="128749" cy="1287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11" name="Google Shape;111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06704" y="2195225"/>
            <a:ext cx="4330038" cy="3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79599" y="2144016"/>
            <a:ext cx="135410" cy="135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097293" y="306072"/>
            <a:ext cx="1988992" cy="66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99102" y="3458675"/>
            <a:ext cx="2639711" cy="2639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79599" y="3400519"/>
            <a:ext cx="2639711" cy="2639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035965" y="3398375"/>
            <a:ext cx="2639711" cy="263971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/>
          <p:nvPr/>
        </p:nvSpPr>
        <p:spPr>
          <a:xfrm>
            <a:off x="1089286" y="1352231"/>
            <a:ext cx="476293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90002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4800">
              <a:solidFill>
                <a:srgbClr val="900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1171180" y="3458675"/>
            <a:ext cx="2643912" cy="2624467"/>
          </a:xfrm>
          <a:prstGeom prst="ellipse">
            <a:avLst/>
          </a:prstGeom>
          <a:solidFill>
            <a:srgbClr val="9000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5299186" y="4088282"/>
            <a:ext cx="194270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90002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9600">
              <a:solidFill>
                <a:srgbClr val="900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1008462" y="4146438"/>
            <a:ext cx="194270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9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9770125" y="3458675"/>
            <a:ext cx="2643912" cy="2624467"/>
          </a:xfrm>
          <a:prstGeom prst="ellipse">
            <a:avLst/>
          </a:prstGeom>
          <a:solidFill>
            <a:srgbClr val="9000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9592869" y="4146438"/>
            <a:ext cx="194270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9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13946230" y="4088282"/>
            <a:ext cx="194270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90002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9600">
              <a:solidFill>
                <a:srgbClr val="900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1201772" y="6616475"/>
            <a:ext cx="337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00020"/>
                </a:solidFill>
              </a:rPr>
              <a:t>Introduction</a:t>
            </a:r>
            <a:endParaRPr sz="3600">
              <a:solidFill>
                <a:srgbClr val="900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1189634" y="7714007"/>
            <a:ext cx="337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</a:rPr>
              <a:t>주제 선정 배경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구현 논문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26" name="Google Shape;126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5400000">
            <a:off x="-166706" y="7822744"/>
            <a:ext cx="2624469" cy="10714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"/>
          <p:cNvSpPr txBox="1"/>
          <p:nvPr/>
        </p:nvSpPr>
        <p:spPr>
          <a:xfrm>
            <a:off x="5410947" y="6671847"/>
            <a:ext cx="337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00020"/>
                </a:solidFill>
              </a:rPr>
              <a:t>Methodology</a:t>
            </a:r>
            <a:endParaRPr sz="3600">
              <a:solidFill>
                <a:srgbClr val="900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5398809" y="7769379"/>
            <a:ext cx="3372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RBC Dataset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DISPR 모델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5400000">
            <a:off x="4042469" y="7878116"/>
            <a:ext cx="2624469" cy="10714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 txBox="1"/>
          <p:nvPr/>
        </p:nvSpPr>
        <p:spPr>
          <a:xfrm>
            <a:off x="9968409" y="6687080"/>
            <a:ext cx="337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00020"/>
                </a:solidFill>
              </a:rPr>
              <a:t>Experiments</a:t>
            </a:r>
            <a:endParaRPr sz="3600">
              <a:solidFill>
                <a:srgbClr val="900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9956271" y="7784612"/>
            <a:ext cx="3372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-"/>
            </a:pPr>
            <a:r>
              <a:rPr lang="en-US" sz="2400">
                <a:solidFill>
                  <a:schemeClr val="dk1"/>
                </a:solidFill>
              </a:rPr>
              <a:t>과정 및 결과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32" name="Google Shape;132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5400000">
            <a:off x="8599931" y="7893349"/>
            <a:ext cx="2624469" cy="10714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"/>
          <p:cNvSpPr txBox="1"/>
          <p:nvPr/>
        </p:nvSpPr>
        <p:spPr>
          <a:xfrm>
            <a:off x="14231255" y="6743226"/>
            <a:ext cx="337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900020"/>
                </a:solidFill>
              </a:rPr>
              <a:t>Conclusion</a:t>
            </a:r>
            <a:endParaRPr sz="3600">
              <a:solidFill>
                <a:srgbClr val="900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14219117" y="7840758"/>
            <a:ext cx="3372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결과 분석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프로젝트 한계 및 의의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5400000">
            <a:off x="12862777" y="7949495"/>
            <a:ext cx="2624469" cy="107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"/>
          <p:cNvPicPr preferRelativeResize="0"/>
          <p:nvPr/>
        </p:nvPicPr>
        <p:blipFill rotWithShape="1">
          <a:blip r:embed="rId3">
            <a:alphaModFix/>
          </a:blip>
          <a:srcRect b="74252" l="0" r="0" t="0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3"/>
          <p:cNvGrpSpPr/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142" name="Google Shape;142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4" name="Google Shape;144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97293" y="306072"/>
            <a:ext cx="1988992" cy="66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97293" y="306072"/>
            <a:ext cx="1988992" cy="66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364" y="2749278"/>
            <a:ext cx="11094695" cy="753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10800000">
            <a:off x="9142857" y="3215403"/>
            <a:ext cx="2287242" cy="465240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"/>
          <p:cNvSpPr txBox="1"/>
          <p:nvPr/>
        </p:nvSpPr>
        <p:spPr>
          <a:xfrm>
            <a:off x="11015021" y="5199173"/>
            <a:ext cx="52917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900020"/>
                </a:solidFill>
                <a:latin typeface="Arial"/>
                <a:ea typeface="Arial"/>
                <a:cs typeface="Arial"/>
                <a:sym typeface="Arial"/>
              </a:rPr>
              <a:t>01. </a:t>
            </a:r>
            <a:r>
              <a:rPr lang="en-US" sz="4800">
                <a:solidFill>
                  <a:schemeClr val="dk1"/>
                </a:solidFill>
              </a:rPr>
              <a:t>Introduction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382b40b89fa_3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28782" y="7444849"/>
            <a:ext cx="1765875" cy="284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382b40b89fa_3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60000">
            <a:off x="14537148" y="582695"/>
            <a:ext cx="4030364" cy="2876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382b40b89fa_3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00000">
            <a:off x="14485502" y="2371695"/>
            <a:ext cx="262657" cy="26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382b40b89fa_3_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820000">
            <a:off x="14475867" y="1029148"/>
            <a:ext cx="4406765" cy="2132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382b40b89fa_3_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600000">
            <a:off x="16831078" y="824104"/>
            <a:ext cx="262657" cy="26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382b40b89fa_3_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1372328" y="3208415"/>
            <a:ext cx="18185630" cy="123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382b40b89fa_3_5"/>
          <p:cNvPicPr preferRelativeResize="0"/>
          <p:nvPr/>
        </p:nvPicPr>
        <p:blipFill rotWithShape="1">
          <a:blip r:embed="rId9">
            <a:alphaModFix/>
          </a:blip>
          <a:srcRect b="3409" l="0" r="0" t="0"/>
          <a:stretch/>
        </p:blipFill>
        <p:spPr>
          <a:xfrm>
            <a:off x="1514449" y="2314285"/>
            <a:ext cx="15256815" cy="797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382b40b89fa_3_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00054" y="1997656"/>
            <a:ext cx="12469674" cy="3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382b40b89fa_3_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834319" y="1940780"/>
            <a:ext cx="135410" cy="135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382b40b89fa_3_5"/>
          <p:cNvPicPr preferRelativeResize="0"/>
          <p:nvPr/>
        </p:nvPicPr>
        <p:blipFill rotWithShape="1">
          <a:blip r:embed="rId12">
            <a:alphaModFix/>
          </a:blip>
          <a:srcRect b="74252" l="0" r="0" t="0"/>
          <a:stretch/>
        </p:blipFill>
        <p:spPr>
          <a:xfrm>
            <a:off x="0" y="7030029"/>
            <a:ext cx="18285715" cy="3255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382b40b89fa_3_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6097293" y="306072"/>
            <a:ext cx="1988992" cy="66258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382b40b89fa_3_5"/>
          <p:cNvSpPr txBox="1"/>
          <p:nvPr/>
        </p:nvSpPr>
        <p:spPr>
          <a:xfrm>
            <a:off x="1411719" y="1166659"/>
            <a:ext cx="7624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900020"/>
                </a:solidFill>
                <a:latin typeface="Arial"/>
                <a:ea typeface="Arial"/>
                <a:cs typeface="Arial"/>
                <a:sym typeface="Arial"/>
              </a:rPr>
              <a:t>01. </a:t>
            </a:r>
            <a:r>
              <a:rPr lang="en-US" sz="4800">
                <a:solidFill>
                  <a:schemeClr val="dk1"/>
                </a:solidFill>
              </a:rPr>
              <a:t>주제 선정 배경</a:t>
            </a:r>
            <a:endParaRPr/>
          </a:p>
        </p:txBody>
      </p:sp>
      <p:sp>
        <p:nvSpPr>
          <p:cNvPr id="165" name="Google Shape;165;g382b40b89fa_3_5"/>
          <p:cNvSpPr txBox="1"/>
          <p:nvPr/>
        </p:nvSpPr>
        <p:spPr>
          <a:xfrm>
            <a:off x="2203075" y="3208425"/>
            <a:ext cx="141690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3D 현미경 촬영은 느리고 세포에 손상을 줄 수 있음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대규모 고해상도 데이터 수집은 비용과 시간이 많이 듦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데이터 라벨링 및 분할 작업이 노동집약적이고 불균형 데이터 문제 존재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-"/>
            </a:pPr>
            <a:r>
              <a:rPr lang="en-US" sz="2800">
                <a:solidFill>
                  <a:schemeClr val="dk1"/>
                </a:solidFill>
              </a:rPr>
              <a:t>기존 연구들 한계:</a:t>
            </a:r>
            <a:br>
              <a:rPr lang="en-US" sz="2800">
                <a:solidFill>
                  <a:schemeClr val="dk1"/>
                </a:solidFill>
              </a:rPr>
            </a:br>
            <a:r>
              <a:rPr lang="en-US" sz="2800">
                <a:solidFill>
                  <a:schemeClr val="dk1"/>
                </a:solidFill>
              </a:rPr>
              <a:t>SHAPR 등 기존 autoencoder 기반 모델은 입력된 2D 이미지에 대해 단일한 3D 형태만 제공 (생물학적 다양성을 충분히 반영하지 못함)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66" name="Google Shape;166;g382b40b89fa_3_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00054" y="1992107"/>
            <a:ext cx="4277889" cy="19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382b40b89fa_3_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361313" y="6759100"/>
            <a:ext cx="3081425" cy="30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382b40b89fa_3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28782" y="7444849"/>
            <a:ext cx="1765875" cy="284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382b40b89fa_3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60000">
            <a:off x="14537148" y="582695"/>
            <a:ext cx="4030364" cy="2876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382b40b89fa_3_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00000">
            <a:off x="14485502" y="2371695"/>
            <a:ext cx="262657" cy="26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382b40b89fa_3_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820000">
            <a:off x="14475867" y="1029148"/>
            <a:ext cx="4406765" cy="2132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382b40b89fa_3_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600000">
            <a:off x="16831078" y="824104"/>
            <a:ext cx="262657" cy="26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382b40b89fa_3_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1372328" y="3208415"/>
            <a:ext cx="18185630" cy="123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382b40b89fa_3_22"/>
          <p:cNvPicPr preferRelativeResize="0"/>
          <p:nvPr/>
        </p:nvPicPr>
        <p:blipFill rotWithShape="1">
          <a:blip r:embed="rId9">
            <a:alphaModFix/>
          </a:blip>
          <a:srcRect b="3409" l="0" r="0" t="0"/>
          <a:stretch/>
        </p:blipFill>
        <p:spPr>
          <a:xfrm>
            <a:off x="1514449" y="2314285"/>
            <a:ext cx="15256815" cy="797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382b40b89fa_3_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00054" y="1997656"/>
            <a:ext cx="12469674" cy="3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382b40b89fa_3_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834319" y="1940780"/>
            <a:ext cx="135410" cy="135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382b40b89fa_3_22"/>
          <p:cNvPicPr preferRelativeResize="0"/>
          <p:nvPr/>
        </p:nvPicPr>
        <p:blipFill rotWithShape="1">
          <a:blip r:embed="rId12">
            <a:alphaModFix/>
          </a:blip>
          <a:srcRect b="74252" l="0" r="0" t="0"/>
          <a:stretch/>
        </p:blipFill>
        <p:spPr>
          <a:xfrm>
            <a:off x="0" y="7030029"/>
            <a:ext cx="18285715" cy="3255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382b40b89fa_3_2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6097293" y="306072"/>
            <a:ext cx="1988992" cy="662583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382b40b89fa_3_22"/>
          <p:cNvSpPr txBox="1"/>
          <p:nvPr/>
        </p:nvSpPr>
        <p:spPr>
          <a:xfrm>
            <a:off x="1411719" y="1166659"/>
            <a:ext cx="7624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900020"/>
                </a:solidFill>
                <a:latin typeface="Arial"/>
                <a:ea typeface="Arial"/>
                <a:cs typeface="Arial"/>
                <a:sym typeface="Arial"/>
              </a:rPr>
              <a:t>01. </a:t>
            </a:r>
            <a:r>
              <a:rPr lang="en-US" sz="4800">
                <a:solidFill>
                  <a:schemeClr val="dk1"/>
                </a:solidFill>
              </a:rPr>
              <a:t>구현 논문</a:t>
            </a:r>
            <a:endParaRPr/>
          </a:p>
        </p:txBody>
      </p:sp>
      <p:pic>
        <p:nvPicPr>
          <p:cNvPr id="184" name="Google Shape;184;g382b40b89fa_3_2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00054" y="1992107"/>
            <a:ext cx="4277889" cy="19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382b40b89fa_3_2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103701" y="2676763"/>
            <a:ext cx="12078305" cy="33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382b40b89fa_3_2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689563" y="6273125"/>
            <a:ext cx="8908876" cy="3794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5"/>
          <p:cNvPicPr preferRelativeResize="0"/>
          <p:nvPr/>
        </p:nvPicPr>
        <p:blipFill rotWithShape="1">
          <a:blip r:embed="rId3">
            <a:alphaModFix/>
          </a:blip>
          <a:srcRect b="74252" l="0" r="0" t="0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5"/>
          <p:cNvGrpSpPr/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193" name="Google Shape;193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5" name="Google Shape;19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97293" y="306072"/>
            <a:ext cx="1988992" cy="66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97293" y="306072"/>
            <a:ext cx="1988992" cy="66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364" y="2749278"/>
            <a:ext cx="11094695" cy="753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10800000">
            <a:off x="9142857" y="3215403"/>
            <a:ext cx="2287242" cy="465240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5"/>
          <p:cNvSpPr txBox="1"/>
          <p:nvPr/>
        </p:nvSpPr>
        <p:spPr>
          <a:xfrm>
            <a:off x="11015021" y="5199173"/>
            <a:ext cx="6282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900020"/>
                </a:solidFill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lang="en-US" sz="4800">
                <a:solidFill>
                  <a:schemeClr val="dk1"/>
                </a:solidFill>
              </a:rPr>
              <a:t>Methodology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382b40b89fa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28782" y="7444849"/>
            <a:ext cx="1765875" cy="284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382b40b89fa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60000">
            <a:off x="14537148" y="582695"/>
            <a:ext cx="4030364" cy="2876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382b40b89fa_2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00000">
            <a:off x="14485502" y="2371695"/>
            <a:ext cx="262657" cy="26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382b40b89fa_2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820000">
            <a:off x="14475867" y="1029148"/>
            <a:ext cx="4406765" cy="2132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382b40b89fa_2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600000">
            <a:off x="16831078" y="824104"/>
            <a:ext cx="262657" cy="26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382b40b89fa_2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1372328" y="3208415"/>
            <a:ext cx="18185630" cy="123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382b40b89fa_2_0"/>
          <p:cNvPicPr preferRelativeResize="0"/>
          <p:nvPr/>
        </p:nvPicPr>
        <p:blipFill rotWithShape="1">
          <a:blip r:embed="rId9">
            <a:alphaModFix/>
          </a:blip>
          <a:srcRect b="3409" l="0" r="0" t="0"/>
          <a:stretch/>
        </p:blipFill>
        <p:spPr>
          <a:xfrm>
            <a:off x="1514449" y="2314285"/>
            <a:ext cx="15256815" cy="797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382b40b89fa_2_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00054" y="1997656"/>
            <a:ext cx="12469674" cy="3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382b40b89fa_2_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834319" y="1940780"/>
            <a:ext cx="135410" cy="135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382b40b89fa_2_0"/>
          <p:cNvPicPr preferRelativeResize="0"/>
          <p:nvPr/>
        </p:nvPicPr>
        <p:blipFill rotWithShape="1">
          <a:blip r:embed="rId12">
            <a:alphaModFix/>
          </a:blip>
          <a:srcRect b="74252" l="0" r="0" t="0"/>
          <a:stretch/>
        </p:blipFill>
        <p:spPr>
          <a:xfrm>
            <a:off x="0" y="7030029"/>
            <a:ext cx="18285715" cy="3255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382b40b89fa_2_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6097293" y="306072"/>
            <a:ext cx="1988992" cy="66258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382b40b89fa_2_0"/>
          <p:cNvSpPr txBox="1"/>
          <p:nvPr/>
        </p:nvSpPr>
        <p:spPr>
          <a:xfrm>
            <a:off x="1411719" y="1166659"/>
            <a:ext cx="7624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900020"/>
                </a:solidFill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lang="en-US" sz="4800">
                <a:solidFill>
                  <a:schemeClr val="dk1"/>
                </a:solidFill>
              </a:rPr>
              <a:t>RBC Dataset</a:t>
            </a:r>
            <a:endParaRPr/>
          </a:p>
        </p:txBody>
      </p:sp>
      <p:pic>
        <p:nvPicPr>
          <p:cNvPr id="216" name="Google Shape;216;g382b40b89fa_2_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00054" y="1992107"/>
            <a:ext cx="4277889" cy="19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382b40b89fa_2_0"/>
          <p:cNvPicPr preferRelativeResize="0"/>
          <p:nvPr/>
        </p:nvPicPr>
        <p:blipFill rotWithShape="1">
          <a:blip r:embed="rId15">
            <a:alphaModFix/>
          </a:blip>
          <a:srcRect b="19110" l="11786" r="4503" t="6412"/>
          <a:stretch/>
        </p:blipFill>
        <p:spPr>
          <a:xfrm>
            <a:off x="2191875" y="2684150"/>
            <a:ext cx="5759601" cy="7232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382b40b89fa_2_0"/>
          <p:cNvSpPr txBox="1"/>
          <p:nvPr/>
        </p:nvSpPr>
        <p:spPr>
          <a:xfrm>
            <a:off x="8526075" y="4438237"/>
            <a:ext cx="70221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u="sng">
                <a:solidFill>
                  <a:schemeClr val="dk1"/>
                </a:solidFill>
              </a:rPr>
              <a:t>Simionato et al. (2021) 공개 적혈구 데이터셋</a:t>
            </a:r>
            <a:endParaRPr sz="2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en-US" sz="2300">
                <a:solidFill>
                  <a:schemeClr val="dk1"/>
                </a:solidFill>
              </a:rPr>
              <a:t>825개 3D 적혈구 이미지 (64×64×64 voxel)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en-US" sz="2300">
                <a:solidFill>
                  <a:schemeClr val="dk1"/>
                </a:solidFill>
              </a:rPr>
              <a:t>6가지 세포 형태 클래스 (SDE, cluster, multilobates, keratocytes, knizocytes, acanthocytes)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en-US" sz="2300">
                <a:solidFill>
                  <a:schemeClr val="dk1"/>
                </a:solidFill>
              </a:rPr>
              <a:t>추가적으로 각 3D 이미지의 중앙 단면 2D 이미지 (64×64 pixel) 제공</a:t>
            </a:r>
            <a:endParaRPr sz="2300"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528782" y="7444849"/>
            <a:ext cx="1765875" cy="284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660000">
            <a:off x="14537148" y="582695"/>
            <a:ext cx="4030363" cy="2876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00000">
            <a:off x="14485502" y="2371695"/>
            <a:ext cx="262657" cy="26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2820000">
            <a:off x="14475867" y="1029148"/>
            <a:ext cx="4406765" cy="2132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600000">
            <a:off x="16831078" y="824104"/>
            <a:ext cx="262657" cy="262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1372328" y="3208415"/>
            <a:ext cx="18185631" cy="123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6"/>
          <p:cNvPicPr preferRelativeResize="0"/>
          <p:nvPr/>
        </p:nvPicPr>
        <p:blipFill rotWithShape="1">
          <a:blip r:embed="rId9">
            <a:alphaModFix/>
          </a:blip>
          <a:srcRect b="3405" l="0" r="0" t="0"/>
          <a:stretch/>
        </p:blipFill>
        <p:spPr>
          <a:xfrm>
            <a:off x="1514449" y="2314285"/>
            <a:ext cx="15256815" cy="797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00054" y="1997656"/>
            <a:ext cx="12469675" cy="3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834319" y="1940780"/>
            <a:ext cx="135410" cy="135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6"/>
          <p:cNvPicPr preferRelativeResize="0"/>
          <p:nvPr/>
        </p:nvPicPr>
        <p:blipFill rotWithShape="1">
          <a:blip r:embed="rId12">
            <a:alphaModFix/>
          </a:blip>
          <a:srcRect b="74252" l="0" r="0" t="0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6097293" y="306072"/>
            <a:ext cx="1988992" cy="66258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900020"/>
                </a:solidFill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lang="en-US" sz="4800">
                <a:solidFill>
                  <a:schemeClr val="dk1"/>
                </a:solidFill>
              </a:rPr>
              <a:t>DISPR 모델</a:t>
            </a:r>
            <a:endParaRPr/>
          </a:p>
        </p:txBody>
      </p:sp>
      <p:pic>
        <p:nvPicPr>
          <p:cNvPr id="235" name="Google Shape;235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00054" y="1992107"/>
            <a:ext cx="4277889" cy="192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9036275" y="6547903"/>
            <a:ext cx="7302174" cy="3110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905221" y="3545100"/>
            <a:ext cx="6192078" cy="259496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6"/>
          <p:cNvSpPr txBox="1"/>
          <p:nvPr/>
        </p:nvSpPr>
        <p:spPr>
          <a:xfrm>
            <a:off x="2157050" y="3907075"/>
            <a:ext cx="72309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입력: 2D 현미경 이미지 (세포 형광 채널 + 마스크)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출력: 현실적인 3D 세포 구조 (64×64×64 voxel)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u="sng">
                <a:solidFill>
                  <a:schemeClr val="dk1"/>
                </a:solidFill>
              </a:rPr>
              <a:t>Diffusion Process</a:t>
            </a:r>
            <a:endParaRPr sz="2300" u="sng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en-US" sz="2300">
                <a:solidFill>
                  <a:schemeClr val="dk1"/>
                </a:solidFill>
              </a:rPr>
              <a:t>forward: 3D 이미지에 점진적 Gaussian 노이즈 추가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en-US" sz="2300">
                <a:solidFill>
                  <a:schemeClr val="dk1"/>
                </a:solidFill>
              </a:rPr>
              <a:t>reverse: 2D 힌트로 노이즈 제거하며 3D 형태 복원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⇒ 확률적 샘플링으로 여러개의 현실적 3D 구조 생성 가능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    실제 생물학적 다양성을 반영하는 분포 기반 복원 가능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7"/>
          <p:cNvPicPr preferRelativeResize="0"/>
          <p:nvPr/>
        </p:nvPicPr>
        <p:blipFill rotWithShape="1">
          <a:blip r:embed="rId3">
            <a:alphaModFix/>
          </a:blip>
          <a:srcRect b="74252" l="0" r="0" t="0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" name="Google Shape;244;p7"/>
          <p:cNvGrpSpPr/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245" name="Google Shape;245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7" name="Google Shape;24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97293" y="306072"/>
            <a:ext cx="1988992" cy="66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97293" y="306072"/>
            <a:ext cx="1988992" cy="66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364" y="2749278"/>
            <a:ext cx="11094695" cy="753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10800000">
            <a:off x="9142857" y="3215403"/>
            <a:ext cx="2287242" cy="465240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7"/>
          <p:cNvSpPr txBox="1"/>
          <p:nvPr/>
        </p:nvSpPr>
        <p:spPr>
          <a:xfrm>
            <a:off x="11015021" y="5199173"/>
            <a:ext cx="52917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900020"/>
                </a:solidFill>
                <a:latin typeface="Arial"/>
                <a:ea typeface="Arial"/>
                <a:cs typeface="Arial"/>
                <a:sym typeface="Arial"/>
              </a:rPr>
              <a:t>03. </a:t>
            </a:r>
            <a:r>
              <a:rPr lang="en-US" sz="4800">
                <a:solidFill>
                  <a:schemeClr val="dk1"/>
                </a:solidFill>
              </a:rPr>
              <a:t>Experiments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2024-02-10T23:43:54Z</dcterms:created>
  <dc:creator>officegen</dc:creator>
</cp:coreProperties>
</file>