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60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C16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946" autoAdjust="0"/>
    <p:restoredTop sz="76602" autoAdjust="0"/>
  </p:normalViewPr>
  <p:slideViewPr>
    <p:cSldViewPr snapToGrid="0">
      <p:cViewPr varScale="1">
        <p:scale>
          <a:sx n="93" d="100"/>
          <a:sy n="93" d="100"/>
        </p:scale>
        <p:origin x="232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EF4475-8E1F-6D49-B236-A8E9E9F771EB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03F01D-9766-5B44-90F6-D301BF76C5C1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304045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D5C94-0D53-BF56-4E00-FC2916A6C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E90DE97-08FD-F04B-9618-F833234241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B2E7B74-770C-9E36-9EE2-E734962427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8BE79E-C721-D025-FD8F-00F3F397E6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03F01D-9766-5B44-90F6-D301BF76C5C1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14393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2EA98-3D70-4721-AA19-BCC039D14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061BDE-057D-CF8E-272D-8F11676E46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FDFD9A-2116-71C7-575E-94C9C1CAC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F07D642-D0B8-4A03-9E96-583B562B2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CA891C-52DD-FA41-8A3D-8615D0C0D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52159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501BD-44E9-EBAD-F961-A81BB63A2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71A84E-A45E-A57A-B5B0-7C6CD0705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E5FBB8-78E4-6BA4-4B3D-EDEB17D7F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E3B347-0F93-557B-F245-955B167E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3376B0-1B8E-13BE-B159-F86DB67B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046061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FA121B-16CA-ADF9-6FBE-97337A326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E149089-18CE-CA25-63D6-95548EB89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E33E6C-04C1-A3D5-EB22-FEE6AE58D7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064FC3-A6D3-A484-5194-7907F962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539A60-15DF-E7C8-514A-93D82DD10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483364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782643-8A5A-5CFC-B5D0-CC898B85F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C41C4F-AD89-E631-4917-7699C3DC1A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085C8D-9DBC-E090-B135-343C1B68ED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AC1C56-C358-9002-C87B-6582A3DD2F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BD428F-AD5F-184E-3774-8E5FA60B6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94354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B79E3E-11AF-EB14-CF90-A06448E57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D6D2D1-FB4D-4513-D9AF-FF03B62D5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20C0C6-AF5D-2058-74DB-BE9810E5A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3C9B1-0AA8-D0BD-54AA-1F844213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1ED403-CB5B-2231-D0C7-38B79711B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04576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1DF2A-D60C-2531-1F8F-2F553375B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120EA5-A122-B9C6-CA57-1E5090CD9A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EF75A12-223F-5A23-CABA-F2C4060A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EF6391-35F6-74A4-5AB7-C5FE99400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BD99726-146A-E364-951C-E16B8167F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6E3BAE0-DA0C-5BE0-6A02-0AB6F2A5E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9436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97EE1-2479-7D38-93ED-AB1C0EAE6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3D1951-9245-F624-9A4B-BE8A867C02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EE4AF-05DF-7ADA-23DE-F176EF2FAB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1CE3557-AB35-E6CB-BD1C-DA94CCDB89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E30AE8C-7A40-C275-4D2A-663B0968B9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41901EE-38BF-9841-1C28-3A0B3F3A7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B08B521-473C-CEFF-3E03-E05B0361B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8BE0B11-214B-0783-6D2C-35B7F9D51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18184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72E5-87A9-8731-B115-FA8A3394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0692E26-E5B2-3368-EBDB-48A2E6653B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6D945C7-32E9-C018-2AB8-F89BCC300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40D8C0F-9F8A-09F3-215F-9E1E8FBE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03987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6C20B5B-8FA1-5044-ADE4-99EC81BF6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F2F2F6F-DC64-67B1-F231-6FCE16D8C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E5D52DB-524C-AFFE-F2E9-1E972236E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603711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BE9E8-F3CA-CC9D-2633-C751D73DDB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EF79C0-BAB7-710F-D871-00D52F848E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286E0E2-9FC3-283B-8D44-EE5A774C5C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36987FD-9B74-AB20-4914-721FDE530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64284D-C065-FEAA-A464-0058F1B5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AAD7B0A-FCAD-3032-B6B9-148F22276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1801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3121E0-52F0-F652-2A2B-DED37E0CC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F5E23D5-2A63-36FB-DFCA-900F1672D7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7943134-907F-47C5-6CB8-45E974AF3A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64BF7FD-869B-CB4D-6339-A66AF3251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441279-1794-1657-8140-32BD58162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89C8DF-89C9-B8FC-9513-8166C09C2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63548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D08C97-E177-A8EB-B460-D2D14C111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87D36BC-A90D-BFEB-1B8E-C2D60628F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AA5C18-D3A3-233D-CF6B-D61ABB6D21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D1D75-F814-1346-BEBA-FB62FB81318E}" type="datetimeFigureOut">
              <a:rPr kumimoji="1" lang="ko-KR" altLang="en-US" smtClean="0"/>
              <a:t>2025. 6. 30.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128714-5F58-93CC-6D40-9F5C47A33B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6E0CBD-7253-D307-86A7-E23B7A3722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0512B9-6F83-4047-8DDA-208EC41BF76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278511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360B2-3007-EC4C-A58F-B28B4E4A0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hape 1">
            <a:extLst>
              <a:ext uri="{FF2B5EF4-FFF2-40B4-BE49-F238E27FC236}">
                <a16:creationId xmlns:a16="http://schemas.microsoft.com/office/drawing/2014/main" id="{16AAF702-E141-AD02-A829-4433C2F7C6BB}"/>
              </a:ext>
            </a:extLst>
          </p:cNvPr>
          <p:cNvSpPr/>
          <p:nvPr/>
        </p:nvSpPr>
        <p:spPr>
          <a:xfrm>
            <a:off x="156000" y="1099925"/>
            <a:ext cx="11880000" cy="25200"/>
          </a:xfrm>
          <a:prstGeom prst="rect">
            <a:avLst/>
          </a:prstGeom>
          <a:solidFill>
            <a:srgbClr val="900020">
              <a:alpha val="100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8" name="Image 2" descr=" ">
            <a:extLst>
              <a:ext uri="{FF2B5EF4-FFF2-40B4-BE49-F238E27FC236}">
                <a16:creationId xmlns:a16="http://schemas.microsoft.com/office/drawing/2014/main" id="{15C29B5F-960C-DB15-B987-DEAF2A5FD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89712" y="167213"/>
            <a:ext cx="1747162" cy="582315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E2D76BC3-1D85-BB75-21C8-2E1EB911AD96}"/>
              </a:ext>
            </a:extLst>
          </p:cNvPr>
          <p:cNvGrpSpPr/>
          <p:nvPr/>
        </p:nvGrpSpPr>
        <p:grpSpPr>
          <a:xfrm>
            <a:off x="3899760" y="1238200"/>
            <a:ext cx="4406040" cy="5258569"/>
            <a:chOff x="3899760" y="1238200"/>
            <a:chExt cx="4406040" cy="5258569"/>
          </a:xfrm>
        </p:grpSpPr>
        <p:sp>
          <p:nvSpPr>
            <p:cNvPr id="12" name="양쪽 모서리가 둥근 사각형 11">
              <a:extLst>
                <a:ext uri="{FF2B5EF4-FFF2-40B4-BE49-F238E27FC236}">
                  <a16:creationId xmlns:a16="http://schemas.microsoft.com/office/drawing/2014/main" id="{DCC0E121-D0E3-90FD-CEB4-378F952D9F30}"/>
                </a:ext>
              </a:extLst>
            </p:cNvPr>
            <p:cNvSpPr/>
            <p:nvPr/>
          </p:nvSpPr>
          <p:spPr>
            <a:xfrm>
              <a:off x="3899760" y="1238200"/>
              <a:ext cx="440604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Method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4454ECB-6651-E608-D06B-C6EC69FAD6CA}"/>
                </a:ext>
              </a:extLst>
            </p:cNvPr>
            <p:cNvSpPr/>
            <p:nvPr/>
          </p:nvSpPr>
          <p:spPr>
            <a:xfrm>
              <a:off x="3899760" y="1551023"/>
              <a:ext cx="4406040" cy="4945746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EA11E2A-BF80-BF2F-ACC0-7840C141517B}"/>
              </a:ext>
            </a:extLst>
          </p:cNvPr>
          <p:cNvGrpSpPr/>
          <p:nvPr/>
        </p:nvGrpSpPr>
        <p:grpSpPr>
          <a:xfrm>
            <a:off x="8436000" y="1238200"/>
            <a:ext cx="3600000" cy="2689676"/>
            <a:chOff x="8436000" y="1243055"/>
            <a:chExt cx="3600000" cy="2689676"/>
          </a:xfrm>
        </p:grpSpPr>
        <p:sp>
          <p:nvSpPr>
            <p:cNvPr id="14" name="양쪽 모서리가 둥근 사각형 13">
              <a:extLst>
                <a:ext uri="{FF2B5EF4-FFF2-40B4-BE49-F238E27FC236}">
                  <a16:creationId xmlns:a16="http://schemas.microsoft.com/office/drawing/2014/main" id="{A513DC85-B530-2342-C128-C4E17C98FDC5}"/>
                </a:ext>
              </a:extLst>
            </p:cNvPr>
            <p:cNvSpPr/>
            <p:nvPr/>
          </p:nvSpPr>
          <p:spPr>
            <a:xfrm>
              <a:off x="8436000" y="1243055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Result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7F98253A-E05E-730F-F3B2-16199D35FC50}"/>
                </a:ext>
              </a:extLst>
            </p:cNvPr>
            <p:cNvSpPr/>
            <p:nvPr/>
          </p:nvSpPr>
          <p:spPr>
            <a:xfrm>
              <a:off x="8436000" y="1555878"/>
              <a:ext cx="3600000" cy="2376853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742950" lvl="1" indent="-285750">
                <a:buFont typeface="Arial" panose="020B0604020202020204" pitchFamily="34" charset="0"/>
                <a:buChar char="•"/>
              </a:pPr>
              <a:endParaRPr kumimoji="1" lang="en-US" altLang="ko-KR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97404CBF-9884-986F-AA9F-BB9942301950}"/>
              </a:ext>
            </a:extLst>
          </p:cNvPr>
          <p:cNvSpPr txBox="1"/>
          <p:nvPr/>
        </p:nvSpPr>
        <p:spPr>
          <a:xfrm>
            <a:off x="1873134" y="51188"/>
            <a:ext cx="844573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R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연합 학습을 통한 사기 탐지 시스템</a:t>
            </a:r>
            <a:endParaRPr kumimoji="1" lang="en-US" altLang="ko-KR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kumimoji="1" lang="ko-KR" altLang="en-US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Jiyun Kang, 20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Chaewon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Yujin Lee, 21</a:t>
            </a:r>
            <a:r>
              <a:rPr kumimoji="1" lang="en-US" altLang="ko-KR" sz="1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 </a:t>
            </a:r>
            <a:r>
              <a:rPr kumimoji="1" lang="en-US" altLang="ko-KR" sz="14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Suhwan</a:t>
            </a:r>
            <a:r>
              <a:rPr kumimoji="1" lang="en-US" altLang="ko-KR" sz="1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</a:t>
            </a:r>
          </a:p>
          <a:p>
            <a:pPr algn="ctr"/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KUBIG(Korea University Data Science &amp; AI Society), Korea University</a:t>
            </a:r>
            <a:b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(k-novin01, 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kcherry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en-US" altLang="ko-KR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snoapple</a:t>
            </a:r>
            <a:r>
              <a:rPr kumimoji="1" lang="en-US" altLang="ko-KR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ksh61148)@korea.ac.kr</a:t>
            </a:r>
            <a:endParaRPr kumimoji="1" lang="ko-KR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C81FB394-5EC6-B3FF-C9DE-5206636A2881}"/>
              </a:ext>
            </a:extLst>
          </p:cNvPr>
          <p:cNvGrpSpPr/>
          <p:nvPr/>
        </p:nvGrpSpPr>
        <p:grpSpPr>
          <a:xfrm>
            <a:off x="156000" y="1238199"/>
            <a:ext cx="3600000" cy="2440422"/>
            <a:chOff x="156000" y="1238201"/>
            <a:chExt cx="3600000" cy="1856887"/>
          </a:xfrm>
        </p:grpSpPr>
        <p:sp>
          <p:nvSpPr>
            <p:cNvPr id="18" name="양쪽 모서리가 둥근 사각형 17">
              <a:extLst>
                <a:ext uri="{FF2B5EF4-FFF2-40B4-BE49-F238E27FC236}">
                  <a16:creationId xmlns:a16="http://schemas.microsoft.com/office/drawing/2014/main" id="{0BDEF3A7-2DBA-3130-4D42-4C05FB509EB2}"/>
                </a:ext>
              </a:extLst>
            </p:cNvPr>
            <p:cNvSpPr/>
            <p:nvPr/>
          </p:nvSpPr>
          <p:spPr>
            <a:xfrm>
              <a:off x="156000" y="1238201"/>
              <a:ext cx="3600000" cy="260606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Motivation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785C74A3-E58E-8622-B109-43BD669E72FD}"/>
                </a:ext>
              </a:extLst>
            </p:cNvPr>
            <p:cNvSpPr/>
            <p:nvPr/>
          </p:nvSpPr>
          <p:spPr>
            <a:xfrm>
              <a:off x="156000" y="1498807"/>
              <a:ext cx="3600000" cy="1596281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C54668-1769-DBF3-46C1-5B7085DC7F79}"/>
              </a:ext>
            </a:extLst>
          </p:cNvPr>
          <p:cNvGrpSpPr/>
          <p:nvPr/>
        </p:nvGrpSpPr>
        <p:grpSpPr>
          <a:xfrm>
            <a:off x="8436000" y="4091874"/>
            <a:ext cx="3600000" cy="2404895"/>
            <a:chOff x="8436000" y="4091874"/>
            <a:chExt cx="3600000" cy="2404895"/>
          </a:xfrm>
        </p:grpSpPr>
        <p:sp>
          <p:nvSpPr>
            <p:cNvPr id="20" name="양쪽 모서리가 둥근 사각형 19">
              <a:extLst>
                <a:ext uri="{FF2B5EF4-FFF2-40B4-BE49-F238E27FC236}">
                  <a16:creationId xmlns:a16="http://schemas.microsoft.com/office/drawing/2014/main" id="{8AA071F3-A295-8343-FF70-777A3BAB5468}"/>
                </a:ext>
              </a:extLst>
            </p:cNvPr>
            <p:cNvSpPr/>
            <p:nvPr/>
          </p:nvSpPr>
          <p:spPr>
            <a:xfrm>
              <a:off x="8436000" y="4091874"/>
              <a:ext cx="3600000" cy="313200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Conclusion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37185AFE-F7E9-61AA-AB8E-A3A0133F6046}"/>
                </a:ext>
              </a:extLst>
            </p:cNvPr>
            <p:cNvSpPr/>
            <p:nvPr/>
          </p:nvSpPr>
          <p:spPr>
            <a:xfrm>
              <a:off x="8436000" y="4404696"/>
              <a:ext cx="3600000" cy="2092073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ko-KR" altLang="en-US" sz="1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E504DA63-55B8-2573-C28B-8E67AA0BB026}"/>
              </a:ext>
            </a:extLst>
          </p:cNvPr>
          <p:cNvSpPr txBox="1"/>
          <p:nvPr/>
        </p:nvSpPr>
        <p:spPr>
          <a:xfrm>
            <a:off x="10189712" y="741854"/>
            <a:ext cx="18462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8th</a:t>
            </a:r>
            <a:r>
              <a:rPr kumimoji="1" lang="ko-KR" altLang="en-US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4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CONFERENCE</a:t>
            </a:r>
            <a:endParaRPr kumimoji="1" lang="ko-KR" altLang="en-US" sz="14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그래픽 25">
            <a:extLst>
              <a:ext uri="{FF2B5EF4-FFF2-40B4-BE49-F238E27FC236}">
                <a16:creationId xmlns:a16="http://schemas.microsoft.com/office/drawing/2014/main" id="{CA304B95-A296-F1B2-5615-2D4695BD735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05563" y="326596"/>
            <a:ext cx="1986916" cy="537812"/>
          </a:xfrm>
          <a:prstGeom prst="rect">
            <a:avLst/>
          </a:prstGeom>
        </p:spPr>
      </p:pic>
      <p:sp>
        <p:nvSpPr>
          <p:cNvPr id="17" name="직사각형 14">
            <a:extLst>
              <a:ext uri="{FF2B5EF4-FFF2-40B4-BE49-F238E27FC236}">
                <a16:creationId xmlns:a16="http://schemas.microsoft.com/office/drawing/2014/main" id="{AC6B7933-5CF5-4D3D-818F-9447366ABD9A}"/>
              </a:ext>
            </a:extLst>
          </p:cNvPr>
          <p:cNvSpPr/>
          <p:nvPr/>
        </p:nvSpPr>
        <p:spPr>
          <a:xfrm>
            <a:off x="8436000" y="4119915"/>
            <a:ext cx="3600000" cy="2376853"/>
          </a:xfrm>
          <a:prstGeom prst="rect">
            <a:avLst/>
          </a:prstGeom>
          <a:noFill/>
          <a:ln>
            <a:solidFill>
              <a:srgbClr val="8C162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4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ED2AF6-4C75-E8DF-E14F-3E186403D539}"/>
              </a:ext>
            </a:extLst>
          </p:cNvPr>
          <p:cNvSpPr txBox="1"/>
          <p:nvPr/>
        </p:nvSpPr>
        <p:spPr>
          <a:xfrm>
            <a:off x="128409" y="1598123"/>
            <a:ext cx="3688356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 latinLnBrk="0">
              <a:buFontTx/>
              <a:buChar char="-"/>
            </a:pP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금융도메인의 이상거래탐지</a:t>
            </a: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(Fraud Detection) 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모델 개발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에는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대규모 금융데이터가 필요</a:t>
            </a:r>
            <a:endParaRPr kumimoji="1"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kumimoji="1" lang="en-US" altLang="ko-KR" sz="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latinLnBrk="0">
              <a:buFontTx/>
              <a:buChar char="-"/>
            </a:pP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1 : 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개별 금융기관의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만으로 학습된 모델은 해당 기관의 </a:t>
            </a: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특성에 </a:t>
            </a: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overfitting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되어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일반화 성능</a:t>
            </a: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확보가 어려움 ▶ 기관 간의 연합학습이 필요</a:t>
            </a:r>
            <a:endParaRPr kumimoji="1"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kumimoji="1" lang="en-US" altLang="ko-KR" sz="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latinLnBrk="0">
              <a:buFontTx/>
              <a:buChar char="-"/>
            </a:pP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 2 : 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금융 데이터는 </a:t>
            </a:r>
            <a:r>
              <a:rPr kumimoji="1" lang="en-US" altLang="ko-KR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Sensitive Data</a:t>
            </a:r>
            <a:r>
              <a:rPr kumimoji="1" lang="ko-KR" altLang="en-US" sz="11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로 각 금융기관 간의 데이터 공유가 현실적으로 어려움 </a:t>
            </a:r>
            <a:endParaRPr kumimoji="1" lang="en-US" altLang="ko-KR" sz="11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kumimoji="1" lang="en-US" altLang="ko-KR" sz="3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 latinLnBrk="0">
              <a:buFontTx/>
              <a:buChar char="-"/>
            </a:pPr>
            <a:r>
              <a:rPr kumimoji="1" lang="en-US" altLang="ko-KR" sz="12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Solution: </a:t>
            </a:r>
            <a:r>
              <a:rPr kumimoji="1" lang="ko-KR" altLang="en-US" sz="12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연합 학습</a:t>
            </a:r>
            <a:r>
              <a:rPr kumimoji="1" lang="en-US" altLang="ko-KR" sz="12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(Federated Learning)</a:t>
            </a:r>
            <a:r>
              <a:rPr kumimoji="1" lang="ko-KR" altLang="en-US" sz="12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kumimoji="1" lang="en-US" altLang="ko-KR" sz="12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endParaRPr kumimoji="1" lang="en-US" altLang="ko-KR" sz="3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atinLnBrk="0"/>
            <a:r>
              <a:rPr kumimoji="1" lang="ko-KR" alt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▶ </a:t>
            </a:r>
            <a:r>
              <a:rPr kumimoji="1" lang="ko-KR" altLang="en-US" sz="1000" b="1" u="sng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데이터를 직접 공유하지 않고 </a:t>
            </a:r>
            <a:r>
              <a:rPr kumimoji="1" lang="ko-KR" altLang="en-US" sz="10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각 기관에서 독립적으로 학습한 모델의 결과 </a:t>
            </a:r>
            <a:r>
              <a:rPr kumimoji="1" lang="en-US" altLang="ko-KR" sz="10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Parameter</a:t>
            </a:r>
            <a:r>
              <a:rPr kumimoji="1" lang="ko-KR" altLang="en-US" sz="10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만을 취합하여 공유하는 분산 학습 방식</a:t>
            </a:r>
            <a:endParaRPr kumimoji="1" lang="en-US" altLang="ko-KR" sz="10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0ACAC2B-0C17-6E85-1019-F30CB7863885}"/>
              </a:ext>
            </a:extLst>
          </p:cNvPr>
          <p:cNvGrpSpPr/>
          <p:nvPr/>
        </p:nvGrpSpPr>
        <p:grpSpPr>
          <a:xfrm>
            <a:off x="156000" y="3766676"/>
            <a:ext cx="3600000" cy="2730089"/>
            <a:chOff x="156000" y="1353841"/>
            <a:chExt cx="3600000" cy="1850536"/>
          </a:xfrm>
        </p:grpSpPr>
        <p:sp>
          <p:nvSpPr>
            <p:cNvPr id="24" name="양쪽 모서리가 둥근 사각형 17">
              <a:extLst>
                <a:ext uri="{FF2B5EF4-FFF2-40B4-BE49-F238E27FC236}">
                  <a16:creationId xmlns:a16="http://schemas.microsoft.com/office/drawing/2014/main" id="{D8D8601C-88E1-97A9-F354-FBC6CD7AB1F8}"/>
                </a:ext>
              </a:extLst>
            </p:cNvPr>
            <p:cNvSpPr/>
            <p:nvPr/>
          </p:nvSpPr>
          <p:spPr>
            <a:xfrm>
              <a:off x="156000" y="1353841"/>
              <a:ext cx="3600000" cy="260606"/>
            </a:xfrm>
            <a:prstGeom prst="round2SameRect">
              <a:avLst/>
            </a:prstGeom>
            <a:solidFill>
              <a:srgbClr val="8C1625"/>
            </a:solidFill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Key Idea</a:t>
              </a:r>
              <a:endParaRPr kumimoji="1" lang="ko-KR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DF5D922-1DC1-C568-8548-54550E3162B0}"/>
                </a:ext>
              </a:extLst>
            </p:cNvPr>
            <p:cNvSpPr/>
            <p:nvPr/>
          </p:nvSpPr>
          <p:spPr>
            <a:xfrm>
              <a:off x="156000" y="1593277"/>
              <a:ext cx="3600000" cy="1611100"/>
            </a:xfrm>
            <a:prstGeom prst="rect">
              <a:avLst/>
            </a:prstGeom>
            <a:noFill/>
            <a:ln>
              <a:solidFill>
                <a:srgbClr val="8C1625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endParaRPr kumimoji="1" lang="en-US" altLang="ko-K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5057B89-D067-8120-B7C1-264BFDE68AFB}"/>
              </a:ext>
            </a:extLst>
          </p:cNvPr>
          <p:cNvSpPr txBox="1"/>
          <p:nvPr/>
        </p:nvSpPr>
        <p:spPr>
          <a:xfrm>
            <a:off x="178011" y="4168370"/>
            <a:ext cx="3562794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ko-KR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Phase 1: </a:t>
            </a:r>
            <a:r>
              <a:rPr kumimoji="1" lang="ko-KR" altLang="en-US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이상 거래 탐지 모델 고도화</a:t>
            </a:r>
            <a:r>
              <a:rPr kumimoji="1" lang="en-US" altLang="ko-KR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setting(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즉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중앙 단일 기관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(Single Client)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상황 가정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이상 거래 탐지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 개발 →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 비교의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Upper bound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기준점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Phase 2: </a:t>
            </a:r>
            <a:r>
              <a:rPr kumimoji="1" lang="ko-KR" altLang="en-US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연합학습</a:t>
            </a:r>
            <a:r>
              <a:rPr kumimoji="1" lang="en-US" altLang="ko-KR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ko-KR" altLang="en-US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프레임워크 적용</a:t>
            </a:r>
            <a:endParaRPr kumimoji="1" lang="en-US" altLang="ko-KR" sz="11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고도화된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Fraud Detection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모델을 각 금융기관에 분산 배포하고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데이터 프라이버시를 보장하면서 협력적으로 학습하여 단일 글로벌 모델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(Global Model)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을 구축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▶  핵심 목표</a:t>
            </a:r>
            <a:r>
              <a:rPr kumimoji="1" lang="en-US" altLang="ko-KR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kumimoji="1" lang="ko-KR" altLang="en-US" sz="1100" b="1" dirty="0">
                <a:solidFill>
                  <a:srgbClr val="8C162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성능 격차 최소화</a:t>
            </a:r>
            <a:endParaRPr kumimoji="1" lang="en-US" altLang="ko-KR" sz="1100" b="1" dirty="0">
              <a:solidFill>
                <a:srgbClr val="8C162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연합 학습을 통해 생성된 최종 글로벌 모델의 성능이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모든 데이터가 하나의 서버에 모여 있다고 가정한 이상적인 중앙 </a:t>
            </a:r>
            <a:r>
              <a:rPr kumimoji="1" lang="ko-KR" alt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집중식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학습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(Centralized Setting)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모델의 </a:t>
            </a:r>
            <a:r>
              <a:rPr kumimoji="1" lang="ko-KR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성능에서 얼마나 적게 하락하였는지</a:t>
            </a:r>
            <a:r>
              <a:rPr kumimoji="1" lang="en-US" altLang="ko-KR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kumimoji="1" lang="ko-KR" altLang="en-US" sz="11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최대한 근접하도록 </a:t>
            </a:r>
            <a:endParaRPr kumimoji="1" lang="en-US" altLang="ko-KR" sz="1100" b="1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1C9CE660-7AA6-2538-E033-119BC4E436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344" y="4262489"/>
            <a:ext cx="3947115" cy="1445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EA4B041E-AA5B-C82A-3AF0-AD4D23259E2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5606" b="4385"/>
          <a:stretch>
            <a:fillRect/>
          </a:stretch>
        </p:blipFill>
        <p:spPr>
          <a:xfrm>
            <a:off x="4197501" y="2719511"/>
            <a:ext cx="3605379" cy="1266578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8CFBC7A1-AEC8-BEB0-F2C9-F6E95313F67A}"/>
              </a:ext>
            </a:extLst>
          </p:cNvPr>
          <p:cNvSpPr txBox="1"/>
          <p:nvPr/>
        </p:nvSpPr>
        <p:spPr>
          <a:xfrm>
            <a:off x="3946965" y="1598123"/>
            <a:ext cx="42826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FSI </a:t>
            </a:r>
            <a:r>
              <a:rPr kumimoji="1" lang="en-US" altLang="ko-KR" sz="1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AIxData</a:t>
            </a: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Challenge 2024</a:t>
            </a:r>
            <a:r>
              <a:rPr kumimoji="1"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에서 공개한 </a:t>
            </a: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Account(</a:t>
            </a:r>
            <a:r>
              <a:rPr kumimoji="1"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송금인 정보</a:t>
            </a: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+ Transaction (</a:t>
            </a:r>
            <a:r>
              <a:rPr kumimoji="1" lang="ko-KR" altLang="en-U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거래 정보</a:t>
            </a:r>
            <a:r>
              <a:rPr kumimoji="1" lang="en-US" altLang="ko-KR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31178E3-70DB-3A7B-1C8E-8825F636E8F6}"/>
              </a:ext>
            </a:extLst>
          </p:cNvPr>
          <p:cNvSpPr txBox="1"/>
          <p:nvPr/>
        </p:nvSpPr>
        <p:spPr>
          <a:xfrm>
            <a:off x="3946965" y="2236066"/>
            <a:ext cx="428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1 : </a:t>
            </a:r>
            <a:r>
              <a:rPr kumimoji="1"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이상거래탐지 모델 고도화</a:t>
            </a:r>
            <a:endParaRPr kumimoji="1"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F9FB9BA-4768-957A-7108-E4A3C7C6E62F}"/>
              </a:ext>
            </a:extLst>
          </p:cNvPr>
          <p:cNvSpPr txBox="1"/>
          <p:nvPr/>
        </p:nvSpPr>
        <p:spPr>
          <a:xfrm>
            <a:off x="3946965" y="3993110"/>
            <a:ext cx="42826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Phase 2 : </a:t>
            </a:r>
            <a:r>
              <a:rPr kumimoji="1"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연합학습 프레임워크 적용</a:t>
            </a:r>
            <a:endParaRPr kumimoji="1"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E2439D6-503E-933F-FB5A-8B824F1D7B54}"/>
              </a:ext>
            </a:extLst>
          </p:cNvPr>
          <p:cNvSpPr txBox="1"/>
          <p:nvPr/>
        </p:nvSpPr>
        <p:spPr>
          <a:xfrm>
            <a:off x="3988010" y="5718163"/>
            <a:ext cx="42415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/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기존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중앙 집중형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Stacking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구조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</a:t>
            </a:r>
            <a:r>
              <a:rPr lang="ko-KR" altLang="en-US" sz="1100" dirty="0">
                <a:solidFill>
                  <a:srgbClr val="000000"/>
                </a:solidFill>
                <a:latin typeface="Arial" panose="020B0604020202020204" pitchFamily="34" charset="0"/>
              </a:rPr>
              <a:t>연합학습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분산형 구조로 구현 </a:t>
            </a:r>
            <a:endParaRPr lang="en-US" altLang="ko-KR" sz="1100" b="1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latinLnBrk="0"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각 클라이언트는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Base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모델 학습 및 메타데이터 생성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171450" indent="-171450"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서버는 </a:t>
            </a:r>
            <a:r>
              <a:rPr lang="en-US" altLang="ko-KR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Regression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기반 메타 러너</a:t>
            </a:r>
            <a:r>
              <a:rPr lang="ko-KR" altLang="en-US" sz="11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를 연합 방식으로 </a:t>
            </a:r>
            <a:r>
              <a:rPr lang="ko-KR" altLang="en-US" sz="11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통합 학습</a:t>
            </a:r>
            <a:endParaRPr lang="ko-KR" altLang="en-US" sz="11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9F338CB-E6B5-73A8-CDE5-ECD4BEA85D1A}"/>
              </a:ext>
            </a:extLst>
          </p:cNvPr>
          <p:cNvSpPr txBox="1"/>
          <p:nvPr/>
        </p:nvSpPr>
        <p:spPr>
          <a:xfrm>
            <a:off x="4182261" y="2454728"/>
            <a:ext cx="6096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▶</a:t>
            </a:r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Centralized learning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에서의 최종 성능 </a:t>
            </a:r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 0.83 (binary f1 </a:t>
            </a:r>
            <a:r>
              <a:rPr lang="ko-KR" altLang="en-US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기준</a:t>
            </a:r>
            <a:r>
              <a:rPr lang="en-US" altLang="ko-KR" sz="10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)</a:t>
            </a:r>
            <a:endParaRPr lang="ko-KR" alt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2CFED-A389-F2F4-A5CC-E5F09D8CE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59745" y="2730147"/>
            <a:ext cx="2752509" cy="1021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0EDCE0-68B2-A1A1-664B-84F3B58D42C7}"/>
              </a:ext>
            </a:extLst>
          </p:cNvPr>
          <p:cNvSpPr txBox="1"/>
          <p:nvPr/>
        </p:nvSpPr>
        <p:spPr>
          <a:xfrm>
            <a:off x="8556163" y="1598123"/>
            <a:ext cx="338071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Learning</a:t>
            </a:r>
          </a:p>
          <a:p>
            <a:pPr lvl="1"/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0. 96, Recall 0.73, F1 score 0.83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Federated Learning (round 5)</a:t>
            </a:r>
          </a:p>
          <a:p>
            <a:pPr lvl="1"/>
            <a:r>
              <a:rPr kumimoji="1" lang="en-US" altLang="ko-KR" sz="1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Precision 0.15, Recall 0.35, F1 score 0.21</a:t>
            </a:r>
            <a:endParaRPr kumimoji="1" lang="en-US" altLang="ko-K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E6D6D7-F38D-D282-E1BF-D270ACDCCC69}"/>
              </a:ext>
            </a:extLst>
          </p:cNvPr>
          <p:cNvSpPr txBox="1"/>
          <p:nvPr/>
        </p:nvSpPr>
        <p:spPr>
          <a:xfrm>
            <a:off x="8587905" y="4558224"/>
            <a:ext cx="33807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이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보다 </a:t>
            </a:r>
            <a:r>
              <a:rPr kumimoji="1" lang="ko-KR" altLang="en-US" sz="11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비열등성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입증 실패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원인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클래스 불균형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원인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간 불일치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클라이언트 간의 서로 다른 모델 사용으로 인해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meta learner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일관된 학습이 어려움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통일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의 </a:t>
            </a: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model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보완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>
              <a:buAutoNum type="arabicPeriod"/>
            </a:pPr>
            <a:r>
              <a:rPr kumimoji="1" lang="en-US" altLang="ko-KR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Aggregation </a:t>
            </a:r>
            <a:r>
              <a:rPr kumimoji="1"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방식의 개선</a:t>
            </a:r>
            <a:endParaRPr kumimoji="1" lang="en-US" altLang="ko-KR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8539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3640</TotalTime>
  <Words>383</Words>
  <Application>Microsoft Macintosh PowerPoint</Application>
  <PresentationFormat>와이드스크린</PresentationFormat>
  <Paragraphs>47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Times New Roman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문성빈[ 학부재학 / 기계공학부 ]</dc:creator>
  <cp:lastModifiedBy>김채원[ 대학원석사과정재학 / 통계학과 ]</cp:lastModifiedBy>
  <cp:revision>44</cp:revision>
  <dcterms:created xsi:type="dcterms:W3CDTF">2024-06-21T08:30:50Z</dcterms:created>
  <dcterms:modified xsi:type="dcterms:W3CDTF">2025-06-29T17:26:00Z</dcterms:modified>
</cp:coreProperties>
</file>