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58" r:id="rId3"/>
    <p:sldId id="261" r:id="rId4"/>
    <p:sldId id="262" r:id="rId5"/>
    <p:sldId id="269" r:id="rId6"/>
    <p:sldId id="266" r:id="rId7"/>
    <p:sldId id="270" r:id="rId8"/>
    <p:sldId id="267" r:id="rId9"/>
    <p:sldId id="268" r:id="rId10"/>
    <p:sldId id="275" r:id="rId11"/>
    <p:sldId id="271" r:id="rId12"/>
    <p:sldId id="272" r:id="rId13"/>
    <p:sldId id="278" r:id="rId14"/>
    <p:sldId id="279" r:id="rId15"/>
    <p:sldId id="274" r:id="rId16"/>
    <p:sldId id="265" r:id="rId17"/>
    <p:sldId id="282" r:id="rId18"/>
    <p:sldId id="281" r:id="rId19"/>
    <p:sldId id="283" r:id="rId20"/>
    <p:sldId id="280" r:id="rId21"/>
    <p:sldId id="264" r:id="rId22"/>
  </p:sldIdLst>
  <p:sldSz cx="18288000" cy="10287000"/>
  <p:notesSz cx="10287000" cy="18288000"/>
  <p:embeddedFontLst>
    <p:embeddedFont>
      <p:font typeface="나눔스퀘어_ac 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  <p:embeddedFont>
      <p:font typeface="배달의민족 도현" panose="020B0600000101010101" pitchFamily="50" charset="-127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0020"/>
    <a:srgbClr val="F5FB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D952EE-8D87-435A-8B08-1F4B3363A343}" v="23" dt="2024-02-10T15:08:43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26" autoAdjust="0"/>
  </p:normalViewPr>
  <p:slideViewPr>
    <p:cSldViewPr>
      <p:cViewPr varScale="1">
        <p:scale>
          <a:sx n="71" d="100"/>
          <a:sy n="71" d="100"/>
        </p:scale>
        <p:origin x="71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B4EF-B288-4A1C-9CE1-59858801B719}" type="datetimeFigureOut">
              <a:rPr lang="ko-KR" altLang="en-US" smtClean="0"/>
              <a:t>2025-02-23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08B3-DE94-4A70-B822-832B6D8006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295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답변 데이터는 해당 질병에 대한 정보 사전으로 간주할 수 있음</a:t>
            </a:r>
            <a:r>
              <a:rPr lang="en-US" altLang="ko-KR" dirty="0"/>
              <a:t>. </a:t>
            </a:r>
            <a:r>
              <a:rPr lang="ko-KR" altLang="en-US" dirty="0"/>
              <a:t>질문 </a:t>
            </a:r>
            <a:r>
              <a:rPr lang="en-US" altLang="ko-KR" dirty="0"/>
              <a:t>– </a:t>
            </a:r>
            <a:r>
              <a:rPr lang="ko-KR" altLang="en-US" dirty="0"/>
              <a:t>답변 매칭이 되어있는 것이 아님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C08B3-DE94-4A70-B822-832B6D8006A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6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출력 가능 토큰을 고려하지 않고 문장을 생성해내는 </a:t>
            </a:r>
            <a:r>
              <a:rPr lang="en-US" altLang="ko-KR" dirty="0"/>
              <a:t>Mistral</a:t>
            </a:r>
            <a:r>
              <a:rPr lang="ko-KR" altLang="en-US" dirty="0"/>
              <a:t>의 근본적인 문제로 인해 수술과 관련된 내용이 담기지 않은 것을 볼 수 있다</a:t>
            </a:r>
            <a:r>
              <a:rPr lang="en-US" altLang="ko-KR" dirty="0"/>
              <a:t>. </a:t>
            </a:r>
            <a:r>
              <a:rPr lang="en-US" altLang="ko-KR" dirty="0" err="1"/>
              <a:t>ChatUpstage</a:t>
            </a:r>
            <a:r>
              <a:rPr lang="ko-KR" altLang="en-US" dirty="0"/>
              <a:t>와 </a:t>
            </a:r>
            <a:r>
              <a:rPr lang="en-US" altLang="ko-KR" dirty="0"/>
              <a:t>GPT-4o </a:t>
            </a:r>
            <a:r>
              <a:rPr lang="ko-KR" altLang="en-US" dirty="0"/>
              <a:t>모두 각자의 근거를 들어 수술이 </a:t>
            </a:r>
            <a:r>
              <a:rPr lang="ko-KR" altLang="en-US" dirty="0" err="1"/>
              <a:t>필요없음을</a:t>
            </a:r>
            <a:r>
              <a:rPr lang="ko-KR" altLang="en-US" dirty="0"/>
              <a:t> 설명하고 있다</a:t>
            </a:r>
            <a:r>
              <a:rPr lang="en-US" altLang="ko-KR" dirty="0"/>
              <a:t>. </a:t>
            </a:r>
            <a:r>
              <a:rPr lang="ko-KR" altLang="en-US" dirty="0"/>
              <a:t>둘 다 </a:t>
            </a:r>
            <a:r>
              <a:rPr lang="en-US" altLang="ko-KR" dirty="0"/>
              <a:t>RAG </a:t>
            </a:r>
            <a:r>
              <a:rPr lang="ko-KR" altLang="en-US" dirty="0"/>
              <a:t>방법을 사용하고 있으므로</a:t>
            </a:r>
            <a:r>
              <a:rPr lang="en-US" altLang="ko-KR" dirty="0"/>
              <a:t>, </a:t>
            </a:r>
            <a:r>
              <a:rPr lang="ko-KR" altLang="en-US" dirty="0"/>
              <a:t>더 질 좋은 문서를 검색하는 모델이 더 좋은 답변을 생성해낼 것으로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C08B3-DE94-4A70-B822-832B6D8006A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824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Mistral</a:t>
            </a:r>
            <a:r>
              <a:rPr lang="ko-KR" altLang="en-US" dirty="0"/>
              <a:t>과 </a:t>
            </a:r>
            <a:r>
              <a:rPr lang="en-US" altLang="ko-KR" dirty="0" err="1"/>
              <a:t>ChatUpstage</a:t>
            </a:r>
            <a:r>
              <a:rPr lang="ko-KR" altLang="en-US" dirty="0"/>
              <a:t>는 모두 검색한 문서가 정확한 내용을 담고 있지 않아서 답변과는 조금 동떨어진 내용을 서술하고 있는 것을 볼 수 있다</a:t>
            </a:r>
            <a:r>
              <a:rPr lang="en-US" altLang="ko-KR" dirty="0"/>
              <a:t>. </a:t>
            </a:r>
            <a:r>
              <a:rPr lang="ko-KR" altLang="en-US" dirty="0"/>
              <a:t>하지만 주어진 문서에 담겨 있는 의학적 내용을 잘 담아내고 있다</a:t>
            </a:r>
            <a:r>
              <a:rPr lang="en-US" altLang="ko-KR" dirty="0"/>
              <a:t>. </a:t>
            </a:r>
            <a:r>
              <a:rPr lang="ko-KR" altLang="en-US" dirty="0"/>
              <a:t>다만 보다 정확한 자료를 참조한 </a:t>
            </a:r>
            <a:r>
              <a:rPr lang="en-US" altLang="ko-KR" dirty="0"/>
              <a:t>GPT-4o</a:t>
            </a:r>
            <a:r>
              <a:rPr lang="ko-KR" altLang="en-US" dirty="0"/>
              <a:t>가 더욱 유의미한 답변을 생성해 낸 것으로 보인다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C08B3-DE94-4A70-B822-832B6D8006A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37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1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5" Type="http://schemas.openxmlformats.org/officeDocument/2006/relationships/image" Target="../media/image44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1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9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13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4.png"/><Relationship Id="rId5" Type="http://schemas.openxmlformats.org/officeDocument/2006/relationships/image" Target="../media/image28.png"/><Relationship Id="rId15" Type="http://schemas.openxmlformats.org/officeDocument/2006/relationships/image" Target="../media/image34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1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13.png"/><Relationship Id="rId5" Type="http://schemas.openxmlformats.org/officeDocument/2006/relationships/image" Target="../media/image29.png"/><Relationship Id="rId10" Type="http://schemas.openxmlformats.org/officeDocument/2006/relationships/image" Target="../media/image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15095" y="6267512"/>
            <a:ext cx="7895722" cy="35714"/>
            <a:chOff x="1215095" y="6267512"/>
            <a:chExt cx="7895722" cy="35714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15095" y="6267512"/>
              <a:ext cx="7895722" cy="35714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02333" y="6196480"/>
            <a:ext cx="4277889" cy="192857"/>
            <a:chOff x="1202333" y="6196480"/>
            <a:chExt cx="4277889" cy="19285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69C6879-194C-2529-FC33-0D3F8B21E456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286000" y="-4762500"/>
            <a:ext cx="21988574" cy="20708572"/>
            <a:chOff x="2286000" y="-4762500"/>
            <a:chExt cx="21988574" cy="20708572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9036018" y="6218854"/>
              <a:ext cx="135410" cy="135410"/>
              <a:chOff x="9036018" y="6218854"/>
              <a:chExt cx="135410" cy="135410"/>
            </a:xfrm>
          </p:grpSpPr>
          <p:pic>
            <p:nvPicPr>
              <p:cNvPr id="9" name="Object 8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9036018" y="6218854"/>
                <a:ext cx="135410" cy="135410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2286000" y="-4762500"/>
              <a:ext cx="21988574" cy="20708572"/>
              <a:chOff x="2286000" y="-4762500"/>
              <a:chExt cx="21988574" cy="20708572"/>
            </a:xfrm>
          </p:grpSpPr>
          <p:pic>
            <p:nvPicPr>
              <p:cNvPr id="12" name="Object 11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16200000">
                <a:off x="2926001" y="-5402501"/>
                <a:ext cx="20708572" cy="21988574"/>
              </a:xfrm>
              <a:prstGeom prst="rect">
                <a:avLst/>
              </a:prstGeom>
            </p:spPr>
          </p:pic>
          <p:pic>
            <p:nvPicPr>
              <p:cNvPr id="13" name="Object 12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16200000">
                <a:off x="7649523" y="-320001"/>
                <a:ext cx="10354286" cy="10994287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>
              <a:grpSpLocks noGrp="1" noUngrp="1" noRot="1" noMove="1" noResize="1"/>
            </p:cNvGrpSpPr>
            <p:nvPr/>
          </p:nvGrpSpPr>
          <p:grpSpPr>
            <a:xfrm>
              <a:off x="16097293" y="306072"/>
              <a:ext cx="1988992" cy="662583"/>
              <a:chOff x="16097293" y="306072"/>
              <a:chExt cx="1988992" cy="662583"/>
            </a:xfrm>
          </p:grpSpPr>
          <p:pic>
            <p:nvPicPr>
              <p:cNvPr id="16" name="Object 15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6097293" y="306072"/>
                <a:ext cx="1988992" cy="662583"/>
              </a:xfrm>
              <a:prstGeom prst="rect">
                <a:avLst/>
              </a:prstGeom>
            </p:spPr>
          </p:pic>
        </p:grpSp>
        <p:pic>
          <p:nvPicPr>
            <p:cNvPr id="23" name="Object 2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9" cstate="print"/>
            <a:srcRect l="17984" t="30008" r="47859" b="41332"/>
            <a:stretch/>
          </p:blipFill>
          <p:spPr>
            <a:xfrm>
              <a:off x="11277600" y="-190499"/>
              <a:ext cx="2970393" cy="3505199"/>
            </a:xfrm>
            <a:prstGeom prst="rect">
              <a:avLst/>
            </a:prstGeom>
          </p:spPr>
        </p:pic>
        <p:pic>
          <p:nvPicPr>
            <p:cNvPr id="24" name="Object 2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0" cstate="print"/>
            <a:srcRect l="17055" t="30474" r="46849" b="40511"/>
            <a:stretch/>
          </p:blipFill>
          <p:spPr>
            <a:xfrm>
              <a:off x="13792200" y="2476500"/>
              <a:ext cx="2209801" cy="2503761"/>
            </a:xfrm>
            <a:prstGeom prst="rect">
              <a:avLst/>
            </a:prstGeom>
          </p:spPr>
        </p:pic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1" cstate="print"/>
            <a:srcRect l="15935" t="29321" r="47761" b="40577"/>
            <a:stretch/>
          </p:blipFill>
          <p:spPr>
            <a:xfrm>
              <a:off x="12748116" y="4076700"/>
              <a:ext cx="2415684" cy="2819399"/>
            </a:xfrm>
            <a:prstGeom prst="rect">
              <a:avLst/>
            </a:prstGeom>
          </p:spPr>
        </p:pic>
        <p:pic>
          <p:nvPicPr>
            <p:cNvPr id="27" name="Object 26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2" cstate="print"/>
            <a:srcRect t="29203" r="47840" b="40732"/>
            <a:stretch/>
          </p:blipFill>
          <p:spPr>
            <a:xfrm>
              <a:off x="14412297" y="6896099"/>
              <a:ext cx="3997529" cy="3276601"/>
            </a:xfrm>
            <a:prstGeom prst="rect">
              <a:avLst/>
            </a:prstGeom>
          </p:spPr>
        </p:pic>
        <p:pic>
          <p:nvPicPr>
            <p:cNvPr id="26" name="Object 25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 rotWithShape="1">
            <a:blip r:embed="rId13" cstate="print"/>
            <a:srcRect l="16420" t="29966" r="50870" b="40553"/>
            <a:stretch/>
          </p:blipFill>
          <p:spPr>
            <a:xfrm>
              <a:off x="14412297" y="5873262"/>
              <a:ext cx="1777285" cy="249661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82F0160-294C-FB26-AAC9-17E413D2DA91}"/>
              </a:ext>
            </a:extLst>
          </p:cNvPr>
          <p:cNvSpPr txBox="1"/>
          <p:nvPr/>
        </p:nvSpPr>
        <p:spPr>
          <a:xfrm>
            <a:off x="1197701" y="3992885"/>
            <a:ext cx="897359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의사선생님보다 말 많은</a:t>
            </a:r>
            <a:endParaRPr lang="en-US" altLang="ko-KR" sz="6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r>
              <a:rPr lang="ko-KR" altLang="en-US" sz="6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헬스케어 </a:t>
            </a:r>
            <a:r>
              <a:rPr lang="ko-KR" altLang="en-US" sz="6600" dirty="0" err="1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챗봇</a:t>
            </a:r>
            <a:r>
              <a:rPr lang="ko-KR" altLang="en-US" sz="6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</a:t>
            </a:r>
            <a:r>
              <a:rPr lang="ko-KR" altLang="en-US" sz="6600" dirty="0" err="1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개발기</a:t>
            </a:r>
            <a:endParaRPr lang="ko-KR" altLang="en-US" sz="66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C909E-510E-5810-A213-9B5A430E2950}"/>
              </a:ext>
            </a:extLst>
          </p:cNvPr>
          <p:cNvSpPr txBox="1"/>
          <p:nvPr/>
        </p:nvSpPr>
        <p:spPr>
          <a:xfrm>
            <a:off x="1197701" y="6540306"/>
            <a:ext cx="5431699" cy="1107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| </a:t>
            </a:r>
            <a:r>
              <a:rPr lang="en-US" altLang="ko-KR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DoctorGPT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(NLP 4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팀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기광민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김정찬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장건호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F3390-0639-277F-E8F1-71F4A68D5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F916F4C2-0344-6859-FAD9-00ED99329A48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1AD0E8E-A511-44EC-5747-3A44A7608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BAEFC749-2578-BC15-E7F9-CF1E94B40B24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2632C20-29B5-26B3-8CFD-C9DFCF8C59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4ABB4A7-D5B7-4358-50D2-8F7C6D5AC567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70EA022E-F90B-AE26-3CDF-77445EF40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A2DE935D-9A78-E418-F688-DA9079EADCBB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124BFE7A-CD94-DB3F-DF6D-2987749B1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7E8B93D4-C9AE-AF49-3FC5-0ADC86D86339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F9DA3B98-A38D-4981-0F42-FAD0006AE2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14D6695F-72CB-8914-56A1-CE57C4D34863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184A4943-5B8D-D7A3-B36D-86572D0B6A8D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66395E77-6FE2-EFCA-89EC-334E689597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F7DD9A83-3D08-81AC-4ECA-62470F67297A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27CEC4F3-2CB8-C891-1A91-BF3B02118B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9334D618-342C-1B66-C8F5-03F03FC63EC4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39AC70A5-DADF-0536-AEE5-85B7926D6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8B90C64C-A373-592B-CAD9-E72C37C7DC5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27BC5B0-BCFD-2404-8B1F-ACDCBE6BCE45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E10A3D34-BDF1-7E42-4D67-09696071F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3917BCE-BE45-FED4-FAAC-C728C8A2839E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질문 클래스 추출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E205D409-5101-3A3F-1436-4A8136E360BB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FD70CA3E-5213-EB31-6295-3F391F8B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B7CBB33-2767-42BC-9906-1E5F1569ACFB}"/>
              </a:ext>
            </a:extLst>
          </p:cNvPr>
          <p:cNvSpPr txBox="1"/>
          <p:nvPr/>
        </p:nvSpPr>
        <p:spPr>
          <a:xfrm>
            <a:off x="1752600" y="2487184"/>
            <a:ext cx="10172700" cy="731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Prompt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구성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F9AAD83-1A27-33DE-9D73-78D44A6531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37321" y="3239330"/>
            <a:ext cx="11631648" cy="68875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95C86B-D3DB-41E0-20F3-983258C94686}"/>
              </a:ext>
            </a:extLst>
          </p:cNvPr>
          <p:cNvSpPr/>
          <p:nvPr/>
        </p:nvSpPr>
        <p:spPr>
          <a:xfrm>
            <a:off x="4191000" y="8115301"/>
            <a:ext cx="4114800" cy="914400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49170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751F1F-BEB3-2C8D-BBEF-C0B36444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3587E8D-7165-8187-3082-127F5E9ACAE9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4CC9BF5-20CB-4ADF-74CA-4824C4E5C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68F737AD-727E-79DC-22A0-5173FF5A094F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3D19FC5C-4150-B941-3110-568D8E5D9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E2A99C21-87F3-F635-11CD-FB0BD32248C5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0B2E1E7B-6783-B8A5-17DB-9FBA6D67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66EE75C-B2CB-EDC4-D240-C451C57E4A1F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AC7C84B1-23FF-A949-0614-A91234838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1D727D4B-B9BD-D13A-79DD-C91C9F4B4943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E6FC9569-4E9B-3ABF-11F3-AAA9D695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40A14C63-4205-CA99-EC28-3D178DB2487F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D26E63D-B782-D69E-876F-61FF5340674E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23A71304-8AF5-30A1-2D50-CC896C2AD7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80D0812A-8EC5-6DDC-94C6-42A6E73DD06B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079D1DF9-3DA7-24CE-4A51-A452A5FDF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1917EC2-6B83-BB07-2EA5-FB519E38B42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DCBA0BC8-72FC-D0CA-D47B-2905DD840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7E41920-5B9A-EB0F-5263-C3E0C2C634D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8E73E4B-395A-72F9-B1F7-415DFD925C65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AE7BC0DE-87ED-DB2A-2393-F91E7584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E9DDD40-108A-DAAE-9DB6-CF713CFF2FF6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질문 키워드 추출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6B3A0-8502-9824-8A3F-B7931AEA6219}"/>
              </a:ext>
            </a:extLst>
          </p:cNvPr>
          <p:cNvSpPr txBox="1"/>
          <p:nvPr/>
        </p:nvSpPr>
        <p:spPr>
          <a:xfrm>
            <a:off x="2294657" y="2622822"/>
            <a:ext cx="13802636" cy="3333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GPT-3.5 Turbo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질문에서 의료 관련 핵심 키워드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개를 추출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Prompt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System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모델이  키워드 추출에 특화된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medical AI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동작하도록 설정</a:t>
            </a:r>
          </a:p>
          <a:p>
            <a:pPr marL="1371600" lvl="2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User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사용자 질문 전달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4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개의 의료 관련 키워드를 추출하도록 지시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B125649-A876-9F31-5198-E203FF7D008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8B57D888-8780-BA5D-DDBD-F10F2F816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0C50266-B5E0-30AD-F46F-CF55E0B6F3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742478" y="6104523"/>
            <a:ext cx="12800757" cy="35325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B6420B1-42A4-9512-D947-3CD1BF3A2A6E}"/>
              </a:ext>
            </a:extLst>
          </p:cNvPr>
          <p:cNvSpPr/>
          <p:nvPr/>
        </p:nvSpPr>
        <p:spPr>
          <a:xfrm>
            <a:off x="3124200" y="6567224"/>
            <a:ext cx="11430000" cy="259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DD3D41-491A-0595-4D3B-95AADCE4ED4A}"/>
              </a:ext>
            </a:extLst>
          </p:cNvPr>
          <p:cNvSpPr/>
          <p:nvPr/>
        </p:nvSpPr>
        <p:spPr>
          <a:xfrm>
            <a:off x="3088414" y="8911588"/>
            <a:ext cx="11430000" cy="2591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84611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DC51A-FFBE-BEE3-A205-A7D837487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5A15B16C-43D0-10B9-8FA8-9C0C743407DC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CF88AAB-2AFB-6EAD-0E8F-8C17F0C0D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890B7E99-BA33-7B2C-2E63-0717F8293696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CD93E5BD-541B-F3A1-17F6-51B28BC48E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3C12F763-336E-9ED9-6450-8158D039F27F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D9838EB7-5ED1-5D1E-BCE5-AEF0EB847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C7F08960-8A6C-70AC-B4D5-6873C85EE5A3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5868DD86-D1A6-BE6B-49BF-D63BAB917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7207CF86-C56B-37D2-3FC9-B79867477917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2FA421C6-3F52-8C87-F005-7C086FC4A9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3498CF3D-DF1B-7E01-A21C-A43B8007336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7149202-3746-DA2B-351D-92F191DC555E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67BA82B1-CBAC-D70A-C417-DD16D4A83C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D5FDF310-6DC7-56D9-E791-33F333FD7769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4780A46E-9628-DD85-E5D9-E1F1E724E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BB84EE-6A70-4910-A0D3-57891CD04198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D94EE666-1984-69CB-AA4D-933E4A286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48D630EE-C628-24A5-7237-FFB686FB36D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2ACF8636-97C4-0004-1855-7F3738891B0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A19028B2-488F-6733-4AA6-3EB4804E2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5D9D0DF-B9DF-019A-B523-9E2625517585}"/>
              </a:ext>
            </a:extLst>
          </p:cNvPr>
          <p:cNvSpPr txBox="1"/>
          <p:nvPr/>
        </p:nvSpPr>
        <p:spPr>
          <a:xfrm>
            <a:off x="1411718" y="1166659"/>
            <a:ext cx="13218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유사도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top3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답변 데이터 추출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6E056B-A3D2-985D-4DAC-7534D4EAA914}"/>
              </a:ext>
            </a:extLst>
          </p:cNvPr>
          <p:cNvSpPr txBox="1"/>
          <p:nvPr/>
        </p:nvSpPr>
        <p:spPr>
          <a:xfrm>
            <a:off x="2495711" y="2673818"/>
            <a:ext cx="6180815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691A355B-BD2B-AE99-6459-670242ACF6F4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2F0C857C-2DE1-0D75-3358-4B644921B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1E9BF5-D706-C749-D3BE-ECC4B1D76E54}"/>
              </a:ext>
            </a:extLst>
          </p:cNvPr>
          <p:cNvSpPr txBox="1"/>
          <p:nvPr/>
        </p:nvSpPr>
        <p:spPr>
          <a:xfrm>
            <a:off x="9851921" y="2663914"/>
            <a:ext cx="6180815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</a:t>
            </a:r>
            <a:r>
              <a:rPr lang="ko-KR" altLang="en-US" sz="28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endParaRPr lang="en-US" altLang="ko-KR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54FA4CA-8F8D-359B-1721-624A1BC4D514}"/>
              </a:ext>
            </a:extLst>
          </p:cNvPr>
          <p:cNvSpPr/>
          <p:nvPr/>
        </p:nvSpPr>
        <p:spPr>
          <a:xfrm>
            <a:off x="2216155" y="3547833"/>
            <a:ext cx="6477000" cy="39578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키워드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클래스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키워드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문장 전체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클래스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문장 전체</a:t>
            </a:r>
            <a:endParaRPr lang="en-US" altLang="ko-KR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문장 전체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키워드 </a:t>
            </a:r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클래스</a:t>
            </a:r>
          </a:p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119D642-D240-9896-348F-8BE028F37580}"/>
              </a:ext>
            </a:extLst>
          </p:cNvPr>
          <p:cNvSpPr/>
          <p:nvPr/>
        </p:nvSpPr>
        <p:spPr>
          <a:xfrm>
            <a:off x="9624775" y="3547833"/>
            <a:ext cx="6477000" cy="395786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한국어 문장 </a:t>
            </a:r>
            <a:r>
              <a:rPr lang="ko-KR" altLang="en-US" sz="2400" dirty="0" err="1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모델 </a:t>
            </a: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(KR-SBERT)</a:t>
            </a: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Chroma DB</a:t>
            </a: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답변 데이터 로드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chemeClr val="accent3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이후 답변 검색하여 유사도 계산</a:t>
            </a:r>
            <a:endParaRPr lang="en-US" altLang="ko-KR" sz="2400" dirty="0">
              <a:solidFill>
                <a:schemeClr val="accent3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86E2E87-B67C-7B50-A2A1-83A87D55EE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9509" y="3867329"/>
            <a:ext cx="6038711" cy="1042079"/>
          </a:xfrm>
          <a:prstGeom prst="rect">
            <a:avLst/>
          </a:prstGeom>
        </p:spPr>
      </p:pic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B0194062-5F56-6325-ACB3-16CA874A2A80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8693155" y="5526767"/>
            <a:ext cx="93162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BD2F59D-FB2C-9BAA-1910-C159F22CC3E1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128622" y="5509892"/>
            <a:ext cx="16657" cy="21251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0390729-72B2-5D8D-61E3-D644A5EC5798}"/>
              </a:ext>
            </a:extLst>
          </p:cNvPr>
          <p:cNvSpPr txBox="1"/>
          <p:nvPr/>
        </p:nvSpPr>
        <p:spPr>
          <a:xfrm>
            <a:off x="6795887" y="7635021"/>
            <a:ext cx="466547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800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Cosine Similarity </a:t>
            </a:r>
            <a:r>
              <a:rPr lang="ko-KR" altLang="en-US" sz="2800" dirty="0">
                <a:solidFill>
                  <a:schemeClr val="accent4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계산</a:t>
            </a:r>
            <a:endParaRPr lang="en-US" altLang="ko-KR" sz="2800" dirty="0">
              <a:solidFill>
                <a:schemeClr val="accent4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C84A57-CA3A-50E2-0DEE-ED98E13E5413}"/>
              </a:ext>
            </a:extLst>
          </p:cNvPr>
          <p:cNvSpPr txBox="1"/>
          <p:nvPr/>
        </p:nvSpPr>
        <p:spPr>
          <a:xfrm>
            <a:off x="4600422" y="8865282"/>
            <a:ext cx="90564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 가장 유사한 답변 데이터 </a:t>
            </a:r>
            <a:r>
              <a:rPr lang="en-US" altLang="ko-KR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top3 </a:t>
            </a:r>
            <a:r>
              <a:rPr lang="ko-KR" altLang="en-US" sz="28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8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3F1643FA-A55C-95C3-497A-77792364E10D}"/>
              </a:ext>
            </a:extLst>
          </p:cNvPr>
          <p:cNvSpPr/>
          <p:nvPr/>
        </p:nvSpPr>
        <p:spPr>
          <a:xfrm>
            <a:off x="8900022" y="8602457"/>
            <a:ext cx="457200" cy="402334"/>
          </a:xfrm>
          <a:prstGeom prst="downArrow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5DC1035-10EA-F7A4-05CB-B87DD16A938B}"/>
              </a:ext>
            </a:extLst>
          </p:cNvPr>
          <p:cNvSpPr/>
          <p:nvPr/>
        </p:nvSpPr>
        <p:spPr>
          <a:xfrm>
            <a:off x="2216154" y="3817177"/>
            <a:ext cx="6574105" cy="451154"/>
          </a:xfrm>
          <a:prstGeom prst="rect">
            <a:avLst/>
          </a:prstGeom>
          <a:noFill/>
          <a:ln w="76200"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9370896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2EE0BA-DF4B-0430-CB7C-0223ECA75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3721103F-D9AD-FC79-A7AA-50683863A3B3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C96726AC-0F23-CDE8-F6B2-B956C67A0A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CFCC97DE-4262-B281-D585-B7CA021B8FAB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2509B584-8B7E-8294-A67A-A709829BE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C6A337B8-7A55-9EA4-BFF9-BFEEB752CE15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AEE824D2-9F6C-7764-F6FC-7C954E9FE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B2BFA24-67CB-188D-0C9E-4BCD66ED7696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C396CC3A-65F1-354C-AB22-47D030913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925E94AE-A708-3979-485F-075CE89F14CE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7EB6DB3-63D6-5DCA-F047-16B25C43D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C767E939-5CAB-1FA3-A365-C70B4F8BB5D8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BFEEA8FD-80DE-5C4C-216B-B45B45B822A2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9ACD489E-71E3-D0F4-44B1-F0B73007CF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42AF407B-913E-CDC6-A162-72047481221F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4A8BE100-D56B-B4CD-59CA-1B8F74420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B223CFC-2E3B-96F2-B5BE-062509B1DAD8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3C673563-8424-36C5-6AFC-9AE4D9BDF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8C8CD3BD-5AF5-C1B6-E572-6C20BA25153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AA323203-83C6-E3FB-61E0-D090AD44043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0F0BCDC5-8FD8-C901-8F46-843A4C6C7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BF0670-0DDD-61AD-7A21-90821BE0AC42}"/>
              </a:ext>
            </a:extLst>
          </p:cNvPr>
          <p:cNvSpPr txBox="1"/>
          <p:nvPr/>
        </p:nvSpPr>
        <p:spPr>
          <a:xfrm>
            <a:off x="1411718" y="1166659"/>
            <a:ext cx="13218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답변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7284B-87A9-9FBF-4A11-E26474C44C7B}"/>
              </a:ext>
            </a:extLst>
          </p:cNvPr>
          <p:cNvSpPr txBox="1"/>
          <p:nvPr/>
        </p:nvSpPr>
        <p:spPr>
          <a:xfrm>
            <a:off x="2257148" y="2945803"/>
            <a:ext cx="13802636" cy="6911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GPT-3.5 Turbo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자연스러운 하나의 답변을 완성해 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질문에서 요구한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특징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대한 서술에서는 빈약한 모습을 보임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오히려 예방 방법에 치중한 답변을 제공함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Mistral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GPT-3.5 Turbo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보다 더 많은 양의 정보를 전달하고자 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역시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특징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대한 서술에서는 부족한 모습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답변의 길이가 어느 이상이 되어버리면 중간에 끊겨버리는 문제 발생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F4C5C44F-CA1A-2B16-82C2-FD8D2BCB1E41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FA89F4DD-99C3-C737-1F1B-C9007B4D6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9D39A7A-30EF-457A-6B90-2B29DC123578}"/>
              </a:ext>
            </a:extLst>
          </p:cNvPr>
          <p:cNvSpPr txBox="1"/>
          <p:nvPr/>
        </p:nvSpPr>
        <p:spPr>
          <a:xfrm>
            <a:off x="8077200" y="2503023"/>
            <a:ext cx="8939866" cy="12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en-US" altLang="ko-KR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r>
              <a:rPr lang="ko-KR" altLang="en-US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비만이라는 질병의 정의와 특징을 알려주세요</a:t>
            </a:r>
            <a:r>
              <a:rPr lang="en-US" altLang="ko-KR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."</a:t>
            </a:r>
            <a:endParaRPr lang="ko-KR" altLang="en-US" sz="2000" b="0" dirty="0">
              <a:solidFill>
                <a:srgbClr val="90002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F97FD-1737-92C4-24BE-0437245E39E1}"/>
              </a:ext>
            </a:extLst>
          </p:cNvPr>
          <p:cNvSpPr txBox="1"/>
          <p:nvPr/>
        </p:nvSpPr>
        <p:spPr>
          <a:xfrm>
            <a:off x="2813579" y="6706185"/>
            <a:ext cx="12583538" cy="14773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90002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현대사회에서 많은 사람들이 겪고 있는 중요한 건강 문제입니다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비만이란 음식을 섭취하는 것과 에너지를 사용하는 것의 균형이 무너져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체내 지방의 양이 넘치는 상태를 말합니다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주로 식습관이 비만의 주된 원인으로 대두되고 있으며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고열량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식품을 적절하게 조절하여 섭취하는 것이 중요합니다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비만을 예방하기 위해서는 균형 잡힌 식습관과 꾸준한 운동이 필요합니다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건강한 체중 유지가 중요하며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위해서는 적절한 식사와 운동이 필수적입니다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 치료는 생활 습관의 변화가 필수적입니다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식이 조절과 운동이 치료의 핵심이며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의학적 접근 방법과 함께 생활 습관의 개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7BBA29-C57A-1995-FFA9-FEEEC6C2837C}"/>
              </a:ext>
            </a:extLst>
          </p:cNvPr>
          <p:cNvSpPr txBox="1"/>
          <p:nvPr/>
        </p:nvSpPr>
        <p:spPr>
          <a:xfrm>
            <a:off x="2813579" y="3731078"/>
            <a:ext cx="12583538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90002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현대 사회에서 많은 사람들에게 큰 관심을 끌고 있는 질병으로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식습관이 주된 원인 중 하나입니다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비만을 예방하거나 치료하기 위해서는 균형 잡힌 식습관과 꾸준한 운동이 중요합니다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 err="1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고열량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식품을 적절히 조절하여 섭취하고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건강한 체중을 유지하는 것이 필요합니다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 치료에 있어서 생활 습관의 변화가 필수적이며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식이 조절과 운동은 비만 치료의 핵심입니다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비만을 예방하고 관리하기 위해서는 건강한 생활습관을 유지하는 것이 중요합니다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61926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8268D7-7397-827C-A2B0-F752EBD82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84BE7E85-00B1-52AD-F2A9-60D4D5B890E0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7AF62F13-8D35-B158-37FB-9C41FD8A1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6988DBEA-8A8D-30BA-2918-C22BFAD4008F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D7B1247-120B-5E74-4C74-C5E1322EF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C38E3C31-DDE5-E2D4-3A47-9F72AC1C7893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BFD1E90B-61F8-520B-ECF7-DE66C04DB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BFCB69B5-9E42-349D-C53F-CF6BCAFE9058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A4EB88C0-C979-2D52-CC30-1B6040000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67C8FEF-A22C-D050-EDB8-C7C38D7CAD9D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3147B79B-8EE5-FEDA-4EF9-5906F5748A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4DAF5A30-5F2A-4CA3-CBE3-61B54F9086AD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1EB9EB12-3A7E-50E2-F8DB-E382A4E9C8D9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8F4626FF-AF1D-5074-2AAD-1542E7156E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5D28CA1-4CBC-41A2-5B22-9D51F3970E97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0CEFB29B-7593-4A49-724E-8F8324A76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1C8D1339-DB55-6263-3BD4-5D44489D2151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2A2337F-4AFA-6CC2-3AF0-D9FA3CE45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9DA5EFCC-8AFD-F8C3-5330-11727614322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10193CD4-8EEA-626A-C4F6-0C69BC3EBE6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B8CF348F-AEA4-81FC-71E6-67030DF9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0B9D7AC-5743-F906-3FEC-B1A611A90182}"/>
              </a:ext>
            </a:extLst>
          </p:cNvPr>
          <p:cNvSpPr txBox="1"/>
          <p:nvPr/>
        </p:nvSpPr>
        <p:spPr>
          <a:xfrm>
            <a:off x="1411718" y="1166659"/>
            <a:ext cx="132186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최종 답변 생성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333666-A65C-F796-AB1F-AAD9BEDE11C7}"/>
              </a:ext>
            </a:extLst>
          </p:cNvPr>
          <p:cNvSpPr txBox="1"/>
          <p:nvPr/>
        </p:nvSpPr>
        <p:spPr>
          <a:xfrm>
            <a:off x="2266668" y="3177500"/>
            <a:ext cx="13802636" cy="6480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ChatUpstage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lvl="1">
              <a:lnSpc>
                <a:spcPct val="200000"/>
              </a:lnSpc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정의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있어서 수치적 근거를 들어 정확한 답변 제공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‘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특징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대해서도 자세히 서술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모델들은 비만의 예방법 등 추가적인 정보를 제공한 반면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chatupstage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요구사항에 충실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많은 양의 내용도 끊김 없이 모두 출력함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4030ACF8-9E31-339C-62C4-A901D2D95043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4A324311-5077-E1DE-DEA0-9C7A8F214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F0FB016-A2AC-242E-1037-037285B9B5F6}"/>
              </a:ext>
            </a:extLst>
          </p:cNvPr>
          <p:cNvSpPr txBox="1"/>
          <p:nvPr/>
        </p:nvSpPr>
        <p:spPr>
          <a:xfrm>
            <a:off x="3114569" y="4119650"/>
            <a:ext cx="12134823" cy="36933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900020"/>
            </a:solidFill>
          </a:ln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체지방이 과도하게 축적되어 건강에 부정적인 영향을 미치는 상태를 말합니다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일반적으로 체질량지수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(BMI)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이상인 경우를 비만으로 간주하며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BMI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체중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(kg)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키의 제곱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(m²)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나눈 값입니다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비만의 특징으로는 다음과 같은 요소들이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endParaRPr lang="en-US" altLang="ko-KR" b="0" i="0" dirty="0">
              <a:solidFill>
                <a:srgbClr val="1D1C1D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체지방 과다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체지방이 과도하게 축적되어 있는 상태를 말합니다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정상적인 체지방률은 남성의 경우 약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10-20%,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여성의 경우 약 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18-28%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건강 위험 증가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다양한 건강 문제의 위험을 증가시킵니다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심장 질환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고혈압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당뇨병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뇌졸중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일부 암 종류 등을 포함합니다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대사 이상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대사 활동의 변화를 초래할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인슐린 저항성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지질 대사 이상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염증 등을 포함할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신체적 불편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신체적인 불편과 운동 능력 저하를 초래할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호흡 곤란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관절 문제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 시 통증 등을 포함할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심리적 영향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심리적인 영향도 가질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자존감 저하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우울증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사회적인 편견 등을 포함할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endParaRPr lang="en-US" altLang="ko-KR" b="0" i="0" dirty="0">
              <a:solidFill>
                <a:srgbClr val="1D1C1D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따라서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비만은 단순히 체중이 많이 나가는 것이 아니라 건강에 부정적인 영향을 미치는 체지방 과다 상태를 의미합니다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59BAD-2D4B-65C6-950F-B0DEA783B4D2}"/>
              </a:ext>
            </a:extLst>
          </p:cNvPr>
          <p:cNvSpPr txBox="1"/>
          <p:nvPr/>
        </p:nvSpPr>
        <p:spPr>
          <a:xfrm>
            <a:off x="8653645" y="2561663"/>
            <a:ext cx="8939866" cy="1240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  <a:r>
              <a:rPr lang="en-US" altLang="ko-KR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</a:t>
            </a:r>
            <a:r>
              <a:rPr lang="ko-KR" altLang="en-US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비만이라는 질병의 정의와 특징을 알려주세요</a:t>
            </a:r>
            <a:r>
              <a:rPr lang="en-US" altLang="ko-KR" sz="2000" b="0" dirty="0">
                <a:solidFill>
                  <a:srgbClr val="90002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."</a:t>
            </a:r>
            <a:endParaRPr lang="ko-KR" altLang="en-US" sz="2000" b="0" dirty="0">
              <a:solidFill>
                <a:srgbClr val="90002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3679203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882B-E133-1588-3EE4-D43DAAB19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4A313D47-13CD-B44D-7569-D837E31EB58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5C73A44-908E-E1D6-E6E6-90DD8BA0699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3C33BA43-7D18-4E33-5942-CEB03E6E0E4E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F851E0EE-BFA3-147E-92A5-85655DC71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AD6C6839-E911-F95F-112E-40DCA8DE31F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D04F0ED0-697D-D0F3-8A22-986A9B13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AF872802-642D-6BB8-2D49-D3130CBF0DA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023D6ED7-7AF6-D237-7D77-121771C06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4F4E5F21-50E8-E1F8-722B-AAE65F906E4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FCE3234-691A-E881-EB08-B0F9B1B57DA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350D22-27DE-619D-775B-DFA29895D4D2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348686B7-D100-B22B-D302-0DE2C0A407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44D6C72-0BD0-D03C-E428-71454268B2B3}"/>
              </a:ext>
            </a:extLst>
          </p:cNvPr>
          <p:cNvSpPr txBox="1"/>
          <p:nvPr/>
        </p:nvSpPr>
        <p:spPr>
          <a:xfrm>
            <a:off x="11146059" y="5126107"/>
            <a:ext cx="529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</a:t>
            </a:r>
          </a:p>
        </p:txBody>
      </p:sp>
    </p:spTree>
    <p:extLst>
      <p:ext uri="{BB962C8B-B14F-4D97-AF65-F5344CB8AC3E}">
        <p14:creationId xmlns:p14="http://schemas.microsoft.com/office/powerpoint/2010/main" val="315903196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05FF9-B3C6-1CB8-0A38-22F7B6296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6BC85DB-DB9E-E12A-4D18-2D4FAA8C1C5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5EF9CBA-A01F-75DE-F3CA-652962EE5B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C541212-DA4A-1FB9-8F88-9BBB5746E85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8D8BF1C-1A30-2E51-0832-325F55953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2BD60-B021-63EE-983B-3FE540E80550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CC8345F5-D0AA-604E-FB9F-0AC591E2C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09F7250-0281-37A6-2209-7AAD3807586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77F4B4-725E-36F2-B9BA-75A623435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3E1136D-9B00-8ED9-9AA1-87E3385EAFE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E338B81-DE80-13C8-F0D3-BDA5E2128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DC53E555-903A-D1CF-2626-3896E122EC0B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4FC3B45-8733-A68D-BD75-A8F3136AA136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4CB0AD91-0277-7999-0C04-BD00D3901A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70D52F79-2C40-6DF8-6753-2498F5B3FD1E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38ADC61C-1B4A-D39D-CD8C-CC4B05A32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7C4C57D-EC04-BC67-FFBD-4DCDE94070D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B8D071-1767-76FF-8E76-0AF69EA0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0393C6D1-B3C6-ED13-677B-AC63354C61F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1B7BF57-787C-172A-5C01-F62D0DC1F4FB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FBA5405-CF46-7C74-28CA-E886ECF8F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E22CBC-422F-1241-3AC7-E6CA1F67EA9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0752F7-7590-4F7D-A161-51AA73F6A524}"/>
              </a:ext>
            </a:extLst>
          </p:cNvPr>
          <p:cNvSpPr txBox="1"/>
          <p:nvPr/>
        </p:nvSpPr>
        <p:spPr>
          <a:xfrm>
            <a:off x="2294657" y="2518914"/>
            <a:ext cx="14164543" cy="370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 호흡곤란 증후군의 치료는 어떤 종류의 수술이 필요한가요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추출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 3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데이터 추출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0C427DCF-9D13-008D-EAF7-DEFE58398A22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86A1761D-D90F-F005-4320-9F6E37428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8A99C524-D1F3-DF00-3849-88A5F14198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189915" y="3929360"/>
            <a:ext cx="10374025" cy="1654091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E4ECE6-5895-6CA9-0979-55D959C341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07628" y="6300642"/>
            <a:ext cx="9070458" cy="3626401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81C08C18-A3F7-505C-88C0-9307C41DD42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630089" y="4692102"/>
            <a:ext cx="5448300" cy="419100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</p:spTree>
    <p:extLst>
      <p:ext uri="{BB962C8B-B14F-4D97-AF65-F5344CB8AC3E}">
        <p14:creationId xmlns:p14="http://schemas.microsoft.com/office/powerpoint/2010/main" val="190096677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2F5549-71AD-7733-4861-154D94F70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E779E07D-3B79-20C6-96DE-6AC06975E773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4A4B7673-82B6-68E3-F580-CCDF2F4BD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B6742C02-08FE-3EFA-EAAD-FDBC8F219E10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DCD4FED7-F902-B46C-815C-65D9BB56C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BC042119-B9A5-303D-13FC-4E197ABEDA43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F1BCEF79-79C1-13AE-2667-677AB1C504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EE39089D-385E-1CA3-725A-B719E90BCDED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3D937369-22FB-7EDB-3087-92D3193452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E9E594E3-3929-AD0E-91F8-C57A03E8394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933F40A5-0AE1-8988-DB2E-6D9100E76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07863DCE-76EB-C42A-5A0D-84FAED8F069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F93FFBE8-C29B-0802-950B-933DD32E73AE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2BF68B5C-2D7B-9487-133A-6A47646128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4185AC27-D2CE-3F60-5F77-59D9E88D11DA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88B97BA7-11FE-A328-D6FE-2F93C1173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49D28D3C-2B0F-FE11-BBBE-34FF248F04C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B4A2980C-482D-3CD6-49AB-4EC76C35B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BE29E454-648E-5FA6-699E-801A73E7AAE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51817A37-F4E4-F026-FC09-FBC119880D9E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ABC30D32-1182-D360-9B61-1342EEAA9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141A20-61F9-54E9-7180-149D38CAFD6C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FF52C-EB8B-3A64-68F3-6989C0B20199}"/>
              </a:ext>
            </a:extLst>
          </p:cNvPr>
          <p:cNvSpPr txBox="1"/>
          <p:nvPr/>
        </p:nvSpPr>
        <p:spPr>
          <a:xfrm>
            <a:off x="2294657" y="2518914"/>
            <a:ext cx="14164543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 호흡곤란 증후군의 치료는 어떤 종류의 수술이 필요한가요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답변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F46F2BD3-2098-AC00-75AE-6BCFCAB9DA4C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62154B55-37BD-BE62-4072-0A0A02000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8FC2EBD-DAD5-5F7A-158F-4CEF4731BB7B}"/>
              </a:ext>
            </a:extLst>
          </p:cNvPr>
          <p:cNvSpPr/>
          <p:nvPr/>
        </p:nvSpPr>
        <p:spPr>
          <a:xfrm>
            <a:off x="2294657" y="4433763"/>
            <a:ext cx="4187559" cy="563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신생아 호흡곤란 증후군은 신생아의 태어나기 직후에 발생하는 심각한 질환으로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폐표면활성제의 결핍으로 인해 호흡에 어려움을 겪는 상태를 말합니다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이로 인해 출생 직후 호흡곤란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청색증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함몰 가슴 등의 증상이 나타날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신생아 호흡곤란 증후군의 치료에서는 폐 표면활성제의 보충이 필요합니다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주로 인공 호흡기를 통해 폐표면활성제를 투여하여 호흡을 돕는 것이 일반적입니다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또한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인큐베이터나 인공호흡기를 이용하여 신생아가 안정적으로 호흡할 수 있도록 도와줍니다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신생아 호흡곤란 증후군은 신속한 진단과 치료가 필요한 질환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8BA0946-DF21-C348-7BD7-FE570933A24E}"/>
              </a:ext>
            </a:extLst>
          </p:cNvPr>
          <p:cNvSpPr/>
          <p:nvPr/>
        </p:nvSpPr>
        <p:spPr>
          <a:xfrm>
            <a:off x="7049077" y="4440198"/>
            <a:ext cx="4187559" cy="563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신생아 호흡곤란증후군은 신생아의 호흡에 어려움을 겪는 상태를 의미하며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질환의 치료는 주로 인공호흡기를 사용하여 폐 표면활성제를 투여함으로써 호흡을 돕고 증상을 완화시키는 것입니다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신생아가 안정적으로 호흡을 할 수 있도록 인큐베이터에 넣거나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호흡에 영향을 미칠 수 있는 증상을 주의 깊게 관찰하고 치료합니다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또한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신생아의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생존률을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높이고 합병증을 예방하기 위해 정확한 진단과 전문적인 의료팀의 도움을 받아야 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수술이 필요한 경우는 드물며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대부분의 치료는 비수술적 방법으로 진행됩니다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5B195-7C1C-D8E5-862A-DC73FE45AB01}"/>
              </a:ext>
            </a:extLst>
          </p:cNvPr>
          <p:cNvSpPr txBox="1"/>
          <p:nvPr/>
        </p:nvSpPr>
        <p:spPr>
          <a:xfrm>
            <a:off x="3821264" y="3785978"/>
            <a:ext cx="1134343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Mistral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23FAE6-FC57-4B28-143D-05EA22986471}"/>
              </a:ext>
            </a:extLst>
          </p:cNvPr>
          <p:cNvSpPr txBox="1"/>
          <p:nvPr/>
        </p:nvSpPr>
        <p:spPr>
          <a:xfrm>
            <a:off x="7906198" y="3785978"/>
            <a:ext cx="247331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ChatUpstage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C9E60E3-25DE-593A-FB71-F6305ABDE0E2}"/>
              </a:ext>
            </a:extLst>
          </p:cNvPr>
          <p:cNvSpPr/>
          <p:nvPr/>
        </p:nvSpPr>
        <p:spPr>
          <a:xfrm>
            <a:off x="11803497" y="4433763"/>
            <a:ext cx="4187559" cy="563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신생아 호흡곤란 증후군은 미숙아에서 폐 표면활성제 부족으로 인해 발생하는 질환으로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주로 비수술적 치료로 관리됩니다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질환 자체를 치료하기 위해 특별한 수술 절차는 일반적으로 필요하지 않습니다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대신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지속적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양압호흡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(CPAP)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이나 기계적 환기와 같은 호흡 보조 치료와 함께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폐 표면활성제 투여를 통해 폐 기능을 지원하고 증상을 완화하는 치료법이 주된 방법입니다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동반된 다른 기형이나 합병증이 있는 경우에 한해 추가적인 수술적 개입이 고려될 수 있으나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신생아 호흡곤란 증후군 그 자체에 대해서는 표준적인 수술 치료가 존재하지 않습니다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  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자세한 내용은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NCBI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자료를 참고할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4D75F7-9AFD-510A-AD00-1B47F54F4817}"/>
              </a:ext>
            </a:extLst>
          </p:cNvPr>
          <p:cNvSpPr txBox="1"/>
          <p:nvPr/>
        </p:nvSpPr>
        <p:spPr>
          <a:xfrm>
            <a:off x="12597661" y="3802285"/>
            <a:ext cx="247331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GPT-4o</a:t>
            </a:r>
          </a:p>
        </p:txBody>
      </p:sp>
    </p:spTree>
    <p:extLst>
      <p:ext uri="{BB962C8B-B14F-4D97-AF65-F5344CB8AC3E}">
        <p14:creationId xmlns:p14="http://schemas.microsoft.com/office/powerpoint/2010/main" val="267329468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A922E-4C1E-2233-A01C-B6561E21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E72B58C-C373-33C3-E69F-9528CE7C9D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160BE7DA-FCB0-3FDC-C81E-94A3EEC25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CC34088E-D2DB-923A-A6B3-5BA7E59C149B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BAE08DE6-A51E-D729-4355-F55B6808D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74259BA5-7CBE-18AB-642A-3324933BE185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4461B974-7273-E9F7-240F-32D8003B1E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3796C83-9DE7-A803-85E7-BDF1A5633566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08AE1DA9-8D48-66A0-5A04-F3A24744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48CF0F67-5664-D833-04D1-E74DB5B5F06D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75B88386-914B-74CD-5415-2EAF1AAA5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BBE37B7B-30AB-502A-4843-308C676EE89A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3F9663AD-5CBA-A315-78EF-B2FF198E474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8F11CFA6-2448-32A6-E67D-D718EDD4DC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3C93DEBB-B71E-D14C-439A-77C5DA4E4CD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BBDD8DCE-332B-DEA1-37EA-AF53D095E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C1E5E79E-CDCF-6B85-43CC-1D5898B441A3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F826AF9D-A7ED-36C1-22AF-188C956EB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DF1B5894-DF51-7970-8357-4D5FD259B3E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A07DEDA0-413E-F93C-08CC-AEE805BE776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58EB9B2B-7EE3-FB57-0FC9-B5516DA3E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1AF5721-289B-BFC3-4A7F-EB4B7D3E049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1D1FD1-5708-C35B-3767-745CB59192A8}"/>
              </a:ext>
            </a:extLst>
          </p:cNvPr>
          <p:cNvSpPr txBox="1"/>
          <p:nvPr/>
        </p:nvSpPr>
        <p:spPr>
          <a:xfrm>
            <a:off x="2294657" y="2518914"/>
            <a:ext cx="14164543" cy="3702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운동을 심하게 했더니 등이 가렵고 붉은 자국이 생겼어 이게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뭘까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추출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 3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데이터 추출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DD31F913-8534-6AB1-5248-E372C687FB91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7508F49D-F3A5-ACA2-B8AE-1E42BD1F3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D0BA4AF-541C-5D06-38DB-C3F602BF8FC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10419" y="3835006"/>
            <a:ext cx="11258550" cy="1733550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E92172F-CB0C-210C-52A6-936239A8D3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65785" y="4730202"/>
            <a:ext cx="5448300" cy="342900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C8C00E5D-EF60-46A9-D117-40B22714E0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733585" y="6239552"/>
            <a:ext cx="8605388" cy="3905392"/>
          </a:xfrm>
          <a:prstGeom prst="rect">
            <a:avLst/>
          </a:prstGeom>
          <a:ln w="57150">
            <a:solidFill>
              <a:srgbClr val="900020"/>
            </a:solidFill>
          </a:ln>
        </p:spPr>
      </p:pic>
    </p:spTree>
    <p:extLst>
      <p:ext uri="{BB962C8B-B14F-4D97-AF65-F5344CB8AC3E}">
        <p14:creationId xmlns:p14="http://schemas.microsoft.com/office/powerpoint/2010/main" val="118363034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B96B4B-98CC-598A-D2AE-9AC9AE022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CD23B4EE-0190-F3B9-DBE1-01E820546FDE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4F02F6F1-227F-FCFF-849E-4C37656B9D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0A8C41F6-A927-4C8C-0A13-C0FAD2D858B4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4F1E0D0E-4952-CDBC-DBED-15C3EA681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1596F06D-C8CF-CC55-A570-D25E083C6A48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023D47AC-A9C0-FC9F-D52C-179FE3D22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59849631-C39A-551E-9072-53AB3DF2129E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38CB57D3-7BB2-6012-1E4E-EADAC48FF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2E920ABA-2134-96D5-B550-1A269B05E024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115387F5-054F-6E1C-A604-874CEEA1B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F3084C9C-9EAC-40B8-8131-5C703803128D}"/>
              </a:ext>
            </a:extLst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EB1BB03C-1CA2-79BC-75B4-1B71DB3335DD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ACAA1F57-ECAF-496A-EFD5-ED6447ACD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56522E29-D3D8-2E44-5FF5-38098E16780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EA14C87A-3017-AE13-A8DB-B4DCBECC2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BC493F17-2C75-74E4-C9BE-828F814E2921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09A25FB1-D407-A11C-988B-5DEA3BE00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241A7903-7BEB-22B4-77ED-1998BCB9540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81E2C1C5-9F75-CA62-9650-A6C0E0153CEF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D28326C8-F127-1279-81F5-13667F3C2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4A28962-9367-6480-CBE7-54693653E7D1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F62A0-755A-E7AE-585A-2B0CEC080D7A}"/>
              </a:ext>
            </a:extLst>
          </p:cNvPr>
          <p:cNvSpPr txBox="1"/>
          <p:nvPr/>
        </p:nvSpPr>
        <p:spPr>
          <a:xfrm>
            <a:off x="2294657" y="2518914"/>
            <a:ext cx="14164543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운동을 심하게 했더니 등이 가렵고 붉은 자국이 생겼어 이게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뭘까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답변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5F881C6E-C089-10F4-EA50-334EC034604B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ADED00E9-9FA8-1495-C8A1-82BA585C8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4E22DE0-4584-71D3-4678-7C7B4DF04696}"/>
              </a:ext>
            </a:extLst>
          </p:cNvPr>
          <p:cNvSpPr/>
          <p:nvPr/>
        </p:nvSpPr>
        <p:spPr>
          <a:xfrm>
            <a:off x="1917432" y="4433763"/>
            <a:ext cx="4564785" cy="5638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운동을 심하게 함으로써 등에서 가려움과 붉은 자국이 나타난 것은 여러 가지 이유로 인해 발생할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일부 사람들에게는 특정 약물에 대해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과민적인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반응을 보이는데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이를 약물 과민 반응이라고 합니다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이러한 반응은 피부 가려움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비염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부어오름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호흡 곤란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소화 장애 등의 증상으로 나타날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또한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비알레르기성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부작용으로도 나타날 수 있는데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경우 주요 증상으로는 피부 발진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가려움증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두드러기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발열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얼굴 부양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호흡 곤란 등이 있으며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소화기 및 심혈관 관련 증상도 동반될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만약 위와 같은 증상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061D001-6141-DB74-2C87-9E1754004E94}"/>
              </a:ext>
            </a:extLst>
          </p:cNvPr>
          <p:cNvSpPr/>
          <p:nvPr/>
        </p:nvSpPr>
        <p:spPr>
          <a:xfrm>
            <a:off x="6740128" y="4409059"/>
            <a:ext cx="4805458" cy="56388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최근에 심한 운동을 한 후에 등이 가렵고 붉은 자국이 생겼다고 하셨는데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여러 가지 원인으로 인해 발생할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우선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약물 과민 반응은 피부에 가려움증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발진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두드러기 등의 증상을 유발할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반응은 특정 약물에 노출된 후에 일어날 수 있으며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운동으로 인해 체온이 상승하고 땀을 흘리면서 증상이 나타날 가능성이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dirty="0">
              <a:solidFill>
                <a:srgbClr val="1D1C1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또한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습진도 고려해야 할 원인 중 하나입니다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습진은 피부에 가려움증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발진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붓기 등의 증상을 유발하며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심한 운동 후에 피부에 자극이 가해져 증상이 나타날 수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dirty="0">
              <a:solidFill>
                <a:srgbClr val="1D1C1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마지막으로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심한 운동으로 인한 피부 자극이나 마찰로 인해 붉은 자국이 생길 수도 있습니다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  <a:endParaRPr lang="en-US" altLang="ko-KR" dirty="0">
              <a:solidFill>
                <a:srgbClr val="1D1C1D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l"/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증상이 계속되거나 심해진다면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의료진을 찾아 정확한 진단과 치료를 받는 것이 좋습니다</a:t>
            </a:r>
            <a:r>
              <a:rPr lang="en-US" altLang="ko-KR" b="0" i="0" dirty="0">
                <a:solidFill>
                  <a:srgbClr val="1D1C1D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ADE8BE1-F2FA-5634-EAFD-54C76B996F36}"/>
              </a:ext>
            </a:extLst>
          </p:cNvPr>
          <p:cNvSpPr/>
          <p:nvPr/>
        </p:nvSpPr>
        <p:spPr>
          <a:xfrm>
            <a:off x="11803497" y="4433763"/>
            <a:ext cx="4505155" cy="5638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운동 후 등에 가려움과 붉은 자국이 나타난다면 격렬한 운동이나 체온 상승에 따른 알레르기 반응인 운동 </a:t>
            </a:r>
            <a:r>
              <a:rPr lang="ko-KR" altLang="en-US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유발성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두드러기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또는 땀과 의복 간의 마찰로 인한 피부 자극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나아가 체온 상승과 땀으로 모공이 막혀 발생하는 열성 발진 등이 원인일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이러한 증상은 보통 운동 후 일정 시간이 지나면 완화되는 경우가 많지만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반복되거나 증상이 심해진다면 주의가 필요하므로 운동 후 빠르게 샤워하여 땀과 노폐물을 제거하고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통기성이 좋은 옷을 입으며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자극 받은 피부에는 가벼운 보습제를 사용해 피부 보호에 힘쓰는 것이 좋습니다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 </a:t>
            </a:r>
          </a:p>
          <a:p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   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참고로 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Mayo Clinic</a:t>
            </a:r>
            <a:r>
              <a:rPr lang="ko-KR" altLang="en-US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두드러기 관련 정보에서도 이러한 증상에 대한 설명을 확인할 수 있습니다</a:t>
            </a:r>
            <a:r>
              <a:rPr lang="en-US" altLang="ko-KR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1C2877-7189-16EA-565F-1FF9D909E940}"/>
              </a:ext>
            </a:extLst>
          </p:cNvPr>
          <p:cNvSpPr txBox="1"/>
          <p:nvPr/>
        </p:nvSpPr>
        <p:spPr>
          <a:xfrm>
            <a:off x="12819416" y="3791463"/>
            <a:ext cx="247331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GPT-4o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99119-059F-AC51-AE55-D2452166D211}"/>
              </a:ext>
            </a:extLst>
          </p:cNvPr>
          <p:cNvSpPr txBox="1"/>
          <p:nvPr/>
        </p:nvSpPr>
        <p:spPr>
          <a:xfrm>
            <a:off x="7906198" y="3785978"/>
            <a:ext cx="2473316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ChatUpstage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7C8FCD-F2E7-602C-8E47-0FDF32467CA6}"/>
              </a:ext>
            </a:extLst>
          </p:cNvPr>
          <p:cNvSpPr txBox="1"/>
          <p:nvPr/>
        </p:nvSpPr>
        <p:spPr>
          <a:xfrm>
            <a:off x="3548176" y="3815155"/>
            <a:ext cx="1134343" cy="625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Mistral</a:t>
            </a:r>
          </a:p>
        </p:txBody>
      </p:sp>
    </p:spTree>
    <p:extLst>
      <p:ext uri="{BB962C8B-B14F-4D97-AF65-F5344CB8AC3E}">
        <p14:creationId xmlns:p14="http://schemas.microsoft.com/office/powerpoint/2010/main" val="20865130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43"/>
          <a:stretch/>
        </p:blipFill>
        <p:spPr>
          <a:xfrm>
            <a:off x="0" y="7030029"/>
            <a:ext cx="18285714" cy="3256971"/>
          </a:xfrm>
          <a:prstGeom prst="rect">
            <a:avLst/>
          </a:prstGeom>
        </p:spPr>
      </p:pic>
      <p:grpSp>
        <p:nvGrpSpPr>
          <p:cNvPr id="1002" name="그룹 1002"/>
          <p:cNvGrpSpPr>
            <a:grpSpLocks noGrp="1" noUngrp="1" noRot="1" noMove="1" noResize="1"/>
          </p:cNvGrpSpPr>
          <p:nvPr/>
        </p:nvGrpSpPr>
        <p:grpSpPr>
          <a:xfrm>
            <a:off x="15521791" y="7732714"/>
            <a:ext cx="3139994" cy="3105723"/>
            <a:chOff x="15521791" y="7732714"/>
            <a:chExt cx="3139994" cy="3105723"/>
          </a:xfrm>
        </p:grpSpPr>
        <p:grpSp>
          <p:nvGrpSpPr>
            <p:cNvPr id="1003" name="그룹 1003"/>
            <p:cNvGrpSpPr>
              <a:grpSpLocks noGrp="1" noUngrp="1" noRot="1" noMove="1" noResize="1"/>
            </p:cNvGrpSpPr>
            <p:nvPr/>
          </p:nvGrpSpPr>
          <p:grpSpPr>
            <a:xfrm>
              <a:off x="16664998" y="8806014"/>
              <a:ext cx="151691" cy="151691"/>
              <a:chOff x="16664998" y="8806014"/>
              <a:chExt cx="151691" cy="151691"/>
            </a:xfrm>
          </p:grpSpPr>
          <p:pic>
            <p:nvPicPr>
              <p:cNvPr id="8" name="Object 7"/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 rot="-14280000">
                <a:off x="16664998" y="8806014"/>
                <a:ext cx="151691" cy="151691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>
              <a:grpSpLocks noGrp="1" noUngrp="1" noRot="1" noMove="1" noResize="1"/>
            </p:cNvGrpSpPr>
            <p:nvPr/>
          </p:nvGrpSpPr>
          <p:grpSpPr>
            <a:xfrm>
              <a:off x="15893429" y="8168994"/>
              <a:ext cx="2391172" cy="2138720"/>
              <a:chOff x="15893429" y="8168994"/>
              <a:chExt cx="2391172" cy="2138720"/>
            </a:xfrm>
          </p:grpSpPr>
          <p:grpSp>
            <p:nvGrpSpPr>
              <p:cNvPr id="1005" name="그룹 1005"/>
              <p:cNvGrpSpPr>
                <a:grpSpLocks noGrp="1" noUngrp="1" noRot="1" noMove="1" noResize="1"/>
              </p:cNvGrpSpPr>
              <p:nvPr/>
            </p:nvGrpSpPr>
            <p:grpSpPr>
              <a:xfrm>
                <a:off x="16008966" y="8759812"/>
                <a:ext cx="2160097" cy="1045147"/>
                <a:chOff x="16008966" y="8759812"/>
                <a:chExt cx="2160097" cy="1045147"/>
              </a:xfrm>
            </p:grpSpPr>
            <p:pic>
              <p:nvPicPr>
                <p:cNvPr id="12" name="Object 11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4" cstate="print"/>
                <a:stretch>
                  <a:fillRect/>
                </a:stretch>
              </p:blipFill>
              <p:spPr>
                <a:xfrm rot="-12060000">
                  <a:off x="16008966" y="8759812"/>
                  <a:ext cx="2160097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6" name="그룹 1006"/>
              <p:cNvGrpSpPr>
                <a:grpSpLocks noGrp="1" noUngrp="1" noRot="1" noMove="1" noResize="1"/>
              </p:cNvGrpSpPr>
              <p:nvPr/>
            </p:nvGrpSpPr>
            <p:grpSpPr>
              <a:xfrm>
                <a:off x="16158314" y="8715781"/>
                <a:ext cx="1975594" cy="1045147"/>
                <a:chOff x="16158314" y="8715781"/>
                <a:chExt cx="1975594" cy="1045147"/>
              </a:xfrm>
            </p:grpSpPr>
            <p:pic>
              <p:nvPicPr>
                <p:cNvPr id="15" name="Object 14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 rot="-15540000">
                  <a:off x="16158314" y="8715781"/>
                  <a:ext cx="1975594" cy="1045147"/>
                </a:xfrm>
                <a:prstGeom prst="rect">
                  <a:avLst/>
                </a:prstGeom>
              </p:spPr>
            </p:pic>
          </p:grpSp>
          <p:grpSp>
            <p:nvGrpSpPr>
              <p:cNvPr id="1007" name="그룹 1007"/>
              <p:cNvGrpSpPr>
                <a:grpSpLocks noGrp="1" noUngrp="1" noRot="1" noMove="1" noResize="1"/>
              </p:cNvGrpSpPr>
              <p:nvPr/>
            </p:nvGrpSpPr>
            <p:grpSpPr>
              <a:xfrm>
                <a:off x="17490671" y="9555997"/>
                <a:ext cx="128749" cy="128749"/>
                <a:chOff x="17490671" y="9555997"/>
                <a:chExt cx="128749" cy="128749"/>
              </a:xfrm>
            </p:grpSpPr>
            <p:pic>
              <p:nvPicPr>
                <p:cNvPr id="18" name="Object 17"/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6" cstate="print"/>
                <a:stretch>
                  <a:fillRect/>
                </a:stretch>
              </p:blipFill>
              <p:spPr>
                <a:xfrm rot="-14280000">
                  <a:off x="17490671" y="9555997"/>
                  <a:ext cx="128749" cy="128749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08" name="그룹 1008"/>
          <p:cNvGrpSpPr/>
          <p:nvPr/>
        </p:nvGrpSpPr>
        <p:grpSpPr>
          <a:xfrm>
            <a:off x="1106704" y="2195225"/>
            <a:ext cx="4330038" cy="30915"/>
            <a:chOff x="1106704" y="2195225"/>
            <a:chExt cx="4330038" cy="30915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06704" y="2195225"/>
              <a:ext cx="4330038" cy="3091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379599" y="2144016"/>
            <a:ext cx="135410" cy="135410"/>
            <a:chOff x="5379599" y="2144016"/>
            <a:chExt cx="135410" cy="135410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79599" y="2144016"/>
              <a:ext cx="135410" cy="13541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199102" y="3458675"/>
            <a:ext cx="2639711" cy="2639711"/>
            <a:chOff x="1199102" y="3458675"/>
            <a:chExt cx="2639711" cy="263971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99102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379599" y="3400519"/>
            <a:ext cx="2639711" cy="2639711"/>
            <a:chOff x="5310536" y="3458675"/>
            <a:chExt cx="2639711" cy="2639711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310536" y="3458675"/>
              <a:ext cx="2639711" cy="263971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14035965" y="3398375"/>
            <a:ext cx="2639711" cy="2639711"/>
            <a:chOff x="13046382" y="3458675"/>
            <a:chExt cx="2639711" cy="2639711"/>
          </a:xfrm>
        </p:grpSpPr>
        <p:pic>
          <p:nvPicPr>
            <p:cNvPr id="53" name="Object 52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046382" y="3458675"/>
              <a:ext cx="2639711" cy="2639711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36729BD-3D77-E225-20DA-2F60E385D7A5}"/>
              </a:ext>
            </a:extLst>
          </p:cNvPr>
          <p:cNvSpPr txBox="1"/>
          <p:nvPr/>
        </p:nvSpPr>
        <p:spPr>
          <a:xfrm>
            <a:off x="1089286" y="1352231"/>
            <a:ext cx="4762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CONTENTS</a:t>
            </a:r>
            <a:endParaRPr lang="ko-KR" altLang="en-US" sz="48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C0622ED-6D34-0D20-75F8-D1298FD2199E}"/>
              </a:ext>
            </a:extLst>
          </p:cNvPr>
          <p:cNvSpPr/>
          <p:nvPr/>
        </p:nvSpPr>
        <p:spPr>
          <a:xfrm>
            <a:off x="1171180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122A5B-341D-DB65-33CD-EE0D14D625DB}"/>
              </a:ext>
            </a:extLst>
          </p:cNvPr>
          <p:cNvSpPr txBox="1"/>
          <p:nvPr/>
        </p:nvSpPr>
        <p:spPr>
          <a:xfrm>
            <a:off x="5299186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A2FC8-6214-A15B-4950-A3FEA2E32CBD}"/>
              </a:ext>
            </a:extLst>
          </p:cNvPr>
          <p:cNvSpPr txBox="1"/>
          <p:nvPr/>
        </p:nvSpPr>
        <p:spPr>
          <a:xfrm>
            <a:off x="1008462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45234DE-47D3-BDA2-1434-FF0789360C79}"/>
              </a:ext>
            </a:extLst>
          </p:cNvPr>
          <p:cNvSpPr/>
          <p:nvPr/>
        </p:nvSpPr>
        <p:spPr>
          <a:xfrm>
            <a:off x="9770125" y="3458675"/>
            <a:ext cx="2643912" cy="2624467"/>
          </a:xfrm>
          <a:prstGeom prst="ellipse">
            <a:avLst/>
          </a:prstGeom>
          <a:solidFill>
            <a:srgbClr val="9000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1DBE3C-F40E-0A7E-A2D7-17BFA8283696}"/>
              </a:ext>
            </a:extLst>
          </p:cNvPr>
          <p:cNvSpPr txBox="1"/>
          <p:nvPr/>
        </p:nvSpPr>
        <p:spPr>
          <a:xfrm>
            <a:off x="9592869" y="4146438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96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7F2CFF-FEA4-7449-D40F-F07260B4A0F3}"/>
              </a:ext>
            </a:extLst>
          </p:cNvPr>
          <p:cNvSpPr txBox="1"/>
          <p:nvPr/>
        </p:nvSpPr>
        <p:spPr>
          <a:xfrm>
            <a:off x="13946230" y="4088282"/>
            <a:ext cx="194270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9600" dirty="0">
              <a:solidFill>
                <a:srgbClr val="900020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F7C828-E8EF-5945-C27B-D8794BDEDC85}"/>
              </a:ext>
            </a:extLst>
          </p:cNvPr>
          <p:cNvSpPr txBox="1"/>
          <p:nvPr/>
        </p:nvSpPr>
        <p:spPr>
          <a:xfrm>
            <a:off x="1201772" y="6616475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주제 선정 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데이터셋 소개</a:t>
            </a:r>
          </a:p>
        </p:txBody>
      </p:sp>
      <p:grpSp>
        <p:nvGrpSpPr>
          <p:cNvPr id="40" name="그룹 1006">
            <a:extLst>
              <a:ext uri="{FF2B5EF4-FFF2-40B4-BE49-F238E27FC236}">
                <a16:creationId xmlns:a16="http://schemas.microsoft.com/office/drawing/2014/main" id="{9B6FC093-2E50-D3FA-5D58-4246447954E2}"/>
              </a:ext>
            </a:extLst>
          </p:cNvPr>
          <p:cNvGrpSpPr/>
          <p:nvPr/>
        </p:nvGrpSpPr>
        <p:grpSpPr>
          <a:xfrm rot="5400000">
            <a:off x="-166706" y="7822744"/>
            <a:ext cx="2624469" cy="107146"/>
            <a:chOff x="1202333" y="6196480"/>
            <a:chExt cx="4277889" cy="192857"/>
          </a:xfrm>
        </p:grpSpPr>
        <p:pic>
          <p:nvPicPr>
            <p:cNvPr id="42" name="Object 18">
              <a:extLst>
                <a:ext uri="{FF2B5EF4-FFF2-40B4-BE49-F238E27FC236}">
                  <a16:creationId xmlns:a16="http://schemas.microsoft.com/office/drawing/2014/main" id="{6E0D324A-070D-9B8A-8484-15016115BDE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9B35AEA-1C8B-31D0-D583-5505F874D9AF}"/>
              </a:ext>
            </a:extLst>
          </p:cNvPr>
          <p:cNvSpPr txBox="1"/>
          <p:nvPr/>
        </p:nvSpPr>
        <p:spPr>
          <a:xfrm>
            <a:off x="5410947" y="6671847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개요</a:t>
            </a:r>
          </a:p>
        </p:txBody>
      </p:sp>
      <p:grpSp>
        <p:nvGrpSpPr>
          <p:cNvPr id="45" name="그룹 1006">
            <a:extLst>
              <a:ext uri="{FF2B5EF4-FFF2-40B4-BE49-F238E27FC236}">
                <a16:creationId xmlns:a16="http://schemas.microsoft.com/office/drawing/2014/main" id="{00D105ED-9431-4664-1C68-337EF41A54DE}"/>
              </a:ext>
            </a:extLst>
          </p:cNvPr>
          <p:cNvGrpSpPr/>
          <p:nvPr/>
        </p:nvGrpSpPr>
        <p:grpSpPr>
          <a:xfrm rot="5400000">
            <a:off x="4042469" y="7878116"/>
            <a:ext cx="2624469" cy="107146"/>
            <a:chOff x="1202333" y="6196480"/>
            <a:chExt cx="4277889" cy="192857"/>
          </a:xfrm>
        </p:grpSpPr>
        <p:pic>
          <p:nvPicPr>
            <p:cNvPr id="46" name="Object 18">
              <a:extLst>
                <a:ext uri="{FF2B5EF4-FFF2-40B4-BE49-F238E27FC236}">
                  <a16:creationId xmlns:a16="http://schemas.microsoft.com/office/drawing/2014/main" id="{738CB72E-9E6C-50CD-BDE7-C7D3A12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A89B6E6D-8655-BE87-BC47-EE79C146BDB0}"/>
              </a:ext>
            </a:extLst>
          </p:cNvPr>
          <p:cNvSpPr txBox="1"/>
          <p:nvPr/>
        </p:nvSpPr>
        <p:spPr>
          <a:xfrm>
            <a:off x="9968409" y="6687080"/>
            <a:ext cx="33728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프로젝트 진행</a:t>
            </a:r>
            <a:endParaRPr lang="en-US" altLang="ko-KR" sz="3600" dirty="0">
              <a:solidFill>
                <a:srgbClr val="90002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시행착오</a:t>
            </a:r>
          </a:p>
        </p:txBody>
      </p:sp>
      <p:grpSp>
        <p:nvGrpSpPr>
          <p:cNvPr id="49" name="그룹 1006">
            <a:extLst>
              <a:ext uri="{FF2B5EF4-FFF2-40B4-BE49-F238E27FC236}">
                <a16:creationId xmlns:a16="http://schemas.microsoft.com/office/drawing/2014/main" id="{167C332B-AB0A-2D42-11E9-CFDB3E101AF5}"/>
              </a:ext>
            </a:extLst>
          </p:cNvPr>
          <p:cNvGrpSpPr/>
          <p:nvPr/>
        </p:nvGrpSpPr>
        <p:grpSpPr>
          <a:xfrm rot="5400000">
            <a:off x="8599931" y="7893349"/>
            <a:ext cx="2624469" cy="107146"/>
            <a:chOff x="1202333" y="6196480"/>
            <a:chExt cx="4277889" cy="192857"/>
          </a:xfrm>
        </p:grpSpPr>
        <p:pic>
          <p:nvPicPr>
            <p:cNvPr id="50" name="Object 18">
              <a:extLst>
                <a:ext uri="{FF2B5EF4-FFF2-40B4-BE49-F238E27FC236}">
                  <a16:creationId xmlns:a16="http://schemas.microsoft.com/office/drawing/2014/main" id="{772F5EBC-01D5-13C2-8399-7A9D0F35C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CECA5901-7BCB-A805-F552-DB1924DB318B}"/>
              </a:ext>
            </a:extLst>
          </p:cNvPr>
          <p:cNvSpPr txBox="1"/>
          <p:nvPr/>
        </p:nvSpPr>
        <p:spPr>
          <a:xfrm>
            <a:off x="14231255" y="6743226"/>
            <a:ext cx="337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결과 </a:t>
            </a:r>
            <a:r>
              <a:rPr lang="en-US" altLang="ko-KR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&amp; </a:t>
            </a:r>
            <a:r>
              <a:rPr lang="ko-KR" altLang="en-US" sz="36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한계점</a:t>
            </a:r>
          </a:p>
        </p:txBody>
      </p:sp>
      <p:grpSp>
        <p:nvGrpSpPr>
          <p:cNvPr id="54" name="그룹 1006">
            <a:extLst>
              <a:ext uri="{FF2B5EF4-FFF2-40B4-BE49-F238E27FC236}">
                <a16:creationId xmlns:a16="http://schemas.microsoft.com/office/drawing/2014/main" id="{05937932-E618-0D78-0F69-626944C0D31F}"/>
              </a:ext>
            </a:extLst>
          </p:cNvPr>
          <p:cNvGrpSpPr/>
          <p:nvPr/>
        </p:nvGrpSpPr>
        <p:grpSpPr>
          <a:xfrm rot="5400000">
            <a:off x="12862777" y="7949495"/>
            <a:ext cx="2624469" cy="107146"/>
            <a:chOff x="1202333" y="6196480"/>
            <a:chExt cx="4277889" cy="192857"/>
          </a:xfrm>
        </p:grpSpPr>
        <p:pic>
          <p:nvPicPr>
            <p:cNvPr id="55" name="Object 18">
              <a:extLst>
                <a:ext uri="{FF2B5EF4-FFF2-40B4-BE49-F238E27FC236}">
                  <a16:creationId xmlns:a16="http://schemas.microsoft.com/office/drawing/2014/main" id="{F22E7EE2-2295-4BDD-287E-F05277FCF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63945C-F451-8AF6-90B9-2B1052D03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B1DFABF5-AA97-AD42-9AF2-A6E41EEB286F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53118FFD-80B1-25A8-AD0F-F165ED0DD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FC44B84E-9F78-2ED7-8C9F-97911D0F55D6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409C205F-6EB8-10FB-2DC5-1B42E20A0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4F48BCEC-FC79-CFA1-FD92-DE27A916C504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ACF73211-F7B0-AFDC-9F23-BD0F79C52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6C37A9B-9B26-5C27-0D7B-998006388FD0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6A6ECFE-2481-13AA-A381-F2E71300D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16BF6B5A-6A13-E41D-0E26-6734BC118AC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34428B26-292D-F639-3C2A-162DCBEE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BF86A4EA-353C-15D8-408F-FDF92CCC3AE1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8BE42261-184F-14AA-A762-7CCBD80A846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80F3B6B9-FD5C-2295-B8A5-B95BACF28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AB7766F6-9083-EC69-EF98-8D97A88236D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B963F6B2-114A-8F06-D8E7-08B57FF05D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F24CD5EC-7961-44DD-0E57-DC24ACA6369B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25E75E7B-46A2-BD2C-3BA8-4DCAC423B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FF591488-BFD6-53DE-26D7-33AFFEACEEF4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BFD21B6F-5683-0A2C-9A26-0ABFB55FA0AA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5E90609D-1AD5-EC12-2288-3C1EC6487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DA9988-46EC-70A4-0F7F-259663BF592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결과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한계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49C9B-B299-FA24-3789-1830747D47CC}"/>
              </a:ext>
            </a:extLst>
          </p:cNvPr>
          <p:cNvSpPr txBox="1"/>
          <p:nvPr/>
        </p:nvSpPr>
        <p:spPr>
          <a:xfrm>
            <a:off x="2294657" y="2710669"/>
            <a:ext cx="14164543" cy="7765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기반 검색의 한계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사용자의 질문을 키워드로 변환하는 과정에서 의미가 축소될 가능성이 있음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예를 들어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"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운동을 심하게 했더니 등이 가렵고 붉은 자국이 생겼어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" →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운동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등이 가려움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발진 등의 키워드로 변환될 경우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다른 질병에 대한 가능성을 배제하게 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문장 벡터 유사도 검색의 한계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HuggingFaceEmbeddings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이용해 답변 데이터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관련 문서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벡터화하고 </a:t>
            </a:r>
            <a:r>
              <a:rPr lang="en-US" altLang="ko-KR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ChromaDB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저장했지만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사용자의 질문과 </a:t>
            </a:r>
            <a:r>
              <a:rPr lang="en-US" altLang="ko-KR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100% </a:t>
            </a:r>
            <a:r>
              <a:rPr lang="ko-KR" altLang="en-US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정확하게 일치하는 답변을 찾기 어려움</a:t>
            </a:r>
            <a:r>
              <a:rPr lang="en-US" altLang="ko-KR" sz="20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검색 기반 생성으로 이어지기 때문에 정확하지 않은 답변을 추출할 경우 최종 답변의 질이 저하됨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457200" indent="-457200">
              <a:lnSpc>
                <a:spcPct val="200000"/>
              </a:lnSpc>
              <a:buFontTx/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 </a:t>
            </a:r>
            <a:r>
              <a:rPr lang="ko-KR" altLang="en-US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응답의 신뢰도 문제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최종 응답을 생성하지만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LLM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 제공된 문서 외의 정보를 생성할 가능성이 있음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(Hallucination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최신 의료 정보 반영이 어려움 → 데이터 업데이트가 필요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87467357-5D83-5710-C7B7-79615CC4AA63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E3E86441-C08F-20BD-7B9C-F15AD51A2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8555586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1374740" y="6528848"/>
            <a:ext cx="6736904" cy="4576264"/>
            <a:chOff x="-1374740" y="6528848"/>
            <a:chExt cx="6736904" cy="4576264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374740" y="6528848"/>
              <a:ext cx="6736904" cy="4576264"/>
            </a:xfrm>
            <a:prstGeom prst="rect">
              <a:avLst/>
            </a:prstGeom>
          </p:spPr>
        </p:pic>
      </p:grpSp>
      <p:pic>
        <p:nvPicPr>
          <p:cNvPr id="7" name="Object 6"/>
          <p:cNvPicPr>
            <a:picLocks noChangeAspect="1"/>
          </p:cNvPicPr>
          <p:nvPr/>
        </p:nvPicPr>
        <p:blipFill rotWithShape="1">
          <a:blip r:embed="rId3" cstate="print"/>
          <a:srcRect t="1" r="16333" b="42110"/>
          <a:stretch/>
        </p:blipFill>
        <p:spPr>
          <a:xfrm rot="19860000">
            <a:off x="8979720" y="5059990"/>
            <a:ext cx="10720043" cy="7007608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98732" y="2559765"/>
            <a:ext cx="2908864" cy="5916825"/>
            <a:chOff x="1498732" y="2559765"/>
            <a:chExt cx="2908864" cy="591682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498732" y="2559765"/>
              <a:ext cx="2908864" cy="5916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2953164" y="2789709"/>
            <a:ext cx="4817998" cy="5359053"/>
            <a:chOff x="2953164" y="2789709"/>
            <a:chExt cx="4817998" cy="5359053"/>
          </a:xfrm>
        </p:grpSpPr>
        <p:pic>
          <p:nvPicPr>
            <p:cNvPr id="13" name="Object 1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3164" y="2789709"/>
              <a:ext cx="4817998" cy="53590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3976010" y="-2183551"/>
            <a:ext cx="5941649" cy="10683931"/>
            <a:chOff x="13976010" y="-2183551"/>
            <a:chExt cx="5941649" cy="1068393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7" cstate="print"/>
            <a:srcRect r="16615" b="46638"/>
            <a:stretch/>
          </p:blipFill>
          <p:spPr>
            <a:xfrm rot="14460000">
              <a:off x="11604869" y="187590"/>
              <a:ext cx="10683931" cy="594164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8" name="그룹 1008"/>
          <p:cNvGrpSpPr>
            <a:grpSpLocks noGrp="1" noUngrp="1" noRot="1" noMove="1" noResize="1"/>
          </p:cNvGrpSpPr>
          <p:nvPr/>
        </p:nvGrpSpPr>
        <p:grpSpPr>
          <a:xfrm>
            <a:off x="7987753" y="0"/>
            <a:ext cx="11094695" cy="7536437"/>
            <a:chOff x="7987753" y="0"/>
            <a:chExt cx="11094695" cy="7536437"/>
          </a:xfrm>
        </p:grpSpPr>
        <p:pic>
          <p:nvPicPr>
            <p:cNvPr id="25" name="Object 24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10800000">
              <a:off x="7987753" y="0"/>
              <a:ext cx="11094695" cy="7536437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1FCAC3C-9597-0489-EB16-FEDC8E209878}"/>
              </a:ext>
            </a:extLst>
          </p:cNvPr>
          <p:cNvSpPr txBox="1"/>
          <p:nvPr/>
        </p:nvSpPr>
        <p:spPr>
          <a:xfrm>
            <a:off x="5987005" y="4684405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Thank You</a:t>
            </a:r>
            <a:endParaRPr lang="ko-KR" altLang="en-US" sz="9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/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/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402C3F3-C827-78AA-1A3E-428977E9AD3A}"/>
              </a:ext>
            </a:extLst>
          </p:cNvPr>
          <p:cNvSpPr txBox="1"/>
          <p:nvPr/>
        </p:nvSpPr>
        <p:spPr>
          <a:xfrm>
            <a:off x="11038010" y="4783281"/>
            <a:ext cx="6053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&amp;   	 	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데이터셋 소개</a:t>
            </a:r>
            <a:endParaRPr lang="en-US" altLang="ko-KR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  <a:p>
            <a:endParaRPr lang="ko-KR" altLang="en-US" sz="4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 rotWithShape="1">
            <a:blip r:embed="rId9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/>
          <p:cNvPicPr>
            <a:picLocks noChangeAspect="1"/>
          </p:cNvPicPr>
          <p:nvPr/>
        </p:nvPicPr>
        <p:blipFill rotWithShape="1">
          <a:blip r:embed="rId1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8B4B258-CBCD-D123-C514-F9DA2019222B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048BA-6764-ECF8-5A0A-4DBCC4BE49A1}"/>
              </a:ext>
            </a:extLst>
          </p:cNvPr>
          <p:cNvSpPr txBox="1"/>
          <p:nvPr/>
        </p:nvSpPr>
        <p:spPr>
          <a:xfrm>
            <a:off x="2289592" y="2349387"/>
            <a:ext cx="12801600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활용 데이터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772A99D4-EDC0-AABD-D202-0E57C18CD5D9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DA7666F8-D874-58C7-95C4-E8A7DAFC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B8C57CD3-8357-0941-D972-16F269C1FD3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004038" y="4015287"/>
            <a:ext cx="6064479" cy="14413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601BF4-BCF8-D8F3-BC52-3923752F5001}"/>
              </a:ext>
            </a:extLst>
          </p:cNvPr>
          <p:cNvSpPr txBox="1"/>
          <p:nvPr/>
        </p:nvSpPr>
        <p:spPr>
          <a:xfrm>
            <a:off x="3196808" y="2941277"/>
            <a:ext cx="12801600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초거대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AI </a:t>
            </a:r>
            <a:r>
              <a:rPr lang="ko-KR" altLang="en-US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헬스케어 질의응답 데이터 </a:t>
            </a:r>
            <a:r>
              <a:rPr lang="en-US" altLang="ko-KR" sz="2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(AI Hub)</a:t>
            </a:r>
            <a:endParaRPr lang="ko-KR" altLang="en-US" sz="2800" dirty="0"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0BD928-03C3-ECBA-BFCD-1193A5B53A47}"/>
              </a:ext>
            </a:extLst>
          </p:cNvPr>
          <p:cNvSpPr txBox="1"/>
          <p:nvPr/>
        </p:nvSpPr>
        <p:spPr>
          <a:xfrm>
            <a:off x="3196808" y="5710883"/>
            <a:ext cx="117663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헬스케어 분야에서 전문 지식 내용을 포함한 초거대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AI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모델을 만들기 위한 말뭉치 데이터로 의료 분야 카테고리에 대한 질문 및 답변 유형으로 구성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F298C7-C1B8-AC22-7ADF-A49DF361DCA0}"/>
              </a:ext>
            </a:extLst>
          </p:cNvPr>
          <p:cNvSpPr txBox="1"/>
          <p:nvPr/>
        </p:nvSpPr>
        <p:spPr>
          <a:xfrm>
            <a:off x="3196808" y="6455682"/>
            <a:ext cx="1189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대분류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질환 분류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b="1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disease category)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중분류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 </a:t>
            </a:r>
            <a:r>
              <a:rPr lang="en-US" altLang="ko-KR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(disease name)</a:t>
            </a:r>
            <a:r>
              <a:rPr lang="ko-KR" altLang="en-US" b="1" dirty="0"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소분류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의도 </a:t>
            </a:r>
            <a:r>
              <a:rPr lang="en-US" altLang="ko-KR" b="1" dirty="0">
                <a:effectLst/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(intention)</a:t>
            </a:r>
            <a:endParaRPr lang="ko-KR" altLang="en-US" dirty="0">
              <a:highlight>
                <a:srgbClr val="FFFF00"/>
              </a:highlight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DCE42A8-7B9C-9C3A-8492-20D3A1925DE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80911" y="7764405"/>
            <a:ext cx="5585274" cy="1832652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AFF39D7-7DB1-F221-B2D8-CF46F86F3B0B}"/>
              </a:ext>
            </a:extLst>
          </p:cNvPr>
          <p:cNvSpPr/>
          <p:nvPr/>
        </p:nvSpPr>
        <p:spPr>
          <a:xfrm>
            <a:off x="2587448" y="7423431"/>
            <a:ext cx="61722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FA63A675-ADFE-E9DA-3DC7-F4DFBDBCF4F2}"/>
              </a:ext>
            </a:extLst>
          </p:cNvPr>
          <p:cNvSpPr/>
          <p:nvPr/>
        </p:nvSpPr>
        <p:spPr>
          <a:xfrm>
            <a:off x="9533506" y="7428841"/>
            <a:ext cx="6172200" cy="25146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520D8D-9465-0F3F-612D-88DB4801424B}"/>
              </a:ext>
            </a:extLst>
          </p:cNvPr>
          <p:cNvSpPr txBox="1"/>
          <p:nvPr/>
        </p:nvSpPr>
        <p:spPr>
          <a:xfrm>
            <a:off x="2289592" y="6808429"/>
            <a:ext cx="1597623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예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20D5A0-D3F0-BE97-BDC9-A6E94A0728A4}"/>
              </a:ext>
            </a:extLst>
          </p:cNvPr>
          <p:cNvSpPr txBox="1"/>
          <p:nvPr/>
        </p:nvSpPr>
        <p:spPr>
          <a:xfrm>
            <a:off x="9372600" y="6800687"/>
            <a:ext cx="1597623" cy="571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예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32" name="그림 31">
            <a:extLst>
              <a:ext uri="{FF2B5EF4-FFF2-40B4-BE49-F238E27FC236}">
                <a16:creationId xmlns:a16="http://schemas.microsoft.com/office/drawing/2014/main" id="{2B163EC7-DAA8-A195-95B9-87ED7091662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32385" y="7743344"/>
            <a:ext cx="5574442" cy="182905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C3E61-D88C-40ED-0965-218205AB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72C9107C-ACD6-E539-81BE-E3D041DC865A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82687DD6-9F4C-FA74-3E88-A3BA45E75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62E2669E-FC34-F1BD-CCCF-F0D662E332F3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62EB9840-7818-7306-5A04-A9C80345D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DAD616BE-B060-A544-8895-6D0C9FDC25FB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A727D087-2129-32B7-0691-571E80309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7D43F97-638D-387C-DB7B-274609FB568C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B640D5F8-5B7B-F2F3-C857-3E5119F22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07A1C0DD-0F44-BE43-E2ED-49A98076626F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35DFAD19-4397-D243-64AD-1F7D2E7DB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2DDEED26-66C4-EF46-4293-C3F6B724F51C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730A9D31-955E-3CE3-47CA-C51FAD409C95}"/>
              </a:ext>
            </a:extLst>
          </p:cNvPr>
          <p:cNvGrpSpPr/>
          <p:nvPr/>
        </p:nvGrpSpPr>
        <p:grpSpPr>
          <a:xfrm>
            <a:off x="1474697" y="2344873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90E4FF5E-CCA8-6C77-C2CD-852F2805EA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80DA32A4-4325-4848-A157-AC7690131FD9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DD773E0B-18F9-8586-A0C1-1F6086D70F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2FED4DCD-99AF-1250-6849-1D6F2F55DD85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A6D58EB1-811D-FE6A-3403-7DDB448BE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D2B11652-6591-E8FB-0F1B-ADB102F3945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74F07B1C-E28F-AAEA-13BC-304786E6EF5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006D6F73-1E5F-9F2A-C0CD-6A6C1E07D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BAB39C-F339-E689-6475-D7499A25798E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01.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주제 선정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ED162-AA7A-52F0-2D30-5831E6CA189B}"/>
              </a:ext>
            </a:extLst>
          </p:cNvPr>
          <p:cNvSpPr txBox="1"/>
          <p:nvPr/>
        </p:nvSpPr>
        <p:spPr>
          <a:xfrm>
            <a:off x="2868352" y="2692967"/>
            <a:ext cx="3125755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질환 분류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E692BB84-60DB-DB1E-AE12-70574D5B4D8C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C71E6D7-2D05-DE97-A946-EB0B0D262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0DB16C9-5BEB-39BC-C239-84936E66F181}"/>
              </a:ext>
            </a:extLst>
          </p:cNvPr>
          <p:cNvSpPr/>
          <p:nvPr/>
        </p:nvSpPr>
        <p:spPr>
          <a:xfrm>
            <a:off x="2890321" y="3715721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감염성질환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8904765-21AB-E954-9AA0-45AAA3DB7678}"/>
              </a:ext>
            </a:extLst>
          </p:cNvPr>
          <p:cNvSpPr/>
          <p:nvPr/>
        </p:nvSpPr>
        <p:spPr>
          <a:xfrm>
            <a:off x="2890320" y="4624837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유전질환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2EB9A4C-686E-324A-D5E7-BCCA54354346}"/>
              </a:ext>
            </a:extLst>
          </p:cNvPr>
          <p:cNvSpPr/>
          <p:nvPr/>
        </p:nvSpPr>
        <p:spPr>
          <a:xfrm>
            <a:off x="2890319" y="5533953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근골격질환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AAFF796A-3662-A286-DCE5-B20DB476D2E5}"/>
              </a:ext>
            </a:extLst>
          </p:cNvPr>
          <p:cNvSpPr/>
          <p:nvPr/>
        </p:nvSpPr>
        <p:spPr>
          <a:xfrm>
            <a:off x="2890319" y="6439751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뇌신경정신질환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46C311D-AFBF-EEAD-1076-E597DB1D4F55}"/>
              </a:ext>
            </a:extLst>
          </p:cNvPr>
          <p:cNvSpPr/>
          <p:nvPr/>
        </p:nvSpPr>
        <p:spPr>
          <a:xfrm>
            <a:off x="2890318" y="7366350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성형미용 및 재건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104D2C-6A70-A32A-E080-2B64400EF476}"/>
              </a:ext>
            </a:extLst>
          </p:cNvPr>
          <p:cNvSpPr txBox="1"/>
          <p:nvPr/>
        </p:nvSpPr>
        <p:spPr>
          <a:xfrm>
            <a:off x="4132366" y="8187884"/>
            <a:ext cx="1046440" cy="838115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····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B058175-3724-8096-D7D2-99D314058FD1}"/>
              </a:ext>
            </a:extLst>
          </p:cNvPr>
          <p:cNvSpPr/>
          <p:nvPr/>
        </p:nvSpPr>
        <p:spPr>
          <a:xfrm>
            <a:off x="2890318" y="8866722"/>
            <a:ext cx="3150497" cy="7972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2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호흡기질환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082A2433-E422-2BBD-46F1-39626846243B}"/>
              </a:ext>
            </a:extLst>
          </p:cNvPr>
          <p:cNvSpPr/>
          <p:nvPr/>
        </p:nvSpPr>
        <p:spPr>
          <a:xfrm>
            <a:off x="7568752" y="3725712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HIV</a:t>
            </a:r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감염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CAC6F75E-2D9E-7CF9-8717-AC5F191E55BE}"/>
              </a:ext>
            </a:extLst>
          </p:cNvPr>
          <p:cNvSpPr/>
          <p:nvPr/>
        </p:nvSpPr>
        <p:spPr>
          <a:xfrm>
            <a:off x="7568751" y="4666837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결핵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415B34-5FEB-9CFC-49B4-7A816C1602FC}"/>
              </a:ext>
            </a:extLst>
          </p:cNvPr>
          <p:cNvSpPr txBox="1"/>
          <p:nvPr/>
        </p:nvSpPr>
        <p:spPr>
          <a:xfrm>
            <a:off x="8840344" y="5567013"/>
            <a:ext cx="1046440" cy="838115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····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FA59E03-1AD5-3179-CFF8-F24C64BE3E36}"/>
              </a:ext>
            </a:extLst>
          </p:cNvPr>
          <p:cNvCxnSpPr>
            <a:cxnSpLocks/>
            <a:stCxn id="11" idx="3"/>
            <a:endCxn id="26" idx="1"/>
          </p:cNvCxnSpPr>
          <p:nvPr/>
        </p:nvCxnSpPr>
        <p:spPr>
          <a:xfrm>
            <a:off x="6040818" y="4114360"/>
            <a:ext cx="1527934" cy="9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03A3C37-E7EF-FB4E-C509-7DFC5B9C5CE8}"/>
              </a:ext>
            </a:extLst>
          </p:cNvPr>
          <p:cNvCxnSpPr>
            <a:endCxn id="27" idx="1"/>
          </p:cNvCxnSpPr>
          <p:nvPr/>
        </p:nvCxnSpPr>
        <p:spPr>
          <a:xfrm>
            <a:off x="6053951" y="4129415"/>
            <a:ext cx="1514800" cy="936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9AC1D9-2B5F-A839-A22C-CC211D31D1AD}"/>
              </a:ext>
            </a:extLst>
          </p:cNvPr>
          <p:cNvSpPr txBox="1"/>
          <p:nvPr/>
        </p:nvSpPr>
        <p:spPr>
          <a:xfrm>
            <a:off x="8021986" y="2692953"/>
            <a:ext cx="2124943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843B416-2201-BB60-9FB6-0F554AE1BC1B}"/>
              </a:ext>
            </a:extLst>
          </p:cNvPr>
          <p:cNvSpPr/>
          <p:nvPr/>
        </p:nvSpPr>
        <p:spPr>
          <a:xfrm>
            <a:off x="7515513" y="6404751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강박 장애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2155619-48FB-AFE6-B700-D79A0A3FEE35}"/>
              </a:ext>
            </a:extLst>
          </p:cNvPr>
          <p:cNvCxnSpPr>
            <a:endCxn id="38" idx="1"/>
          </p:cNvCxnSpPr>
          <p:nvPr/>
        </p:nvCxnSpPr>
        <p:spPr>
          <a:xfrm>
            <a:off x="6053951" y="6798333"/>
            <a:ext cx="1461562" cy="5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E922A9E-D8A3-EBDA-FB9F-5CD75DAD6671}"/>
              </a:ext>
            </a:extLst>
          </p:cNvPr>
          <p:cNvSpPr/>
          <p:nvPr/>
        </p:nvSpPr>
        <p:spPr>
          <a:xfrm>
            <a:off x="7509208" y="7340707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바이러스성 </a:t>
            </a:r>
            <a:r>
              <a:rPr lang="ko-KR" altLang="en-US" sz="2400" dirty="0" err="1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뇌수막염</a:t>
            </a:r>
            <a:endParaRPr lang="ko-KR" altLang="en-US" sz="24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13A6B6D-B94E-408B-F282-F7445D6C0128}"/>
              </a:ext>
            </a:extLst>
          </p:cNvPr>
          <p:cNvSpPr/>
          <p:nvPr/>
        </p:nvSpPr>
        <p:spPr>
          <a:xfrm>
            <a:off x="7509207" y="8279159"/>
            <a:ext cx="3150497" cy="79727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외상 후 스트레스 장애</a:t>
            </a: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865C0B0-A3B0-31A8-3567-BB467167D05E}"/>
              </a:ext>
            </a:extLst>
          </p:cNvPr>
          <p:cNvCxnSpPr>
            <a:cxnSpLocks/>
            <a:stCxn id="20" idx="3"/>
            <a:endCxn id="41" idx="1"/>
          </p:cNvCxnSpPr>
          <p:nvPr/>
        </p:nvCxnSpPr>
        <p:spPr>
          <a:xfrm>
            <a:off x="6040816" y="6838390"/>
            <a:ext cx="1468392" cy="900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D2BF861-F48F-04C0-DA34-F5D9B3D7DFAC}"/>
              </a:ext>
            </a:extLst>
          </p:cNvPr>
          <p:cNvCxnSpPr>
            <a:cxnSpLocks/>
            <a:stCxn id="20" idx="3"/>
            <a:endCxn id="42" idx="1"/>
          </p:cNvCxnSpPr>
          <p:nvPr/>
        </p:nvCxnSpPr>
        <p:spPr>
          <a:xfrm>
            <a:off x="6040816" y="6838390"/>
            <a:ext cx="1468391" cy="1839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4D23C3E-1184-7C99-2BAA-F5D4B2523240}"/>
              </a:ext>
            </a:extLst>
          </p:cNvPr>
          <p:cNvSpPr txBox="1"/>
          <p:nvPr/>
        </p:nvSpPr>
        <p:spPr>
          <a:xfrm>
            <a:off x="8803135" y="9109576"/>
            <a:ext cx="1046440" cy="838115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····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900B49-077C-D1D9-E30A-F4EE96582B6C}"/>
              </a:ext>
            </a:extLst>
          </p:cNvPr>
          <p:cNvSpPr txBox="1"/>
          <p:nvPr/>
        </p:nvSpPr>
        <p:spPr>
          <a:xfrm>
            <a:off x="12480252" y="2696319"/>
            <a:ext cx="2638555" cy="838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답변 의도</a:t>
            </a:r>
          </a:p>
        </p:txBody>
      </p:sp>
      <p:sp>
        <p:nvSpPr>
          <p:cNvPr id="52" name="오른쪽 중괄호 51">
            <a:extLst>
              <a:ext uri="{FF2B5EF4-FFF2-40B4-BE49-F238E27FC236}">
                <a16:creationId xmlns:a16="http://schemas.microsoft.com/office/drawing/2014/main" id="{177DCE43-FDB7-E954-4DF9-6F1AA353657F}"/>
              </a:ext>
            </a:extLst>
          </p:cNvPr>
          <p:cNvSpPr/>
          <p:nvPr/>
        </p:nvSpPr>
        <p:spPr>
          <a:xfrm>
            <a:off x="10977574" y="3815352"/>
            <a:ext cx="931071" cy="574774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85D71A2-7BBD-C09A-8D01-99DBF0702A42}"/>
              </a:ext>
            </a:extLst>
          </p:cNvPr>
          <p:cNvSpPr/>
          <p:nvPr/>
        </p:nvSpPr>
        <p:spPr>
          <a:xfrm>
            <a:off x="12247182" y="3730490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진단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05D6DF5-90E6-9E02-91B2-19E6CF50C6C2}"/>
              </a:ext>
            </a:extLst>
          </p:cNvPr>
          <p:cNvSpPr/>
          <p:nvPr/>
        </p:nvSpPr>
        <p:spPr>
          <a:xfrm>
            <a:off x="12257163" y="4624837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검진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BE34B0A6-1057-46A4-9E57-7066C5318BF9}"/>
              </a:ext>
            </a:extLst>
          </p:cNvPr>
          <p:cNvSpPr/>
          <p:nvPr/>
        </p:nvSpPr>
        <p:spPr>
          <a:xfrm>
            <a:off x="12242876" y="5519959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예방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3169A3AB-AE8C-8064-90C7-82319952AC43}"/>
              </a:ext>
            </a:extLst>
          </p:cNvPr>
          <p:cNvSpPr/>
          <p:nvPr/>
        </p:nvSpPr>
        <p:spPr>
          <a:xfrm>
            <a:off x="12224282" y="6419922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원인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2C6C3871-63EE-0362-790A-864918B0BB62}"/>
              </a:ext>
            </a:extLst>
          </p:cNvPr>
          <p:cNvSpPr/>
          <p:nvPr/>
        </p:nvSpPr>
        <p:spPr>
          <a:xfrm>
            <a:off x="12257162" y="7321014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정의</a:t>
            </a: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27DA1DC5-D893-0F44-3756-B42BA88559CB}"/>
              </a:ext>
            </a:extLst>
          </p:cNvPr>
          <p:cNvSpPr/>
          <p:nvPr/>
        </p:nvSpPr>
        <p:spPr>
          <a:xfrm>
            <a:off x="12252149" y="8875168"/>
            <a:ext cx="3150497" cy="7972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accent6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치료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9A7D7C-5B7B-3666-F0F4-BF41EED3C4CC}"/>
              </a:ext>
            </a:extLst>
          </p:cNvPr>
          <p:cNvSpPr txBox="1"/>
          <p:nvPr/>
        </p:nvSpPr>
        <p:spPr>
          <a:xfrm>
            <a:off x="13537052" y="8187883"/>
            <a:ext cx="1046440" cy="838115"/>
          </a:xfrm>
          <a:prstGeom prst="rect">
            <a:avLst/>
          </a:prstGeom>
          <a:noFill/>
        </p:spPr>
        <p:txBody>
          <a:bodyPr vert="eaVert" wrap="square" rtlCol="0" anchor="b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····</a:t>
            </a:r>
            <a:endParaRPr lang="ko-KR" altLang="en-US" sz="2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093402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77E28-263A-12E6-3321-D61C87F5A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87E1A9A5-A2B2-F9B2-23EC-BD972238A5D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D0E18EA1-5DB9-08AB-A296-CE90E8C8459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6D50B62B-AD7B-AFC0-51EA-7DE61C21690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1CCC2328-8274-D0B8-221E-9017F1B52D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9618BFBB-EECC-4C4A-EC2E-527C399E3678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70428E6F-031A-CBF2-93D4-C6E5DD96B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2269BB95-C366-BAEA-836A-7E339D2B3CF6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94FB3561-E39D-0702-343F-5E46428FB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7FB86A15-D728-E029-059F-7974A56393B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860D93AA-C968-7774-1355-0A8893CF9313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C8A38AF6-A57E-346A-A61B-919BE9284CEF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BA08FD18-2776-63C9-80F4-66778CD8D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7DA3601-1B8E-E764-89B1-3B7C7A2661E6}"/>
              </a:ext>
            </a:extLst>
          </p:cNvPr>
          <p:cNvSpPr txBox="1"/>
          <p:nvPr/>
        </p:nvSpPr>
        <p:spPr>
          <a:xfrm>
            <a:off x="11015021" y="5199173"/>
            <a:ext cx="62823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</a:p>
        </p:txBody>
      </p:sp>
    </p:spTree>
    <p:extLst>
      <p:ext uri="{BB962C8B-B14F-4D97-AF65-F5344CB8AC3E}">
        <p14:creationId xmlns:p14="http://schemas.microsoft.com/office/powerpoint/2010/main" val="82811664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B9E280-2B32-055E-ED37-D92A40C41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17B0C4F0-EF2A-916D-5F61-A75846503F91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24AC0AE9-96C3-D1D5-2253-7D88BC83D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65ED94C-4911-2F8A-10A4-39357ADC40A8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AE599874-8B89-C7E2-4EF3-F63E9D580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352A4F06-5114-7389-D334-B3CF5D73F0DF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6AB59BCD-D64B-624E-1121-9A1658599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FD1328DA-629D-0571-D583-6EEFE930DF91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94543AB5-8E12-56EA-1F7B-5D8CE9DE4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E484D315-CB88-C364-A19F-EBF27B55BCAD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28C79533-F65F-EBD3-C86A-E5A06BBCA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FDFCB2FD-34C8-6C2A-0690-3D101B51434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4D799D2-2953-CFE4-885A-480998E07663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  <a:solidFill>
            <a:srgbClr val="900020"/>
          </a:solidFill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C627A220-534E-416A-5B89-C2B13E1391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  <a:grpFill/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16FDBA0E-3C5C-C0AB-D95C-BFD28AA4D231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CE9F2937-98BF-D944-F9D5-C3105A47B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E3A3D153-E97F-D6F4-2940-0D6A5D964071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0E56C025-CFA8-3773-0E5C-6AC9C28CF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D313D4D1-EF36-40D5-F718-DE968E33117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-1133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3320EABA-49B2-7AD9-1014-5688EC04C221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135BDF93-EF32-332E-BC85-698BDF0121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15EDCE6-85EC-52BF-6695-9D9ACFB37F2D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개요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7B1969-31C0-344E-D518-0CACA348BC7E}"/>
              </a:ext>
            </a:extLst>
          </p:cNvPr>
          <p:cNvSpPr txBox="1"/>
          <p:nvPr/>
        </p:nvSpPr>
        <p:spPr>
          <a:xfrm>
            <a:off x="2294656" y="3253755"/>
            <a:ext cx="14164543" cy="124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목표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질문을 분석하여 적절한 답변을 제공하는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RAG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기반 질병 </a:t>
            </a:r>
            <a:r>
              <a:rPr lang="en-US" altLang="ko-KR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Q&amp;A </a:t>
            </a:r>
            <a:r>
              <a:rPr lang="ko-KR" altLang="en-US" sz="2000" dirty="0">
                <a:highlight>
                  <a:srgbClr val="FFFF00"/>
                </a:highlight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시스템 개발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방식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질문 → 클래스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질환 분류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키워드 추출 → 유사한 답변 데이터 검색 →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활용한 최종 응답 생성</a:t>
            </a:r>
          </a:p>
        </p:txBody>
      </p:sp>
      <p:grpSp>
        <p:nvGrpSpPr>
          <p:cNvPr id="8" name="그룹 1006">
            <a:extLst>
              <a:ext uri="{FF2B5EF4-FFF2-40B4-BE49-F238E27FC236}">
                <a16:creationId xmlns:a16="http://schemas.microsoft.com/office/drawing/2014/main" id="{71FB8E09-80C7-D6E9-4243-DD625D767C44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10" name="Object 18">
              <a:extLst>
                <a:ext uri="{FF2B5EF4-FFF2-40B4-BE49-F238E27FC236}">
                  <a16:creationId xmlns:a16="http://schemas.microsoft.com/office/drawing/2014/main" id="{513BB89D-C6D3-1F1B-9B2B-6F03D5053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1D40303-663D-A9DA-6167-405DA590B369}"/>
              </a:ext>
            </a:extLst>
          </p:cNvPr>
          <p:cNvSpPr/>
          <p:nvPr/>
        </p:nvSpPr>
        <p:spPr>
          <a:xfrm>
            <a:off x="2214667" y="5265396"/>
            <a:ext cx="3018994" cy="1904008"/>
          </a:xfrm>
          <a:prstGeom prst="roundRect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사용자 입력 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7148149-D32C-5E95-551C-86EA96180ABF}"/>
              </a:ext>
            </a:extLst>
          </p:cNvPr>
          <p:cNvSpPr/>
          <p:nvPr/>
        </p:nvSpPr>
        <p:spPr>
          <a:xfrm>
            <a:off x="5827891" y="5265396"/>
            <a:ext cx="3018994" cy="1904008"/>
          </a:xfrm>
          <a:prstGeom prst="roundRect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ko-KR" altLang="en-US" sz="2400" dirty="0" err="1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endParaRPr lang="en-US" altLang="ko-KR" sz="20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A19ADB1-4312-85A3-D709-BC9C99047AF9}"/>
              </a:ext>
            </a:extLst>
          </p:cNvPr>
          <p:cNvSpPr/>
          <p:nvPr/>
        </p:nvSpPr>
        <p:spPr>
          <a:xfrm>
            <a:off x="9441115" y="5270135"/>
            <a:ext cx="3018994" cy="1904008"/>
          </a:xfrm>
          <a:prstGeom prst="roundRect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 3 </a:t>
            </a:r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추출</a:t>
            </a:r>
            <a:endParaRPr lang="en-US" altLang="ko-KR" sz="2400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BA71BA-9299-F9DA-BDC4-76A534DFD94A}"/>
              </a:ext>
            </a:extLst>
          </p:cNvPr>
          <p:cNvSpPr/>
          <p:nvPr/>
        </p:nvSpPr>
        <p:spPr>
          <a:xfrm>
            <a:off x="13058891" y="5265396"/>
            <a:ext cx="3018994" cy="1904008"/>
          </a:xfrm>
          <a:prstGeom prst="roundRect">
            <a:avLst/>
          </a:prstGeom>
          <a:solidFill>
            <a:srgbClr val="900020"/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답변 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C82C00-ABFB-FFB6-BF26-90B6166214C8}"/>
              </a:ext>
            </a:extLst>
          </p:cNvPr>
          <p:cNvSpPr txBox="1"/>
          <p:nvPr/>
        </p:nvSpPr>
        <p:spPr>
          <a:xfrm>
            <a:off x="5827891" y="7321965"/>
            <a:ext cx="3344035" cy="1125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클래스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질환 분류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의도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추출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키워드 추출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7C65D0-649F-F3E0-0206-FD89A323427B}"/>
              </a:ext>
            </a:extLst>
          </p:cNvPr>
          <p:cNvSpPr txBox="1"/>
          <p:nvPr/>
        </p:nvSpPr>
        <p:spPr>
          <a:xfrm>
            <a:off x="9376928" y="7321965"/>
            <a:ext cx="4540695" cy="127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/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임베딩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유사도 계산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유사도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top3 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추출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6C4172-913B-8497-4BA2-FBC353FB4C49}"/>
              </a:ext>
            </a:extLst>
          </p:cNvPr>
          <p:cNvSpPr txBox="1"/>
          <p:nvPr/>
        </p:nvSpPr>
        <p:spPr>
          <a:xfrm>
            <a:off x="13033888" y="7317226"/>
            <a:ext cx="4540695" cy="1279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</a:t>
            </a: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top3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답변 데이터 구성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LLM 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프롬포트</a:t>
            </a: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구성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답변 출력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994AAE2-AC28-5C21-7B30-53B0440F2CDD}"/>
              </a:ext>
            </a:extLst>
          </p:cNvPr>
          <p:cNvSpPr/>
          <p:nvPr/>
        </p:nvSpPr>
        <p:spPr>
          <a:xfrm>
            <a:off x="5434580" y="6067322"/>
            <a:ext cx="291543" cy="46255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103C49D9-6BA1-635C-3EB2-2BBAB9CD4D7B}"/>
              </a:ext>
            </a:extLst>
          </p:cNvPr>
          <p:cNvSpPr/>
          <p:nvPr/>
        </p:nvSpPr>
        <p:spPr>
          <a:xfrm>
            <a:off x="8995953" y="6048502"/>
            <a:ext cx="291543" cy="46255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BEC6A0B7-34FD-1900-0B82-6F5DAC6ED191}"/>
              </a:ext>
            </a:extLst>
          </p:cNvPr>
          <p:cNvSpPr/>
          <p:nvPr/>
        </p:nvSpPr>
        <p:spPr>
          <a:xfrm>
            <a:off x="12613728" y="6045845"/>
            <a:ext cx="291543" cy="462558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9000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F2799B-1854-92DE-65A3-12517157A9D0}"/>
              </a:ext>
            </a:extLst>
          </p:cNvPr>
          <p:cNvSpPr txBox="1"/>
          <p:nvPr/>
        </p:nvSpPr>
        <p:spPr>
          <a:xfrm>
            <a:off x="2174617" y="7317226"/>
            <a:ext cx="33440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자연어 형태 질문 입력</a:t>
            </a:r>
            <a:endParaRPr lang="en-US" altLang="ko-KR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02A5387-F7EE-B1F2-C6A4-9590063E49CD}"/>
              </a:ext>
            </a:extLst>
          </p:cNvPr>
          <p:cNvSpPr/>
          <p:nvPr/>
        </p:nvSpPr>
        <p:spPr>
          <a:xfrm>
            <a:off x="9332466" y="4733000"/>
            <a:ext cx="7171703" cy="414430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B1897-1B27-2390-975F-B07127210B8A}"/>
              </a:ext>
            </a:extLst>
          </p:cNvPr>
          <p:cNvSpPr txBox="1"/>
          <p:nvPr/>
        </p:nvSpPr>
        <p:spPr>
          <a:xfrm>
            <a:off x="11361870" y="9005250"/>
            <a:ext cx="33440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dirty="0">
                <a:solidFill>
                  <a:srgbClr val="FFC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330511309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2950F4-2B1B-D9B9-B0EC-8805530EB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ject 17">
            <a:extLst>
              <a:ext uri="{FF2B5EF4-FFF2-40B4-BE49-F238E27FC236}">
                <a16:creationId xmlns:a16="http://schemas.microsoft.com/office/drawing/2014/main" id="{EF27AFBE-891A-C181-EA52-47120C908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A6AAF90B-71A9-08CC-563B-EC2D45DAAC8A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5088882" y="-5222382"/>
            <a:ext cx="20355525" cy="20892799"/>
            <a:chOff x="-5088882" y="-5249920"/>
            <a:chExt cx="20355525" cy="20999675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9209F3A8-C49D-A163-49CD-DE2E6C535EE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5400000">
              <a:off x="-5410957" y="-4927845"/>
              <a:ext cx="20999675" cy="20355525"/>
            </a:xfrm>
            <a:prstGeom prst="rect">
              <a:avLst/>
            </a:prstGeom>
          </p:spPr>
        </p:pic>
        <p:pic>
          <p:nvPicPr>
            <p:cNvPr id="4" name="Object 3">
              <a:extLst>
                <a:ext uri="{FF2B5EF4-FFF2-40B4-BE49-F238E27FC236}">
                  <a16:creationId xmlns:a16="http://schemas.microsoft.com/office/drawing/2014/main" id="{52962476-85E9-9CB4-6845-C5B227102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5400000">
              <a:off x="-161037" y="161037"/>
              <a:ext cx="10499837" cy="10177762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32F226D8-BA04-F890-3CF8-9FB3167C9E64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8" name="Object 7">
              <a:extLst>
                <a:ext uri="{FF2B5EF4-FFF2-40B4-BE49-F238E27FC236}">
                  <a16:creationId xmlns:a16="http://schemas.microsoft.com/office/drawing/2014/main" id="{9AB7CF56-E889-F6BE-5489-98BFE6ADB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8350651C-32C9-E89E-5EC7-FA0F08E67A8C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11" name="Object 10">
              <a:extLst>
                <a:ext uri="{FF2B5EF4-FFF2-40B4-BE49-F238E27FC236}">
                  <a16:creationId xmlns:a16="http://schemas.microsoft.com/office/drawing/2014/main" id="{8295CDC6-E13B-9CE9-5F36-EE56DAA4E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6E740FBE-F89F-FA12-D1E7-854F70ACEAFB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1364" y="2749278"/>
            <a:ext cx="11094695" cy="7536437"/>
            <a:chOff x="51364" y="2749278"/>
            <a:chExt cx="11094695" cy="7536437"/>
          </a:xfrm>
        </p:grpSpPr>
        <p:pic>
          <p:nvPicPr>
            <p:cNvPr id="14" name="Object 13">
              <a:extLst>
                <a:ext uri="{FF2B5EF4-FFF2-40B4-BE49-F238E27FC236}">
                  <a16:creationId xmlns:a16="http://schemas.microsoft.com/office/drawing/2014/main" id="{59E58695-4327-81FB-1718-15B23E88C30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364" y="2749278"/>
              <a:ext cx="11094695" cy="7536437"/>
            </a:xfrm>
            <a:prstGeom prst="rect">
              <a:avLst/>
            </a:prstGeom>
          </p:spPr>
        </p:pic>
      </p:grpSp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AB704EAE-35FC-5B49-F8B9-D332A7C15D29}"/>
              </a:ext>
            </a:extLst>
          </p:cNvPr>
          <p:cNvGrpSpPr/>
          <p:nvPr/>
        </p:nvGrpSpPr>
        <p:grpSpPr>
          <a:xfrm>
            <a:off x="9142857" y="3215403"/>
            <a:ext cx="2287242" cy="4652405"/>
            <a:chOff x="9142857" y="3215403"/>
            <a:chExt cx="2287242" cy="4652405"/>
          </a:xfrm>
        </p:grpSpPr>
        <p:pic>
          <p:nvPicPr>
            <p:cNvPr id="21" name="Object 20">
              <a:extLst>
                <a:ext uri="{FF2B5EF4-FFF2-40B4-BE49-F238E27FC236}">
                  <a16:creationId xmlns:a16="http://schemas.microsoft.com/office/drawing/2014/main" id="{6164617C-28D6-C97B-0503-99E140B8EE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9142857" y="3215403"/>
              <a:ext cx="2287242" cy="465240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395250-3679-1B0F-73CD-47F471336D68}"/>
              </a:ext>
            </a:extLst>
          </p:cNvPr>
          <p:cNvSpPr txBox="1"/>
          <p:nvPr/>
        </p:nvSpPr>
        <p:spPr>
          <a:xfrm>
            <a:off x="11146059" y="4819014"/>
            <a:ext cx="5291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프로젝트 진행 </a:t>
            </a:r>
            <a:r>
              <a:rPr lang="en-US" altLang="ko-KR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	 &amp;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시행착오</a:t>
            </a:r>
          </a:p>
        </p:txBody>
      </p:sp>
    </p:spTree>
    <p:extLst>
      <p:ext uri="{BB962C8B-B14F-4D97-AF65-F5344CB8AC3E}">
        <p14:creationId xmlns:p14="http://schemas.microsoft.com/office/powerpoint/2010/main" val="107150262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8B0EF-BBC9-4D1C-B687-430EC00F6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>
            <a:extLst>
              <a:ext uri="{FF2B5EF4-FFF2-40B4-BE49-F238E27FC236}">
                <a16:creationId xmlns:a16="http://schemas.microsoft.com/office/drawing/2014/main" id="{90902656-755E-00BE-3F14-FA252F5A1596}"/>
              </a:ext>
            </a:extLst>
          </p:cNvPr>
          <p:cNvGrpSpPr/>
          <p:nvPr/>
        </p:nvGrpSpPr>
        <p:grpSpPr>
          <a:xfrm>
            <a:off x="528782" y="7444849"/>
            <a:ext cx="1765875" cy="2840866"/>
            <a:chOff x="528782" y="7444849"/>
            <a:chExt cx="1765875" cy="2840866"/>
          </a:xfrm>
        </p:grpSpPr>
        <p:pic>
          <p:nvPicPr>
            <p:cNvPr id="3" name="Object 2">
              <a:extLst>
                <a:ext uri="{FF2B5EF4-FFF2-40B4-BE49-F238E27FC236}">
                  <a16:creationId xmlns:a16="http://schemas.microsoft.com/office/drawing/2014/main" id="{E8FBA57A-C665-BC0B-A276-7263BF877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-10800000">
              <a:off x="528782" y="7444849"/>
              <a:ext cx="1765875" cy="2840866"/>
            </a:xfrm>
            <a:prstGeom prst="rect">
              <a:avLst/>
            </a:prstGeom>
          </p:spPr>
        </p:pic>
      </p:grpSp>
      <p:grpSp>
        <p:nvGrpSpPr>
          <p:cNvPr id="1002" name="그룹 1002">
            <a:extLst>
              <a:ext uri="{FF2B5EF4-FFF2-40B4-BE49-F238E27FC236}">
                <a16:creationId xmlns:a16="http://schemas.microsoft.com/office/drawing/2014/main" id="{D8C5ADBC-7178-1838-5E47-A7E7933F9577}"/>
              </a:ext>
            </a:extLst>
          </p:cNvPr>
          <p:cNvGrpSpPr/>
          <p:nvPr/>
        </p:nvGrpSpPr>
        <p:grpSpPr>
          <a:xfrm>
            <a:off x="14537148" y="582695"/>
            <a:ext cx="4030363" cy="2876390"/>
            <a:chOff x="14537148" y="582695"/>
            <a:chExt cx="4030363" cy="2876390"/>
          </a:xfrm>
        </p:grpSpPr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F29CD995-1792-905D-AC4C-DFF943002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-660000">
              <a:off x="14537148" y="582695"/>
              <a:ext cx="4030363" cy="2876390"/>
            </a:xfrm>
            <a:prstGeom prst="rect">
              <a:avLst/>
            </a:prstGeom>
          </p:spPr>
        </p:pic>
      </p:grpSp>
      <p:grpSp>
        <p:nvGrpSpPr>
          <p:cNvPr id="1003" name="그룹 1003">
            <a:extLst>
              <a:ext uri="{FF2B5EF4-FFF2-40B4-BE49-F238E27FC236}">
                <a16:creationId xmlns:a16="http://schemas.microsoft.com/office/drawing/2014/main" id="{65DD4883-69A6-C0BB-A44C-9A1860BD86DC}"/>
              </a:ext>
            </a:extLst>
          </p:cNvPr>
          <p:cNvGrpSpPr/>
          <p:nvPr/>
        </p:nvGrpSpPr>
        <p:grpSpPr>
          <a:xfrm>
            <a:off x="14485502" y="2371695"/>
            <a:ext cx="262657" cy="262657"/>
            <a:chOff x="14485502" y="2371695"/>
            <a:chExt cx="262657" cy="262657"/>
          </a:xfrm>
        </p:grpSpPr>
        <p:pic>
          <p:nvPicPr>
            <p:cNvPr id="9" name="Object 8">
              <a:extLst>
                <a:ext uri="{FF2B5EF4-FFF2-40B4-BE49-F238E27FC236}">
                  <a16:creationId xmlns:a16="http://schemas.microsoft.com/office/drawing/2014/main" id="{888825CC-7267-6BCD-AD92-0F033747C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600000">
              <a:off x="14485502" y="2371695"/>
              <a:ext cx="262657" cy="262657"/>
            </a:xfrm>
            <a:prstGeom prst="rect">
              <a:avLst/>
            </a:prstGeom>
          </p:spPr>
        </p:pic>
      </p:grpSp>
      <p:grpSp>
        <p:nvGrpSpPr>
          <p:cNvPr id="1004" name="그룹 1004">
            <a:extLst>
              <a:ext uri="{FF2B5EF4-FFF2-40B4-BE49-F238E27FC236}">
                <a16:creationId xmlns:a16="http://schemas.microsoft.com/office/drawing/2014/main" id="{1216EB41-1F24-F8E9-AE14-72220109C5AA}"/>
              </a:ext>
            </a:extLst>
          </p:cNvPr>
          <p:cNvGrpSpPr/>
          <p:nvPr/>
        </p:nvGrpSpPr>
        <p:grpSpPr>
          <a:xfrm>
            <a:off x="14475867" y="1029148"/>
            <a:ext cx="4406765" cy="2132181"/>
            <a:chOff x="14475867" y="1029148"/>
            <a:chExt cx="4406765" cy="2132181"/>
          </a:xfrm>
        </p:grpSpPr>
        <p:pic>
          <p:nvPicPr>
            <p:cNvPr id="12" name="Object 11">
              <a:extLst>
                <a:ext uri="{FF2B5EF4-FFF2-40B4-BE49-F238E27FC236}">
                  <a16:creationId xmlns:a16="http://schemas.microsoft.com/office/drawing/2014/main" id="{7292547C-FDA0-7679-318C-0F469B4A1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2820000">
              <a:off x="14475867" y="1029148"/>
              <a:ext cx="4406765" cy="2132181"/>
            </a:xfrm>
            <a:prstGeom prst="rect">
              <a:avLst/>
            </a:prstGeom>
          </p:spPr>
        </p:pic>
      </p:grpSp>
      <p:grpSp>
        <p:nvGrpSpPr>
          <p:cNvPr id="1005" name="그룹 1005">
            <a:extLst>
              <a:ext uri="{FF2B5EF4-FFF2-40B4-BE49-F238E27FC236}">
                <a16:creationId xmlns:a16="http://schemas.microsoft.com/office/drawing/2014/main" id="{6B07DD96-B284-AB18-4FBD-F444943A9AD2}"/>
              </a:ext>
            </a:extLst>
          </p:cNvPr>
          <p:cNvGrpSpPr/>
          <p:nvPr/>
        </p:nvGrpSpPr>
        <p:grpSpPr>
          <a:xfrm>
            <a:off x="16831078" y="824104"/>
            <a:ext cx="262657" cy="262657"/>
            <a:chOff x="16831078" y="824104"/>
            <a:chExt cx="262657" cy="262657"/>
          </a:xfrm>
        </p:grpSpPr>
        <p:pic>
          <p:nvPicPr>
            <p:cNvPr id="15" name="Object 14">
              <a:extLst>
                <a:ext uri="{FF2B5EF4-FFF2-40B4-BE49-F238E27FC236}">
                  <a16:creationId xmlns:a16="http://schemas.microsoft.com/office/drawing/2014/main" id="{A85F7DFF-7AE7-9A28-0206-344FBEC70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600000">
              <a:off x="16831078" y="824104"/>
              <a:ext cx="262657" cy="262657"/>
            </a:xfrm>
            <a:prstGeom prst="rect">
              <a:avLst/>
            </a:prstGeom>
          </p:spPr>
        </p:pic>
      </p:grpSp>
      <p:pic>
        <p:nvPicPr>
          <p:cNvPr id="17" name="Object 16">
            <a:extLst>
              <a:ext uri="{FF2B5EF4-FFF2-40B4-BE49-F238E27FC236}">
                <a16:creationId xmlns:a16="http://schemas.microsoft.com/office/drawing/2014/main" id="{8424CFB7-7275-FA40-3C0C-C78FFE3E969E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-1372328" y="3208415"/>
            <a:ext cx="18185631" cy="1231783"/>
          </a:xfrm>
          <a:prstGeom prst="rect">
            <a:avLst/>
          </a:prstGeom>
        </p:spPr>
      </p:pic>
      <p:grpSp>
        <p:nvGrpSpPr>
          <p:cNvPr id="1006" name="그룹 1006">
            <a:extLst>
              <a:ext uri="{FF2B5EF4-FFF2-40B4-BE49-F238E27FC236}">
                <a16:creationId xmlns:a16="http://schemas.microsoft.com/office/drawing/2014/main" id="{9051E722-6945-FD42-0DB5-B73589DD6900}"/>
              </a:ext>
            </a:extLst>
          </p:cNvPr>
          <p:cNvGrpSpPr/>
          <p:nvPr/>
        </p:nvGrpSpPr>
        <p:grpSpPr>
          <a:xfrm>
            <a:off x="1514449" y="2314285"/>
            <a:ext cx="15256817" cy="7972715"/>
            <a:chOff x="1514449" y="2314286"/>
            <a:chExt cx="15256817" cy="7923244"/>
          </a:xfrm>
        </p:grpSpPr>
        <p:pic>
          <p:nvPicPr>
            <p:cNvPr id="19" name="Object 18">
              <a:extLst>
                <a:ext uri="{FF2B5EF4-FFF2-40B4-BE49-F238E27FC236}">
                  <a16:creationId xmlns:a16="http://schemas.microsoft.com/office/drawing/2014/main" id="{BCA91EDD-3A3D-4D0F-ECA0-8EB0B8BBE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/>
            <a:srcRect b="3405"/>
            <a:stretch/>
          </p:blipFill>
          <p:spPr>
            <a:xfrm>
              <a:off x="1514449" y="2314286"/>
              <a:ext cx="15256817" cy="7923244"/>
            </a:xfrm>
            <a:prstGeom prst="rect">
              <a:avLst/>
            </a:prstGeom>
          </p:spPr>
        </p:pic>
      </p:grpSp>
      <p:grpSp>
        <p:nvGrpSpPr>
          <p:cNvPr id="1007" name="그룹 1007">
            <a:extLst>
              <a:ext uri="{FF2B5EF4-FFF2-40B4-BE49-F238E27FC236}">
                <a16:creationId xmlns:a16="http://schemas.microsoft.com/office/drawing/2014/main" id="{2EEABE80-8DB1-1ED4-4273-5A2BEEDD176D}"/>
              </a:ext>
            </a:extLst>
          </p:cNvPr>
          <p:cNvGrpSpPr/>
          <p:nvPr/>
        </p:nvGrpSpPr>
        <p:grpSpPr>
          <a:xfrm>
            <a:off x="1500054" y="1997656"/>
            <a:ext cx="12469675" cy="30915"/>
            <a:chOff x="1500054" y="1997656"/>
            <a:chExt cx="12469675" cy="30915"/>
          </a:xfrm>
        </p:grpSpPr>
        <p:pic>
          <p:nvPicPr>
            <p:cNvPr id="22" name="Object 21">
              <a:extLst>
                <a:ext uri="{FF2B5EF4-FFF2-40B4-BE49-F238E27FC236}">
                  <a16:creationId xmlns:a16="http://schemas.microsoft.com/office/drawing/2014/main" id="{52F29511-89DB-DA44-A84A-02B01419C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00054" y="1997656"/>
              <a:ext cx="12469675" cy="30915"/>
            </a:xfrm>
            <a:prstGeom prst="rect">
              <a:avLst/>
            </a:prstGeom>
          </p:spPr>
        </p:pic>
      </p:grpSp>
      <p:grpSp>
        <p:nvGrpSpPr>
          <p:cNvPr id="1008" name="그룹 1008">
            <a:extLst>
              <a:ext uri="{FF2B5EF4-FFF2-40B4-BE49-F238E27FC236}">
                <a16:creationId xmlns:a16="http://schemas.microsoft.com/office/drawing/2014/main" id="{30813CF2-8AE0-47DD-253A-7BF144A0990F}"/>
              </a:ext>
            </a:extLst>
          </p:cNvPr>
          <p:cNvGrpSpPr/>
          <p:nvPr/>
        </p:nvGrpSpPr>
        <p:grpSpPr>
          <a:xfrm>
            <a:off x="13834319" y="1940780"/>
            <a:ext cx="135410" cy="135410"/>
            <a:chOff x="13834319" y="1940780"/>
            <a:chExt cx="135410" cy="135410"/>
          </a:xfrm>
        </p:grpSpPr>
        <p:pic>
          <p:nvPicPr>
            <p:cNvPr id="25" name="Object 24">
              <a:extLst>
                <a:ext uri="{FF2B5EF4-FFF2-40B4-BE49-F238E27FC236}">
                  <a16:creationId xmlns:a16="http://schemas.microsoft.com/office/drawing/2014/main" id="{50D4D36C-AD18-53C2-12A7-60267F68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3834319" y="1940780"/>
              <a:ext cx="135410" cy="135410"/>
            </a:xfrm>
            <a:prstGeom prst="rect">
              <a:avLst/>
            </a:prstGeom>
          </p:spPr>
        </p:pic>
      </p:grpSp>
      <p:pic>
        <p:nvPicPr>
          <p:cNvPr id="31" name="Object 30">
            <a:extLst>
              <a:ext uri="{FF2B5EF4-FFF2-40B4-BE49-F238E27FC236}">
                <a16:creationId xmlns:a16="http://schemas.microsoft.com/office/drawing/2014/main" id="{E37A2E56-652F-1E0F-AAB8-638D4DC7CB4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/>
          <a:srcRect b="74252"/>
          <a:stretch/>
        </p:blipFill>
        <p:spPr>
          <a:xfrm>
            <a:off x="0" y="7030029"/>
            <a:ext cx="18285714" cy="3255686"/>
          </a:xfrm>
          <a:prstGeom prst="rect">
            <a:avLst/>
          </a:prstGeom>
        </p:spPr>
      </p:pic>
      <p:grpSp>
        <p:nvGrpSpPr>
          <p:cNvPr id="1010" name="그룹 1010">
            <a:extLst>
              <a:ext uri="{FF2B5EF4-FFF2-40B4-BE49-F238E27FC236}">
                <a16:creationId xmlns:a16="http://schemas.microsoft.com/office/drawing/2014/main" id="{E141A34A-075E-2DBC-84AA-43885463C837}"/>
              </a:ext>
            </a:extLst>
          </p:cNvPr>
          <p:cNvGrpSpPr/>
          <p:nvPr/>
        </p:nvGrpSpPr>
        <p:grpSpPr>
          <a:xfrm>
            <a:off x="16097293" y="306072"/>
            <a:ext cx="1988992" cy="662583"/>
            <a:chOff x="16097293" y="306072"/>
            <a:chExt cx="1988992" cy="662583"/>
          </a:xfrm>
        </p:grpSpPr>
        <p:pic>
          <p:nvPicPr>
            <p:cNvPr id="34" name="Object 33">
              <a:extLst>
                <a:ext uri="{FF2B5EF4-FFF2-40B4-BE49-F238E27FC236}">
                  <a16:creationId xmlns:a16="http://schemas.microsoft.com/office/drawing/2014/main" id="{2579B657-A95D-CDB0-A22E-B646D769B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097293" y="306072"/>
              <a:ext cx="1988992" cy="66258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E604DD4-B62D-BBE2-B17E-EB0A13242D89}"/>
              </a:ext>
            </a:extLst>
          </p:cNvPr>
          <p:cNvSpPr txBox="1"/>
          <p:nvPr/>
        </p:nvSpPr>
        <p:spPr>
          <a:xfrm>
            <a:off x="1411719" y="1166659"/>
            <a:ext cx="7624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rgbClr val="900020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03. </a:t>
            </a:r>
            <a:r>
              <a:rPr lang="ko-KR" altLang="en-US" sz="4800" dirty="0"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질문 클래스 추출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54950-E4D4-9676-D450-8C00E35020C5}"/>
              </a:ext>
            </a:extLst>
          </p:cNvPr>
          <p:cNvSpPr txBox="1"/>
          <p:nvPr/>
        </p:nvSpPr>
        <p:spPr>
          <a:xfrm>
            <a:off x="2294657" y="2622822"/>
            <a:ext cx="13802636" cy="7609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Trials</a:t>
            </a:r>
          </a:p>
          <a:p>
            <a:pPr marL="514350" indent="-514350">
              <a:lnSpc>
                <a:spcPct val="200000"/>
              </a:lnSpc>
              <a:buAutoNum type="arabicPeriod"/>
            </a:pP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BioBert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+ NER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질문 내에 클래스에 해당하는 정확한 단어가 명시되어 있지 않으면 정확도 낮음</a:t>
            </a:r>
          </a:p>
          <a:p>
            <a:pPr marL="9144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정해진 클래스 외의 단어를 추출하는 경우도 발생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LLAMA(</a:t>
            </a:r>
            <a:r>
              <a:rPr lang="en-US" altLang="ko-KR" sz="2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TinyLlama</a:t>
            </a:r>
            <a:r>
              <a:rPr lang="en-US" altLang="ko-KR" sz="2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LLAMA 2)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별 리스트 정리 후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LLM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 리스트 입력 후 해당 질문에 가장 부합하는 클래스를 답변으로 받음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긴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프롬포트를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받을 수 있는 입력 토큰의 수가 부족함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en-US" altLang="ko-KR" sz="2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514350" indent="-514350">
              <a:lnSpc>
                <a:spcPct val="200000"/>
              </a:lnSpc>
              <a:buFontTx/>
              <a:buAutoNum type="arabicPeriod"/>
            </a:pPr>
            <a:r>
              <a:rPr lang="en-US" altLang="ko-KR" sz="2400" dirty="0">
                <a:solidFill>
                  <a:srgbClr val="90002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GPT 3.5 turbo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LLAMA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와 방법은 동일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입력 토큰에 제한이 없고 </a:t>
            </a:r>
            <a:r>
              <a:rPr lang="ko-KR" altLang="en-US" sz="20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프롬포트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주었을 때 클래스 분류를 잘해주는 것을 확인함</a:t>
            </a:r>
            <a:endParaRPr lang="en-US" altLang="ko-KR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해당 방법 채택</a:t>
            </a:r>
          </a:p>
        </p:txBody>
      </p:sp>
      <p:grpSp>
        <p:nvGrpSpPr>
          <p:cNvPr id="5" name="그룹 1006">
            <a:extLst>
              <a:ext uri="{FF2B5EF4-FFF2-40B4-BE49-F238E27FC236}">
                <a16:creationId xmlns:a16="http://schemas.microsoft.com/office/drawing/2014/main" id="{B1E56970-6532-BAD8-FAE4-BA5429B5CCAE}"/>
              </a:ext>
            </a:extLst>
          </p:cNvPr>
          <p:cNvGrpSpPr/>
          <p:nvPr/>
        </p:nvGrpSpPr>
        <p:grpSpPr>
          <a:xfrm>
            <a:off x="1500054" y="1992107"/>
            <a:ext cx="4277889" cy="192857"/>
            <a:chOff x="1202333" y="6196480"/>
            <a:chExt cx="4277889" cy="192857"/>
          </a:xfrm>
        </p:grpSpPr>
        <p:pic>
          <p:nvPicPr>
            <p:cNvPr id="7" name="Object 18">
              <a:extLst>
                <a:ext uri="{FF2B5EF4-FFF2-40B4-BE49-F238E27FC236}">
                  <a16:creationId xmlns:a16="http://schemas.microsoft.com/office/drawing/2014/main" id="{57612932-0E64-1C32-CC2A-29A9F03699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02333" y="6196480"/>
              <a:ext cx="4277889" cy="192857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B1E2C09-D665-F259-BE4B-3B82348A795A}"/>
              </a:ext>
            </a:extLst>
          </p:cNvPr>
          <p:cNvSpPr txBox="1"/>
          <p:nvPr/>
        </p:nvSpPr>
        <p:spPr>
          <a:xfrm>
            <a:off x="8632207" y="2474598"/>
            <a:ext cx="10172700" cy="62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클래스란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? -&gt;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질문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답변 별 질환 분류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질병 명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의도를 의미함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  <a:endParaRPr lang="ko-KR" altLang="en-US" sz="20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865335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1944</Words>
  <Application>Microsoft Office PowerPoint</Application>
  <PresentationFormat>사용자 지정</PresentationFormat>
  <Paragraphs>212</Paragraphs>
  <Slides>21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8" baseType="lpstr">
      <vt:lpstr>배달의민족 도현</vt:lpstr>
      <vt:lpstr>맑은 고딕</vt:lpstr>
      <vt:lpstr>Arial</vt:lpstr>
      <vt:lpstr>Calibri</vt:lpstr>
      <vt:lpstr>나눔스퀘어_ac Bold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장건호[ 학부재학 / 건축사회환경공학부 ]</cp:lastModifiedBy>
  <cp:revision>15</cp:revision>
  <dcterms:created xsi:type="dcterms:W3CDTF">2024-02-10T23:43:54Z</dcterms:created>
  <dcterms:modified xsi:type="dcterms:W3CDTF">2025-02-23T14:15:13Z</dcterms:modified>
</cp:coreProperties>
</file>