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1322" r:id="rId4"/>
    <p:sldId id="1315" r:id="rId5"/>
    <p:sldId id="1295" r:id="rId6"/>
    <p:sldId id="1320" r:id="rId7"/>
    <p:sldId id="1298" r:id="rId8"/>
    <p:sldId id="1248" r:id="rId9"/>
    <p:sldId id="1249" r:id="rId10"/>
    <p:sldId id="1250" r:id="rId11"/>
    <p:sldId id="1253" r:id="rId12"/>
    <p:sldId id="1257" r:id="rId13"/>
    <p:sldId id="1261" r:id="rId14"/>
    <p:sldId id="1258" r:id="rId15"/>
    <p:sldId id="1259" r:id="rId16"/>
    <p:sldId id="1260" r:id="rId17"/>
    <p:sldId id="1262" r:id="rId18"/>
    <p:sldId id="132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3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E5D07-7C5C-2949-848D-2FC464BB5B7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E5DA4-9144-0C4E-8D67-EA40A866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E5DA4-9144-0C4E-8D67-EA40A86607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6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7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2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86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2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7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2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4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9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30B7-6540-944F-83D0-6747745C3B8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RL Policy Iteration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BB76B1E-DB54-33A7-C491-E84DE6926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3534"/>
            <a:ext cx="7772400" cy="2387600"/>
          </a:xfrm>
        </p:spPr>
        <p:txBody>
          <a:bodyPr/>
          <a:lstStyle/>
          <a:p>
            <a:r>
              <a:rPr lang="en-US" dirty="0"/>
              <a:t>CS Summer Camp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4FCE7B0-07D7-11E1-9674-0254270F6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33209"/>
            <a:ext cx="6858000" cy="1655762"/>
          </a:xfrm>
        </p:spPr>
        <p:txBody>
          <a:bodyPr/>
          <a:lstStyle/>
          <a:p>
            <a:r>
              <a:rPr lang="en-US"/>
              <a:t>Thursday Session 2</a:t>
            </a:r>
            <a:endParaRPr lang="en-US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0BA2C42-BB0B-104B-1A37-80FD587B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3" y="3637091"/>
            <a:ext cx="2687730" cy="2387600"/>
          </a:xfrm>
          <a:prstGeom prst="rect">
            <a:avLst/>
          </a:prstGeom>
        </p:spPr>
      </p:pic>
      <p:pic>
        <p:nvPicPr>
          <p:cNvPr id="3" name="Picture 2" descr="EURIX develops Machine Learning models – EURIX">
            <a:extLst>
              <a:ext uri="{FF2B5EF4-FFF2-40B4-BE49-F238E27FC236}">
                <a16:creationId xmlns:a16="http://schemas.microsoft.com/office/drawing/2014/main" id="{A0C0A827-44E5-01B9-A185-3DD87F91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886264"/>
            <a:ext cx="3901441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07" y="3036193"/>
            <a:ext cx="4120179" cy="1701603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 marL="182880" indent="-182880">
              <a:spcBef>
                <a:spcPts val="0"/>
              </a:spcBef>
            </a:pPr>
            <a:r>
              <a:rPr lang="en-US" dirty="0"/>
              <a:t>We'll call each room, including outside, a “state”.</a:t>
            </a:r>
          </a:p>
          <a:p>
            <a:pPr marL="182880" indent="-182880">
              <a:spcBef>
                <a:spcPts val="0"/>
              </a:spcBef>
            </a:pPr>
            <a:r>
              <a:rPr lang="en-US" dirty="0"/>
              <a:t>The agent's movement from one room to another will be an "action".  </a:t>
            </a:r>
          </a:p>
          <a:p>
            <a:pPr marL="182880" indent="-182880">
              <a:spcBef>
                <a:spcPts val="0"/>
              </a:spcBef>
            </a:pPr>
            <a:r>
              <a:rPr lang="en-US" dirty="0"/>
              <a:t>In our diagram, a "state" is depicted as a node, while "action" is represented by the arrows.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395993" y="2382044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1976" y="4665663"/>
            <a:ext cx="2162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143" y="4427537"/>
            <a:ext cx="2895600" cy="19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7" y="1736467"/>
            <a:ext cx="4120179" cy="3681010"/>
          </a:xfrm>
          <a:ln>
            <a:noFill/>
          </a:ln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800" dirty="0"/>
              <a:t>The transition rule of Q learning is a very simple formula:</a:t>
            </a:r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  <a:p>
            <a:pPr marL="182880" indent="-182880" algn="ctr">
              <a:spcBef>
                <a:spcPts val="0"/>
              </a:spcBef>
              <a:buNone/>
            </a:pPr>
            <a:r>
              <a:rPr lang="en-US" sz="1800" dirty="0"/>
              <a:t>Q(state, action) = R(state, action) + Gamma * Max[Q(next state, all actions)]</a:t>
            </a:r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According to this formula, a value assigned to a specific element of matrix Q, is equal to the sum of the corresponding value in matrix R and the learning parameter Gamma, multiplied by the maximum value of Q for all possible actions in the next state.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7288" y="5639488"/>
            <a:ext cx="4034117" cy="494852"/>
            <a:chOff x="58990" y="5776856"/>
            <a:chExt cx="4034117" cy="4948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15961" t="67197" r="3963" b="21536"/>
            <a:stretch>
              <a:fillRect/>
            </a:stretch>
          </p:blipFill>
          <p:spPr bwMode="auto">
            <a:xfrm>
              <a:off x="128915" y="5973052"/>
              <a:ext cx="3894267" cy="266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8990" y="5776856"/>
              <a:ext cx="4034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This is equivalent to the typical formula shown for Q-Learning: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8914" y="5798372"/>
              <a:ext cx="3894268" cy="473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1A7BF2CE-766E-4A0A-B44D-D1E0FD23A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4408693" y="1417638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218" y="4644134"/>
            <a:ext cx="2162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143" y="4406008"/>
            <a:ext cx="2895600" cy="19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793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7" y="2344984"/>
            <a:ext cx="3750011" cy="3019434"/>
          </a:xfrm>
          <a:ln>
            <a:noFill/>
          </a:ln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600" dirty="0"/>
              <a:t>The Gamma (</a:t>
            </a:r>
            <a:r>
              <a:rPr lang="el-GR" sz="1600" dirty="0">
                <a:ea typeface="Cambria Math"/>
              </a:rPr>
              <a:t>γ</a:t>
            </a:r>
            <a:r>
              <a:rPr lang="en-US" sz="1600" dirty="0"/>
              <a:t>) parameter has a range of 0 to 1 (0 </a:t>
            </a:r>
            <a:r>
              <a:rPr lang="en-US" sz="1600" dirty="0">
                <a:ea typeface="Cambria Math"/>
              </a:rPr>
              <a:t>≤</a:t>
            </a:r>
            <a:r>
              <a:rPr lang="en-US" sz="1600" dirty="0"/>
              <a:t> Gamma </a:t>
            </a:r>
            <a:r>
              <a:rPr lang="en-US" sz="1600" dirty="0">
                <a:ea typeface="Cambria Math"/>
              </a:rPr>
              <a:t>≤</a:t>
            </a:r>
            <a:r>
              <a:rPr lang="en-US" sz="1600" dirty="0"/>
              <a:t> 1). 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If Gamma is closer to zero, the agent will tend to consider only immediate rewards. 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If Gamma is closer to one, the agent will consider future rewards with greater weight, willing to delay the reward.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499" y="983721"/>
            <a:ext cx="72130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82880" indent="-182880" algn="ctr">
              <a:spcBef>
                <a:spcPts val="0"/>
              </a:spcBef>
              <a:buNone/>
            </a:pPr>
            <a:r>
              <a:rPr lang="en-US" dirty="0"/>
              <a:t>Q(state, action) = R(state, action) + Gamma * Max[Q(next state, all actions)]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69D35CC-F450-4276-B6C8-DB79FDD5B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4408693" y="1417638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218" y="4644134"/>
            <a:ext cx="2162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143" y="4406008"/>
            <a:ext cx="2895600" cy="19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793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7" y="2565052"/>
            <a:ext cx="4120179" cy="2579299"/>
          </a:xfrm>
          <a:ln>
            <a:noFill/>
          </a:ln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800" dirty="0"/>
              <a:t>The agent will explore from state to state until it reaches the goal. 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We'll call each exploration an episode.  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Each episode consists of the agent moving from the initial state to the goal state.  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Each time the agent arrives at the goal state, the program goes to the next episode.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499" y="983721"/>
            <a:ext cx="72130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82880" indent="-182880" algn="ctr">
              <a:spcBef>
                <a:spcPts val="0"/>
              </a:spcBef>
              <a:buNone/>
            </a:pPr>
            <a:r>
              <a:rPr lang="en-US" dirty="0"/>
              <a:t>Q(state, action) = R(state, action) + Gamma * Max[Q(next state, all actions)]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DE888C2-6404-499C-A624-6969465C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4408693" y="1417638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218" y="4644134"/>
            <a:ext cx="2162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143" y="4406008"/>
            <a:ext cx="2895600" cy="19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793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7" y="1633247"/>
            <a:ext cx="4120179" cy="4442908"/>
          </a:xfrm>
          <a:ln>
            <a:noFill/>
          </a:ln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  <a:buNone/>
            </a:pPr>
            <a:r>
              <a:rPr lang="en-US" sz="1600" dirty="0"/>
              <a:t>The Q-Learning algorithm goes as follows:</a:t>
            </a:r>
          </a:p>
          <a:p>
            <a:pPr marL="0" indent="0">
              <a:spcBef>
                <a:spcPts val="0"/>
              </a:spcBef>
            </a:pPr>
            <a:r>
              <a:rPr lang="en-US" sz="1600" dirty="0"/>
              <a:t>Set the gamma parameter and environment rewards in matrix R.</a:t>
            </a:r>
          </a:p>
          <a:p>
            <a:pPr marL="0" indent="0">
              <a:spcBef>
                <a:spcPts val="0"/>
              </a:spcBef>
            </a:pPr>
            <a:r>
              <a:rPr lang="en-US" sz="1600" dirty="0"/>
              <a:t>Initialize matrix Q to zero.</a:t>
            </a:r>
          </a:p>
          <a:p>
            <a:pPr marL="0" indent="0">
              <a:spcBef>
                <a:spcPts val="0"/>
              </a:spcBef>
            </a:pPr>
            <a:r>
              <a:rPr lang="en-US" sz="1600" dirty="0"/>
              <a:t>For each episode:</a:t>
            </a:r>
          </a:p>
          <a:p>
            <a:pPr marL="91440" indent="0">
              <a:spcBef>
                <a:spcPts val="0"/>
              </a:spcBef>
            </a:pPr>
            <a:r>
              <a:rPr lang="en-US" sz="1600" dirty="0"/>
              <a:t>Select a random initial state.</a:t>
            </a:r>
          </a:p>
          <a:p>
            <a:pPr marL="182880" indent="-91440">
              <a:spcBef>
                <a:spcPts val="0"/>
              </a:spcBef>
            </a:pPr>
            <a:r>
              <a:rPr lang="en-US" sz="1600" dirty="0"/>
              <a:t>Do While the goal state hasn't been reached.</a:t>
            </a:r>
          </a:p>
          <a:p>
            <a:pPr marL="274320" indent="-91440">
              <a:spcBef>
                <a:spcPts val="0"/>
              </a:spcBef>
            </a:pPr>
            <a:r>
              <a:rPr lang="en-US" sz="1600" dirty="0"/>
              <a:t>Randomly select one among all possible actions for the current state.</a:t>
            </a:r>
          </a:p>
          <a:p>
            <a:pPr marL="274320" indent="-91440">
              <a:spcBef>
                <a:spcPts val="0"/>
              </a:spcBef>
            </a:pPr>
            <a:r>
              <a:rPr lang="en-US" sz="1600" dirty="0"/>
              <a:t>Using this possible action, consider going to the next state.</a:t>
            </a:r>
          </a:p>
          <a:p>
            <a:pPr marL="274320" indent="-91440">
              <a:spcBef>
                <a:spcPts val="0"/>
              </a:spcBef>
            </a:pPr>
            <a:r>
              <a:rPr lang="en-US" sz="1600" dirty="0"/>
              <a:t>Get maximum Q value for this next state based on all possible actions.</a:t>
            </a:r>
          </a:p>
          <a:p>
            <a:pPr marL="274320" indent="-91440">
              <a:spcBef>
                <a:spcPts val="0"/>
              </a:spcBef>
            </a:pPr>
            <a:r>
              <a:rPr lang="en-US" sz="1600" dirty="0"/>
              <a:t>Compute: Q(state, action) = R(state, action) + Gamma * Max[Q(next state, all actions)]</a:t>
            </a:r>
          </a:p>
          <a:p>
            <a:pPr marL="274320" indent="-91440">
              <a:spcBef>
                <a:spcPts val="0"/>
              </a:spcBef>
            </a:pPr>
            <a:r>
              <a:rPr lang="en-US" sz="1600" dirty="0"/>
              <a:t>Set the next state as the current state.</a:t>
            </a:r>
          </a:p>
          <a:p>
            <a:pPr marL="182880" indent="-91440">
              <a:spcBef>
                <a:spcPts val="0"/>
              </a:spcBef>
            </a:pPr>
            <a:r>
              <a:rPr lang="en-US" sz="1600" dirty="0"/>
              <a:t>End Do</a:t>
            </a:r>
          </a:p>
          <a:p>
            <a:pPr marL="91440" indent="-91440">
              <a:spcBef>
                <a:spcPts val="0"/>
              </a:spcBef>
            </a:pPr>
            <a:r>
              <a:rPr lang="en-US" sz="1600" dirty="0"/>
              <a:t>End For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499" y="983721"/>
            <a:ext cx="72130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82880" indent="-182880" algn="ctr">
              <a:spcBef>
                <a:spcPts val="0"/>
              </a:spcBef>
              <a:buNone/>
            </a:pPr>
            <a:r>
              <a:rPr lang="en-US" dirty="0"/>
              <a:t>Q(state, action) = R(state, action) + Gamma * Max[Q(next state, all actions)]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C77CB58-118F-424D-89DF-8FFBEB8A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4408693" y="1417638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218" y="4644134"/>
            <a:ext cx="2162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143" y="4406008"/>
            <a:ext cx="2895600" cy="19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793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7" y="2216789"/>
            <a:ext cx="3750011" cy="3275825"/>
          </a:xfrm>
          <a:ln>
            <a:noFill/>
          </a:ln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600" dirty="0"/>
              <a:t>The algorithm is used by the agent to learn from experience. 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Each episode is equivalent to one training session. 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In each training session, the agent explores the environment, receives the reward (if any) (represented by matrix R) until it reaches the goal state.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The purpose of the training is to enhance the 'brain' of our agent, represented by matrix Q. 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More training results in a more optimized matrix Q.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499" y="983721"/>
            <a:ext cx="72130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82880" indent="-182880" algn="ctr">
              <a:spcBef>
                <a:spcPts val="0"/>
              </a:spcBef>
              <a:buNone/>
            </a:pPr>
            <a:r>
              <a:rPr lang="en-US" dirty="0"/>
              <a:t>Q(state, action) = R(state, action) + Gamma * Max[Q(next state, all actions)]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48BF3EF-2ACC-4EA0-9379-71A730E1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4408693" y="1417638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218" y="4644134"/>
            <a:ext cx="2162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143" y="4406008"/>
            <a:ext cx="2895600" cy="19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793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Optimal Policy (</a:t>
            </a:r>
            <a:r>
              <a:rPr lang="el-GR" dirty="0">
                <a:ea typeface="Cambria Math"/>
              </a:rPr>
              <a:t>π*</a:t>
            </a:r>
            <a:r>
              <a:rPr lang="en-US" dirty="0">
                <a:ea typeface="Cambria Math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7" y="2090447"/>
            <a:ext cx="3750011" cy="3528509"/>
          </a:xfrm>
          <a:ln>
            <a:noFill/>
          </a:ln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600" dirty="0"/>
              <a:t>When we are done, matrix Q will represent the optimal policy (</a:t>
            </a:r>
            <a:r>
              <a:rPr lang="el-GR" sz="1600" dirty="0">
                <a:ea typeface="Cambria Math"/>
              </a:rPr>
              <a:t>π*</a:t>
            </a:r>
            <a:r>
              <a:rPr lang="en-US" sz="1600" dirty="0"/>
              <a:t>).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The agent simply traces the sequence of states, from the initial state to goal state using the policy:</a:t>
            </a:r>
          </a:p>
          <a:p>
            <a:pPr marL="365760" indent="-18288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Set current state = initial state.</a:t>
            </a:r>
          </a:p>
          <a:p>
            <a:pPr marL="365760" indent="-18288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From current state, find the action with the highest Q value.</a:t>
            </a:r>
          </a:p>
          <a:p>
            <a:pPr marL="365760" indent="-18288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Set current state = next state.</a:t>
            </a:r>
          </a:p>
          <a:p>
            <a:pPr marL="365760" indent="-18288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Repeat Steps 2 and 3 until current state = goal state.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The algorithm above will return the sequence of states from the initial state to the goal state.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499" y="983721"/>
            <a:ext cx="72130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82880" indent="-182880" algn="ctr">
              <a:spcBef>
                <a:spcPts val="0"/>
              </a:spcBef>
              <a:buNone/>
            </a:pPr>
            <a:r>
              <a:rPr lang="en-US" dirty="0"/>
              <a:t>Q(state, action) = R(state, action) + Gamma * Max[Q(next state, all actions)]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B302450-BF27-466C-A43A-7AD77B270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4408693" y="1417638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0F71-0B63-C342-1D7C-EC07AA84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FF7F-7CFC-079E-2FD5-6D720B6A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 Tac Toe</a:t>
            </a:r>
          </a:p>
          <a:p>
            <a:pPr lvl="1"/>
            <a:r>
              <a:rPr lang="en-US" dirty="0"/>
              <a:t>Given game code</a:t>
            </a:r>
          </a:p>
          <a:p>
            <a:pPr lvl="1"/>
            <a:r>
              <a:rPr lang="en-US" dirty="0"/>
              <a:t>Implement aspects of Q-learning</a:t>
            </a:r>
          </a:p>
          <a:p>
            <a:r>
              <a:rPr lang="en-US" dirty="0" err="1"/>
              <a:t>Gridworld</a:t>
            </a:r>
            <a:r>
              <a:rPr lang="en-US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850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080B-E394-D750-E9F6-D754BE5F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A0BC-5810-09D5-0527-792DF098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  <a:p>
            <a:r>
              <a:rPr lang="en-US" dirty="0"/>
              <a:t>Q-learning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Start on Parent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2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70"/>
            <a:ext cx="8229600" cy="3161895"/>
          </a:xfrm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800" dirty="0"/>
              <a:t>Let’s define the </a:t>
            </a:r>
            <a:r>
              <a:rPr lang="en-US" sz="1800" dirty="0">
                <a:solidFill>
                  <a:srgbClr val="FF0000"/>
                </a:solidFill>
              </a:rPr>
              <a:t>Elements of Reinforcement Learning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The learning decision-maker is called the </a:t>
            </a:r>
            <a:r>
              <a:rPr lang="en-US" sz="1800" dirty="0">
                <a:solidFill>
                  <a:srgbClr val="FF0000"/>
                </a:solidFill>
              </a:rPr>
              <a:t>agent</a:t>
            </a:r>
            <a:r>
              <a:rPr lang="en-US" sz="1800" dirty="0"/>
              <a:t>. 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The agent interacts with the </a:t>
            </a:r>
            <a:r>
              <a:rPr lang="en-US" sz="1800" dirty="0">
                <a:solidFill>
                  <a:srgbClr val="FF0000"/>
                </a:solidFill>
              </a:rPr>
              <a:t>environment</a:t>
            </a:r>
            <a:r>
              <a:rPr lang="en-US" sz="1800" dirty="0"/>
              <a:t> that includes everything outside the agent. 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The agent has sensors to decide on </a:t>
            </a:r>
            <a:r>
              <a:rPr lang="en-US" sz="1800" dirty="0">
                <a:solidFill>
                  <a:srgbClr val="FF0000"/>
                </a:solidFill>
              </a:rPr>
              <a:t>its state</a:t>
            </a:r>
            <a:r>
              <a:rPr lang="en-US" sz="1800" dirty="0"/>
              <a:t> in the environment and takes an action that modiﬁes </a:t>
            </a:r>
            <a:r>
              <a:rPr lang="en-US" sz="1800" dirty="0">
                <a:solidFill>
                  <a:srgbClr val="FF0000"/>
                </a:solidFill>
              </a:rPr>
              <a:t>its state</a:t>
            </a:r>
            <a:r>
              <a:rPr lang="en-US" sz="1800" dirty="0"/>
              <a:t>.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Note: The agent only knows </a:t>
            </a:r>
            <a:r>
              <a:rPr lang="en-US" sz="1800" dirty="0">
                <a:solidFill>
                  <a:srgbClr val="FF0000"/>
                </a:solidFill>
              </a:rPr>
              <a:t>its state </a:t>
            </a:r>
            <a:r>
              <a:rPr lang="en-US" sz="1800" dirty="0"/>
              <a:t>in the environment, not the </a:t>
            </a:r>
            <a:r>
              <a:rPr lang="en-US" sz="1800" dirty="0">
                <a:solidFill>
                  <a:srgbClr val="FF0000"/>
                </a:solidFill>
              </a:rPr>
              <a:t>environment’s state</a:t>
            </a:r>
            <a:r>
              <a:rPr lang="en-US" sz="1800" dirty="0"/>
              <a:t>.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When the agent takes an action, the environment provides a </a:t>
            </a:r>
            <a:r>
              <a:rPr lang="en-US" sz="1800" dirty="0">
                <a:solidFill>
                  <a:srgbClr val="FF0000"/>
                </a:solidFill>
              </a:rPr>
              <a:t>reward</a:t>
            </a:r>
            <a:r>
              <a:rPr lang="en-US" sz="1800" dirty="0"/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DAD7A9-0D08-4B2E-8D14-C042C7CB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291" y="4568597"/>
            <a:ext cx="2969419" cy="179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012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70"/>
            <a:ext cx="8229600" cy="3161895"/>
          </a:xfrm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policy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π</a:t>
            </a:r>
            <a:r>
              <a:rPr lang="en-US" sz="1800" dirty="0"/>
              <a:t>) deﬁnes the agent’s behavior.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policy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π</a:t>
            </a:r>
            <a:r>
              <a:rPr lang="en-US" sz="1800" dirty="0"/>
              <a:t>) deﬁnes the action to be taken in any state </a:t>
            </a:r>
            <a:r>
              <a:rPr lang="en-US" sz="1800" dirty="0" err="1"/>
              <a:t>s</a:t>
            </a:r>
            <a:r>
              <a:rPr lang="en-US" sz="1800" baseline="-25000" dirty="0" err="1"/>
              <a:t>t</a:t>
            </a:r>
            <a:r>
              <a:rPr lang="en-US" sz="1800" dirty="0"/>
              <a:t>: </a:t>
            </a:r>
          </a:p>
          <a:p>
            <a:pPr marL="182880" indent="-182880" algn="ctr">
              <a:spcBef>
                <a:spcPts val="0"/>
              </a:spcBef>
              <a:buNone/>
            </a:pPr>
            <a:r>
              <a:rPr lang="en-US" sz="1800" dirty="0"/>
              <a:t>a</a:t>
            </a:r>
            <a:r>
              <a:rPr lang="en-US" sz="1800" baseline="-25000" dirty="0"/>
              <a:t>t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FF0000"/>
                </a:solidFill>
              </a:rPr>
              <a:t>π</a:t>
            </a:r>
            <a:r>
              <a:rPr lang="en-US" sz="1800" dirty="0"/>
              <a:t>(</a:t>
            </a:r>
            <a:r>
              <a:rPr lang="en-US" sz="1800" dirty="0" err="1"/>
              <a:t>s</a:t>
            </a:r>
            <a:r>
              <a:rPr lang="en-US" sz="1800" baseline="-25000" dirty="0" err="1"/>
              <a:t>t</a:t>
            </a:r>
            <a:r>
              <a:rPr lang="en-US" sz="1800" dirty="0"/>
              <a:t>).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The optimal/goal policy </a:t>
            </a:r>
            <a:r>
              <a:rPr lang="en-US" sz="1800" dirty="0">
                <a:solidFill>
                  <a:srgbClr val="FF0000"/>
                </a:solidFill>
              </a:rPr>
              <a:t>π</a:t>
            </a:r>
            <a:r>
              <a:rPr lang="en-US" sz="1800" baseline="30000" dirty="0">
                <a:solidFill>
                  <a:srgbClr val="FF0000"/>
                </a:solidFill>
              </a:rPr>
              <a:t>∗</a:t>
            </a:r>
            <a:r>
              <a:rPr lang="en-US" sz="1800" dirty="0"/>
              <a:t> is the policy that maximizes the </a:t>
            </a:r>
            <a:r>
              <a:rPr lang="en-US" sz="1800" dirty="0">
                <a:solidFill>
                  <a:srgbClr val="FF0000"/>
                </a:solidFill>
              </a:rPr>
              <a:t>reward</a:t>
            </a:r>
            <a:r>
              <a:rPr lang="en-US" sz="1800" dirty="0"/>
              <a:t>.</a:t>
            </a:r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Reinforcement learning is all about learning from the environment through interactions.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Finding the optimal policy (π*) is the key to solving reinforcement learning problems.</a:t>
            </a:r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DAD7A9-0D08-4B2E-8D14-C042C7CB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291" y="4568597"/>
            <a:ext cx="2969419" cy="179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322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BB78-5A0D-4D6E-8C66-73D732B6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Examples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1ED5DBD-7AF3-49B1-9722-E4F219FD67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1480" y="1862614"/>
          <a:ext cx="832104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1811366672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277921572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66489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Robot in a Maze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3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 game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61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agent knows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it is at, but not where the exit is, or the path to the exit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own hand, but not the other player’s hands, or what’s in the deck of cards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45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room or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hand and any cards showing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69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 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next play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99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(t)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next room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play in card game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Reward - at the end (R)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robot leaves maze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you win/lose hand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96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Policy (</a:t>
                      </a:r>
                      <a:r>
                        <a:rPr lang="el-GR" dirty="0">
                          <a:latin typeface="+mn-lt"/>
                          <a:ea typeface="Cambria Math" panose="02040503050406030204" pitchFamily="18" charset="0"/>
                        </a:rPr>
                        <a:t>π</a:t>
                      </a:r>
                      <a:r>
                        <a:rPr lang="en-US" dirty="0">
                          <a:latin typeface="+mn-lt"/>
                          <a:ea typeface="Cambria Math" panose="02040503050406030204" pitchFamily="18" charset="0"/>
                        </a:rPr>
                        <a:t>)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room, what is the next room to go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next play for each given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97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7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Reinforcement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70"/>
            <a:ext cx="8229600" cy="31618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algorithms for finding the optimum policy </a:t>
            </a:r>
            <a:r>
              <a:rPr lang="el-GR" sz="2000" dirty="0"/>
              <a:t>(π*)</a:t>
            </a:r>
            <a:r>
              <a:rPr lang="en-US" sz="2000" dirty="0"/>
              <a:t> are divided into two types: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Model-Based</a:t>
            </a:r>
            <a:r>
              <a:rPr lang="en-US" sz="2000" dirty="0"/>
              <a:t> means an agent tries to understand its environment and create a model for it based on its interactions with this environment.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Model-Free</a:t>
            </a:r>
            <a:r>
              <a:rPr lang="en-US" sz="2000" dirty="0"/>
              <a:t> means an agent seeks to learn the consequences of their actions through experience via algorithms.</a:t>
            </a:r>
            <a:endParaRPr lang="en-US" sz="800" dirty="0"/>
          </a:p>
          <a:p>
            <a:pPr marL="0" indent="0">
              <a:buNone/>
            </a:pPr>
            <a:r>
              <a:rPr lang="en-US" sz="2000" dirty="0"/>
              <a:t>We will look at the Q-Learning algorithm which is</a:t>
            </a:r>
          </a:p>
          <a:p>
            <a:r>
              <a:rPr lang="en-US" sz="2000" dirty="0"/>
              <a:t>Model-Free</a:t>
            </a:r>
          </a:p>
          <a:p>
            <a:r>
              <a:rPr lang="en-US" sz="2000" dirty="0"/>
              <a:t>Off-Policy</a:t>
            </a:r>
          </a:p>
          <a:p>
            <a:pPr lvl="1"/>
            <a:r>
              <a:rPr lang="en-US" sz="1600" dirty="0"/>
              <a:t>Learn by trial and error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DAD7A9-0D08-4B2E-8D14-C042C7CB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291" y="4568597"/>
            <a:ext cx="2969419" cy="179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92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092"/>
            <a:ext cx="8229600" cy="785308"/>
          </a:xfrm>
        </p:spPr>
        <p:txBody>
          <a:bodyPr>
            <a:normAutofit/>
          </a:bodyPr>
          <a:lstStyle/>
          <a:p>
            <a:r>
              <a:rPr lang="en-US" dirty="0"/>
              <a:t>Q-Learning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6413"/>
            <a:ext cx="8229600" cy="21945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 are going to learn about Q-Learning through an example.</a:t>
            </a:r>
          </a:p>
          <a:p>
            <a:r>
              <a:rPr lang="en-US" dirty="0"/>
              <a:t>The example describes an agent which uses Reinforcement Learning to learn about an unknown environment.</a:t>
            </a:r>
          </a:p>
          <a:p>
            <a:r>
              <a:rPr lang="en-US" dirty="0"/>
              <a:t>Suppose we have 5 rooms in a building connected by doors as shown in the figure below.  </a:t>
            </a:r>
          </a:p>
          <a:p>
            <a:r>
              <a:rPr lang="en-US" dirty="0"/>
              <a:t>We'll number each room 0 through 4.  </a:t>
            </a:r>
          </a:p>
          <a:p>
            <a:r>
              <a:rPr lang="en-US" dirty="0"/>
              <a:t>The outside of the building can be thought of as one big room (5).  </a:t>
            </a:r>
          </a:p>
          <a:p>
            <a:r>
              <a:rPr lang="en-US" dirty="0"/>
              <a:t>Notice that doors 1 and 4 lead into the building from room 5 (outside).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152986"/>
            <a:ext cx="54864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6812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903304"/>
            <a:ext cx="3429000" cy="196737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general method of defining RL problems is with a directed graph, i.e., state diagram.</a:t>
            </a:r>
          </a:p>
          <a:p>
            <a:r>
              <a:rPr lang="en-US" sz="1800" dirty="0"/>
              <a:t>We can represent the rooms as a graph, each room as a vertex, and each door as an edge.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0"/>
            <a:ext cx="54864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077765" y="3297238"/>
            <a:ext cx="458152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07" y="1654783"/>
            <a:ext cx="4120179" cy="4464422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 marL="182880" indent="-182880"/>
            <a:r>
              <a:rPr lang="en-US" dirty="0"/>
              <a:t>For this example, we'd like to put an agent in any room, and from that room, go outside the building (this will be our target room). </a:t>
            </a:r>
          </a:p>
          <a:p>
            <a:pPr marL="182880" indent="-182880"/>
            <a:r>
              <a:rPr lang="en-US" dirty="0"/>
              <a:t>In other words, </a:t>
            </a:r>
            <a:r>
              <a:rPr lang="en-US" b="1" dirty="0"/>
              <a:t>the goal room (or termination state) is number 5</a:t>
            </a:r>
            <a:r>
              <a:rPr lang="en-US" dirty="0"/>
              <a:t>. </a:t>
            </a:r>
          </a:p>
          <a:p>
            <a:pPr marL="182880" indent="-182880"/>
            <a:r>
              <a:rPr lang="en-US" dirty="0"/>
              <a:t>To set this room as a goal, we'll associate a reward value to each door (i.e. link between nodes). </a:t>
            </a:r>
          </a:p>
          <a:p>
            <a:pPr marL="182880" indent="-182880"/>
            <a:r>
              <a:rPr lang="en-US" dirty="0"/>
              <a:t>The doors that lead immediately to the goal have an instant reward of 100.  </a:t>
            </a:r>
          </a:p>
          <a:p>
            <a:pPr marL="182880" indent="-182880"/>
            <a:r>
              <a:rPr lang="en-US" dirty="0"/>
              <a:t>Other doors not directly connected to the target room have zero reward. </a:t>
            </a:r>
          </a:p>
          <a:p>
            <a:pPr marL="182880" indent="-182880"/>
            <a:r>
              <a:rPr lang="en-US" dirty="0"/>
              <a:t>Because doors are two-way (0 leads to 4, and 4 leads back to 0), two arrows are assigned to each room. </a:t>
            </a:r>
          </a:p>
          <a:p>
            <a:pPr marL="182880" indent="-182880"/>
            <a:r>
              <a:rPr lang="en-US" dirty="0"/>
              <a:t>Each arrow contains an instant reward value, as shown.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395993" y="2382044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</TotalTime>
  <Words>1379</Words>
  <Application>Microsoft Macintosh PowerPoint</Application>
  <PresentationFormat>On-screen Show (4:3)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1_Office Theme</vt:lpstr>
      <vt:lpstr>CS Summer Camp</vt:lpstr>
      <vt:lpstr>Outline</vt:lpstr>
      <vt:lpstr>Elements of Reinforcement Learning</vt:lpstr>
      <vt:lpstr>Elements of Reinforcement Learning</vt:lpstr>
      <vt:lpstr>Reinforcement Learning Examples</vt:lpstr>
      <vt:lpstr>Reinforcement Learning Algorithms</vt:lpstr>
      <vt:lpstr>Q-Learning Example</vt:lpstr>
      <vt:lpstr>Q-Learning State Diagram</vt:lpstr>
      <vt:lpstr>Q-Learning State Diagram</vt:lpstr>
      <vt:lpstr>Q-Learning State Diagram</vt:lpstr>
      <vt:lpstr>Q-Learning Equation</vt:lpstr>
      <vt:lpstr>Q-Learning Equation</vt:lpstr>
      <vt:lpstr>Q-Learning Algorithm</vt:lpstr>
      <vt:lpstr>Q-Learning Algorithm</vt:lpstr>
      <vt:lpstr>Q-Learning Algorithm</vt:lpstr>
      <vt:lpstr>Q-Learning Optimal Policy (π*)</vt:lpstr>
      <vt:lpstr>Reinforcement Learning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Davidow, Abigail Elizabeth</dc:creator>
  <cp:lastModifiedBy>Davidow, Abigail Elizabeth</cp:lastModifiedBy>
  <cp:revision>25</cp:revision>
  <dcterms:created xsi:type="dcterms:W3CDTF">2022-06-22T19:35:51Z</dcterms:created>
  <dcterms:modified xsi:type="dcterms:W3CDTF">2022-07-14T17:58:02Z</dcterms:modified>
</cp:coreProperties>
</file>