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9"/>
  </p:notesMasterIdLst>
  <p:sldIdLst>
    <p:sldId id="256" r:id="rId2"/>
    <p:sldId id="544" r:id="rId3"/>
    <p:sldId id="560" r:id="rId4"/>
    <p:sldId id="543" r:id="rId5"/>
    <p:sldId id="555" r:id="rId6"/>
    <p:sldId id="542" r:id="rId7"/>
    <p:sldId id="556" r:id="rId8"/>
    <p:sldId id="563" r:id="rId9"/>
    <p:sldId id="557" r:id="rId10"/>
    <p:sldId id="558" r:id="rId11"/>
    <p:sldId id="559" r:id="rId12"/>
    <p:sldId id="545" r:id="rId13"/>
    <p:sldId id="552" r:id="rId14"/>
    <p:sldId id="561" r:id="rId15"/>
    <p:sldId id="551" r:id="rId16"/>
    <p:sldId id="549" r:id="rId17"/>
    <p:sldId id="548" r:id="rId18"/>
    <p:sldId id="550" r:id="rId19"/>
    <p:sldId id="562" r:id="rId20"/>
    <p:sldId id="547" r:id="rId21"/>
    <p:sldId id="564" r:id="rId22"/>
    <p:sldId id="278" r:id="rId23"/>
    <p:sldId id="279" r:id="rId24"/>
    <p:sldId id="281" r:id="rId25"/>
    <p:sldId id="522" r:id="rId26"/>
    <p:sldId id="290" r:id="rId27"/>
    <p:sldId id="291"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592"/>
    <p:restoredTop sz="94694"/>
  </p:normalViewPr>
  <p:slideViewPr>
    <p:cSldViewPr snapToGrid="0" snapToObjects="1" showGuides="1">
      <p:cViewPr varScale="1">
        <p:scale>
          <a:sx n="117" d="100"/>
          <a:sy n="117" d="100"/>
        </p:scale>
        <p:origin x="1032" y="168"/>
      </p:cViewPr>
      <p:guideLst>
        <p:guide orient="horz" pos="2184"/>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456B82-892C-B641-9537-0A0FED52BA8E}" type="datetimeFigureOut">
              <a:rPr lang="en-US" smtClean="0"/>
              <a:t>7/11/22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AF4E26-5D6F-A04C-AAF0-C70C4DB5143B}" type="slidenum">
              <a:rPr lang="en-US" smtClean="0"/>
              <a:t>‹#›</a:t>
            </a:fld>
            <a:endParaRPr lang="en-US"/>
          </a:p>
        </p:txBody>
      </p:sp>
    </p:spTree>
    <p:extLst>
      <p:ext uri="{BB962C8B-B14F-4D97-AF65-F5344CB8AC3E}">
        <p14:creationId xmlns:p14="http://schemas.microsoft.com/office/powerpoint/2010/main" val="1074331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create a program, you write code in files using a text editor, but to run them you enter commands into a terminal</a:t>
            </a:r>
          </a:p>
          <a:p>
            <a:endParaRPr lang="en-US" dirty="0"/>
          </a:p>
        </p:txBody>
      </p:sp>
      <p:sp>
        <p:nvSpPr>
          <p:cNvPr id="4" name="Slide Number Placeholder 3"/>
          <p:cNvSpPr>
            <a:spLocks noGrp="1"/>
          </p:cNvSpPr>
          <p:nvPr>
            <p:ph type="sldNum" sz="quarter" idx="5"/>
          </p:nvPr>
        </p:nvSpPr>
        <p:spPr/>
        <p:txBody>
          <a:bodyPr/>
          <a:lstStyle/>
          <a:p>
            <a:fld id="{FBAF4E26-5D6F-A04C-AAF0-C70C4DB5143B}" type="slidenum">
              <a:rPr lang="en-US" smtClean="0"/>
              <a:t>10</a:t>
            </a:fld>
            <a:endParaRPr lang="en-US"/>
          </a:p>
        </p:txBody>
      </p:sp>
    </p:spTree>
    <p:extLst>
      <p:ext uri="{BB962C8B-B14F-4D97-AF65-F5344CB8AC3E}">
        <p14:creationId xmlns:p14="http://schemas.microsoft.com/office/powerpoint/2010/main" val="4055966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AF4E26-5D6F-A04C-AAF0-C70C4DB5143B}" type="slidenum">
              <a:rPr lang="en-US" smtClean="0"/>
              <a:t>14</a:t>
            </a:fld>
            <a:endParaRPr lang="en-US"/>
          </a:p>
        </p:txBody>
      </p:sp>
    </p:spTree>
    <p:extLst>
      <p:ext uri="{BB962C8B-B14F-4D97-AF65-F5344CB8AC3E}">
        <p14:creationId xmlns:p14="http://schemas.microsoft.com/office/powerpoint/2010/main" val="3867742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EFF293-CAB6-534A-A1C0-261CD371C723}" type="datetimeFigureOut">
              <a:rPr lang="en-US" smtClean="0"/>
              <a:t>7/11/22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CC704-A6BD-874B-B521-D895608232A5}" type="slidenum">
              <a:rPr lang="en-US" smtClean="0"/>
              <a:t>‹#›</a:t>
            </a:fld>
            <a:endParaRPr lang="en-US"/>
          </a:p>
        </p:txBody>
      </p:sp>
    </p:spTree>
    <p:extLst>
      <p:ext uri="{BB962C8B-B14F-4D97-AF65-F5344CB8AC3E}">
        <p14:creationId xmlns:p14="http://schemas.microsoft.com/office/powerpoint/2010/main" val="162471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EFF293-CAB6-534A-A1C0-261CD371C723}" type="datetimeFigureOut">
              <a:rPr lang="en-US" smtClean="0"/>
              <a:t>7/11/22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CC704-A6BD-874B-B521-D895608232A5}" type="slidenum">
              <a:rPr lang="en-US" smtClean="0"/>
              <a:t>‹#›</a:t>
            </a:fld>
            <a:endParaRPr lang="en-US"/>
          </a:p>
        </p:txBody>
      </p:sp>
    </p:spTree>
    <p:extLst>
      <p:ext uri="{BB962C8B-B14F-4D97-AF65-F5344CB8AC3E}">
        <p14:creationId xmlns:p14="http://schemas.microsoft.com/office/powerpoint/2010/main" val="220674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EFF293-CAB6-534A-A1C0-261CD371C723}" type="datetimeFigureOut">
              <a:rPr lang="en-US" smtClean="0"/>
              <a:t>7/11/22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CC704-A6BD-874B-B521-D895608232A5}" type="slidenum">
              <a:rPr lang="en-US" smtClean="0"/>
              <a:t>‹#›</a:t>
            </a:fld>
            <a:endParaRPr lang="en-US"/>
          </a:p>
        </p:txBody>
      </p:sp>
    </p:spTree>
    <p:extLst>
      <p:ext uri="{BB962C8B-B14F-4D97-AF65-F5344CB8AC3E}">
        <p14:creationId xmlns:p14="http://schemas.microsoft.com/office/powerpoint/2010/main" val="4253748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EFF293-CAB6-534A-A1C0-261CD371C723}" type="datetimeFigureOut">
              <a:rPr lang="en-US" smtClean="0"/>
              <a:t>7/11/22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CC704-A6BD-874B-B521-D895608232A5}" type="slidenum">
              <a:rPr lang="en-US" smtClean="0"/>
              <a:t>‹#›</a:t>
            </a:fld>
            <a:endParaRPr lang="en-US"/>
          </a:p>
        </p:txBody>
      </p:sp>
    </p:spTree>
    <p:extLst>
      <p:ext uri="{BB962C8B-B14F-4D97-AF65-F5344CB8AC3E}">
        <p14:creationId xmlns:p14="http://schemas.microsoft.com/office/powerpoint/2010/main" val="1891887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EFF293-CAB6-534A-A1C0-261CD371C723}" type="datetimeFigureOut">
              <a:rPr lang="en-US" smtClean="0"/>
              <a:t>7/11/22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CC704-A6BD-874B-B521-D895608232A5}" type="slidenum">
              <a:rPr lang="en-US" smtClean="0"/>
              <a:t>‹#›</a:t>
            </a:fld>
            <a:endParaRPr lang="en-US"/>
          </a:p>
        </p:txBody>
      </p:sp>
    </p:spTree>
    <p:extLst>
      <p:ext uri="{BB962C8B-B14F-4D97-AF65-F5344CB8AC3E}">
        <p14:creationId xmlns:p14="http://schemas.microsoft.com/office/powerpoint/2010/main" val="69601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EFF293-CAB6-534A-A1C0-261CD371C723}" type="datetimeFigureOut">
              <a:rPr lang="en-US" smtClean="0"/>
              <a:t>7/11/22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ECC704-A6BD-874B-B521-D895608232A5}" type="slidenum">
              <a:rPr lang="en-US" smtClean="0"/>
              <a:t>‹#›</a:t>
            </a:fld>
            <a:endParaRPr lang="en-US"/>
          </a:p>
        </p:txBody>
      </p:sp>
    </p:spTree>
    <p:extLst>
      <p:ext uri="{BB962C8B-B14F-4D97-AF65-F5344CB8AC3E}">
        <p14:creationId xmlns:p14="http://schemas.microsoft.com/office/powerpoint/2010/main" val="1714814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EFF293-CAB6-534A-A1C0-261CD371C723}" type="datetimeFigureOut">
              <a:rPr lang="en-US" smtClean="0"/>
              <a:t>7/11/22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ECC704-A6BD-874B-B521-D895608232A5}" type="slidenum">
              <a:rPr lang="en-US" smtClean="0"/>
              <a:t>‹#›</a:t>
            </a:fld>
            <a:endParaRPr lang="en-US"/>
          </a:p>
        </p:txBody>
      </p:sp>
    </p:spTree>
    <p:extLst>
      <p:ext uri="{BB962C8B-B14F-4D97-AF65-F5344CB8AC3E}">
        <p14:creationId xmlns:p14="http://schemas.microsoft.com/office/powerpoint/2010/main" val="3081135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EFF293-CAB6-534A-A1C0-261CD371C723}" type="datetimeFigureOut">
              <a:rPr lang="en-US" smtClean="0"/>
              <a:t>7/11/22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ECC704-A6BD-874B-B521-D895608232A5}" type="slidenum">
              <a:rPr lang="en-US" smtClean="0"/>
              <a:t>‹#›</a:t>
            </a:fld>
            <a:endParaRPr lang="en-US"/>
          </a:p>
        </p:txBody>
      </p:sp>
    </p:spTree>
    <p:extLst>
      <p:ext uri="{BB962C8B-B14F-4D97-AF65-F5344CB8AC3E}">
        <p14:creationId xmlns:p14="http://schemas.microsoft.com/office/powerpoint/2010/main" val="2238438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EFF293-CAB6-534A-A1C0-261CD371C723}" type="datetimeFigureOut">
              <a:rPr lang="en-US" smtClean="0"/>
              <a:t>7/11/22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ECC704-A6BD-874B-B521-D895608232A5}" type="slidenum">
              <a:rPr lang="en-US" smtClean="0"/>
              <a:t>‹#›</a:t>
            </a:fld>
            <a:endParaRPr lang="en-US"/>
          </a:p>
        </p:txBody>
      </p:sp>
    </p:spTree>
    <p:extLst>
      <p:ext uri="{BB962C8B-B14F-4D97-AF65-F5344CB8AC3E}">
        <p14:creationId xmlns:p14="http://schemas.microsoft.com/office/powerpoint/2010/main" val="2794286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EFF293-CAB6-534A-A1C0-261CD371C723}" type="datetimeFigureOut">
              <a:rPr lang="en-US" smtClean="0"/>
              <a:t>7/11/22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ECC704-A6BD-874B-B521-D895608232A5}" type="slidenum">
              <a:rPr lang="en-US" smtClean="0"/>
              <a:t>‹#›</a:t>
            </a:fld>
            <a:endParaRPr lang="en-US"/>
          </a:p>
        </p:txBody>
      </p:sp>
    </p:spTree>
    <p:extLst>
      <p:ext uri="{BB962C8B-B14F-4D97-AF65-F5344CB8AC3E}">
        <p14:creationId xmlns:p14="http://schemas.microsoft.com/office/powerpoint/2010/main" val="1330132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EFF293-CAB6-534A-A1C0-261CD371C723}" type="datetimeFigureOut">
              <a:rPr lang="en-US" smtClean="0"/>
              <a:t>7/11/22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ECC704-A6BD-874B-B521-D895608232A5}" type="slidenum">
              <a:rPr lang="en-US" smtClean="0"/>
              <a:t>‹#›</a:t>
            </a:fld>
            <a:endParaRPr lang="en-US"/>
          </a:p>
        </p:txBody>
      </p:sp>
    </p:spTree>
    <p:extLst>
      <p:ext uri="{BB962C8B-B14F-4D97-AF65-F5344CB8AC3E}">
        <p14:creationId xmlns:p14="http://schemas.microsoft.com/office/powerpoint/2010/main" val="3382168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EFF293-CAB6-534A-A1C0-261CD371C723}" type="datetimeFigureOut">
              <a:rPr lang="en-US" smtClean="0"/>
              <a:t>7/11/22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ECC704-A6BD-874B-B521-D895608232A5}" type="slidenum">
              <a:rPr lang="en-US" smtClean="0"/>
              <a:t>‹#›</a:t>
            </a:fld>
            <a:endParaRPr lang="en-US"/>
          </a:p>
        </p:txBody>
      </p:sp>
    </p:spTree>
    <p:extLst>
      <p:ext uri="{BB962C8B-B14F-4D97-AF65-F5344CB8AC3E}">
        <p14:creationId xmlns:p14="http://schemas.microsoft.com/office/powerpoint/2010/main" val="6524111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w3schools.com/python/python_lists.asp"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0FFB9-9F6A-704C-BEA8-0B3509159841}"/>
              </a:ext>
            </a:extLst>
          </p:cNvPr>
          <p:cNvSpPr>
            <a:spLocks noGrp="1"/>
          </p:cNvSpPr>
          <p:nvPr>
            <p:ph type="ctrTitle"/>
          </p:nvPr>
        </p:nvSpPr>
        <p:spPr>
          <a:xfrm>
            <a:off x="708659" y="-162151"/>
            <a:ext cx="7772400" cy="2387600"/>
          </a:xfrm>
        </p:spPr>
        <p:txBody>
          <a:bodyPr/>
          <a:lstStyle/>
          <a:p>
            <a:r>
              <a:rPr lang="en-US" dirty="0"/>
              <a:t>CS Summer Camp</a:t>
            </a:r>
          </a:p>
        </p:txBody>
      </p:sp>
      <p:sp>
        <p:nvSpPr>
          <p:cNvPr id="3" name="Subtitle 2">
            <a:extLst>
              <a:ext uri="{FF2B5EF4-FFF2-40B4-BE49-F238E27FC236}">
                <a16:creationId xmlns:a16="http://schemas.microsoft.com/office/drawing/2014/main" id="{73B88C7F-6698-354E-B89D-96AA40380967}"/>
              </a:ext>
            </a:extLst>
          </p:cNvPr>
          <p:cNvSpPr>
            <a:spLocks noGrp="1"/>
          </p:cNvSpPr>
          <p:nvPr>
            <p:ph type="subTitle" idx="1"/>
          </p:nvPr>
        </p:nvSpPr>
        <p:spPr>
          <a:xfrm>
            <a:off x="1165859" y="2317524"/>
            <a:ext cx="6858000" cy="1655762"/>
          </a:xfrm>
        </p:spPr>
        <p:txBody>
          <a:bodyPr/>
          <a:lstStyle/>
          <a:p>
            <a:r>
              <a:rPr lang="en-US" dirty="0"/>
              <a:t>Monday Session 1</a:t>
            </a:r>
          </a:p>
        </p:txBody>
      </p:sp>
      <p:pic>
        <p:nvPicPr>
          <p:cNvPr id="4" name="Picture 3" descr="Logo&#10;&#10;Description automatically generated">
            <a:extLst>
              <a:ext uri="{FF2B5EF4-FFF2-40B4-BE49-F238E27FC236}">
                <a16:creationId xmlns:a16="http://schemas.microsoft.com/office/drawing/2014/main" id="{448BAE5F-F074-2190-50FC-C0D28D321BDC}"/>
              </a:ext>
            </a:extLst>
          </p:cNvPr>
          <p:cNvPicPr>
            <a:picLocks noChangeAspect="1"/>
          </p:cNvPicPr>
          <p:nvPr/>
        </p:nvPicPr>
        <p:blipFill>
          <a:blip r:embed="rId2"/>
          <a:stretch>
            <a:fillRect/>
          </a:stretch>
        </p:blipFill>
        <p:spPr>
          <a:xfrm>
            <a:off x="1056503" y="3637091"/>
            <a:ext cx="2687730" cy="2387600"/>
          </a:xfrm>
          <a:prstGeom prst="rect">
            <a:avLst/>
          </a:prstGeom>
        </p:spPr>
      </p:pic>
      <p:pic>
        <p:nvPicPr>
          <p:cNvPr id="5" name="Picture 2" descr="EURIX develops Machine Learning models – EURIX">
            <a:extLst>
              <a:ext uri="{FF2B5EF4-FFF2-40B4-BE49-F238E27FC236}">
                <a16:creationId xmlns:a16="http://schemas.microsoft.com/office/drawing/2014/main" id="{BDCA6BA9-6FD2-1DF0-9D73-8B4E6F367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3900" y="3886264"/>
            <a:ext cx="3901441" cy="238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783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5827E-6738-F981-844C-1D47895A3BDF}"/>
              </a:ext>
            </a:extLst>
          </p:cNvPr>
          <p:cNvSpPr>
            <a:spLocks noGrp="1"/>
          </p:cNvSpPr>
          <p:nvPr>
            <p:ph type="title"/>
          </p:nvPr>
        </p:nvSpPr>
        <p:spPr/>
        <p:txBody>
          <a:bodyPr/>
          <a:lstStyle/>
          <a:p>
            <a:r>
              <a:rPr lang="en-US" dirty="0"/>
              <a:t>Terminal</a:t>
            </a:r>
          </a:p>
        </p:txBody>
      </p:sp>
      <p:sp>
        <p:nvSpPr>
          <p:cNvPr id="3" name="Content Placeholder 2">
            <a:extLst>
              <a:ext uri="{FF2B5EF4-FFF2-40B4-BE49-F238E27FC236}">
                <a16:creationId xmlns:a16="http://schemas.microsoft.com/office/drawing/2014/main" id="{92BC77F4-D8F6-6C2C-C020-F4CC7C67B4F4}"/>
              </a:ext>
            </a:extLst>
          </p:cNvPr>
          <p:cNvSpPr>
            <a:spLocks noGrp="1"/>
          </p:cNvSpPr>
          <p:nvPr>
            <p:ph idx="1"/>
          </p:nvPr>
        </p:nvSpPr>
        <p:spPr>
          <a:xfrm>
            <a:off x="628650" y="1545771"/>
            <a:ext cx="7886700" cy="4631192"/>
          </a:xfrm>
        </p:spPr>
        <p:txBody>
          <a:bodyPr>
            <a:normAutofit/>
          </a:bodyPr>
          <a:lstStyle/>
          <a:p>
            <a:r>
              <a:rPr lang="en-US" dirty="0"/>
              <a:t>A simple command-line interface for running scripts and other operations</a:t>
            </a:r>
          </a:p>
          <a:p>
            <a:r>
              <a:rPr lang="en-US" dirty="0"/>
              <a:t>When you open a terminal, it will open up to the command prompt and originate in your home directory</a:t>
            </a:r>
          </a:p>
          <a:p>
            <a:r>
              <a:rPr lang="en-US" dirty="0"/>
              <a:t>You will mainly need to be able to change directories and run programs</a:t>
            </a:r>
          </a:p>
          <a:p>
            <a:r>
              <a:rPr lang="en-US" dirty="0"/>
              <a:t>Let’s walk through an example to see how terminal works</a:t>
            </a:r>
          </a:p>
        </p:txBody>
      </p:sp>
    </p:spTree>
    <p:extLst>
      <p:ext uri="{BB962C8B-B14F-4D97-AF65-F5344CB8AC3E}">
        <p14:creationId xmlns:p14="http://schemas.microsoft.com/office/powerpoint/2010/main" val="1492518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A4C67-0A75-2CF1-E1AA-2FA41442942F}"/>
              </a:ext>
            </a:extLst>
          </p:cNvPr>
          <p:cNvSpPr>
            <a:spLocks noGrp="1"/>
          </p:cNvSpPr>
          <p:nvPr>
            <p:ph type="title"/>
          </p:nvPr>
        </p:nvSpPr>
        <p:spPr/>
        <p:txBody>
          <a:bodyPr/>
          <a:lstStyle/>
          <a:p>
            <a:r>
              <a:rPr lang="en-US" dirty="0"/>
              <a:t>Terminal Walkthrough</a:t>
            </a:r>
          </a:p>
        </p:txBody>
      </p:sp>
      <p:pic>
        <p:nvPicPr>
          <p:cNvPr id="7" name="Picture 6" descr="Graphical user interface, application&#10;&#10;Description automatically generated">
            <a:extLst>
              <a:ext uri="{FF2B5EF4-FFF2-40B4-BE49-F238E27FC236}">
                <a16:creationId xmlns:a16="http://schemas.microsoft.com/office/drawing/2014/main" id="{DC94D9E3-2E85-EB12-625A-978C98FB8E92}"/>
              </a:ext>
            </a:extLst>
          </p:cNvPr>
          <p:cNvPicPr>
            <a:picLocks noChangeAspect="1"/>
          </p:cNvPicPr>
          <p:nvPr/>
        </p:nvPicPr>
        <p:blipFill>
          <a:blip r:embed="rId2"/>
          <a:stretch>
            <a:fillRect/>
          </a:stretch>
        </p:blipFill>
        <p:spPr>
          <a:xfrm>
            <a:off x="1332983" y="1498950"/>
            <a:ext cx="3021302" cy="1951482"/>
          </a:xfrm>
          <a:prstGeom prst="rect">
            <a:avLst/>
          </a:prstGeom>
          <a:ln>
            <a:solidFill>
              <a:schemeClr val="tx1"/>
            </a:solidFill>
          </a:ln>
        </p:spPr>
      </p:pic>
      <p:pic>
        <p:nvPicPr>
          <p:cNvPr id="11" name="Picture 10" descr="Table&#10;&#10;Description automatically generated">
            <a:extLst>
              <a:ext uri="{FF2B5EF4-FFF2-40B4-BE49-F238E27FC236}">
                <a16:creationId xmlns:a16="http://schemas.microsoft.com/office/drawing/2014/main" id="{0A6CF02B-7EEB-7E8A-3E2E-45E25ECED336}"/>
              </a:ext>
            </a:extLst>
          </p:cNvPr>
          <p:cNvPicPr>
            <a:picLocks noChangeAspect="1"/>
          </p:cNvPicPr>
          <p:nvPr/>
        </p:nvPicPr>
        <p:blipFill>
          <a:blip r:embed="rId3"/>
          <a:stretch>
            <a:fillRect/>
          </a:stretch>
        </p:blipFill>
        <p:spPr>
          <a:xfrm>
            <a:off x="4789715" y="1500173"/>
            <a:ext cx="3021302" cy="1950259"/>
          </a:xfrm>
          <a:prstGeom prst="rect">
            <a:avLst/>
          </a:prstGeom>
          <a:ln>
            <a:solidFill>
              <a:schemeClr val="tx1"/>
            </a:solidFill>
          </a:ln>
        </p:spPr>
      </p:pic>
      <p:pic>
        <p:nvPicPr>
          <p:cNvPr id="13" name="Picture 12" descr="Text&#10;&#10;Description automatically generated with low confidence">
            <a:extLst>
              <a:ext uri="{FF2B5EF4-FFF2-40B4-BE49-F238E27FC236}">
                <a16:creationId xmlns:a16="http://schemas.microsoft.com/office/drawing/2014/main" id="{2D8EE11D-9CCC-280C-83CA-A530A15ECE51}"/>
              </a:ext>
            </a:extLst>
          </p:cNvPr>
          <p:cNvPicPr>
            <a:picLocks noChangeAspect="1"/>
          </p:cNvPicPr>
          <p:nvPr/>
        </p:nvPicPr>
        <p:blipFill rotWithShape="1">
          <a:blip r:embed="rId4"/>
          <a:srcRect b="29254"/>
          <a:stretch/>
        </p:blipFill>
        <p:spPr>
          <a:xfrm>
            <a:off x="2306072" y="3595111"/>
            <a:ext cx="5504945" cy="2479580"/>
          </a:xfrm>
          <a:prstGeom prst="rect">
            <a:avLst/>
          </a:prstGeom>
          <a:ln>
            <a:solidFill>
              <a:schemeClr val="tx1"/>
            </a:solidFill>
          </a:ln>
        </p:spPr>
      </p:pic>
      <p:pic>
        <p:nvPicPr>
          <p:cNvPr id="15" name="Picture 14">
            <a:extLst>
              <a:ext uri="{FF2B5EF4-FFF2-40B4-BE49-F238E27FC236}">
                <a16:creationId xmlns:a16="http://schemas.microsoft.com/office/drawing/2014/main" id="{28426402-435A-F0AD-491A-D2DD356F91F5}"/>
              </a:ext>
            </a:extLst>
          </p:cNvPr>
          <p:cNvPicPr>
            <a:picLocks noChangeAspect="1"/>
          </p:cNvPicPr>
          <p:nvPr/>
        </p:nvPicPr>
        <p:blipFill>
          <a:blip r:embed="rId5"/>
          <a:stretch>
            <a:fillRect/>
          </a:stretch>
        </p:blipFill>
        <p:spPr>
          <a:xfrm>
            <a:off x="1426936" y="6219371"/>
            <a:ext cx="6616700" cy="355600"/>
          </a:xfrm>
          <a:prstGeom prst="rect">
            <a:avLst/>
          </a:prstGeom>
          <a:ln>
            <a:solidFill>
              <a:schemeClr val="tx1"/>
            </a:solidFill>
          </a:ln>
        </p:spPr>
      </p:pic>
      <p:sp>
        <p:nvSpPr>
          <p:cNvPr id="16" name="TextBox 15">
            <a:extLst>
              <a:ext uri="{FF2B5EF4-FFF2-40B4-BE49-F238E27FC236}">
                <a16:creationId xmlns:a16="http://schemas.microsoft.com/office/drawing/2014/main" id="{9BF92FA5-ED67-A486-D7D7-3C13301D86AA}"/>
              </a:ext>
            </a:extLst>
          </p:cNvPr>
          <p:cNvSpPr txBox="1"/>
          <p:nvPr/>
        </p:nvSpPr>
        <p:spPr>
          <a:xfrm>
            <a:off x="185057" y="4169229"/>
            <a:ext cx="2121015" cy="1077218"/>
          </a:xfrm>
          <a:prstGeom prst="rect">
            <a:avLst/>
          </a:prstGeom>
          <a:noFill/>
        </p:spPr>
        <p:txBody>
          <a:bodyPr wrap="square" rtlCol="0">
            <a:spAutoFit/>
          </a:bodyPr>
          <a:lstStyle/>
          <a:p>
            <a:r>
              <a:rPr lang="en-US" sz="1600" b="1" dirty="0"/>
              <a:t>ls</a:t>
            </a:r>
            <a:r>
              <a:rPr lang="en-US" sz="1600" dirty="0"/>
              <a:t>: List all files and directories</a:t>
            </a:r>
          </a:p>
          <a:p>
            <a:endParaRPr lang="en-US" sz="1600" dirty="0"/>
          </a:p>
          <a:p>
            <a:r>
              <a:rPr lang="en-US" sz="1600" b="1" dirty="0"/>
              <a:t>cd</a:t>
            </a:r>
            <a:r>
              <a:rPr lang="en-US" sz="1600" dirty="0"/>
              <a:t>: Change directory</a:t>
            </a:r>
          </a:p>
        </p:txBody>
      </p:sp>
      <p:sp>
        <p:nvSpPr>
          <p:cNvPr id="17" name="TextBox 16">
            <a:extLst>
              <a:ext uri="{FF2B5EF4-FFF2-40B4-BE49-F238E27FC236}">
                <a16:creationId xmlns:a16="http://schemas.microsoft.com/office/drawing/2014/main" id="{82F62338-5FAD-72FB-E0B5-DD3A15CF6C3E}"/>
              </a:ext>
            </a:extLst>
          </p:cNvPr>
          <p:cNvSpPr txBox="1"/>
          <p:nvPr/>
        </p:nvSpPr>
        <p:spPr>
          <a:xfrm>
            <a:off x="914400" y="1498950"/>
            <a:ext cx="418583" cy="369332"/>
          </a:xfrm>
          <a:prstGeom prst="rect">
            <a:avLst/>
          </a:prstGeom>
          <a:noFill/>
        </p:spPr>
        <p:txBody>
          <a:bodyPr wrap="square" rtlCol="0">
            <a:spAutoFit/>
          </a:bodyPr>
          <a:lstStyle/>
          <a:p>
            <a:r>
              <a:rPr lang="en-US" dirty="0"/>
              <a:t>1.</a:t>
            </a:r>
          </a:p>
        </p:txBody>
      </p:sp>
      <p:sp>
        <p:nvSpPr>
          <p:cNvPr id="18" name="TextBox 17">
            <a:extLst>
              <a:ext uri="{FF2B5EF4-FFF2-40B4-BE49-F238E27FC236}">
                <a16:creationId xmlns:a16="http://schemas.microsoft.com/office/drawing/2014/main" id="{5B31BDD7-F364-322E-5AD3-634E676D3F6E}"/>
              </a:ext>
            </a:extLst>
          </p:cNvPr>
          <p:cNvSpPr txBox="1"/>
          <p:nvPr/>
        </p:nvSpPr>
        <p:spPr>
          <a:xfrm>
            <a:off x="4424523" y="1506023"/>
            <a:ext cx="435432" cy="369332"/>
          </a:xfrm>
          <a:prstGeom prst="rect">
            <a:avLst/>
          </a:prstGeom>
          <a:noFill/>
        </p:spPr>
        <p:txBody>
          <a:bodyPr wrap="square" rtlCol="0">
            <a:spAutoFit/>
          </a:bodyPr>
          <a:lstStyle/>
          <a:p>
            <a:r>
              <a:rPr lang="en-US" dirty="0"/>
              <a:t>2.</a:t>
            </a:r>
          </a:p>
        </p:txBody>
      </p:sp>
      <p:sp>
        <p:nvSpPr>
          <p:cNvPr id="19" name="TextBox 18">
            <a:extLst>
              <a:ext uri="{FF2B5EF4-FFF2-40B4-BE49-F238E27FC236}">
                <a16:creationId xmlns:a16="http://schemas.microsoft.com/office/drawing/2014/main" id="{07635EED-53DA-6FB8-55E5-8D7705153774}"/>
              </a:ext>
            </a:extLst>
          </p:cNvPr>
          <p:cNvSpPr txBox="1"/>
          <p:nvPr/>
        </p:nvSpPr>
        <p:spPr>
          <a:xfrm>
            <a:off x="1970314" y="3613461"/>
            <a:ext cx="444615" cy="369332"/>
          </a:xfrm>
          <a:prstGeom prst="rect">
            <a:avLst/>
          </a:prstGeom>
          <a:noFill/>
        </p:spPr>
        <p:txBody>
          <a:bodyPr wrap="square" rtlCol="0">
            <a:spAutoFit/>
          </a:bodyPr>
          <a:lstStyle/>
          <a:p>
            <a:r>
              <a:rPr lang="en-US" dirty="0"/>
              <a:t>3.</a:t>
            </a:r>
          </a:p>
        </p:txBody>
      </p:sp>
      <p:sp>
        <p:nvSpPr>
          <p:cNvPr id="20" name="TextBox 19">
            <a:extLst>
              <a:ext uri="{FF2B5EF4-FFF2-40B4-BE49-F238E27FC236}">
                <a16:creationId xmlns:a16="http://schemas.microsoft.com/office/drawing/2014/main" id="{AA9BB655-A7B1-B6F9-ECD3-1E49454A1480}"/>
              </a:ext>
            </a:extLst>
          </p:cNvPr>
          <p:cNvSpPr txBox="1"/>
          <p:nvPr/>
        </p:nvSpPr>
        <p:spPr>
          <a:xfrm>
            <a:off x="1027395" y="6225845"/>
            <a:ext cx="436337" cy="369332"/>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1794448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574F-6B1C-43F6-67BE-29ED02FF0E8F}"/>
              </a:ext>
            </a:extLst>
          </p:cNvPr>
          <p:cNvSpPr>
            <a:spLocks noGrp="1"/>
          </p:cNvSpPr>
          <p:nvPr>
            <p:ph type="title"/>
          </p:nvPr>
        </p:nvSpPr>
        <p:spPr>
          <a:xfrm>
            <a:off x="628650" y="0"/>
            <a:ext cx="7886700" cy="1325563"/>
          </a:xfrm>
        </p:spPr>
        <p:txBody>
          <a:bodyPr/>
          <a:lstStyle/>
          <a:p>
            <a:pPr algn="ctr"/>
            <a:r>
              <a:rPr lang="en-US" dirty="0"/>
              <a:t>Python Review</a:t>
            </a:r>
          </a:p>
        </p:txBody>
      </p:sp>
      <p:sp>
        <p:nvSpPr>
          <p:cNvPr id="3" name="Content Placeholder 2">
            <a:extLst>
              <a:ext uri="{FF2B5EF4-FFF2-40B4-BE49-F238E27FC236}">
                <a16:creationId xmlns:a16="http://schemas.microsoft.com/office/drawing/2014/main" id="{27C6FB56-F195-3AFB-9EC9-F7BD9F40D145}"/>
              </a:ext>
            </a:extLst>
          </p:cNvPr>
          <p:cNvSpPr>
            <a:spLocks noGrp="1"/>
          </p:cNvSpPr>
          <p:nvPr>
            <p:ph idx="1"/>
          </p:nvPr>
        </p:nvSpPr>
        <p:spPr>
          <a:xfrm>
            <a:off x="628649" y="1325563"/>
            <a:ext cx="8279823" cy="5089092"/>
          </a:xfrm>
        </p:spPr>
        <p:txBody>
          <a:bodyPr>
            <a:normAutofit/>
          </a:bodyPr>
          <a:lstStyle/>
          <a:p>
            <a:r>
              <a:rPr lang="en-US" dirty="0"/>
              <a:t>Very popular programming language</a:t>
            </a:r>
          </a:p>
          <a:p>
            <a:r>
              <a:rPr lang="en-US" dirty="0"/>
              <a:t>Interpreted language</a:t>
            </a:r>
          </a:p>
          <a:p>
            <a:pPr lvl="1"/>
            <a:r>
              <a:rPr lang="en-US" dirty="0"/>
              <a:t>Can be immediately run rather than compiled before running</a:t>
            </a:r>
          </a:p>
          <a:p>
            <a:r>
              <a:rPr lang="en-US" dirty="0"/>
              <a:t>Programs are run from the very first line of code.</a:t>
            </a:r>
          </a:p>
          <a:p>
            <a:r>
              <a:rPr lang="en-US" dirty="0"/>
              <a:t>We will go over a brief review of the most important types and data structures in Python</a:t>
            </a:r>
          </a:p>
          <a:p>
            <a:r>
              <a:rPr lang="en-US" dirty="0"/>
              <a:t>If you need more in-depth explanations, I can provide you with online resources to look at. Google is your best friend for syntax.</a:t>
            </a:r>
          </a:p>
          <a:p>
            <a:endParaRPr lang="en-US" dirty="0"/>
          </a:p>
        </p:txBody>
      </p:sp>
    </p:spTree>
    <p:extLst>
      <p:ext uri="{BB962C8B-B14F-4D97-AF65-F5344CB8AC3E}">
        <p14:creationId xmlns:p14="http://schemas.microsoft.com/office/powerpoint/2010/main" val="2079566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574F-6B1C-43F6-67BE-29ED02FF0E8F}"/>
              </a:ext>
            </a:extLst>
          </p:cNvPr>
          <p:cNvSpPr>
            <a:spLocks noGrp="1"/>
          </p:cNvSpPr>
          <p:nvPr>
            <p:ph type="title"/>
          </p:nvPr>
        </p:nvSpPr>
        <p:spPr>
          <a:xfrm>
            <a:off x="628650" y="0"/>
            <a:ext cx="7886700" cy="1325563"/>
          </a:xfrm>
        </p:spPr>
        <p:txBody>
          <a:bodyPr/>
          <a:lstStyle/>
          <a:p>
            <a:pPr algn="ctr"/>
            <a:r>
              <a:rPr lang="en-US" dirty="0"/>
              <a:t>Python Review</a:t>
            </a:r>
          </a:p>
        </p:txBody>
      </p:sp>
      <p:sp>
        <p:nvSpPr>
          <p:cNvPr id="3" name="Content Placeholder 2">
            <a:extLst>
              <a:ext uri="{FF2B5EF4-FFF2-40B4-BE49-F238E27FC236}">
                <a16:creationId xmlns:a16="http://schemas.microsoft.com/office/drawing/2014/main" id="{27C6FB56-F195-3AFB-9EC9-F7BD9F40D145}"/>
              </a:ext>
            </a:extLst>
          </p:cNvPr>
          <p:cNvSpPr>
            <a:spLocks noGrp="1"/>
          </p:cNvSpPr>
          <p:nvPr>
            <p:ph idx="1"/>
          </p:nvPr>
        </p:nvSpPr>
        <p:spPr>
          <a:xfrm>
            <a:off x="628650" y="1045029"/>
            <a:ext cx="3497036" cy="5486400"/>
          </a:xfrm>
        </p:spPr>
        <p:txBody>
          <a:bodyPr>
            <a:normAutofit/>
          </a:bodyPr>
          <a:lstStyle/>
          <a:p>
            <a:r>
              <a:rPr lang="en-US" dirty="0"/>
              <a:t>Basic Types</a:t>
            </a:r>
          </a:p>
          <a:p>
            <a:pPr lvl="1"/>
            <a:r>
              <a:rPr lang="en-US" dirty="0"/>
              <a:t>Integers</a:t>
            </a:r>
          </a:p>
          <a:p>
            <a:pPr lvl="2"/>
            <a:r>
              <a:rPr lang="en-US" dirty="0"/>
              <a:t>1, 55, 39, 33+43, 9-3</a:t>
            </a:r>
          </a:p>
          <a:p>
            <a:pPr lvl="1"/>
            <a:r>
              <a:rPr lang="en-US" dirty="0"/>
              <a:t>Floats</a:t>
            </a:r>
          </a:p>
          <a:p>
            <a:pPr lvl="2"/>
            <a:r>
              <a:rPr lang="en-US" dirty="0"/>
              <a:t>0.1243, 12.245</a:t>
            </a:r>
          </a:p>
          <a:p>
            <a:pPr lvl="1"/>
            <a:r>
              <a:rPr lang="en-US" dirty="0"/>
              <a:t>Strings</a:t>
            </a:r>
          </a:p>
          <a:p>
            <a:pPr lvl="2"/>
            <a:r>
              <a:rPr lang="en-US" dirty="0"/>
              <a:t>‘hello’, “world”</a:t>
            </a:r>
          </a:p>
          <a:p>
            <a:pPr lvl="1"/>
            <a:r>
              <a:rPr lang="en-US" dirty="0"/>
              <a:t>Boolean</a:t>
            </a:r>
          </a:p>
          <a:p>
            <a:pPr lvl="2"/>
            <a:r>
              <a:rPr lang="en-US" dirty="0"/>
              <a:t>True or False</a:t>
            </a:r>
          </a:p>
          <a:p>
            <a:pPr lvl="1"/>
            <a:r>
              <a:rPr lang="en-US" dirty="0"/>
              <a:t>List/arrays</a:t>
            </a:r>
          </a:p>
          <a:p>
            <a:pPr lvl="2"/>
            <a:r>
              <a:rPr lang="en-US" dirty="0"/>
              <a:t>[‘list’, ‘of’, ‘strings’], [1 ,2, 3]</a:t>
            </a:r>
          </a:p>
        </p:txBody>
      </p:sp>
      <p:sp>
        <p:nvSpPr>
          <p:cNvPr id="5" name="TextBox 4">
            <a:extLst>
              <a:ext uri="{FF2B5EF4-FFF2-40B4-BE49-F238E27FC236}">
                <a16:creationId xmlns:a16="http://schemas.microsoft.com/office/drawing/2014/main" id="{BC0BD59E-98F0-F110-E86C-445D034948F8}"/>
              </a:ext>
            </a:extLst>
          </p:cNvPr>
          <p:cNvSpPr txBox="1"/>
          <p:nvPr/>
        </p:nvSpPr>
        <p:spPr>
          <a:xfrm>
            <a:off x="4128407" y="1045029"/>
            <a:ext cx="4572000" cy="1877437"/>
          </a:xfrm>
          <a:prstGeom prst="rect">
            <a:avLst/>
          </a:prstGeom>
          <a:noFill/>
        </p:spPr>
        <p:txBody>
          <a:bodyPr wrap="square">
            <a:spAutoFit/>
          </a:bodyPr>
          <a:lstStyle/>
          <a:p>
            <a:pPr marL="285750" indent="-285750">
              <a:buFont typeface="Arial" panose="020B0604020202020204" pitchFamily="34" charset="0"/>
              <a:buChar char="•"/>
            </a:pPr>
            <a:r>
              <a:rPr lang="en-US" sz="2800" dirty="0"/>
              <a:t>Operators</a:t>
            </a:r>
          </a:p>
          <a:p>
            <a:pPr marL="742950" lvl="1" indent="-285750">
              <a:buFont typeface="Arial" panose="020B0604020202020204" pitchFamily="34" charset="0"/>
              <a:buChar char="•"/>
            </a:pPr>
            <a:r>
              <a:rPr lang="en-US" sz="2400" dirty="0"/>
              <a:t>Relational </a:t>
            </a:r>
          </a:p>
          <a:p>
            <a:pPr marL="1200150" lvl="2" indent="-285750">
              <a:buFont typeface="Arial" panose="020B0604020202020204" pitchFamily="34" charset="0"/>
              <a:buChar char="•"/>
            </a:pPr>
            <a:r>
              <a:rPr lang="en-US" sz="2000" dirty="0"/>
              <a:t>==, !=, &lt;, &lt;=, &gt;, &gt;=</a:t>
            </a:r>
          </a:p>
          <a:p>
            <a:pPr marL="742950" lvl="1" indent="-285750">
              <a:buFont typeface="Arial" panose="020B0604020202020204" pitchFamily="34" charset="0"/>
              <a:buChar char="•"/>
            </a:pPr>
            <a:r>
              <a:rPr lang="en-US" sz="2400" dirty="0"/>
              <a:t>Logical </a:t>
            </a:r>
          </a:p>
          <a:p>
            <a:pPr marL="1200150" lvl="2" indent="-285750">
              <a:buFont typeface="Arial" panose="020B0604020202020204" pitchFamily="34" charset="0"/>
              <a:buChar char="•"/>
            </a:pPr>
            <a:r>
              <a:rPr lang="en-US" sz="2000" dirty="0"/>
              <a:t>and, or, not</a:t>
            </a:r>
          </a:p>
        </p:txBody>
      </p:sp>
      <p:sp>
        <p:nvSpPr>
          <p:cNvPr id="7" name="TextBox 6">
            <a:extLst>
              <a:ext uri="{FF2B5EF4-FFF2-40B4-BE49-F238E27FC236}">
                <a16:creationId xmlns:a16="http://schemas.microsoft.com/office/drawing/2014/main" id="{46667913-0F10-3ADF-E1C9-DC343B3CE449}"/>
              </a:ext>
            </a:extLst>
          </p:cNvPr>
          <p:cNvSpPr txBox="1"/>
          <p:nvPr/>
        </p:nvSpPr>
        <p:spPr>
          <a:xfrm>
            <a:off x="4063093" y="3429000"/>
            <a:ext cx="4702629" cy="2616101"/>
          </a:xfrm>
          <a:prstGeom prst="rect">
            <a:avLst/>
          </a:prstGeom>
          <a:noFill/>
        </p:spPr>
        <p:txBody>
          <a:bodyPr wrap="square">
            <a:spAutoFit/>
          </a:bodyPr>
          <a:lstStyle/>
          <a:p>
            <a:pPr marL="285750" indent="-285750">
              <a:buFont typeface="Arial" panose="020B0604020202020204" pitchFamily="34" charset="0"/>
              <a:buChar char="•"/>
            </a:pPr>
            <a:r>
              <a:rPr lang="en-US" sz="2800" dirty="0"/>
              <a:t>Variables</a:t>
            </a:r>
          </a:p>
          <a:p>
            <a:pPr marL="742950" lvl="1" indent="-285750">
              <a:buFont typeface="Arial" panose="020B0604020202020204" pitchFamily="34" charset="0"/>
              <a:buChar char="•"/>
            </a:pPr>
            <a:r>
              <a:rPr lang="en-US" sz="2400" dirty="0"/>
              <a:t>Refers to an object of any type</a:t>
            </a:r>
          </a:p>
          <a:p>
            <a:pPr marL="742950" lvl="1" indent="-285750">
              <a:buFont typeface="Arial" panose="020B0604020202020204" pitchFamily="34" charset="0"/>
              <a:buChar char="•"/>
            </a:pPr>
            <a:r>
              <a:rPr lang="en-US" sz="2400" dirty="0"/>
              <a:t>Do not have pre-defined types</a:t>
            </a:r>
          </a:p>
          <a:p>
            <a:pPr marL="742950" lvl="1" indent="-285750">
              <a:buFont typeface="Arial" panose="020B0604020202020204" pitchFamily="34" charset="0"/>
              <a:buChar char="•"/>
            </a:pPr>
            <a:r>
              <a:rPr lang="en-US" sz="2400" dirty="0"/>
              <a:t>Define a variable in an assignment statement</a:t>
            </a:r>
          </a:p>
          <a:p>
            <a:pPr marL="1200150" lvl="2" indent="-285750">
              <a:buFont typeface="Arial" panose="020B0604020202020204" pitchFamily="34" charset="0"/>
              <a:buChar char="•"/>
            </a:pPr>
            <a:r>
              <a:rPr lang="en-US" sz="2000" dirty="0"/>
              <a:t>var = 2</a:t>
            </a:r>
          </a:p>
          <a:p>
            <a:pPr marL="1200150" lvl="2" indent="-285750">
              <a:buFont typeface="Arial" panose="020B0604020202020204" pitchFamily="34" charset="0"/>
              <a:buChar char="•"/>
            </a:pPr>
            <a:r>
              <a:rPr lang="en-US" sz="2000" dirty="0"/>
              <a:t>var2 = ‘hi’</a:t>
            </a:r>
          </a:p>
        </p:txBody>
      </p:sp>
    </p:spTree>
    <p:extLst>
      <p:ext uri="{BB962C8B-B14F-4D97-AF65-F5344CB8AC3E}">
        <p14:creationId xmlns:p14="http://schemas.microsoft.com/office/powerpoint/2010/main" val="2336626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03FCC-9287-B112-91FC-1595EA754507}"/>
              </a:ext>
            </a:extLst>
          </p:cNvPr>
          <p:cNvSpPr>
            <a:spLocks noGrp="1"/>
          </p:cNvSpPr>
          <p:nvPr>
            <p:ph type="title"/>
          </p:nvPr>
        </p:nvSpPr>
        <p:spPr/>
        <p:txBody>
          <a:bodyPr/>
          <a:lstStyle/>
          <a:p>
            <a:pPr algn="ctr"/>
            <a:r>
              <a:rPr lang="en-US" dirty="0"/>
              <a:t>Python Review</a:t>
            </a:r>
          </a:p>
        </p:txBody>
      </p:sp>
      <p:sp>
        <p:nvSpPr>
          <p:cNvPr id="3" name="Content Placeholder 2">
            <a:extLst>
              <a:ext uri="{FF2B5EF4-FFF2-40B4-BE49-F238E27FC236}">
                <a16:creationId xmlns:a16="http://schemas.microsoft.com/office/drawing/2014/main" id="{CB2F7BF7-E3D0-190D-33EC-B713EE698A6B}"/>
              </a:ext>
            </a:extLst>
          </p:cNvPr>
          <p:cNvSpPr>
            <a:spLocks noGrp="1"/>
          </p:cNvSpPr>
          <p:nvPr>
            <p:ph idx="1"/>
          </p:nvPr>
        </p:nvSpPr>
        <p:spPr/>
        <p:txBody>
          <a:bodyPr/>
          <a:lstStyle/>
          <a:p>
            <a:r>
              <a:rPr lang="en-US" dirty="0"/>
              <a:t>Print Statement</a:t>
            </a:r>
          </a:p>
          <a:p>
            <a:pPr lvl="1"/>
            <a:r>
              <a:rPr lang="en-US" dirty="0"/>
              <a:t>Produces text output on the terminal</a:t>
            </a:r>
          </a:p>
          <a:p>
            <a:pPr lvl="1"/>
            <a:r>
              <a:rPr lang="en-US" dirty="0"/>
              <a:t>Used a lot to visualize results of programs (you will see this shortly)</a:t>
            </a:r>
          </a:p>
          <a:p>
            <a:pPr lvl="2"/>
            <a:r>
              <a:rPr lang="en-US" dirty="0"/>
              <a:t>print(‘hello everyone’)</a:t>
            </a:r>
          </a:p>
          <a:p>
            <a:pPr lvl="2"/>
            <a:endParaRPr lang="en-US" dirty="0"/>
          </a:p>
          <a:p>
            <a:r>
              <a:rPr lang="en-US" dirty="0"/>
              <a:t>Indentation matters!!!!</a:t>
            </a:r>
          </a:p>
          <a:p>
            <a:pPr lvl="1"/>
            <a:r>
              <a:rPr lang="en-US" dirty="0"/>
              <a:t>Defines structure of the code (instead of braces)</a:t>
            </a:r>
          </a:p>
          <a:p>
            <a:pPr lvl="2"/>
            <a:endParaRPr lang="en-US" dirty="0"/>
          </a:p>
          <a:p>
            <a:endParaRPr lang="en-US" dirty="0"/>
          </a:p>
        </p:txBody>
      </p:sp>
    </p:spTree>
    <p:extLst>
      <p:ext uri="{BB962C8B-B14F-4D97-AF65-F5344CB8AC3E}">
        <p14:creationId xmlns:p14="http://schemas.microsoft.com/office/powerpoint/2010/main" val="3977646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574F-6B1C-43F6-67BE-29ED02FF0E8F}"/>
              </a:ext>
            </a:extLst>
          </p:cNvPr>
          <p:cNvSpPr>
            <a:spLocks noGrp="1"/>
          </p:cNvSpPr>
          <p:nvPr>
            <p:ph type="title"/>
          </p:nvPr>
        </p:nvSpPr>
        <p:spPr>
          <a:xfrm>
            <a:off x="628650" y="0"/>
            <a:ext cx="7886700" cy="1325563"/>
          </a:xfrm>
        </p:spPr>
        <p:txBody>
          <a:bodyPr/>
          <a:lstStyle/>
          <a:p>
            <a:pPr algn="ctr"/>
            <a:r>
              <a:rPr lang="en-US" dirty="0"/>
              <a:t>Python Review</a:t>
            </a:r>
          </a:p>
        </p:txBody>
      </p:sp>
      <p:sp>
        <p:nvSpPr>
          <p:cNvPr id="3" name="Content Placeholder 2">
            <a:extLst>
              <a:ext uri="{FF2B5EF4-FFF2-40B4-BE49-F238E27FC236}">
                <a16:creationId xmlns:a16="http://schemas.microsoft.com/office/drawing/2014/main" id="{27C6FB56-F195-3AFB-9EC9-F7BD9F40D145}"/>
              </a:ext>
            </a:extLst>
          </p:cNvPr>
          <p:cNvSpPr>
            <a:spLocks noGrp="1"/>
          </p:cNvSpPr>
          <p:nvPr>
            <p:ph idx="1"/>
          </p:nvPr>
        </p:nvSpPr>
        <p:spPr>
          <a:xfrm>
            <a:off x="302078" y="1333955"/>
            <a:ext cx="7886701" cy="5089092"/>
          </a:xfrm>
        </p:spPr>
        <p:txBody>
          <a:bodyPr>
            <a:normAutofit lnSpcReduction="10000"/>
          </a:bodyPr>
          <a:lstStyle/>
          <a:p>
            <a:r>
              <a:rPr lang="en-US" dirty="0"/>
              <a:t>Lists/arrays</a:t>
            </a:r>
          </a:p>
          <a:p>
            <a:pPr lvl="1"/>
            <a:r>
              <a:rPr lang="en-US" dirty="0"/>
              <a:t>Store multiple items in a single variable</a:t>
            </a:r>
          </a:p>
          <a:p>
            <a:pPr lvl="1"/>
            <a:r>
              <a:rPr lang="en-US" dirty="0"/>
              <a:t>Each item can be accessed by its index</a:t>
            </a:r>
          </a:p>
          <a:p>
            <a:pPr lvl="1"/>
            <a:r>
              <a:rPr lang="en-US" dirty="0"/>
              <a:t>Indexing starts at 0 (if you have 10 items, the indexes will be 0-9)</a:t>
            </a:r>
          </a:p>
          <a:p>
            <a:pPr lvl="1"/>
            <a:r>
              <a:rPr lang="en-US" dirty="0"/>
              <a:t>Can be strings, </a:t>
            </a:r>
            <a:r>
              <a:rPr lang="en-US" dirty="0" err="1"/>
              <a:t>ints</a:t>
            </a:r>
            <a:r>
              <a:rPr lang="en-US" dirty="0"/>
              <a:t>, </a:t>
            </a:r>
            <a:r>
              <a:rPr lang="en-US" dirty="0" err="1"/>
              <a:t>etc</a:t>
            </a:r>
            <a:endParaRPr lang="en-US" dirty="0"/>
          </a:p>
          <a:p>
            <a:pPr lvl="1"/>
            <a:r>
              <a:rPr lang="en-US" dirty="0"/>
              <a:t>Creating, accessing, and adding:</a:t>
            </a:r>
          </a:p>
          <a:p>
            <a:pPr lvl="2"/>
            <a:r>
              <a:rPr lang="en-US" dirty="0" err="1"/>
              <a:t>my_list</a:t>
            </a:r>
            <a:r>
              <a:rPr lang="en-US" dirty="0"/>
              <a:t> = [‘str1’, ‘str2’, ‘str3’]</a:t>
            </a:r>
          </a:p>
          <a:p>
            <a:pPr lvl="2"/>
            <a:r>
              <a:rPr lang="en-US" dirty="0" err="1"/>
              <a:t>my_list</a:t>
            </a:r>
            <a:r>
              <a:rPr lang="en-US" dirty="0"/>
              <a:t>[index]</a:t>
            </a:r>
          </a:p>
          <a:p>
            <a:pPr lvl="2"/>
            <a:r>
              <a:rPr lang="en-US" dirty="0" err="1"/>
              <a:t>my_list.append</a:t>
            </a:r>
            <a:r>
              <a:rPr lang="en-US" dirty="0"/>
              <a:t>(‘</a:t>
            </a:r>
            <a:r>
              <a:rPr lang="en-US" dirty="0" err="1"/>
              <a:t>newstr</a:t>
            </a:r>
            <a:r>
              <a:rPr lang="en-US" dirty="0"/>
              <a:t>’) </a:t>
            </a:r>
          </a:p>
          <a:p>
            <a:pPr lvl="1"/>
            <a:r>
              <a:rPr lang="en-US" dirty="0"/>
              <a:t>Slicing</a:t>
            </a:r>
          </a:p>
          <a:p>
            <a:pPr lvl="2"/>
            <a:r>
              <a:rPr lang="en-US" dirty="0"/>
              <a:t>List[start : stop : step]</a:t>
            </a:r>
          </a:p>
          <a:p>
            <a:pPr marL="914400" lvl="2" indent="0">
              <a:buNone/>
            </a:pPr>
            <a:endParaRPr lang="en-US" dirty="0"/>
          </a:p>
          <a:p>
            <a:pPr lvl="1"/>
            <a:r>
              <a:rPr lang="en-US" dirty="0"/>
              <a:t>Many other capabilities, refer to </a:t>
            </a:r>
            <a:r>
              <a:rPr lang="en-US" dirty="0">
                <a:hlinkClick r:id="rId2"/>
              </a:rPr>
              <a:t>https://www.w3schools.com/python/python_lists.asp</a:t>
            </a:r>
            <a:endParaRPr lang="en-US" dirty="0"/>
          </a:p>
          <a:p>
            <a:pPr lvl="1"/>
            <a:endParaRPr lang="en-US" dirty="0"/>
          </a:p>
        </p:txBody>
      </p:sp>
      <p:pic>
        <p:nvPicPr>
          <p:cNvPr id="5" name="Picture 4" descr="Text&#10;&#10;Description automatically generated with medium confidence">
            <a:extLst>
              <a:ext uri="{FF2B5EF4-FFF2-40B4-BE49-F238E27FC236}">
                <a16:creationId xmlns:a16="http://schemas.microsoft.com/office/drawing/2014/main" id="{6386C2FF-2E09-2EF9-FBA6-F9C62BF638FA}"/>
              </a:ext>
            </a:extLst>
          </p:cNvPr>
          <p:cNvPicPr>
            <a:picLocks noChangeAspect="1"/>
          </p:cNvPicPr>
          <p:nvPr/>
        </p:nvPicPr>
        <p:blipFill>
          <a:blip r:embed="rId3"/>
          <a:stretch>
            <a:fillRect/>
          </a:stretch>
        </p:blipFill>
        <p:spPr>
          <a:xfrm>
            <a:off x="5107115" y="3096733"/>
            <a:ext cx="4036885" cy="1235781"/>
          </a:xfrm>
          <a:prstGeom prst="rect">
            <a:avLst/>
          </a:prstGeom>
        </p:spPr>
      </p:pic>
      <p:pic>
        <p:nvPicPr>
          <p:cNvPr id="9" name="Picture 8" descr="Text&#10;&#10;Description automatically generated">
            <a:extLst>
              <a:ext uri="{FF2B5EF4-FFF2-40B4-BE49-F238E27FC236}">
                <a16:creationId xmlns:a16="http://schemas.microsoft.com/office/drawing/2014/main" id="{4FDAC660-E8EA-9253-D2E6-6357CE1A91F5}"/>
              </a:ext>
            </a:extLst>
          </p:cNvPr>
          <p:cNvPicPr>
            <a:picLocks noChangeAspect="1"/>
          </p:cNvPicPr>
          <p:nvPr/>
        </p:nvPicPr>
        <p:blipFill>
          <a:blip r:embed="rId4"/>
          <a:stretch>
            <a:fillRect/>
          </a:stretch>
        </p:blipFill>
        <p:spPr>
          <a:xfrm>
            <a:off x="5109357" y="4857968"/>
            <a:ext cx="3820947" cy="881757"/>
          </a:xfrm>
          <a:prstGeom prst="rect">
            <a:avLst/>
          </a:prstGeom>
        </p:spPr>
      </p:pic>
    </p:spTree>
    <p:extLst>
      <p:ext uri="{BB962C8B-B14F-4D97-AF65-F5344CB8AC3E}">
        <p14:creationId xmlns:p14="http://schemas.microsoft.com/office/powerpoint/2010/main" val="2855057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574F-6B1C-43F6-67BE-29ED02FF0E8F}"/>
              </a:ext>
            </a:extLst>
          </p:cNvPr>
          <p:cNvSpPr>
            <a:spLocks noGrp="1"/>
          </p:cNvSpPr>
          <p:nvPr>
            <p:ph type="title"/>
          </p:nvPr>
        </p:nvSpPr>
        <p:spPr>
          <a:xfrm>
            <a:off x="628650" y="0"/>
            <a:ext cx="7886700" cy="1325563"/>
          </a:xfrm>
        </p:spPr>
        <p:txBody>
          <a:bodyPr/>
          <a:lstStyle/>
          <a:p>
            <a:pPr algn="ctr"/>
            <a:r>
              <a:rPr lang="en-US" dirty="0"/>
              <a:t>Python Review</a:t>
            </a:r>
          </a:p>
        </p:txBody>
      </p:sp>
      <p:sp>
        <p:nvSpPr>
          <p:cNvPr id="3" name="Content Placeholder 2">
            <a:extLst>
              <a:ext uri="{FF2B5EF4-FFF2-40B4-BE49-F238E27FC236}">
                <a16:creationId xmlns:a16="http://schemas.microsoft.com/office/drawing/2014/main" id="{27C6FB56-F195-3AFB-9EC9-F7BD9F40D145}"/>
              </a:ext>
            </a:extLst>
          </p:cNvPr>
          <p:cNvSpPr>
            <a:spLocks noGrp="1"/>
          </p:cNvSpPr>
          <p:nvPr>
            <p:ph idx="1"/>
          </p:nvPr>
        </p:nvSpPr>
        <p:spPr>
          <a:xfrm>
            <a:off x="628650" y="1113272"/>
            <a:ext cx="8279823" cy="5740255"/>
          </a:xfrm>
        </p:spPr>
        <p:txBody>
          <a:bodyPr>
            <a:normAutofit fontScale="85000" lnSpcReduction="20000"/>
          </a:bodyPr>
          <a:lstStyle/>
          <a:p>
            <a:r>
              <a:rPr lang="en-US" dirty="0"/>
              <a:t>Relational Operators</a:t>
            </a:r>
          </a:p>
          <a:p>
            <a:pPr lvl="1"/>
            <a:r>
              <a:rPr lang="en-US" dirty="0"/>
              <a:t>==</a:t>
            </a:r>
          </a:p>
          <a:p>
            <a:pPr lvl="2"/>
            <a:r>
              <a:rPr lang="en-US" dirty="0"/>
              <a:t>1==1 is True</a:t>
            </a:r>
          </a:p>
          <a:p>
            <a:pPr lvl="2"/>
            <a:r>
              <a:rPr lang="en-US" dirty="0"/>
              <a:t>1==2 is False</a:t>
            </a:r>
          </a:p>
          <a:p>
            <a:pPr lvl="1"/>
            <a:r>
              <a:rPr lang="en-US" dirty="0"/>
              <a:t>!=</a:t>
            </a:r>
          </a:p>
          <a:p>
            <a:pPr lvl="2"/>
            <a:r>
              <a:rPr lang="en-US" dirty="0"/>
              <a:t>1!=1 is False</a:t>
            </a:r>
          </a:p>
          <a:p>
            <a:pPr lvl="2"/>
            <a:r>
              <a:rPr lang="en-US" dirty="0"/>
              <a:t>1!=2 is True</a:t>
            </a:r>
          </a:p>
          <a:p>
            <a:r>
              <a:rPr lang="en-US" dirty="0"/>
              <a:t>Conditional Statements</a:t>
            </a:r>
          </a:p>
          <a:p>
            <a:pPr lvl="1"/>
            <a:r>
              <a:rPr lang="en-US" dirty="0"/>
              <a:t>if-else statements</a:t>
            </a:r>
          </a:p>
          <a:p>
            <a:pPr lvl="1"/>
            <a:r>
              <a:rPr lang="en-US" dirty="0"/>
              <a:t>Evaluates condition (relational or logical) and if the condition is met, the following statements are run. If the condition is not met, the else statements are run.</a:t>
            </a:r>
          </a:p>
          <a:p>
            <a:pPr lvl="2"/>
            <a:r>
              <a:rPr lang="en-US" dirty="0"/>
              <a:t>if condition:</a:t>
            </a:r>
          </a:p>
          <a:p>
            <a:pPr marL="914400" lvl="2" indent="0">
              <a:buNone/>
            </a:pPr>
            <a:r>
              <a:rPr lang="en-US" dirty="0"/>
              <a:t>         statements</a:t>
            </a:r>
          </a:p>
          <a:p>
            <a:pPr marL="914400" lvl="2" indent="0">
              <a:buNone/>
            </a:pPr>
            <a:r>
              <a:rPr lang="en-US" dirty="0"/>
              <a:t>    else:</a:t>
            </a:r>
          </a:p>
          <a:p>
            <a:pPr marL="914400" lvl="2" indent="0">
              <a:buNone/>
            </a:pPr>
            <a:r>
              <a:rPr lang="en-US" dirty="0"/>
              <a:t>         else statements</a:t>
            </a:r>
          </a:p>
          <a:p>
            <a:pPr lvl="2"/>
            <a:r>
              <a:rPr lang="en-US" dirty="0"/>
              <a:t>if x &gt;2 :</a:t>
            </a:r>
          </a:p>
          <a:p>
            <a:pPr marL="914400" lvl="2" indent="0">
              <a:buNone/>
            </a:pPr>
            <a:r>
              <a:rPr lang="en-US" dirty="0"/>
              <a:t>         print(‘greater than 2!’)</a:t>
            </a:r>
          </a:p>
          <a:p>
            <a:pPr marL="914400" lvl="2" indent="0">
              <a:buNone/>
            </a:pPr>
            <a:r>
              <a:rPr lang="en-US" dirty="0"/>
              <a:t>    else:</a:t>
            </a:r>
          </a:p>
          <a:p>
            <a:pPr marL="914400" lvl="2" indent="0">
              <a:buNone/>
            </a:pPr>
            <a:r>
              <a:rPr lang="en-US" dirty="0"/>
              <a:t>         print(‘less than 2!’)</a:t>
            </a:r>
          </a:p>
          <a:p>
            <a:pPr lvl="2"/>
            <a:endParaRPr lang="en-US" dirty="0"/>
          </a:p>
        </p:txBody>
      </p:sp>
      <p:pic>
        <p:nvPicPr>
          <p:cNvPr id="1026" name="Picture 2">
            <a:extLst>
              <a:ext uri="{FF2B5EF4-FFF2-40B4-BE49-F238E27FC236}">
                <a16:creationId xmlns:a16="http://schemas.microsoft.com/office/drawing/2014/main" id="{6212D4CB-3C0E-6F79-702E-11972813F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8561" y="1465263"/>
            <a:ext cx="3755571" cy="18621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4F157B5-4CD9-0A39-26CB-19AF57B2C079}"/>
              </a:ext>
            </a:extLst>
          </p:cNvPr>
          <p:cNvSpPr txBox="1"/>
          <p:nvPr/>
        </p:nvSpPr>
        <p:spPr>
          <a:xfrm>
            <a:off x="4572000" y="1003598"/>
            <a:ext cx="4572000" cy="461665"/>
          </a:xfrm>
          <a:prstGeom prst="rect">
            <a:avLst/>
          </a:prstGeom>
          <a:noFill/>
        </p:spPr>
        <p:txBody>
          <a:bodyPr wrap="square">
            <a:spAutoFit/>
          </a:bodyPr>
          <a:lstStyle/>
          <a:p>
            <a:pPr marL="285750" indent="-285750">
              <a:buFont typeface="Arial" panose="020B0604020202020204" pitchFamily="34" charset="0"/>
              <a:buChar char="•"/>
            </a:pPr>
            <a:r>
              <a:rPr lang="en-US" sz="2400" dirty="0"/>
              <a:t>Logical Operators</a:t>
            </a:r>
          </a:p>
        </p:txBody>
      </p:sp>
    </p:spTree>
    <p:extLst>
      <p:ext uri="{BB962C8B-B14F-4D97-AF65-F5344CB8AC3E}">
        <p14:creationId xmlns:p14="http://schemas.microsoft.com/office/powerpoint/2010/main" val="1212569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574F-6B1C-43F6-67BE-29ED02FF0E8F}"/>
              </a:ext>
            </a:extLst>
          </p:cNvPr>
          <p:cNvSpPr>
            <a:spLocks noGrp="1"/>
          </p:cNvSpPr>
          <p:nvPr>
            <p:ph type="title"/>
          </p:nvPr>
        </p:nvSpPr>
        <p:spPr>
          <a:xfrm>
            <a:off x="628650" y="0"/>
            <a:ext cx="7886700" cy="1325563"/>
          </a:xfrm>
        </p:spPr>
        <p:txBody>
          <a:bodyPr/>
          <a:lstStyle/>
          <a:p>
            <a:pPr algn="ctr"/>
            <a:r>
              <a:rPr lang="en-US" dirty="0"/>
              <a:t>Python Review</a:t>
            </a:r>
          </a:p>
        </p:txBody>
      </p:sp>
      <p:sp>
        <p:nvSpPr>
          <p:cNvPr id="3" name="Content Placeholder 2">
            <a:extLst>
              <a:ext uri="{FF2B5EF4-FFF2-40B4-BE49-F238E27FC236}">
                <a16:creationId xmlns:a16="http://schemas.microsoft.com/office/drawing/2014/main" id="{27C6FB56-F195-3AFB-9EC9-F7BD9F40D145}"/>
              </a:ext>
            </a:extLst>
          </p:cNvPr>
          <p:cNvSpPr>
            <a:spLocks noGrp="1"/>
          </p:cNvSpPr>
          <p:nvPr>
            <p:ph idx="1"/>
          </p:nvPr>
        </p:nvSpPr>
        <p:spPr>
          <a:xfrm>
            <a:off x="628650" y="1325563"/>
            <a:ext cx="5216980" cy="5089092"/>
          </a:xfrm>
        </p:spPr>
        <p:txBody>
          <a:bodyPr>
            <a:normAutofit/>
          </a:bodyPr>
          <a:lstStyle/>
          <a:p>
            <a:r>
              <a:rPr lang="en-US" dirty="0"/>
              <a:t>Repeating</a:t>
            </a:r>
          </a:p>
          <a:p>
            <a:pPr lvl="1"/>
            <a:r>
              <a:rPr lang="en-US" dirty="0"/>
              <a:t>For loop</a:t>
            </a:r>
          </a:p>
          <a:p>
            <a:pPr lvl="2"/>
            <a:r>
              <a:rPr lang="en-US" dirty="0"/>
              <a:t>Repeats statements over a group of values (range or list)</a:t>
            </a:r>
          </a:p>
          <a:p>
            <a:pPr lvl="3"/>
            <a:r>
              <a:rPr lang="en-US" dirty="0"/>
              <a:t>If you use range(</a:t>
            </a:r>
            <a:r>
              <a:rPr lang="en-US" dirty="0" err="1"/>
              <a:t>start:end:step</a:t>
            </a:r>
            <a:r>
              <a:rPr lang="en-US" dirty="0"/>
              <a:t>), the end value is not included in the loop</a:t>
            </a:r>
          </a:p>
          <a:p>
            <a:pPr lvl="3"/>
            <a:r>
              <a:rPr lang="en-US" dirty="0"/>
              <a:t>for </a:t>
            </a:r>
            <a:r>
              <a:rPr lang="en-US" dirty="0" err="1"/>
              <a:t>variableName</a:t>
            </a:r>
            <a:r>
              <a:rPr lang="en-US" dirty="0"/>
              <a:t> in </a:t>
            </a:r>
            <a:r>
              <a:rPr lang="en-US" dirty="0" err="1"/>
              <a:t>groupOfValues</a:t>
            </a:r>
            <a:r>
              <a:rPr lang="en-US" dirty="0"/>
              <a:t>:</a:t>
            </a:r>
          </a:p>
          <a:p>
            <a:pPr marL="1371600" lvl="3" indent="0">
              <a:buNone/>
            </a:pPr>
            <a:r>
              <a:rPr lang="en-US" dirty="0"/>
              <a:t>	print(</a:t>
            </a:r>
            <a:r>
              <a:rPr lang="en-US" dirty="0" err="1"/>
              <a:t>variableName</a:t>
            </a:r>
            <a:r>
              <a:rPr lang="en-US" dirty="0"/>
              <a:t>)</a:t>
            </a:r>
          </a:p>
          <a:p>
            <a:pPr lvl="1"/>
            <a:r>
              <a:rPr lang="en-US" dirty="0"/>
              <a:t>While loop</a:t>
            </a:r>
          </a:p>
          <a:p>
            <a:pPr lvl="2"/>
            <a:r>
              <a:rPr lang="en-US" dirty="0"/>
              <a:t>Repeats statements while given conditional statement is true</a:t>
            </a:r>
          </a:p>
          <a:p>
            <a:pPr lvl="3"/>
            <a:r>
              <a:rPr lang="en-US" dirty="0"/>
              <a:t>x = 1</a:t>
            </a:r>
          </a:p>
          <a:p>
            <a:pPr marL="1371600" lvl="3" indent="0">
              <a:buNone/>
            </a:pPr>
            <a:r>
              <a:rPr lang="en-US" dirty="0"/>
              <a:t>     while( x &lt; 5):</a:t>
            </a:r>
          </a:p>
          <a:p>
            <a:pPr marL="1371600" lvl="3" indent="0">
              <a:buNone/>
            </a:pPr>
            <a:r>
              <a:rPr lang="en-US" dirty="0"/>
              <a:t>           print(x)</a:t>
            </a:r>
          </a:p>
          <a:p>
            <a:pPr marL="1371600" lvl="3" indent="0">
              <a:buNone/>
            </a:pPr>
            <a:r>
              <a:rPr lang="en-US" dirty="0"/>
              <a:t>	x = x + 1</a:t>
            </a:r>
          </a:p>
          <a:p>
            <a:pPr marL="1828800" lvl="4" indent="0">
              <a:buNone/>
            </a:pPr>
            <a:endParaRPr lang="en-US" dirty="0"/>
          </a:p>
        </p:txBody>
      </p:sp>
      <p:pic>
        <p:nvPicPr>
          <p:cNvPr id="5" name="Picture 4" descr="Text, letter&#10;&#10;Description automatically generated">
            <a:extLst>
              <a:ext uri="{FF2B5EF4-FFF2-40B4-BE49-F238E27FC236}">
                <a16:creationId xmlns:a16="http://schemas.microsoft.com/office/drawing/2014/main" id="{1F4239F7-FE89-79AD-3ECF-0DEBEDD8F3A4}"/>
              </a:ext>
            </a:extLst>
          </p:cNvPr>
          <p:cNvPicPr>
            <a:picLocks noChangeAspect="1"/>
          </p:cNvPicPr>
          <p:nvPr/>
        </p:nvPicPr>
        <p:blipFill>
          <a:blip r:embed="rId2"/>
          <a:stretch>
            <a:fillRect/>
          </a:stretch>
        </p:blipFill>
        <p:spPr>
          <a:xfrm>
            <a:off x="5748564" y="2651126"/>
            <a:ext cx="3752164" cy="1777341"/>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3A92D8A0-4D47-8BBC-19A7-FE76B63DB217}"/>
              </a:ext>
            </a:extLst>
          </p:cNvPr>
          <p:cNvPicPr>
            <a:picLocks noChangeAspect="1"/>
          </p:cNvPicPr>
          <p:nvPr/>
        </p:nvPicPr>
        <p:blipFill>
          <a:blip r:embed="rId3"/>
          <a:stretch>
            <a:fillRect/>
          </a:stretch>
        </p:blipFill>
        <p:spPr>
          <a:xfrm>
            <a:off x="5748564" y="4740708"/>
            <a:ext cx="2249623" cy="2117292"/>
          </a:xfrm>
          <a:prstGeom prst="rect">
            <a:avLst/>
          </a:prstGeom>
        </p:spPr>
      </p:pic>
    </p:spTree>
    <p:extLst>
      <p:ext uri="{BB962C8B-B14F-4D97-AF65-F5344CB8AC3E}">
        <p14:creationId xmlns:p14="http://schemas.microsoft.com/office/powerpoint/2010/main" val="557527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574F-6B1C-43F6-67BE-29ED02FF0E8F}"/>
              </a:ext>
            </a:extLst>
          </p:cNvPr>
          <p:cNvSpPr>
            <a:spLocks noGrp="1"/>
          </p:cNvSpPr>
          <p:nvPr>
            <p:ph type="title"/>
          </p:nvPr>
        </p:nvSpPr>
        <p:spPr>
          <a:xfrm>
            <a:off x="628650" y="0"/>
            <a:ext cx="7886700" cy="1325563"/>
          </a:xfrm>
        </p:spPr>
        <p:txBody>
          <a:bodyPr/>
          <a:lstStyle/>
          <a:p>
            <a:pPr algn="ctr"/>
            <a:r>
              <a:rPr lang="en-US" dirty="0"/>
              <a:t>Python Review</a:t>
            </a:r>
          </a:p>
        </p:txBody>
      </p:sp>
      <p:sp>
        <p:nvSpPr>
          <p:cNvPr id="3" name="Content Placeholder 2">
            <a:extLst>
              <a:ext uri="{FF2B5EF4-FFF2-40B4-BE49-F238E27FC236}">
                <a16:creationId xmlns:a16="http://schemas.microsoft.com/office/drawing/2014/main" id="{27C6FB56-F195-3AFB-9EC9-F7BD9F40D145}"/>
              </a:ext>
            </a:extLst>
          </p:cNvPr>
          <p:cNvSpPr>
            <a:spLocks noGrp="1"/>
          </p:cNvSpPr>
          <p:nvPr>
            <p:ph idx="1"/>
          </p:nvPr>
        </p:nvSpPr>
        <p:spPr>
          <a:xfrm>
            <a:off x="628650" y="1113272"/>
            <a:ext cx="8279823" cy="5740255"/>
          </a:xfrm>
        </p:spPr>
        <p:txBody>
          <a:bodyPr>
            <a:normAutofit/>
          </a:bodyPr>
          <a:lstStyle/>
          <a:p>
            <a:r>
              <a:rPr lang="en-US" dirty="0"/>
              <a:t>Functions</a:t>
            </a:r>
          </a:p>
          <a:p>
            <a:pPr lvl="1"/>
            <a:r>
              <a:rPr lang="en-US" dirty="0"/>
              <a:t>Block of statements that run when called</a:t>
            </a:r>
          </a:p>
          <a:p>
            <a:pPr lvl="2"/>
            <a:r>
              <a:rPr lang="en-US" dirty="0"/>
              <a:t>Can pass in parameters to be used in the function</a:t>
            </a:r>
          </a:p>
          <a:p>
            <a:pPr lvl="1"/>
            <a:endParaRPr lang="en-US" dirty="0"/>
          </a:p>
          <a:p>
            <a:pPr marL="914400" lvl="2" indent="0">
              <a:buNone/>
            </a:pPr>
            <a:endParaRPr lang="en-US" dirty="0"/>
          </a:p>
        </p:txBody>
      </p:sp>
      <p:pic>
        <p:nvPicPr>
          <p:cNvPr id="7" name="Picture 6" descr="Text&#10;&#10;Description automatically generated">
            <a:extLst>
              <a:ext uri="{FF2B5EF4-FFF2-40B4-BE49-F238E27FC236}">
                <a16:creationId xmlns:a16="http://schemas.microsoft.com/office/drawing/2014/main" id="{8A0FA89B-2C0C-E768-A685-961D838FEC34}"/>
              </a:ext>
            </a:extLst>
          </p:cNvPr>
          <p:cNvPicPr>
            <a:picLocks noChangeAspect="1"/>
          </p:cNvPicPr>
          <p:nvPr/>
        </p:nvPicPr>
        <p:blipFill>
          <a:blip r:embed="rId2"/>
          <a:stretch>
            <a:fillRect/>
          </a:stretch>
        </p:blipFill>
        <p:spPr>
          <a:xfrm>
            <a:off x="2029505" y="2715078"/>
            <a:ext cx="5084989" cy="3285363"/>
          </a:xfrm>
          <a:prstGeom prst="rect">
            <a:avLst/>
          </a:prstGeom>
        </p:spPr>
      </p:pic>
    </p:spTree>
    <p:extLst>
      <p:ext uri="{BB962C8B-B14F-4D97-AF65-F5344CB8AC3E}">
        <p14:creationId xmlns:p14="http://schemas.microsoft.com/office/powerpoint/2010/main" val="961394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574F-6B1C-43F6-67BE-29ED02FF0E8F}"/>
              </a:ext>
            </a:extLst>
          </p:cNvPr>
          <p:cNvSpPr>
            <a:spLocks noGrp="1"/>
          </p:cNvSpPr>
          <p:nvPr>
            <p:ph type="title"/>
          </p:nvPr>
        </p:nvSpPr>
        <p:spPr>
          <a:xfrm>
            <a:off x="628650" y="0"/>
            <a:ext cx="7886700" cy="1325563"/>
          </a:xfrm>
        </p:spPr>
        <p:txBody>
          <a:bodyPr/>
          <a:lstStyle/>
          <a:p>
            <a:pPr algn="ctr"/>
            <a:r>
              <a:rPr lang="en-US" dirty="0"/>
              <a:t>Python Review</a:t>
            </a:r>
          </a:p>
        </p:txBody>
      </p:sp>
      <p:sp>
        <p:nvSpPr>
          <p:cNvPr id="3" name="Content Placeholder 2">
            <a:extLst>
              <a:ext uri="{FF2B5EF4-FFF2-40B4-BE49-F238E27FC236}">
                <a16:creationId xmlns:a16="http://schemas.microsoft.com/office/drawing/2014/main" id="{27C6FB56-F195-3AFB-9EC9-F7BD9F40D145}"/>
              </a:ext>
            </a:extLst>
          </p:cNvPr>
          <p:cNvSpPr>
            <a:spLocks noGrp="1"/>
          </p:cNvSpPr>
          <p:nvPr>
            <p:ph idx="1"/>
          </p:nvPr>
        </p:nvSpPr>
        <p:spPr>
          <a:xfrm>
            <a:off x="628650" y="1113272"/>
            <a:ext cx="8279823" cy="5740255"/>
          </a:xfrm>
        </p:spPr>
        <p:txBody>
          <a:bodyPr>
            <a:normAutofit/>
          </a:bodyPr>
          <a:lstStyle/>
          <a:p>
            <a:r>
              <a:rPr lang="en-US" dirty="0"/>
              <a:t>Classes/Objects</a:t>
            </a:r>
          </a:p>
          <a:p>
            <a:pPr lvl="1"/>
            <a:r>
              <a:rPr lang="en-US" dirty="0"/>
              <a:t>A class is a blueprint for an object</a:t>
            </a:r>
          </a:p>
          <a:p>
            <a:pPr lvl="2"/>
            <a:r>
              <a:rPr lang="en-US" dirty="0"/>
              <a:t>Contains properties and functions for the object</a:t>
            </a:r>
          </a:p>
          <a:p>
            <a:pPr lvl="1"/>
            <a:r>
              <a:rPr lang="en-US" dirty="0"/>
              <a:t>An object can hold data or call class-defined functions</a:t>
            </a:r>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pPr lvl="1"/>
            <a:r>
              <a:rPr lang="en-US" dirty="0"/>
              <a:t>We will mainly use the syntax for using an object in our projects</a:t>
            </a:r>
          </a:p>
          <a:p>
            <a:pPr lvl="2"/>
            <a:r>
              <a:rPr lang="en-US" dirty="0"/>
              <a:t>To use pre-built modules, you have to initiate them in the same way as this object</a:t>
            </a:r>
          </a:p>
          <a:p>
            <a:pPr marL="914400" lvl="2" indent="0">
              <a:buNone/>
            </a:pPr>
            <a:endParaRPr lang="en-US" dirty="0"/>
          </a:p>
        </p:txBody>
      </p:sp>
      <p:pic>
        <p:nvPicPr>
          <p:cNvPr id="5" name="Picture 4" descr="Text, letter&#10;&#10;Description automatically generated">
            <a:extLst>
              <a:ext uri="{FF2B5EF4-FFF2-40B4-BE49-F238E27FC236}">
                <a16:creationId xmlns:a16="http://schemas.microsoft.com/office/drawing/2014/main" id="{2B370EAE-613B-B886-40E2-2069480E2611}"/>
              </a:ext>
            </a:extLst>
          </p:cNvPr>
          <p:cNvPicPr>
            <a:picLocks noChangeAspect="1"/>
          </p:cNvPicPr>
          <p:nvPr/>
        </p:nvPicPr>
        <p:blipFill>
          <a:blip r:embed="rId2"/>
          <a:stretch>
            <a:fillRect/>
          </a:stretch>
        </p:blipFill>
        <p:spPr>
          <a:xfrm>
            <a:off x="2163153" y="2829513"/>
            <a:ext cx="4817694" cy="2147647"/>
          </a:xfrm>
          <a:prstGeom prst="rect">
            <a:avLst/>
          </a:prstGeom>
        </p:spPr>
      </p:pic>
    </p:spTree>
    <p:extLst>
      <p:ext uri="{BB962C8B-B14F-4D97-AF65-F5344CB8AC3E}">
        <p14:creationId xmlns:p14="http://schemas.microsoft.com/office/powerpoint/2010/main" val="2722922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88A93-3230-368E-A0A7-3E1B0E46A405}"/>
              </a:ext>
            </a:extLst>
          </p:cNvPr>
          <p:cNvSpPr>
            <a:spLocks noGrp="1"/>
          </p:cNvSpPr>
          <p:nvPr>
            <p:ph type="title"/>
          </p:nvPr>
        </p:nvSpPr>
        <p:spPr/>
        <p:txBody>
          <a:bodyPr/>
          <a:lstStyle/>
          <a:p>
            <a:pPr algn="ctr"/>
            <a:r>
              <a:rPr lang="en-US" dirty="0"/>
              <a:t>Who am I?</a:t>
            </a:r>
          </a:p>
        </p:txBody>
      </p:sp>
      <p:sp>
        <p:nvSpPr>
          <p:cNvPr id="3" name="Content Placeholder 2">
            <a:extLst>
              <a:ext uri="{FF2B5EF4-FFF2-40B4-BE49-F238E27FC236}">
                <a16:creationId xmlns:a16="http://schemas.microsoft.com/office/drawing/2014/main" id="{1EBF5A08-FEE0-A5F5-EF1A-2565A36A05CD}"/>
              </a:ext>
            </a:extLst>
          </p:cNvPr>
          <p:cNvSpPr>
            <a:spLocks noGrp="1"/>
          </p:cNvSpPr>
          <p:nvPr>
            <p:ph idx="1"/>
          </p:nvPr>
        </p:nvSpPr>
        <p:spPr/>
        <p:txBody>
          <a:bodyPr/>
          <a:lstStyle/>
          <a:p>
            <a:r>
              <a:rPr lang="en-US" dirty="0"/>
              <a:t>My name is Abby Davidow</a:t>
            </a:r>
          </a:p>
          <a:p>
            <a:r>
              <a:rPr lang="en-US" dirty="0"/>
              <a:t>I am a graduate student here at KU</a:t>
            </a:r>
          </a:p>
          <a:p>
            <a:r>
              <a:rPr lang="en-US" dirty="0"/>
              <a:t>I also earned my Bachelor’s degree from KU</a:t>
            </a:r>
          </a:p>
          <a:p>
            <a:r>
              <a:rPr lang="en-US" dirty="0"/>
              <a:t>Currently working on cybersecurity research related to human factors</a:t>
            </a:r>
          </a:p>
          <a:p>
            <a:r>
              <a:rPr lang="en-US" dirty="0"/>
              <a:t>Worked as a software engineer intern at Cerner for 3 summers</a:t>
            </a:r>
          </a:p>
        </p:txBody>
      </p:sp>
    </p:spTree>
    <p:extLst>
      <p:ext uri="{BB962C8B-B14F-4D97-AF65-F5344CB8AC3E}">
        <p14:creationId xmlns:p14="http://schemas.microsoft.com/office/powerpoint/2010/main" val="224912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574F-6B1C-43F6-67BE-29ED02FF0E8F}"/>
              </a:ext>
            </a:extLst>
          </p:cNvPr>
          <p:cNvSpPr>
            <a:spLocks noGrp="1"/>
          </p:cNvSpPr>
          <p:nvPr>
            <p:ph type="title"/>
          </p:nvPr>
        </p:nvSpPr>
        <p:spPr>
          <a:xfrm>
            <a:off x="628650" y="0"/>
            <a:ext cx="7886700" cy="1325563"/>
          </a:xfrm>
        </p:spPr>
        <p:txBody>
          <a:bodyPr/>
          <a:lstStyle/>
          <a:p>
            <a:pPr algn="ctr"/>
            <a:r>
              <a:rPr lang="en-US" dirty="0"/>
              <a:t>Python Review</a:t>
            </a:r>
          </a:p>
        </p:txBody>
      </p:sp>
      <p:sp>
        <p:nvSpPr>
          <p:cNvPr id="3" name="Content Placeholder 2">
            <a:extLst>
              <a:ext uri="{FF2B5EF4-FFF2-40B4-BE49-F238E27FC236}">
                <a16:creationId xmlns:a16="http://schemas.microsoft.com/office/drawing/2014/main" id="{27C6FB56-F195-3AFB-9EC9-F7BD9F40D145}"/>
              </a:ext>
            </a:extLst>
          </p:cNvPr>
          <p:cNvSpPr>
            <a:spLocks noGrp="1"/>
          </p:cNvSpPr>
          <p:nvPr>
            <p:ph idx="1"/>
          </p:nvPr>
        </p:nvSpPr>
        <p:spPr>
          <a:xfrm>
            <a:off x="628649" y="1325563"/>
            <a:ext cx="8279823" cy="5089092"/>
          </a:xfrm>
        </p:spPr>
        <p:txBody>
          <a:bodyPr>
            <a:normAutofit/>
          </a:bodyPr>
          <a:lstStyle/>
          <a:p>
            <a:r>
              <a:rPr lang="en-US" dirty="0"/>
              <a:t>Now, it’s time for you all to try your hand at some Python coding with some exercises</a:t>
            </a:r>
          </a:p>
          <a:p>
            <a:r>
              <a:rPr lang="en-US" dirty="0"/>
              <a:t>I have created a website for this camp where all of the projects and </a:t>
            </a:r>
            <a:r>
              <a:rPr lang="en-US" dirty="0" err="1"/>
              <a:t>powerpoints</a:t>
            </a:r>
            <a:r>
              <a:rPr lang="en-US" dirty="0"/>
              <a:t> will be located:</a:t>
            </a:r>
          </a:p>
          <a:p>
            <a:pPr marL="0" indent="0">
              <a:buNone/>
            </a:pPr>
            <a:r>
              <a:rPr lang="en-US" b="1" dirty="0"/>
              <a:t>   https://</a:t>
            </a:r>
            <a:r>
              <a:rPr lang="en-US" b="1" dirty="0" err="1"/>
              <a:t>ku</a:t>
            </a:r>
            <a:r>
              <a:rPr lang="en-US" b="1" dirty="0"/>
              <a:t>-cs-</a:t>
            </a:r>
            <a:r>
              <a:rPr lang="en-US" b="1" dirty="0" err="1"/>
              <a:t>camp.github.io</a:t>
            </a:r>
            <a:endParaRPr lang="en-US" b="1" dirty="0"/>
          </a:p>
          <a:p>
            <a:r>
              <a:rPr lang="en-US" dirty="0"/>
              <a:t>There are 4 exercises that I have prepared for you, but if you finish early, try to create some other programs!</a:t>
            </a:r>
          </a:p>
          <a:p>
            <a:r>
              <a:rPr lang="en-US" dirty="0"/>
              <a:t>Some ideas:</a:t>
            </a:r>
          </a:p>
          <a:p>
            <a:pPr lvl="1"/>
            <a:r>
              <a:rPr lang="en-US" dirty="0"/>
              <a:t>Guess the number game</a:t>
            </a:r>
          </a:p>
          <a:p>
            <a:pPr lvl="1"/>
            <a:r>
              <a:rPr lang="en-US" dirty="0"/>
              <a:t>Hangman</a:t>
            </a:r>
          </a:p>
          <a:p>
            <a:pPr lvl="1"/>
            <a:r>
              <a:rPr lang="en-US" dirty="0"/>
              <a:t>More listed on the website</a:t>
            </a:r>
          </a:p>
          <a:p>
            <a:pPr lvl="1"/>
            <a:endParaRPr lang="en-US" dirty="0"/>
          </a:p>
          <a:p>
            <a:endParaRPr lang="en-US" dirty="0"/>
          </a:p>
        </p:txBody>
      </p:sp>
    </p:spTree>
    <p:extLst>
      <p:ext uri="{BB962C8B-B14F-4D97-AF65-F5344CB8AC3E}">
        <p14:creationId xmlns:p14="http://schemas.microsoft.com/office/powerpoint/2010/main" val="2582809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2ED3A-5AFA-6037-54E3-73CE3265719B}"/>
              </a:ext>
            </a:extLst>
          </p:cNvPr>
          <p:cNvSpPr>
            <a:spLocks noGrp="1"/>
          </p:cNvSpPr>
          <p:nvPr>
            <p:ph type="title"/>
          </p:nvPr>
        </p:nvSpPr>
        <p:spPr/>
        <p:txBody>
          <a:bodyPr/>
          <a:lstStyle/>
          <a:p>
            <a:r>
              <a:rPr lang="en-US" dirty="0"/>
              <a:t>Getting Started on the Computers</a:t>
            </a:r>
          </a:p>
        </p:txBody>
      </p:sp>
      <p:sp>
        <p:nvSpPr>
          <p:cNvPr id="3" name="Content Placeholder 2">
            <a:extLst>
              <a:ext uri="{FF2B5EF4-FFF2-40B4-BE49-F238E27FC236}">
                <a16:creationId xmlns:a16="http://schemas.microsoft.com/office/drawing/2014/main" id="{AA0D5B9B-83F9-17CF-93C7-766BFC258F49}"/>
              </a:ext>
            </a:extLst>
          </p:cNvPr>
          <p:cNvSpPr>
            <a:spLocks noGrp="1"/>
          </p:cNvSpPr>
          <p:nvPr>
            <p:ph idx="1"/>
          </p:nvPr>
        </p:nvSpPr>
        <p:spPr/>
        <p:txBody>
          <a:bodyPr>
            <a:normAutofit fontScale="92500"/>
          </a:bodyPr>
          <a:lstStyle/>
          <a:p>
            <a:r>
              <a:rPr lang="en-US" dirty="0"/>
              <a:t>You each have a unique login, which I will now hand out</a:t>
            </a:r>
          </a:p>
          <a:p>
            <a:r>
              <a:rPr lang="en-US" dirty="0"/>
              <a:t>In order for all programs to run, you must use a virtual environment</a:t>
            </a:r>
          </a:p>
          <a:p>
            <a:r>
              <a:rPr lang="en-US" dirty="0"/>
              <a:t>This sounds fancy and complicated but all it will require you to do is run a single command every time you open a new terminal window. </a:t>
            </a:r>
          </a:p>
          <a:p>
            <a:r>
              <a:rPr lang="en-US" dirty="0"/>
              <a:t>The command is:</a:t>
            </a:r>
          </a:p>
          <a:p>
            <a:pPr lvl="1"/>
            <a:r>
              <a:rPr lang="en-US" b="1" dirty="0"/>
              <a:t>source 2022summercamp/bin/activate</a:t>
            </a:r>
          </a:p>
          <a:p>
            <a:r>
              <a:rPr lang="en-US" dirty="0"/>
              <a:t>Camp website:</a:t>
            </a:r>
          </a:p>
          <a:p>
            <a:pPr lvl="1"/>
            <a:r>
              <a:rPr lang="en-US" b="1" dirty="0"/>
              <a:t>https://</a:t>
            </a:r>
            <a:r>
              <a:rPr lang="en-US" b="1" dirty="0" err="1"/>
              <a:t>ku</a:t>
            </a:r>
            <a:r>
              <a:rPr lang="en-US" b="1" dirty="0"/>
              <a:t>-cs-</a:t>
            </a:r>
            <a:r>
              <a:rPr lang="en-US" b="1" dirty="0" err="1"/>
              <a:t>camp.github.io</a:t>
            </a:r>
            <a:endParaRPr lang="en-US" b="1" dirty="0"/>
          </a:p>
          <a:p>
            <a:endParaRPr lang="en-US" dirty="0"/>
          </a:p>
        </p:txBody>
      </p:sp>
    </p:spTree>
    <p:extLst>
      <p:ext uri="{BB962C8B-B14F-4D97-AF65-F5344CB8AC3E}">
        <p14:creationId xmlns:p14="http://schemas.microsoft.com/office/powerpoint/2010/main" val="4036209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8404859" y="6463728"/>
            <a:ext cx="24130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A8A8A"/>
                </a:solidFill>
                <a:latin typeface="Calibri"/>
                <a:cs typeface="Calibri"/>
              </a:rPr>
              <a:t>22</a:t>
            </a:fld>
            <a:endParaRPr sz="1200">
              <a:latin typeface="Calibri"/>
              <a:cs typeface="Calibri"/>
            </a:endParaRPr>
          </a:p>
        </p:txBody>
      </p:sp>
      <p:sp>
        <p:nvSpPr>
          <p:cNvPr id="2" name="object 2"/>
          <p:cNvSpPr txBox="1">
            <a:spLocks noGrp="1"/>
          </p:cNvSpPr>
          <p:nvPr>
            <p:ph type="title"/>
          </p:nvPr>
        </p:nvSpPr>
        <p:spPr>
          <a:xfrm>
            <a:off x="1481455" y="464629"/>
            <a:ext cx="6177280" cy="695325"/>
          </a:xfrm>
          <a:prstGeom prst="rect">
            <a:avLst/>
          </a:prstGeom>
        </p:spPr>
        <p:txBody>
          <a:bodyPr vert="horz" wrap="square" lIns="0" tIns="11430" rIns="0" bIns="0" rtlCol="0">
            <a:spAutoFit/>
          </a:bodyPr>
          <a:lstStyle/>
          <a:p>
            <a:pPr marL="12700">
              <a:lnSpc>
                <a:spcPct val="100000"/>
              </a:lnSpc>
              <a:spcBef>
                <a:spcPts val="90"/>
              </a:spcBef>
            </a:pPr>
            <a:r>
              <a:rPr spc="-20" dirty="0"/>
              <a:t>What</a:t>
            </a:r>
            <a:r>
              <a:rPr spc="-15" dirty="0"/>
              <a:t> </a:t>
            </a:r>
            <a:r>
              <a:rPr spc="-5" dirty="0"/>
              <a:t>is</a:t>
            </a:r>
            <a:r>
              <a:rPr spc="5" dirty="0"/>
              <a:t> </a:t>
            </a:r>
            <a:r>
              <a:rPr spc="-10" dirty="0"/>
              <a:t>Machine</a:t>
            </a:r>
            <a:r>
              <a:rPr spc="35" dirty="0"/>
              <a:t> </a:t>
            </a:r>
            <a:r>
              <a:rPr spc="-10" dirty="0"/>
              <a:t>Learning?</a:t>
            </a:r>
          </a:p>
        </p:txBody>
      </p:sp>
      <p:sp>
        <p:nvSpPr>
          <p:cNvPr id="3" name="object 3"/>
          <p:cNvSpPr txBox="1"/>
          <p:nvPr/>
        </p:nvSpPr>
        <p:spPr>
          <a:xfrm>
            <a:off x="535379" y="1553972"/>
            <a:ext cx="7900670" cy="3312795"/>
          </a:xfrm>
          <a:prstGeom prst="rect">
            <a:avLst/>
          </a:prstGeom>
        </p:spPr>
        <p:txBody>
          <a:bodyPr vert="horz" wrap="square" lIns="0" tIns="78740" rIns="0" bIns="0" rtlCol="0">
            <a:spAutoFit/>
          </a:bodyPr>
          <a:lstStyle/>
          <a:p>
            <a:pPr marL="357505" marR="5080" indent="-344805">
              <a:lnSpc>
                <a:spcPts val="2110"/>
              </a:lnSpc>
              <a:spcBef>
                <a:spcPts val="620"/>
              </a:spcBef>
              <a:buFont typeface="Arial"/>
              <a:buChar char="•"/>
              <a:tabLst>
                <a:tab pos="357505" algn="l"/>
                <a:tab pos="358140" algn="l"/>
              </a:tabLst>
            </a:pPr>
            <a:r>
              <a:rPr sz="2200" spc="-5" dirty="0">
                <a:latin typeface="Calibri"/>
                <a:cs typeface="Calibri"/>
              </a:rPr>
              <a:t>Artificial</a:t>
            </a:r>
            <a:r>
              <a:rPr sz="2200" spc="-65" dirty="0">
                <a:latin typeface="Calibri"/>
                <a:cs typeface="Calibri"/>
              </a:rPr>
              <a:t> </a:t>
            </a:r>
            <a:r>
              <a:rPr sz="2200" spc="-10" dirty="0">
                <a:latin typeface="Calibri"/>
                <a:cs typeface="Calibri"/>
              </a:rPr>
              <a:t>intelligence</a:t>
            </a:r>
            <a:r>
              <a:rPr sz="2200" spc="-5" dirty="0">
                <a:latin typeface="Calibri"/>
                <a:cs typeface="Calibri"/>
              </a:rPr>
              <a:t> (AI)</a:t>
            </a:r>
            <a:r>
              <a:rPr sz="2200" spc="-10" dirty="0">
                <a:latin typeface="Calibri"/>
                <a:cs typeface="Calibri"/>
              </a:rPr>
              <a:t> </a:t>
            </a:r>
            <a:r>
              <a:rPr sz="2200" dirty="0">
                <a:latin typeface="Calibri"/>
                <a:cs typeface="Calibri"/>
              </a:rPr>
              <a:t>is</a:t>
            </a:r>
            <a:r>
              <a:rPr sz="2200" spc="-15" dirty="0">
                <a:latin typeface="Calibri"/>
                <a:cs typeface="Calibri"/>
              </a:rPr>
              <a:t> </a:t>
            </a:r>
            <a:r>
              <a:rPr sz="2200" dirty="0">
                <a:latin typeface="Calibri"/>
                <a:cs typeface="Calibri"/>
              </a:rPr>
              <a:t>a</a:t>
            </a:r>
            <a:r>
              <a:rPr sz="2200" spc="10" dirty="0">
                <a:latin typeface="Calibri"/>
                <a:cs typeface="Calibri"/>
              </a:rPr>
              <a:t> </a:t>
            </a:r>
            <a:r>
              <a:rPr sz="2200" spc="-10" dirty="0">
                <a:latin typeface="Calibri"/>
                <a:cs typeface="Calibri"/>
              </a:rPr>
              <a:t>branch</a:t>
            </a:r>
            <a:r>
              <a:rPr sz="2200" spc="-20" dirty="0">
                <a:latin typeface="Calibri"/>
                <a:cs typeface="Calibri"/>
              </a:rPr>
              <a:t> </a:t>
            </a:r>
            <a:r>
              <a:rPr sz="2200" spc="5" dirty="0">
                <a:latin typeface="Calibri"/>
                <a:cs typeface="Calibri"/>
              </a:rPr>
              <a:t>of</a:t>
            </a:r>
            <a:r>
              <a:rPr sz="2200" spc="-15" dirty="0">
                <a:latin typeface="Calibri"/>
                <a:cs typeface="Calibri"/>
              </a:rPr>
              <a:t> </a:t>
            </a:r>
            <a:r>
              <a:rPr sz="2200" spc="-5" dirty="0">
                <a:latin typeface="Calibri"/>
                <a:cs typeface="Calibri"/>
              </a:rPr>
              <a:t>computer</a:t>
            </a:r>
            <a:r>
              <a:rPr sz="2200" spc="-40" dirty="0">
                <a:latin typeface="Calibri"/>
                <a:cs typeface="Calibri"/>
              </a:rPr>
              <a:t> </a:t>
            </a:r>
            <a:r>
              <a:rPr sz="2200" dirty="0">
                <a:latin typeface="Calibri"/>
                <a:cs typeface="Calibri"/>
              </a:rPr>
              <a:t>science</a:t>
            </a:r>
            <a:r>
              <a:rPr sz="2200" spc="-25" dirty="0">
                <a:latin typeface="Calibri"/>
                <a:cs typeface="Calibri"/>
              </a:rPr>
              <a:t> </a:t>
            </a:r>
            <a:r>
              <a:rPr sz="2200" spc="-10" dirty="0">
                <a:latin typeface="Calibri"/>
                <a:cs typeface="Calibri"/>
              </a:rPr>
              <a:t>that</a:t>
            </a:r>
            <a:r>
              <a:rPr sz="2200" spc="-5" dirty="0">
                <a:latin typeface="Calibri"/>
                <a:cs typeface="Calibri"/>
              </a:rPr>
              <a:t> </a:t>
            </a:r>
            <a:r>
              <a:rPr sz="2200" dirty="0">
                <a:latin typeface="Calibri"/>
                <a:cs typeface="Calibri"/>
              </a:rPr>
              <a:t>aims </a:t>
            </a:r>
            <a:r>
              <a:rPr sz="2200" spc="-484" dirty="0">
                <a:latin typeface="Calibri"/>
                <a:cs typeface="Calibri"/>
              </a:rPr>
              <a:t> </a:t>
            </a:r>
            <a:r>
              <a:rPr sz="2200" spc="-10" dirty="0">
                <a:latin typeface="Calibri"/>
                <a:cs typeface="Calibri"/>
              </a:rPr>
              <a:t>to</a:t>
            </a:r>
            <a:r>
              <a:rPr sz="2200" spc="-30" dirty="0">
                <a:latin typeface="Calibri"/>
                <a:cs typeface="Calibri"/>
              </a:rPr>
              <a:t> </a:t>
            </a:r>
            <a:r>
              <a:rPr sz="2200" spc="-10" dirty="0">
                <a:latin typeface="Calibri"/>
                <a:cs typeface="Calibri"/>
              </a:rPr>
              <a:t>create</a:t>
            </a:r>
            <a:r>
              <a:rPr sz="2200" spc="-40" dirty="0">
                <a:latin typeface="Calibri"/>
                <a:cs typeface="Calibri"/>
              </a:rPr>
              <a:t> </a:t>
            </a:r>
            <a:r>
              <a:rPr sz="2200" spc="-5" dirty="0">
                <a:latin typeface="Calibri"/>
                <a:cs typeface="Calibri"/>
              </a:rPr>
              <a:t>computer</a:t>
            </a:r>
            <a:r>
              <a:rPr sz="2200" spc="-45" dirty="0">
                <a:latin typeface="Calibri"/>
                <a:cs typeface="Calibri"/>
              </a:rPr>
              <a:t> </a:t>
            </a:r>
            <a:r>
              <a:rPr sz="2200" spc="-5" dirty="0">
                <a:latin typeface="Calibri"/>
                <a:cs typeface="Calibri"/>
              </a:rPr>
              <a:t>software</a:t>
            </a:r>
            <a:r>
              <a:rPr sz="2200" spc="-40" dirty="0">
                <a:latin typeface="Calibri"/>
                <a:cs typeface="Calibri"/>
              </a:rPr>
              <a:t> </a:t>
            </a:r>
            <a:r>
              <a:rPr sz="2200" spc="-10" dirty="0">
                <a:latin typeface="Calibri"/>
                <a:cs typeface="Calibri"/>
              </a:rPr>
              <a:t>that</a:t>
            </a:r>
            <a:r>
              <a:rPr sz="2200" spc="-15" dirty="0">
                <a:latin typeface="Calibri"/>
                <a:cs typeface="Calibri"/>
              </a:rPr>
              <a:t> </a:t>
            </a:r>
            <a:r>
              <a:rPr sz="2200" spc="-5" dirty="0">
                <a:latin typeface="Calibri"/>
                <a:cs typeface="Calibri"/>
              </a:rPr>
              <a:t>emulates</a:t>
            </a:r>
            <a:r>
              <a:rPr sz="2200" spc="-45" dirty="0">
                <a:latin typeface="Calibri"/>
                <a:cs typeface="Calibri"/>
              </a:rPr>
              <a:t> </a:t>
            </a:r>
            <a:r>
              <a:rPr sz="2200" dirty="0">
                <a:latin typeface="Calibri"/>
                <a:cs typeface="Calibri"/>
              </a:rPr>
              <a:t>human</a:t>
            </a:r>
            <a:r>
              <a:rPr sz="2200" spc="-30" dirty="0">
                <a:latin typeface="Calibri"/>
                <a:cs typeface="Calibri"/>
              </a:rPr>
              <a:t> </a:t>
            </a:r>
            <a:r>
              <a:rPr sz="2200" spc="-5" dirty="0">
                <a:latin typeface="Calibri"/>
                <a:cs typeface="Calibri"/>
              </a:rPr>
              <a:t>intelligence.</a:t>
            </a:r>
            <a:endParaRPr sz="2200" dirty="0">
              <a:latin typeface="Calibri"/>
              <a:cs typeface="Calibri"/>
            </a:endParaRPr>
          </a:p>
          <a:p>
            <a:pPr marL="356870" marR="415925" indent="-344805">
              <a:lnSpc>
                <a:spcPts val="2110"/>
              </a:lnSpc>
              <a:spcBef>
                <a:spcPts val="530"/>
              </a:spcBef>
              <a:buFont typeface="Arial"/>
              <a:buChar char="•"/>
              <a:tabLst>
                <a:tab pos="356870" algn="l"/>
                <a:tab pos="357505" algn="l"/>
              </a:tabLst>
            </a:pPr>
            <a:r>
              <a:rPr sz="2200" dirty="0">
                <a:latin typeface="Calibri"/>
                <a:cs typeface="Calibri"/>
              </a:rPr>
              <a:t>John</a:t>
            </a:r>
            <a:r>
              <a:rPr sz="2200" spc="-50" dirty="0">
                <a:latin typeface="Calibri"/>
                <a:cs typeface="Calibri"/>
              </a:rPr>
              <a:t> </a:t>
            </a:r>
            <a:r>
              <a:rPr sz="2200" spc="-25" dirty="0">
                <a:latin typeface="Calibri"/>
                <a:cs typeface="Calibri"/>
              </a:rPr>
              <a:t>McCarthy,</a:t>
            </a:r>
            <a:r>
              <a:rPr sz="2200" spc="-45" dirty="0">
                <a:latin typeface="Calibri"/>
                <a:cs typeface="Calibri"/>
              </a:rPr>
              <a:t> </a:t>
            </a:r>
            <a:r>
              <a:rPr sz="2200" dirty="0">
                <a:latin typeface="Calibri"/>
                <a:cs typeface="Calibri"/>
              </a:rPr>
              <a:t>who</a:t>
            </a:r>
            <a:r>
              <a:rPr sz="2200" spc="-5" dirty="0">
                <a:latin typeface="Calibri"/>
                <a:cs typeface="Calibri"/>
              </a:rPr>
              <a:t> coined</a:t>
            </a:r>
            <a:r>
              <a:rPr sz="2200" spc="-30" dirty="0">
                <a:latin typeface="Calibri"/>
                <a:cs typeface="Calibri"/>
              </a:rPr>
              <a:t> </a:t>
            </a:r>
            <a:r>
              <a:rPr sz="2200" dirty="0">
                <a:latin typeface="Calibri"/>
                <a:cs typeface="Calibri"/>
              </a:rPr>
              <a:t>the</a:t>
            </a:r>
            <a:r>
              <a:rPr sz="2200" spc="-15" dirty="0">
                <a:latin typeface="Calibri"/>
                <a:cs typeface="Calibri"/>
              </a:rPr>
              <a:t> </a:t>
            </a:r>
            <a:r>
              <a:rPr sz="2200" spc="-5" dirty="0">
                <a:latin typeface="Calibri"/>
                <a:cs typeface="Calibri"/>
              </a:rPr>
              <a:t>term </a:t>
            </a:r>
            <a:r>
              <a:rPr sz="2200" dirty="0">
                <a:latin typeface="Calibri"/>
                <a:cs typeface="Calibri"/>
              </a:rPr>
              <a:t>in</a:t>
            </a:r>
            <a:r>
              <a:rPr sz="2200" spc="-30" dirty="0">
                <a:latin typeface="Calibri"/>
                <a:cs typeface="Calibri"/>
              </a:rPr>
              <a:t> </a:t>
            </a:r>
            <a:r>
              <a:rPr sz="2200" spc="5" dirty="0">
                <a:latin typeface="Calibri"/>
                <a:cs typeface="Calibri"/>
              </a:rPr>
              <a:t>1955,</a:t>
            </a:r>
            <a:r>
              <a:rPr sz="2200" spc="-65" dirty="0">
                <a:latin typeface="Calibri"/>
                <a:cs typeface="Calibri"/>
              </a:rPr>
              <a:t> </a:t>
            </a:r>
            <a:r>
              <a:rPr sz="2200" spc="-5" dirty="0">
                <a:latin typeface="Calibri"/>
                <a:cs typeface="Calibri"/>
              </a:rPr>
              <a:t>defines</a:t>
            </a:r>
            <a:r>
              <a:rPr sz="2200" spc="10" dirty="0">
                <a:latin typeface="Calibri"/>
                <a:cs typeface="Calibri"/>
              </a:rPr>
              <a:t> </a:t>
            </a:r>
            <a:r>
              <a:rPr sz="2200" spc="-5" dirty="0">
                <a:latin typeface="Calibri"/>
                <a:cs typeface="Calibri"/>
              </a:rPr>
              <a:t>it</a:t>
            </a:r>
            <a:r>
              <a:rPr sz="2200" spc="-15" dirty="0">
                <a:latin typeface="Calibri"/>
                <a:cs typeface="Calibri"/>
              </a:rPr>
              <a:t> </a:t>
            </a:r>
            <a:r>
              <a:rPr sz="2200" dirty="0">
                <a:latin typeface="Calibri"/>
                <a:cs typeface="Calibri"/>
              </a:rPr>
              <a:t>as</a:t>
            </a:r>
            <a:r>
              <a:rPr sz="2200" spc="5" dirty="0">
                <a:latin typeface="Calibri"/>
                <a:cs typeface="Calibri"/>
              </a:rPr>
              <a:t> </a:t>
            </a:r>
            <a:r>
              <a:rPr sz="2200" dirty="0">
                <a:latin typeface="Calibri"/>
                <a:cs typeface="Calibri"/>
              </a:rPr>
              <a:t>"the </a:t>
            </a:r>
            <a:r>
              <a:rPr sz="2200" spc="-480" dirty="0">
                <a:latin typeface="Calibri"/>
                <a:cs typeface="Calibri"/>
              </a:rPr>
              <a:t> </a:t>
            </a:r>
            <a:r>
              <a:rPr sz="2200" dirty="0">
                <a:latin typeface="Calibri"/>
                <a:cs typeface="Calibri"/>
              </a:rPr>
              <a:t>science</a:t>
            </a:r>
            <a:r>
              <a:rPr sz="2200" spc="-60" dirty="0">
                <a:latin typeface="Calibri"/>
                <a:cs typeface="Calibri"/>
              </a:rPr>
              <a:t> </a:t>
            </a:r>
            <a:r>
              <a:rPr sz="2200" spc="-5" dirty="0">
                <a:latin typeface="Calibri"/>
                <a:cs typeface="Calibri"/>
              </a:rPr>
              <a:t>and engineering</a:t>
            </a:r>
            <a:r>
              <a:rPr sz="2200" spc="-30" dirty="0">
                <a:latin typeface="Calibri"/>
                <a:cs typeface="Calibri"/>
              </a:rPr>
              <a:t> </a:t>
            </a:r>
            <a:r>
              <a:rPr sz="2200" spc="5" dirty="0">
                <a:latin typeface="Calibri"/>
                <a:cs typeface="Calibri"/>
              </a:rPr>
              <a:t>of</a:t>
            </a:r>
            <a:r>
              <a:rPr sz="2200" spc="-25" dirty="0">
                <a:latin typeface="Calibri"/>
                <a:cs typeface="Calibri"/>
              </a:rPr>
              <a:t> </a:t>
            </a:r>
            <a:r>
              <a:rPr sz="2200" dirty="0">
                <a:latin typeface="Calibri"/>
                <a:cs typeface="Calibri"/>
              </a:rPr>
              <a:t>making</a:t>
            </a:r>
            <a:r>
              <a:rPr sz="2200" spc="-30" dirty="0">
                <a:latin typeface="Calibri"/>
                <a:cs typeface="Calibri"/>
              </a:rPr>
              <a:t> </a:t>
            </a:r>
            <a:r>
              <a:rPr sz="2200" spc="-10" dirty="0">
                <a:latin typeface="Calibri"/>
                <a:cs typeface="Calibri"/>
              </a:rPr>
              <a:t>intelligent</a:t>
            </a:r>
            <a:r>
              <a:rPr sz="2200" spc="-15" dirty="0">
                <a:latin typeface="Calibri"/>
                <a:cs typeface="Calibri"/>
              </a:rPr>
              <a:t> </a:t>
            </a:r>
            <a:r>
              <a:rPr sz="2200" dirty="0">
                <a:latin typeface="Calibri"/>
                <a:cs typeface="Calibri"/>
              </a:rPr>
              <a:t>machines."</a:t>
            </a:r>
          </a:p>
          <a:p>
            <a:pPr marL="356870" marR="56515" indent="-344805">
              <a:lnSpc>
                <a:spcPts val="2110"/>
              </a:lnSpc>
              <a:spcBef>
                <a:spcPts val="535"/>
              </a:spcBef>
              <a:buFont typeface="Arial"/>
              <a:buChar char="•"/>
              <a:tabLst>
                <a:tab pos="356870" algn="l"/>
                <a:tab pos="357505" algn="l"/>
              </a:tabLst>
            </a:pPr>
            <a:r>
              <a:rPr sz="2200" spc="-5" dirty="0">
                <a:latin typeface="Calibri"/>
                <a:cs typeface="Calibri"/>
              </a:rPr>
              <a:t>AI</a:t>
            </a:r>
            <a:r>
              <a:rPr sz="2200" spc="-30" dirty="0">
                <a:latin typeface="Calibri"/>
                <a:cs typeface="Calibri"/>
              </a:rPr>
              <a:t> </a:t>
            </a:r>
            <a:r>
              <a:rPr sz="2200" spc="-5" dirty="0">
                <a:latin typeface="Calibri"/>
                <a:cs typeface="Calibri"/>
              </a:rPr>
              <a:t>software</a:t>
            </a:r>
            <a:r>
              <a:rPr sz="2200" spc="-40" dirty="0">
                <a:latin typeface="Calibri"/>
                <a:cs typeface="Calibri"/>
              </a:rPr>
              <a:t> </a:t>
            </a:r>
            <a:r>
              <a:rPr sz="2200" spc="-5" dirty="0">
                <a:latin typeface="Calibri"/>
                <a:cs typeface="Calibri"/>
              </a:rPr>
              <a:t>emulates</a:t>
            </a:r>
            <a:r>
              <a:rPr sz="2200" spc="-45" dirty="0">
                <a:latin typeface="Calibri"/>
                <a:cs typeface="Calibri"/>
              </a:rPr>
              <a:t> </a:t>
            </a:r>
            <a:r>
              <a:rPr sz="2200" spc="-10" dirty="0">
                <a:latin typeface="Calibri"/>
                <a:cs typeface="Calibri"/>
              </a:rPr>
              <a:t>many</a:t>
            </a:r>
            <a:r>
              <a:rPr sz="2200" spc="-20" dirty="0">
                <a:latin typeface="Calibri"/>
                <a:cs typeface="Calibri"/>
              </a:rPr>
              <a:t> </a:t>
            </a:r>
            <a:r>
              <a:rPr sz="2200" dirty="0">
                <a:latin typeface="Calibri"/>
                <a:cs typeface="Calibri"/>
              </a:rPr>
              <a:t>aspects</a:t>
            </a:r>
            <a:r>
              <a:rPr sz="2200" spc="-45" dirty="0">
                <a:latin typeface="Calibri"/>
                <a:cs typeface="Calibri"/>
              </a:rPr>
              <a:t> </a:t>
            </a:r>
            <a:r>
              <a:rPr sz="2200" spc="5" dirty="0">
                <a:latin typeface="Calibri"/>
                <a:cs typeface="Calibri"/>
              </a:rPr>
              <a:t>of</a:t>
            </a:r>
            <a:r>
              <a:rPr sz="2200" spc="-5" dirty="0">
                <a:latin typeface="Calibri"/>
                <a:cs typeface="Calibri"/>
              </a:rPr>
              <a:t> </a:t>
            </a:r>
            <a:r>
              <a:rPr sz="2200" dirty="0">
                <a:latin typeface="Calibri"/>
                <a:cs typeface="Calibri"/>
              </a:rPr>
              <a:t>human</a:t>
            </a:r>
            <a:r>
              <a:rPr sz="2200" spc="-30" dirty="0">
                <a:latin typeface="Calibri"/>
                <a:cs typeface="Calibri"/>
              </a:rPr>
              <a:t> </a:t>
            </a:r>
            <a:r>
              <a:rPr sz="2200" spc="-5" dirty="0">
                <a:latin typeface="Calibri"/>
                <a:cs typeface="Calibri"/>
              </a:rPr>
              <a:t>intelligence,</a:t>
            </a:r>
            <a:r>
              <a:rPr sz="2200" spc="-50" dirty="0">
                <a:latin typeface="Calibri"/>
                <a:cs typeface="Calibri"/>
              </a:rPr>
              <a:t> </a:t>
            </a:r>
            <a:r>
              <a:rPr sz="2200" dirty="0">
                <a:latin typeface="Calibri"/>
                <a:cs typeface="Calibri"/>
              </a:rPr>
              <a:t>such</a:t>
            </a:r>
            <a:r>
              <a:rPr sz="2200" spc="-35" dirty="0">
                <a:latin typeface="Calibri"/>
                <a:cs typeface="Calibri"/>
              </a:rPr>
              <a:t> </a:t>
            </a:r>
            <a:r>
              <a:rPr sz="2200" dirty="0">
                <a:latin typeface="Calibri"/>
                <a:cs typeface="Calibri"/>
              </a:rPr>
              <a:t>as </a:t>
            </a:r>
            <a:r>
              <a:rPr sz="2200" spc="-480" dirty="0">
                <a:latin typeface="Calibri"/>
                <a:cs typeface="Calibri"/>
              </a:rPr>
              <a:t> </a:t>
            </a:r>
            <a:r>
              <a:rPr sz="2200" spc="-5" dirty="0">
                <a:latin typeface="Calibri"/>
                <a:cs typeface="Calibri"/>
              </a:rPr>
              <a:t>reasoning, knowledge, planning, </a:t>
            </a:r>
            <a:r>
              <a:rPr sz="2200" dirty="0">
                <a:latin typeface="Calibri"/>
                <a:cs typeface="Calibri"/>
              </a:rPr>
              <a:t>learning, </a:t>
            </a:r>
            <a:r>
              <a:rPr sz="2200" spc="-5" dirty="0">
                <a:latin typeface="Calibri"/>
                <a:cs typeface="Calibri"/>
              </a:rPr>
              <a:t>communication, </a:t>
            </a:r>
            <a:r>
              <a:rPr sz="2200" dirty="0">
                <a:latin typeface="Calibri"/>
                <a:cs typeface="Calibri"/>
              </a:rPr>
              <a:t> </a:t>
            </a:r>
            <a:r>
              <a:rPr sz="2200" spc="-5" dirty="0">
                <a:latin typeface="Calibri"/>
                <a:cs typeface="Calibri"/>
              </a:rPr>
              <a:t>perception,</a:t>
            </a:r>
            <a:r>
              <a:rPr sz="2200" spc="-90" dirty="0">
                <a:latin typeface="Calibri"/>
                <a:cs typeface="Calibri"/>
              </a:rPr>
              <a:t> </a:t>
            </a:r>
            <a:r>
              <a:rPr sz="2200" spc="-5" dirty="0">
                <a:latin typeface="Calibri"/>
                <a:cs typeface="Calibri"/>
              </a:rPr>
              <a:t>and</a:t>
            </a:r>
            <a:r>
              <a:rPr sz="2200" spc="-30" dirty="0">
                <a:latin typeface="Calibri"/>
                <a:cs typeface="Calibri"/>
              </a:rPr>
              <a:t> </a:t>
            </a:r>
            <a:r>
              <a:rPr sz="2200" dirty="0">
                <a:latin typeface="Calibri"/>
                <a:cs typeface="Calibri"/>
              </a:rPr>
              <a:t>the</a:t>
            </a:r>
            <a:r>
              <a:rPr sz="2200" spc="-15" dirty="0">
                <a:latin typeface="Calibri"/>
                <a:cs typeface="Calibri"/>
              </a:rPr>
              <a:t> </a:t>
            </a:r>
            <a:r>
              <a:rPr sz="2200" spc="-5" dirty="0">
                <a:latin typeface="Calibri"/>
                <a:cs typeface="Calibri"/>
              </a:rPr>
              <a:t>ability</a:t>
            </a:r>
            <a:r>
              <a:rPr sz="2200" spc="-15" dirty="0">
                <a:latin typeface="Calibri"/>
                <a:cs typeface="Calibri"/>
              </a:rPr>
              <a:t> </a:t>
            </a:r>
            <a:r>
              <a:rPr sz="2200" spc="-10" dirty="0">
                <a:latin typeface="Calibri"/>
                <a:cs typeface="Calibri"/>
              </a:rPr>
              <a:t>to</a:t>
            </a:r>
            <a:r>
              <a:rPr sz="2200" spc="-5" dirty="0">
                <a:latin typeface="Calibri"/>
                <a:cs typeface="Calibri"/>
              </a:rPr>
              <a:t> </a:t>
            </a:r>
            <a:r>
              <a:rPr sz="2200" spc="5" dirty="0">
                <a:latin typeface="Calibri"/>
                <a:cs typeface="Calibri"/>
              </a:rPr>
              <a:t>move</a:t>
            </a:r>
            <a:r>
              <a:rPr sz="2200" spc="-60" dirty="0">
                <a:latin typeface="Calibri"/>
                <a:cs typeface="Calibri"/>
              </a:rPr>
              <a:t> </a:t>
            </a:r>
            <a:r>
              <a:rPr sz="2200" spc="-5" dirty="0">
                <a:latin typeface="Calibri"/>
                <a:cs typeface="Calibri"/>
              </a:rPr>
              <a:t>and manipulate</a:t>
            </a:r>
            <a:r>
              <a:rPr sz="2200" spc="-40" dirty="0">
                <a:latin typeface="Calibri"/>
                <a:cs typeface="Calibri"/>
              </a:rPr>
              <a:t> </a:t>
            </a:r>
            <a:r>
              <a:rPr sz="2200" dirty="0">
                <a:latin typeface="Calibri"/>
                <a:cs typeface="Calibri"/>
              </a:rPr>
              <a:t>objects.</a:t>
            </a:r>
          </a:p>
          <a:p>
            <a:pPr marL="356870" marR="23495" indent="-344805">
              <a:lnSpc>
                <a:spcPts val="2110"/>
              </a:lnSpc>
              <a:spcBef>
                <a:spcPts val="540"/>
              </a:spcBef>
              <a:buFont typeface="Arial"/>
              <a:buChar char="•"/>
              <a:tabLst>
                <a:tab pos="356870" algn="l"/>
                <a:tab pos="357505" algn="l"/>
              </a:tabLst>
            </a:pPr>
            <a:r>
              <a:rPr sz="2200" spc="-5" dirty="0">
                <a:latin typeface="Calibri"/>
                <a:cs typeface="Calibri"/>
              </a:rPr>
              <a:t>There</a:t>
            </a:r>
            <a:r>
              <a:rPr sz="2200" spc="-35" dirty="0">
                <a:latin typeface="Calibri"/>
                <a:cs typeface="Calibri"/>
              </a:rPr>
              <a:t> </a:t>
            </a:r>
            <a:r>
              <a:rPr sz="2200" spc="-10" dirty="0">
                <a:latin typeface="Calibri"/>
                <a:cs typeface="Calibri"/>
              </a:rPr>
              <a:t>are</a:t>
            </a:r>
            <a:r>
              <a:rPr sz="2200" spc="-15" dirty="0">
                <a:latin typeface="Calibri"/>
                <a:cs typeface="Calibri"/>
              </a:rPr>
              <a:t> </a:t>
            </a:r>
            <a:r>
              <a:rPr sz="2200" dirty="0">
                <a:latin typeface="Calibri"/>
                <a:cs typeface="Calibri"/>
              </a:rPr>
              <a:t>a</a:t>
            </a:r>
            <a:r>
              <a:rPr sz="2200" spc="-20" dirty="0">
                <a:latin typeface="Calibri"/>
                <a:cs typeface="Calibri"/>
              </a:rPr>
              <a:t> </a:t>
            </a:r>
            <a:r>
              <a:rPr sz="2200" dirty="0">
                <a:latin typeface="Calibri"/>
                <a:cs typeface="Calibri"/>
              </a:rPr>
              <a:t>number</a:t>
            </a:r>
            <a:r>
              <a:rPr sz="2200" spc="-20" dirty="0">
                <a:latin typeface="Calibri"/>
                <a:cs typeface="Calibri"/>
              </a:rPr>
              <a:t> </a:t>
            </a:r>
            <a:r>
              <a:rPr sz="2200" spc="5" dirty="0">
                <a:latin typeface="Calibri"/>
                <a:cs typeface="Calibri"/>
              </a:rPr>
              <a:t>of</a:t>
            </a:r>
            <a:r>
              <a:rPr sz="2200" spc="-20" dirty="0">
                <a:latin typeface="Calibri"/>
                <a:cs typeface="Calibri"/>
              </a:rPr>
              <a:t> </a:t>
            </a:r>
            <a:r>
              <a:rPr sz="2200" dirty="0">
                <a:latin typeface="Calibri"/>
                <a:cs typeface="Calibri"/>
              </a:rPr>
              <a:t>tools</a:t>
            </a:r>
            <a:r>
              <a:rPr sz="2200" spc="-20" dirty="0">
                <a:latin typeface="Calibri"/>
                <a:cs typeface="Calibri"/>
              </a:rPr>
              <a:t> </a:t>
            </a:r>
            <a:r>
              <a:rPr sz="2200" spc="-10" dirty="0">
                <a:latin typeface="Calibri"/>
                <a:cs typeface="Calibri"/>
              </a:rPr>
              <a:t>that</a:t>
            </a:r>
            <a:r>
              <a:rPr sz="2200" spc="-15" dirty="0">
                <a:latin typeface="Calibri"/>
                <a:cs typeface="Calibri"/>
              </a:rPr>
              <a:t> </a:t>
            </a:r>
            <a:r>
              <a:rPr sz="2200" spc="-5" dirty="0">
                <a:latin typeface="Calibri"/>
                <a:cs typeface="Calibri"/>
              </a:rPr>
              <a:t>AI</a:t>
            </a:r>
            <a:r>
              <a:rPr sz="2200" spc="5" dirty="0">
                <a:latin typeface="Calibri"/>
                <a:cs typeface="Calibri"/>
              </a:rPr>
              <a:t> </a:t>
            </a:r>
            <a:r>
              <a:rPr sz="2200" spc="-5" dirty="0">
                <a:latin typeface="Calibri"/>
                <a:cs typeface="Calibri"/>
              </a:rPr>
              <a:t>uses</a:t>
            </a:r>
            <a:r>
              <a:rPr sz="2200" spc="-20" dirty="0">
                <a:latin typeface="Calibri"/>
                <a:cs typeface="Calibri"/>
              </a:rPr>
              <a:t> </a:t>
            </a:r>
            <a:r>
              <a:rPr sz="2200" spc="-10" dirty="0">
                <a:latin typeface="Calibri"/>
                <a:cs typeface="Calibri"/>
              </a:rPr>
              <a:t>to</a:t>
            </a:r>
            <a:r>
              <a:rPr sz="2200" spc="-5" dirty="0">
                <a:latin typeface="Calibri"/>
                <a:cs typeface="Calibri"/>
              </a:rPr>
              <a:t> emulate</a:t>
            </a:r>
            <a:r>
              <a:rPr sz="2200" spc="-15" dirty="0">
                <a:latin typeface="Calibri"/>
                <a:cs typeface="Calibri"/>
              </a:rPr>
              <a:t> </a:t>
            </a:r>
            <a:r>
              <a:rPr sz="2200" dirty="0">
                <a:latin typeface="Calibri"/>
                <a:cs typeface="Calibri"/>
              </a:rPr>
              <a:t>these</a:t>
            </a:r>
            <a:r>
              <a:rPr sz="2200" spc="-15" dirty="0">
                <a:latin typeface="Calibri"/>
                <a:cs typeface="Calibri"/>
              </a:rPr>
              <a:t> </a:t>
            </a:r>
            <a:r>
              <a:rPr sz="2200" spc="-5" dirty="0">
                <a:latin typeface="Calibri"/>
                <a:cs typeface="Calibri"/>
              </a:rPr>
              <a:t>areas</a:t>
            </a:r>
            <a:r>
              <a:rPr sz="2200" spc="-40" dirty="0">
                <a:latin typeface="Calibri"/>
                <a:cs typeface="Calibri"/>
              </a:rPr>
              <a:t> </a:t>
            </a:r>
            <a:r>
              <a:rPr sz="2200" spc="5" dirty="0">
                <a:latin typeface="Calibri"/>
                <a:cs typeface="Calibri"/>
              </a:rPr>
              <a:t>of </a:t>
            </a:r>
            <a:r>
              <a:rPr sz="2200" spc="-484" dirty="0">
                <a:latin typeface="Calibri"/>
                <a:cs typeface="Calibri"/>
              </a:rPr>
              <a:t> </a:t>
            </a:r>
            <a:r>
              <a:rPr sz="2200" dirty="0">
                <a:latin typeface="Calibri"/>
                <a:cs typeface="Calibri"/>
              </a:rPr>
              <a:t>human</a:t>
            </a:r>
            <a:r>
              <a:rPr sz="2200" spc="-60" dirty="0">
                <a:latin typeface="Calibri"/>
                <a:cs typeface="Calibri"/>
              </a:rPr>
              <a:t> </a:t>
            </a:r>
            <a:r>
              <a:rPr sz="2200" spc="-5" dirty="0">
                <a:latin typeface="Calibri"/>
                <a:cs typeface="Calibri"/>
              </a:rPr>
              <a:t>intelligence.</a:t>
            </a:r>
            <a:endParaRPr sz="2200" dirty="0">
              <a:latin typeface="Calibri"/>
              <a:cs typeface="Calibri"/>
            </a:endParaRPr>
          </a:p>
          <a:p>
            <a:pPr marL="357505" marR="754380" indent="-345440">
              <a:lnSpc>
                <a:spcPct val="79700"/>
              </a:lnSpc>
              <a:spcBef>
                <a:spcPts val="555"/>
              </a:spcBef>
              <a:buFont typeface="Arial"/>
              <a:buChar char="•"/>
              <a:tabLst>
                <a:tab pos="357505" algn="l"/>
                <a:tab pos="358140" algn="l"/>
              </a:tabLst>
            </a:pPr>
            <a:r>
              <a:rPr lang="en-US" sz="2200" dirty="0">
                <a:latin typeface="Calibri"/>
                <a:cs typeface="Calibri"/>
              </a:rPr>
              <a:t>We </a:t>
            </a:r>
            <a:r>
              <a:rPr sz="2200" dirty="0">
                <a:latin typeface="Calibri"/>
                <a:cs typeface="Calibri"/>
              </a:rPr>
              <a:t>will</a:t>
            </a:r>
            <a:r>
              <a:rPr sz="2200" spc="-25" dirty="0">
                <a:latin typeface="Calibri"/>
                <a:cs typeface="Calibri"/>
              </a:rPr>
              <a:t> </a:t>
            </a:r>
            <a:r>
              <a:rPr sz="2200" spc="5" dirty="0">
                <a:latin typeface="Calibri"/>
                <a:cs typeface="Calibri"/>
              </a:rPr>
              <a:t>look</a:t>
            </a:r>
            <a:r>
              <a:rPr sz="2200" spc="-35" dirty="0">
                <a:latin typeface="Calibri"/>
                <a:cs typeface="Calibri"/>
              </a:rPr>
              <a:t> </a:t>
            </a:r>
            <a:r>
              <a:rPr sz="2200" spc="-15" dirty="0">
                <a:latin typeface="Calibri"/>
                <a:cs typeface="Calibri"/>
              </a:rPr>
              <a:t>at</a:t>
            </a:r>
            <a:r>
              <a:rPr sz="2200" spc="10" dirty="0">
                <a:latin typeface="Calibri"/>
                <a:cs typeface="Calibri"/>
              </a:rPr>
              <a:t> </a:t>
            </a:r>
            <a:r>
              <a:rPr sz="2200" dirty="0">
                <a:latin typeface="Calibri"/>
                <a:cs typeface="Calibri"/>
              </a:rPr>
              <a:t>a</a:t>
            </a:r>
            <a:r>
              <a:rPr sz="2200" spc="-20" dirty="0">
                <a:latin typeface="Calibri"/>
                <a:cs typeface="Calibri"/>
              </a:rPr>
              <a:t> </a:t>
            </a:r>
            <a:r>
              <a:rPr sz="2200" spc="-10" dirty="0">
                <a:latin typeface="Calibri"/>
                <a:cs typeface="Calibri"/>
              </a:rPr>
              <a:t>set</a:t>
            </a:r>
            <a:r>
              <a:rPr sz="2200" spc="10" dirty="0">
                <a:latin typeface="Calibri"/>
                <a:cs typeface="Calibri"/>
              </a:rPr>
              <a:t> </a:t>
            </a:r>
            <a:r>
              <a:rPr sz="2200" spc="5" dirty="0">
                <a:latin typeface="Calibri"/>
                <a:cs typeface="Calibri"/>
              </a:rPr>
              <a:t>of</a:t>
            </a:r>
            <a:r>
              <a:rPr sz="2200" dirty="0">
                <a:latin typeface="Calibri"/>
                <a:cs typeface="Calibri"/>
              </a:rPr>
              <a:t> these</a:t>
            </a:r>
            <a:r>
              <a:rPr sz="2200" spc="-10" dirty="0">
                <a:latin typeface="Calibri"/>
                <a:cs typeface="Calibri"/>
              </a:rPr>
              <a:t> </a:t>
            </a:r>
            <a:r>
              <a:rPr sz="2200" dirty="0">
                <a:latin typeface="Calibri"/>
                <a:cs typeface="Calibri"/>
              </a:rPr>
              <a:t>tools</a:t>
            </a:r>
            <a:r>
              <a:rPr sz="2200" spc="-45" dirty="0">
                <a:latin typeface="Calibri"/>
                <a:cs typeface="Calibri"/>
              </a:rPr>
              <a:t> </a:t>
            </a:r>
            <a:r>
              <a:rPr sz="2200" dirty="0">
                <a:latin typeface="Calibri"/>
                <a:cs typeface="Calibri"/>
              </a:rPr>
              <a:t>loosely</a:t>
            </a:r>
            <a:r>
              <a:rPr sz="2200" spc="-30" dirty="0">
                <a:latin typeface="Calibri"/>
                <a:cs typeface="Calibri"/>
              </a:rPr>
              <a:t> </a:t>
            </a:r>
            <a:r>
              <a:rPr sz="2200" spc="-5" dirty="0">
                <a:latin typeface="Calibri"/>
                <a:cs typeface="Calibri"/>
              </a:rPr>
              <a:t>called </a:t>
            </a:r>
            <a:r>
              <a:rPr sz="2200" spc="-484" dirty="0">
                <a:latin typeface="Calibri"/>
                <a:cs typeface="Calibri"/>
              </a:rPr>
              <a:t> </a:t>
            </a:r>
            <a:r>
              <a:rPr sz="2200" dirty="0">
                <a:latin typeface="Calibri"/>
                <a:cs typeface="Calibri"/>
              </a:rPr>
              <a:t>“machine</a:t>
            </a:r>
            <a:r>
              <a:rPr sz="2200" spc="-65" dirty="0">
                <a:latin typeface="Calibri"/>
                <a:cs typeface="Calibri"/>
              </a:rPr>
              <a:t> </a:t>
            </a:r>
            <a:r>
              <a:rPr sz="2200" spc="-20" dirty="0">
                <a:latin typeface="Calibri"/>
                <a:cs typeface="Calibri"/>
              </a:rPr>
              <a:t>learning.”</a:t>
            </a:r>
            <a:endParaRPr sz="2200" dirty="0">
              <a:latin typeface="Calibri"/>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81455" y="464629"/>
            <a:ext cx="6177280" cy="695325"/>
          </a:xfrm>
          <a:prstGeom prst="rect">
            <a:avLst/>
          </a:prstGeom>
        </p:spPr>
        <p:txBody>
          <a:bodyPr vert="horz" wrap="square" lIns="0" tIns="11430" rIns="0" bIns="0" rtlCol="0">
            <a:spAutoFit/>
          </a:bodyPr>
          <a:lstStyle/>
          <a:p>
            <a:pPr marL="12700">
              <a:lnSpc>
                <a:spcPct val="100000"/>
              </a:lnSpc>
              <a:spcBef>
                <a:spcPts val="90"/>
              </a:spcBef>
            </a:pPr>
            <a:r>
              <a:rPr spc="-20" dirty="0"/>
              <a:t>What</a:t>
            </a:r>
            <a:r>
              <a:rPr spc="-15" dirty="0"/>
              <a:t> </a:t>
            </a:r>
            <a:r>
              <a:rPr spc="-5" dirty="0"/>
              <a:t>is</a:t>
            </a:r>
            <a:r>
              <a:rPr spc="5" dirty="0"/>
              <a:t> </a:t>
            </a:r>
            <a:r>
              <a:rPr spc="-10" dirty="0"/>
              <a:t>Machine</a:t>
            </a:r>
            <a:r>
              <a:rPr spc="35" dirty="0"/>
              <a:t> </a:t>
            </a:r>
            <a:r>
              <a:rPr spc="-10" dirty="0"/>
              <a:t>Learning?</a:t>
            </a:r>
          </a:p>
        </p:txBody>
      </p:sp>
      <p:sp>
        <p:nvSpPr>
          <p:cNvPr id="3" name="object 3"/>
          <p:cNvSpPr txBox="1"/>
          <p:nvPr/>
        </p:nvSpPr>
        <p:spPr>
          <a:xfrm>
            <a:off x="535434" y="1496468"/>
            <a:ext cx="8035925" cy="3208020"/>
          </a:xfrm>
          <a:prstGeom prst="rect">
            <a:avLst/>
          </a:prstGeom>
        </p:spPr>
        <p:txBody>
          <a:bodyPr vert="horz" wrap="square" lIns="0" tIns="70485" rIns="0" bIns="0" rtlCol="0">
            <a:spAutoFit/>
          </a:bodyPr>
          <a:lstStyle/>
          <a:p>
            <a:pPr marL="357505" marR="484505" indent="-344805">
              <a:lnSpc>
                <a:spcPts val="1920"/>
              </a:lnSpc>
              <a:spcBef>
                <a:spcPts val="555"/>
              </a:spcBef>
              <a:buFont typeface="Arial"/>
              <a:buChar char="•"/>
              <a:tabLst>
                <a:tab pos="356870" algn="l"/>
                <a:tab pos="358140" algn="l"/>
              </a:tabLst>
            </a:pPr>
            <a:r>
              <a:rPr sz="2000" spc="-10" dirty="0">
                <a:latin typeface="Calibri"/>
                <a:cs typeface="Calibri"/>
              </a:rPr>
              <a:t>Early</a:t>
            </a:r>
            <a:r>
              <a:rPr sz="2000" spc="-30" dirty="0">
                <a:latin typeface="Calibri"/>
                <a:cs typeface="Calibri"/>
              </a:rPr>
              <a:t> </a:t>
            </a:r>
            <a:r>
              <a:rPr sz="2000" spc="-10" dirty="0">
                <a:latin typeface="Calibri"/>
                <a:cs typeface="Calibri"/>
              </a:rPr>
              <a:t>in</a:t>
            </a:r>
            <a:r>
              <a:rPr sz="2000" spc="15" dirty="0">
                <a:latin typeface="Calibri"/>
                <a:cs typeface="Calibri"/>
              </a:rPr>
              <a:t> </a:t>
            </a:r>
            <a:r>
              <a:rPr sz="2000" spc="-5" dirty="0">
                <a:latin typeface="Calibri"/>
                <a:cs typeface="Calibri"/>
              </a:rPr>
              <a:t>the</a:t>
            </a:r>
            <a:r>
              <a:rPr sz="2000" spc="5" dirty="0">
                <a:latin typeface="Calibri"/>
                <a:cs typeface="Calibri"/>
              </a:rPr>
              <a:t> </a:t>
            </a:r>
            <a:r>
              <a:rPr sz="2000" spc="-15" dirty="0">
                <a:latin typeface="Calibri"/>
                <a:cs typeface="Calibri"/>
              </a:rPr>
              <a:t>development</a:t>
            </a:r>
            <a:r>
              <a:rPr sz="2000" spc="65" dirty="0">
                <a:latin typeface="Calibri"/>
                <a:cs typeface="Calibri"/>
              </a:rPr>
              <a:t> </a:t>
            </a:r>
            <a:r>
              <a:rPr sz="2000" spc="-5" dirty="0">
                <a:latin typeface="Calibri"/>
                <a:cs typeface="Calibri"/>
              </a:rPr>
              <a:t>of</a:t>
            </a:r>
            <a:r>
              <a:rPr sz="2000" dirty="0">
                <a:latin typeface="Calibri"/>
                <a:cs typeface="Calibri"/>
              </a:rPr>
              <a:t> </a:t>
            </a:r>
            <a:r>
              <a:rPr sz="2000" spc="-5" dirty="0">
                <a:latin typeface="Calibri"/>
                <a:cs typeface="Calibri"/>
              </a:rPr>
              <a:t>AI,</a:t>
            </a:r>
            <a:r>
              <a:rPr sz="2000" spc="20" dirty="0">
                <a:latin typeface="Calibri"/>
                <a:cs typeface="Calibri"/>
              </a:rPr>
              <a:t> </a:t>
            </a:r>
            <a:r>
              <a:rPr sz="2000" spc="-5" dirty="0">
                <a:latin typeface="Calibri"/>
                <a:cs typeface="Calibri"/>
              </a:rPr>
              <a:t>“machine</a:t>
            </a:r>
            <a:r>
              <a:rPr sz="2000" spc="45" dirty="0">
                <a:latin typeface="Calibri"/>
                <a:cs typeface="Calibri"/>
              </a:rPr>
              <a:t> </a:t>
            </a:r>
            <a:r>
              <a:rPr sz="2000" dirty="0">
                <a:latin typeface="Calibri"/>
                <a:cs typeface="Calibri"/>
              </a:rPr>
              <a:t>learning”</a:t>
            </a:r>
            <a:r>
              <a:rPr sz="2000" spc="45" dirty="0">
                <a:latin typeface="Calibri"/>
                <a:cs typeface="Calibri"/>
              </a:rPr>
              <a:t> </a:t>
            </a:r>
            <a:r>
              <a:rPr sz="2000" spc="-15" dirty="0">
                <a:latin typeface="Calibri"/>
                <a:cs typeface="Calibri"/>
              </a:rPr>
              <a:t>was</a:t>
            </a:r>
            <a:r>
              <a:rPr sz="2000" spc="25" dirty="0">
                <a:latin typeface="Calibri"/>
                <a:cs typeface="Calibri"/>
              </a:rPr>
              <a:t> </a:t>
            </a:r>
            <a:r>
              <a:rPr sz="2000" spc="-15" dirty="0">
                <a:latin typeface="Calibri"/>
                <a:cs typeface="Calibri"/>
              </a:rPr>
              <a:t>called</a:t>
            </a:r>
            <a:r>
              <a:rPr sz="2000" spc="40" dirty="0">
                <a:latin typeface="Calibri"/>
                <a:cs typeface="Calibri"/>
              </a:rPr>
              <a:t> </a:t>
            </a:r>
            <a:r>
              <a:rPr sz="2000" spc="-15" dirty="0">
                <a:latin typeface="Calibri"/>
                <a:cs typeface="Calibri"/>
              </a:rPr>
              <a:t>pattern </a:t>
            </a:r>
            <a:r>
              <a:rPr sz="2000" spc="-434" dirty="0">
                <a:latin typeface="Calibri"/>
                <a:cs typeface="Calibri"/>
              </a:rPr>
              <a:t> </a:t>
            </a:r>
            <a:r>
              <a:rPr sz="2000" spc="-10" dirty="0">
                <a:latin typeface="Calibri"/>
                <a:cs typeface="Calibri"/>
              </a:rPr>
              <a:t>recognition.</a:t>
            </a:r>
            <a:endParaRPr sz="2000">
              <a:latin typeface="Calibri"/>
              <a:cs typeface="Calibri"/>
            </a:endParaRPr>
          </a:p>
          <a:p>
            <a:pPr marL="357505" marR="254000" indent="-344805">
              <a:lnSpc>
                <a:spcPts val="1920"/>
              </a:lnSpc>
              <a:spcBef>
                <a:spcPts val="480"/>
              </a:spcBef>
              <a:buFont typeface="Arial"/>
              <a:buChar char="•"/>
              <a:tabLst>
                <a:tab pos="356870" algn="l"/>
                <a:tab pos="358140" algn="l"/>
              </a:tabLst>
            </a:pPr>
            <a:r>
              <a:rPr sz="2000" spc="-10" dirty="0">
                <a:latin typeface="Calibri"/>
                <a:cs typeface="Calibri"/>
              </a:rPr>
              <a:t>The</a:t>
            </a:r>
            <a:r>
              <a:rPr sz="2000" spc="-5" dirty="0">
                <a:latin typeface="Calibri"/>
                <a:cs typeface="Calibri"/>
              </a:rPr>
              <a:t> Machine</a:t>
            </a:r>
            <a:r>
              <a:rPr sz="2000" spc="30" dirty="0">
                <a:latin typeface="Calibri"/>
                <a:cs typeface="Calibri"/>
              </a:rPr>
              <a:t> </a:t>
            </a:r>
            <a:r>
              <a:rPr sz="2000" spc="-5" dirty="0">
                <a:latin typeface="Calibri"/>
                <a:cs typeface="Calibri"/>
              </a:rPr>
              <a:t>Learning</a:t>
            </a:r>
            <a:r>
              <a:rPr sz="2000" dirty="0">
                <a:latin typeface="Calibri"/>
                <a:cs typeface="Calibri"/>
              </a:rPr>
              <a:t> </a:t>
            </a:r>
            <a:r>
              <a:rPr sz="2000" spc="-10" dirty="0">
                <a:latin typeface="Calibri"/>
                <a:cs typeface="Calibri"/>
              </a:rPr>
              <a:t>model</a:t>
            </a:r>
            <a:r>
              <a:rPr sz="2000" spc="35" dirty="0">
                <a:latin typeface="Calibri"/>
                <a:cs typeface="Calibri"/>
              </a:rPr>
              <a:t> </a:t>
            </a:r>
            <a:r>
              <a:rPr sz="2000" spc="-5" dirty="0">
                <a:latin typeface="Calibri"/>
                <a:cs typeface="Calibri"/>
              </a:rPr>
              <a:t>(e.g.,</a:t>
            </a:r>
            <a:r>
              <a:rPr sz="2000" spc="35" dirty="0">
                <a:latin typeface="Calibri"/>
                <a:cs typeface="Calibri"/>
              </a:rPr>
              <a:t> </a:t>
            </a:r>
            <a:r>
              <a:rPr sz="2000" spc="-15" dirty="0">
                <a:latin typeface="Calibri"/>
                <a:cs typeface="Calibri"/>
              </a:rPr>
              <a:t>SVM,</a:t>
            </a:r>
            <a:r>
              <a:rPr sz="2000" spc="35" dirty="0">
                <a:latin typeface="Calibri"/>
                <a:cs typeface="Calibri"/>
              </a:rPr>
              <a:t> </a:t>
            </a:r>
            <a:r>
              <a:rPr sz="2000" spc="-15" dirty="0">
                <a:latin typeface="Calibri"/>
                <a:cs typeface="Calibri"/>
              </a:rPr>
              <a:t>neural</a:t>
            </a:r>
            <a:r>
              <a:rPr sz="2000" spc="30" dirty="0">
                <a:latin typeface="Calibri"/>
                <a:cs typeface="Calibri"/>
              </a:rPr>
              <a:t> </a:t>
            </a:r>
            <a:r>
              <a:rPr sz="2000" spc="-10" dirty="0">
                <a:latin typeface="Calibri"/>
                <a:cs typeface="Calibri"/>
              </a:rPr>
              <a:t>network,</a:t>
            </a:r>
            <a:r>
              <a:rPr sz="2000" spc="20" dirty="0">
                <a:latin typeface="Calibri"/>
                <a:cs typeface="Calibri"/>
              </a:rPr>
              <a:t> </a:t>
            </a:r>
            <a:r>
              <a:rPr sz="2000" spc="-10" dirty="0">
                <a:latin typeface="Calibri"/>
                <a:cs typeface="Calibri"/>
              </a:rPr>
              <a:t>deep</a:t>
            </a:r>
            <a:r>
              <a:rPr sz="2000" spc="15" dirty="0">
                <a:latin typeface="Calibri"/>
                <a:cs typeface="Calibri"/>
              </a:rPr>
              <a:t> </a:t>
            </a:r>
            <a:r>
              <a:rPr sz="2000" spc="-5" dirty="0">
                <a:latin typeface="Calibri"/>
                <a:cs typeface="Calibri"/>
              </a:rPr>
              <a:t>learning) </a:t>
            </a:r>
            <a:r>
              <a:rPr sz="2000" spc="-440" dirty="0">
                <a:latin typeface="Calibri"/>
                <a:cs typeface="Calibri"/>
              </a:rPr>
              <a:t> </a:t>
            </a:r>
            <a:r>
              <a:rPr sz="2000" spc="-10" dirty="0">
                <a:latin typeface="Calibri"/>
                <a:cs typeface="Calibri"/>
              </a:rPr>
              <a:t>predicts</a:t>
            </a:r>
            <a:r>
              <a:rPr sz="2000" spc="15" dirty="0">
                <a:latin typeface="Calibri"/>
                <a:cs typeface="Calibri"/>
              </a:rPr>
              <a:t> </a:t>
            </a:r>
            <a:r>
              <a:rPr sz="2000" spc="-5" dirty="0">
                <a:latin typeface="Calibri"/>
                <a:cs typeface="Calibri"/>
              </a:rPr>
              <a:t>the </a:t>
            </a:r>
            <a:r>
              <a:rPr sz="2000" spc="-10" dirty="0">
                <a:latin typeface="Calibri"/>
                <a:cs typeface="Calibri"/>
              </a:rPr>
              <a:t>class</a:t>
            </a:r>
            <a:r>
              <a:rPr sz="2000" spc="40" dirty="0">
                <a:latin typeface="Calibri"/>
                <a:cs typeface="Calibri"/>
              </a:rPr>
              <a:t> </a:t>
            </a:r>
            <a:r>
              <a:rPr sz="2000" spc="-5" dirty="0">
                <a:latin typeface="Calibri"/>
                <a:cs typeface="Calibri"/>
              </a:rPr>
              <a:t>of an</a:t>
            </a:r>
            <a:r>
              <a:rPr sz="2000" spc="10" dirty="0">
                <a:latin typeface="Calibri"/>
                <a:cs typeface="Calibri"/>
              </a:rPr>
              <a:t> </a:t>
            </a:r>
            <a:r>
              <a:rPr sz="2000" spc="-5" dirty="0">
                <a:latin typeface="Calibri"/>
                <a:cs typeface="Calibri"/>
              </a:rPr>
              <a:t>object</a:t>
            </a:r>
            <a:r>
              <a:rPr sz="2000" spc="5" dirty="0">
                <a:latin typeface="Calibri"/>
                <a:cs typeface="Calibri"/>
              </a:rPr>
              <a:t> </a:t>
            </a:r>
            <a:r>
              <a:rPr sz="2000" spc="-10" dirty="0">
                <a:latin typeface="Calibri"/>
                <a:cs typeface="Calibri"/>
              </a:rPr>
              <a:t>based</a:t>
            </a:r>
            <a:r>
              <a:rPr sz="2000" spc="40" dirty="0">
                <a:latin typeface="Calibri"/>
                <a:cs typeface="Calibri"/>
              </a:rPr>
              <a:t> </a:t>
            </a:r>
            <a:r>
              <a:rPr sz="2000" spc="-5" dirty="0">
                <a:latin typeface="Calibri"/>
                <a:cs typeface="Calibri"/>
              </a:rPr>
              <a:t>on</a:t>
            </a:r>
            <a:r>
              <a:rPr sz="2000" spc="-15" dirty="0">
                <a:latin typeface="Calibri"/>
                <a:cs typeface="Calibri"/>
              </a:rPr>
              <a:t> </a:t>
            </a:r>
            <a:r>
              <a:rPr sz="2000" spc="-20" dirty="0">
                <a:latin typeface="Calibri"/>
                <a:cs typeface="Calibri"/>
              </a:rPr>
              <a:t>features</a:t>
            </a:r>
            <a:r>
              <a:rPr sz="2000" spc="65" dirty="0">
                <a:latin typeface="Calibri"/>
                <a:cs typeface="Calibri"/>
              </a:rPr>
              <a:t> </a:t>
            </a:r>
            <a:r>
              <a:rPr sz="2000" spc="-5" dirty="0">
                <a:latin typeface="Calibri"/>
                <a:cs typeface="Calibri"/>
              </a:rPr>
              <a:t>of the object.</a:t>
            </a:r>
            <a:endParaRPr sz="2000">
              <a:latin typeface="Calibri"/>
              <a:cs typeface="Calibri"/>
            </a:endParaRPr>
          </a:p>
          <a:p>
            <a:pPr marL="356870" marR="5080" indent="-344805">
              <a:lnSpc>
                <a:spcPts val="1920"/>
              </a:lnSpc>
              <a:spcBef>
                <a:spcPts val="480"/>
              </a:spcBef>
              <a:buFont typeface="Arial"/>
              <a:buChar char="•"/>
              <a:tabLst>
                <a:tab pos="356870" algn="l"/>
                <a:tab pos="357505" algn="l"/>
              </a:tabLst>
            </a:pPr>
            <a:r>
              <a:rPr sz="2000" spc="-10" dirty="0">
                <a:latin typeface="Calibri"/>
                <a:cs typeface="Calibri"/>
              </a:rPr>
              <a:t>The</a:t>
            </a:r>
            <a:r>
              <a:rPr sz="2000" spc="-5" dirty="0">
                <a:latin typeface="Calibri"/>
                <a:cs typeface="Calibri"/>
              </a:rPr>
              <a:t> Machine</a:t>
            </a:r>
            <a:r>
              <a:rPr sz="2000" spc="25" dirty="0">
                <a:latin typeface="Calibri"/>
                <a:cs typeface="Calibri"/>
              </a:rPr>
              <a:t> </a:t>
            </a:r>
            <a:r>
              <a:rPr sz="2000" spc="-5" dirty="0">
                <a:latin typeface="Calibri"/>
                <a:cs typeface="Calibri"/>
              </a:rPr>
              <a:t>Learning</a:t>
            </a:r>
            <a:r>
              <a:rPr sz="2000" dirty="0">
                <a:latin typeface="Calibri"/>
                <a:cs typeface="Calibri"/>
              </a:rPr>
              <a:t> </a:t>
            </a:r>
            <a:r>
              <a:rPr sz="2000" spc="-10" dirty="0">
                <a:latin typeface="Calibri"/>
                <a:cs typeface="Calibri"/>
              </a:rPr>
              <a:t>model</a:t>
            </a:r>
            <a:r>
              <a:rPr sz="2000" spc="30" dirty="0">
                <a:latin typeface="Calibri"/>
                <a:cs typeface="Calibri"/>
              </a:rPr>
              <a:t> </a:t>
            </a:r>
            <a:r>
              <a:rPr sz="2000" spc="-5" dirty="0">
                <a:latin typeface="Calibri"/>
                <a:cs typeface="Calibri"/>
              </a:rPr>
              <a:t>is</a:t>
            </a:r>
            <a:r>
              <a:rPr sz="2000" spc="15" dirty="0">
                <a:latin typeface="Calibri"/>
                <a:cs typeface="Calibri"/>
              </a:rPr>
              <a:t> </a:t>
            </a:r>
            <a:r>
              <a:rPr sz="2000" spc="-10" dirty="0">
                <a:latin typeface="Calibri"/>
                <a:cs typeface="Calibri"/>
              </a:rPr>
              <a:t>“trained”</a:t>
            </a:r>
            <a:r>
              <a:rPr sz="2000" spc="40" dirty="0">
                <a:latin typeface="Calibri"/>
                <a:cs typeface="Calibri"/>
              </a:rPr>
              <a:t> </a:t>
            </a:r>
            <a:r>
              <a:rPr sz="2000" spc="-10" dirty="0">
                <a:latin typeface="Calibri"/>
                <a:cs typeface="Calibri"/>
              </a:rPr>
              <a:t>with</a:t>
            </a:r>
            <a:r>
              <a:rPr sz="2000" spc="10" dirty="0">
                <a:latin typeface="Calibri"/>
                <a:cs typeface="Calibri"/>
              </a:rPr>
              <a:t> </a:t>
            </a:r>
            <a:r>
              <a:rPr sz="2000" spc="-20" dirty="0">
                <a:latin typeface="Calibri"/>
                <a:cs typeface="Calibri"/>
              </a:rPr>
              <a:t>examples</a:t>
            </a:r>
            <a:r>
              <a:rPr sz="2000" spc="65" dirty="0">
                <a:latin typeface="Calibri"/>
                <a:cs typeface="Calibri"/>
              </a:rPr>
              <a:t> </a:t>
            </a:r>
            <a:r>
              <a:rPr sz="2000" spc="-5" dirty="0">
                <a:latin typeface="Calibri"/>
                <a:cs typeface="Calibri"/>
              </a:rPr>
              <a:t>of the</a:t>
            </a:r>
            <a:r>
              <a:rPr sz="2000" dirty="0">
                <a:latin typeface="Calibri"/>
                <a:cs typeface="Calibri"/>
              </a:rPr>
              <a:t> </a:t>
            </a:r>
            <a:r>
              <a:rPr sz="2000" spc="-5" dirty="0">
                <a:latin typeface="Calibri"/>
                <a:cs typeface="Calibri"/>
              </a:rPr>
              <a:t>objects</a:t>
            </a:r>
            <a:r>
              <a:rPr sz="2000" spc="20" dirty="0">
                <a:latin typeface="Calibri"/>
                <a:cs typeface="Calibri"/>
              </a:rPr>
              <a:t> </a:t>
            </a:r>
            <a:r>
              <a:rPr sz="2000" spc="-15" dirty="0">
                <a:latin typeface="Calibri"/>
                <a:cs typeface="Calibri"/>
              </a:rPr>
              <a:t>to </a:t>
            </a:r>
            <a:r>
              <a:rPr sz="2000" spc="-10" dirty="0">
                <a:latin typeface="Calibri"/>
                <a:cs typeface="Calibri"/>
              </a:rPr>
              <a:t> </a:t>
            </a:r>
            <a:r>
              <a:rPr sz="2000" spc="-20" dirty="0">
                <a:latin typeface="Calibri"/>
                <a:cs typeface="Calibri"/>
              </a:rPr>
              <a:t>recognize</a:t>
            </a:r>
            <a:r>
              <a:rPr sz="2000" spc="25" dirty="0">
                <a:latin typeface="Calibri"/>
                <a:cs typeface="Calibri"/>
              </a:rPr>
              <a:t> </a:t>
            </a:r>
            <a:r>
              <a:rPr sz="2000" spc="-5" dirty="0">
                <a:latin typeface="Calibri"/>
                <a:cs typeface="Calibri"/>
              </a:rPr>
              <a:t>the</a:t>
            </a:r>
            <a:r>
              <a:rPr sz="2000" dirty="0">
                <a:latin typeface="Calibri"/>
                <a:cs typeface="Calibri"/>
              </a:rPr>
              <a:t> </a:t>
            </a:r>
            <a:r>
              <a:rPr sz="2000" spc="-10" dirty="0">
                <a:latin typeface="Calibri"/>
                <a:cs typeface="Calibri"/>
              </a:rPr>
              <a:t>class</a:t>
            </a:r>
            <a:r>
              <a:rPr sz="2000" spc="40" dirty="0">
                <a:latin typeface="Calibri"/>
                <a:cs typeface="Calibri"/>
              </a:rPr>
              <a:t> </a:t>
            </a:r>
            <a:r>
              <a:rPr sz="2000" spc="-5" dirty="0">
                <a:latin typeface="Calibri"/>
                <a:cs typeface="Calibri"/>
              </a:rPr>
              <a:t>of</a:t>
            </a:r>
            <a:r>
              <a:rPr sz="2000" dirty="0">
                <a:latin typeface="Calibri"/>
                <a:cs typeface="Calibri"/>
              </a:rPr>
              <a:t> </a:t>
            </a:r>
            <a:r>
              <a:rPr sz="2000" spc="-5" dirty="0">
                <a:latin typeface="Calibri"/>
                <a:cs typeface="Calibri"/>
              </a:rPr>
              <a:t>the</a:t>
            </a:r>
            <a:r>
              <a:rPr sz="2000" dirty="0">
                <a:latin typeface="Calibri"/>
                <a:cs typeface="Calibri"/>
              </a:rPr>
              <a:t> </a:t>
            </a:r>
            <a:r>
              <a:rPr sz="2000" spc="-5" dirty="0">
                <a:latin typeface="Calibri"/>
                <a:cs typeface="Calibri"/>
              </a:rPr>
              <a:t>object</a:t>
            </a:r>
            <a:r>
              <a:rPr sz="2000" spc="35" dirty="0">
                <a:latin typeface="Calibri"/>
                <a:cs typeface="Calibri"/>
              </a:rPr>
              <a:t> </a:t>
            </a:r>
            <a:r>
              <a:rPr sz="2000" spc="-5" dirty="0">
                <a:latin typeface="Calibri"/>
                <a:cs typeface="Calibri"/>
              </a:rPr>
              <a:t>by</a:t>
            </a:r>
            <a:r>
              <a:rPr sz="2000" spc="-30" dirty="0">
                <a:latin typeface="Calibri"/>
                <a:cs typeface="Calibri"/>
              </a:rPr>
              <a:t> </a:t>
            </a:r>
            <a:r>
              <a:rPr sz="2000" spc="-5" dirty="0">
                <a:latin typeface="Calibri"/>
                <a:cs typeface="Calibri"/>
              </a:rPr>
              <a:t>the</a:t>
            </a:r>
            <a:r>
              <a:rPr sz="2000" spc="25" dirty="0">
                <a:latin typeface="Calibri"/>
                <a:cs typeface="Calibri"/>
              </a:rPr>
              <a:t> </a:t>
            </a:r>
            <a:r>
              <a:rPr sz="2000" spc="-15" dirty="0">
                <a:latin typeface="Calibri"/>
                <a:cs typeface="Calibri"/>
              </a:rPr>
              <a:t>pattern</a:t>
            </a:r>
            <a:r>
              <a:rPr sz="2000" spc="15" dirty="0">
                <a:latin typeface="Calibri"/>
                <a:cs typeface="Calibri"/>
              </a:rPr>
              <a:t> </a:t>
            </a:r>
            <a:r>
              <a:rPr sz="2000" spc="-5" dirty="0">
                <a:latin typeface="Calibri"/>
                <a:cs typeface="Calibri"/>
              </a:rPr>
              <a:t>of</a:t>
            </a:r>
            <a:r>
              <a:rPr sz="2000" dirty="0">
                <a:latin typeface="Calibri"/>
                <a:cs typeface="Calibri"/>
              </a:rPr>
              <a:t> </a:t>
            </a:r>
            <a:r>
              <a:rPr sz="2000" spc="-5" dirty="0">
                <a:latin typeface="Calibri"/>
                <a:cs typeface="Calibri"/>
              </a:rPr>
              <a:t>its</a:t>
            </a:r>
            <a:r>
              <a:rPr sz="2000" spc="20" dirty="0">
                <a:latin typeface="Calibri"/>
                <a:cs typeface="Calibri"/>
              </a:rPr>
              <a:t> </a:t>
            </a:r>
            <a:r>
              <a:rPr sz="2000" spc="-20" dirty="0">
                <a:latin typeface="Calibri"/>
                <a:cs typeface="Calibri"/>
              </a:rPr>
              <a:t>features,</a:t>
            </a:r>
            <a:r>
              <a:rPr sz="2000" spc="85" dirty="0">
                <a:latin typeface="Calibri"/>
                <a:cs typeface="Calibri"/>
              </a:rPr>
              <a:t> </a:t>
            </a:r>
            <a:r>
              <a:rPr sz="2000" spc="-10" dirty="0">
                <a:latin typeface="Calibri"/>
                <a:cs typeface="Calibri"/>
              </a:rPr>
              <a:t>in much</a:t>
            </a:r>
            <a:r>
              <a:rPr sz="2000" spc="40" dirty="0">
                <a:latin typeface="Calibri"/>
                <a:cs typeface="Calibri"/>
              </a:rPr>
              <a:t> </a:t>
            </a:r>
            <a:r>
              <a:rPr sz="2000" spc="-5" dirty="0">
                <a:latin typeface="Calibri"/>
                <a:cs typeface="Calibri"/>
              </a:rPr>
              <a:t>the </a:t>
            </a:r>
            <a:r>
              <a:rPr sz="2000" spc="-440" dirty="0">
                <a:latin typeface="Calibri"/>
                <a:cs typeface="Calibri"/>
              </a:rPr>
              <a:t> </a:t>
            </a:r>
            <a:r>
              <a:rPr sz="2000" spc="-10" dirty="0">
                <a:latin typeface="Calibri"/>
                <a:cs typeface="Calibri"/>
              </a:rPr>
              <a:t>same</a:t>
            </a:r>
            <a:r>
              <a:rPr sz="2000" spc="15" dirty="0">
                <a:latin typeface="Calibri"/>
                <a:cs typeface="Calibri"/>
              </a:rPr>
              <a:t> </a:t>
            </a:r>
            <a:r>
              <a:rPr sz="2000" spc="-35" dirty="0">
                <a:latin typeface="Calibri"/>
                <a:cs typeface="Calibri"/>
              </a:rPr>
              <a:t>way</a:t>
            </a:r>
            <a:r>
              <a:rPr sz="2000" spc="10" dirty="0">
                <a:latin typeface="Calibri"/>
                <a:cs typeface="Calibri"/>
              </a:rPr>
              <a:t> </a:t>
            </a:r>
            <a:r>
              <a:rPr sz="2000" spc="-5" dirty="0">
                <a:latin typeface="Calibri"/>
                <a:cs typeface="Calibri"/>
              </a:rPr>
              <a:t>humans</a:t>
            </a:r>
            <a:r>
              <a:rPr sz="2000" spc="15" dirty="0">
                <a:latin typeface="Calibri"/>
                <a:cs typeface="Calibri"/>
              </a:rPr>
              <a:t> </a:t>
            </a:r>
            <a:r>
              <a:rPr sz="2000" spc="-10" dirty="0">
                <a:latin typeface="Calibri"/>
                <a:cs typeface="Calibri"/>
              </a:rPr>
              <a:t>learn</a:t>
            </a:r>
            <a:r>
              <a:rPr sz="2000" spc="35" dirty="0">
                <a:latin typeface="Calibri"/>
                <a:cs typeface="Calibri"/>
              </a:rPr>
              <a:t> </a:t>
            </a:r>
            <a:r>
              <a:rPr sz="2000" spc="-15" dirty="0">
                <a:latin typeface="Calibri"/>
                <a:cs typeface="Calibri"/>
              </a:rPr>
              <a:t>to </a:t>
            </a:r>
            <a:r>
              <a:rPr sz="2000" spc="-10" dirty="0">
                <a:latin typeface="Calibri"/>
                <a:cs typeface="Calibri"/>
              </a:rPr>
              <a:t>classify</a:t>
            </a:r>
            <a:r>
              <a:rPr sz="2000" spc="85" dirty="0">
                <a:latin typeface="Calibri"/>
                <a:cs typeface="Calibri"/>
              </a:rPr>
              <a:t> </a:t>
            </a:r>
            <a:r>
              <a:rPr sz="2000" spc="-10" dirty="0">
                <a:latin typeface="Calibri"/>
                <a:cs typeface="Calibri"/>
              </a:rPr>
              <a:t>things.</a:t>
            </a:r>
            <a:endParaRPr sz="2000">
              <a:latin typeface="Calibri"/>
              <a:cs typeface="Calibri"/>
            </a:endParaRPr>
          </a:p>
          <a:p>
            <a:pPr marL="356870" indent="-344805">
              <a:lnSpc>
                <a:spcPct val="100000"/>
              </a:lnSpc>
              <a:spcBef>
                <a:spcPts val="20"/>
              </a:spcBef>
              <a:buFont typeface="Arial"/>
              <a:buChar char="•"/>
              <a:tabLst>
                <a:tab pos="356870" algn="l"/>
                <a:tab pos="357505" algn="l"/>
              </a:tabLst>
            </a:pPr>
            <a:r>
              <a:rPr sz="2000" spc="-15" dirty="0">
                <a:latin typeface="Calibri"/>
                <a:cs typeface="Calibri"/>
              </a:rPr>
              <a:t>For</a:t>
            </a:r>
            <a:r>
              <a:rPr sz="2000" spc="-45" dirty="0">
                <a:latin typeface="Calibri"/>
                <a:cs typeface="Calibri"/>
              </a:rPr>
              <a:t> </a:t>
            </a:r>
            <a:r>
              <a:rPr sz="2000" spc="-20" dirty="0">
                <a:latin typeface="Calibri"/>
                <a:cs typeface="Calibri"/>
              </a:rPr>
              <a:t>example:</a:t>
            </a:r>
            <a:endParaRPr sz="2000">
              <a:latin typeface="Calibri"/>
              <a:cs typeface="Calibri"/>
            </a:endParaRPr>
          </a:p>
          <a:p>
            <a:pPr marL="756285" marR="470534" lvl="1" indent="-287020">
              <a:lnSpc>
                <a:spcPct val="80000"/>
              </a:lnSpc>
              <a:spcBef>
                <a:spcPts val="434"/>
              </a:spcBef>
              <a:buFont typeface="Arial"/>
              <a:buChar char="–"/>
              <a:tabLst>
                <a:tab pos="756285" algn="l"/>
                <a:tab pos="756920" algn="l"/>
              </a:tabLst>
            </a:pPr>
            <a:r>
              <a:rPr sz="1800" dirty="0">
                <a:latin typeface="Calibri"/>
                <a:cs typeface="Calibri"/>
              </a:rPr>
              <a:t>A</a:t>
            </a:r>
            <a:r>
              <a:rPr sz="1800" spc="-35" dirty="0">
                <a:latin typeface="Calibri"/>
                <a:cs typeface="Calibri"/>
              </a:rPr>
              <a:t> </a:t>
            </a:r>
            <a:r>
              <a:rPr sz="1800" spc="-10" dirty="0">
                <a:latin typeface="Calibri"/>
                <a:cs typeface="Calibri"/>
              </a:rPr>
              <a:t>3-year</a:t>
            </a:r>
            <a:r>
              <a:rPr sz="1800" spc="20" dirty="0">
                <a:latin typeface="Calibri"/>
                <a:cs typeface="Calibri"/>
              </a:rPr>
              <a:t> </a:t>
            </a:r>
            <a:r>
              <a:rPr sz="1800" dirty="0">
                <a:latin typeface="Calibri"/>
                <a:cs typeface="Calibri"/>
              </a:rPr>
              <a:t>old</a:t>
            </a:r>
            <a:r>
              <a:rPr sz="1800" spc="15" dirty="0">
                <a:latin typeface="Calibri"/>
                <a:cs typeface="Calibri"/>
              </a:rPr>
              <a:t> </a:t>
            </a:r>
            <a:r>
              <a:rPr sz="1800" spc="-10" dirty="0">
                <a:latin typeface="Calibri"/>
                <a:cs typeface="Calibri"/>
              </a:rPr>
              <a:t>can </a:t>
            </a:r>
            <a:r>
              <a:rPr sz="1800" spc="-15" dirty="0">
                <a:latin typeface="Calibri"/>
                <a:cs typeface="Calibri"/>
              </a:rPr>
              <a:t>recognize</a:t>
            </a:r>
            <a:r>
              <a:rPr sz="1800" spc="65" dirty="0">
                <a:latin typeface="Calibri"/>
                <a:cs typeface="Calibri"/>
              </a:rPr>
              <a:t> </a:t>
            </a:r>
            <a:r>
              <a:rPr sz="1800" spc="-5" dirty="0">
                <a:latin typeface="Calibri"/>
                <a:cs typeface="Calibri"/>
              </a:rPr>
              <a:t>the</a:t>
            </a:r>
            <a:r>
              <a:rPr sz="1800" spc="15" dirty="0">
                <a:latin typeface="Calibri"/>
                <a:cs typeface="Calibri"/>
              </a:rPr>
              <a:t> </a:t>
            </a:r>
            <a:r>
              <a:rPr sz="1800" spc="-15" dirty="0">
                <a:latin typeface="Calibri"/>
                <a:cs typeface="Calibri"/>
              </a:rPr>
              <a:t>difference</a:t>
            </a:r>
            <a:r>
              <a:rPr sz="1800" spc="65" dirty="0">
                <a:latin typeface="Calibri"/>
                <a:cs typeface="Calibri"/>
              </a:rPr>
              <a:t> </a:t>
            </a:r>
            <a:r>
              <a:rPr sz="1800" spc="-10" dirty="0">
                <a:latin typeface="Calibri"/>
                <a:cs typeface="Calibri"/>
              </a:rPr>
              <a:t>between</a:t>
            </a:r>
            <a:r>
              <a:rPr sz="1800" spc="35" dirty="0">
                <a:latin typeface="Calibri"/>
                <a:cs typeface="Calibri"/>
              </a:rPr>
              <a:t> </a:t>
            </a:r>
            <a:r>
              <a:rPr sz="1800" dirty="0">
                <a:latin typeface="Calibri"/>
                <a:cs typeface="Calibri"/>
              </a:rPr>
              <a:t>a </a:t>
            </a:r>
            <a:r>
              <a:rPr sz="1800" spc="-5" dirty="0">
                <a:latin typeface="Calibri"/>
                <a:cs typeface="Calibri"/>
              </a:rPr>
              <a:t>truck</a:t>
            </a:r>
            <a:r>
              <a:rPr sz="1800" spc="20" dirty="0">
                <a:latin typeface="Calibri"/>
                <a:cs typeface="Calibri"/>
              </a:rPr>
              <a:t> </a:t>
            </a:r>
            <a:r>
              <a:rPr sz="1800" spc="-5" dirty="0">
                <a:latin typeface="Calibri"/>
                <a:cs typeface="Calibri"/>
              </a:rPr>
              <a:t>and</a:t>
            </a:r>
            <a:r>
              <a:rPr sz="1800" spc="15" dirty="0">
                <a:latin typeface="Calibri"/>
                <a:cs typeface="Calibri"/>
              </a:rPr>
              <a:t> </a:t>
            </a:r>
            <a:r>
              <a:rPr sz="1800" dirty="0">
                <a:latin typeface="Calibri"/>
                <a:cs typeface="Calibri"/>
              </a:rPr>
              <a:t>a </a:t>
            </a:r>
            <a:r>
              <a:rPr sz="1800" spc="-10" dirty="0">
                <a:latin typeface="Calibri"/>
                <a:cs typeface="Calibri"/>
              </a:rPr>
              <a:t>car</a:t>
            </a:r>
            <a:r>
              <a:rPr sz="1800" spc="20" dirty="0">
                <a:latin typeface="Calibri"/>
                <a:cs typeface="Calibri"/>
              </a:rPr>
              <a:t> </a:t>
            </a:r>
            <a:r>
              <a:rPr sz="1800" spc="-5" dirty="0">
                <a:latin typeface="Calibri"/>
                <a:cs typeface="Calibri"/>
              </a:rPr>
              <a:t>by</a:t>
            </a:r>
            <a:r>
              <a:rPr sz="1800" dirty="0">
                <a:latin typeface="Calibri"/>
                <a:cs typeface="Calibri"/>
              </a:rPr>
              <a:t> </a:t>
            </a:r>
            <a:r>
              <a:rPr sz="1800" spc="-5" dirty="0">
                <a:latin typeface="Calibri"/>
                <a:cs typeface="Calibri"/>
              </a:rPr>
              <a:t>its </a:t>
            </a:r>
            <a:r>
              <a:rPr sz="1800" spc="-395" dirty="0">
                <a:latin typeface="Calibri"/>
                <a:cs typeface="Calibri"/>
              </a:rPr>
              <a:t> </a:t>
            </a:r>
            <a:r>
              <a:rPr sz="1800" spc="-20" dirty="0">
                <a:latin typeface="Calibri"/>
                <a:cs typeface="Calibri"/>
              </a:rPr>
              <a:t>features.</a:t>
            </a:r>
            <a:endParaRPr sz="1800">
              <a:latin typeface="Calibri"/>
              <a:cs typeface="Calibri"/>
            </a:endParaRPr>
          </a:p>
          <a:p>
            <a:pPr marL="756285" marR="330200" lvl="1" indent="-287020">
              <a:lnSpc>
                <a:spcPct val="80000"/>
              </a:lnSpc>
              <a:spcBef>
                <a:spcPts val="434"/>
              </a:spcBef>
              <a:buFont typeface="Arial"/>
              <a:buChar char="–"/>
              <a:tabLst>
                <a:tab pos="756285" algn="l"/>
                <a:tab pos="756920" algn="l"/>
              </a:tabLst>
            </a:pPr>
            <a:r>
              <a:rPr sz="1800" spc="-30" dirty="0">
                <a:latin typeface="Calibri"/>
                <a:cs typeface="Calibri"/>
              </a:rPr>
              <a:t>Younger</a:t>
            </a:r>
            <a:r>
              <a:rPr sz="1800" spc="15" dirty="0">
                <a:latin typeface="Calibri"/>
                <a:cs typeface="Calibri"/>
              </a:rPr>
              <a:t> </a:t>
            </a:r>
            <a:r>
              <a:rPr sz="1800" spc="-10" dirty="0">
                <a:latin typeface="Calibri"/>
                <a:cs typeface="Calibri"/>
              </a:rPr>
              <a:t>children</a:t>
            </a:r>
            <a:r>
              <a:rPr sz="1800" spc="60" dirty="0">
                <a:latin typeface="Calibri"/>
                <a:cs typeface="Calibri"/>
              </a:rPr>
              <a:t> </a:t>
            </a:r>
            <a:r>
              <a:rPr sz="1800" spc="-5" dirty="0">
                <a:latin typeface="Calibri"/>
                <a:cs typeface="Calibri"/>
              </a:rPr>
              <a:t>learn</a:t>
            </a:r>
            <a:r>
              <a:rPr sz="1800" spc="15" dirty="0">
                <a:latin typeface="Calibri"/>
                <a:cs typeface="Calibri"/>
              </a:rPr>
              <a:t> </a:t>
            </a:r>
            <a:r>
              <a:rPr sz="1800" spc="-15" dirty="0">
                <a:latin typeface="Calibri"/>
                <a:cs typeface="Calibri"/>
              </a:rPr>
              <a:t>to</a:t>
            </a:r>
            <a:r>
              <a:rPr sz="1800" spc="5" dirty="0">
                <a:latin typeface="Calibri"/>
                <a:cs typeface="Calibri"/>
              </a:rPr>
              <a:t> </a:t>
            </a:r>
            <a:r>
              <a:rPr sz="1800" spc="-15" dirty="0">
                <a:latin typeface="Calibri"/>
                <a:cs typeface="Calibri"/>
              </a:rPr>
              <a:t>understand</a:t>
            </a:r>
            <a:r>
              <a:rPr sz="1800" spc="85" dirty="0">
                <a:latin typeface="Calibri"/>
                <a:cs typeface="Calibri"/>
              </a:rPr>
              <a:t> </a:t>
            </a:r>
            <a:r>
              <a:rPr sz="1800" spc="-10" dirty="0">
                <a:latin typeface="Calibri"/>
                <a:cs typeface="Calibri"/>
              </a:rPr>
              <a:t>language</a:t>
            </a:r>
            <a:r>
              <a:rPr sz="1800" spc="65" dirty="0">
                <a:latin typeface="Calibri"/>
                <a:cs typeface="Calibri"/>
              </a:rPr>
              <a:t> </a:t>
            </a:r>
            <a:r>
              <a:rPr sz="1800" spc="-5" dirty="0">
                <a:latin typeface="Calibri"/>
                <a:cs typeface="Calibri"/>
              </a:rPr>
              <a:t>by </a:t>
            </a:r>
            <a:r>
              <a:rPr sz="1800" spc="-10" dirty="0">
                <a:latin typeface="Calibri"/>
                <a:cs typeface="Calibri"/>
              </a:rPr>
              <a:t>recognizing</a:t>
            </a:r>
            <a:r>
              <a:rPr sz="1800" spc="65" dirty="0">
                <a:latin typeface="Calibri"/>
                <a:cs typeface="Calibri"/>
              </a:rPr>
              <a:t> </a:t>
            </a:r>
            <a:r>
              <a:rPr sz="1800" spc="-5" dirty="0">
                <a:latin typeface="Calibri"/>
                <a:cs typeface="Calibri"/>
              </a:rPr>
              <a:t>the</a:t>
            </a:r>
            <a:r>
              <a:rPr sz="1800" spc="15" dirty="0">
                <a:latin typeface="Calibri"/>
                <a:cs typeface="Calibri"/>
              </a:rPr>
              <a:t> </a:t>
            </a:r>
            <a:r>
              <a:rPr sz="1800" spc="-20" dirty="0">
                <a:latin typeface="Calibri"/>
                <a:cs typeface="Calibri"/>
              </a:rPr>
              <a:t>different </a:t>
            </a:r>
            <a:r>
              <a:rPr sz="1800" spc="-395" dirty="0">
                <a:latin typeface="Calibri"/>
                <a:cs typeface="Calibri"/>
              </a:rPr>
              <a:t> </a:t>
            </a:r>
            <a:r>
              <a:rPr sz="1800" spc="-5" dirty="0">
                <a:latin typeface="Calibri"/>
                <a:cs typeface="Calibri"/>
              </a:rPr>
              <a:t>sounds</a:t>
            </a:r>
            <a:r>
              <a:rPr sz="1800" spc="10" dirty="0">
                <a:latin typeface="Calibri"/>
                <a:cs typeface="Calibri"/>
              </a:rPr>
              <a:t> </a:t>
            </a:r>
            <a:r>
              <a:rPr sz="1800" spc="5" dirty="0">
                <a:latin typeface="Calibri"/>
                <a:cs typeface="Calibri"/>
              </a:rPr>
              <a:t>of</a:t>
            </a:r>
            <a:r>
              <a:rPr sz="1800" dirty="0">
                <a:latin typeface="Calibri"/>
                <a:cs typeface="Calibri"/>
              </a:rPr>
              <a:t> </a:t>
            </a:r>
            <a:r>
              <a:rPr sz="1800" spc="-15" dirty="0">
                <a:latin typeface="Calibri"/>
                <a:cs typeface="Calibri"/>
              </a:rPr>
              <a:t>words.</a:t>
            </a:r>
            <a:endParaRPr sz="1800">
              <a:latin typeface="Calibri"/>
              <a:cs typeface="Calibri"/>
            </a:endParaRPr>
          </a:p>
        </p:txBody>
      </p:sp>
      <p:sp>
        <p:nvSpPr>
          <p:cNvPr id="4" name="object 4"/>
          <p:cNvSpPr txBox="1"/>
          <p:nvPr/>
        </p:nvSpPr>
        <p:spPr>
          <a:xfrm>
            <a:off x="3660724" y="5594108"/>
            <a:ext cx="1864995" cy="646430"/>
          </a:xfrm>
          <a:prstGeom prst="rect">
            <a:avLst/>
          </a:prstGeom>
          <a:ln w="9525">
            <a:solidFill>
              <a:srgbClr val="4F81BD"/>
            </a:solidFill>
          </a:ln>
        </p:spPr>
        <p:txBody>
          <a:bodyPr vert="horz" wrap="square" lIns="0" tIns="30480" rIns="0" bIns="0" rtlCol="0">
            <a:spAutoFit/>
          </a:bodyPr>
          <a:lstStyle/>
          <a:p>
            <a:pPr marL="630555" marR="96520" indent="-527685">
              <a:lnSpc>
                <a:spcPct val="100000"/>
              </a:lnSpc>
              <a:spcBef>
                <a:spcPts val="240"/>
              </a:spcBef>
            </a:pPr>
            <a:r>
              <a:rPr sz="1800" spc="-5" dirty="0">
                <a:latin typeface="Calibri"/>
                <a:cs typeface="Calibri"/>
              </a:rPr>
              <a:t>Machine</a:t>
            </a:r>
            <a:r>
              <a:rPr sz="1800" spc="-60" dirty="0">
                <a:latin typeface="Calibri"/>
                <a:cs typeface="Calibri"/>
              </a:rPr>
              <a:t> </a:t>
            </a:r>
            <a:r>
              <a:rPr sz="1800" spc="-5" dirty="0">
                <a:latin typeface="Calibri"/>
                <a:cs typeface="Calibri"/>
              </a:rPr>
              <a:t>Learning </a:t>
            </a:r>
            <a:r>
              <a:rPr sz="1800" spc="-390" dirty="0">
                <a:latin typeface="Calibri"/>
                <a:cs typeface="Calibri"/>
              </a:rPr>
              <a:t> </a:t>
            </a:r>
            <a:r>
              <a:rPr sz="1800" spc="-5" dirty="0">
                <a:latin typeface="Calibri"/>
                <a:cs typeface="Calibri"/>
              </a:rPr>
              <a:t>Model</a:t>
            </a:r>
            <a:endParaRPr sz="1800">
              <a:latin typeface="Calibri"/>
              <a:cs typeface="Calibri"/>
            </a:endParaRPr>
          </a:p>
        </p:txBody>
      </p:sp>
      <p:sp>
        <p:nvSpPr>
          <p:cNvPr id="5" name="object 5"/>
          <p:cNvSpPr txBox="1"/>
          <p:nvPr/>
        </p:nvSpPr>
        <p:spPr>
          <a:xfrm>
            <a:off x="612194" y="5750415"/>
            <a:ext cx="234378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input</a:t>
            </a:r>
            <a:r>
              <a:rPr sz="1800" dirty="0">
                <a:latin typeface="Calibri"/>
                <a:cs typeface="Calibri"/>
              </a:rPr>
              <a:t> </a:t>
            </a:r>
            <a:r>
              <a:rPr sz="1800" spc="-15" dirty="0">
                <a:latin typeface="Calibri"/>
                <a:cs typeface="Calibri"/>
              </a:rPr>
              <a:t>(features</a:t>
            </a:r>
            <a:r>
              <a:rPr sz="1800" spc="20" dirty="0">
                <a:latin typeface="Calibri"/>
                <a:cs typeface="Calibri"/>
              </a:rPr>
              <a:t> </a:t>
            </a:r>
            <a:r>
              <a:rPr sz="1800" spc="5" dirty="0">
                <a:latin typeface="Calibri"/>
                <a:cs typeface="Calibri"/>
              </a:rPr>
              <a:t>of</a:t>
            </a:r>
            <a:r>
              <a:rPr sz="1800" spc="-20" dirty="0">
                <a:latin typeface="Calibri"/>
                <a:cs typeface="Calibri"/>
              </a:rPr>
              <a:t> </a:t>
            </a:r>
            <a:r>
              <a:rPr sz="1800" spc="-5" dirty="0">
                <a:latin typeface="Calibri"/>
                <a:cs typeface="Calibri"/>
              </a:rPr>
              <a:t>object)</a:t>
            </a:r>
            <a:endParaRPr sz="1800">
              <a:latin typeface="Calibri"/>
              <a:cs typeface="Calibri"/>
            </a:endParaRPr>
          </a:p>
        </p:txBody>
      </p:sp>
      <p:grpSp>
        <p:nvGrpSpPr>
          <p:cNvPr id="6" name="object 6"/>
          <p:cNvGrpSpPr/>
          <p:nvPr/>
        </p:nvGrpSpPr>
        <p:grpSpPr>
          <a:xfrm>
            <a:off x="3063580" y="5866466"/>
            <a:ext cx="591185" cy="101600"/>
            <a:chOff x="3063580" y="5866466"/>
            <a:chExt cx="591185" cy="101600"/>
          </a:xfrm>
        </p:grpSpPr>
        <p:sp>
          <p:nvSpPr>
            <p:cNvPr id="7" name="object 7"/>
            <p:cNvSpPr/>
            <p:nvPr/>
          </p:nvSpPr>
          <p:spPr>
            <a:xfrm>
              <a:off x="3063580" y="5917269"/>
              <a:ext cx="584835" cy="0"/>
            </a:xfrm>
            <a:custGeom>
              <a:avLst/>
              <a:gdLst/>
              <a:ahLst/>
              <a:cxnLst/>
              <a:rect l="l" t="t" r="r" b="b"/>
              <a:pathLst>
                <a:path w="584835">
                  <a:moveTo>
                    <a:pt x="0" y="0"/>
                  </a:moveTo>
                  <a:lnTo>
                    <a:pt x="584581" y="0"/>
                  </a:lnTo>
                </a:path>
              </a:pathLst>
            </a:custGeom>
            <a:ln w="12700">
              <a:solidFill>
                <a:srgbClr val="4A7EBB"/>
              </a:solidFill>
            </a:ln>
          </p:spPr>
          <p:txBody>
            <a:bodyPr wrap="square" lIns="0" tIns="0" rIns="0" bIns="0" rtlCol="0"/>
            <a:lstStyle/>
            <a:p>
              <a:endParaRPr/>
            </a:p>
          </p:txBody>
        </p:sp>
        <p:sp>
          <p:nvSpPr>
            <p:cNvPr id="8" name="object 8"/>
            <p:cNvSpPr/>
            <p:nvPr/>
          </p:nvSpPr>
          <p:spPr>
            <a:xfrm>
              <a:off x="3571957" y="5872816"/>
              <a:ext cx="76200" cy="88900"/>
            </a:xfrm>
            <a:custGeom>
              <a:avLst/>
              <a:gdLst/>
              <a:ahLst/>
              <a:cxnLst/>
              <a:rect l="l" t="t" r="r" b="b"/>
              <a:pathLst>
                <a:path w="76200" h="88900">
                  <a:moveTo>
                    <a:pt x="0" y="0"/>
                  </a:moveTo>
                  <a:lnTo>
                    <a:pt x="76200" y="44449"/>
                  </a:lnTo>
                  <a:lnTo>
                    <a:pt x="0" y="88899"/>
                  </a:lnTo>
                </a:path>
              </a:pathLst>
            </a:custGeom>
            <a:ln w="12700">
              <a:solidFill>
                <a:srgbClr val="4A7EBB"/>
              </a:solidFill>
            </a:ln>
          </p:spPr>
          <p:txBody>
            <a:bodyPr wrap="square" lIns="0" tIns="0" rIns="0" bIns="0" rtlCol="0"/>
            <a:lstStyle/>
            <a:p>
              <a:endParaRPr/>
            </a:p>
          </p:txBody>
        </p:sp>
      </p:grpSp>
      <p:sp>
        <p:nvSpPr>
          <p:cNvPr id="9" name="object 9"/>
          <p:cNvSpPr txBox="1"/>
          <p:nvPr/>
        </p:nvSpPr>
        <p:spPr>
          <a:xfrm>
            <a:off x="6201230" y="5750382"/>
            <a:ext cx="216471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output</a:t>
            </a:r>
            <a:r>
              <a:rPr sz="1800" spc="5" dirty="0">
                <a:latin typeface="Calibri"/>
                <a:cs typeface="Calibri"/>
              </a:rPr>
              <a:t> </a:t>
            </a:r>
            <a:r>
              <a:rPr sz="1800" spc="-5" dirty="0">
                <a:latin typeface="Calibri"/>
                <a:cs typeface="Calibri"/>
              </a:rPr>
              <a:t>(class</a:t>
            </a:r>
            <a:r>
              <a:rPr sz="1800" spc="-25" dirty="0">
                <a:latin typeface="Calibri"/>
                <a:cs typeface="Calibri"/>
              </a:rPr>
              <a:t> </a:t>
            </a:r>
            <a:r>
              <a:rPr sz="1800" spc="5" dirty="0">
                <a:latin typeface="Calibri"/>
                <a:cs typeface="Calibri"/>
              </a:rPr>
              <a:t>of</a:t>
            </a:r>
            <a:r>
              <a:rPr sz="1800" spc="-15" dirty="0">
                <a:latin typeface="Calibri"/>
                <a:cs typeface="Calibri"/>
              </a:rPr>
              <a:t> </a:t>
            </a:r>
            <a:r>
              <a:rPr sz="1800" spc="-5" dirty="0">
                <a:latin typeface="Calibri"/>
                <a:cs typeface="Calibri"/>
              </a:rPr>
              <a:t>object)</a:t>
            </a:r>
            <a:endParaRPr sz="1800">
              <a:latin typeface="Calibri"/>
              <a:cs typeface="Calibri"/>
            </a:endParaRPr>
          </a:p>
        </p:txBody>
      </p:sp>
      <p:grpSp>
        <p:nvGrpSpPr>
          <p:cNvPr id="10" name="object 10"/>
          <p:cNvGrpSpPr/>
          <p:nvPr/>
        </p:nvGrpSpPr>
        <p:grpSpPr>
          <a:xfrm>
            <a:off x="5525342" y="5866465"/>
            <a:ext cx="591185" cy="101600"/>
            <a:chOff x="5525342" y="5866465"/>
            <a:chExt cx="591185" cy="101600"/>
          </a:xfrm>
        </p:grpSpPr>
        <p:sp>
          <p:nvSpPr>
            <p:cNvPr id="11" name="object 11"/>
            <p:cNvSpPr/>
            <p:nvPr/>
          </p:nvSpPr>
          <p:spPr>
            <a:xfrm>
              <a:off x="5525342" y="5917270"/>
              <a:ext cx="584835" cy="0"/>
            </a:xfrm>
            <a:custGeom>
              <a:avLst/>
              <a:gdLst/>
              <a:ahLst/>
              <a:cxnLst/>
              <a:rect l="l" t="t" r="r" b="b"/>
              <a:pathLst>
                <a:path w="584835">
                  <a:moveTo>
                    <a:pt x="0" y="0"/>
                  </a:moveTo>
                  <a:lnTo>
                    <a:pt x="584581" y="0"/>
                  </a:lnTo>
                </a:path>
              </a:pathLst>
            </a:custGeom>
            <a:ln w="12700">
              <a:solidFill>
                <a:srgbClr val="4A7EBB"/>
              </a:solidFill>
            </a:ln>
          </p:spPr>
          <p:txBody>
            <a:bodyPr wrap="square" lIns="0" tIns="0" rIns="0" bIns="0" rtlCol="0"/>
            <a:lstStyle/>
            <a:p>
              <a:endParaRPr/>
            </a:p>
          </p:txBody>
        </p:sp>
        <p:sp>
          <p:nvSpPr>
            <p:cNvPr id="12" name="object 12"/>
            <p:cNvSpPr/>
            <p:nvPr/>
          </p:nvSpPr>
          <p:spPr>
            <a:xfrm>
              <a:off x="6033720" y="5872815"/>
              <a:ext cx="76200" cy="88900"/>
            </a:xfrm>
            <a:custGeom>
              <a:avLst/>
              <a:gdLst/>
              <a:ahLst/>
              <a:cxnLst/>
              <a:rect l="l" t="t" r="r" b="b"/>
              <a:pathLst>
                <a:path w="76200" h="88900">
                  <a:moveTo>
                    <a:pt x="0" y="0"/>
                  </a:moveTo>
                  <a:lnTo>
                    <a:pt x="76200" y="44450"/>
                  </a:lnTo>
                  <a:lnTo>
                    <a:pt x="0" y="88900"/>
                  </a:lnTo>
                </a:path>
              </a:pathLst>
            </a:custGeom>
            <a:ln w="12700">
              <a:solidFill>
                <a:srgbClr val="4A7EBB"/>
              </a:solidFill>
            </a:ln>
          </p:spPr>
          <p:txBody>
            <a:bodyPr wrap="square" lIns="0" tIns="0" rIns="0" bIns="0" rtlCol="0"/>
            <a:lstStyle/>
            <a:p>
              <a:endParaRPr/>
            </a:p>
          </p:txBody>
        </p:sp>
      </p:grpSp>
      <p:sp>
        <p:nvSpPr>
          <p:cNvPr id="13" name="object 13"/>
          <p:cNvSpPr txBox="1"/>
          <p:nvPr/>
        </p:nvSpPr>
        <p:spPr>
          <a:xfrm>
            <a:off x="4139996" y="5002263"/>
            <a:ext cx="906144" cy="369570"/>
          </a:xfrm>
          <a:prstGeom prst="rect">
            <a:avLst/>
          </a:prstGeom>
          <a:ln w="9525">
            <a:solidFill>
              <a:srgbClr val="4F81BD"/>
            </a:solidFill>
          </a:ln>
        </p:spPr>
        <p:txBody>
          <a:bodyPr vert="horz" wrap="square" lIns="0" tIns="30480" rIns="0" bIns="0" rtlCol="0">
            <a:spAutoFit/>
          </a:bodyPr>
          <a:lstStyle/>
          <a:p>
            <a:pPr marL="90805">
              <a:lnSpc>
                <a:spcPct val="100000"/>
              </a:lnSpc>
              <a:spcBef>
                <a:spcPts val="240"/>
              </a:spcBef>
            </a:pPr>
            <a:r>
              <a:rPr sz="1800" spc="-15" dirty="0">
                <a:latin typeface="Calibri"/>
                <a:cs typeface="Calibri"/>
              </a:rPr>
              <a:t>training</a:t>
            </a:r>
            <a:endParaRPr sz="1800">
              <a:latin typeface="Calibri"/>
              <a:cs typeface="Calibri"/>
            </a:endParaRPr>
          </a:p>
        </p:txBody>
      </p:sp>
      <p:grpSp>
        <p:nvGrpSpPr>
          <p:cNvPr id="14" name="object 14"/>
          <p:cNvGrpSpPr/>
          <p:nvPr/>
        </p:nvGrpSpPr>
        <p:grpSpPr>
          <a:xfrm>
            <a:off x="4542228" y="5371599"/>
            <a:ext cx="101600" cy="318135"/>
            <a:chOff x="4542228" y="5371599"/>
            <a:chExt cx="101600" cy="318135"/>
          </a:xfrm>
        </p:grpSpPr>
        <p:sp>
          <p:nvSpPr>
            <p:cNvPr id="15" name="object 15"/>
            <p:cNvSpPr/>
            <p:nvPr/>
          </p:nvSpPr>
          <p:spPr>
            <a:xfrm>
              <a:off x="4593034" y="5371599"/>
              <a:ext cx="0" cy="210185"/>
            </a:xfrm>
            <a:custGeom>
              <a:avLst/>
              <a:gdLst/>
              <a:ahLst/>
              <a:cxnLst/>
              <a:rect l="l" t="t" r="r" b="b"/>
              <a:pathLst>
                <a:path h="210185">
                  <a:moveTo>
                    <a:pt x="0" y="0"/>
                  </a:moveTo>
                  <a:lnTo>
                    <a:pt x="0" y="209931"/>
                  </a:lnTo>
                </a:path>
              </a:pathLst>
            </a:custGeom>
            <a:ln w="12700">
              <a:solidFill>
                <a:srgbClr val="4A7EBB"/>
              </a:solidFill>
            </a:ln>
          </p:spPr>
          <p:txBody>
            <a:bodyPr wrap="square" lIns="0" tIns="0" rIns="0" bIns="0" rtlCol="0"/>
            <a:lstStyle/>
            <a:p>
              <a:endParaRPr/>
            </a:p>
          </p:txBody>
        </p:sp>
        <p:sp>
          <p:nvSpPr>
            <p:cNvPr id="16" name="object 16"/>
            <p:cNvSpPr/>
            <p:nvPr/>
          </p:nvSpPr>
          <p:spPr>
            <a:xfrm>
              <a:off x="4548578" y="5606672"/>
              <a:ext cx="88900" cy="76835"/>
            </a:xfrm>
            <a:custGeom>
              <a:avLst/>
              <a:gdLst/>
              <a:ahLst/>
              <a:cxnLst/>
              <a:rect l="l" t="t" r="r" b="b"/>
              <a:pathLst>
                <a:path w="88900" h="76835">
                  <a:moveTo>
                    <a:pt x="0" y="76199"/>
                  </a:moveTo>
                  <a:lnTo>
                    <a:pt x="44462" y="0"/>
                  </a:lnTo>
                  <a:lnTo>
                    <a:pt x="88900" y="76212"/>
                  </a:lnTo>
                </a:path>
              </a:pathLst>
            </a:custGeom>
            <a:ln w="12700">
              <a:solidFill>
                <a:srgbClr val="4A7EBB"/>
              </a:solidFill>
            </a:ln>
          </p:spPr>
          <p:txBody>
            <a:bodyPr wrap="square" lIns="0" tIns="0" rIns="0" bIns="0" rtlCol="0"/>
            <a:lstStyle/>
            <a:p>
              <a:endParaRPr/>
            </a:p>
          </p:txBody>
        </p:sp>
      </p:grpSp>
      <p:sp>
        <p:nvSpPr>
          <p:cNvPr id="19" name="object 19"/>
          <p:cNvSpPr txBox="1"/>
          <p:nvPr/>
        </p:nvSpPr>
        <p:spPr>
          <a:xfrm>
            <a:off x="8404859" y="6463728"/>
            <a:ext cx="24130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A8A8A"/>
                </a:solidFill>
                <a:latin typeface="Calibri"/>
                <a:cs typeface="Calibri"/>
              </a:rPr>
              <a:t>23</a:t>
            </a:fld>
            <a:endParaRPr sz="1200">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8404859" y="6463728"/>
            <a:ext cx="24130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A8A8A"/>
                </a:solidFill>
                <a:latin typeface="Calibri"/>
                <a:cs typeface="Calibri"/>
              </a:rPr>
              <a:t>24</a:t>
            </a:fld>
            <a:endParaRPr sz="1200">
              <a:latin typeface="Calibri"/>
              <a:cs typeface="Calibri"/>
            </a:endParaRPr>
          </a:p>
        </p:txBody>
      </p:sp>
      <p:sp>
        <p:nvSpPr>
          <p:cNvPr id="2" name="object 2"/>
          <p:cNvSpPr txBox="1">
            <a:spLocks noGrp="1"/>
          </p:cNvSpPr>
          <p:nvPr>
            <p:ph type="title"/>
          </p:nvPr>
        </p:nvSpPr>
        <p:spPr>
          <a:xfrm>
            <a:off x="1530254" y="464629"/>
            <a:ext cx="6084570" cy="695325"/>
          </a:xfrm>
          <a:prstGeom prst="rect">
            <a:avLst/>
          </a:prstGeom>
        </p:spPr>
        <p:txBody>
          <a:bodyPr vert="horz" wrap="square" lIns="0" tIns="11430" rIns="0" bIns="0" rtlCol="0">
            <a:spAutoFit/>
          </a:bodyPr>
          <a:lstStyle/>
          <a:p>
            <a:pPr marL="12700">
              <a:lnSpc>
                <a:spcPct val="100000"/>
              </a:lnSpc>
              <a:spcBef>
                <a:spcPts val="90"/>
              </a:spcBef>
            </a:pPr>
            <a:r>
              <a:rPr spc="-45" dirty="0"/>
              <a:t>Types</a:t>
            </a:r>
            <a:r>
              <a:rPr spc="-25" dirty="0"/>
              <a:t> </a:t>
            </a:r>
            <a:r>
              <a:rPr dirty="0"/>
              <a:t>of</a:t>
            </a:r>
            <a:r>
              <a:rPr spc="-25" dirty="0"/>
              <a:t> </a:t>
            </a:r>
            <a:r>
              <a:rPr spc="-10" dirty="0"/>
              <a:t>Machine</a:t>
            </a:r>
            <a:r>
              <a:rPr spc="35" dirty="0"/>
              <a:t> </a:t>
            </a:r>
            <a:r>
              <a:rPr spc="-10" dirty="0"/>
              <a:t>Learning</a:t>
            </a:r>
          </a:p>
        </p:txBody>
      </p:sp>
      <p:sp>
        <p:nvSpPr>
          <p:cNvPr id="3" name="object 3"/>
          <p:cNvSpPr txBox="1"/>
          <p:nvPr/>
        </p:nvSpPr>
        <p:spPr>
          <a:xfrm>
            <a:off x="543242" y="1247744"/>
            <a:ext cx="8057515" cy="5393784"/>
          </a:xfrm>
          <a:prstGeom prst="rect">
            <a:avLst/>
          </a:prstGeom>
        </p:spPr>
        <p:txBody>
          <a:bodyPr vert="horz" wrap="square" lIns="0" tIns="12700" rIns="0" bIns="0" rtlCol="0">
            <a:spAutoFit/>
          </a:bodyPr>
          <a:lstStyle/>
          <a:p>
            <a:pPr marL="356870" indent="-344805">
              <a:lnSpc>
                <a:spcPct val="100000"/>
              </a:lnSpc>
              <a:spcBef>
                <a:spcPts val="100"/>
              </a:spcBef>
              <a:buFont typeface="Arial"/>
              <a:buChar char="•"/>
              <a:tabLst>
                <a:tab pos="356870" algn="l"/>
                <a:tab pos="357505" algn="l"/>
              </a:tabLst>
            </a:pPr>
            <a:r>
              <a:rPr sz="3000" dirty="0">
                <a:latin typeface="Calibri"/>
                <a:cs typeface="Calibri"/>
              </a:rPr>
              <a:t>Supervised</a:t>
            </a:r>
          </a:p>
          <a:p>
            <a:pPr marL="756285" lvl="1" indent="-286385">
              <a:lnSpc>
                <a:spcPct val="100000"/>
              </a:lnSpc>
              <a:spcBef>
                <a:spcPts val="15"/>
              </a:spcBef>
              <a:buFont typeface="Arial"/>
              <a:buChar char="–"/>
              <a:tabLst>
                <a:tab pos="756285" algn="l"/>
              </a:tabLst>
            </a:pPr>
            <a:r>
              <a:rPr sz="2600" spc="-5" dirty="0">
                <a:latin typeface="Calibri"/>
                <a:cs typeface="Calibri"/>
              </a:rPr>
              <a:t>The</a:t>
            </a:r>
            <a:r>
              <a:rPr sz="2600" spc="-40" dirty="0">
                <a:latin typeface="Calibri"/>
                <a:cs typeface="Calibri"/>
              </a:rPr>
              <a:t> </a:t>
            </a:r>
            <a:r>
              <a:rPr sz="2600" spc="-5" dirty="0">
                <a:latin typeface="Calibri"/>
                <a:cs typeface="Calibri"/>
              </a:rPr>
              <a:t>object</a:t>
            </a:r>
            <a:r>
              <a:rPr sz="2600" spc="-25" dirty="0">
                <a:latin typeface="Calibri"/>
                <a:cs typeface="Calibri"/>
              </a:rPr>
              <a:t> </a:t>
            </a:r>
            <a:r>
              <a:rPr sz="2600" spc="-5" dirty="0">
                <a:latin typeface="Calibri"/>
                <a:cs typeface="Calibri"/>
              </a:rPr>
              <a:t>classes </a:t>
            </a:r>
            <a:r>
              <a:rPr sz="2600" spc="-10" dirty="0">
                <a:latin typeface="Calibri"/>
                <a:cs typeface="Calibri"/>
              </a:rPr>
              <a:t>are</a:t>
            </a:r>
            <a:r>
              <a:rPr sz="2600" spc="-35" dirty="0">
                <a:latin typeface="Calibri"/>
                <a:cs typeface="Calibri"/>
              </a:rPr>
              <a:t> </a:t>
            </a:r>
            <a:r>
              <a:rPr sz="2600" spc="-5" dirty="0">
                <a:latin typeface="Calibri"/>
                <a:cs typeface="Calibri"/>
              </a:rPr>
              <a:t>defined</a:t>
            </a:r>
            <a:endParaRPr lang="en-US" sz="2600" spc="-5" dirty="0">
              <a:latin typeface="Calibri"/>
              <a:cs typeface="Calibri"/>
            </a:endParaRPr>
          </a:p>
          <a:p>
            <a:pPr marL="756285" lvl="1" indent="-286385">
              <a:lnSpc>
                <a:spcPct val="100000"/>
              </a:lnSpc>
              <a:spcBef>
                <a:spcPts val="15"/>
              </a:spcBef>
              <a:buFont typeface="Arial"/>
              <a:buChar char="–"/>
              <a:tabLst>
                <a:tab pos="756285" algn="l"/>
              </a:tabLst>
            </a:pPr>
            <a:r>
              <a:rPr lang="en-US" sz="2600" spc="-5" dirty="0">
                <a:latin typeface="Calibri"/>
                <a:cs typeface="Calibri"/>
              </a:rPr>
              <a:t>Labeled training data</a:t>
            </a:r>
            <a:endParaRPr sz="2600" dirty="0">
              <a:latin typeface="Calibri"/>
              <a:cs typeface="Calibri"/>
            </a:endParaRPr>
          </a:p>
          <a:p>
            <a:pPr marL="755650" lvl="1" indent="-287020">
              <a:lnSpc>
                <a:spcPts val="3110"/>
              </a:lnSpc>
              <a:buFont typeface="Arial"/>
              <a:buChar char="–"/>
              <a:tabLst>
                <a:tab pos="756285" algn="l"/>
              </a:tabLst>
            </a:pPr>
            <a:r>
              <a:rPr sz="2600" spc="-10" dirty="0">
                <a:latin typeface="Calibri"/>
                <a:cs typeface="Calibri"/>
              </a:rPr>
              <a:t>For</a:t>
            </a:r>
            <a:r>
              <a:rPr sz="2600" spc="-35" dirty="0">
                <a:latin typeface="Calibri"/>
                <a:cs typeface="Calibri"/>
              </a:rPr>
              <a:t> </a:t>
            </a:r>
            <a:r>
              <a:rPr sz="2600" spc="-15" dirty="0">
                <a:latin typeface="Calibri"/>
                <a:cs typeface="Calibri"/>
              </a:rPr>
              <a:t>example:</a:t>
            </a:r>
            <a:r>
              <a:rPr sz="2600" spc="10" dirty="0">
                <a:latin typeface="Calibri"/>
                <a:cs typeface="Calibri"/>
              </a:rPr>
              <a:t> </a:t>
            </a:r>
            <a:r>
              <a:rPr lang="en-US" sz="2600" spc="10" dirty="0">
                <a:latin typeface="Calibri"/>
                <a:cs typeface="Calibri"/>
              </a:rPr>
              <a:t>identifying </a:t>
            </a:r>
            <a:r>
              <a:rPr sz="2600" spc="-10" dirty="0">
                <a:latin typeface="Calibri"/>
                <a:cs typeface="Calibri"/>
              </a:rPr>
              <a:t>trucks</a:t>
            </a:r>
            <a:r>
              <a:rPr sz="2600" spc="5" dirty="0">
                <a:latin typeface="Calibri"/>
                <a:cs typeface="Calibri"/>
              </a:rPr>
              <a:t> </a:t>
            </a:r>
            <a:r>
              <a:rPr sz="2600" spc="-5" dirty="0">
                <a:latin typeface="Calibri"/>
                <a:cs typeface="Calibri"/>
              </a:rPr>
              <a:t>vs.</a:t>
            </a:r>
            <a:r>
              <a:rPr sz="2600" dirty="0">
                <a:latin typeface="Calibri"/>
                <a:cs typeface="Calibri"/>
              </a:rPr>
              <a:t> </a:t>
            </a:r>
            <a:r>
              <a:rPr sz="2600" spc="-20" dirty="0">
                <a:latin typeface="Calibri"/>
                <a:cs typeface="Calibri"/>
              </a:rPr>
              <a:t>cars</a:t>
            </a:r>
            <a:endParaRPr lang="en-US" sz="2600" dirty="0">
              <a:latin typeface="Calibri"/>
              <a:cs typeface="Calibri"/>
            </a:endParaRPr>
          </a:p>
          <a:p>
            <a:pPr marL="356870" indent="-344805">
              <a:lnSpc>
                <a:spcPts val="3590"/>
              </a:lnSpc>
              <a:buFont typeface="Arial"/>
              <a:buChar char="•"/>
              <a:tabLst>
                <a:tab pos="356870" algn="l"/>
                <a:tab pos="357505" algn="l"/>
              </a:tabLst>
            </a:pPr>
            <a:r>
              <a:rPr lang="en-US" sz="3000" dirty="0">
                <a:latin typeface="Calibri"/>
                <a:cs typeface="Calibri"/>
              </a:rPr>
              <a:t>Unsupervised</a:t>
            </a:r>
          </a:p>
          <a:p>
            <a:pPr marL="756285" lvl="1" indent="-286385">
              <a:lnSpc>
                <a:spcPct val="100000"/>
              </a:lnSpc>
              <a:spcBef>
                <a:spcPts val="15"/>
              </a:spcBef>
              <a:buFont typeface="Arial"/>
              <a:buChar char="–"/>
              <a:tabLst>
                <a:tab pos="756285" algn="l"/>
              </a:tabLst>
            </a:pPr>
            <a:r>
              <a:rPr sz="2600" spc="-5" dirty="0">
                <a:latin typeface="Calibri"/>
                <a:cs typeface="Calibri"/>
              </a:rPr>
              <a:t>The</a:t>
            </a:r>
            <a:r>
              <a:rPr sz="2600" spc="-40" dirty="0">
                <a:latin typeface="Calibri"/>
                <a:cs typeface="Calibri"/>
              </a:rPr>
              <a:t> </a:t>
            </a:r>
            <a:r>
              <a:rPr sz="2600" spc="-5" dirty="0">
                <a:latin typeface="Calibri"/>
                <a:cs typeface="Calibri"/>
              </a:rPr>
              <a:t>object</a:t>
            </a:r>
            <a:r>
              <a:rPr sz="2600" spc="-25" dirty="0">
                <a:latin typeface="Calibri"/>
                <a:cs typeface="Calibri"/>
              </a:rPr>
              <a:t> </a:t>
            </a:r>
            <a:r>
              <a:rPr sz="2600" spc="-5" dirty="0">
                <a:latin typeface="Calibri"/>
                <a:cs typeface="Calibri"/>
              </a:rPr>
              <a:t>classes</a:t>
            </a:r>
            <a:r>
              <a:rPr sz="2600" dirty="0">
                <a:latin typeface="Calibri"/>
                <a:cs typeface="Calibri"/>
              </a:rPr>
              <a:t> </a:t>
            </a:r>
            <a:r>
              <a:rPr sz="2600" spc="-10" dirty="0">
                <a:latin typeface="Calibri"/>
                <a:cs typeface="Calibri"/>
              </a:rPr>
              <a:t>are</a:t>
            </a:r>
            <a:r>
              <a:rPr sz="2600" spc="-35" dirty="0">
                <a:latin typeface="Calibri"/>
                <a:cs typeface="Calibri"/>
              </a:rPr>
              <a:t> </a:t>
            </a:r>
            <a:r>
              <a:rPr sz="2600" spc="-5" dirty="0">
                <a:latin typeface="Calibri"/>
                <a:cs typeface="Calibri"/>
              </a:rPr>
              <a:t>not</a:t>
            </a:r>
            <a:r>
              <a:rPr sz="2600" dirty="0">
                <a:latin typeface="Calibri"/>
                <a:cs typeface="Calibri"/>
              </a:rPr>
              <a:t> </a:t>
            </a:r>
            <a:r>
              <a:rPr sz="2600" spc="-5" dirty="0">
                <a:latin typeface="Calibri"/>
                <a:cs typeface="Calibri"/>
              </a:rPr>
              <a:t>define</a:t>
            </a:r>
            <a:r>
              <a:rPr lang="en-US" sz="2600" spc="-5" dirty="0">
                <a:latin typeface="Calibri"/>
                <a:cs typeface="Calibri"/>
              </a:rPr>
              <a:t>d</a:t>
            </a:r>
          </a:p>
          <a:p>
            <a:pPr marL="756285" lvl="1" indent="-286385">
              <a:lnSpc>
                <a:spcPct val="100000"/>
              </a:lnSpc>
              <a:spcBef>
                <a:spcPts val="15"/>
              </a:spcBef>
              <a:buFont typeface="Arial"/>
              <a:buChar char="–"/>
              <a:tabLst>
                <a:tab pos="756285" algn="l"/>
              </a:tabLst>
            </a:pPr>
            <a:r>
              <a:rPr lang="en-US" sz="2600" spc="-5" dirty="0">
                <a:latin typeface="Calibri"/>
                <a:cs typeface="Calibri"/>
              </a:rPr>
              <a:t>Learns patterns from unlabeled data</a:t>
            </a:r>
            <a:endParaRPr sz="2600" dirty="0">
              <a:latin typeface="Calibri"/>
              <a:cs typeface="Calibri"/>
            </a:endParaRPr>
          </a:p>
          <a:p>
            <a:pPr marL="756285" lvl="1" indent="-286385">
              <a:lnSpc>
                <a:spcPct val="100000"/>
              </a:lnSpc>
              <a:buFont typeface="Arial"/>
              <a:buChar char="–"/>
              <a:tabLst>
                <a:tab pos="756285" algn="l"/>
              </a:tabLst>
            </a:pPr>
            <a:r>
              <a:rPr sz="2600" spc="-10" dirty="0">
                <a:latin typeface="Calibri"/>
                <a:cs typeface="Calibri"/>
              </a:rPr>
              <a:t>Clustering:</a:t>
            </a:r>
            <a:r>
              <a:rPr sz="2600" spc="-35" dirty="0">
                <a:latin typeface="Calibri"/>
                <a:cs typeface="Calibri"/>
              </a:rPr>
              <a:t> </a:t>
            </a:r>
            <a:r>
              <a:rPr sz="2600" spc="-10" dirty="0">
                <a:latin typeface="Calibri"/>
                <a:cs typeface="Calibri"/>
              </a:rPr>
              <a:t>Grouping</a:t>
            </a:r>
            <a:r>
              <a:rPr sz="2600" spc="15" dirty="0">
                <a:latin typeface="Calibri"/>
                <a:cs typeface="Calibri"/>
              </a:rPr>
              <a:t> </a:t>
            </a:r>
            <a:r>
              <a:rPr sz="2600" spc="-10" dirty="0">
                <a:latin typeface="Calibri"/>
                <a:cs typeface="Calibri"/>
              </a:rPr>
              <a:t>similar</a:t>
            </a:r>
            <a:r>
              <a:rPr sz="2600" spc="15" dirty="0">
                <a:latin typeface="Calibri"/>
                <a:cs typeface="Calibri"/>
              </a:rPr>
              <a:t> </a:t>
            </a:r>
            <a:r>
              <a:rPr sz="2600" spc="-10" dirty="0">
                <a:latin typeface="Calibri"/>
                <a:cs typeface="Calibri"/>
              </a:rPr>
              <a:t>instances</a:t>
            </a:r>
            <a:endParaRPr sz="2600" dirty="0">
              <a:latin typeface="Calibri"/>
              <a:cs typeface="Calibri"/>
            </a:endParaRPr>
          </a:p>
          <a:p>
            <a:pPr marL="756285" lvl="1" indent="-286385">
              <a:lnSpc>
                <a:spcPts val="3110"/>
              </a:lnSpc>
              <a:spcBef>
                <a:spcPts val="5"/>
              </a:spcBef>
              <a:buFont typeface="Arial"/>
              <a:buChar char="–"/>
              <a:tabLst>
                <a:tab pos="756285" algn="l"/>
              </a:tabLst>
            </a:pPr>
            <a:r>
              <a:rPr sz="2600" spc="-10" dirty="0">
                <a:latin typeface="Calibri"/>
                <a:cs typeface="Calibri"/>
              </a:rPr>
              <a:t>For</a:t>
            </a:r>
            <a:r>
              <a:rPr sz="2600" spc="-30" dirty="0">
                <a:latin typeface="Calibri"/>
                <a:cs typeface="Calibri"/>
              </a:rPr>
              <a:t> </a:t>
            </a:r>
            <a:r>
              <a:rPr sz="2600" spc="-15" dirty="0">
                <a:latin typeface="Calibri"/>
                <a:cs typeface="Calibri"/>
              </a:rPr>
              <a:t>example:</a:t>
            </a:r>
            <a:r>
              <a:rPr sz="2600" spc="10" dirty="0">
                <a:latin typeface="Calibri"/>
                <a:cs typeface="Calibri"/>
              </a:rPr>
              <a:t> </a:t>
            </a:r>
            <a:r>
              <a:rPr sz="2600" spc="-15" dirty="0">
                <a:latin typeface="Calibri"/>
                <a:cs typeface="Calibri"/>
              </a:rPr>
              <a:t>customer</a:t>
            </a:r>
            <a:r>
              <a:rPr sz="2600" spc="20" dirty="0">
                <a:latin typeface="Calibri"/>
                <a:cs typeface="Calibri"/>
              </a:rPr>
              <a:t> </a:t>
            </a:r>
            <a:r>
              <a:rPr sz="2600" spc="-15" dirty="0">
                <a:latin typeface="Calibri"/>
                <a:cs typeface="Calibri"/>
              </a:rPr>
              <a:t>segmentation</a:t>
            </a:r>
            <a:r>
              <a:rPr sz="2600" spc="15" dirty="0">
                <a:latin typeface="Calibri"/>
                <a:cs typeface="Calibri"/>
              </a:rPr>
              <a:t> </a:t>
            </a:r>
            <a:r>
              <a:rPr sz="2600" spc="-5" dirty="0">
                <a:latin typeface="Calibri"/>
                <a:cs typeface="Calibri"/>
              </a:rPr>
              <a:t>in </a:t>
            </a:r>
            <a:r>
              <a:rPr sz="2600" spc="-20" dirty="0">
                <a:latin typeface="Calibri"/>
                <a:cs typeface="Calibri"/>
              </a:rPr>
              <a:t>marketing</a:t>
            </a:r>
            <a:endParaRPr sz="2600" dirty="0">
              <a:latin typeface="Calibri"/>
              <a:cs typeface="Calibri"/>
            </a:endParaRPr>
          </a:p>
          <a:p>
            <a:pPr marL="356870" indent="-344805">
              <a:lnSpc>
                <a:spcPts val="3590"/>
              </a:lnSpc>
              <a:buFont typeface="Arial"/>
              <a:buChar char="•"/>
              <a:tabLst>
                <a:tab pos="356870" algn="l"/>
                <a:tab pos="357505" algn="l"/>
              </a:tabLst>
            </a:pPr>
            <a:r>
              <a:rPr sz="3000" spc="-20" dirty="0">
                <a:latin typeface="Calibri"/>
                <a:cs typeface="Calibri"/>
              </a:rPr>
              <a:t>Reinforcement</a:t>
            </a:r>
            <a:r>
              <a:rPr sz="3000" spc="-95" dirty="0">
                <a:latin typeface="Calibri"/>
                <a:cs typeface="Calibri"/>
              </a:rPr>
              <a:t> </a:t>
            </a:r>
            <a:r>
              <a:rPr sz="3000" dirty="0">
                <a:latin typeface="Calibri"/>
                <a:cs typeface="Calibri"/>
              </a:rPr>
              <a:t>Learning</a:t>
            </a:r>
          </a:p>
          <a:p>
            <a:pPr marL="756285" lvl="1" indent="-286385">
              <a:lnSpc>
                <a:spcPct val="100000"/>
              </a:lnSpc>
              <a:spcBef>
                <a:spcPts val="15"/>
              </a:spcBef>
              <a:buFont typeface="Arial"/>
              <a:buChar char="–"/>
              <a:tabLst>
                <a:tab pos="756285" algn="l"/>
              </a:tabLst>
            </a:pPr>
            <a:r>
              <a:rPr sz="2600" spc="-5" dirty="0">
                <a:latin typeface="Calibri"/>
                <a:cs typeface="Calibri"/>
              </a:rPr>
              <a:t>Learning</a:t>
            </a:r>
            <a:r>
              <a:rPr sz="2600" spc="-40" dirty="0">
                <a:latin typeface="Calibri"/>
                <a:cs typeface="Calibri"/>
              </a:rPr>
              <a:t> </a:t>
            </a:r>
            <a:r>
              <a:rPr sz="2600" spc="-5" dirty="0">
                <a:latin typeface="Calibri"/>
                <a:cs typeface="Calibri"/>
              </a:rPr>
              <a:t>a</a:t>
            </a:r>
            <a:r>
              <a:rPr sz="2600" spc="15" dirty="0">
                <a:latin typeface="Calibri"/>
                <a:cs typeface="Calibri"/>
              </a:rPr>
              <a:t> </a:t>
            </a:r>
            <a:r>
              <a:rPr sz="2600" spc="-5" dirty="0">
                <a:latin typeface="Calibri"/>
                <a:cs typeface="Calibri"/>
              </a:rPr>
              <a:t>policy:</a:t>
            </a:r>
            <a:r>
              <a:rPr sz="2600" spc="-15" dirty="0">
                <a:latin typeface="Calibri"/>
                <a:cs typeface="Calibri"/>
              </a:rPr>
              <a:t> </a:t>
            </a:r>
            <a:r>
              <a:rPr lang="en-US" sz="2600" spc="-15" dirty="0">
                <a:latin typeface="Calibri"/>
                <a:cs typeface="Calibri"/>
              </a:rPr>
              <a:t>rewarding desired behaviors, trial and error</a:t>
            </a:r>
            <a:endParaRPr lang="en-US" sz="2600" spc="-5" dirty="0">
              <a:latin typeface="Calibri"/>
              <a:cs typeface="Calibri"/>
            </a:endParaRPr>
          </a:p>
          <a:p>
            <a:pPr marL="756285" lvl="1" indent="-286385">
              <a:lnSpc>
                <a:spcPct val="100000"/>
              </a:lnSpc>
              <a:spcBef>
                <a:spcPts val="15"/>
              </a:spcBef>
              <a:buFont typeface="Arial"/>
              <a:buChar char="–"/>
              <a:tabLst>
                <a:tab pos="756285" algn="l"/>
              </a:tabLst>
            </a:pPr>
            <a:r>
              <a:rPr sz="2600" spc="-10" dirty="0">
                <a:latin typeface="Calibri"/>
                <a:cs typeface="Calibri"/>
              </a:rPr>
              <a:t>For</a:t>
            </a:r>
            <a:r>
              <a:rPr sz="2600" spc="-35" dirty="0">
                <a:latin typeface="Calibri"/>
                <a:cs typeface="Calibri"/>
              </a:rPr>
              <a:t> </a:t>
            </a:r>
            <a:r>
              <a:rPr sz="2600" spc="-15" dirty="0">
                <a:latin typeface="Calibri"/>
                <a:cs typeface="Calibri"/>
              </a:rPr>
              <a:t>example:</a:t>
            </a:r>
            <a:r>
              <a:rPr sz="2600" spc="10" dirty="0">
                <a:latin typeface="Calibri"/>
                <a:cs typeface="Calibri"/>
              </a:rPr>
              <a:t> </a:t>
            </a:r>
            <a:r>
              <a:rPr lang="en-US" sz="2600" spc="-5" dirty="0">
                <a:latin typeface="Calibri"/>
                <a:cs typeface="Calibri"/>
              </a:rPr>
              <a:t>teaching AI to play a game</a:t>
            </a:r>
            <a:endParaRPr sz="2600" dirty="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Machine Learning Projects</a:t>
            </a:r>
          </a:p>
        </p:txBody>
      </p:sp>
      <p:sp>
        <p:nvSpPr>
          <p:cNvPr id="3" name="Content Placeholder 2"/>
          <p:cNvSpPr>
            <a:spLocks noGrp="1"/>
          </p:cNvSpPr>
          <p:nvPr>
            <p:ph idx="1"/>
          </p:nvPr>
        </p:nvSpPr>
        <p:spPr>
          <a:xfrm>
            <a:off x="457200" y="1600201"/>
            <a:ext cx="8229600" cy="3352800"/>
          </a:xfrm>
        </p:spPr>
        <p:txBody>
          <a:bodyPr>
            <a:normAutofit fontScale="85000" lnSpcReduction="20000"/>
          </a:bodyPr>
          <a:lstStyle/>
          <a:p>
            <a:r>
              <a:rPr lang="en-US" dirty="0"/>
              <a:t>A machine learning project may not be linear, but it has a number of well known steps:</a:t>
            </a:r>
          </a:p>
          <a:p>
            <a:pPr lvl="1"/>
            <a:r>
              <a:rPr lang="en-US" dirty="0"/>
              <a:t>Define the problem.</a:t>
            </a:r>
          </a:p>
          <a:p>
            <a:pPr lvl="1"/>
            <a:r>
              <a:rPr lang="en-US" dirty="0"/>
              <a:t>Acquire a data set (sometimes called a corpus) that represents what your application will encounter in the real world.</a:t>
            </a:r>
          </a:p>
          <a:p>
            <a:pPr lvl="1"/>
            <a:r>
              <a:rPr lang="en-US" dirty="0">
                <a:solidFill>
                  <a:srgbClr val="FF0000"/>
                </a:solidFill>
              </a:rPr>
              <a:t>Evaluate several combinations of input features and Machine Learning models and select the best combination for your application.</a:t>
            </a:r>
          </a:p>
          <a:p>
            <a:pPr lvl="1"/>
            <a:r>
              <a:rPr lang="en-US" dirty="0">
                <a:solidFill>
                  <a:srgbClr val="FF0000"/>
                </a:solidFill>
              </a:rPr>
              <a:t>Fine tune the selected model to get the best results.</a:t>
            </a:r>
          </a:p>
          <a:p>
            <a:pPr lvl="1"/>
            <a:r>
              <a:rPr lang="en-US" dirty="0"/>
              <a:t>Train the final model with the corpus and put the application into production.</a:t>
            </a:r>
          </a:p>
          <a:p>
            <a:r>
              <a:rPr lang="en-US" dirty="0"/>
              <a:t>We will spend most of this camp on the </a:t>
            </a:r>
            <a:r>
              <a:rPr lang="en-US" dirty="0">
                <a:solidFill>
                  <a:srgbClr val="FF0000"/>
                </a:solidFill>
              </a:rPr>
              <a:t>red highlighted </a:t>
            </a:r>
            <a:r>
              <a:rPr lang="en-US" dirty="0"/>
              <a:t>steps.</a:t>
            </a:r>
          </a:p>
        </p:txBody>
      </p:sp>
      <p:grpSp>
        <p:nvGrpSpPr>
          <p:cNvPr id="7" name="Group 6"/>
          <p:cNvGrpSpPr/>
          <p:nvPr/>
        </p:nvGrpSpPr>
        <p:grpSpPr>
          <a:xfrm>
            <a:off x="533400" y="5002268"/>
            <a:ext cx="7949703" cy="1238167"/>
            <a:chOff x="597149" y="3657600"/>
            <a:chExt cx="7949703" cy="1238167"/>
          </a:xfrm>
        </p:grpSpPr>
        <p:sp>
          <p:nvSpPr>
            <p:cNvPr id="8" name="TextBox 7"/>
            <p:cNvSpPr txBox="1"/>
            <p:nvPr/>
          </p:nvSpPr>
          <p:spPr>
            <a:xfrm>
              <a:off x="3724478" y="4249436"/>
              <a:ext cx="1864613" cy="646331"/>
            </a:xfrm>
            <a:prstGeom prst="rect">
              <a:avLst/>
            </a:prstGeom>
            <a:noFill/>
            <a:ln>
              <a:solidFill>
                <a:schemeClr val="accent1"/>
              </a:solidFill>
            </a:ln>
          </p:spPr>
          <p:txBody>
            <a:bodyPr wrap="none" rtlCol="0">
              <a:spAutoFit/>
            </a:bodyPr>
            <a:lstStyle/>
            <a:p>
              <a:pPr algn="ctr"/>
              <a:r>
                <a:rPr lang="en-US" dirty="0"/>
                <a:t>Machine Learning</a:t>
              </a:r>
            </a:p>
            <a:p>
              <a:pPr algn="ctr"/>
              <a:r>
                <a:rPr lang="en-US" dirty="0"/>
                <a:t>Model</a:t>
              </a:r>
            </a:p>
          </p:txBody>
        </p:sp>
        <p:sp>
          <p:nvSpPr>
            <p:cNvPr id="9" name="Rectangle 8"/>
            <p:cNvSpPr/>
            <p:nvPr/>
          </p:nvSpPr>
          <p:spPr>
            <a:xfrm>
              <a:off x="597149" y="4387935"/>
              <a:ext cx="2530180" cy="369332"/>
            </a:xfrm>
            <a:prstGeom prst="rect">
              <a:avLst/>
            </a:prstGeom>
          </p:spPr>
          <p:txBody>
            <a:bodyPr wrap="none">
              <a:spAutoFit/>
            </a:bodyPr>
            <a:lstStyle/>
            <a:p>
              <a:r>
                <a:rPr lang="en-US" dirty="0"/>
                <a:t>input (features of object)</a:t>
              </a:r>
            </a:p>
          </p:txBody>
        </p:sp>
        <p:cxnSp>
          <p:nvCxnSpPr>
            <p:cNvPr id="10" name="Straight Arrow Connector 9"/>
            <p:cNvCxnSpPr>
              <a:stCxn id="9" idx="3"/>
              <a:endCxn id="8" idx="1"/>
            </p:cNvCxnSpPr>
            <p:nvPr/>
          </p:nvCxnSpPr>
          <p:spPr>
            <a:xfrm>
              <a:off x="3127329" y="4572601"/>
              <a:ext cx="597149"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186240" y="4387935"/>
              <a:ext cx="2360612" cy="369332"/>
            </a:xfrm>
            <a:prstGeom prst="rect">
              <a:avLst/>
            </a:prstGeom>
          </p:spPr>
          <p:txBody>
            <a:bodyPr wrap="square">
              <a:spAutoFit/>
            </a:bodyPr>
            <a:lstStyle/>
            <a:p>
              <a:r>
                <a:rPr lang="en-US" dirty="0">
                  <a:solidFill>
                    <a:prstClr val="black"/>
                  </a:solidFill>
                </a:rPr>
                <a:t>output (class of object)</a:t>
              </a:r>
              <a:endParaRPr lang="en-US" dirty="0"/>
            </a:p>
          </p:txBody>
        </p:sp>
        <p:cxnSp>
          <p:nvCxnSpPr>
            <p:cNvPr id="12" name="Straight Arrow Connector 11"/>
            <p:cNvCxnSpPr>
              <a:stCxn id="8" idx="3"/>
              <a:endCxn id="11" idx="1"/>
            </p:cNvCxnSpPr>
            <p:nvPr/>
          </p:nvCxnSpPr>
          <p:spPr>
            <a:xfrm flipV="1">
              <a:off x="5589091" y="4572601"/>
              <a:ext cx="597149"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03743" y="3657600"/>
              <a:ext cx="906082" cy="369332"/>
            </a:xfrm>
            <a:prstGeom prst="rect">
              <a:avLst/>
            </a:prstGeom>
            <a:noFill/>
            <a:ln>
              <a:solidFill>
                <a:schemeClr val="accent1"/>
              </a:solidFill>
            </a:ln>
          </p:spPr>
          <p:txBody>
            <a:bodyPr wrap="none" rtlCol="0">
              <a:spAutoFit/>
            </a:bodyPr>
            <a:lstStyle/>
            <a:p>
              <a:r>
                <a:rPr lang="en-US" dirty="0"/>
                <a:t>training</a:t>
              </a:r>
            </a:p>
          </p:txBody>
        </p:sp>
        <p:cxnSp>
          <p:nvCxnSpPr>
            <p:cNvPr id="14" name="Straight Arrow Connector 13"/>
            <p:cNvCxnSpPr>
              <a:stCxn id="13" idx="2"/>
              <a:endCxn id="8" idx="0"/>
            </p:cNvCxnSpPr>
            <p:nvPr/>
          </p:nvCxnSpPr>
          <p:spPr>
            <a:xfrm>
              <a:off x="4656784" y="4026932"/>
              <a:ext cx="1" cy="222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2406" y="464629"/>
            <a:ext cx="6696709" cy="695325"/>
          </a:xfrm>
          <a:prstGeom prst="rect">
            <a:avLst/>
          </a:prstGeom>
        </p:spPr>
        <p:txBody>
          <a:bodyPr vert="horz" wrap="square" lIns="0" tIns="11430" rIns="0" bIns="0" rtlCol="0">
            <a:spAutoFit/>
          </a:bodyPr>
          <a:lstStyle/>
          <a:p>
            <a:pPr marL="12700">
              <a:lnSpc>
                <a:spcPct val="100000"/>
              </a:lnSpc>
              <a:spcBef>
                <a:spcPts val="90"/>
              </a:spcBef>
            </a:pPr>
            <a:r>
              <a:rPr spc="-5" dirty="0"/>
              <a:t>Supervised </a:t>
            </a:r>
            <a:r>
              <a:rPr spc="-10" dirty="0"/>
              <a:t>Machine</a:t>
            </a:r>
            <a:r>
              <a:rPr spc="45" dirty="0"/>
              <a:t> </a:t>
            </a:r>
            <a:r>
              <a:rPr spc="-10" dirty="0"/>
              <a:t>Learning</a:t>
            </a:r>
          </a:p>
        </p:txBody>
      </p:sp>
      <p:sp>
        <p:nvSpPr>
          <p:cNvPr id="3" name="object 3"/>
          <p:cNvSpPr txBox="1"/>
          <p:nvPr/>
        </p:nvSpPr>
        <p:spPr>
          <a:xfrm>
            <a:off x="535940" y="1535684"/>
            <a:ext cx="8163547" cy="3884397"/>
          </a:xfrm>
          <a:prstGeom prst="rect">
            <a:avLst/>
          </a:prstGeom>
        </p:spPr>
        <p:txBody>
          <a:bodyPr vert="horz" wrap="square" lIns="0" tIns="13970" rIns="0" bIns="0" rtlCol="0">
            <a:spAutoFit/>
          </a:bodyPr>
          <a:lstStyle/>
          <a:p>
            <a:pPr marL="356870" indent="-344805">
              <a:lnSpc>
                <a:spcPct val="100000"/>
              </a:lnSpc>
              <a:spcBef>
                <a:spcPts val="110"/>
              </a:spcBef>
              <a:buFont typeface="Arial"/>
              <a:buChar char="•"/>
              <a:tabLst>
                <a:tab pos="356870" algn="l"/>
                <a:tab pos="357505" algn="l"/>
              </a:tabLst>
            </a:pPr>
            <a:r>
              <a:rPr sz="2700" dirty="0">
                <a:latin typeface="Calibri"/>
                <a:cs typeface="Calibri"/>
              </a:rPr>
              <a:t>The</a:t>
            </a:r>
            <a:r>
              <a:rPr sz="2700" spc="-55" dirty="0">
                <a:latin typeface="Calibri"/>
                <a:cs typeface="Calibri"/>
              </a:rPr>
              <a:t> </a:t>
            </a:r>
            <a:r>
              <a:rPr sz="2700" dirty="0">
                <a:latin typeface="Calibri"/>
                <a:cs typeface="Calibri"/>
              </a:rPr>
              <a:t>object</a:t>
            </a:r>
            <a:r>
              <a:rPr sz="2700" spc="-70" dirty="0">
                <a:latin typeface="Calibri"/>
                <a:cs typeface="Calibri"/>
              </a:rPr>
              <a:t> </a:t>
            </a:r>
            <a:r>
              <a:rPr sz="2700" dirty="0">
                <a:latin typeface="Calibri"/>
                <a:cs typeface="Calibri"/>
              </a:rPr>
              <a:t>classes</a:t>
            </a:r>
            <a:r>
              <a:rPr sz="2700" spc="-60" dirty="0">
                <a:latin typeface="Calibri"/>
                <a:cs typeface="Calibri"/>
              </a:rPr>
              <a:t> </a:t>
            </a:r>
            <a:r>
              <a:rPr sz="2700" spc="-10" dirty="0">
                <a:latin typeface="Calibri"/>
                <a:cs typeface="Calibri"/>
              </a:rPr>
              <a:t>are</a:t>
            </a:r>
            <a:r>
              <a:rPr sz="2700" spc="-50" dirty="0">
                <a:latin typeface="Calibri"/>
                <a:cs typeface="Calibri"/>
              </a:rPr>
              <a:t> </a:t>
            </a:r>
            <a:r>
              <a:rPr sz="2700" spc="-5" dirty="0">
                <a:latin typeface="Calibri"/>
                <a:cs typeface="Calibri"/>
              </a:rPr>
              <a:t>defined.</a:t>
            </a:r>
            <a:endParaRPr sz="2700" dirty="0">
              <a:latin typeface="Calibri"/>
              <a:cs typeface="Calibri"/>
            </a:endParaRPr>
          </a:p>
          <a:p>
            <a:pPr marL="356870" indent="-344805">
              <a:lnSpc>
                <a:spcPct val="100000"/>
              </a:lnSpc>
              <a:buFont typeface="Arial"/>
              <a:buChar char="•"/>
              <a:tabLst>
                <a:tab pos="356870" algn="l"/>
                <a:tab pos="357505" algn="l"/>
              </a:tabLst>
            </a:pPr>
            <a:r>
              <a:rPr sz="2700" dirty="0">
                <a:latin typeface="Calibri"/>
                <a:cs typeface="Calibri"/>
              </a:rPr>
              <a:t>Binary</a:t>
            </a:r>
            <a:r>
              <a:rPr sz="2700" spc="-65" dirty="0">
                <a:latin typeface="Calibri"/>
                <a:cs typeface="Calibri"/>
              </a:rPr>
              <a:t> </a:t>
            </a:r>
            <a:r>
              <a:rPr sz="2700" spc="-5" dirty="0">
                <a:latin typeface="Calibri"/>
                <a:cs typeface="Calibri"/>
              </a:rPr>
              <a:t>Classification:</a:t>
            </a:r>
            <a:endParaRPr sz="2700" dirty="0">
              <a:latin typeface="Calibri"/>
              <a:cs typeface="Calibri"/>
            </a:endParaRPr>
          </a:p>
          <a:p>
            <a:pPr marL="756285" lvl="1" indent="-287020">
              <a:lnSpc>
                <a:spcPct val="100000"/>
              </a:lnSpc>
              <a:spcBef>
                <a:spcPts val="10"/>
              </a:spcBef>
              <a:buFont typeface="Arial"/>
              <a:buChar char="–"/>
              <a:tabLst>
                <a:tab pos="756920" algn="l"/>
              </a:tabLst>
            </a:pPr>
            <a:r>
              <a:rPr sz="2400" spc="-30" dirty="0">
                <a:latin typeface="Calibri"/>
                <a:cs typeface="Calibri"/>
              </a:rPr>
              <a:t>Trucks</a:t>
            </a:r>
            <a:r>
              <a:rPr sz="2400" spc="-70" dirty="0">
                <a:latin typeface="Calibri"/>
                <a:cs typeface="Calibri"/>
              </a:rPr>
              <a:t> </a:t>
            </a:r>
            <a:r>
              <a:rPr sz="2400" spc="-5" dirty="0">
                <a:latin typeface="Calibri"/>
                <a:cs typeface="Calibri"/>
              </a:rPr>
              <a:t>vs.</a:t>
            </a:r>
            <a:r>
              <a:rPr sz="2400" spc="-30" dirty="0">
                <a:latin typeface="Calibri"/>
                <a:cs typeface="Calibri"/>
              </a:rPr>
              <a:t> </a:t>
            </a:r>
            <a:r>
              <a:rPr sz="2400" spc="-20" dirty="0">
                <a:latin typeface="Calibri"/>
                <a:cs typeface="Calibri"/>
              </a:rPr>
              <a:t>cars</a:t>
            </a:r>
            <a:endParaRPr sz="2400" dirty="0">
              <a:latin typeface="Calibri"/>
              <a:cs typeface="Calibri"/>
            </a:endParaRPr>
          </a:p>
          <a:p>
            <a:pPr marL="756285" lvl="1" indent="-287020">
              <a:lnSpc>
                <a:spcPts val="2875"/>
              </a:lnSpc>
              <a:spcBef>
                <a:spcPts val="5"/>
              </a:spcBef>
              <a:buFont typeface="Arial"/>
              <a:buChar char="–"/>
              <a:tabLst>
                <a:tab pos="756920" algn="l"/>
              </a:tabLst>
            </a:pPr>
            <a:r>
              <a:rPr sz="2400" spc="5" dirty="0">
                <a:latin typeface="Calibri"/>
                <a:cs typeface="Calibri"/>
              </a:rPr>
              <a:t>The</a:t>
            </a:r>
            <a:r>
              <a:rPr sz="2400" spc="-45" dirty="0">
                <a:latin typeface="Calibri"/>
                <a:cs typeface="Calibri"/>
              </a:rPr>
              <a:t> </a:t>
            </a:r>
            <a:r>
              <a:rPr sz="2400" spc="-15" dirty="0">
                <a:latin typeface="Calibri"/>
                <a:cs typeface="Calibri"/>
              </a:rPr>
              <a:t>word </a:t>
            </a:r>
            <a:r>
              <a:rPr sz="2400" spc="-45" dirty="0">
                <a:latin typeface="Calibri"/>
                <a:cs typeface="Calibri"/>
              </a:rPr>
              <a:t>“Alexa”</a:t>
            </a:r>
            <a:r>
              <a:rPr sz="2400" spc="-50" dirty="0">
                <a:latin typeface="Calibri"/>
                <a:cs typeface="Calibri"/>
              </a:rPr>
              <a:t> </a:t>
            </a:r>
            <a:r>
              <a:rPr sz="2400" spc="-5" dirty="0">
                <a:latin typeface="Calibri"/>
                <a:cs typeface="Calibri"/>
              </a:rPr>
              <a:t>vs.</a:t>
            </a:r>
            <a:r>
              <a:rPr sz="2400" spc="-10" dirty="0">
                <a:latin typeface="Calibri"/>
                <a:cs typeface="Calibri"/>
              </a:rPr>
              <a:t> </a:t>
            </a:r>
            <a:r>
              <a:rPr sz="2400" dirty="0">
                <a:latin typeface="Calibri"/>
                <a:cs typeface="Calibri"/>
              </a:rPr>
              <a:t>“Siri”</a:t>
            </a:r>
          </a:p>
          <a:p>
            <a:pPr marL="356870" indent="-344805">
              <a:lnSpc>
                <a:spcPts val="3235"/>
              </a:lnSpc>
              <a:buFont typeface="Arial"/>
              <a:buChar char="•"/>
              <a:tabLst>
                <a:tab pos="356870" algn="l"/>
                <a:tab pos="357505" algn="l"/>
              </a:tabLst>
            </a:pPr>
            <a:r>
              <a:rPr lang="en-US" sz="2700" dirty="0">
                <a:latin typeface="Calibri"/>
                <a:cs typeface="Calibri"/>
              </a:rPr>
              <a:t>We will use a database of Iris flowers as an example and in our first project </a:t>
            </a:r>
          </a:p>
          <a:p>
            <a:pPr marL="756285" lvl="1" indent="-287020">
              <a:lnSpc>
                <a:spcPct val="100000"/>
              </a:lnSpc>
              <a:spcBef>
                <a:spcPts val="10"/>
              </a:spcBef>
              <a:buFont typeface="Arial"/>
              <a:buChar char="–"/>
              <a:tabLst>
                <a:tab pos="756920" algn="l"/>
              </a:tabLst>
            </a:pPr>
            <a:r>
              <a:rPr lang="en-US" sz="2400" dirty="0">
                <a:cs typeface="Calibri"/>
              </a:rPr>
              <a:t>Multiple</a:t>
            </a:r>
            <a:r>
              <a:rPr lang="en-US" sz="2400" spc="-70" dirty="0">
                <a:cs typeface="Calibri"/>
              </a:rPr>
              <a:t> </a:t>
            </a:r>
            <a:r>
              <a:rPr lang="en-US" sz="2400" spc="-5" dirty="0">
                <a:cs typeface="Calibri"/>
              </a:rPr>
              <a:t>Classes</a:t>
            </a:r>
            <a:r>
              <a:rPr lang="en-US" sz="2400" spc="-45" dirty="0">
                <a:cs typeface="Calibri"/>
              </a:rPr>
              <a:t> </a:t>
            </a:r>
            <a:r>
              <a:rPr lang="en-US" sz="2400" spc="5" dirty="0">
                <a:cs typeface="Calibri"/>
              </a:rPr>
              <a:t>(e.g.,</a:t>
            </a:r>
            <a:r>
              <a:rPr lang="en-US" sz="2400" spc="-25" dirty="0">
                <a:cs typeface="Calibri"/>
              </a:rPr>
              <a:t> </a:t>
            </a:r>
            <a:r>
              <a:rPr lang="en-US" sz="2400" dirty="0">
                <a:cs typeface="Calibri"/>
              </a:rPr>
              <a:t>species</a:t>
            </a:r>
            <a:r>
              <a:rPr lang="en-US" sz="2400" spc="-45" dirty="0">
                <a:cs typeface="Calibri"/>
              </a:rPr>
              <a:t> </a:t>
            </a:r>
            <a:r>
              <a:rPr lang="en-US" sz="2400" spc="5" dirty="0">
                <a:cs typeface="Calibri"/>
              </a:rPr>
              <a:t>of</a:t>
            </a:r>
            <a:r>
              <a:rPr lang="en-US" sz="2400" spc="-30" dirty="0">
                <a:cs typeface="Calibri"/>
              </a:rPr>
              <a:t> </a:t>
            </a:r>
            <a:r>
              <a:rPr lang="en-US" sz="2400" spc="-5" dirty="0">
                <a:cs typeface="Calibri"/>
              </a:rPr>
              <a:t>Iris):</a:t>
            </a:r>
            <a:endParaRPr lang="en-US" sz="2400" spc="-5" dirty="0">
              <a:latin typeface="Calibri"/>
              <a:cs typeface="Calibri"/>
            </a:endParaRPr>
          </a:p>
          <a:p>
            <a:pPr marL="1213485" lvl="2" indent="-287020">
              <a:spcBef>
                <a:spcPts val="10"/>
              </a:spcBef>
              <a:buFont typeface="Arial"/>
              <a:buChar char="–"/>
              <a:tabLst>
                <a:tab pos="756920" algn="l"/>
              </a:tabLst>
            </a:pPr>
            <a:r>
              <a:rPr sz="2400" spc="-5" dirty="0">
                <a:latin typeface="Calibri"/>
                <a:cs typeface="Calibri"/>
              </a:rPr>
              <a:t>Iris</a:t>
            </a:r>
            <a:r>
              <a:rPr sz="2400" spc="-70" dirty="0">
                <a:latin typeface="Calibri"/>
                <a:cs typeface="Calibri"/>
              </a:rPr>
              <a:t> </a:t>
            </a:r>
            <a:r>
              <a:rPr sz="2400" spc="-10" dirty="0">
                <a:latin typeface="Calibri"/>
                <a:cs typeface="Calibri"/>
              </a:rPr>
              <a:t>Setosa</a:t>
            </a:r>
            <a:endParaRPr sz="2400" dirty="0">
              <a:latin typeface="Calibri"/>
              <a:cs typeface="Calibri"/>
            </a:endParaRPr>
          </a:p>
          <a:p>
            <a:pPr marL="1213485" lvl="2" indent="-287020">
              <a:buFont typeface="Arial"/>
              <a:buChar char="–"/>
              <a:tabLst>
                <a:tab pos="756920" algn="l"/>
              </a:tabLst>
            </a:pPr>
            <a:r>
              <a:rPr sz="2400" spc="-5" dirty="0">
                <a:latin typeface="Calibri"/>
                <a:cs typeface="Calibri"/>
              </a:rPr>
              <a:t>Iris</a:t>
            </a:r>
            <a:r>
              <a:rPr sz="2400" spc="-65" dirty="0">
                <a:latin typeface="Calibri"/>
                <a:cs typeface="Calibri"/>
              </a:rPr>
              <a:t> </a:t>
            </a:r>
            <a:r>
              <a:rPr sz="2400" spc="-20" dirty="0">
                <a:latin typeface="Calibri"/>
                <a:cs typeface="Calibri"/>
              </a:rPr>
              <a:t>Versicolour</a:t>
            </a:r>
            <a:endParaRPr sz="2400" dirty="0">
              <a:latin typeface="Calibri"/>
              <a:cs typeface="Calibri"/>
            </a:endParaRPr>
          </a:p>
          <a:p>
            <a:pPr marL="1213485" lvl="2" indent="-287020">
              <a:buFont typeface="Arial"/>
              <a:buChar char="–"/>
              <a:tabLst>
                <a:tab pos="756920" algn="l"/>
              </a:tabLst>
            </a:pPr>
            <a:r>
              <a:rPr sz="2400" spc="-5" dirty="0">
                <a:latin typeface="Calibri"/>
                <a:cs typeface="Calibri"/>
              </a:rPr>
              <a:t>Iris</a:t>
            </a:r>
            <a:r>
              <a:rPr sz="2400" spc="-65" dirty="0">
                <a:latin typeface="Calibri"/>
                <a:cs typeface="Calibri"/>
              </a:rPr>
              <a:t> </a:t>
            </a:r>
            <a:r>
              <a:rPr sz="2400" spc="-10" dirty="0">
                <a:latin typeface="Calibri"/>
                <a:cs typeface="Calibri"/>
              </a:rPr>
              <a:t>Virginica</a:t>
            </a:r>
            <a:endParaRPr sz="2400" dirty="0">
              <a:latin typeface="Calibri"/>
              <a:cs typeface="Calibri"/>
            </a:endParaRPr>
          </a:p>
        </p:txBody>
      </p:sp>
      <p:grpSp>
        <p:nvGrpSpPr>
          <p:cNvPr id="14" name="object 14"/>
          <p:cNvGrpSpPr/>
          <p:nvPr/>
        </p:nvGrpSpPr>
        <p:grpSpPr>
          <a:xfrm>
            <a:off x="4542228" y="5371599"/>
            <a:ext cx="101600" cy="318135"/>
            <a:chOff x="4542228" y="5371599"/>
            <a:chExt cx="101600" cy="318135"/>
          </a:xfrm>
        </p:grpSpPr>
        <p:sp>
          <p:nvSpPr>
            <p:cNvPr id="15" name="object 15"/>
            <p:cNvSpPr/>
            <p:nvPr/>
          </p:nvSpPr>
          <p:spPr>
            <a:xfrm>
              <a:off x="4593034" y="5371599"/>
              <a:ext cx="0" cy="210185"/>
            </a:xfrm>
            <a:custGeom>
              <a:avLst/>
              <a:gdLst/>
              <a:ahLst/>
              <a:cxnLst/>
              <a:rect l="l" t="t" r="r" b="b"/>
              <a:pathLst>
                <a:path h="210185">
                  <a:moveTo>
                    <a:pt x="0" y="0"/>
                  </a:moveTo>
                  <a:lnTo>
                    <a:pt x="0" y="209931"/>
                  </a:lnTo>
                </a:path>
              </a:pathLst>
            </a:custGeom>
            <a:ln w="12700">
              <a:solidFill>
                <a:srgbClr val="4A7EBB"/>
              </a:solidFill>
            </a:ln>
          </p:spPr>
          <p:txBody>
            <a:bodyPr wrap="square" lIns="0" tIns="0" rIns="0" bIns="0" rtlCol="0"/>
            <a:lstStyle/>
            <a:p>
              <a:endParaRPr/>
            </a:p>
          </p:txBody>
        </p:sp>
        <p:sp>
          <p:nvSpPr>
            <p:cNvPr id="16" name="object 16"/>
            <p:cNvSpPr/>
            <p:nvPr/>
          </p:nvSpPr>
          <p:spPr>
            <a:xfrm>
              <a:off x="4548578" y="5606672"/>
              <a:ext cx="88900" cy="76835"/>
            </a:xfrm>
            <a:custGeom>
              <a:avLst/>
              <a:gdLst/>
              <a:ahLst/>
              <a:cxnLst/>
              <a:rect l="l" t="t" r="r" b="b"/>
              <a:pathLst>
                <a:path w="88900" h="76835">
                  <a:moveTo>
                    <a:pt x="0" y="76199"/>
                  </a:moveTo>
                  <a:lnTo>
                    <a:pt x="44462" y="0"/>
                  </a:lnTo>
                  <a:lnTo>
                    <a:pt x="88900" y="76212"/>
                  </a:lnTo>
                </a:path>
              </a:pathLst>
            </a:custGeom>
            <a:ln w="12700">
              <a:solidFill>
                <a:srgbClr val="4A7EBB"/>
              </a:solidFill>
            </a:ln>
          </p:spPr>
          <p:txBody>
            <a:bodyPr wrap="square" lIns="0" tIns="0" rIns="0" bIns="0" rtlCol="0"/>
            <a:lstStyle/>
            <a:p>
              <a:endParaRPr/>
            </a:p>
          </p:txBody>
        </p:sp>
      </p:grpSp>
      <p:pic>
        <p:nvPicPr>
          <p:cNvPr id="2050" name="Picture 2" descr="Exploratory Data Analysis on Iris Flower Dataset | Kaggle">
            <a:extLst>
              <a:ext uri="{FF2B5EF4-FFF2-40B4-BE49-F238E27FC236}">
                <a16:creationId xmlns:a16="http://schemas.microsoft.com/office/drawing/2014/main" id="{33ED3A57-381D-EC28-B544-D2F368E79A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0600" y="4897141"/>
            <a:ext cx="4020455" cy="17973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2406" y="464629"/>
            <a:ext cx="6696709" cy="695325"/>
          </a:xfrm>
          <a:prstGeom prst="rect">
            <a:avLst/>
          </a:prstGeom>
        </p:spPr>
        <p:txBody>
          <a:bodyPr vert="horz" wrap="square" lIns="0" tIns="11430" rIns="0" bIns="0" rtlCol="0">
            <a:spAutoFit/>
          </a:bodyPr>
          <a:lstStyle/>
          <a:p>
            <a:pPr marL="12700">
              <a:lnSpc>
                <a:spcPct val="100000"/>
              </a:lnSpc>
              <a:spcBef>
                <a:spcPts val="90"/>
              </a:spcBef>
            </a:pPr>
            <a:r>
              <a:rPr spc="-5" dirty="0"/>
              <a:t>Supervised </a:t>
            </a:r>
            <a:r>
              <a:rPr spc="-10" dirty="0"/>
              <a:t>Machine</a:t>
            </a:r>
            <a:r>
              <a:rPr spc="45" dirty="0"/>
              <a:t> </a:t>
            </a:r>
            <a:r>
              <a:rPr spc="-10" dirty="0"/>
              <a:t>Learning</a:t>
            </a:r>
          </a:p>
        </p:txBody>
      </p:sp>
      <p:sp>
        <p:nvSpPr>
          <p:cNvPr id="3" name="object 3"/>
          <p:cNvSpPr txBox="1"/>
          <p:nvPr/>
        </p:nvSpPr>
        <p:spPr>
          <a:xfrm>
            <a:off x="535940" y="1563117"/>
            <a:ext cx="7999095" cy="3347720"/>
          </a:xfrm>
          <a:prstGeom prst="rect">
            <a:avLst/>
          </a:prstGeom>
        </p:spPr>
        <p:txBody>
          <a:bodyPr vert="horz" wrap="square" lIns="0" tIns="70485" rIns="0" bIns="0" rtlCol="0">
            <a:spAutoFit/>
          </a:bodyPr>
          <a:lstStyle/>
          <a:p>
            <a:pPr marL="356870" marR="5080" indent="-344805">
              <a:lnSpc>
                <a:spcPts val="1920"/>
              </a:lnSpc>
              <a:spcBef>
                <a:spcPts val="555"/>
              </a:spcBef>
              <a:buFont typeface="Arial"/>
              <a:buChar char="•"/>
              <a:tabLst>
                <a:tab pos="356870" algn="l"/>
                <a:tab pos="357505" algn="l"/>
              </a:tabLst>
            </a:pPr>
            <a:r>
              <a:rPr sz="2000" spc="-10" dirty="0">
                <a:latin typeface="Calibri"/>
                <a:cs typeface="Calibri"/>
              </a:rPr>
              <a:t>The</a:t>
            </a:r>
            <a:r>
              <a:rPr sz="2000" spc="-5" dirty="0">
                <a:latin typeface="Calibri"/>
                <a:cs typeface="Calibri"/>
              </a:rPr>
              <a:t> </a:t>
            </a:r>
            <a:r>
              <a:rPr sz="2000" spc="-15" dirty="0">
                <a:latin typeface="Calibri"/>
                <a:cs typeface="Calibri"/>
              </a:rPr>
              <a:t>focus</a:t>
            </a:r>
            <a:r>
              <a:rPr sz="2000" spc="20" dirty="0">
                <a:latin typeface="Calibri"/>
                <a:cs typeface="Calibri"/>
              </a:rPr>
              <a:t> </a:t>
            </a:r>
            <a:r>
              <a:rPr sz="2000" spc="-5" dirty="0">
                <a:latin typeface="Calibri"/>
                <a:cs typeface="Calibri"/>
              </a:rPr>
              <a:t>of</a:t>
            </a:r>
            <a:r>
              <a:rPr sz="2000" dirty="0">
                <a:latin typeface="Calibri"/>
                <a:cs typeface="Calibri"/>
              </a:rPr>
              <a:t> </a:t>
            </a:r>
            <a:r>
              <a:rPr sz="2000" spc="-5" dirty="0">
                <a:latin typeface="Calibri"/>
                <a:cs typeface="Calibri"/>
              </a:rPr>
              <a:t>a</a:t>
            </a:r>
            <a:r>
              <a:rPr sz="2000" spc="15" dirty="0">
                <a:latin typeface="Calibri"/>
                <a:cs typeface="Calibri"/>
              </a:rPr>
              <a:t> </a:t>
            </a:r>
            <a:r>
              <a:rPr sz="2000" spc="-10" dirty="0">
                <a:latin typeface="Calibri"/>
                <a:cs typeface="Calibri"/>
              </a:rPr>
              <a:t>supervised</a:t>
            </a:r>
            <a:r>
              <a:rPr sz="2000" spc="85" dirty="0">
                <a:latin typeface="Calibri"/>
                <a:cs typeface="Calibri"/>
              </a:rPr>
              <a:t> </a:t>
            </a:r>
            <a:r>
              <a:rPr sz="2000" spc="-5" dirty="0">
                <a:latin typeface="Calibri"/>
                <a:cs typeface="Calibri"/>
              </a:rPr>
              <a:t>machine</a:t>
            </a:r>
            <a:r>
              <a:rPr sz="2000" spc="25" dirty="0">
                <a:latin typeface="Calibri"/>
                <a:cs typeface="Calibri"/>
              </a:rPr>
              <a:t> </a:t>
            </a:r>
            <a:r>
              <a:rPr sz="2000" spc="-5" dirty="0">
                <a:latin typeface="Calibri"/>
                <a:cs typeface="Calibri"/>
              </a:rPr>
              <a:t>learning</a:t>
            </a:r>
            <a:r>
              <a:rPr sz="2000" spc="30" dirty="0">
                <a:latin typeface="Calibri"/>
                <a:cs typeface="Calibri"/>
              </a:rPr>
              <a:t> </a:t>
            </a:r>
            <a:r>
              <a:rPr sz="2000" spc="-15" dirty="0">
                <a:latin typeface="Calibri"/>
                <a:cs typeface="Calibri"/>
              </a:rPr>
              <a:t>software</a:t>
            </a:r>
            <a:r>
              <a:rPr sz="2000" spc="45" dirty="0">
                <a:latin typeface="Calibri"/>
                <a:cs typeface="Calibri"/>
              </a:rPr>
              <a:t> </a:t>
            </a:r>
            <a:r>
              <a:rPr sz="2000" spc="-10" dirty="0">
                <a:latin typeface="Calibri"/>
                <a:cs typeface="Calibri"/>
              </a:rPr>
              <a:t>engineering</a:t>
            </a:r>
            <a:r>
              <a:rPr sz="2000" spc="55" dirty="0">
                <a:latin typeface="Calibri"/>
                <a:cs typeface="Calibri"/>
              </a:rPr>
              <a:t> </a:t>
            </a:r>
            <a:r>
              <a:rPr sz="2000" spc="-10" dirty="0">
                <a:latin typeface="Calibri"/>
                <a:cs typeface="Calibri"/>
              </a:rPr>
              <a:t>problem </a:t>
            </a:r>
            <a:r>
              <a:rPr sz="2000" spc="-434" dirty="0">
                <a:latin typeface="Calibri"/>
                <a:cs typeface="Calibri"/>
              </a:rPr>
              <a:t> </a:t>
            </a:r>
            <a:r>
              <a:rPr sz="2000" spc="-5" dirty="0">
                <a:latin typeface="Calibri"/>
                <a:cs typeface="Calibri"/>
              </a:rPr>
              <a:t>is</a:t>
            </a:r>
            <a:r>
              <a:rPr sz="2000" spc="-10" dirty="0">
                <a:latin typeface="Calibri"/>
                <a:cs typeface="Calibri"/>
              </a:rPr>
              <a:t> </a:t>
            </a:r>
            <a:r>
              <a:rPr sz="2000" u="heavy" spc="-20" dirty="0">
                <a:uFill>
                  <a:solidFill>
                    <a:srgbClr val="000000"/>
                  </a:solidFill>
                </a:uFill>
                <a:latin typeface="Calibri"/>
                <a:cs typeface="Calibri"/>
              </a:rPr>
              <a:t>always</a:t>
            </a:r>
            <a:r>
              <a:rPr sz="2000" spc="40" dirty="0">
                <a:latin typeface="Calibri"/>
                <a:cs typeface="Calibri"/>
              </a:rPr>
              <a:t> </a:t>
            </a:r>
            <a:r>
              <a:rPr sz="2000" spc="-5" dirty="0">
                <a:latin typeface="Calibri"/>
                <a:cs typeface="Calibri"/>
              </a:rPr>
              <a:t>a</a:t>
            </a:r>
            <a:r>
              <a:rPr sz="2000" spc="-15" dirty="0">
                <a:latin typeface="Calibri"/>
                <a:cs typeface="Calibri"/>
              </a:rPr>
              <a:t> data</a:t>
            </a:r>
            <a:r>
              <a:rPr sz="2000" spc="10" dirty="0">
                <a:latin typeface="Calibri"/>
                <a:cs typeface="Calibri"/>
              </a:rPr>
              <a:t> </a:t>
            </a:r>
            <a:r>
              <a:rPr sz="2000" spc="-15" dirty="0">
                <a:latin typeface="Calibri"/>
                <a:cs typeface="Calibri"/>
              </a:rPr>
              <a:t>set</a:t>
            </a:r>
            <a:r>
              <a:rPr sz="2000" spc="30" dirty="0">
                <a:latin typeface="Calibri"/>
                <a:cs typeface="Calibri"/>
              </a:rPr>
              <a:t> </a:t>
            </a:r>
            <a:r>
              <a:rPr sz="2000" spc="-10" dirty="0">
                <a:latin typeface="Calibri"/>
                <a:cs typeface="Calibri"/>
              </a:rPr>
              <a:t>(sometimes</a:t>
            </a:r>
            <a:r>
              <a:rPr sz="2000" spc="85" dirty="0">
                <a:latin typeface="Calibri"/>
                <a:cs typeface="Calibri"/>
              </a:rPr>
              <a:t> </a:t>
            </a:r>
            <a:r>
              <a:rPr sz="2000" spc="-15" dirty="0">
                <a:latin typeface="Calibri"/>
                <a:cs typeface="Calibri"/>
              </a:rPr>
              <a:t>called</a:t>
            </a:r>
            <a:r>
              <a:rPr sz="2000" spc="35" dirty="0">
                <a:latin typeface="Calibri"/>
                <a:cs typeface="Calibri"/>
              </a:rPr>
              <a:t> </a:t>
            </a:r>
            <a:r>
              <a:rPr sz="2000" spc="-5" dirty="0">
                <a:latin typeface="Calibri"/>
                <a:cs typeface="Calibri"/>
              </a:rPr>
              <a:t>a</a:t>
            </a:r>
            <a:r>
              <a:rPr sz="2000" spc="10" dirty="0">
                <a:latin typeface="Calibri"/>
                <a:cs typeface="Calibri"/>
              </a:rPr>
              <a:t> </a:t>
            </a:r>
            <a:r>
              <a:rPr sz="2000" spc="-10" dirty="0">
                <a:latin typeface="Calibri"/>
                <a:cs typeface="Calibri"/>
              </a:rPr>
              <a:t>corpus)</a:t>
            </a:r>
            <a:r>
              <a:rPr sz="2000" spc="20" dirty="0">
                <a:latin typeface="Calibri"/>
                <a:cs typeface="Calibri"/>
              </a:rPr>
              <a:t> </a:t>
            </a:r>
            <a:r>
              <a:rPr sz="2000" spc="-10" dirty="0">
                <a:latin typeface="Calibri"/>
                <a:cs typeface="Calibri"/>
              </a:rPr>
              <a:t>with:</a:t>
            </a:r>
            <a:endParaRPr sz="2000" dirty="0">
              <a:latin typeface="Calibri"/>
              <a:cs typeface="Calibri"/>
            </a:endParaRPr>
          </a:p>
          <a:p>
            <a:pPr marL="356870" marR="392430" indent="-344805">
              <a:lnSpc>
                <a:spcPts val="1920"/>
              </a:lnSpc>
              <a:spcBef>
                <a:spcPts val="480"/>
              </a:spcBef>
              <a:buFont typeface="Arial"/>
              <a:buChar char="•"/>
              <a:tabLst>
                <a:tab pos="356870" algn="l"/>
                <a:tab pos="357505" algn="l"/>
              </a:tabLst>
            </a:pPr>
            <a:r>
              <a:rPr sz="2000" i="1" spc="-5" dirty="0">
                <a:latin typeface="Calibri"/>
                <a:cs typeface="Calibri"/>
              </a:rPr>
              <a:t>n</a:t>
            </a:r>
            <a:r>
              <a:rPr sz="2000" i="1" spc="-40" dirty="0">
                <a:latin typeface="Calibri"/>
                <a:cs typeface="Calibri"/>
              </a:rPr>
              <a:t> </a:t>
            </a:r>
            <a:r>
              <a:rPr sz="2000" spc="-5" dirty="0">
                <a:latin typeface="Calibri"/>
                <a:cs typeface="Calibri"/>
              </a:rPr>
              <a:t>(e.g.,</a:t>
            </a:r>
            <a:r>
              <a:rPr sz="2000" spc="35" dirty="0">
                <a:latin typeface="Calibri"/>
                <a:cs typeface="Calibri"/>
              </a:rPr>
              <a:t> </a:t>
            </a:r>
            <a:r>
              <a:rPr sz="2000" spc="-10" dirty="0">
                <a:latin typeface="Calibri"/>
                <a:cs typeface="Calibri"/>
              </a:rPr>
              <a:t>150</a:t>
            </a:r>
            <a:r>
              <a:rPr sz="2000" spc="5" dirty="0">
                <a:latin typeface="Calibri"/>
                <a:cs typeface="Calibri"/>
              </a:rPr>
              <a:t> </a:t>
            </a:r>
            <a:r>
              <a:rPr sz="2000" spc="-25" dirty="0">
                <a:latin typeface="Calibri"/>
                <a:cs typeface="Calibri"/>
              </a:rPr>
              <a:t>for</a:t>
            </a:r>
            <a:r>
              <a:rPr sz="2000" spc="30" dirty="0">
                <a:latin typeface="Calibri"/>
                <a:cs typeface="Calibri"/>
              </a:rPr>
              <a:t> </a:t>
            </a:r>
            <a:r>
              <a:rPr sz="2000" spc="-5" dirty="0">
                <a:latin typeface="Calibri"/>
                <a:cs typeface="Calibri"/>
              </a:rPr>
              <a:t>the</a:t>
            </a:r>
            <a:r>
              <a:rPr sz="2000" dirty="0">
                <a:latin typeface="Calibri"/>
                <a:cs typeface="Calibri"/>
              </a:rPr>
              <a:t> </a:t>
            </a:r>
            <a:r>
              <a:rPr sz="2000" spc="-10" dirty="0">
                <a:latin typeface="Calibri"/>
                <a:cs typeface="Calibri"/>
              </a:rPr>
              <a:t>iris</a:t>
            </a:r>
            <a:r>
              <a:rPr sz="2000" spc="15" dirty="0">
                <a:latin typeface="Calibri"/>
                <a:cs typeface="Calibri"/>
              </a:rPr>
              <a:t> </a:t>
            </a:r>
            <a:r>
              <a:rPr sz="2000" spc="-15" dirty="0">
                <a:latin typeface="Calibri"/>
                <a:cs typeface="Calibri"/>
              </a:rPr>
              <a:t>data</a:t>
            </a:r>
            <a:r>
              <a:rPr sz="2000" spc="15" dirty="0">
                <a:latin typeface="Calibri"/>
                <a:cs typeface="Calibri"/>
              </a:rPr>
              <a:t> </a:t>
            </a:r>
            <a:r>
              <a:rPr sz="2000" spc="-10" dirty="0">
                <a:latin typeface="Calibri"/>
                <a:cs typeface="Calibri"/>
              </a:rPr>
              <a:t>set)</a:t>
            </a:r>
            <a:r>
              <a:rPr sz="2000" spc="50" dirty="0">
                <a:latin typeface="Calibri"/>
                <a:cs typeface="Calibri"/>
              </a:rPr>
              <a:t> </a:t>
            </a:r>
            <a:r>
              <a:rPr sz="2000" spc="-10" dirty="0">
                <a:latin typeface="Calibri"/>
                <a:cs typeface="Calibri"/>
              </a:rPr>
              <a:t>samples</a:t>
            </a:r>
            <a:r>
              <a:rPr sz="2000" spc="40" dirty="0">
                <a:latin typeface="Calibri"/>
                <a:cs typeface="Calibri"/>
              </a:rPr>
              <a:t> </a:t>
            </a:r>
            <a:r>
              <a:rPr sz="2000" spc="-5" dirty="0">
                <a:latin typeface="Calibri"/>
                <a:cs typeface="Calibri"/>
              </a:rPr>
              <a:t>of</a:t>
            </a:r>
            <a:r>
              <a:rPr sz="2000" spc="20" dirty="0">
                <a:latin typeface="Calibri"/>
                <a:cs typeface="Calibri"/>
              </a:rPr>
              <a:t> </a:t>
            </a:r>
            <a:r>
              <a:rPr sz="2000" spc="-5" dirty="0">
                <a:latin typeface="Calibri"/>
                <a:cs typeface="Calibri"/>
              </a:rPr>
              <a:t>the</a:t>
            </a:r>
            <a:r>
              <a:rPr sz="2000" dirty="0">
                <a:latin typeface="Calibri"/>
                <a:cs typeface="Calibri"/>
              </a:rPr>
              <a:t> </a:t>
            </a:r>
            <a:r>
              <a:rPr sz="2000" spc="-15" dirty="0">
                <a:latin typeface="Calibri"/>
                <a:cs typeface="Calibri"/>
              </a:rPr>
              <a:t>data</a:t>
            </a:r>
            <a:r>
              <a:rPr sz="2000" spc="10" dirty="0">
                <a:latin typeface="Calibri"/>
                <a:cs typeface="Calibri"/>
              </a:rPr>
              <a:t> </a:t>
            </a:r>
            <a:r>
              <a:rPr sz="2000" spc="-15" dirty="0">
                <a:latin typeface="Calibri"/>
                <a:cs typeface="Calibri"/>
              </a:rPr>
              <a:t>where</a:t>
            </a:r>
            <a:r>
              <a:rPr sz="2000" spc="25" dirty="0">
                <a:latin typeface="Calibri"/>
                <a:cs typeface="Calibri"/>
              </a:rPr>
              <a:t> </a:t>
            </a:r>
            <a:r>
              <a:rPr sz="2000" spc="-5" dirty="0">
                <a:latin typeface="Calibri"/>
                <a:cs typeface="Calibri"/>
              </a:rPr>
              <a:t>the</a:t>
            </a:r>
            <a:r>
              <a:rPr sz="2000" dirty="0">
                <a:latin typeface="Calibri"/>
                <a:cs typeface="Calibri"/>
              </a:rPr>
              <a:t> </a:t>
            </a:r>
            <a:r>
              <a:rPr sz="2000" spc="-10" dirty="0">
                <a:latin typeface="Calibri"/>
                <a:cs typeface="Calibri"/>
              </a:rPr>
              <a:t>class</a:t>
            </a:r>
            <a:r>
              <a:rPr sz="2000" spc="65" dirty="0">
                <a:latin typeface="Calibri"/>
                <a:cs typeface="Calibri"/>
              </a:rPr>
              <a:t> </a:t>
            </a:r>
            <a:r>
              <a:rPr sz="2000" spc="-5" dirty="0">
                <a:latin typeface="Calibri"/>
                <a:cs typeface="Calibri"/>
              </a:rPr>
              <a:t>of </a:t>
            </a:r>
            <a:r>
              <a:rPr sz="2000" spc="-434" dirty="0">
                <a:latin typeface="Calibri"/>
                <a:cs typeface="Calibri"/>
              </a:rPr>
              <a:t> </a:t>
            </a:r>
            <a:r>
              <a:rPr sz="2000" spc="-10" dirty="0">
                <a:latin typeface="Calibri"/>
                <a:cs typeface="Calibri"/>
              </a:rPr>
              <a:t>each</a:t>
            </a:r>
            <a:r>
              <a:rPr sz="2000" spc="5" dirty="0">
                <a:latin typeface="Calibri"/>
                <a:cs typeface="Calibri"/>
              </a:rPr>
              <a:t> </a:t>
            </a:r>
            <a:r>
              <a:rPr sz="2000" spc="-10" dirty="0">
                <a:latin typeface="Calibri"/>
                <a:cs typeface="Calibri"/>
              </a:rPr>
              <a:t>sample</a:t>
            </a:r>
            <a:r>
              <a:rPr sz="2000" spc="40" dirty="0">
                <a:latin typeface="Calibri"/>
                <a:cs typeface="Calibri"/>
              </a:rPr>
              <a:t> </a:t>
            </a:r>
            <a:r>
              <a:rPr sz="2000" spc="-5" dirty="0">
                <a:latin typeface="Calibri"/>
                <a:cs typeface="Calibri"/>
              </a:rPr>
              <a:t>is</a:t>
            </a:r>
            <a:r>
              <a:rPr sz="2000" spc="15" dirty="0">
                <a:latin typeface="Calibri"/>
                <a:cs typeface="Calibri"/>
              </a:rPr>
              <a:t> </a:t>
            </a:r>
            <a:r>
              <a:rPr sz="2000" spc="-5" dirty="0">
                <a:latin typeface="Calibri"/>
                <a:cs typeface="Calibri"/>
              </a:rPr>
              <a:t>known,</a:t>
            </a:r>
            <a:r>
              <a:rPr sz="2000" spc="-40" dirty="0">
                <a:latin typeface="Calibri"/>
                <a:cs typeface="Calibri"/>
              </a:rPr>
              <a:t> </a:t>
            </a:r>
            <a:r>
              <a:rPr sz="2000" spc="-5" dirty="0">
                <a:latin typeface="Calibri"/>
                <a:cs typeface="Calibri"/>
              </a:rPr>
              <a:t>e.g.:</a:t>
            </a:r>
            <a:endParaRPr sz="2000" dirty="0">
              <a:latin typeface="Calibri"/>
              <a:cs typeface="Calibri"/>
            </a:endParaRPr>
          </a:p>
          <a:p>
            <a:pPr marL="984885" lvl="1" indent="-457834">
              <a:lnSpc>
                <a:spcPct val="100000"/>
              </a:lnSpc>
              <a:spcBef>
                <a:spcPts val="25"/>
              </a:spcBef>
              <a:buAutoNum type="arabicPeriod"/>
              <a:tabLst>
                <a:tab pos="984885" algn="l"/>
                <a:tab pos="985519" algn="l"/>
              </a:tabLst>
            </a:pPr>
            <a:r>
              <a:rPr sz="1800" spc="-5" dirty="0">
                <a:latin typeface="Calibri"/>
                <a:cs typeface="Calibri"/>
              </a:rPr>
              <a:t>Iris</a:t>
            </a:r>
            <a:r>
              <a:rPr sz="1800" spc="-70" dirty="0">
                <a:latin typeface="Calibri"/>
                <a:cs typeface="Calibri"/>
              </a:rPr>
              <a:t> </a:t>
            </a:r>
            <a:r>
              <a:rPr sz="1800" spc="-10" dirty="0">
                <a:latin typeface="Calibri"/>
                <a:cs typeface="Calibri"/>
              </a:rPr>
              <a:t>Setosa</a:t>
            </a:r>
            <a:endParaRPr sz="1800" dirty="0">
              <a:latin typeface="Calibri"/>
              <a:cs typeface="Calibri"/>
            </a:endParaRPr>
          </a:p>
          <a:p>
            <a:pPr marL="984885" lvl="1" indent="-457834">
              <a:lnSpc>
                <a:spcPct val="100000"/>
              </a:lnSpc>
              <a:buAutoNum type="arabicPeriod"/>
              <a:tabLst>
                <a:tab pos="984885" algn="l"/>
                <a:tab pos="985519" algn="l"/>
              </a:tabLst>
            </a:pPr>
            <a:r>
              <a:rPr sz="1800" spc="-5" dirty="0">
                <a:latin typeface="Calibri"/>
                <a:cs typeface="Calibri"/>
              </a:rPr>
              <a:t>Iris</a:t>
            </a:r>
            <a:r>
              <a:rPr sz="1800" spc="-70" dirty="0">
                <a:latin typeface="Calibri"/>
                <a:cs typeface="Calibri"/>
              </a:rPr>
              <a:t> </a:t>
            </a:r>
            <a:r>
              <a:rPr sz="1800" spc="-15" dirty="0">
                <a:latin typeface="Calibri"/>
                <a:cs typeface="Calibri"/>
              </a:rPr>
              <a:t>Versicolour</a:t>
            </a:r>
            <a:endParaRPr sz="1800" dirty="0">
              <a:latin typeface="Calibri"/>
              <a:cs typeface="Calibri"/>
            </a:endParaRPr>
          </a:p>
          <a:p>
            <a:pPr marL="984885" lvl="1" indent="-457834">
              <a:lnSpc>
                <a:spcPts val="2155"/>
              </a:lnSpc>
              <a:buAutoNum type="arabicPeriod"/>
              <a:tabLst>
                <a:tab pos="984885" algn="l"/>
                <a:tab pos="985519" algn="l"/>
              </a:tabLst>
            </a:pPr>
            <a:r>
              <a:rPr sz="1800" spc="-5" dirty="0">
                <a:latin typeface="Calibri"/>
                <a:cs typeface="Calibri"/>
              </a:rPr>
              <a:t>Iris</a:t>
            </a:r>
            <a:r>
              <a:rPr sz="1800" spc="-65" dirty="0">
                <a:latin typeface="Calibri"/>
                <a:cs typeface="Calibri"/>
              </a:rPr>
              <a:t> </a:t>
            </a:r>
            <a:r>
              <a:rPr sz="1800" spc="-10" dirty="0">
                <a:latin typeface="Calibri"/>
                <a:cs typeface="Calibri"/>
              </a:rPr>
              <a:t>Virginica</a:t>
            </a:r>
            <a:endParaRPr sz="1800" dirty="0">
              <a:latin typeface="Calibri"/>
              <a:cs typeface="Calibri"/>
            </a:endParaRPr>
          </a:p>
          <a:p>
            <a:pPr marL="353695" indent="-283845">
              <a:lnSpc>
                <a:spcPts val="2395"/>
              </a:lnSpc>
              <a:buFont typeface="Arial"/>
              <a:buChar char="•"/>
              <a:tabLst>
                <a:tab pos="353695" algn="l"/>
                <a:tab pos="354330" algn="l"/>
              </a:tabLst>
            </a:pPr>
            <a:r>
              <a:rPr sz="2000" i="1" spc="-10" dirty="0">
                <a:latin typeface="Calibri"/>
                <a:cs typeface="Calibri"/>
              </a:rPr>
              <a:t>m</a:t>
            </a:r>
            <a:r>
              <a:rPr sz="2000" i="1" spc="-15" dirty="0">
                <a:latin typeface="Calibri"/>
                <a:cs typeface="Calibri"/>
              </a:rPr>
              <a:t> </a:t>
            </a:r>
            <a:r>
              <a:rPr sz="2000" spc="-5" dirty="0">
                <a:latin typeface="Calibri"/>
                <a:cs typeface="Calibri"/>
              </a:rPr>
              <a:t>(e.g.,</a:t>
            </a:r>
            <a:r>
              <a:rPr sz="2000" spc="15" dirty="0">
                <a:latin typeface="Calibri"/>
                <a:cs typeface="Calibri"/>
              </a:rPr>
              <a:t> </a:t>
            </a:r>
            <a:r>
              <a:rPr sz="2000" spc="-5" dirty="0">
                <a:latin typeface="Calibri"/>
                <a:cs typeface="Calibri"/>
              </a:rPr>
              <a:t>4</a:t>
            </a:r>
            <a:r>
              <a:rPr sz="2000" spc="5" dirty="0">
                <a:latin typeface="Calibri"/>
                <a:cs typeface="Calibri"/>
              </a:rPr>
              <a:t> </a:t>
            </a:r>
            <a:r>
              <a:rPr sz="2000" spc="-25" dirty="0">
                <a:latin typeface="Calibri"/>
                <a:cs typeface="Calibri"/>
              </a:rPr>
              <a:t>for</a:t>
            </a:r>
            <a:r>
              <a:rPr sz="2000" spc="25" dirty="0">
                <a:latin typeface="Calibri"/>
                <a:cs typeface="Calibri"/>
              </a:rPr>
              <a:t> </a:t>
            </a:r>
            <a:r>
              <a:rPr sz="2000" spc="-5" dirty="0">
                <a:latin typeface="Calibri"/>
                <a:cs typeface="Calibri"/>
              </a:rPr>
              <a:t>the</a:t>
            </a:r>
            <a:r>
              <a:rPr sz="2000" dirty="0">
                <a:latin typeface="Calibri"/>
                <a:cs typeface="Calibri"/>
              </a:rPr>
              <a:t> </a:t>
            </a:r>
            <a:r>
              <a:rPr sz="2000" spc="-10" dirty="0">
                <a:latin typeface="Calibri"/>
                <a:cs typeface="Calibri"/>
              </a:rPr>
              <a:t>iris</a:t>
            </a:r>
            <a:r>
              <a:rPr sz="2000" spc="20" dirty="0">
                <a:latin typeface="Calibri"/>
                <a:cs typeface="Calibri"/>
              </a:rPr>
              <a:t> </a:t>
            </a:r>
            <a:r>
              <a:rPr sz="2000" spc="-15" dirty="0">
                <a:latin typeface="Calibri"/>
                <a:cs typeface="Calibri"/>
              </a:rPr>
              <a:t>data</a:t>
            </a:r>
            <a:r>
              <a:rPr sz="2000" spc="10" dirty="0">
                <a:latin typeface="Calibri"/>
                <a:cs typeface="Calibri"/>
              </a:rPr>
              <a:t> </a:t>
            </a:r>
            <a:r>
              <a:rPr sz="2000" spc="-10" dirty="0">
                <a:latin typeface="Calibri"/>
                <a:cs typeface="Calibri"/>
              </a:rPr>
              <a:t>set)</a:t>
            </a:r>
            <a:r>
              <a:rPr sz="2000" spc="50" dirty="0">
                <a:latin typeface="Calibri"/>
                <a:cs typeface="Calibri"/>
              </a:rPr>
              <a:t> </a:t>
            </a:r>
            <a:r>
              <a:rPr sz="2000" spc="-20" dirty="0">
                <a:latin typeface="Calibri"/>
                <a:cs typeface="Calibri"/>
              </a:rPr>
              <a:t>features</a:t>
            </a:r>
            <a:r>
              <a:rPr sz="2000" spc="40" dirty="0">
                <a:latin typeface="Calibri"/>
                <a:cs typeface="Calibri"/>
              </a:rPr>
              <a:t> </a:t>
            </a:r>
            <a:r>
              <a:rPr sz="2000" spc="-25" dirty="0">
                <a:latin typeface="Calibri"/>
                <a:cs typeface="Calibri"/>
              </a:rPr>
              <a:t>for</a:t>
            </a:r>
            <a:r>
              <a:rPr sz="2000" spc="30" dirty="0">
                <a:latin typeface="Calibri"/>
                <a:cs typeface="Calibri"/>
              </a:rPr>
              <a:t> </a:t>
            </a:r>
            <a:r>
              <a:rPr sz="2000" spc="-10" dirty="0">
                <a:latin typeface="Calibri"/>
                <a:cs typeface="Calibri"/>
              </a:rPr>
              <a:t>each</a:t>
            </a:r>
            <a:r>
              <a:rPr sz="2000" spc="10" dirty="0">
                <a:latin typeface="Calibri"/>
                <a:cs typeface="Calibri"/>
              </a:rPr>
              <a:t> </a:t>
            </a:r>
            <a:r>
              <a:rPr sz="2000" spc="-5" dirty="0">
                <a:latin typeface="Calibri"/>
                <a:cs typeface="Calibri"/>
              </a:rPr>
              <a:t>of</a:t>
            </a:r>
            <a:r>
              <a:rPr sz="2000" dirty="0">
                <a:latin typeface="Calibri"/>
                <a:cs typeface="Calibri"/>
              </a:rPr>
              <a:t> </a:t>
            </a:r>
            <a:r>
              <a:rPr sz="2000" spc="-5" dirty="0">
                <a:latin typeface="Calibri"/>
                <a:cs typeface="Calibri"/>
              </a:rPr>
              <a:t>the</a:t>
            </a:r>
            <a:r>
              <a:rPr sz="2000" spc="25" dirty="0">
                <a:latin typeface="Calibri"/>
                <a:cs typeface="Calibri"/>
              </a:rPr>
              <a:t> </a:t>
            </a:r>
            <a:r>
              <a:rPr sz="2000" spc="-10" dirty="0">
                <a:latin typeface="Calibri"/>
                <a:cs typeface="Calibri"/>
              </a:rPr>
              <a:t>samples,</a:t>
            </a:r>
            <a:r>
              <a:rPr sz="2000" spc="55" dirty="0">
                <a:latin typeface="Calibri"/>
                <a:cs typeface="Calibri"/>
              </a:rPr>
              <a:t> </a:t>
            </a:r>
            <a:r>
              <a:rPr sz="2000" spc="-5" dirty="0">
                <a:latin typeface="Calibri"/>
                <a:cs typeface="Calibri"/>
              </a:rPr>
              <a:t>e.g.:</a:t>
            </a:r>
            <a:endParaRPr sz="2000" dirty="0">
              <a:latin typeface="Calibri"/>
              <a:cs typeface="Calibri"/>
            </a:endParaRPr>
          </a:p>
          <a:p>
            <a:pPr marL="984885" lvl="1" indent="-457834">
              <a:lnSpc>
                <a:spcPct val="100000"/>
              </a:lnSpc>
              <a:spcBef>
                <a:spcPts val="5"/>
              </a:spcBef>
              <a:buAutoNum type="arabicPeriod"/>
              <a:tabLst>
                <a:tab pos="984885" algn="l"/>
                <a:tab pos="985519" algn="l"/>
              </a:tabLst>
            </a:pPr>
            <a:r>
              <a:rPr sz="1800" spc="-10" dirty="0">
                <a:latin typeface="Calibri"/>
                <a:cs typeface="Calibri"/>
              </a:rPr>
              <a:t>Length</a:t>
            </a:r>
            <a:r>
              <a:rPr sz="1800" spc="-25" dirty="0">
                <a:latin typeface="Calibri"/>
                <a:cs typeface="Calibri"/>
              </a:rPr>
              <a:t> </a:t>
            </a:r>
            <a:r>
              <a:rPr sz="1800" spc="5" dirty="0">
                <a:latin typeface="Calibri"/>
                <a:cs typeface="Calibri"/>
              </a:rPr>
              <a:t>of</a:t>
            </a:r>
            <a:r>
              <a:rPr sz="1800" spc="-30" dirty="0">
                <a:latin typeface="Calibri"/>
                <a:cs typeface="Calibri"/>
              </a:rPr>
              <a:t> </a:t>
            </a:r>
            <a:r>
              <a:rPr sz="1800" spc="-10" dirty="0">
                <a:latin typeface="Calibri"/>
                <a:cs typeface="Calibri"/>
              </a:rPr>
              <a:t>sepal</a:t>
            </a:r>
            <a:endParaRPr sz="1800" dirty="0">
              <a:latin typeface="Calibri"/>
              <a:cs typeface="Calibri"/>
            </a:endParaRPr>
          </a:p>
          <a:p>
            <a:pPr marL="984885" lvl="1" indent="-457834">
              <a:lnSpc>
                <a:spcPct val="100000"/>
              </a:lnSpc>
              <a:buAutoNum type="arabicPeriod"/>
              <a:tabLst>
                <a:tab pos="984885" algn="l"/>
                <a:tab pos="985519" algn="l"/>
              </a:tabLst>
            </a:pPr>
            <a:r>
              <a:rPr sz="1800" spc="-10" dirty="0">
                <a:latin typeface="Calibri"/>
                <a:cs typeface="Calibri"/>
              </a:rPr>
              <a:t>Length</a:t>
            </a:r>
            <a:r>
              <a:rPr sz="1800" spc="-35" dirty="0">
                <a:latin typeface="Calibri"/>
                <a:cs typeface="Calibri"/>
              </a:rPr>
              <a:t> </a:t>
            </a:r>
            <a:r>
              <a:rPr sz="1800" spc="5" dirty="0">
                <a:latin typeface="Calibri"/>
                <a:cs typeface="Calibri"/>
              </a:rPr>
              <a:t>of</a:t>
            </a:r>
            <a:r>
              <a:rPr sz="1800" spc="-40" dirty="0">
                <a:latin typeface="Calibri"/>
                <a:cs typeface="Calibri"/>
              </a:rPr>
              <a:t> </a:t>
            </a:r>
            <a:r>
              <a:rPr sz="1800" spc="-10" dirty="0">
                <a:latin typeface="Calibri"/>
                <a:cs typeface="Calibri"/>
              </a:rPr>
              <a:t>petal</a:t>
            </a:r>
            <a:endParaRPr sz="1800" dirty="0">
              <a:latin typeface="Calibri"/>
              <a:cs typeface="Calibri"/>
            </a:endParaRPr>
          </a:p>
          <a:p>
            <a:pPr marL="984885" lvl="1" indent="-457834">
              <a:lnSpc>
                <a:spcPct val="100000"/>
              </a:lnSpc>
              <a:buAutoNum type="arabicPeriod"/>
              <a:tabLst>
                <a:tab pos="984885" algn="l"/>
                <a:tab pos="985519" algn="l"/>
              </a:tabLst>
            </a:pPr>
            <a:r>
              <a:rPr sz="1800" spc="-5" dirty="0">
                <a:latin typeface="Calibri"/>
                <a:cs typeface="Calibri"/>
              </a:rPr>
              <a:t>Width</a:t>
            </a:r>
            <a:r>
              <a:rPr sz="1800" spc="-30" dirty="0">
                <a:latin typeface="Calibri"/>
                <a:cs typeface="Calibri"/>
              </a:rPr>
              <a:t> </a:t>
            </a:r>
            <a:r>
              <a:rPr sz="1800" spc="5" dirty="0">
                <a:latin typeface="Calibri"/>
                <a:cs typeface="Calibri"/>
              </a:rPr>
              <a:t>of</a:t>
            </a:r>
            <a:r>
              <a:rPr sz="1800" spc="-25" dirty="0">
                <a:latin typeface="Calibri"/>
                <a:cs typeface="Calibri"/>
              </a:rPr>
              <a:t> </a:t>
            </a:r>
            <a:r>
              <a:rPr sz="1800" spc="-10" dirty="0">
                <a:latin typeface="Calibri"/>
                <a:cs typeface="Calibri"/>
              </a:rPr>
              <a:t>sepal</a:t>
            </a:r>
            <a:endParaRPr sz="1800" dirty="0">
              <a:latin typeface="Calibri"/>
              <a:cs typeface="Calibri"/>
            </a:endParaRPr>
          </a:p>
          <a:p>
            <a:pPr marL="984885" lvl="1" indent="-457834">
              <a:lnSpc>
                <a:spcPct val="100000"/>
              </a:lnSpc>
              <a:buAutoNum type="arabicPeriod"/>
              <a:tabLst>
                <a:tab pos="984885" algn="l"/>
                <a:tab pos="985519" algn="l"/>
              </a:tabLst>
            </a:pPr>
            <a:r>
              <a:rPr sz="1800" spc="-10" dirty="0">
                <a:latin typeface="Calibri"/>
                <a:cs typeface="Calibri"/>
              </a:rPr>
              <a:t>Length</a:t>
            </a:r>
            <a:r>
              <a:rPr sz="1800" spc="-15" dirty="0">
                <a:latin typeface="Calibri"/>
                <a:cs typeface="Calibri"/>
              </a:rPr>
              <a:t> </a:t>
            </a:r>
            <a:r>
              <a:rPr sz="1800" spc="5" dirty="0">
                <a:latin typeface="Calibri"/>
                <a:cs typeface="Calibri"/>
              </a:rPr>
              <a:t>of</a:t>
            </a:r>
            <a:r>
              <a:rPr sz="1800" spc="-25" dirty="0">
                <a:latin typeface="Calibri"/>
                <a:cs typeface="Calibri"/>
              </a:rPr>
              <a:t> </a:t>
            </a:r>
            <a:r>
              <a:rPr sz="1800" spc="-10" dirty="0">
                <a:latin typeface="Calibri"/>
                <a:cs typeface="Calibri"/>
              </a:rPr>
              <a:t>petal</a:t>
            </a:r>
            <a:endParaRPr sz="1800" dirty="0">
              <a:latin typeface="Calibri"/>
              <a:cs typeface="Calibri"/>
            </a:endParaRPr>
          </a:p>
        </p:txBody>
      </p:sp>
      <p:sp>
        <p:nvSpPr>
          <p:cNvPr id="4" name="object 4"/>
          <p:cNvSpPr txBox="1"/>
          <p:nvPr/>
        </p:nvSpPr>
        <p:spPr>
          <a:xfrm>
            <a:off x="3660724" y="5594108"/>
            <a:ext cx="1864995" cy="646430"/>
          </a:xfrm>
          <a:prstGeom prst="rect">
            <a:avLst/>
          </a:prstGeom>
          <a:ln w="9525">
            <a:solidFill>
              <a:srgbClr val="4F81BD"/>
            </a:solidFill>
          </a:ln>
        </p:spPr>
        <p:txBody>
          <a:bodyPr vert="horz" wrap="square" lIns="0" tIns="30480" rIns="0" bIns="0" rtlCol="0">
            <a:spAutoFit/>
          </a:bodyPr>
          <a:lstStyle/>
          <a:p>
            <a:pPr marL="630555" marR="96520" indent="-527685">
              <a:lnSpc>
                <a:spcPct val="100000"/>
              </a:lnSpc>
              <a:spcBef>
                <a:spcPts val="240"/>
              </a:spcBef>
            </a:pPr>
            <a:r>
              <a:rPr sz="1800" spc="-5" dirty="0">
                <a:latin typeface="Calibri"/>
                <a:cs typeface="Calibri"/>
              </a:rPr>
              <a:t>Machine</a:t>
            </a:r>
            <a:r>
              <a:rPr sz="1800" spc="-60" dirty="0">
                <a:latin typeface="Calibri"/>
                <a:cs typeface="Calibri"/>
              </a:rPr>
              <a:t> </a:t>
            </a:r>
            <a:r>
              <a:rPr sz="1800" spc="-5" dirty="0">
                <a:latin typeface="Calibri"/>
                <a:cs typeface="Calibri"/>
              </a:rPr>
              <a:t>Learning </a:t>
            </a:r>
            <a:r>
              <a:rPr sz="1800" spc="-390" dirty="0">
                <a:latin typeface="Calibri"/>
                <a:cs typeface="Calibri"/>
              </a:rPr>
              <a:t> </a:t>
            </a:r>
            <a:r>
              <a:rPr sz="1800" spc="-5" dirty="0">
                <a:latin typeface="Calibri"/>
                <a:cs typeface="Calibri"/>
              </a:rPr>
              <a:t>Model</a:t>
            </a:r>
            <a:endParaRPr sz="1800">
              <a:latin typeface="Calibri"/>
              <a:cs typeface="Calibri"/>
            </a:endParaRPr>
          </a:p>
        </p:txBody>
      </p:sp>
      <p:sp>
        <p:nvSpPr>
          <p:cNvPr id="5" name="object 5"/>
          <p:cNvSpPr txBox="1"/>
          <p:nvPr/>
        </p:nvSpPr>
        <p:spPr>
          <a:xfrm>
            <a:off x="612194" y="5750415"/>
            <a:ext cx="234378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input</a:t>
            </a:r>
            <a:r>
              <a:rPr sz="1800" dirty="0">
                <a:latin typeface="Calibri"/>
                <a:cs typeface="Calibri"/>
              </a:rPr>
              <a:t> </a:t>
            </a:r>
            <a:r>
              <a:rPr sz="1800" spc="-15" dirty="0">
                <a:latin typeface="Calibri"/>
                <a:cs typeface="Calibri"/>
              </a:rPr>
              <a:t>(features</a:t>
            </a:r>
            <a:r>
              <a:rPr sz="1800" spc="20" dirty="0">
                <a:latin typeface="Calibri"/>
                <a:cs typeface="Calibri"/>
              </a:rPr>
              <a:t> </a:t>
            </a:r>
            <a:r>
              <a:rPr sz="1800" spc="5" dirty="0">
                <a:latin typeface="Calibri"/>
                <a:cs typeface="Calibri"/>
              </a:rPr>
              <a:t>of</a:t>
            </a:r>
            <a:r>
              <a:rPr sz="1800" spc="-20" dirty="0">
                <a:latin typeface="Calibri"/>
                <a:cs typeface="Calibri"/>
              </a:rPr>
              <a:t> </a:t>
            </a:r>
            <a:r>
              <a:rPr sz="1800" spc="-5" dirty="0">
                <a:latin typeface="Calibri"/>
                <a:cs typeface="Calibri"/>
              </a:rPr>
              <a:t>object)</a:t>
            </a:r>
            <a:endParaRPr sz="1800">
              <a:latin typeface="Calibri"/>
              <a:cs typeface="Calibri"/>
            </a:endParaRPr>
          </a:p>
        </p:txBody>
      </p:sp>
      <p:grpSp>
        <p:nvGrpSpPr>
          <p:cNvPr id="6" name="object 6"/>
          <p:cNvGrpSpPr/>
          <p:nvPr/>
        </p:nvGrpSpPr>
        <p:grpSpPr>
          <a:xfrm>
            <a:off x="3063580" y="5866466"/>
            <a:ext cx="591185" cy="101600"/>
            <a:chOff x="3063580" y="5866466"/>
            <a:chExt cx="591185" cy="101600"/>
          </a:xfrm>
        </p:grpSpPr>
        <p:sp>
          <p:nvSpPr>
            <p:cNvPr id="7" name="object 7"/>
            <p:cNvSpPr/>
            <p:nvPr/>
          </p:nvSpPr>
          <p:spPr>
            <a:xfrm>
              <a:off x="3063580" y="5917269"/>
              <a:ext cx="584835" cy="0"/>
            </a:xfrm>
            <a:custGeom>
              <a:avLst/>
              <a:gdLst/>
              <a:ahLst/>
              <a:cxnLst/>
              <a:rect l="l" t="t" r="r" b="b"/>
              <a:pathLst>
                <a:path w="584835">
                  <a:moveTo>
                    <a:pt x="0" y="0"/>
                  </a:moveTo>
                  <a:lnTo>
                    <a:pt x="584581" y="0"/>
                  </a:lnTo>
                </a:path>
              </a:pathLst>
            </a:custGeom>
            <a:ln w="12700">
              <a:solidFill>
                <a:srgbClr val="4A7EBB"/>
              </a:solidFill>
            </a:ln>
          </p:spPr>
          <p:txBody>
            <a:bodyPr wrap="square" lIns="0" tIns="0" rIns="0" bIns="0" rtlCol="0"/>
            <a:lstStyle/>
            <a:p>
              <a:endParaRPr/>
            </a:p>
          </p:txBody>
        </p:sp>
        <p:sp>
          <p:nvSpPr>
            <p:cNvPr id="8" name="object 8"/>
            <p:cNvSpPr/>
            <p:nvPr/>
          </p:nvSpPr>
          <p:spPr>
            <a:xfrm>
              <a:off x="3571957" y="5872816"/>
              <a:ext cx="76200" cy="88900"/>
            </a:xfrm>
            <a:custGeom>
              <a:avLst/>
              <a:gdLst/>
              <a:ahLst/>
              <a:cxnLst/>
              <a:rect l="l" t="t" r="r" b="b"/>
              <a:pathLst>
                <a:path w="76200" h="88900">
                  <a:moveTo>
                    <a:pt x="0" y="0"/>
                  </a:moveTo>
                  <a:lnTo>
                    <a:pt x="76200" y="44449"/>
                  </a:lnTo>
                  <a:lnTo>
                    <a:pt x="0" y="88899"/>
                  </a:lnTo>
                </a:path>
              </a:pathLst>
            </a:custGeom>
            <a:ln w="12700">
              <a:solidFill>
                <a:srgbClr val="4A7EBB"/>
              </a:solidFill>
            </a:ln>
          </p:spPr>
          <p:txBody>
            <a:bodyPr wrap="square" lIns="0" tIns="0" rIns="0" bIns="0" rtlCol="0"/>
            <a:lstStyle/>
            <a:p>
              <a:endParaRPr/>
            </a:p>
          </p:txBody>
        </p:sp>
      </p:grpSp>
      <p:sp>
        <p:nvSpPr>
          <p:cNvPr id="9" name="object 9"/>
          <p:cNvSpPr txBox="1"/>
          <p:nvPr/>
        </p:nvSpPr>
        <p:spPr>
          <a:xfrm>
            <a:off x="6201230" y="5750382"/>
            <a:ext cx="216471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output</a:t>
            </a:r>
            <a:r>
              <a:rPr sz="1800" spc="5" dirty="0">
                <a:latin typeface="Calibri"/>
                <a:cs typeface="Calibri"/>
              </a:rPr>
              <a:t> </a:t>
            </a:r>
            <a:r>
              <a:rPr sz="1800" spc="-5" dirty="0">
                <a:latin typeface="Calibri"/>
                <a:cs typeface="Calibri"/>
              </a:rPr>
              <a:t>(class</a:t>
            </a:r>
            <a:r>
              <a:rPr sz="1800" spc="-25" dirty="0">
                <a:latin typeface="Calibri"/>
                <a:cs typeface="Calibri"/>
              </a:rPr>
              <a:t> </a:t>
            </a:r>
            <a:r>
              <a:rPr sz="1800" spc="5" dirty="0">
                <a:latin typeface="Calibri"/>
                <a:cs typeface="Calibri"/>
              </a:rPr>
              <a:t>of</a:t>
            </a:r>
            <a:r>
              <a:rPr sz="1800" spc="-15" dirty="0">
                <a:latin typeface="Calibri"/>
                <a:cs typeface="Calibri"/>
              </a:rPr>
              <a:t> </a:t>
            </a:r>
            <a:r>
              <a:rPr sz="1800" spc="-5" dirty="0">
                <a:latin typeface="Calibri"/>
                <a:cs typeface="Calibri"/>
              </a:rPr>
              <a:t>object)</a:t>
            </a:r>
            <a:endParaRPr sz="1800">
              <a:latin typeface="Calibri"/>
              <a:cs typeface="Calibri"/>
            </a:endParaRPr>
          </a:p>
        </p:txBody>
      </p:sp>
      <p:grpSp>
        <p:nvGrpSpPr>
          <p:cNvPr id="10" name="object 10"/>
          <p:cNvGrpSpPr/>
          <p:nvPr/>
        </p:nvGrpSpPr>
        <p:grpSpPr>
          <a:xfrm>
            <a:off x="5525342" y="5866465"/>
            <a:ext cx="591185" cy="101600"/>
            <a:chOff x="5525342" y="5866465"/>
            <a:chExt cx="591185" cy="101600"/>
          </a:xfrm>
        </p:grpSpPr>
        <p:sp>
          <p:nvSpPr>
            <p:cNvPr id="11" name="object 11"/>
            <p:cNvSpPr/>
            <p:nvPr/>
          </p:nvSpPr>
          <p:spPr>
            <a:xfrm>
              <a:off x="5525342" y="5917270"/>
              <a:ext cx="584835" cy="0"/>
            </a:xfrm>
            <a:custGeom>
              <a:avLst/>
              <a:gdLst/>
              <a:ahLst/>
              <a:cxnLst/>
              <a:rect l="l" t="t" r="r" b="b"/>
              <a:pathLst>
                <a:path w="584835">
                  <a:moveTo>
                    <a:pt x="0" y="0"/>
                  </a:moveTo>
                  <a:lnTo>
                    <a:pt x="584581" y="0"/>
                  </a:lnTo>
                </a:path>
              </a:pathLst>
            </a:custGeom>
            <a:ln w="12700">
              <a:solidFill>
                <a:srgbClr val="4A7EBB"/>
              </a:solidFill>
            </a:ln>
          </p:spPr>
          <p:txBody>
            <a:bodyPr wrap="square" lIns="0" tIns="0" rIns="0" bIns="0" rtlCol="0"/>
            <a:lstStyle/>
            <a:p>
              <a:endParaRPr/>
            </a:p>
          </p:txBody>
        </p:sp>
        <p:sp>
          <p:nvSpPr>
            <p:cNvPr id="12" name="object 12"/>
            <p:cNvSpPr/>
            <p:nvPr/>
          </p:nvSpPr>
          <p:spPr>
            <a:xfrm>
              <a:off x="6033720" y="5872815"/>
              <a:ext cx="76200" cy="88900"/>
            </a:xfrm>
            <a:custGeom>
              <a:avLst/>
              <a:gdLst/>
              <a:ahLst/>
              <a:cxnLst/>
              <a:rect l="l" t="t" r="r" b="b"/>
              <a:pathLst>
                <a:path w="76200" h="88900">
                  <a:moveTo>
                    <a:pt x="0" y="0"/>
                  </a:moveTo>
                  <a:lnTo>
                    <a:pt x="76200" y="44450"/>
                  </a:lnTo>
                  <a:lnTo>
                    <a:pt x="0" y="88900"/>
                  </a:lnTo>
                </a:path>
              </a:pathLst>
            </a:custGeom>
            <a:ln w="12700">
              <a:solidFill>
                <a:srgbClr val="4A7EBB"/>
              </a:solidFill>
            </a:ln>
          </p:spPr>
          <p:txBody>
            <a:bodyPr wrap="square" lIns="0" tIns="0" rIns="0" bIns="0" rtlCol="0"/>
            <a:lstStyle/>
            <a:p>
              <a:endParaRPr/>
            </a:p>
          </p:txBody>
        </p:sp>
      </p:grpSp>
      <p:sp>
        <p:nvSpPr>
          <p:cNvPr id="13" name="object 13"/>
          <p:cNvSpPr txBox="1"/>
          <p:nvPr/>
        </p:nvSpPr>
        <p:spPr>
          <a:xfrm>
            <a:off x="4139996" y="5002263"/>
            <a:ext cx="906144" cy="369570"/>
          </a:xfrm>
          <a:prstGeom prst="rect">
            <a:avLst/>
          </a:prstGeom>
          <a:ln w="9525">
            <a:solidFill>
              <a:srgbClr val="4F81BD"/>
            </a:solidFill>
          </a:ln>
        </p:spPr>
        <p:txBody>
          <a:bodyPr vert="horz" wrap="square" lIns="0" tIns="30480" rIns="0" bIns="0" rtlCol="0">
            <a:spAutoFit/>
          </a:bodyPr>
          <a:lstStyle/>
          <a:p>
            <a:pPr marL="90805">
              <a:lnSpc>
                <a:spcPct val="100000"/>
              </a:lnSpc>
              <a:spcBef>
                <a:spcPts val="240"/>
              </a:spcBef>
            </a:pPr>
            <a:r>
              <a:rPr sz="1800" spc="-15" dirty="0">
                <a:latin typeface="Calibri"/>
                <a:cs typeface="Calibri"/>
              </a:rPr>
              <a:t>training</a:t>
            </a:r>
            <a:endParaRPr sz="1800">
              <a:latin typeface="Calibri"/>
              <a:cs typeface="Calibri"/>
            </a:endParaRPr>
          </a:p>
        </p:txBody>
      </p:sp>
      <p:grpSp>
        <p:nvGrpSpPr>
          <p:cNvPr id="14" name="object 14"/>
          <p:cNvGrpSpPr/>
          <p:nvPr/>
        </p:nvGrpSpPr>
        <p:grpSpPr>
          <a:xfrm>
            <a:off x="4542228" y="5371599"/>
            <a:ext cx="101600" cy="318135"/>
            <a:chOff x="4542228" y="5371599"/>
            <a:chExt cx="101600" cy="318135"/>
          </a:xfrm>
        </p:grpSpPr>
        <p:sp>
          <p:nvSpPr>
            <p:cNvPr id="15" name="object 15"/>
            <p:cNvSpPr/>
            <p:nvPr/>
          </p:nvSpPr>
          <p:spPr>
            <a:xfrm>
              <a:off x="4593034" y="5371599"/>
              <a:ext cx="0" cy="210185"/>
            </a:xfrm>
            <a:custGeom>
              <a:avLst/>
              <a:gdLst/>
              <a:ahLst/>
              <a:cxnLst/>
              <a:rect l="l" t="t" r="r" b="b"/>
              <a:pathLst>
                <a:path h="210185">
                  <a:moveTo>
                    <a:pt x="0" y="0"/>
                  </a:moveTo>
                  <a:lnTo>
                    <a:pt x="0" y="209931"/>
                  </a:lnTo>
                </a:path>
              </a:pathLst>
            </a:custGeom>
            <a:ln w="12700">
              <a:solidFill>
                <a:srgbClr val="4A7EBB"/>
              </a:solidFill>
            </a:ln>
          </p:spPr>
          <p:txBody>
            <a:bodyPr wrap="square" lIns="0" tIns="0" rIns="0" bIns="0" rtlCol="0"/>
            <a:lstStyle/>
            <a:p>
              <a:endParaRPr/>
            </a:p>
          </p:txBody>
        </p:sp>
        <p:sp>
          <p:nvSpPr>
            <p:cNvPr id="16" name="object 16"/>
            <p:cNvSpPr/>
            <p:nvPr/>
          </p:nvSpPr>
          <p:spPr>
            <a:xfrm>
              <a:off x="4548578" y="5606672"/>
              <a:ext cx="88900" cy="76835"/>
            </a:xfrm>
            <a:custGeom>
              <a:avLst/>
              <a:gdLst/>
              <a:ahLst/>
              <a:cxnLst/>
              <a:rect l="l" t="t" r="r" b="b"/>
              <a:pathLst>
                <a:path w="88900" h="76835">
                  <a:moveTo>
                    <a:pt x="0" y="76199"/>
                  </a:moveTo>
                  <a:lnTo>
                    <a:pt x="44462" y="0"/>
                  </a:lnTo>
                  <a:lnTo>
                    <a:pt x="88900" y="76212"/>
                  </a:lnTo>
                </a:path>
              </a:pathLst>
            </a:custGeom>
            <a:ln w="12700">
              <a:solidFill>
                <a:srgbClr val="4A7EBB"/>
              </a:solidFill>
            </a:ln>
          </p:spPr>
          <p:txBody>
            <a:bodyPr wrap="square" lIns="0" tIns="0" rIns="0" bIns="0" rtlCol="0"/>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4D98D-EEB0-803F-033E-B0E47CF6CF40}"/>
              </a:ext>
            </a:extLst>
          </p:cNvPr>
          <p:cNvSpPr>
            <a:spLocks noGrp="1"/>
          </p:cNvSpPr>
          <p:nvPr>
            <p:ph type="title"/>
          </p:nvPr>
        </p:nvSpPr>
        <p:spPr/>
        <p:txBody>
          <a:bodyPr/>
          <a:lstStyle/>
          <a:p>
            <a:r>
              <a:rPr lang="en-US" dirty="0"/>
              <a:t>Who are you?</a:t>
            </a:r>
          </a:p>
        </p:txBody>
      </p:sp>
      <p:sp>
        <p:nvSpPr>
          <p:cNvPr id="3" name="Content Placeholder 2">
            <a:extLst>
              <a:ext uri="{FF2B5EF4-FFF2-40B4-BE49-F238E27FC236}">
                <a16:creationId xmlns:a16="http://schemas.microsoft.com/office/drawing/2014/main" id="{9A97DE8E-91E2-6FD3-41F8-40092ED3982D}"/>
              </a:ext>
            </a:extLst>
          </p:cNvPr>
          <p:cNvSpPr>
            <a:spLocks noGrp="1"/>
          </p:cNvSpPr>
          <p:nvPr>
            <p:ph idx="1"/>
          </p:nvPr>
        </p:nvSpPr>
        <p:spPr/>
        <p:txBody>
          <a:bodyPr/>
          <a:lstStyle/>
          <a:p>
            <a:r>
              <a:rPr lang="en-US" dirty="0"/>
              <a:t>Take 5 minutes to introduce yourselves to the others at your table:</a:t>
            </a:r>
          </a:p>
          <a:p>
            <a:pPr lvl="1"/>
            <a:r>
              <a:rPr lang="en-US" dirty="0"/>
              <a:t>Name</a:t>
            </a:r>
          </a:p>
          <a:p>
            <a:pPr lvl="1"/>
            <a:r>
              <a:rPr lang="en-US" dirty="0"/>
              <a:t>Where you are from</a:t>
            </a:r>
          </a:p>
          <a:p>
            <a:pPr lvl="1"/>
            <a:r>
              <a:rPr lang="en-US" dirty="0"/>
              <a:t>A fact about yourself (can be a hobby, cool talent, </a:t>
            </a:r>
            <a:r>
              <a:rPr lang="en-US" dirty="0" err="1"/>
              <a:t>etc</a:t>
            </a:r>
            <a:r>
              <a:rPr lang="en-US" dirty="0"/>
              <a:t>)</a:t>
            </a:r>
          </a:p>
          <a:p>
            <a:r>
              <a:rPr lang="en-US" dirty="0"/>
              <a:t>After these 5 min, I’ll ask that you share your name and fact with everyone</a:t>
            </a:r>
          </a:p>
        </p:txBody>
      </p:sp>
    </p:spTree>
    <p:extLst>
      <p:ext uri="{BB962C8B-B14F-4D97-AF65-F5344CB8AC3E}">
        <p14:creationId xmlns:p14="http://schemas.microsoft.com/office/powerpoint/2010/main" val="2230454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are we going to do?</a:t>
            </a:r>
          </a:p>
        </p:txBody>
      </p:sp>
      <p:sp>
        <p:nvSpPr>
          <p:cNvPr id="3" name="Content Placeholder 2"/>
          <p:cNvSpPr>
            <a:spLocks noGrp="1"/>
          </p:cNvSpPr>
          <p:nvPr>
            <p:ph idx="1"/>
          </p:nvPr>
        </p:nvSpPr>
        <p:spPr/>
        <p:txBody>
          <a:bodyPr>
            <a:normAutofit lnSpcReduction="10000"/>
          </a:bodyPr>
          <a:lstStyle/>
          <a:p>
            <a:r>
              <a:rPr lang="en-US" dirty="0"/>
              <a:t>This camp provides an introduction to the basic methods of machine learning and how to apply them to software engineering problems. </a:t>
            </a:r>
          </a:p>
          <a:p>
            <a:r>
              <a:rPr lang="en-US" dirty="0"/>
              <a:t>Topics covered are: </a:t>
            </a:r>
          </a:p>
          <a:p>
            <a:pPr lvl="1"/>
            <a:r>
              <a:rPr lang="en-US" dirty="0"/>
              <a:t>Supervised machine learning</a:t>
            </a:r>
          </a:p>
          <a:p>
            <a:pPr lvl="1"/>
            <a:r>
              <a:rPr lang="en-US" dirty="0"/>
              <a:t>Unsupervised machine learning</a:t>
            </a:r>
          </a:p>
          <a:p>
            <a:pPr lvl="1"/>
            <a:r>
              <a:rPr lang="en-US" dirty="0"/>
              <a:t>Reinforcement learning</a:t>
            </a:r>
          </a:p>
          <a:p>
            <a:pPr lvl="1"/>
            <a:r>
              <a:rPr lang="en-US" dirty="0"/>
              <a:t>Feature selection techniques</a:t>
            </a:r>
          </a:p>
          <a:p>
            <a:pPr lvl="1"/>
            <a:r>
              <a:rPr lang="en-US" dirty="0"/>
              <a:t>Evaluation metrics</a:t>
            </a:r>
          </a:p>
          <a:p>
            <a:r>
              <a:rPr lang="en-US" dirty="0"/>
              <a:t>Write approximately 5-7 Python programs throughout the camp.</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E0082-FD7A-5AE8-0E59-70957FF6456E}"/>
              </a:ext>
            </a:extLst>
          </p:cNvPr>
          <p:cNvSpPr>
            <a:spLocks noGrp="1"/>
          </p:cNvSpPr>
          <p:nvPr>
            <p:ph type="title"/>
          </p:nvPr>
        </p:nvSpPr>
        <p:spPr/>
        <p:txBody>
          <a:bodyPr/>
          <a:lstStyle/>
          <a:p>
            <a:r>
              <a:rPr lang="en-US" dirty="0"/>
              <a:t>What Do You Know?</a:t>
            </a:r>
          </a:p>
        </p:txBody>
      </p:sp>
      <p:sp>
        <p:nvSpPr>
          <p:cNvPr id="3" name="Content Placeholder 2">
            <a:extLst>
              <a:ext uri="{FF2B5EF4-FFF2-40B4-BE49-F238E27FC236}">
                <a16:creationId xmlns:a16="http://schemas.microsoft.com/office/drawing/2014/main" id="{6BF16D23-C04D-CE45-4FB4-F4CD66A580CC}"/>
              </a:ext>
            </a:extLst>
          </p:cNvPr>
          <p:cNvSpPr>
            <a:spLocks noGrp="1"/>
          </p:cNvSpPr>
          <p:nvPr>
            <p:ph idx="1"/>
          </p:nvPr>
        </p:nvSpPr>
        <p:spPr>
          <a:xfrm>
            <a:off x="628650" y="1825625"/>
            <a:ext cx="8039862" cy="4351338"/>
          </a:xfrm>
        </p:spPr>
        <p:txBody>
          <a:bodyPr/>
          <a:lstStyle/>
          <a:p>
            <a:r>
              <a:rPr lang="en-US" dirty="0"/>
              <a:t>Have any of you written a program before?</a:t>
            </a:r>
          </a:p>
          <a:p>
            <a:r>
              <a:rPr lang="en-US" dirty="0"/>
              <a:t>Have any of you written code in Python?</a:t>
            </a:r>
          </a:p>
          <a:p>
            <a:r>
              <a:rPr lang="en-US" dirty="0"/>
              <a:t>Have any of you learned about machine learning?</a:t>
            </a:r>
          </a:p>
          <a:p>
            <a:r>
              <a:rPr lang="en-US" dirty="0"/>
              <a:t>Have any of you used machine learning in a project?</a:t>
            </a:r>
          </a:p>
        </p:txBody>
      </p:sp>
    </p:spTree>
    <p:extLst>
      <p:ext uri="{BB962C8B-B14F-4D97-AF65-F5344CB8AC3E}">
        <p14:creationId xmlns:p14="http://schemas.microsoft.com/office/powerpoint/2010/main" val="1722633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Schedule</a:t>
            </a:r>
          </a:p>
        </p:txBody>
      </p:sp>
      <p:graphicFrame>
        <p:nvGraphicFramePr>
          <p:cNvPr id="6" name="Content Placeholder 6"/>
          <p:cNvGraphicFramePr>
            <a:graphicFrameLocks/>
          </p:cNvGraphicFramePr>
          <p:nvPr>
            <p:extLst>
              <p:ext uri="{D42A27DB-BD31-4B8C-83A1-F6EECF244321}">
                <p14:modId xmlns:p14="http://schemas.microsoft.com/office/powerpoint/2010/main" val="3390929821"/>
              </p:ext>
            </p:extLst>
          </p:nvPr>
        </p:nvGraphicFramePr>
        <p:xfrm>
          <a:off x="175834" y="1973866"/>
          <a:ext cx="8792332" cy="3867342"/>
        </p:xfrm>
        <a:graphic>
          <a:graphicData uri="http://schemas.openxmlformats.org/drawingml/2006/table">
            <a:tbl>
              <a:tblPr firstRow="1" bandRow="1">
                <a:tableStyleId>{5C22544A-7EE6-4342-B048-85BDC9FD1C3A}</a:tableStyleId>
              </a:tblPr>
              <a:tblGrid>
                <a:gridCol w="1188720">
                  <a:extLst>
                    <a:ext uri="{9D8B030D-6E8A-4147-A177-3AD203B41FA5}">
                      <a16:colId xmlns:a16="http://schemas.microsoft.com/office/drawing/2014/main" val="2538648373"/>
                    </a:ext>
                  </a:extLst>
                </a:gridCol>
                <a:gridCol w="3801806">
                  <a:extLst>
                    <a:ext uri="{9D8B030D-6E8A-4147-A177-3AD203B41FA5}">
                      <a16:colId xmlns:a16="http://schemas.microsoft.com/office/drawing/2014/main" val="230582143"/>
                    </a:ext>
                  </a:extLst>
                </a:gridCol>
                <a:gridCol w="3801806">
                  <a:extLst>
                    <a:ext uri="{9D8B030D-6E8A-4147-A177-3AD203B41FA5}">
                      <a16:colId xmlns:a16="http://schemas.microsoft.com/office/drawing/2014/main" val="89976763"/>
                    </a:ext>
                  </a:extLst>
                </a:gridCol>
              </a:tblGrid>
              <a:tr h="370840">
                <a:tc>
                  <a:txBody>
                    <a:bodyPr/>
                    <a:lstStyle/>
                    <a:p>
                      <a:pPr>
                        <a:spcAft>
                          <a:spcPts val="0"/>
                        </a:spcAft>
                      </a:pPr>
                      <a:endParaRPr lang="en-US" sz="1600" dirty="0">
                        <a:latin typeface="+mn-lt"/>
                      </a:endParaRPr>
                    </a:p>
                  </a:txBody>
                  <a:tcPr/>
                </a:tc>
                <a:tc>
                  <a:txBody>
                    <a:bodyPr/>
                    <a:lstStyle/>
                    <a:p>
                      <a:pPr marL="0" marR="0" algn="ctr">
                        <a:lnSpc>
                          <a:spcPct val="115000"/>
                        </a:lnSpc>
                        <a:spcBef>
                          <a:spcPts val="0"/>
                        </a:spcBef>
                        <a:spcAft>
                          <a:spcPts val="0"/>
                        </a:spcAft>
                        <a:buFont typeface="Arial" pitchFamily="34" charset="0"/>
                        <a:buNone/>
                      </a:pPr>
                      <a:r>
                        <a:rPr lang="en-US" sz="1600" b="1" dirty="0">
                          <a:effectLst/>
                          <a:latin typeface="+mn-lt"/>
                          <a:ea typeface="Calibri" panose="020F0502020204030204" pitchFamily="34" charset="0"/>
                          <a:cs typeface="Times New Roman" panose="02020603050405020304" pitchFamily="18" charset="0"/>
                        </a:rPr>
                        <a:t>Morning (9am-11:30am)</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buFont typeface="Arial" pitchFamily="34" charset="0"/>
                        <a:buNone/>
                      </a:pPr>
                      <a:r>
                        <a:rPr lang="en-US" sz="1600" b="1" dirty="0">
                          <a:effectLst/>
                          <a:latin typeface="+mn-lt"/>
                          <a:ea typeface="Calibri" panose="020F0502020204030204" pitchFamily="34" charset="0"/>
                          <a:cs typeface="Times New Roman" panose="02020603050405020304" pitchFamily="18" charset="0"/>
                        </a:rPr>
                        <a:t>Afternoon (1:30pm-5pm)</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5096589"/>
                  </a:ext>
                </a:extLst>
              </a:tr>
              <a:tr h="370840">
                <a:tc>
                  <a:txBody>
                    <a:bodyPr/>
                    <a:lstStyle/>
                    <a:p>
                      <a:pPr marL="0" marR="0">
                        <a:lnSpc>
                          <a:spcPct val="115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Monday</a:t>
                      </a:r>
                    </a:p>
                  </a:txBody>
                  <a:tcPr marL="68580" marR="68580" marT="0" marB="0" anchor="ctr"/>
                </a:tc>
                <a:tc>
                  <a:txBody>
                    <a:bodyPr/>
                    <a:lstStyle/>
                    <a:p>
                      <a:pPr marL="0" marR="0">
                        <a:lnSpc>
                          <a:spcPct val="115000"/>
                        </a:lnSpc>
                        <a:spcBef>
                          <a:spcPts val="0"/>
                        </a:spcBef>
                        <a:spcAft>
                          <a:spcPts val="0"/>
                        </a:spcAft>
                        <a:buFont typeface="Arial" pitchFamily="34" charset="0"/>
                        <a:buNone/>
                      </a:pPr>
                      <a:r>
                        <a:rPr lang="en-US" sz="1600" dirty="0">
                          <a:effectLst/>
                          <a:latin typeface="+mn-lt"/>
                          <a:ea typeface="Calibri" panose="020F0502020204030204" pitchFamily="34" charset="0"/>
                          <a:cs typeface="Times New Roman" panose="02020603050405020304" pitchFamily="18" charset="0"/>
                        </a:rPr>
                        <a:t>Introduction</a:t>
                      </a:r>
                    </a:p>
                    <a:p>
                      <a:pPr marL="0" marR="0">
                        <a:lnSpc>
                          <a:spcPct val="115000"/>
                        </a:lnSpc>
                        <a:spcBef>
                          <a:spcPts val="0"/>
                        </a:spcBef>
                        <a:spcAft>
                          <a:spcPts val="0"/>
                        </a:spcAft>
                        <a:buFont typeface="Arial" pitchFamily="34" charset="0"/>
                        <a:buNone/>
                      </a:pPr>
                      <a:r>
                        <a:rPr lang="en-US" sz="1600" dirty="0">
                          <a:effectLst/>
                          <a:latin typeface="+mn-lt"/>
                          <a:ea typeface="Calibri" panose="020F0502020204030204" pitchFamily="34" charset="0"/>
                          <a:cs typeface="Times New Roman" panose="02020603050405020304" pitchFamily="18" charset="0"/>
                        </a:rPr>
                        <a:t>Python Review</a:t>
                      </a:r>
                    </a:p>
                    <a:p>
                      <a:pPr marL="0" marR="0">
                        <a:lnSpc>
                          <a:spcPct val="115000"/>
                        </a:lnSpc>
                        <a:spcBef>
                          <a:spcPts val="0"/>
                        </a:spcBef>
                        <a:spcAft>
                          <a:spcPts val="0"/>
                        </a:spcAft>
                        <a:buFont typeface="Arial" pitchFamily="34" charset="0"/>
                        <a:buNone/>
                      </a:pPr>
                      <a:r>
                        <a:rPr lang="en-US" sz="1600" dirty="0">
                          <a:effectLst/>
                          <a:latin typeface="+mn-lt"/>
                          <a:ea typeface="Calibri" panose="020F0502020204030204" pitchFamily="34" charset="0"/>
                          <a:cs typeface="Times New Roman" panose="02020603050405020304" pitchFamily="18" charset="0"/>
                        </a:rPr>
                        <a:t>Supervised Learning</a:t>
                      </a:r>
                    </a:p>
                  </a:txBody>
                  <a:tcPr marL="68580" marR="68580" marT="0" marB="0"/>
                </a:tc>
                <a:tc>
                  <a:txBody>
                    <a:bodyPr/>
                    <a:lstStyle/>
                    <a:p>
                      <a:pPr marL="91440" marR="0" lvl="0" indent="-91440" algn="l" defTabSz="914400" rtl="0" eaLnBrk="1" fontAlgn="auto" latinLnBrk="0" hangingPunct="1">
                        <a:lnSpc>
                          <a:spcPct val="115000"/>
                        </a:lnSpc>
                        <a:spcBef>
                          <a:spcPts val="0"/>
                        </a:spcBef>
                        <a:spcAft>
                          <a:spcPts val="0"/>
                        </a:spcAft>
                        <a:buClrTx/>
                        <a:buSzTx/>
                        <a:buFont typeface="Symbol" panose="05050102010706020507" pitchFamily="18" charset="2"/>
                        <a:buNone/>
                        <a:tabLst/>
                        <a:defRPr/>
                      </a:pPr>
                      <a:r>
                        <a:rPr lang="fr-FR" sz="1600" dirty="0">
                          <a:effectLst/>
                          <a:latin typeface="+mn-lt"/>
                          <a:ea typeface="Calibri" panose="020F0502020204030204" pitchFamily="34" charset="0"/>
                          <a:cs typeface="Times New Roman" panose="02020603050405020304" pitchFamily="18" charset="0"/>
                        </a:rPr>
                        <a:t>Evaluation </a:t>
                      </a:r>
                      <a:r>
                        <a:rPr lang="fr-FR" sz="1600" dirty="0" err="1">
                          <a:effectLst/>
                          <a:latin typeface="+mn-lt"/>
                          <a:ea typeface="Calibri" panose="020F0502020204030204" pitchFamily="34" charset="0"/>
                          <a:cs typeface="Times New Roman" panose="02020603050405020304" pitchFamily="18" charset="0"/>
                        </a:rPr>
                        <a:t>Metrics</a:t>
                      </a:r>
                      <a:r>
                        <a:rPr lang="fr-FR" sz="1600" dirty="0">
                          <a:effectLst/>
                          <a:latin typeface="+mn-lt"/>
                          <a:ea typeface="Calibri" panose="020F0502020204030204" pitchFamily="34" charset="0"/>
                          <a:cs typeface="Times New Roman" panose="02020603050405020304" pitchFamily="18" charset="0"/>
                        </a:rPr>
                        <a:t> and </a:t>
                      </a:r>
                      <a:r>
                        <a:rPr lang="fr-FR" sz="1600" dirty="0" err="1">
                          <a:effectLst/>
                          <a:latin typeface="+mn-lt"/>
                          <a:ea typeface="Calibri" panose="020F0502020204030204" pitchFamily="34" charset="0"/>
                          <a:cs typeface="Times New Roman" panose="02020603050405020304" pitchFamily="18" charset="0"/>
                        </a:rPr>
                        <a:t>Testing</a:t>
                      </a:r>
                      <a:endParaRPr lang="en-US" sz="1600" dirty="0">
                        <a:effectLst/>
                        <a:latin typeface="+mn-lt"/>
                        <a:ea typeface="Calibri" panose="020F0502020204030204" pitchFamily="34" charset="0"/>
                        <a:cs typeface="Times New Roman" panose="02020603050405020304" pitchFamily="18" charset="0"/>
                      </a:endParaRPr>
                    </a:p>
                    <a:p>
                      <a:pPr marL="91440" marR="0" lvl="0" indent="-91440" algn="l" defTabSz="914400" rtl="0" eaLnBrk="1" fontAlgn="auto" latinLnBrk="0" hangingPunct="1">
                        <a:lnSpc>
                          <a:spcPct val="115000"/>
                        </a:lnSpc>
                        <a:spcBef>
                          <a:spcPts val="0"/>
                        </a:spcBef>
                        <a:spcAft>
                          <a:spcPts val="0"/>
                        </a:spcAft>
                        <a:buClrTx/>
                        <a:buSzTx/>
                        <a:buFont typeface="Symbol" panose="05050102010706020507" pitchFamily="18" charset="2"/>
                        <a:buNone/>
                        <a:tabLst/>
                        <a:defRPr/>
                      </a:pPr>
                      <a:r>
                        <a:rPr lang="en-US" sz="1600" dirty="0">
                          <a:effectLst/>
                          <a:latin typeface="+mn-lt"/>
                          <a:ea typeface="Calibri" panose="020F0502020204030204" pitchFamily="34" charset="0"/>
                          <a:cs typeface="Times New Roman" panose="02020603050405020304" pitchFamily="18" charset="0"/>
                        </a:rPr>
                        <a:t>Classifiers (Naïve Bayesian, Regression, </a:t>
                      </a:r>
                      <a:r>
                        <a:rPr lang="fr-FR" sz="1600" dirty="0">
                          <a:effectLst/>
                          <a:latin typeface="+mn-lt"/>
                          <a:ea typeface="Calibri" panose="020F0502020204030204" pitchFamily="34" charset="0"/>
                          <a:cs typeface="Times New Roman" panose="02020603050405020304" pitchFamily="18" charset="0"/>
                        </a:rPr>
                        <a:t>LDA, QDA, </a:t>
                      </a:r>
                      <a:r>
                        <a:rPr lang="fr-FR" sz="1600" dirty="0" err="1">
                          <a:effectLst/>
                          <a:latin typeface="+mn-lt"/>
                          <a:ea typeface="Calibri" panose="020F0502020204030204" pitchFamily="34" charset="0"/>
                          <a:cs typeface="Times New Roman" panose="02020603050405020304" pitchFamily="18" charset="0"/>
                        </a:rPr>
                        <a:t>kNN</a:t>
                      </a:r>
                      <a:r>
                        <a:rPr lang="fr-FR" sz="1600" dirty="0">
                          <a:effectLst/>
                          <a:latin typeface="+mn-lt"/>
                          <a:ea typeface="Calibri" panose="020F0502020204030204" pitchFamily="34" charset="0"/>
                          <a:cs typeface="Times New Roman" panose="02020603050405020304" pitchFamily="18" charset="0"/>
                        </a:rPr>
                        <a:t>, SVM)</a:t>
                      </a:r>
                    </a:p>
                    <a:p>
                      <a:pPr marL="91440" marR="0" lvl="0" indent="-91440" algn="l" defTabSz="914400" rtl="0" eaLnBrk="1" fontAlgn="auto" latinLnBrk="0" hangingPunct="1">
                        <a:lnSpc>
                          <a:spcPct val="115000"/>
                        </a:lnSpc>
                        <a:spcBef>
                          <a:spcPts val="0"/>
                        </a:spcBef>
                        <a:spcAft>
                          <a:spcPts val="0"/>
                        </a:spcAft>
                        <a:buClrTx/>
                        <a:buSzTx/>
                        <a:buFont typeface="Symbol" panose="05050102010706020507" pitchFamily="18" charset="2"/>
                        <a:buNone/>
                        <a:tabLst/>
                        <a:defRPr/>
                      </a:pPr>
                      <a:r>
                        <a:rPr lang="en-US" sz="1600" dirty="0">
                          <a:effectLst/>
                          <a:latin typeface="+mn-lt"/>
                          <a:ea typeface="Calibri" panose="020F0502020204030204" pitchFamily="34" charset="0"/>
                          <a:cs typeface="Times New Roman" panose="02020603050405020304" pitchFamily="18" charset="0"/>
                        </a:rPr>
                        <a:t>Coding Project(s)</a:t>
                      </a:r>
                    </a:p>
                  </a:txBody>
                  <a:tcPr marL="68580" marR="68580" marT="0" marB="0"/>
                </a:tc>
                <a:extLst>
                  <a:ext uri="{0D108BD9-81ED-4DB2-BD59-A6C34878D82A}">
                    <a16:rowId xmlns:a16="http://schemas.microsoft.com/office/drawing/2014/main" val="642989800"/>
                  </a:ext>
                </a:extLst>
              </a:tr>
              <a:tr h="370840">
                <a:tc>
                  <a:txBody>
                    <a:bodyPr/>
                    <a:lstStyle/>
                    <a:p>
                      <a:pPr marL="0" marR="0">
                        <a:lnSpc>
                          <a:spcPct val="115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Tuesday</a:t>
                      </a:r>
                    </a:p>
                  </a:txBody>
                  <a:tcPr marL="68580" marR="68580" marT="0" marB="0" anchor="ctr"/>
                </a:tc>
                <a:tc>
                  <a:txBody>
                    <a:bodyPr/>
                    <a:lstStyle/>
                    <a:p>
                      <a:pPr marL="0" marR="0" lvl="0" indent="0" algn="l" defTabSz="914400" rtl="0" eaLnBrk="1" fontAlgn="auto" latinLnBrk="0" hangingPunct="1">
                        <a:lnSpc>
                          <a:spcPct val="115000"/>
                        </a:lnSpc>
                        <a:spcBef>
                          <a:spcPts val="0"/>
                        </a:spcBef>
                        <a:spcAft>
                          <a:spcPts val="0"/>
                        </a:spcAft>
                        <a:buClrTx/>
                        <a:buSzTx/>
                        <a:buFont typeface="Arial" pitchFamily="34" charset="0"/>
                        <a:buNone/>
                        <a:tabLst/>
                        <a:defRPr/>
                      </a:pPr>
                      <a:r>
                        <a:rPr lang="en-US" sz="1600" dirty="0">
                          <a:effectLst/>
                          <a:latin typeface="+mn-lt"/>
                          <a:ea typeface="Calibri" panose="020F0502020204030204" pitchFamily="34" charset="0"/>
                          <a:cs typeface="Times New Roman" panose="02020603050405020304" pitchFamily="18" charset="0"/>
                        </a:rPr>
                        <a:t>Classifiers (Neural Network)</a:t>
                      </a:r>
                    </a:p>
                    <a:p>
                      <a:pPr marL="0" marR="0" lvl="0" indent="0" algn="l" defTabSz="914400" rtl="0" eaLnBrk="1" fontAlgn="auto" latinLnBrk="0" hangingPunct="1">
                        <a:lnSpc>
                          <a:spcPct val="115000"/>
                        </a:lnSpc>
                        <a:spcBef>
                          <a:spcPts val="0"/>
                        </a:spcBef>
                        <a:spcAft>
                          <a:spcPts val="0"/>
                        </a:spcAft>
                        <a:buClrTx/>
                        <a:buSzTx/>
                        <a:buFont typeface="Arial" pitchFamily="34" charset="0"/>
                        <a:buNone/>
                        <a:tabLst/>
                        <a:defRPr/>
                      </a:pPr>
                      <a:r>
                        <a:rPr lang="en-US" sz="1600" dirty="0">
                          <a:effectLst/>
                          <a:latin typeface="+mn-lt"/>
                          <a:ea typeface="Calibri" panose="020F0502020204030204" pitchFamily="34" charset="0"/>
                          <a:cs typeface="Times New Roman" panose="02020603050405020304" pitchFamily="18" charset="0"/>
                        </a:rPr>
                        <a:t>Coding Project(s)</a:t>
                      </a:r>
                    </a:p>
                  </a:txBody>
                  <a:tcPr marL="68580" marR="68580" marT="0" marB="0"/>
                </a:tc>
                <a:tc>
                  <a:txBody>
                    <a:bodyPr/>
                    <a:lstStyle/>
                    <a:p>
                      <a:pPr marL="91440" marR="0" lvl="0" indent="-91440">
                        <a:lnSpc>
                          <a:spcPct val="115000"/>
                        </a:lnSpc>
                        <a:spcBef>
                          <a:spcPts val="0"/>
                        </a:spcBef>
                        <a:spcAft>
                          <a:spcPts val="0"/>
                        </a:spcAft>
                        <a:buFont typeface="Symbol" panose="05050102010706020507" pitchFamily="18" charset="2"/>
                        <a:buNone/>
                      </a:pPr>
                      <a:r>
                        <a:rPr lang="en-US" sz="1600" dirty="0">
                          <a:effectLst/>
                          <a:latin typeface="+mn-lt"/>
                          <a:ea typeface="Calibri" panose="020F0502020204030204" pitchFamily="34" charset="0"/>
                          <a:cs typeface="Times New Roman" panose="02020603050405020304" pitchFamily="18" charset="0"/>
                        </a:rPr>
                        <a:t>Classifiers (Recurrent Neural Network, Deep Learning)</a:t>
                      </a:r>
                    </a:p>
                    <a:p>
                      <a:pPr marL="91440" marR="0" lvl="0" indent="-91440">
                        <a:lnSpc>
                          <a:spcPct val="115000"/>
                        </a:lnSpc>
                        <a:spcBef>
                          <a:spcPts val="0"/>
                        </a:spcBef>
                        <a:spcAft>
                          <a:spcPts val="0"/>
                        </a:spcAft>
                        <a:buFont typeface="Symbol" panose="05050102010706020507" pitchFamily="18" charset="2"/>
                        <a:buNone/>
                      </a:pPr>
                      <a:r>
                        <a:rPr lang="en-US" sz="1600" dirty="0">
                          <a:effectLst/>
                          <a:latin typeface="+mn-lt"/>
                          <a:ea typeface="Calibri" panose="020F0502020204030204" pitchFamily="34" charset="0"/>
                          <a:cs typeface="Times New Roman" panose="02020603050405020304" pitchFamily="18" charset="0"/>
                        </a:rPr>
                        <a:t>Coding Project(s)</a:t>
                      </a:r>
                    </a:p>
                  </a:txBody>
                  <a:tcPr marL="68580" marR="68580" marT="0" marB="0"/>
                </a:tc>
                <a:extLst>
                  <a:ext uri="{0D108BD9-81ED-4DB2-BD59-A6C34878D82A}">
                    <a16:rowId xmlns:a16="http://schemas.microsoft.com/office/drawing/2014/main" val="2335596502"/>
                  </a:ext>
                </a:extLst>
              </a:tr>
              <a:tr h="370840">
                <a:tc>
                  <a:txBody>
                    <a:bodyPr/>
                    <a:lstStyle/>
                    <a:p>
                      <a:pPr marL="0" marR="0">
                        <a:lnSpc>
                          <a:spcPct val="115000"/>
                        </a:lnSpc>
                        <a:spcBef>
                          <a:spcPts val="0"/>
                        </a:spcBef>
                        <a:spcAft>
                          <a:spcPts val="0"/>
                        </a:spcAft>
                      </a:pPr>
                      <a:r>
                        <a:rPr lang="en-US" sz="1600">
                          <a:effectLst/>
                          <a:latin typeface="+mn-lt"/>
                          <a:ea typeface="Calibri" panose="020F0502020204030204" pitchFamily="34" charset="0"/>
                          <a:cs typeface="Times New Roman" panose="02020603050405020304" pitchFamily="18" charset="0"/>
                        </a:rPr>
                        <a:t>Wednesday</a:t>
                      </a:r>
                    </a:p>
                  </a:txBody>
                  <a:tcPr marL="68580" marR="68580" marT="0" marB="0" anchor="ctr"/>
                </a:tc>
                <a:tc>
                  <a:txBody>
                    <a:bodyPr/>
                    <a:lstStyle/>
                    <a:p>
                      <a:pPr marL="0" marR="0">
                        <a:lnSpc>
                          <a:spcPct val="115000"/>
                        </a:lnSpc>
                        <a:spcBef>
                          <a:spcPts val="0"/>
                        </a:spcBef>
                        <a:spcAft>
                          <a:spcPts val="0"/>
                        </a:spcAft>
                        <a:buFont typeface="Arial" pitchFamily="34" charset="0"/>
                        <a:buNone/>
                      </a:pPr>
                      <a:r>
                        <a:rPr lang="en-US" sz="1600" dirty="0">
                          <a:effectLst/>
                          <a:latin typeface="+mn-lt"/>
                          <a:ea typeface="Calibri" panose="020F0502020204030204" pitchFamily="34" charset="0"/>
                          <a:cs typeface="Times New Roman" panose="02020603050405020304" pitchFamily="18" charset="0"/>
                        </a:rPr>
                        <a:t>Workshops</a:t>
                      </a:r>
                    </a:p>
                  </a:txBody>
                  <a:tcPr marL="68580" marR="68580" marT="0" marB="0"/>
                </a:tc>
                <a:tc>
                  <a:txBody>
                    <a:bodyPr/>
                    <a:lstStyle/>
                    <a:p>
                      <a:pPr marL="0" marR="0">
                        <a:lnSpc>
                          <a:spcPct val="115000"/>
                        </a:lnSpc>
                        <a:spcBef>
                          <a:spcPts val="0"/>
                        </a:spcBef>
                        <a:spcAft>
                          <a:spcPts val="0"/>
                        </a:spcAft>
                        <a:buFont typeface="Arial" pitchFamily="34" charset="0"/>
                        <a:buNone/>
                      </a:pPr>
                      <a:r>
                        <a:rPr lang="en-US" sz="1600" dirty="0">
                          <a:effectLst/>
                          <a:latin typeface="+mn-lt"/>
                          <a:ea typeface="Calibri" panose="020F0502020204030204" pitchFamily="34" charset="0"/>
                          <a:cs typeface="Times New Roman" panose="02020603050405020304" pitchFamily="18" charset="0"/>
                        </a:rPr>
                        <a:t>Workshops</a:t>
                      </a:r>
                    </a:p>
                  </a:txBody>
                  <a:tcPr marL="68580" marR="68580" marT="0" marB="0"/>
                </a:tc>
                <a:extLst>
                  <a:ext uri="{0D108BD9-81ED-4DB2-BD59-A6C34878D82A}">
                    <a16:rowId xmlns:a16="http://schemas.microsoft.com/office/drawing/2014/main" val="956644424"/>
                  </a:ext>
                </a:extLst>
              </a:tr>
              <a:tr h="370840">
                <a:tc>
                  <a:txBody>
                    <a:bodyPr/>
                    <a:lstStyle/>
                    <a:p>
                      <a:pPr marL="0" marR="0">
                        <a:lnSpc>
                          <a:spcPct val="115000"/>
                        </a:lnSpc>
                        <a:spcBef>
                          <a:spcPts val="0"/>
                        </a:spcBef>
                        <a:spcAft>
                          <a:spcPts val="0"/>
                        </a:spcAft>
                      </a:pPr>
                      <a:r>
                        <a:rPr lang="en-US" sz="1600">
                          <a:effectLst/>
                          <a:latin typeface="+mn-lt"/>
                          <a:ea typeface="Calibri" panose="020F0502020204030204" pitchFamily="34" charset="0"/>
                          <a:cs typeface="Times New Roman" panose="02020603050405020304" pitchFamily="18" charset="0"/>
                        </a:rPr>
                        <a:t>Thursday</a:t>
                      </a:r>
                    </a:p>
                  </a:txBody>
                  <a:tcPr marL="68580" marR="68580" marT="0" marB="0" anchor="ctr"/>
                </a:tc>
                <a:tc>
                  <a:txBody>
                    <a:bodyPr/>
                    <a:lstStyle/>
                    <a:p>
                      <a:pPr marL="0" marR="0" lvl="0" indent="0" algn="l" defTabSz="914400" rtl="0" eaLnBrk="1" fontAlgn="auto" latinLnBrk="0" hangingPunct="1">
                        <a:lnSpc>
                          <a:spcPct val="115000"/>
                        </a:lnSpc>
                        <a:spcBef>
                          <a:spcPts val="0"/>
                        </a:spcBef>
                        <a:spcAft>
                          <a:spcPts val="0"/>
                        </a:spcAft>
                        <a:buClrTx/>
                        <a:buSzTx/>
                        <a:buFont typeface="Arial" pitchFamily="34" charset="0"/>
                        <a:buNone/>
                        <a:tabLst/>
                        <a:defRPr/>
                      </a:pPr>
                      <a:r>
                        <a:rPr lang="en-US" sz="1600" dirty="0">
                          <a:effectLst/>
                          <a:latin typeface="+mn-lt"/>
                          <a:ea typeface="Calibri" panose="020F0502020204030204" pitchFamily="34" charset="0"/>
                          <a:cs typeface="Times New Roman" panose="02020603050405020304" pitchFamily="18" charset="0"/>
                        </a:rPr>
                        <a:t>Feature Selection (PCA)</a:t>
                      </a:r>
                    </a:p>
                    <a:p>
                      <a:pPr marL="0" marR="0" lvl="0" indent="0" algn="l" defTabSz="914400" rtl="0" eaLnBrk="1" fontAlgn="auto" latinLnBrk="0" hangingPunct="1">
                        <a:lnSpc>
                          <a:spcPct val="115000"/>
                        </a:lnSpc>
                        <a:spcBef>
                          <a:spcPts val="0"/>
                        </a:spcBef>
                        <a:spcAft>
                          <a:spcPts val="0"/>
                        </a:spcAft>
                        <a:buClrTx/>
                        <a:buSzTx/>
                        <a:buFont typeface="Arial" pitchFamily="34" charset="0"/>
                        <a:buNone/>
                        <a:tabLst/>
                        <a:defRPr/>
                      </a:pPr>
                      <a:r>
                        <a:rPr lang="en-US" sz="1600" dirty="0">
                          <a:effectLst/>
                          <a:latin typeface="+mn-lt"/>
                          <a:ea typeface="Calibri" panose="020F0502020204030204" pitchFamily="34" charset="0"/>
                          <a:cs typeface="Times New Roman" panose="02020603050405020304" pitchFamily="18" charset="0"/>
                        </a:rPr>
                        <a:t>Unsupervised Models</a:t>
                      </a:r>
                    </a:p>
                    <a:p>
                      <a:pPr marL="0" marR="0" lvl="0" indent="0" algn="l" defTabSz="914400" rtl="0" eaLnBrk="1" fontAlgn="auto" latinLnBrk="0" hangingPunct="1">
                        <a:lnSpc>
                          <a:spcPct val="115000"/>
                        </a:lnSpc>
                        <a:spcBef>
                          <a:spcPts val="0"/>
                        </a:spcBef>
                        <a:spcAft>
                          <a:spcPts val="0"/>
                        </a:spcAft>
                        <a:buClrTx/>
                        <a:buSzTx/>
                        <a:buFont typeface="Arial" pitchFamily="34" charset="0"/>
                        <a:buNone/>
                        <a:tabLst/>
                        <a:defRPr/>
                      </a:pPr>
                      <a:r>
                        <a:rPr lang="en-US" sz="1600" dirty="0">
                          <a:effectLst/>
                          <a:latin typeface="+mn-lt"/>
                          <a:ea typeface="Calibri" panose="020F0502020204030204" pitchFamily="34" charset="0"/>
                          <a:cs typeface="Times New Roman" panose="02020603050405020304" pitchFamily="18" charset="0"/>
                        </a:rPr>
                        <a:t>Coding Project(s)</a:t>
                      </a:r>
                    </a:p>
                  </a:txBody>
                  <a:tcPr marL="68580" marR="68580" marT="0" marB="0"/>
                </a:tc>
                <a:tc>
                  <a:txBody>
                    <a:bodyPr/>
                    <a:lstStyle/>
                    <a:p>
                      <a:pPr marL="0" marR="0" lvl="0" indent="0" algn="l" defTabSz="914400" rtl="0" eaLnBrk="1" fontAlgn="auto" latinLnBrk="0" hangingPunct="1">
                        <a:lnSpc>
                          <a:spcPct val="115000"/>
                        </a:lnSpc>
                        <a:spcBef>
                          <a:spcPts val="0"/>
                        </a:spcBef>
                        <a:spcAft>
                          <a:spcPts val="0"/>
                        </a:spcAft>
                        <a:buClrTx/>
                        <a:buSzTx/>
                        <a:buFont typeface="Arial" pitchFamily="34" charset="0"/>
                        <a:buNone/>
                        <a:tabLst/>
                        <a:defRPr/>
                      </a:pPr>
                      <a:r>
                        <a:rPr lang="en-US" sz="1600" dirty="0">
                          <a:effectLst/>
                          <a:latin typeface="+mn-lt"/>
                          <a:ea typeface="Calibri" panose="020F0502020204030204" pitchFamily="34" charset="0"/>
                          <a:cs typeface="Times New Roman" panose="02020603050405020304" pitchFamily="18" charset="0"/>
                        </a:rPr>
                        <a:t>Reinforcement Learning</a:t>
                      </a:r>
                    </a:p>
                    <a:p>
                      <a:pPr marL="0" marR="0">
                        <a:lnSpc>
                          <a:spcPct val="115000"/>
                        </a:lnSpc>
                        <a:spcBef>
                          <a:spcPts val="0"/>
                        </a:spcBef>
                        <a:spcAft>
                          <a:spcPts val="0"/>
                        </a:spcAft>
                        <a:buFont typeface="Arial" pitchFamily="34" charset="0"/>
                        <a:buNone/>
                      </a:pPr>
                      <a:r>
                        <a:rPr lang="en-US" sz="1600" dirty="0">
                          <a:effectLst/>
                          <a:latin typeface="+mn-lt"/>
                          <a:ea typeface="Calibri" panose="020F0502020204030204" pitchFamily="34" charset="0"/>
                          <a:cs typeface="Times New Roman" panose="02020603050405020304" pitchFamily="18" charset="0"/>
                        </a:rPr>
                        <a:t>Coding Project(s)</a:t>
                      </a:r>
                    </a:p>
                  </a:txBody>
                  <a:tcPr marL="68580" marR="68580" marT="0" marB="0"/>
                </a:tc>
                <a:extLst>
                  <a:ext uri="{0D108BD9-81ED-4DB2-BD59-A6C34878D82A}">
                    <a16:rowId xmlns:a16="http://schemas.microsoft.com/office/drawing/2014/main" val="3498152535"/>
                  </a:ext>
                </a:extLst>
              </a:tr>
              <a:tr h="370840">
                <a:tc>
                  <a:txBody>
                    <a:bodyPr/>
                    <a:lstStyle/>
                    <a:p>
                      <a:pPr marL="0" marR="0">
                        <a:lnSpc>
                          <a:spcPct val="115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Friday</a:t>
                      </a:r>
                    </a:p>
                  </a:txBody>
                  <a:tcPr marL="68580" marR="68580" marT="0" marB="0" anchor="ctr"/>
                </a:tc>
                <a:tc>
                  <a:txBody>
                    <a:bodyPr/>
                    <a:lstStyle/>
                    <a:p>
                      <a:pPr marL="0" marR="0">
                        <a:lnSpc>
                          <a:spcPct val="115000"/>
                        </a:lnSpc>
                        <a:spcBef>
                          <a:spcPts val="0"/>
                        </a:spcBef>
                        <a:spcAft>
                          <a:spcPts val="0"/>
                        </a:spcAft>
                        <a:buFont typeface="Arial" pitchFamily="34" charset="0"/>
                        <a:buNone/>
                      </a:pPr>
                      <a:r>
                        <a:rPr lang="en-US" sz="1600" dirty="0">
                          <a:effectLst/>
                          <a:latin typeface="+mn-lt"/>
                          <a:ea typeface="Calibri" panose="020F0502020204030204" pitchFamily="34" charset="0"/>
                          <a:cs typeface="Times New Roman" panose="02020603050405020304" pitchFamily="18" charset="0"/>
                        </a:rPr>
                        <a:t>Presentation Prep</a:t>
                      </a:r>
                    </a:p>
                  </a:txBody>
                  <a:tcPr marL="68580" marR="68580" marT="0" marB="0"/>
                </a:tc>
                <a:tc>
                  <a:txBody>
                    <a:bodyPr/>
                    <a:lstStyle/>
                    <a:p>
                      <a:pPr marL="91440" marR="0" lvl="0" indent="-91440">
                        <a:lnSpc>
                          <a:spcPct val="115000"/>
                        </a:lnSpc>
                        <a:spcBef>
                          <a:spcPts val="0"/>
                        </a:spcBef>
                        <a:spcAft>
                          <a:spcPts val="0"/>
                        </a:spcAft>
                        <a:buFont typeface="Symbol" panose="05050102010706020507" pitchFamily="18" charset="2"/>
                        <a:buNone/>
                      </a:pPr>
                      <a:r>
                        <a:rPr lang="en-US" sz="1600" dirty="0">
                          <a:effectLst/>
                          <a:latin typeface="+mn-lt"/>
                          <a:ea typeface="Calibri" panose="020F0502020204030204" pitchFamily="34" charset="0"/>
                          <a:cs typeface="Times New Roman" panose="02020603050405020304" pitchFamily="18" charset="0"/>
                        </a:rPr>
                        <a:t>Greet parents and presentations</a:t>
                      </a:r>
                    </a:p>
                  </a:txBody>
                  <a:tcPr marL="68580" marR="68580" marT="0" marB="0"/>
                </a:tc>
                <a:extLst>
                  <a:ext uri="{0D108BD9-81ED-4DB2-BD59-A6C34878D82A}">
                    <a16:rowId xmlns:a16="http://schemas.microsoft.com/office/drawing/2014/main" val="191462728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C0F24-427B-D9FE-E49E-1A33726A7E4E}"/>
              </a:ext>
            </a:extLst>
          </p:cNvPr>
          <p:cNvSpPr>
            <a:spLocks noGrp="1"/>
          </p:cNvSpPr>
          <p:nvPr>
            <p:ph type="title"/>
          </p:nvPr>
        </p:nvSpPr>
        <p:spPr/>
        <p:txBody>
          <a:bodyPr/>
          <a:lstStyle/>
          <a:p>
            <a:r>
              <a:rPr lang="en-US" dirty="0"/>
              <a:t>General Guidelines</a:t>
            </a:r>
          </a:p>
        </p:txBody>
      </p:sp>
      <p:sp>
        <p:nvSpPr>
          <p:cNvPr id="3" name="Content Placeholder 2">
            <a:extLst>
              <a:ext uri="{FF2B5EF4-FFF2-40B4-BE49-F238E27FC236}">
                <a16:creationId xmlns:a16="http://schemas.microsoft.com/office/drawing/2014/main" id="{D3D5BC90-672E-B6CF-CC0F-39FE074CA3AF}"/>
              </a:ext>
            </a:extLst>
          </p:cNvPr>
          <p:cNvSpPr>
            <a:spLocks noGrp="1"/>
          </p:cNvSpPr>
          <p:nvPr>
            <p:ph idx="1"/>
          </p:nvPr>
        </p:nvSpPr>
        <p:spPr/>
        <p:txBody>
          <a:bodyPr>
            <a:normAutofit fontScale="85000" lnSpcReduction="10000"/>
          </a:bodyPr>
          <a:lstStyle/>
          <a:p>
            <a:r>
              <a:rPr lang="en-US" b="1" dirty="0"/>
              <a:t>Ask questions at any time. </a:t>
            </a:r>
            <a:r>
              <a:rPr lang="en-US" dirty="0"/>
              <a:t>If I use a term you are unfamiliar with, please ask me about it.</a:t>
            </a:r>
          </a:p>
          <a:p>
            <a:r>
              <a:rPr lang="en-US" b="1" dirty="0"/>
              <a:t>Help each other out. </a:t>
            </a:r>
            <a:r>
              <a:rPr lang="en-US" dirty="0"/>
              <a:t>Friends that solve errors and bugs together, stay together.</a:t>
            </a:r>
          </a:p>
          <a:p>
            <a:r>
              <a:rPr lang="en-US" b="1" dirty="0"/>
              <a:t>Google is a great resource for syntax and fixing errors. </a:t>
            </a:r>
            <a:r>
              <a:rPr lang="en-US" dirty="0"/>
              <a:t>It is likely there is an online resource that has a solution to any error you come across.</a:t>
            </a:r>
          </a:p>
          <a:p>
            <a:r>
              <a:rPr lang="en-US" b="1" dirty="0"/>
              <a:t>Go at your own pace. </a:t>
            </a:r>
            <a:r>
              <a:rPr lang="en-US" dirty="0"/>
              <a:t>Some people may have more experience than others, but this is an intro camp so take the time you need. If you finish the prepared project early, please work on another project that interests you! However, I ask that you make sure to keep any extra projects you choose to work on appropriate.</a:t>
            </a:r>
          </a:p>
        </p:txBody>
      </p:sp>
    </p:spTree>
    <p:extLst>
      <p:ext uri="{BB962C8B-B14F-4D97-AF65-F5344CB8AC3E}">
        <p14:creationId xmlns:p14="http://schemas.microsoft.com/office/powerpoint/2010/main" val="11461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5D3AB-C685-EA12-D7F2-1E2D0EA052E2}"/>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30593712-58C3-BA75-59B6-E4620814EBA6}"/>
              </a:ext>
            </a:extLst>
          </p:cNvPr>
          <p:cNvSpPr>
            <a:spLocks noGrp="1"/>
          </p:cNvSpPr>
          <p:nvPr>
            <p:ph idx="1"/>
          </p:nvPr>
        </p:nvSpPr>
        <p:spPr/>
        <p:txBody>
          <a:bodyPr/>
          <a:lstStyle/>
          <a:p>
            <a:r>
              <a:rPr lang="en-US" dirty="0"/>
              <a:t>Introduction</a:t>
            </a:r>
          </a:p>
          <a:p>
            <a:r>
              <a:rPr lang="en-US" dirty="0"/>
              <a:t>Python Review</a:t>
            </a:r>
          </a:p>
          <a:p>
            <a:r>
              <a:rPr lang="en-US" dirty="0"/>
              <a:t>Python Exercises</a:t>
            </a:r>
          </a:p>
          <a:p>
            <a:r>
              <a:rPr lang="en-US" dirty="0"/>
              <a:t>Machine Learning Overview</a:t>
            </a:r>
          </a:p>
          <a:p>
            <a:r>
              <a:rPr lang="en-US" dirty="0"/>
              <a:t>Supervised Machine Learning</a:t>
            </a:r>
          </a:p>
        </p:txBody>
      </p:sp>
    </p:spTree>
    <p:extLst>
      <p:ext uri="{BB962C8B-B14F-4D97-AF65-F5344CB8AC3E}">
        <p14:creationId xmlns:p14="http://schemas.microsoft.com/office/powerpoint/2010/main" val="3400344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75AC4-271A-C524-B73D-5C4B8E71C15A}"/>
              </a:ext>
            </a:extLst>
          </p:cNvPr>
          <p:cNvSpPr>
            <a:spLocks noGrp="1"/>
          </p:cNvSpPr>
          <p:nvPr>
            <p:ph type="title"/>
          </p:nvPr>
        </p:nvSpPr>
        <p:spPr/>
        <p:txBody>
          <a:bodyPr/>
          <a:lstStyle/>
          <a:p>
            <a:r>
              <a:rPr lang="en-US" dirty="0"/>
              <a:t>Common Programming Terms</a:t>
            </a:r>
          </a:p>
        </p:txBody>
      </p:sp>
      <p:sp>
        <p:nvSpPr>
          <p:cNvPr id="3" name="Content Placeholder 2">
            <a:extLst>
              <a:ext uri="{FF2B5EF4-FFF2-40B4-BE49-F238E27FC236}">
                <a16:creationId xmlns:a16="http://schemas.microsoft.com/office/drawing/2014/main" id="{C7CDDF21-8F97-E9AA-CD76-CF80C6344E07}"/>
              </a:ext>
            </a:extLst>
          </p:cNvPr>
          <p:cNvSpPr>
            <a:spLocks noGrp="1"/>
          </p:cNvSpPr>
          <p:nvPr>
            <p:ph idx="1"/>
          </p:nvPr>
        </p:nvSpPr>
        <p:spPr/>
        <p:txBody>
          <a:bodyPr>
            <a:normAutofit lnSpcReduction="10000"/>
          </a:bodyPr>
          <a:lstStyle/>
          <a:p>
            <a:r>
              <a:rPr lang="en-US" dirty="0"/>
              <a:t>Program</a:t>
            </a:r>
          </a:p>
          <a:p>
            <a:pPr lvl="1"/>
            <a:r>
              <a:rPr lang="en-US" dirty="0"/>
              <a:t>An organized collection of instructions (code), which when executed perform a specific task or function</a:t>
            </a:r>
          </a:p>
          <a:p>
            <a:pPr lvl="1"/>
            <a:r>
              <a:rPr lang="en-US" dirty="0"/>
              <a:t>You write code in a text editor and run it in a terminal with command prompts</a:t>
            </a:r>
          </a:p>
          <a:p>
            <a:r>
              <a:rPr lang="en-US" dirty="0"/>
              <a:t>Algorithm</a:t>
            </a:r>
          </a:p>
          <a:p>
            <a:pPr lvl="1"/>
            <a:r>
              <a:rPr lang="en-US" dirty="0"/>
              <a:t>A set of instructions or rules designed to solve a definite problem</a:t>
            </a:r>
          </a:p>
          <a:p>
            <a:r>
              <a:rPr lang="en-US" dirty="0"/>
              <a:t>API</a:t>
            </a:r>
          </a:p>
          <a:p>
            <a:pPr lvl="1"/>
            <a:r>
              <a:rPr lang="en-US" dirty="0"/>
              <a:t>Application Programming Interface</a:t>
            </a:r>
          </a:p>
          <a:p>
            <a:pPr lvl="1"/>
            <a:r>
              <a:rPr lang="en-US" dirty="0"/>
              <a:t>A set of pre-made rules, routines, and protocols to build software applications</a:t>
            </a:r>
          </a:p>
        </p:txBody>
      </p:sp>
    </p:spTree>
    <p:extLst>
      <p:ext uri="{BB962C8B-B14F-4D97-AF65-F5344CB8AC3E}">
        <p14:creationId xmlns:p14="http://schemas.microsoft.com/office/powerpoint/2010/main" val="40802907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KU Brand Powerpoint_v1</Template>
  <TotalTime>9377</TotalTime>
  <Words>1961</Words>
  <Application>Microsoft Macintosh PowerPoint</Application>
  <PresentationFormat>On-screen Show (4:3)</PresentationFormat>
  <Paragraphs>281</Paragraphs>
  <Slides>27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Symbol</vt:lpstr>
      <vt:lpstr>Office Theme</vt:lpstr>
      <vt:lpstr>CS Summer Camp</vt:lpstr>
      <vt:lpstr>Who am I?</vt:lpstr>
      <vt:lpstr>Who are you?</vt:lpstr>
      <vt:lpstr>What are we going to do?</vt:lpstr>
      <vt:lpstr>What Do You Know?</vt:lpstr>
      <vt:lpstr>Schedule</vt:lpstr>
      <vt:lpstr>General Guidelines</vt:lpstr>
      <vt:lpstr>Outline</vt:lpstr>
      <vt:lpstr>Common Programming Terms</vt:lpstr>
      <vt:lpstr>Terminal</vt:lpstr>
      <vt:lpstr>Terminal Walkthrough</vt:lpstr>
      <vt:lpstr>Python Review</vt:lpstr>
      <vt:lpstr>Python Review</vt:lpstr>
      <vt:lpstr>Python Review</vt:lpstr>
      <vt:lpstr>Python Review</vt:lpstr>
      <vt:lpstr>Python Review</vt:lpstr>
      <vt:lpstr>Python Review</vt:lpstr>
      <vt:lpstr>Python Review</vt:lpstr>
      <vt:lpstr>Python Review</vt:lpstr>
      <vt:lpstr>Python Review</vt:lpstr>
      <vt:lpstr>Getting Started on the Computers</vt:lpstr>
      <vt:lpstr>What is Machine Learning?</vt:lpstr>
      <vt:lpstr>What is Machine Learning?</vt:lpstr>
      <vt:lpstr>Types of Machine Learning</vt:lpstr>
      <vt:lpstr>Machine Learning Projects</vt:lpstr>
      <vt:lpstr>Supervised Machine Learning</vt:lpstr>
      <vt:lpstr>Supervised Machine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Davidow, Abigail Elizabeth</dc:creator>
  <cp:lastModifiedBy>Davidow, Abigail Elizabeth</cp:lastModifiedBy>
  <cp:revision>127</cp:revision>
  <dcterms:created xsi:type="dcterms:W3CDTF">2022-05-31T02:39:12Z</dcterms:created>
  <dcterms:modified xsi:type="dcterms:W3CDTF">2022-07-11T11:09:40Z</dcterms:modified>
</cp:coreProperties>
</file>