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751" r:id="rId4"/>
    <p:sldId id="752" r:id="rId5"/>
    <p:sldId id="753" r:id="rId6"/>
    <p:sldId id="754" r:id="rId7"/>
    <p:sldId id="755" r:id="rId8"/>
    <p:sldId id="756" r:id="rId9"/>
    <p:sldId id="757" r:id="rId10"/>
    <p:sldId id="593" r:id="rId11"/>
    <p:sldId id="631" r:id="rId12"/>
    <p:sldId id="632" r:id="rId13"/>
    <p:sldId id="633" r:id="rId14"/>
    <p:sldId id="651" r:id="rId15"/>
    <p:sldId id="737" r:id="rId16"/>
    <p:sldId id="750" r:id="rId17"/>
    <p:sldId id="738" r:id="rId18"/>
    <p:sldId id="741" r:id="rId19"/>
    <p:sldId id="739" r:id="rId20"/>
    <p:sldId id="740" r:id="rId21"/>
    <p:sldId id="742" r:id="rId22"/>
    <p:sldId id="75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17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8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4EA5-2B12-9647-BF0B-D57565AC81EE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951F-2723-8D40-BE97-306E3C9A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27E192-91A6-4C1A-A873-CA9F9C59A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87489"/>
            <a:ext cx="7772400" cy="2387600"/>
          </a:xfrm>
        </p:spPr>
        <p:txBody>
          <a:bodyPr/>
          <a:lstStyle/>
          <a:p>
            <a:r>
              <a:rPr lang="en-US" dirty="0"/>
              <a:t>CS Summer Camp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7FB897-B8CD-A45A-CF9E-F4E6E941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292186"/>
            <a:ext cx="6858000" cy="1655762"/>
          </a:xfrm>
        </p:spPr>
        <p:txBody>
          <a:bodyPr/>
          <a:lstStyle/>
          <a:p>
            <a:r>
              <a:rPr lang="en-US" dirty="0"/>
              <a:t>Tuesday Session 2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6436B99-5D4C-6E8D-F595-8A8F9069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3637091"/>
            <a:ext cx="2687730" cy="2387600"/>
          </a:xfrm>
          <a:prstGeom prst="rect">
            <a:avLst/>
          </a:prstGeom>
        </p:spPr>
      </p:pic>
      <p:pic>
        <p:nvPicPr>
          <p:cNvPr id="5" name="Picture 2" descr="EURIX develops Machine Learning models – EURIX">
            <a:extLst>
              <a:ext uri="{FF2B5EF4-FFF2-40B4-BE49-F238E27FC236}">
                <a16:creationId xmlns:a16="http://schemas.microsoft.com/office/drawing/2014/main" id="{DC866EDE-C740-824A-0AA7-E562749C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86264"/>
            <a:ext cx="39014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1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254" y="461581"/>
            <a:ext cx="532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Sequence</a:t>
            </a:r>
            <a:r>
              <a:rPr spc="-6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91"/>
            <a:ext cx="7530465" cy="4147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now,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10" dirty="0">
                <a:latin typeface="Calibri"/>
                <a:cs typeface="Calibri"/>
              </a:rPr>
              <a:t> classifiers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events: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Variety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Iris </a:t>
            </a:r>
            <a:r>
              <a:rPr sz="1800" spc="-10" dirty="0">
                <a:latin typeface="Calibri"/>
                <a:cs typeface="Calibri"/>
              </a:rPr>
              <a:t>flower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Picture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cat,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dog,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fox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Handwritten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endParaRPr sz="1800" dirty="0">
              <a:latin typeface="Calibri"/>
              <a:cs typeface="Calibri"/>
            </a:endParaRPr>
          </a:p>
          <a:p>
            <a:pPr marL="355600" marR="325755" indent="-342900">
              <a:lnSpc>
                <a:spcPct val="8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another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supervised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space:</a:t>
            </a: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Speech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sequence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sounds that </a:t>
            </a: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word</a:t>
            </a:r>
            <a:endParaRPr sz="1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1730"/>
              </a:lnSpc>
              <a:spcBef>
                <a:spcPts val="4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Natural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part-of-speech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tagging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 </a:t>
            </a:r>
            <a:r>
              <a:rPr sz="1800" spc="-5" dirty="0">
                <a:latin typeface="Calibri"/>
                <a:cs typeface="Calibri"/>
              </a:rPr>
              <a:t>nouns,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verbs,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adjectives)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0" dirty="0">
                <a:latin typeface="Calibri"/>
                <a:cs typeface="Calibri"/>
              </a:rPr>
              <a:t>Text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synthetic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10" dirty="0">
                <a:latin typeface="Calibri"/>
                <a:cs typeface="Calibri"/>
              </a:rPr>
              <a:t> generation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Handwriting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pen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movements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DNA sequencing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pairs</a:t>
            </a:r>
            <a:endParaRPr sz="1800" dirty="0">
              <a:latin typeface="Calibri"/>
              <a:cs typeface="Calibri"/>
            </a:endParaRPr>
          </a:p>
          <a:p>
            <a:pPr marL="355600" marR="277495" indent="-342900">
              <a:lnSpc>
                <a:spcPct val="8000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sequence </a:t>
            </a:r>
            <a:r>
              <a:rPr sz="2000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Recurrent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 Networks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(RNN)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281" y="467969"/>
            <a:ext cx="74733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31" dirty="0"/>
              <a:t>Recurrent</a:t>
            </a:r>
            <a:r>
              <a:rPr spc="11" dirty="0"/>
              <a:t> </a:t>
            </a:r>
            <a:r>
              <a:rPr spc="-25" dirty="0"/>
              <a:t>Neural</a:t>
            </a:r>
            <a:r>
              <a:rPr spc="20" dirty="0"/>
              <a:t>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11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413397"/>
            <a:ext cx="8046084" cy="25017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226" marR="365116" indent="-344162">
              <a:lnSpc>
                <a:spcPts val="1920"/>
              </a:lnSpc>
              <a:spcBef>
                <a:spcPts val="555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recurrent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neural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network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(RNN)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classifies</a:t>
            </a:r>
            <a:r>
              <a:rPr sz="20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000" spc="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spc="-4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events</a:t>
            </a:r>
            <a:r>
              <a:rPr sz="2000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0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space:</a:t>
            </a:r>
            <a:endParaRPr sz="2000" dirty="0">
              <a:latin typeface="Calibri"/>
              <a:cs typeface="Calibri"/>
            </a:endParaRPr>
          </a:p>
          <a:p>
            <a:pPr marL="469888">
              <a:lnSpc>
                <a:spcPts val="2155"/>
              </a:lnSpc>
              <a:spcBef>
                <a:spcPts val="25"/>
              </a:spcBef>
              <a:tabLst>
                <a:tab pos="755632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11" dirty="0">
                <a:latin typeface="Calibri"/>
                <a:cs typeface="Calibri"/>
              </a:rPr>
              <a:t>For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example: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daily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stock </a:t>
            </a:r>
            <a:r>
              <a:rPr spc="-5" dirty="0">
                <a:latin typeface="Calibri"/>
                <a:cs typeface="Calibri"/>
              </a:rPr>
              <a:t>prices,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sentences,</a:t>
            </a:r>
            <a:r>
              <a:rPr spc="71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or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sensor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measurements</a:t>
            </a:r>
            <a:endParaRPr dirty="0">
              <a:latin typeface="Calibri"/>
              <a:cs typeface="Calibri"/>
            </a:endParaRPr>
          </a:p>
          <a:p>
            <a:pPr marL="356862" marR="170176" indent="-344797">
              <a:lnSpc>
                <a:spcPts val="1920"/>
              </a:lnSpc>
              <a:spcBef>
                <a:spcPts val="459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RNN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processes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time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retaining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1" dirty="0">
                <a:latin typeface="Calibri"/>
                <a:cs typeface="Calibri"/>
              </a:rPr>
              <a:t> memory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(called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cell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2000" spc="-25" dirty="0">
                <a:latin typeface="Calibri"/>
                <a:cs typeface="Calibri"/>
              </a:rPr>
              <a:t>)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previously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sequence.</a:t>
            </a:r>
            <a:endParaRPr sz="2000" dirty="0">
              <a:latin typeface="Calibri"/>
              <a:cs typeface="Calibri"/>
            </a:endParaRPr>
          </a:p>
          <a:p>
            <a:pPr marL="356862" marR="252088" indent="-344797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5" dirty="0">
                <a:latin typeface="Calibri"/>
                <a:cs typeface="Calibri"/>
              </a:rPr>
              <a:t>Recurrent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means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current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time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step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becomes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time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step.</a:t>
            </a:r>
            <a:endParaRPr sz="2000" dirty="0">
              <a:latin typeface="Calibri"/>
              <a:cs typeface="Calibri"/>
            </a:endParaRPr>
          </a:p>
          <a:p>
            <a:pPr marL="356862" marR="5080" indent="-344797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31" dirty="0">
                <a:latin typeface="Calibri"/>
                <a:cs typeface="Calibri"/>
              </a:rPr>
              <a:t>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each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sequence,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model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considers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just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current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remembers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1" dirty="0">
                <a:latin typeface="Calibri"/>
                <a:cs typeface="Calibri"/>
              </a:rPr>
              <a:t>preceding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232" y="4049218"/>
            <a:ext cx="2773792" cy="2269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281" y="467969"/>
            <a:ext cx="74733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31" dirty="0"/>
              <a:t>Recurrent</a:t>
            </a:r>
            <a:r>
              <a:rPr spc="11" dirty="0"/>
              <a:t> </a:t>
            </a:r>
            <a:r>
              <a:rPr spc="-25" dirty="0"/>
              <a:t>Neural</a:t>
            </a:r>
            <a:r>
              <a:rPr spc="20" dirty="0"/>
              <a:t>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11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487948"/>
            <a:ext cx="8063231" cy="3102132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356862" marR="456554" indent="-344797">
              <a:spcBef>
                <a:spcPts val="91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1" dirty="0">
                <a:latin typeface="Calibri"/>
                <a:cs typeface="Calibri"/>
              </a:rPr>
              <a:t>This memory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allows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network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learn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long-term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solidFill>
                  <a:srgbClr val="FF0000"/>
                </a:solidFill>
                <a:latin typeface="Calibri"/>
                <a:cs typeface="Calibri"/>
              </a:rPr>
              <a:t>dependencies</a:t>
            </a:r>
            <a:r>
              <a:rPr sz="2000" spc="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sequence.</a:t>
            </a:r>
            <a:endParaRPr lang="en-US" sz="2000" spc="-11" dirty="0">
              <a:latin typeface="Calibri"/>
              <a:cs typeface="Calibri"/>
            </a:endParaRPr>
          </a:p>
          <a:p>
            <a:pPr marL="814062" marR="456554" lvl="1" indent="-344797">
              <a:spcBef>
                <a:spcPts val="91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lang="en-US" sz="2000" spc="-11" dirty="0">
                <a:latin typeface="Calibri" panose="020F0502020204030204" pitchFamily="34" charset="0"/>
                <a:cs typeface="Calibri" panose="020F0502020204030204" pitchFamily="34" charset="0"/>
              </a:rPr>
              <a:t>We will use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LSTM layers which learn long-term dependencies between time steps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6862" marR="33654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entire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context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7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account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when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prediction,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whether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word</a:t>
            </a:r>
            <a:r>
              <a:rPr sz="2000" spc="-11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sentiment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classification,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temperature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measurement.</a:t>
            </a:r>
            <a:endParaRPr sz="2000" dirty="0">
              <a:latin typeface="Calibri"/>
              <a:cs typeface="Calibri"/>
            </a:endParaRPr>
          </a:p>
          <a:p>
            <a:pPr marL="356862" marR="5080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RNN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1" dirty="0">
                <a:latin typeface="Calibri"/>
                <a:cs typeface="Calibri"/>
              </a:rPr>
              <a:t> designed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mimic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human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way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1" dirty="0">
                <a:latin typeface="Calibri"/>
                <a:cs typeface="Calibri"/>
              </a:rPr>
              <a:t>processing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sequences: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consider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entire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when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response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instead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themselves.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232" y="4029545"/>
            <a:ext cx="2773792" cy="2269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281" y="467969"/>
            <a:ext cx="74733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31" dirty="0"/>
              <a:t>Recurrent</a:t>
            </a:r>
            <a:r>
              <a:rPr spc="11" dirty="0"/>
              <a:t> </a:t>
            </a:r>
            <a:r>
              <a:rPr spc="-25" dirty="0"/>
              <a:t>Neural</a:t>
            </a:r>
            <a:r>
              <a:rPr spc="20" dirty="0"/>
              <a:t> </a:t>
            </a:r>
            <a:r>
              <a:rPr spc="-15" dirty="0"/>
              <a:t>Network</a:t>
            </a:r>
            <a:r>
              <a:rPr spc="20" dirty="0"/>
              <a:t> </a:t>
            </a:r>
            <a:r>
              <a:rPr spc="-11" dirty="0"/>
              <a:t>(RNN)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483078"/>
            <a:ext cx="7703820" cy="2473755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356862" indent="-344797">
              <a:spcBef>
                <a:spcPts val="91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example,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consider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following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sentence:</a:t>
            </a:r>
            <a:endParaRPr sz="2000">
              <a:latin typeface="Calibri"/>
              <a:cs typeface="Calibri"/>
            </a:endParaRPr>
          </a:p>
          <a:p>
            <a:pPr marL="756266" marR="394325" indent="-287013">
              <a:tabLst>
                <a:tab pos="756266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15" dirty="0">
                <a:latin typeface="Calibri"/>
                <a:cs typeface="Calibri"/>
              </a:rPr>
              <a:t>“The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concert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15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minutes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while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band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warmed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terribly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1" dirty="0">
                <a:latin typeface="Calibri"/>
                <a:cs typeface="Calibri"/>
              </a:rPr>
              <a:t>exciting.”</a:t>
            </a:r>
            <a:endParaRPr sz="2000">
              <a:latin typeface="Calibri"/>
              <a:cs typeface="Calibri"/>
            </a:endParaRPr>
          </a:p>
          <a:p>
            <a:pPr marL="356862" marR="154301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model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considers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in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isolation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would </a:t>
            </a:r>
            <a:r>
              <a:rPr sz="2000" spc="-4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conclude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negative.</a:t>
            </a:r>
            <a:endParaRPr sz="2000">
              <a:latin typeface="Calibri"/>
              <a:cs typeface="Calibri"/>
            </a:endParaRPr>
          </a:p>
          <a:p>
            <a:pPr marL="356862" marR="5080" indent="-344797"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2000" spc="-11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RNN by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contrast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11" dirty="0">
                <a:latin typeface="Calibri"/>
                <a:cs typeface="Calibri"/>
              </a:rPr>
              <a:t>“but”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1" dirty="0">
                <a:latin typeface="Calibri"/>
                <a:cs typeface="Calibri"/>
              </a:rPr>
              <a:t> “terribly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exciting”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realize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sentence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turns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31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negative</a:t>
            </a:r>
            <a:r>
              <a:rPr sz="2000" spc="5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positive </a:t>
            </a:r>
            <a:r>
              <a:rPr sz="2000" spc="-11" dirty="0">
                <a:latin typeface="Calibri"/>
                <a:cs typeface="Calibri"/>
              </a:rPr>
              <a:t> because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looked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entire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sequence.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232" y="4034410"/>
            <a:ext cx="2773792" cy="22698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713" y="467969"/>
            <a:ext cx="2596515" cy="688651"/>
          </a:xfrm>
          <a:prstGeom prst="rect">
            <a:avLst/>
          </a:prstGeom>
        </p:spPr>
        <p:txBody>
          <a:bodyPr vert="horz" wrap="square" lIns="0" tIns="11431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1"/>
              </a:spcBef>
            </a:pPr>
            <a:r>
              <a:rPr spc="-11" dirty="0"/>
              <a:t>RNN</a:t>
            </a:r>
            <a:r>
              <a:rPr spc="-60" dirty="0"/>
              <a:t> </a:t>
            </a:r>
            <a:r>
              <a:rPr spc="-40"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2" y="1608836"/>
            <a:ext cx="8042275" cy="242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62" marR="245105" indent="-344797">
              <a:spcBef>
                <a:spcPts val="100"/>
              </a:spcBef>
              <a:buFont typeface="Arial"/>
              <a:buChar char="•"/>
              <a:tabLst>
                <a:tab pos="356862" algn="l"/>
                <a:tab pos="357496" algn="l"/>
                <a:tab pos="5852648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RNN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built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several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layers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addition</a:t>
            </a:r>
            <a:r>
              <a:rPr sz="3000" spc="-51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that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“remember”</a:t>
            </a:r>
            <a:r>
              <a:rPr sz="3000" spc="-3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output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	input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spc="-11" dirty="0">
                <a:latin typeface="Calibri"/>
                <a:cs typeface="Calibri"/>
              </a:rPr>
              <a:t> previous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periods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(e.g.,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LSTM).</a:t>
            </a:r>
            <a:endParaRPr sz="3000" dirty="0">
              <a:latin typeface="Calibri"/>
              <a:cs typeface="Calibri"/>
            </a:endParaRPr>
          </a:p>
          <a:p>
            <a:pPr marL="356862" indent="-344797">
              <a:spcBef>
                <a:spcPts val="705"/>
              </a:spcBef>
              <a:buFont typeface="Arial"/>
              <a:buChar char="•"/>
              <a:tabLst>
                <a:tab pos="356862" algn="l"/>
                <a:tab pos="357496" algn="l"/>
              </a:tabLst>
            </a:pPr>
            <a:r>
              <a:rPr sz="3000" spc="-25" dirty="0" err="1">
                <a:latin typeface="Calibri"/>
                <a:cs typeface="Calibri"/>
              </a:rPr>
              <a:t>Keras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has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number</a:t>
            </a:r>
            <a:r>
              <a:rPr sz="3000" spc="-5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1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layers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build</a:t>
            </a:r>
            <a:r>
              <a:rPr sz="3000" spc="-5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1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RNN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1" dirty="0">
                <a:latin typeface="Calibri"/>
                <a:cs typeface="Calibri"/>
              </a:rPr>
              <a:t>from.</a:t>
            </a:r>
            <a:endParaRPr sz="3000" dirty="0">
              <a:latin typeface="Calibri"/>
              <a:cs typeface="Calibri"/>
            </a:endParaRPr>
          </a:p>
          <a:p>
            <a:pPr marL="756266" lvl="1" indent="-286378">
              <a:spcBef>
                <a:spcPts val="640"/>
              </a:spcBef>
              <a:buFont typeface="Arial"/>
              <a:buChar char="–"/>
              <a:tabLst>
                <a:tab pos="756266" algn="l"/>
              </a:tabLst>
            </a:pPr>
            <a:r>
              <a:rPr sz="2600" spc="-20" dirty="0">
                <a:latin typeface="Calibri"/>
                <a:cs typeface="Calibri"/>
              </a:rPr>
              <a:t>https://keras.io/layers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Layers:</a:t>
            </a:r>
          </a:p>
          <a:p>
            <a:r>
              <a:rPr lang="en-US" sz="2000" dirty="0"/>
              <a:t>Dense: Just your regular densely-connected NN layer.</a:t>
            </a:r>
          </a:p>
          <a:p>
            <a:r>
              <a:rPr lang="en-US" sz="2000" dirty="0"/>
              <a:t>Activation: Applies an activation function to an output.</a:t>
            </a:r>
          </a:p>
          <a:p>
            <a:pPr lvl="1"/>
            <a:r>
              <a:rPr lang="en-US" sz="1800" dirty="0"/>
              <a:t>SoftMax</a:t>
            </a:r>
          </a:p>
          <a:p>
            <a:pPr lvl="1"/>
            <a:r>
              <a:rPr lang="en-US" sz="1800" dirty="0" err="1"/>
              <a:t>ReLU</a:t>
            </a:r>
            <a:endParaRPr lang="en-US" sz="1800" dirty="0"/>
          </a:p>
          <a:p>
            <a:pPr lvl="1"/>
            <a:r>
              <a:rPr lang="en-US" sz="1800" dirty="0"/>
              <a:t>Tanh</a:t>
            </a:r>
          </a:p>
          <a:p>
            <a:pPr lvl="1"/>
            <a:r>
              <a:rPr lang="en-US" sz="1800" dirty="0"/>
              <a:t>Sigmoid</a:t>
            </a:r>
          </a:p>
          <a:p>
            <a:pPr lvl="1"/>
            <a:r>
              <a:rPr lang="en-US" sz="1800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3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Layers (continued):</a:t>
            </a:r>
          </a:p>
          <a:p>
            <a:r>
              <a:rPr lang="en-US" sz="2000" dirty="0"/>
              <a:t>Output post-processing layers: Applies various functions to output.</a:t>
            </a:r>
          </a:p>
          <a:p>
            <a:pPr lvl="1"/>
            <a:r>
              <a:rPr lang="en-US" sz="1800" dirty="0"/>
              <a:t>Reshape</a:t>
            </a:r>
          </a:p>
          <a:p>
            <a:r>
              <a:rPr lang="en-US" sz="2000" dirty="0"/>
              <a:t>Input pre-processing layers: Applies various functions to input.</a:t>
            </a:r>
          </a:p>
          <a:p>
            <a:pPr lvl="1"/>
            <a:r>
              <a:rPr lang="en-US" sz="1800" dirty="0"/>
              <a:t>Dropout - Randomly setting a fraction of input units to 0 at each update during training time, which helps prevent overfitting.</a:t>
            </a:r>
          </a:p>
          <a:p>
            <a:pPr lvl="1"/>
            <a:r>
              <a:rPr lang="en-US" sz="1800" dirty="0"/>
              <a:t>Permute - Permutes the dimensions of the input according to a given pattern.</a:t>
            </a:r>
          </a:p>
          <a:p>
            <a:pPr lvl="1"/>
            <a:r>
              <a:rPr lang="en-US" sz="1800" dirty="0" err="1"/>
              <a:t>RepeatVector</a:t>
            </a:r>
            <a:r>
              <a:rPr lang="en-US" sz="1800" dirty="0"/>
              <a:t> – repeats input vector</a:t>
            </a:r>
          </a:p>
          <a:p>
            <a:pPr lvl="1"/>
            <a:r>
              <a:rPr lang="en-US" sz="1800" dirty="0"/>
              <a:t>Lambda – applies any arbitrary function to input, e.g., x</a:t>
            </a:r>
            <a:r>
              <a:rPr lang="en-US" sz="1800" baseline="30000" dirty="0"/>
              <a:t>2</a:t>
            </a:r>
          </a:p>
          <a:p>
            <a:pPr lvl="1"/>
            <a:r>
              <a:rPr lang="en-US" sz="1800" dirty="0"/>
              <a:t>Masking - Masks a sequence by using a mask value to skip timesteps.</a:t>
            </a:r>
          </a:p>
          <a:p>
            <a:pPr lvl="1"/>
            <a:r>
              <a:rPr lang="en-US" sz="1800" dirty="0"/>
              <a:t>Regularization - applies an update to the cost function based input activity.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88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Recurrent Layers:</a:t>
            </a:r>
          </a:p>
          <a:p>
            <a:r>
              <a:rPr lang="en-US" sz="2200" dirty="0" err="1"/>
              <a:t>SimpleRNN</a:t>
            </a:r>
            <a:r>
              <a:rPr lang="en-US" sz="2200" dirty="0"/>
              <a:t>: Fully-connected RNN where the output is fed back to the input.</a:t>
            </a:r>
          </a:p>
          <a:p>
            <a:r>
              <a:rPr lang="en-US" sz="2200" dirty="0"/>
              <a:t>Gate Recurrent Unit (GRU): similar to LSTM, except it has fewer parameters than LSTM, as it lacks an output gate.</a:t>
            </a:r>
          </a:p>
          <a:p>
            <a:r>
              <a:rPr lang="en-US" sz="2200" dirty="0"/>
              <a:t>LSTM</a:t>
            </a:r>
          </a:p>
          <a:p>
            <a:r>
              <a:rPr lang="en-US" sz="2200" dirty="0"/>
              <a:t>ConvLSTM2D: Convolutional LSTM. It is similar to an LSTM layer, but the input transformations and recurrent transformations are both convolutional.</a:t>
            </a:r>
          </a:p>
          <a:p>
            <a:r>
              <a:rPr lang="en-US" sz="2200" dirty="0"/>
              <a:t>They also have cell versions of each of these.</a:t>
            </a:r>
          </a:p>
          <a:p>
            <a:r>
              <a:rPr lang="en-US" sz="2200" dirty="0"/>
              <a:t>And versions that run on the GPU.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184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Embedding Layers:</a:t>
            </a:r>
          </a:p>
          <a:p>
            <a:r>
              <a:rPr lang="en-US" sz="2200" dirty="0"/>
              <a:t>Embedding: </a:t>
            </a:r>
          </a:p>
          <a:p>
            <a:pPr lvl="1"/>
            <a:r>
              <a:rPr lang="en-US" sz="1700" dirty="0"/>
              <a:t>Turns positive integers (indexes) into dense vectors of fixed size. </a:t>
            </a:r>
          </a:p>
          <a:p>
            <a:pPr lvl="1"/>
            <a:r>
              <a:rPr lang="en-US" sz="1700" dirty="0"/>
              <a:t>For example: [[4], [20]] -&gt; [[0.25, 0.1], [0.6, -0.2]]</a:t>
            </a:r>
          </a:p>
          <a:p>
            <a:pPr lvl="1"/>
            <a:r>
              <a:rPr lang="en-US" sz="1700" dirty="0"/>
              <a:t>This layer can only be used as the first layer in a model.</a:t>
            </a:r>
          </a:p>
          <a:p>
            <a:r>
              <a:rPr lang="en-US" sz="2200" dirty="0"/>
              <a:t>Only one of these so far.</a:t>
            </a:r>
          </a:p>
        </p:txBody>
      </p:sp>
    </p:spTree>
    <p:extLst>
      <p:ext uri="{BB962C8B-B14F-4D97-AF65-F5344CB8AC3E}">
        <p14:creationId xmlns:p14="http://schemas.microsoft.com/office/powerpoint/2010/main" val="70736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Merge Layers:</a:t>
            </a:r>
          </a:p>
          <a:p>
            <a:r>
              <a:rPr lang="en-US" dirty="0"/>
              <a:t>Add: Layer that adds a list of inputs.</a:t>
            </a:r>
          </a:p>
          <a:p>
            <a:r>
              <a:rPr lang="en-US" dirty="0"/>
              <a:t>Subtract: Layer that subtracts two inputs.</a:t>
            </a:r>
          </a:p>
          <a:p>
            <a:r>
              <a:rPr lang="en-US" dirty="0"/>
              <a:t>Multiply: Layer that multiplies (element-wise) a list of inputs.</a:t>
            </a:r>
          </a:p>
          <a:p>
            <a:r>
              <a:rPr lang="en-US" dirty="0"/>
              <a:t>Average: Layer that averages a list of inputs.</a:t>
            </a:r>
          </a:p>
          <a:p>
            <a:r>
              <a:rPr lang="en-US" dirty="0"/>
              <a:t>Maximum: Layer that computes the maximum (element-wise) of a list of inputs.</a:t>
            </a:r>
          </a:p>
          <a:p>
            <a:r>
              <a:rPr lang="en-US" dirty="0"/>
              <a:t>Minimum: Layer that computes the minimum (element-wise) of a list of inputs.</a:t>
            </a:r>
          </a:p>
          <a:p>
            <a:r>
              <a:rPr lang="en-US" dirty="0"/>
              <a:t>Concatenate: Layer that concatenates a list of inputs.</a:t>
            </a:r>
          </a:p>
          <a:p>
            <a:r>
              <a:rPr lang="en-US" dirty="0"/>
              <a:t>Dot: Layer that computes a dot product between samples in two tensors.</a:t>
            </a:r>
          </a:p>
        </p:txBody>
      </p:sp>
    </p:spTree>
    <p:extLst>
      <p:ext uri="{BB962C8B-B14F-4D97-AF65-F5344CB8AC3E}">
        <p14:creationId xmlns:p14="http://schemas.microsoft.com/office/powerpoint/2010/main" val="135528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CDAA-EEF7-71F9-EEE0-3C535A50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5976-5D62-CEA4-0535-DAC3F4FE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session this morning, I can tell there is confusion on projects</a:t>
            </a:r>
          </a:p>
          <a:p>
            <a:r>
              <a:rPr lang="en-US" dirty="0"/>
              <a:t>I want to review the major parts of creating a model for a dataset</a:t>
            </a:r>
          </a:p>
        </p:txBody>
      </p:sp>
    </p:spTree>
    <p:extLst>
      <p:ext uri="{BB962C8B-B14F-4D97-AF65-F5344CB8AC3E}">
        <p14:creationId xmlns:p14="http://schemas.microsoft.com/office/powerpoint/2010/main" val="316422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Normalization Layers:</a:t>
            </a:r>
          </a:p>
          <a:p>
            <a:r>
              <a:rPr lang="en-US" sz="2000" dirty="0" err="1"/>
              <a:t>BatchNormalization</a:t>
            </a:r>
            <a:r>
              <a:rPr lang="en-US" sz="2000" dirty="0"/>
              <a:t>: Normalize the activations of the previous layer at each batch, i.e. applies a transformation that maintains the mean activation close to 0 and the activation standard deviation close to 1.</a:t>
            </a:r>
          </a:p>
          <a:p>
            <a:r>
              <a:rPr lang="en-US" sz="2000" dirty="0"/>
              <a:t>Only one of these so far.</a:t>
            </a:r>
          </a:p>
        </p:txBody>
      </p:sp>
    </p:spTree>
    <p:extLst>
      <p:ext uri="{BB962C8B-B14F-4D97-AF65-F5344CB8AC3E}">
        <p14:creationId xmlns:p14="http://schemas.microsoft.com/office/powerpoint/2010/main" val="91647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FF-4E5E-4D91-B1E6-40C895D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RNN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88B5-C1AC-45C4-9E4E-CBADE6CE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Noise Layers:</a:t>
            </a:r>
          </a:p>
          <a:p>
            <a:r>
              <a:rPr lang="en-US" sz="2400" dirty="0"/>
              <a:t>Regularization layer active at training time.</a:t>
            </a:r>
          </a:p>
          <a:p>
            <a:r>
              <a:rPr lang="en-US" sz="2400" dirty="0" err="1"/>
              <a:t>GaussianNoise</a:t>
            </a:r>
            <a:r>
              <a:rPr lang="en-US" sz="2400" dirty="0"/>
              <a:t>: </a:t>
            </a:r>
          </a:p>
          <a:p>
            <a:pPr lvl="1"/>
            <a:r>
              <a:rPr lang="en-US" sz="1800" dirty="0"/>
              <a:t>Apply additive zero-centered Gaussian noise.</a:t>
            </a:r>
          </a:p>
          <a:p>
            <a:pPr lvl="1"/>
            <a:r>
              <a:rPr lang="en-US" sz="1800" dirty="0"/>
              <a:t>This is useful to mitigate overfitting (you could see it as a form of random data augmentation). </a:t>
            </a:r>
          </a:p>
          <a:p>
            <a:pPr lvl="1"/>
            <a:r>
              <a:rPr lang="en-US" sz="1800" dirty="0"/>
              <a:t>Gaussian Noise (GS) is a natural choice as corruption process for real valued inputs.</a:t>
            </a:r>
          </a:p>
          <a:p>
            <a:r>
              <a:rPr lang="en-US" sz="2400" dirty="0" err="1"/>
              <a:t>GaussianDropout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Apply multiplicative 1-centered Gaussian noise.</a:t>
            </a:r>
          </a:p>
          <a:p>
            <a:r>
              <a:rPr lang="en-US" sz="2400" dirty="0" err="1"/>
              <a:t>AlphaDropout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Applies Alpha Dropout to the input.</a:t>
            </a:r>
          </a:p>
          <a:p>
            <a:pPr lvl="1"/>
            <a:r>
              <a:rPr lang="en-US" sz="1800" dirty="0"/>
              <a:t>Alpha Dropout is a Dropout that keeps mean and variance of inputs to their original values, in order to ensure the self-normalizing property even after this dropout. </a:t>
            </a:r>
          </a:p>
          <a:p>
            <a:pPr lvl="1"/>
            <a:r>
              <a:rPr lang="en-US" sz="1800" dirty="0"/>
              <a:t>Alpha Dropout fits well to Scaled Exponential Linear Units by randomly setting activations to the negative saturation value.</a:t>
            </a:r>
          </a:p>
        </p:txBody>
      </p:sp>
    </p:spTree>
    <p:extLst>
      <p:ext uri="{BB962C8B-B14F-4D97-AF65-F5344CB8AC3E}">
        <p14:creationId xmlns:p14="http://schemas.microsoft.com/office/powerpoint/2010/main" val="87629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6CB7-B268-EFD3-8CC2-05EFD4ED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B555-59CD-FA30-3F5B-01E2C719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one project covering RNN where you create a stock predictor for Tesla stocks</a:t>
            </a:r>
          </a:p>
          <a:p>
            <a:r>
              <a:rPr lang="en-US" dirty="0"/>
              <a:t>If you don’t feel ready to start this, please go back and work on/finish previous assigned projects</a:t>
            </a:r>
          </a:p>
          <a:p>
            <a:pPr lvl="1"/>
            <a:r>
              <a:rPr lang="en-US" dirty="0"/>
              <a:t>Hopefully the review helps clear up some concepts</a:t>
            </a:r>
          </a:p>
          <a:p>
            <a:r>
              <a:rPr lang="en-US" dirty="0"/>
              <a:t>Once you have finished everything I just mentioned, try creating games in Python</a:t>
            </a:r>
          </a:p>
          <a:p>
            <a:pPr lvl="1"/>
            <a:r>
              <a:rPr lang="en-US" dirty="0"/>
              <a:t>This will help you build up your skills in Python</a:t>
            </a:r>
          </a:p>
          <a:p>
            <a:r>
              <a:rPr lang="en-US" dirty="0"/>
              <a:t>We will also take a break and do an activity at 3 PM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7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B748-D5ED-2C8F-6889-FCD6ED1B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870-A8DF-518C-8CEA-A5A08635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5726"/>
            <a:ext cx="78866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you need to understand the data you have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375687-D958-EB5C-9479-6A36A54A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77996"/>
              </p:ext>
            </p:extLst>
          </p:nvPr>
        </p:nvGraphicFramePr>
        <p:xfrm>
          <a:off x="628650" y="1878983"/>
          <a:ext cx="5186523" cy="257972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15215">
                  <a:extLst>
                    <a:ext uri="{9D8B030D-6E8A-4147-A177-3AD203B41FA5}">
                      <a16:colId xmlns:a16="http://schemas.microsoft.com/office/drawing/2014/main" val="983476689"/>
                    </a:ext>
                  </a:extLst>
                </a:gridCol>
                <a:gridCol w="893852">
                  <a:extLst>
                    <a:ext uri="{9D8B030D-6E8A-4147-A177-3AD203B41FA5}">
                      <a16:colId xmlns:a16="http://schemas.microsoft.com/office/drawing/2014/main" val="3884174419"/>
                    </a:ext>
                  </a:extLst>
                </a:gridCol>
                <a:gridCol w="996593">
                  <a:extLst>
                    <a:ext uri="{9D8B030D-6E8A-4147-A177-3AD203B41FA5}">
                      <a16:colId xmlns:a16="http://schemas.microsoft.com/office/drawing/2014/main" val="1927275067"/>
                    </a:ext>
                  </a:extLst>
                </a:gridCol>
                <a:gridCol w="924674">
                  <a:extLst>
                    <a:ext uri="{9D8B030D-6E8A-4147-A177-3AD203B41FA5}">
                      <a16:colId xmlns:a16="http://schemas.microsoft.com/office/drawing/2014/main" val="4059633655"/>
                    </a:ext>
                  </a:extLst>
                </a:gridCol>
                <a:gridCol w="1356189">
                  <a:extLst>
                    <a:ext uri="{9D8B030D-6E8A-4147-A177-3AD203B41FA5}">
                      <a16:colId xmlns:a16="http://schemas.microsoft.com/office/drawing/2014/main" val="2480620754"/>
                    </a:ext>
                  </a:extLst>
                </a:gridCol>
              </a:tblGrid>
              <a:tr h="638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sepal-length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sepal-width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petal-length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petal-width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221086" marR="17715" marT="170066" marB="17006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221086" marR="17715" marT="170066" marB="17006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Iris-</a:t>
                      </a:r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563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6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221086" marR="17715" marT="170066" marB="17006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221086" marR="17715" marT="170066" marB="17006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229587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473A0B45-4AD9-C11D-B925-7BB742C778E6}"/>
              </a:ext>
            </a:extLst>
          </p:cNvPr>
          <p:cNvSpPr txBox="1"/>
          <p:nvPr/>
        </p:nvSpPr>
        <p:spPr>
          <a:xfrm>
            <a:off x="3660724" y="5594108"/>
            <a:ext cx="1864995" cy="64643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0555" marR="96520" indent="-52768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6A011AE-CF83-7124-61A3-E161F3C8B660}"/>
              </a:ext>
            </a:extLst>
          </p:cNvPr>
          <p:cNvSpPr txBox="1"/>
          <p:nvPr/>
        </p:nvSpPr>
        <p:spPr>
          <a:xfrm>
            <a:off x="612194" y="5750415"/>
            <a:ext cx="234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(features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30FD7382-F78D-29F8-76CB-1767877A5A9E}"/>
              </a:ext>
            </a:extLst>
          </p:cNvPr>
          <p:cNvGrpSpPr/>
          <p:nvPr/>
        </p:nvGrpSpPr>
        <p:grpSpPr>
          <a:xfrm>
            <a:off x="3063580" y="5866466"/>
            <a:ext cx="591185" cy="101600"/>
            <a:chOff x="3063580" y="5866466"/>
            <a:chExt cx="591185" cy="101600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602A3CED-AAF5-5A5B-1156-F1786DE8202C}"/>
                </a:ext>
              </a:extLst>
            </p:cNvPr>
            <p:cNvSpPr/>
            <p:nvPr/>
          </p:nvSpPr>
          <p:spPr>
            <a:xfrm>
              <a:off x="3063580" y="5917269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81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B2D312E8-8FAC-A0D4-17A7-8EA54216BA65}"/>
                </a:ext>
              </a:extLst>
            </p:cNvPr>
            <p:cNvSpPr/>
            <p:nvPr/>
          </p:nvSpPr>
          <p:spPr>
            <a:xfrm>
              <a:off x="3571957" y="5872816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AB6C12CF-08C2-DC2A-98DA-61D8B62C4DD2}"/>
              </a:ext>
            </a:extLst>
          </p:cNvPr>
          <p:cNvSpPr txBox="1"/>
          <p:nvPr/>
        </p:nvSpPr>
        <p:spPr>
          <a:xfrm>
            <a:off x="6201230" y="5750382"/>
            <a:ext cx="216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5E917123-ED82-07AE-4611-B3FC2B1F54F6}"/>
              </a:ext>
            </a:extLst>
          </p:cNvPr>
          <p:cNvGrpSpPr/>
          <p:nvPr/>
        </p:nvGrpSpPr>
        <p:grpSpPr>
          <a:xfrm>
            <a:off x="5525342" y="5866465"/>
            <a:ext cx="591185" cy="101600"/>
            <a:chOff x="5525342" y="5866465"/>
            <a:chExt cx="591185" cy="101600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08FCD50B-9286-CE48-18CB-9E02EB92D10F}"/>
                </a:ext>
              </a:extLst>
            </p:cNvPr>
            <p:cNvSpPr/>
            <p:nvPr/>
          </p:nvSpPr>
          <p:spPr>
            <a:xfrm>
              <a:off x="5525342" y="5917270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81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4F2D8211-76CE-B178-4643-DB27048D0635}"/>
                </a:ext>
              </a:extLst>
            </p:cNvPr>
            <p:cNvSpPr/>
            <p:nvPr/>
          </p:nvSpPr>
          <p:spPr>
            <a:xfrm>
              <a:off x="6033720" y="5872815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3">
            <a:extLst>
              <a:ext uri="{FF2B5EF4-FFF2-40B4-BE49-F238E27FC236}">
                <a16:creationId xmlns:a16="http://schemas.microsoft.com/office/drawing/2014/main" id="{0159193C-F115-D86B-9360-E0081658513B}"/>
              </a:ext>
            </a:extLst>
          </p:cNvPr>
          <p:cNvSpPr txBox="1"/>
          <p:nvPr/>
        </p:nvSpPr>
        <p:spPr>
          <a:xfrm>
            <a:off x="4139996" y="5002263"/>
            <a:ext cx="906144" cy="36957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spc="-15" dirty="0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CFD09-A5C6-04AA-9B81-D3A20E1C6E3B}"/>
              </a:ext>
            </a:extLst>
          </p:cNvPr>
          <p:cNvSpPr txBox="1"/>
          <p:nvPr/>
        </p:nvSpPr>
        <p:spPr>
          <a:xfrm>
            <a:off x="5932471" y="1897931"/>
            <a:ext cx="340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our features/input?</a:t>
            </a:r>
          </a:p>
          <a:p>
            <a:endParaRPr lang="en-US" dirty="0"/>
          </a:p>
          <a:p>
            <a:r>
              <a:rPr lang="en-US" dirty="0"/>
              <a:t>What is the output/class?</a:t>
            </a:r>
          </a:p>
        </p:txBody>
      </p:sp>
    </p:spTree>
    <p:extLst>
      <p:ext uri="{BB962C8B-B14F-4D97-AF65-F5344CB8AC3E}">
        <p14:creationId xmlns:p14="http://schemas.microsoft.com/office/powerpoint/2010/main" val="41086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3AC2-87AE-E4DB-662C-AE90FF5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68-B6A7-276D-0B95-B8FF2F54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work with our data, we need to load it into our program</a:t>
            </a:r>
          </a:p>
          <a:p>
            <a:r>
              <a:rPr lang="en-US" dirty="0" err="1"/>
              <a:t>read_csv</a:t>
            </a:r>
            <a:r>
              <a:rPr lang="en-US" dirty="0"/>
              <a:t>(‘</a:t>
            </a:r>
            <a:r>
              <a:rPr lang="en-US" dirty="0" err="1"/>
              <a:t>filename.csv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A pre-made function that will load the data for us</a:t>
            </a:r>
          </a:p>
          <a:p>
            <a:pPr lvl="1"/>
            <a:r>
              <a:rPr lang="en-US" dirty="0"/>
              <a:t>If the data does not contain column names, you will have to add them</a:t>
            </a:r>
          </a:p>
          <a:p>
            <a:pPr lvl="2"/>
            <a:r>
              <a:rPr lang="en-US" dirty="0"/>
              <a:t>names=[‘sepal-length’,…..]</a:t>
            </a:r>
          </a:p>
          <a:p>
            <a:r>
              <a:rPr lang="en-US" dirty="0"/>
              <a:t>You may have to do some more cleaning or changing to the data, but if not, you can move on to preparing your arrays</a:t>
            </a:r>
          </a:p>
        </p:txBody>
      </p:sp>
    </p:spTree>
    <p:extLst>
      <p:ext uri="{BB962C8B-B14F-4D97-AF65-F5344CB8AC3E}">
        <p14:creationId xmlns:p14="http://schemas.microsoft.com/office/powerpoint/2010/main" val="15054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EFA-5094-5A4A-CDA0-B7B825C7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into X and 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CD59-B568-2268-58C2-600A4ACD8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have your data, we need to split it into two arrays: x (features) and y (output)</a:t>
            </a:r>
          </a:p>
          <a:p>
            <a:r>
              <a:rPr lang="en-US" dirty="0"/>
              <a:t>This is where slicing arrays comes in</a:t>
            </a:r>
          </a:p>
          <a:p>
            <a:pPr lvl="1"/>
            <a:r>
              <a:rPr lang="en-US" dirty="0"/>
              <a:t>This can be difficult to understand</a:t>
            </a:r>
          </a:p>
          <a:p>
            <a:pPr lvl="1"/>
            <a:r>
              <a:rPr lang="en-US" dirty="0"/>
              <a:t>We want only the columns corresponding to the features we discussed earlier in the x array</a:t>
            </a:r>
          </a:p>
          <a:p>
            <a:pPr lvl="1"/>
            <a:r>
              <a:rPr lang="en-US" dirty="0"/>
              <a:t>The y array should have only the output column</a:t>
            </a:r>
          </a:p>
          <a:p>
            <a:pPr lvl="1"/>
            <a:r>
              <a:rPr lang="en-US" dirty="0"/>
              <a:t>X = array[:,0:4]</a:t>
            </a:r>
          </a:p>
          <a:p>
            <a:pPr lvl="1"/>
            <a:r>
              <a:rPr lang="en-US" dirty="0"/>
              <a:t>y = array[:,4]</a:t>
            </a:r>
          </a:p>
          <a:p>
            <a:pPr lvl="2"/>
            <a:r>
              <a:rPr lang="en-US" dirty="0"/>
              <a:t>: by itself means we want every row</a:t>
            </a:r>
          </a:p>
          <a:p>
            <a:pPr lvl="2"/>
            <a:r>
              <a:rPr lang="en-US" dirty="0"/>
              <a:t>Since we have 5 columns, indexes are 0-4</a:t>
            </a:r>
          </a:p>
        </p:txBody>
      </p:sp>
    </p:spTree>
    <p:extLst>
      <p:ext uri="{BB962C8B-B14F-4D97-AF65-F5344CB8AC3E}">
        <p14:creationId xmlns:p14="http://schemas.microsoft.com/office/powerpoint/2010/main" val="38948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C071-2833-5A0C-83A4-2AE6522E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Training and Test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2471-9C8A-7E21-8AF0-1F38A06B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06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4 arrays to continue:</a:t>
            </a:r>
          </a:p>
          <a:p>
            <a:pPr lvl="1"/>
            <a:r>
              <a:rPr lang="en-US" dirty="0" err="1"/>
              <a:t>X_train</a:t>
            </a:r>
            <a:endParaRPr lang="en-US" dirty="0"/>
          </a:p>
          <a:p>
            <a:pPr lvl="2"/>
            <a:r>
              <a:rPr lang="en-US" dirty="0"/>
              <a:t>List of features the models learns from</a:t>
            </a:r>
          </a:p>
          <a:p>
            <a:pPr lvl="1"/>
            <a:r>
              <a:rPr lang="en-US" dirty="0" err="1"/>
              <a:t>Y_train</a:t>
            </a:r>
            <a:endParaRPr lang="en-US" dirty="0"/>
          </a:p>
          <a:p>
            <a:pPr lvl="2"/>
            <a:r>
              <a:rPr lang="en-US" dirty="0"/>
              <a:t>List of corresponding outputs the model learns from</a:t>
            </a:r>
          </a:p>
          <a:p>
            <a:pPr lvl="1"/>
            <a:r>
              <a:rPr lang="en-US" dirty="0" err="1"/>
              <a:t>X_test</a:t>
            </a:r>
            <a:r>
              <a:rPr lang="en-US" dirty="0"/>
              <a:t> or </a:t>
            </a:r>
            <a:r>
              <a:rPr lang="en-US" dirty="0" err="1"/>
              <a:t>X_validation</a:t>
            </a:r>
            <a:endParaRPr lang="en-US" dirty="0"/>
          </a:p>
          <a:p>
            <a:pPr lvl="2"/>
            <a:r>
              <a:rPr lang="en-US" dirty="0"/>
              <a:t>Think of this like the model’s test</a:t>
            </a:r>
          </a:p>
          <a:p>
            <a:pPr lvl="2"/>
            <a:r>
              <a:rPr lang="en-US" dirty="0"/>
              <a:t>It has studied on the other data and needs to test its abilities on this array of new, never before seen data</a:t>
            </a:r>
          </a:p>
          <a:p>
            <a:pPr lvl="1"/>
            <a:r>
              <a:rPr lang="en-US" dirty="0" err="1"/>
              <a:t>Y_test</a:t>
            </a:r>
            <a:r>
              <a:rPr lang="en-US" dirty="0"/>
              <a:t> or </a:t>
            </a:r>
            <a:r>
              <a:rPr lang="en-US" dirty="0" err="1"/>
              <a:t>Y_prediction</a:t>
            </a:r>
            <a:endParaRPr lang="en-US" dirty="0"/>
          </a:p>
          <a:p>
            <a:pPr lvl="2"/>
            <a:r>
              <a:rPr lang="en-US" dirty="0"/>
              <a:t>Think of this as the answer key to the test</a:t>
            </a:r>
          </a:p>
          <a:p>
            <a:pPr lvl="2"/>
            <a:r>
              <a:rPr lang="en-US" dirty="0"/>
              <a:t>These are the correct values that the model aims to predict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y)</a:t>
            </a:r>
          </a:p>
          <a:p>
            <a:pPr lvl="1"/>
            <a:r>
              <a:rPr lang="en-US" dirty="0"/>
              <a:t>Pre-made function that will split the arrays for 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1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6015-5082-993E-6CA5-2CF4996F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Use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A2D4-875F-4089-D404-1D59F064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model</a:t>
            </a:r>
          </a:p>
          <a:p>
            <a:pPr lvl="1"/>
            <a:r>
              <a:rPr lang="en-US" dirty="0"/>
              <a:t>model = </a:t>
            </a:r>
            <a:r>
              <a:rPr lang="en-US" dirty="0" err="1"/>
              <a:t>DecisionTreeClassifier</a:t>
            </a:r>
            <a:r>
              <a:rPr lang="en-US" dirty="0"/>
              <a:t>()</a:t>
            </a:r>
          </a:p>
          <a:p>
            <a:r>
              <a:rPr lang="en-US" dirty="0"/>
              <a:t>Train/fit the model</a:t>
            </a:r>
          </a:p>
          <a:p>
            <a:pPr lvl="1"/>
            <a:r>
              <a:rPr lang="en-US" dirty="0"/>
              <a:t>model 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Now that we have a trained model, we can use it to predict</a:t>
            </a:r>
          </a:p>
          <a:p>
            <a:pPr lvl="1"/>
            <a:r>
              <a:rPr lang="en-US" dirty="0"/>
              <a:t>predictions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82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7A2D-6BE6-1701-E2D5-2CD5BB23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3E87-0F50-AA52-9870-F832EFAA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our model, we can call various metric functions. We have been mainly using accuracy.</a:t>
            </a:r>
          </a:p>
          <a:p>
            <a:pPr lvl="1"/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predictions)</a:t>
            </a:r>
          </a:p>
          <a:p>
            <a:r>
              <a:rPr lang="en-US" dirty="0"/>
              <a:t>At this point in real-life situations, you look at how your model performs with your metrics and decide how it needs to improve</a:t>
            </a:r>
          </a:p>
          <a:p>
            <a:pPr lvl="1"/>
            <a:r>
              <a:rPr lang="en-US" dirty="0"/>
              <a:t>Make adjustments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23126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5B27-DE3E-2D60-1E00-FD9139C5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Back 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C457-7A63-BE64-935E-31C5CFC6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now go over a specific type of deep learning</a:t>
            </a:r>
          </a:p>
          <a:p>
            <a:pPr lvl="1"/>
            <a:r>
              <a:rPr lang="en-US" dirty="0"/>
              <a:t>These topics can get confusing so I am only going to focus on one type</a:t>
            </a:r>
          </a:p>
        </p:txBody>
      </p:sp>
    </p:spTree>
    <p:extLst>
      <p:ext uri="{BB962C8B-B14F-4D97-AF65-F5344CB8AC3E}">
        <p14:creationId xmlns:p14="http://schemas.microsoft.com/office/powerpoint/2010/main" val="379929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1662</Words>
  <Application>Microsoft Macintosh PowerPoint</Application>
  <PresentationFormat>On-screen Show (4:3)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CS Summer Camp</vt:lpstr>
      <vt:lpstr>Welcome Back!</vt:lpstr>
      <vt:lpstr>The Data</vt:lpstr>
      <vt:lpstr>Loading Data</vt:lpstr>
      <vt:lpstr>Splitting into X and Y Arrays</vt:lpstr>
      <vt:lpstr>Creating Training and Test Arrays</vt:lpstr>
      <vt:lpstr>Create and Use Model</vt:lpstr>
      <vt:lpstr>Evaluate Model</vt:lpstr>
      <vt:lpstr>Now Back on Schedule</vt:lpstr>
      <vt:lpstr>Sequence Classification</vt:lpstr>
      <vt:lpstr>Recurrent Neural Network (RNN)</vt:lpstr>
      <vt:lpstr>Recurrent Neural Network (RNN)</vt:lpstr>
      <vt:lpstr>Recurrent Neural Network (RNN)</vt:lpstr>
      <vt:lpstr>RNN Layers</vt:lpstr>
      <vt:lpstr>Other RNN Layers</vt:lpstr>
      <vt:lpstr>Other RNN Layers</vt:lpstr>
      <vt:lpstr>Other RNN Layers</vt:lpstr>
      <vt:lpstr>Other RNN Layers</vt:lpstr>
      <vt:lpstr>Other RNN Layers</vt:lpstr>
      <vt:lpstr>Other RNN Layers</vt:lpstr>
      <vt:lpstr>Other RNN Layers</vt:lpstr>
      <vt:lpstr>Project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Davidow, Abigail Elizabeth</dc:creator>
  <cp:lastModifiedBy>Davidow, Abigail Elizabeth</cp:lastModifiedBy>
  <cp:revision>32</cp:revision>
  <dcterms:created xsi:type="dcterms:W3CDTF">2022-05-31T06:03:18Z</dcterms:created>
  <dcterms:modified xsi:type="dcterms:W3CDTF">2022-07-12T18:17:02Z</dcterms:modified>
</cp:coreProperties>
</file>