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1068" r:id="rId3"/>
    <p:sldId id="507" r:id="rId4"/>
    <p:sldId id="508" r:id="rId5"/>
    <p:sldId id="509" r:id="rId6"/>
    <p:sldId id="510" r:id="rId7"/>
    <p:sldId id="533" r:id="rId8"/>
    <p:sldId id="534" r:id="rId9"/>
    <p:sldId id="535" r:id="rId10"/>
    <p:sldId id="536" r:id="rId11"/>
    <p:sldId id="1066" r:id="rId12"/>
    <p:sldId id="1067" r:id="rId13"/>
    <p:sldId id="542" r:id="rId14"/>
    <p:sldId id="543" r:id="rId15"/>
    <p:sldId id="552" r:id="rId16"/>
    <p:sldId id="553" r:id="rId17"/>
    <p:sldId id="554" r:id="rId18"/>
    <p:sldId id="555" r:id="rId19"/>
    <p:sldId id="1070" r:id="rId20"/>
    <p:sldId id="10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02B09-1712-444E-BD63-6BBC1F9BB5D4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B955B-1F81-5946-B7D3-A293387DE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4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dense layer - deeply connected neural network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B955B-1F81-5946-B7D3-A293387DE0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3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4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5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3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9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5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8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A3FA-FE4B-8D41-86FB-4548BE0DE024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1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FA3FA-FE4B-8D41-86FB-4548BE0DE024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F3FC-3525-794E-9467-41677082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3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ku-cs-camp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FFB9-9F6A-704C-BEA8-0B3509159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387600"/>
          </a:xfrm>
        </p:spPr>
        <p:txBody>
          <a:bodyPr/>
          <a:lstStyle/>
          <a:p>
            <a:r>
              <a:rPr lang="en-US" dirty="0"/>
              <a:t>CS Summer 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88C7F-6698-354E-B89D-96AA40380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79675"/>
            <a:ext cx="6858000" cy="1655762"/>
          </a:xfrm>
        </p:spPr>
        <p:txBody>
          <a:bodyPr/>
          <a:lstStyle/>
          <a:p>
            <a:r>
              <a:rPr lang="en-US" dirty="0"/>
              <a:t>Tuesday Session 1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ABB9200-8724-7642-D15F-8542B17D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03" y="3637091"/>
            <a:ext cx="2687730" cy="2387600"/>
          </a:xfrm>
          <a:prstGeom prst="rect">
            <a:avLst/>
          </a:prstGeom>
        </p:spPr>
      </p:pic>
      <p:pic>
        <p:nvPicPr>
          <p:cNvPr id="5" name="Picture 2" descr="EURIX develops Machine Learning models – EURIX">
            <a:extLst>
              <a:ext uri="{FF2B5EF4-FFF2-40B4-BE49-F238E27FC236}">
                <a16:creationId xmlns:a16="http://schemas.microsoft.com/office/drawing/2014/main" id="{00CCE6CD-3737-233F-F031-0621E5054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886264"/>
            <a:ext cx="3901441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78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207" y="461581"/>
            <a:ext cx="4816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Neural</a:t>
            </a:r>
            <a:r>
              <a:rPr spc="-50" dirty="0"/>
              <a:t> </a:t>
            </a:r>
            <a:r>
              <a:rPr spc="-10" dirty="0"/>
              <a:t>Network</a:t>
            </a:r>
            <a:r>
              <a:rPr spc="-35" dirty="0"/>
              <a:t> </a:t>
            </a:r>
            <a:r>
              <a:rPr dirty="0"/>
              <a:t>(NN)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" y="1804337"/>
            <a:ext cx="4325620" cy="4030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5580" algn="l"/>
              </a:tabLst>
            </a:pPr>
            <a:r>
              <a:rPr sz="2200" spc="-20" dirty="0">
                <a:latin typeface="Calibri"/>
                <a:cs typeface="Calibri"/>
              </a:rPr>
              <a:t>Different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implementations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use:</a:t>
            </a:r>
            <a:endParaRPr sz="2200">
              <a:latin typeface="Calibri"/>
              <a:cs typeface="Calibri"/>
            </a:endParaRPr>
          </a:p>
          <a:p>
            <a:pPr marL="596265" marR="105410" lvl="1" indent="-182880">
              <a:lnSpc>
                <a:spcPct val="80000"/>
              </a:lnSpc>
              <a:spcBef>
                <a:spcPts val="484"/>
              </a:spcBef>
              <a:buFont typeface="Arial"/>
              <a:buChar char="–"/>
              <a:tabLst>
                <a:tab pos="596900" algn="l"/>
              </a:tabLst>
            </a:pPr>
            <a:r>
              <a:rPr sz="2000" spc="-15" dirty="0">
                <a:latin typeface="Calibri"/>
                <a:cs typeface="Calibri"/>
              </a:rPr>
              <a:t>Different </a:t>
            </a:r>
            <a:r>
              <a:rPr sz="2000" spc="-5" dirty="0">
                <a:latin typeface="Calibri"/>
                <a:cs typeface="Calibri"/>
              </a:rPr>
              <a:t>equations that </a:t>
            </a:r>
            <a:r>
              <a:rPr sz="2000" dirty="0">
                <a:latin typeface="Calibri"/>
                <a:cs typeface="Calibri"/>
              </a:rPr>
              <a:t>each node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calculate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  <a:p>
            <a:pPr marL="596265" marR="5080" lvl="1" indent="-182880">
              <a:lnSpc>
                <a:spcPct val="80000"/>
              </a:lnSpc>
              <a:spcBef>
                <a:spcPts val="484"/>
              </a:spcBef>
              <a:buFont typeface="Arial"/>
              <a:buChar char="–"/>
              <a:tabLst>
                <a:tab pos="596900" algn="l"/>
              </a:tabLst>
            </a:pPr>
            <a:r>
              <a:rPr sz="2000" spc="-15" dirty="0">
                <a:latin typeface="Calibri"/>
                <a:cs typeface="Calibri"/>
              </a:rPr>
              <a:t>Different </a:t>
            </a:r>
            <a:r>
              <a:rPr sz="2000" spc="-5" dirty="0">
                <a:latin typeface="Calibri"/>
                <a:cs typeface="Calibri"/>
              </a:rPr>
              <a:t>methods of adjusting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weights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biases with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596265" lvl="1" indent="-183515">
              <a:lnSpc>
                <a:spcPct val="100000"/>
              </a:lnSpc>
              <a:buFont typeface="Arial"/>
              <a:buChar char="–"/>
              <a:tabLst>
                <a:tab pos="596900" algn="l"/>
              </a:tabLst>
            </a:pPr>
            <a:r>
              <a:rPr sz="2000" spc="-10" dirty="0">
                <a:latin typeface="Calibri"/>
                <a:cs typeface="Calibri"/>
              </a:rPr>
              <a:t>Differing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hidden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layers</a:t>
            </a:r>
            <a:endParaRPr sz="2000">
              <a:latin typeface="Calibri"/>
              <a:cs typeface="Calibri"/>
            </a:endParaRPr>
          </a:p>
          <a:p>
            <a:pPr marL="596265" marR="350520" lvl="1" indent="-182880">
              <a:lnSpc>
                <a:spcPct val="80000"/>
              </a:lnSpc>
              <a:spcBef>
                <a:spcPts val="480"/>
              </a:spcBef>
              <a:buFont typeface="Arial"/>
              <a:buChar char="–"/>
              <a:tabLst>
                <a:tab pos="596900" algn="l"/>
              </a:tabLst>
            </a:pPr>
            <a:r>
              <a:rPr sz="2000" spc="-10" dirty="0">
                <a:latin typeface="Calibri"/>
                <a:cs typeface="Calibri"/>
              </a:rPr>
              <a:t>Differing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hidden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layers</a:t>
            </a:r>
            <a:endParaRPr sz="2000">
              <a:latin typeface="Calibri"/>
              <a:cs typeface="Calibri"/>
            </a:endParaRPr>
          </a:p>
          <a:p>
            <a:pPr marL="195580" marR="244475" indent="-182880" algn="just">
              <a:lnSpc>
                <a:spcPts val="2110"/>
              </a:lnSpc>
              <a:spcBef>
                <a:spcPts val="500"/>
              </a:spcBef>
              <a:buFont typeface="Arial"/>
              <a:buChar char="•"/>
              <a:tabLst>
                <a:tab pos="19558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different </a:t>
            </a:r>
            <a:r>
              <a:rPr sz="2200" spc="-5" dirty="0">
                <a:latin typeface="Calibri"/>
                <a:cs typeface="Calibri"/>
              </a:rPr>
              <a:t>NN </a:t>
            </a:r>
            <a:r>
              <a:rPr sz="2200" spc="-10" dirty="0">
                <a:latin typeface="Calibri"/>
                <a:cs typeface="Calibri"/>
              </a:rPr>
              <a:t>implementations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produced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different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results.</a:t>
            </a:r>
            <a:endParaRPr sz="2200">
              <a:latin typeface="Calibri"/>
              <a:cs typeface="Calibri"/>
            </a:endParaRPr>
          </a:p>
          <a:p>
            <a:pPr marL="195580" marR="156845" indent="-182880" algn="just">
              <a:lnSpc>
                <a:spcPts val="2110"/>
              </a:lnSpc>
              <a:spcBef>
                <a:spcPts val="535"/>
              </a:spcBef>
              <a:buFont typeface="Arial"/>
              <a:buChar char="•"/>
              <a:tabLst>
                <a:tab pos="195580" algn="l"/>
              </a:tabLst>
            </a:pPr>
            <a:r>
              <a:rPr sz="2200" spc="-5" dirty="0">
                <a:latin typeface="Calibri"/>
                <a:cs typeface="Calibri"/>
              </a:rPr>
              <a:t>Deep learning </a:t>
            </a:r>
            <a:r>
              <a:rPr sz="2200" spc="-10" dirty="0">
                <a:latin typeface="Calibri"/>
                <a:cs typeface="Calibri"/>
              </a:rPr>
              <a:t>classifiers (which </a:t>
            </a:r>
            <a:r>
              <a:rPr sz="2200" spc="-15" dirty="0">
                <a:latin typeface="Calibri"/>
                <a:cs typeface="Calibri"/>
              </a:rPr>
              <a:t>we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discuss </a:t>
            </a:r>
            <a:r>
              <a:rPr sz="2200" spc="-15" dirty="0">
                <a:latin typeface="Calibri"/>
                <a:cs typeface="Calibri"/>
              </a:rPr>
              <a:t>later) </a:t>
            </a:r>
            <a:r>
              <a:rPr sz="2200" spc="-10" dirty="0">
                <a:latin typeface="Calibri"/>
                <a:cs typeface="Calibri"/>
              </a:rPr>
              <a:t>include </a:t>
            </a:r>
            <a:r>
              <a:rPr sz="2200" spc="-20" dirty="0">
                <a:latin typeface="Calibri"/>
                <a:cs typeface="Calibri"/>
              </a:rPr>
              <a:t>feed </a:t>
            </a:r>
            <a:r>
              <a:rPr sz="2200" spc="-5" dirty="0">
                <a:latin typeface="Calibri"/>
                <a:cs typeface="Calibri"/>
              </a:rPr>
              <a:t>back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between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42585" y="3128200"/>
            <a:ext cx="3762375" cy="2216785"/>
            <a:chOff x="5042585" y="3128200"/>
            <a:chExt cx="3762375" cy="22167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635" y="3568979"/>
              <a:ext cx="485235" cy="4848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06591" y="3597311"/>
              <a:ext cx="403860" cy="403225"/>
            </a:xfrm>
            <a:custGeom>
              <a:avLst/>
              <a:gdLst/>
              <a:ahLst/>
              <a:cxnLst/>
              <a:rect l="l" t="t" r="r" b="b"/>
              <a:pathLst>
                <a:path w="403860" h="403225">
                  <a:moveTo>
                    <a:pt x="201659" y="0"/>
                  </a:moveTo>
                  <a:lnTo>
                    <a:pt x="155421" y="5321"/>
                  </a:lnTo>
                  <a:lnTo>
                    <a:pt x="112975" y="20480"/>
                  </a:lnTo>
                  <a:lnTo>
                    <a:pt x="75532" y="44266"/>
                  </a:lnTo>
                  <a:lnTo>
                    <a:pt x="44302" y="75470"/>
                  </a:lnTo>
                  <a:lnTo>
                    <a:pt x="20497" y="112883"/>
                  </a:lnTo>
                  <a:lnTo>
                    <a:pt x="5326" y="155295"/>
                  </a:lnTo>
                  <a:lnTo>
                    <a:pt x="0" y="201496"/>
                  </a:lnTo>
                  <a:lnTo>
                    <a:pt x="5326" y="247698"/>
                  </a:lnTo>
                  <a:lnTo>
                    <a:pt x="20497" y="290110"/>
                  </a:lnTo>
                  <a:lnTo>
                    <a:pt x="44302" y="327523"/>
                  </a:lnTo>
                  <a:lnTo>
                    <a:pt x="75532" y="358727"/>
                  </a:lnTo>
                  <a:lnTo>
                    <a:pt x="112975" y="382513"/>
                  </a:lnTo>
                  <a:lnTo>
                    <a:pt x="155421" y="397672"/>
                  </a:lnTo>
                  <a:lnTo>
                    <a:pt x="201659" y="402993"/>
                  </a:lnTo>
                  <a:lnTo>
                    <a:pt x="247897" y="397672"/>
                  </a:lnTo>
                  <a:lnTo>
                    <a:pt x="290343" y="382513"/>
                  </a:lnTo>
                  <a:lnTo>
                    <a:pt x="327786" y="358727"/>
                  </a:lnTo>
                  <a:lnTo>
                    <a:pt x="359015" y="327523"/>
                  </a:lnTo>
                  <a:lnTo>
                    <a:pt x="382820" y="290110"/>
                  </a:lnTo>
                  <a:lnTo>
                    <a:pt x="397991" y="247698"/>
                  </a:lnTo>
                  <a:lnTo>
                    <a:pt x="403317" y="201496"/>
                  </a:lnTo>
                  <a:lnTo>
                    <a:pt x="397991" y="155295"/>
                  </a:lnTo>
                  <a:lnTo>
                    <a:pt x="382820" y="112883"/>
                  </a:lnTo>
                  <a:lnTo>
                    <a:pt x="359015" y="75470"/>
                  </a:lnTo>
                  <a:lnTo>
                    <a:pt x="327786" y="44266"/>
                  </a:lnTo>
                  <a:lnTo>
                    <a:pt x="290343" y="20480"/>
                  </a:lnTo>
                  <a:lnTo>
                    <a:pt x="247897" y="5321"/>
                  </a:lnTo>
                  <a:lnTo>
                    <a:pt x="201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06591" y="3597311"/>
              <a:ext cx="403860" cy="403225"/>
            </a:xfrm>
            <a:custGeom>
              <a:avLst/>
              <a:gdLst/>
              <a:ahLst/>
              <a:cxnLst/>
              <a:rect l="l" t="t" r="r" b="b"/>
              <a:pathLst>
                <a:path w="403860" h="403225">
                  <a:moveTo>
                    <a:pt x="0" y="201497"/>
                  </a:moveTo>
                  <a:lnTo>
                    <a:pt x="5325" y="155295"/>
                  </a:lnTo>
                  <a:lnTo>
                    <a:pt x="20496" y="112883"/>
                  </a:lnTo>
                  <a:lnTo>
                    <a:pt x="44302" y="75470"/>
                  </a:lnTo>
                  <a:lnTo>
                    <a:pt x="75531" y="44266"/>
                  </a:lnTo>
                  <a:lnTo>
                    <a:pt x="112974" y="20480"/>
                  </a:lnTo>
                  <a:lnTo>
                    <a:pt x="155420" y="5321"/>
                  </a:lnTo>
                  <a:lnTo>
                    <a:pt x="201658" y="0"/>
                  </a:lnTo>
                  <a:lnTo>
                    <a:pt x="247897" y="5321"/>
                  </a:lnTo>
                  <a:lnTo>
                    <a:pt x="290342" y="20480"/>
                  </a:lnTo>
                  <a:lnTo>
                    <a:pt x="327785" y="44266"/>
                  </a:lnTo>
                  <a:lnTo>
                    <a:pt x="359014" y="75471"/>
                  </a:lnTo>
                  <a:lnTo>
                    <a:pt x="382820" y="112883"/>
                  </a:lnTo>
                  <a:lnTo>
                    <a:pt x="397991" y="155295"/>
                  </a:lnTo>
                  <a:lnTo>
                    <a:pt x="403316" y="201497"/>
                  </a:lnTo>
                  <a:lnTo>
                    <a:pt x="397991" y="247699"/>
                  </a:lnTo>
                  <a:lnTo>
                    <a:pt x="382820" y="290111"/>
                  </a:lnTo>
                  <a:lnTo>
                    <a:pt x="359014" y="327524"/>
                  </a:lnTo>
                  <a:lnTo>
                    <a:pt x="327785" y="358728"/>
                  </a:lnTo>
                  <a:lnTo>
                    <a:pt x="290342" y="382514"/>
                  </a:lnTo>
                  <a:lnTo>
                    <a:pt x="247897" y="397673"/>
                  </a:lnTo>
                  <a:lnTo>
                    <a:pt x="201658" y="402994"/>
                  </a:lnTo>
                  <a:lnTo>
                    <a:pt x="155420" y="397673"/>
                  </a:lnTo>
                  <a:lnTo>
                    <a:pt x="112974" y="382514"/>
                  </a:lnTo>
                  <a:lnTo>
                    <a:pt x="75531" y="358728"/>
                  </a:lnTo>
                  <a:lnTo>
                    <a:pt x="44302" y="327524"/>
                  </a:lnTo>
                  <a:lnTo>
                    <a:pt x="20496" y="290111"/>
                  </a:lnTo>
                  <a:lnTo>
                    <a:pt x="5326" y="247699"/>
                  </a:lnTo>
                  <a:lnTo>
                    <a:pt x="0" y="201497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1327" y="3128200"/>
              <a:ext cx="491533" cy="4848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02290" y="315652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204810" y="0"/>
                  </a:moveTo>
                  <a:lnTo>
                    <a:pt x="157849" y="5321"/>
                  </a:lnTo>
                  <a:lnTo>
                    <a:pt x="114739" y="20480"/>
                  </a:lnTo>
                  <a:lnTo>
                    <a:pt x="76711" y="44266"/>
                  </a:lnTo>
                  <a:lnTo>
                    <a:pt x="44994" y="75470"/>
                  </a:lnTo>
                  <a:lnTo>
                    <a:pt x="20817" y="112883"/>
                  </a:lnTo>
                  <a:lnTo>
                    <a:pt x="5409" y="155295"/>
                  </a:lnTo>
                  <a:lnTo>
                    <a:pt x="0" y="201496"/>
                  </a:lnTo>
                  <a:lnTo>
                    <a:pt x="5409" y="247698"/>
                  </a:lnTo>
                  <a:lnTo>
                    <a:pt x="20817" y="290109"/>
                  </a:lnTo>
                  <a:lnTo>
                    <a:pt x="44994" y="327522"/>
                  </a:lnTo>
                  <a:lnTo>
                    <a:pt x="76711" y="358726"/>
                  </a:lnTo>
                  <a:lnTo>
                    <a:pt x="114739" y="382512"/>
                  </a:lnTo>
                  <a:lnTo>
                    <a:pt x="157849" y="397670"/>
                  </a:lnTo>
                  <a:lnTo>
                    <a:pt x="204810" y="402992"/>
                  </a:lnTo>
                  <a:lnTo>
                    <a:pt x="251771" y="397670"/>
                  </a:lnTo>
                  <a:lnTo>
                    <a:pt x="294880" y="382512"/>
                  </a:lnTo>
                  <a:lnTo>
                    <a:pt x="332908" y="358726"/>
                  </a:lnTo>
                  <a:lnTo>
                    <a:pt x="364626" y="327522"/>
                  </a:lnTo>
                  <a:lnTo>
                    <a:pt x="388803" y="290109"/>
                  </a:lnTo>
                  <a:lnTo>
                    <a:pt x="404211" y="247698"/>
                  </a:lnTo>
                  <a:lnTo>
                    <a:pt x="409620" y="201496"/>
                  </a:lnTo>
                  <a:lnTo>
                    <a:pt x="404211" y="155295"/>
                  </a:lnTo>
                  <a:lnTo>
                    <a:pt x="388803" y="112883"/>
                  </a:lnTo>
                  <a:lnTo>
                    <a:pt x="364626" y="75470"/>
                  </a:lnTo>
                  <a:lnTo>
                    <a:pt x="332908" y="44266"/>
                  </a:lnTo>
                  <a:lnTo>
                    <a:pt x="294880" y="20480"/>
                  </a:lnTo>
                  <a:lnTo>
                    <a:pt x="251771" y="5321"/>
                  </a:lnTo>
                  <a:lnTo>
                    <a:pt x="204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2290" y="315652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0" y="201496"/>
                  </a:moveTo>
                  <a:lnTo>
                    <a:pt x="5409" y="155294"/>
                  </a:lnTo>
                  <a:lnTo>
                    <a:pt x="20817" y="112883"/>
                  </a:lnTo>
                  <a:lnTo>
                    <a:pt x="44994" y="75470"/>
                  </a:lnTo>
                  <a:lnTo>
                    <a:pt x="76712" y="44266"/>
                  </a:lnTo>
                  <a:lnTo>
                    <a:pt x="114740" y="20480"/>
                  </a:lnTo>
                  <a:lnTo>
                    <a:pt x="157849" y="5321"/>
                  </a:lnTo>
                  <a:lnTo>
                    <a:pt x="204810" y="0"/>
                  </a:lnTo>
                  <a:lnTo>
                    <a:pt x="251771" y="5321"/>
                  </a:lnTo>
                  <a:lnTo>
                    <a:pt x="294881" y="20480"/>
                  </a:lnTo>
                  <a:lnTo>
                    <a:pt x="332909" y="44266"/>
                  </a:lnTo>
                  <a:lnTo>
                    <a:pt x="364626" y="75470"/>
                  </a:lnTo>
                  <a:lnTo>
                    <a:pt x="388803" y="112883"/>
                  </a:lnTo>
                  <a:lnTo>
                    <a:pt x="404211" y="155294"/>
                  </a:lnTo>
                  <a:lnTo>
                    <a:pt x="409620" y="201496"/>
                  </a:lnTo>
                  <a:lnTo>
                    <a:pt x="404211" y="247697"/>
                  </a:lnTo>
                  <a:lnTo>
                    <a:pt x="388803" y="290109"/>
                  </a:lnTo>
                  <a:lnTo>
                    <a:pt x="364626" y="327522"/>
                  </a:lnTo>
                  <a:lnTo>
                    <a:pt x="332909" y="358726"/>
                  </a:lnTo>
                  <a:lnTo>
                    <a:pt x="294881" y="382512"/>
                  </a:lnTo>
                  <a:lnTo>
                    <a:pt x="251771" y="397671"/>
                  </a:lnTo>
                  <a:lnTo>
                    <a:pt x="204810" y="402992"/>
                  </a:lnTo>
                  <a:lnTo>
                    <a:pt x="157849" y="397671"/>
                  </a:lnTo>
                  <a:lnTo>
                    <a:pt x="114740" y="382512"/>
                  </a:lnTo>
                  <a:lnTo>
                    <a:pt x="76711" y="358726"/>
                  </a:lnTo>
                  <a:lnTo>
                    <a:pt x="44994" y="327522"/>
                  </a:lnTo>
                  <a:lnTo>
                    <a:pt x="20817" y="290109"/>
                  </a:lnTo>
                  <a:lnTo>
                    <a:pt x="5409" y="247697"/>
                  </a:lnTo>
                  <a:lnTo>
                    <a:pt x="0" y="20149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5929" y="3241542"/>
              <a:ext cx="831841" cy="4785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53204" y="3390770"/>
              <a:ext cx="580390" cy="265430"/>
            </a:xfrm>
            <a:custGeom>
              <a:avLst/>
              <a:gdLst/>
              <a:ahLst/>
              <a:cxnLst/>
              <a:rect l="l" t="t" r="r" b="b"/>
              <a:pathLst>
                <a:path w="580390" h="265429">
                  <a:moveTo>
                    <a:pt x="0" y="265099"/>
                  </a:moveTo>
                  <a:lnTo>
                    <a:pt x="579977" y="0"/>
                  </a:lnTo>
                </a:path>
              </a:pathLst>
            </a:custGeom>
            <a:ln w="21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99191" y="3354369"/>
              <a:ext cx="106045" cy="86360"/>
            </a:xfrm>
            <a:custGeom>
              <a:avLst/>
              <a:gdLst/>
              <a:ahLst/>
              <a:cxnLst/>
              <a:rect l="l" t="t" r="r" b="b"/>
              <a:pathLst>
                <a:path w="106045" h="86360">
                  <a:moveTo>
                    <a:pt x="0" y="0"/>
                  </a:moveTo>
                  <a:lnTo>
                    <a:pt x="39319" y="85892"/>
                  </a:lnTo>
                  <a:lnTo>
                    <a:pt x="105622" y="3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1327" y="4003453"/>
              <a:ext cx="491533" cy="49114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602290" y="4031783"/>
              <a:ext cx="410209" cy="409575"/>
            </a:xfrm>
            <a:custGeom>
              <a:avLst/>
              <a:gdLst/>
              <a:ahLst/>
              <a:cxnLst/>
              <a:rect l="l" t="t" r="r" b="b"/>
              <a:pathLst>
                <a:path w="410209" h="409575">
                  <a:moveTo>
                    <a:pt x="204810" y="0"/>
                  </a:moveTo>
                  <a:lnTo>
                    <a:pt x="157849" y="5404"/>
                  </a:lnTo>
                  <a:lnTo>
                    <a:pt x="114739" y="20800"/>
                  </a:lnTo>
                  <a:lnTo>
                    <a:pt x="76711" y="44958"/>
                  </a:lnTo>
                  <a:lnTo>
                    <a:pt x="44994" y="76650"/>
                  </a:lnTo>
                  <a:lnTo>
                    <a:pt x="20817" y="114648"/>
                  </a:lnTo>
                  <a:lnTo>
                    <a:pt x="5409" y="157723"/>
                  </a:lnTo>
                  <a:lnTo>
                    <a:pt x="0" y="204646"/>
                  </a:lnTo>
                  <a:lnTo>
                    <a:pt x="5409" y="251569"/>
                  </a:lnTo>
                  <a:lnTo>
                    <a:pt x="20817" y="294644"/>
                  </a:lnTo>
                  <a:lnTo>
                    <a:pt x="44994" y="332641"/>
                  </a:lnTo>
                  <a:lnTo>
                    <a:pt x="76711" y="364333"/>
                  </a:lnTo>
                  <a:lnTo>
                    <a:pt x="114739" y="388491"/>
                  </a:lnTo>
                  <a:lnTo>
                    <a:pt x="157849" y="403886"/>
                  </a:lnTo>
                  <a:lnTo>
                    <a:pt x="204810" y="409291"/>
                  </a:lnTo>
                  <a:lnTo>
                    <a:pt x="251771" y="403886"/>
                  </a:lnTo>
                  <a:lnTo>
                    <a:pt x="294880" y="388491"/>
                  </a:lnTo>
                  <a:lnTo>
                    <a:pt x="332908" y="364333"/>
                  </a:lnTo>
                  <a:lnTo>
                    <a:pt x="364626" y="332641"/>
                  </a:lnTo>
                  <a:lnTo>
                    <a:pt x="388803" y="294644"/>
                  </a:lnTo>
                  <a:lnTo>
                    <a:pt x="404211" y="251569"/>
                  </a:lnTo>
                  <a:lnTo>
                    <a:pt x="409620" y="204646"/>
                  </a:lnTo>
                  <a:lnTo>
                    <a:pt x="404211" y="157723"/>
                  </a:lnTo>
                  <a:lnTo>
                    <a:pt x="388803" y="114648"/>
                  </a:lnTo>
                  <a:lnTo>
                    <a:pt x="364626" y="76650"/>
                  </a:lnTo>
                  <a:lnTo>
                    <a:pt x="332908" y="44958"/>
                  </a:lnTo>
                  <a:lnTo>
                    <a:pt x="294880" y="20800"/>
                  </a:lnTo>
                  <a:lnTo>
                    <a:pt x="251771" y="5404"/>
                  </a:lnTo>
                  <a:lnTo>
                    <a:pt x="204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2290" y="4031784"/>
              <a:ext cx="410209" cy="409575"/>
            </a:xfrm>
            <a:custGeom>
              <a:avLst/>
              <a:gdLst/>
              <a:ahLst/>
              <a:cxnLst/>
              <a:rect l="l" t="t" r="r" b="b"/>
              <a:pathLst>
                <a:path w="410209" h="409575">
                  <a:moveTo>
                    <a:pt x="0" y="204645"/>
                  </a:moveTo>
                  <a:lnTo>
                    <a:pt x="5409" y="157722"/>
                  </a:lnTo>
                  <a:lnTo>
                    <a:pt x="20817" y="114647"/>
                  </a:lnTo>
                  <a:lnTo>
                    <a:pt x="44994" y="76650"/>
                  </a:lnTo>
                  <a:lnTo>
                    <a:pt x="76712" y="44958"/>
                  </a:lnTo>
                  <a:lnTo>
                    <a:pt x="114740" y="20800"/>
                  </a:lnTo>
                  <a:lnTo>
                    <a:pt x="157849" y="5404"/>
                  </a:lnTo>
                  <a:lnTo>
                    <a:pt x="204810" y="0"/>
                  </a:lnTo>
                  <a:lnTo>
                    <a:pt x="251771" y="5404"/>
                  </a:lnTo>
                  <a:lnTo>
                    <a:pt x="294881" y="20800"/>
                  </a:lnTo>
                  <a:lnTo>
                    <a:pt x="332909" y="44958"/>
                  </a:lnTo>
                  <a:lnTo>
                    <a:pt x="364626" y="76650"/>
                  </a:lnTo>
                  <a:lnTo>
                    <a:pt x="388803" y="114647"/>
                  </a:lnTo>
                  <a:lnTo>
                    <a:pt x="404211" y="157722"/>
                  </a:lnTo>
                  <a:lnTo>
                    <a:pt x="409620" y="204645"/>
                  </a:lnTo>
                  <a:lnTo>
                    <a:pt x="404211" y="251569"/>
                  </a:lnTo>
                  <a:lnTo>
                    <a:pt x="388803" y="294643"/>
                  </a:lnTo>
                  <a:lnTo>
                    <a:pt x="364626" y="332641"/>
                  </a:lnTo>
                  <a:lnTo>
                    <a:pt x="332909" y="364333"/>
                  </a:lnTo>
                  <a:lnTo>
                    <a:pt x="294881" y="388490"/>
                  </a:lnTo>
                  <a:lnTo>
                    <a:pt x="251771" y="403886"/>
                  </a:lnTo>
                  <a:lnTo>
                    <a:pt x="204810" y="409291"/>
                  </a:lnTo>
                  <a:lnTo>
                    <a:pt x="157849" y="403886"/>
                  </a:lnTo>
                  <a:lnTo>
                    <a:pt x="114740" y="388490"/>
                  </a:lnTo>
                  <a:lnTo>
                    <a:pt x="76711" y="364333"/>
                  </a:lnTo>
                  <a:lnTo>
                    <a:pt x="44994" y="332641"/>
                  </a:lnTo>
                  <a:lnTo>
                    <a:pt x="20817" y="294643"/>
                  </a:lnTo>
                  <a:lnTo>
                    <a:pt x="5409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2646" y="3751581"/>
              <a:ext cx="775122" cy="6170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09912" y="3786219"/>
              <a:ext cx="528955" cy="389890"/>
            </a:xfrm>
            <a:custGeom>
              <a:avLst/>
              <a:gdLst/>
              <a:ahLst/>
              <a:cxnLst/>
              <a:rect l="l" t="t" r="r" b="b"/>
              <a:pathLst>
                <a:path w="528954" h="389889">
                  <a:moveTo>
                    <a:pt x="0" y="0"/>
                  </a:moveTo>
                  <a:lnTo>
                    <a:pt x="528737" y="389317"/>
                  </a:lnTo>
                </a:path>
              </a:pathLst>
            </a:custGeom>
            <a:ln w="21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97934" y="4128174"/>
              <a:ext cx="104139" cy="94615"/>
            </a:xfrm>
            <a:custGeom>
              <a:avLst/>
              <a:gdLst/>
              <a:ahLst/>
              <a:cxnLst/>
              <a:rect l="l" t="t" r="r" b="b"/>
              <a:pathLst>
                <a:path w="104140" h="94614">
                  <a:moveTo>
                    <a:pt x="56080" y="0"/>
                  </a:moveTo>
                  <a:lnTo>
                    <a:pt x="0" y="76034"/>
                  </a:lnTo>
                  <a:lnTo>
                    <a:pt x="104136" y="94052"/>
                  </a:lnTo>
                  <a:lnTo>
                    <a:pt x="56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5635" y="4450524"/>
              <a:ext cx="485235" cy="4911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606583" y="4478858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60" h="409575">
                  <a:moveTo>
                    <a:pt x="201656" y="0"/>
                  </a:moveTo>
                  <a:lnTo>
                    <a:pt x="155418" y="5404"/>
                  </a:lnTo>
                  <a:lnTo>
                    <a:pt x="112973" y="20800"/>
                  </a:lnTo>
                  <a:lnTo>
                    <a:pt x="75530" y="44958"/>
                  </a:lnTo>
                  <a:lnTo>
                    <a:pt x="44301" y="76650"/>
                  </a:lnTo>
                  <a:lnTo>
                    <a:pt x="20496" y="114647"/>
                  </a:lnTo>
                  <a:lnTo>
                    <a:pt x="5325" y="157722"/>
                  </a:lnTo>
                  <a:lnTo>
                    <a:pt x="0" y="204645"/>
                  </a:lnTo>
                  <a:lnTo>
                    <a:pt x="5325" y="251569"/>
                  </a:lnTo>
                  <a:lnTo>
                    <a:pt x="20496" y="294644"/>
                  </a:lnTo>
                  <a:lnTo>
                    <a:pt x="44301" y="332641"/>
                  </a:lnTo>
                  <a:lnTo>
                    <a:pt x="75530" y="364333"/>
                  </a:lnTo>
                  <a:lnTo>
                    <a:pt x="112973" y="388491"/>
                  </a:lnTo>
                  <a:lnTo>
                    <a:pt x="155418" y="403886"/>
                  </a:lnTo>
                  <a:lnTo>
                    <a:pt x="201656" y="409291"/>
                  </a:lnTo>
                  <a:lnTo>
                    <a:pt x="247895" y="403886"/>
                  </a:lnTo>
                  <a:lnTo>
                    <a:pt x="290340" y="388491"/>
                  </a:lnTo>
                  <a:lnTo>
                    <a:pt x="327783" y="364333"/>
                  </a:lnTo>
                  <a:lnTo>
                    <a:pt x="359012" y="332641"/>
                  </a:lnTo>
                  <a:lnTo>
                    <a:pt x="382817" y="294644"/>
                  </a:lnTo>
                  <a:lnTo>
                    <a:pt x="397988" y="251569"/>
                  </a:lnTo>
                  <a:lnTo>
                    <a:pt x="403313" y="204645"/>
                  </a:lnTo>
                  <a:lnTo>
                    <a:pt x="397988" y="157722"/>
                  </a:lnTo>
                  <a:lnTo>
                    <a:pt x="382817" y="114647"/>
                  </a:lnTo>
                  <a:lnTo>
                    <a:pt x="359012" y="76650"/>
                  </a:lnTo>
                  <a:lnTo>
                    <a:pt x="327783" y="44958"/>
                  </a:lnTo>
                  <a:lnTo>
                    <a:pt x="290340" y="20800"/>
                  </a:lnTo>
                  <a:lnTo>
                    <a:pt x="247895" y="5404"/>
                  </a:lnTo>
                  <a:lnTo>
                    <a:pt x="201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06583" y="4478859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60" h="409575">
                  <a:moveTo>
                    <a:pt x="0" y="204645"/>
                  </a:moveTo>
                  <a:lnTo>
                    <a:pt x="5325" y="157722"/>
                  </a:lnTo>
                  <a:lnTo>
                    <a:pt x="20496" y="114647"/>
                  </a:lnTo>
                  <a:lnTo>
                    <a:pt x="44301" y="76650"/>
                  </a:lnTo>
                  <a:lnTo>
                    <a:pt x="75530" y="44958"/>
                  </a:lnTo>
                  <a:lnTo>
                    <a:pt x="112973" y="20800"/>
                  </a:lnTo>
                  <a:lnTo>
                    <a:pt x="155419" y="5404"/>
                  </a:lnTo>
                  <a:lnTo>
                    <a:pt x="201657" y="0"/>
                  </a:lnTo>
                  <a:lnTo>
                    <a:pt x="247895" y="5404"/>
                  </a:lnTo>
                  <a:lnTo>
                    <a:pt x="290341" y="20800"/>
                  </a:lnTo>
                  <a:lnTo>
                    <a:pt x="327783" y="44958"/>
                  </a:lnTo>
                  <a:lnTo>
                    <a:pt x="359012" y="76650"/>
                  </a:lnTo>
                  <a:lnTo>
                    <a:pt x="382818" y="114647"/>
                  </a:lnTo>
                  <a:lnTo>
                    <a:pt x="397988" y="157722"/>
                  </a:lnTo>
                  <a:lnTo>
                    <a:pt x="403314" y="204645"/>
                  </a:lnTo>
                  <a:lnTo>
                    <a:pt x="397988" y="251569"/>
                  </a:lnTo>
                  <a:lnTo>
                    <a:pt x="382817" y="294644"/>
                  </a:lnTo>
                  <a:lnTo>
                    <a:pt x="359012" y="332641"/>
                  </a:lnTo>
                  <a:lnTo>
                    <a:pt x="327783" y="364333"/>
                  </a:lnTo>
                  <a:lnTo>
                    <a:pt x="290341" y="388491"/>
                  </a:lnTo>
                  <a:lnTo>
                    <a:pt x="247895" y="403887"/>
                  </a:lnTo>
                  <a:lnTo>
                    <a:pt x="201657" y="409291"/>
                  </a:lnTo>
                  <a:lnTo>
                    <a:pt x="155419" y="403887"/>
                  </a:lnTo>
                  <a:lnTo>
                    <a:pt x="112973" y="388491"/>
                  </a:lnTo>
                  <a:lnTo>
                    <a:pt x="75530" y="364333"/>
                  </a:lnTo>
                  <a:lnTo>
                    <a:pt x="44301" y="332641"/>
                  </a:lnTo>
                  <a:lnTo>
                    <a:pt x="20496" y="294644"/>
                  </a:lnTo>
                  <a:lnTo>
                    <a:pt x="5326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1327" y="4859820"/>
              <a:ext cx="491533" cy="4848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602271" y="4888148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204807" y="0"/>
                  </a:moveTo>
                  <a:lnTo>
                    <a:pt x="157847" y="5321"/>
                  </a:lnTo>
                  <a:lnTo>
                    <a:pt x="114738" y="20480"/>
                  </a:lnTo>
                  <a:lnTo>
                    <a:pt x="76710" y="44266"/>
                  </a:lnTo>
                  <a:lnTo>
                    <a:pt x="44993" y="75470"/>
                  </a:lnTo>
                  <a:lnTo>
                    <a:pt x="20816" y="112883"/>
                  </a:lnTo>
                  <a:lnTo>
                    <a:pt x="5409" y="155295"/>
                  </a:lnTo>
                  <a:lnTo>
                    <a:pt x="0" y="201496"/>
                  </a:lnTo>
                  <a:lnTo>
                    <a:pt x="5409" y="247698"/>
                  </a:lnTo>
                  <a:lnTo>
                    <a:pt x="20816" y="290110"/>
                  </a:lnTo>
                  <a:lnTo>
                    <a:pt x="44993" y="327523"/>
                  </a:lnTo>
                  <a:lnTo>
                    <a:pt x="76710" y="358728"/>
                  </a:lnTo>
                  <a:lnTo>
                    <a:pt x="114738" y="382514"/>
                  </a:lnTo>
                  <a:lnTo>
                    <a:pt x="157847" y="397673"/>
                  </a:lnTo>
                  <a:lnTo>
                    <a:pt x="204807" y="402995"/>
                  </a:lnTo>
                  <a:lnTo>
                    <a:pt x="251768" y="397673"/>
                  </a:lnTo>
                  <a:lnTo>
                    <a:pt x="294878" y="382514"/>
                  </a:lnTo>
                  <a:lnTo>
                    <a:pt x="332905" y="358728"/>
                  </a:lnTo>
                  <a:lnTo>
                    <a:pt x="364622" y="327523"/>
                  </a:lnTo>
                  <a:lnTo>
                    <a:pt x="388800" y="290110"/>
                  </a:lnTo>
                  <a:lnTo>
                    <a:pt x="404207" y="247698"/>
                  </a:lnTo>
                  <a:lnTo>
                    <a:pt x="409616" y="201496"/>
                  </a:lnTo>
                  <a:lnTo>
                    <a:pt x="404207" y="155295"/>
                  </a:lnTo>
                  <a:lnTo>
                    <a:pt x="388800" y="112883"/>
                  </a:lnTo>
                  <a:lnTo>
                    <a:pt x="364622" y="75470"/>
                  </a:lnTo>
                  <a:lnTo>
                    <a:pt x="332905" y="44266"/>
                  </a:lnTo>
                  <a:lnTo>
                    <a:pt x="294878" y="20480"/>
                  </a:lnTo>
                  <a:lnTo>
                    <a:pt x="251768" y="5321"/>
                  </a:lnTo>
                  <a:lnTo>
                    <a:pt x="2048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02271" y="488814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0" y="201496"/>
                  </a:moveTo>
                  <a:lnTo>
                    <a:pt x="5409" y="155295"/>
                  </a:lnTo>
                  <a:lnTo>
                    <a:pt x="20817" y="112883"/>
                  </a:lnTo>
                  <a:lnTo>
                    <a:pt x="44994" y="75470"/>
                  </a:lnTo>
                  <a:lnTo>
                    <a:pt x="76711" y="44266"/>
                  </a:lnTo>
                  <a:lnTo>
                    <a:pt x="114739" y="20480"/>
                  </a:lnTo>
                  <a:lnTo>
                    <a:pt x="157848" y="5321"/>
                  </a:lnTo>
                  <a:lnTo>
                    <a:pt x="204809" y="0"/>
                  </a:lnTo>
                  <a:lnTo>
                    <a:pt x="251769" y="5321"/>
                  </a:lnTo>
                  <a:lnTo>
                    <a:pt x="294878" y="20480"/>
                  </a:lnTo>
                  <a:lnTo>
                    <a:pt x="332906" y="44266"/>
                  </a:lnTo>
                  <a:lnTo>
                    <a:pt x="364623" y="75470"/>
                  </a:lnTo>
                  <a:lnTo>
                    <a:pt x="388800" y="112883"/>
                  </a:lnTo>
                  <a:lnTo>
                    <a:pt x="404208" y="155295"/>
                  </a:lnTo>
                  <a:lnTo>
                    <a:pt x="409617" y="201496"/>
                  </a:lnTo>
                  <a:lnTo>
                    <a:pt x="404208" y="247698"/>
                  </a:lnTo>
                  <a:lnTo>
                    <a:pt x="388800" y="290110"/>
                  </a:lnTo>
                  <a:lnTo>
                    <a:pt x="364623" y="327523"/>
                  </a:lnTo>
                  <a:lnTo>
                    <a:pt x="332906" y="358727"/>
                  </a:lnTo>
                  <a:lnTo>
                    <a:pt x="294878" y="382513"/>
                  </a:lnTo>
                  <a:lnTo>
                    <a:pt x="251769" y="397672"/>
                  </a:lnTo>
                  <a:lnTo>
                    <a:pt x="204809" y="402994"/>
                  </a:lnTo>
                  <a:lnTo>
                    <a:pt x="157848" y="397672"/>
                  </a:lnTo>
                  <a:lnTo>
                    <a:pt x="114739" y="382513"/>
                  </a:lnTo>
                  <a:lnTo>
                    <a:pt x="76711" y="358727"/>
                  </a:lnTo>
                  <a:lnTo>
                    <a:pt x="44994" y="327523"/>
                  </a:lnTo>
                  <a:lnTo>
                    <a:pt x="20817" y="290110"/>
                  </a:lnTo>
                  <a:lnTo>
                    <a:pt x="5409" y="247698"/>
                  </a:lnTo>
                  <a:lnTo>
                    <a:pt x="0" y="201497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99632" y="3852341"/>
              <a:ext cx="894854" cy="124045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953199" y="3886960"/>
              <a:ext cx="667385" cy="995680"/>
            </a:xfrm>
            <a:custGeom>
              <a:avLst/>
              <a:gdLst/>
              <a:ahLst/>
              <a:cxnLst/>
              <a:rect l="l" t="t" r="r" b="b"/>
              <a:pathLst>
                <a:path w="667384" h="995679">
                  <a:moveTo>
                    <a:pt x="0" y="0"/>
                  </a:moveTo>
                  <a:lnTo>
                    <a:pt x="667226" y="995292"/>
                  </a:lnTo>
                </a:path>
              </a:pathLst>
            </a:custGeom>
            <a:ln w="2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72370" y="4842887"/>
              <a:ext cx="92075" cy="104775"/>
            </a:xfrm>
            <a:custGeom>
              <a:avLst/>
              <a:gdLst/>
              <a:ahLst/>
              <a:cxnLst/>
              <a:rect l="l" t="t" r="r" b="b"/>
              <a:pathLst>
                <a:path w="92075" h="104775">
                  <a:moveTo>
                    <a:pt x="78538" y="0"/>
                  </a:moveTo>
                  <a:lnTo>
                    <a:pt x="0" y="52561"/>
                  </a:lnTo>
                  <a:lnTo>
                    <a:pt x="91871" y="104757"/>
                  </a:lnTo>
                  <a:lnTo>
                    <a:pt x="785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99627" y="3386369"/>
              <a:ext cx="894859" cy="12152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953188" y="3567791"/>
              <a:ext cx="666750" cy="972819"/>
            </a:xfrm>
            <a:custGeom>
              <a:avLst/>
              <a:gdLst/>
              <a:ahLst/>
              <a:cxnLst/>
              <a:rect l="l" t="t" r="r" b="b"/>
              <a:pathLst>
                <a:path w="666750" h="972820">
                  <a:moveTo>
                    <a:pt x="0" y="972260"/>
                  </a:moveTo>
                  <a:lnTo>
                    <a:pt x="666544" y="0"/>
                  </a:lnTo>
                </a:path>
              </a:pathLst>
            </a:custGeom>
            <a:ln w="2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71828" y="3502853"/>
              <a:ext cx="92710" cy="104775"/>
            </a:xfrm>
            <a:custGeom>
              <a:avLst/>
              <a:gdLst/>
              <a:ahLst/>
              <a:cxnLst/>
              <a:rect l="l" t="t" r="r" b="b"/>
              <a:pathLst>
                <a:path w="92709" h="104775">
                  <a:moveTo>
                    <a:pt x="92415" y="0"/>
                  </a:moveTo>
                  <a:lnTo>
                    <a:pt x="0" y="51229"/>
                  </a:lnTo>
                  <a:lnTo>
                    <a:pt x="77983" y="104609"/>
                  </a:lnTo>
                  <a:lnTo>
                    <a:pt x="92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2646" y="4261624"/>
              <a:ext cx="831828" cy="48485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009909" y="4411344"/>
              <a:ext cx="580390" cy="270510"/>
            </a:xfrm>
            <a:custGeom>
              <a:avLst/>
              <a:gdLst/>
              <a:ahLst/>
              <a:cxnLst/>
              <a:rect l="l" t="t" r="r" b="b"/>
              <a:pathLst>
                <a:path w="580390" h="270510">
                  <a:moveTo>
                    <a:pt x="0" y="270103"/>
                  </a:moveTo>
                  <a:lnTo>
                    <a:pt x="580203" y="0"/>
                  </a:lnTo>
                </a:path>
              </a:pathLst>
            </a:custGeom>
            <a:ln w="21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5864" y="4375198"/>
              <a:ext cx="106045" cy="85725"/>
            </a:xfrm>
            <a:custGeom>
              <a:avLst/>
              <a:gdLst/>
              <a:ahLst/>
              <a:cxnLst/>
              <a:rect l="l" t="t" r="r" b="b"/>
              <a:pathLst>
                <a:path w="106045" h="85725">
                  <a:moveTo>
                    <a:pt x="0" y="0"/>
                  </a:moveTo>
                  <a:lnTo>
                    <a:pt x="39917" y="85618"/>
                  </a:lnTo>
                  <a:lnTo>
                    <a:pt x="105644" y="2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12230" y="4784258"/>
              <a:ext cx="825539" cy="45336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953183" y="4825178"/>
              <a:ext cx="579120" cy="235585"/>
            </a:xfrm>
            <a:custGeom>
              <a:avLst/>
              <a:gdLst/>
              <a:ahLst/>
              <a:cxnLst/>
              <a:rect l="l" t="t" r="r" b="b"/>
              <a:pathLst>
                <a:path w="579120" h="235585">
                  <a:moveTo>
                    <a:pt x="0" y="0"/>
                  </a:moveTo>
                  <a:lnTo>
                    <a:pt x="578636" y="235170"/>
                  </a:lnTo>
                </a:path>
              </a:pathLst>
            </a:custGeom>
            <a:ln w="21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99421" y="5010682"/>
              <a:ext cx="105410" cy="87630"/>
            </a:xfrm>
            <a:custGeom>
              <a:avLst/>
              <a:gdLst/>
              <a:ahLst/>
              <a:cxnLst/>
              <a:rect l="l" t="t" r="r" b="b"/>
              <a:pathLst>
                <a:path w="105409" h="87629">
                  <a:moveTo>
                    <a:pt x="35619" y="0"/>
                  </a:moveTo>
                  <a:lnTo>
                    <a:pt x="0" y="87490"/>
                  </a:lnTo>
                  <a:lnTo>
                    <a:pt x="105369" y="79335"/>
                  </a:lnTo>
                  <a:lnTo>
                    <a:pt x="35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01950" y="4003453"/>
              <a:ext cx="485240" cy="49114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742924" y="4031785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59" h="409575">
                  <a:moveTo>
                    <a:pt x="201659" y="0"/>
                  </a:moveTo>
                  <a:lnTo>
                    <a:pt x="155420" y="5404"/>
                  </a:lnTo>
                  <a:lnTo>
                    <a:pt x="112974" y="20800"/>
                  </a:lnTo>
                  <a:lnTo>
                    <a:pt x="75531" y="44958"/>
                  </a:lnTo>
                  <a:lnTo>
                    <a:pt x="44302" y="76650"/>
                  </a:lnTo>
                  <a:lnTo>
                    <a:pt x="20496" y="114647"/>
                  </a:lnTo>
                  <a:lnTo>
                    <a:pt x="5325" y="157722"/>
                  </a:lnTo>
                  <a:lnTo>
                    <a:pt x="0" y="204645"/>
                  </a:lnTo>
                  <a:lnTo>
                    <a:pt x="5325" y="251568"/>
                  </a:lnTo>
                  <a:lnTo>
                    <a:pt x="20496" y="294643"/>
                  </a:lnTo>
                  <a:lnTo>
                    <a:pt x="44302" y="332640"/>
                  </a:lnTo>
                  <a:lnTo>
                    <a:pt x="75531" y="364332"/>
                  </a:lnTo>
                  <a:lnTo>
                    <a:pt x="112974" y="388490"/>
                  </a:lnTo>
                  <a:lnTo>
                    <a:pt x="155420" y="403885"/>
                  </a:lnTo>
                  <a:lnTo>
                    <a:pt x="201659" y="409290"/>
                  </a:lnTo>
                  <a:lnTo>
                    <a:pt x="247897" y="403885"/>
                  </a:lnTo>
                  <a:lnTo>
                    <a:pt x="290343" y="388490"/>
                  </a:lnTo>
                  <a:lnTo>
                    <a:pt x="327786" y="364332"/>
                  </a:lnTo>
                  <a:lnTo>
                    <a:pt x="359016" y="332640"/>
                  </a:lnTo>
                  <a:lnTo>
                    <a:pt x="382821" y="294643"/>
                  </a:lnTo>
                  <a:lnTo>
                    <a:pt x="397992" y="251568"/>
                  </a:lnTo>
                  <a:lnTo>
                    <a:pt x="403318" y="204645"/>
                  </a:lnTo>
                  <a:lnTo>
                    <a:pt x="397993" y="157722"/>
                  </a:lnTo>
                  <a:lnTo>
                    <a:pt x="382822" y="114647"/>
                  </a:lnTo>
                  <a:lnTo>
                    <a:pt x="359016" y="76650"/>
                  </a:lnTo>
                  <a:lnTo>
                    <a:pt x="327787" y="44958"/>
                  </a:lnTo>
                  <a:lnTo>
                    <a:pt x="290344" y="20800"/>
                  </a:lnTo>
                  <a:lnTo>
                    <a:pt x="247898" y="5404"/>
                  </a:lnTo>
                  <a:lnTo>
                    <a:pt x="201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42924" y="4031784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59" h="409575">
                  <a:moveTo>
                    <a:pt x="0" y="204645"/>
                  </a:moveTo>
                  <a:lnTo>
                    <a:pt x="5325" y="157722"/>
                  </a:lnTo>
                  <a:lnTo>
                    <a:pt x="20496" y="114647"/>
                  </a:lnTo>
                  <a:lnTo>
                    <a:pt x="44302" y="76650"/>
                  </a:lnTo>
                  <a:lnTo>
                    <a:pt x="75531" y="44958"/>
                  </a:lnTo>
                  <a:lnTo>
                    <a:pt x="112974" y="20800"/>
                  </a:lnTo>
                  <a:lnTo>
                    <a:pt x="155420" y="5404"/>
                  </a:lnTo>
                  <a:lnTo>
                    <a:pt x="201659" y="0"/>
                  </a:lnTo>
                  <a:lnTo>
                    <a:pt x="247898" y="5404"/>
                  </a:lnTo>
                  <a:lnTo>
                    <a:pt x="290344" y="20800"/>
                  </a:lnTo>
                  <a:lnTo>
                    <a:pt x="327786" y="44958"/>
                  </a:lnTo>
                  <a:lnTo>
                    <a:pt x="359016" y="76650"/>
                  </a:lnTo>
                  <a:lnTo>
                    <a:pt x="382821" y="114647"/>
                  </a:lnTo>
                  <a:lnTo>
                    <a:pt x="397992" y="157722"/>
                  </a:lnTo>
                  <a:lnTo>
                    <a:pt x="403318" y="204645"/>
                  </a:lnTo>
                  <a:lnTo>
                    <a:pt x="397992" y="251569"/>
                  </a:lnTo>
                  <a:lnTo>
                    <a:pt x="382821" y="294643"/>
                  </a:lnTo>
                  <a:lnTo>
                    <a:pt x="359016" y="332641"/>
                  </a:lnTo>
                  <a:lnTo>
                    <a:pt x="327786" y="364333"/>
                  </a:lnTo>
                  <a:lnTo>
                    <a:pt x="290343" y="388491"/>
                  </a:lnTo>
                  <a:lnTo>
                    <a:pt x="247897" y="403886"/>
                  </a:lnTo>
                  <a:lnTo>
                    <a:pt x="201659" y="409291"/>
                  </a:lnTo>
                  <a:lnTo>
                    <a:pt x="155420" y="403886"/>
                  </a:lnTo>
                  <a:lnTo>
                    <a:pt x="112974" y="388491"/>
                  </a:lnTo>
                  <a:lnTo>
                    <a:pt x="75531" y="364333"/>
                  </a:lnTo>
                  <a:lnTo>
                    <a:pt x="44302" y="332641"/>
                  </a:lnTo>
                  <a:lnTo>
                    <a:pt x="20496" y="294643"/>
                  </a:lnTo>
                  <a:lnTo>
                    <a:pt x="5325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64641" y="3323412"/>
              <a:ext cx="970470" cy="91302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011906" y="3358040"/>
              <a:ext cx="735330" cy="680720"/>
            </a:xfrm>
            <a:custGeom>
              <a:avLst/>
              <a:gdLst/>
              <a:ahLst/>
              <a:cxnLst/>
              <a:rect l="l" t="t" r="r" b="b"/>
              <a:pathLst>
                <a:path w="735329" h="680720">
                  <a:moveTo>
                    <a:pt x="0" y="0"/>
                  </a:moveTo>
                  <a:lnTo>
                    <a:pt x="735090" y="680367"/>
                  </a:lnTo>
                </a:path>
              </a:pathLst>
            </a:custGeom>
            <a:ln w="21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03327" y="3993059"/>
              <a:ext cx="101600" cy="99060"/>
            </a:xfrm>
            <a:custGeom>
              <a:avLst/>
              <a:gdLst/>
              <a:ahLst/>
              <a:cxnLst/>
              <a:rect l="l" t="t" r="r" b="b"/>
              <a:pathLst>
                <a:path w="101600" h="99060">
                  <a:moveTo>
                    <a:pt x="64240" y="0"/>
                  </a:moveTo>
                  <a:lnTo>
                    <a:pt x="0" y="69288"/>
                  </a:lnTo>
                  <a:lnTo>
                    <a:pt x="101465" y="98832"/>
                  </a:lnTo>
                  <a:lnTo>
                    <a:pt x="64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77240" y="4116800"/>
              <a:ext cx="901161" cy="26446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011907" y="4233283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650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50807" y="418605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5" y="0"/>
                  </a:moveTo>
                  <a:lnTo>
                    <a:pt x="0" y="94451"/>
                  </a:lnTo>
                  <a:lnTo>
                    <a:pt x="94529" y="4723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64641" y="4261637"/>
              <a:ext cx="970470" cy="88783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011912" y="4430708"/>
              <a:ext cx="734695" cy="659130"/>
            </a:xfrm>
            <a:custGeom>
              <a:avLst/>
              <a:gdLst/>
              <a:ahLst/>
              <a:cxnLst/>
              <a:rect l="l" t="t" r="r" b="b"/>
              <a:pathLst>
                <a:path w="734695" h="659129">
                  <a:moveTo>
                    <a:pt x="0" y="658983"/>
                  </a:moveTo>
                  <a:lnTo>
                    <a:pt x="734277" y="0"/>
                  </a:lnTo>
                </a:path>
              </a:pathLst>
            </a:custGeom>
            <a:ln w="21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02861" y="4378114"/>
              <a:ext cx="102235" cy="98425"/>
            </a:xfrm>
            <a:custGeom>
              <a:avLst/>
              <a:gdLst/>
              <a:ahLst/>
              <a:cxnLst/>
              <a:rect l="l" t="t" r="r" b="b"/>
              <a:pathLst>
                <a:path w="102234" h="98425">
                  <a:moveTo>
                    <a:pt x="101908" y="0"/>
                  </a:moveTo>
                  <a:lnTo>
                    <a:pt x="0" y="27974"/>
                  </a:lnTo>
                  <a:lnTo>
                    <a:pt x="63162" y="98245"/>
                  </a:lnTo>
                  <a:lnTo>
                    <a:pt x="101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1578" y="4116806"/>
              <a:ext cx="693190" cy="26445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146230" y="4233298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3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76704" y="418606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3" y="0"/>
                  </a:moveTo>
                  <a:lnTo>
                    <a:pt x="0" y="94452"/>
                  </a:lnTo>
                  <a:lnTo>
                    <a:pt x="94529" y="4723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42585" y="3669730"/>
              <a:ext cx="693191" cy="26446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077237" y="3786216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2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07709" y="373898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3" y="0"/>
                  </a:moveTo>
                  <a:lnTo>
                    <a:pt x="0" y="94451"/>
                  </a:lnTo>
                  <a:lnTo>
                    <a:pt x="94528" y="4723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42585" y="4563875"/>
              <a:ext cx="693191" cy="26446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077232" y="4680353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0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07700" y="463311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5" y="0"/>
                  </a:moveTo>
                  <a:lnTo>
                    <a:pt x="0" y="94451"/>
                  </a:lnTo>
                  <a:lnTo>
                    <a:pt x="94529" y="4723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767545" y="3542649"/>
            <a:ext cx="28575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20" dirty="0">
                <a:latin typeface="Calibri"/>
                <a:cs typeface="Calibri"/>
              </a:rPr>
              <a:t>x</a:t>
            </a:r>
            <a:r>
              <a:rPr sz="2025" spc="30" baseline="-20576" dirty="0">
                <a:latin typeface="Calibri"/>
                <a:cs typeface="Calibri"/>
              </a:rPr>
              <a:t>1</a:t>
            </a:r>
            <a:endParaRPr sz="2025" baseline="-20576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92945" y="4475198"/>
            <a:ext cx="14287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0" dirty="0">
                <a:latin typeface="Calibri"/>
                <a:cs typeface="Calibri"/>
              </a:rPr>
              <a:t>x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12681" y="4632617"/>
            <a:ext cx="114935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549963" y="2464864"/>
            <a:ext cx="458470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115" marR="5080" indent="-19050">
              <a:lnSpc>
                <a:spcPct val="101299"/>
              </a:lnSpc>
              <a:spcBef>
                <a:spcPts val="110"/>
              </a:spcBef>
            </a:pPr>
            <a:r>
              <a:rPr sz="1550" spc="-15" dirty="0">
                <a:latin typeface="Calibri"/>
                <a:cs typeface="Calibri"/>
              </a:rPr>
              <a:t>i</a:t>
            </a:r>
            <a:r>
              <a:rPr sz="1550" spc="20" dirty="0">
                <a:latin typeface="Calibri"/>
                <a:cs typeface="Calibri"/>
              </a:rPr>
              <a:t>npu</a:t>
            </a:r>
            <a:r>
              <a:rPr sz="1550" spc="5" dirty="0">
                <a:latin typeface="Calibri"/>
                <a:cs typeface="Calibri"/>
              </a:rPr>
              <a:t>t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08041" y="2464864"/>
            <a:ext cx="597535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6680" marR="5080" indent="-94615">
              <a:lnSpc>
                <a:spcPct val="101299"/>
              </a:lnSpc>
              <a:spcBef>
                <a:spcPts val="110"/>
              </a:spcBef>
            </a:pPr>
            <a:r>
              <a:rPr sz="1550" spc="20" dirty="0">
                <a:latin typeface="Calibri"/>
                <a:cs typeface="Calibri"/>
              </a:rPr>
              <a:t>h</a:t>
            </a:r>
            <a:r>
              <a:rPr sz="1550" spc="-15" dirty="0">
                <a:latin typeface="Calibri"/>
                <a:cs typeface="Calibri"/>
              </a:rPr>
              <a:t>i</a:t>
            </a:r>
            <a:r>
              <a:rPr sz="1550" spc="20" dirty="0">
                <a:latin typeface="Calibri"/>
                <a:cs typeface="Calibri"/>
              </a:rPr>
              <a:t>dd</a:t>
            </a:r>
            <a:r>
              <a:rPr sz="1550" spc="10" dirty="0">
                <a:latin typeface="Calibri"/>
                <a:cs typeface="Calibri"/>
              </a:rPr>
              <a:t>en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64753" y="2458214"/>
            <a:ext cx="591185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0330" marR="5080" indent="-88265">
              <a:lnSpc>
                <a:spcPct val="101299"/>
              </a:lnSpc>
              <a:spcBef>
                <a:spcPts val="110"/>
              </a:spcBef>
            </a:pPr>
            <a:r>
              <a:rPr sz="1550" spc="20" dirty="0">
                <a:latin typeface="Calibri"/>
                <a:cs typeface="Calibri"/>
              </a:rPr>
              <a:t>outpu</a:t>
            </a:r>
            <a:r>
              <a:rPr sz="1550" spc="5" dirty="0">
                <a:latin typeface="Calibri"/>
                <a:cs typeface="Calibri"/>
              </a:rPr>
              <a:t>t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811735" y="3969393"/>
            <a:ext cx="14859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5" dirty="0">
                <a:latin typeface="Calibri"/>
                <a:cs typeface="Calibri"/>
              </a:rPr>
              <a:t>y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ECA8-CD24-46AF-B0BA-BBF6ED9B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Neural Network for Iris Dataset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14763-EBBA-423C-860D-83FDA24C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Neural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8086B-5859-4BE4-8F84-DCFB94B7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E8849-B6B5-4729-A8BF-A6502098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7AB0C-5B41-41BD-8038-5F58BF8A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4624"/>
            <a:ext cx="8229600" cy="42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808E12-EDA1-0EA1-53BA-240703A2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in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478C7-8879-C72D-EA3A-63A473D7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base model of neural networks is Sequential()</a:t>
            </a:r>
          </a:p>
          <a:p>
            <a:r>
              <a:rPr lang="en-US" dirty="0"/>
              <a:t>After this initialization, various layers can be added to the network</a:t>
            </a:r>
          </a:p>
          <a:p>
            <a:pPr lvl="1"/>
            <a:r>
              <a:rPr lang="en-US" dirty="0"/>
              <a:t>These layers are called Dense layers</a:t>
            </a:r>
          </a:p>
          <a:p>
            <a:pPr lvl="2"/>
            <a:r>
              <a:rPr lang="en-US" dirty="0" err="1"/>
              <a:t>Model.add</a:t>
            </a:r>
            <a:r>
              <a:rPr lang="en-US" dirty="0"/>
              <a:t>(Dense(units, activation))</a:t>
            </a:r>
          </a:p>
          <a:p>
            <a:pPr lvl="3"/>
            <a:r>
              <a:rPr lang="en-US" dirty="0"/>
              <a:t>Units are the number of neurons/outputs for that layer</a:t>
            </a:r>
          </a:p>
          <a:p>
            <a:pPr lvl="3"/>
            <a:r>
              <a:rPr lang="en-US" dirty="0"/>
              <a:t>The activation function transforms the input values to the neurons</a:t>
            </a:r>
          </a:p>
          <a:p>
            <a:r>
              <a:rPr lang="en-US" dirty="0"/>
              <a:t>The model then needs to be compiled</a:t>
            </a:r>
          </a:p>
          <a:p>
            <a:pPr lvl="1"/>
            <a:r>
              <a:rPr lang="en-US" dirty="0"/>
              <a:t>Requires loss function, optimizer, and metric</a:t>
            </a:r>
          </a:p>
          <a:p>
            <a:pPr lvl="1"/>
            <a:r>
              <a:rPr lang="en-US" dirty="0" err="1"/>
              <a:t>model.compile</a:t>
            </a:r>
            <a:r>
              <a:rPr lang="en-US" dirty="0"/>
              <a:t>(loss='', optimizer='', metrics=[''])</a:t>
            </a:r>
          </a:p>
          <a:p>
            <a:pPr marL="356862" marR="162556" indent="-344797">
              <a:spcBef>
                <a:spcPts val="720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lang="en-US" spc="-25" dirty="0" err="1">
                <a:cs typeface="Calibri"/>
              </a:rPr>
              <a:t>Keras</a:t>
            </a:r>
            <a:r>
              <a:rPr lang="en-US" spc="-25" dirty="0">
                <a:cs typeface="Calibri"/>
              </a:rPr>
              <a:t> </a:t>
            </a:r>
            <a:r>
              <a:rPr lang="en-US" dirty="0">
                <a:cs typeface="Calibri"/>
              </a:rPr>
              <a:t>is a </a:t>
            </a:r>
            <a:r>
              <a:rPr lang="en-US" spc="-11" dirty="0">
                <a:cs typeface="Calibri"/>
              </a:rPr>
              <a:t>high-level </a:t>
            </a:r>
            <a:r>
              <a:rPr lang="en-US" spc="-15" dirty="0">
                <a:cs typeface="Calibri"/>
              </a:rPr>
              <a:t>neural </a:t>
            </a:r>
            <a:r>
              <a:rPr lang="en-US" spc="-11" dirty="0">
                <a:cs typeface="Calibri"/>
              </a:rPr>
              <a:t>networks </a:t>
            </a:r>
            <a:r>
              <a:rPr lang="en-US" dirty="0">
                <a:cs typeface="Calibri"/>
              </a:rPr>
              <a:t>API, </a:t>
            </a:r>
            <a:r>
              <a:rPr lang="en-US" spc="-11" dirty="0">
                <a:cs typeface="Calibri"/>
              </a:rPr>
              <a:t>written </a:t>
            </a:r>
            <a:r>
              <a:rPr lang="en-US" spc="-665" dirty="0">
                <a:cs typeface="Calibri"/>
              </a:rPr>
              <a:t> </a:t>
            </a:r>
            <a:r>
              <a:rPr lang="en-US" dirty="0">
                <a:cs typeface="Calibri"/>
              </a:rPr>
              <a:t>in </a:t>
            </a:r>
            <a:r>
              <a:rPr lang="en-US" spc="11" dirty="0">
                <a:cs typeface="Calibri"/>
              </a:rPr>
              <a:t>Python </a:t>
            </a:r>
            <a:r>
              <a:rPr lang="en-US" dirty="0">
                <a:cs typeface="Calibri"/>
              </a:rPr>
              <a:t>and has</a:t>
            </a:r>
            <a:r>
              <a:rPr lang="en-US" spc="-11" dirty="0">
                <a:cs typeface="Calibri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 </a:t>
            </a:r>
            <a:r>
              <a:rPr lang="en-US" dirty="0">
                <a:cs typeface="Calibri"/>
              </a:rPr>
              <a:t>number</a:t>
            </a:r>
            <a:r>
              <a:rPr lang="en-US" spc="-51" dirty="0">
                <a:cs typeface="Calibri"/>
              </a:rPr>
              <a:t> </a:t>
            </a:r>
            <a:r>
              <a:rPr lang="en-US" dirty="0">
                <a:cs typeface="Calibri"/>
              </a:rPr>
              <a:t>of</a:t>
            </a:r>
            <a:r>
              <a:rPr lang="en-US" spc="11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layers</a:t>
            </a:r>
            <a:r>
              <a:rPr lang="en-US" spc="-35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to</a:t>
            </a:r>
            <a:r>
              <a:rPr lang="en-US" spc="-11" dirty="0">
                <a:cs typeface="Calibri"/>
              </a:rPr>
              <a:t> </a:t>
            </a:r>
            <a:r>
              <a:rPr lang="en-US" dirty="0">
                <a:cs typeface="Calibri"/>
              </a:rPr>
              <a:t>build</a:t>
            </a:r>
            <a:r>
              <a:rPr lang="en-US" spc="-51" dirty="0">
                <a:cs typeface="Calibri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11" dirty="0">
                <a:cs typeface="Calibri"/>
              </a:rPr>
              <a:t> </a:t>
            </a:r>
            <a:r>
              <a:rPr lang="en-US" dirty="0">
                <a:cs typeface="Calibri"/>
              </a:rPr>
              <a:t>NN</a:t>
            </a:r>
            <a:r>
              <a:rPr lang="en-US" spc="-25" dirty="0">
                <a:cs typeface="Calibri"/>
              </a:rPr>
              <a:t> </a:t>
            </a:r>
            <a:r>
              <a:rPr lang="en-US" spc="-11" dirty="0">
                <a:cs typeface="Calibri"/>
              </a:rPr>
              <a:t>from.</a:t>
            </a:r>
            <a:endParaRPr lang="en-US" dirty="0">
              <a:cs typeface="Calibri"/>
            </a:endParaRPr>
          </a:p>
          <a:p>
            <a:pPr marL="756266" lvl="1" indent="-286378">
              <a:spcBef>
                <a:spcPts val="640"/>
              </a:spcBef>
              <a:buFont typeface="Arial"/>
              <a:buChar char="–"/>
              <a:tabLst>
                <a:tab pos="756266" algn="l"/>
              </a:tabLst>
            </a:pPr>
            <a:r>
              <a:rPr lang="en-US" spc="-20" dirty="0">
                <a:cs typeface="Calibri"/>
              </a:rPr>
              <a:t>https://</a:t>
            </a:r>
            <a:r>
              <a:rPr lang="en-US" spc="-20" dirty="0" err="1">
                <a:cs typeface="Calibri"/>
              </a:rPr>
              <a:t>keras.io</a:t>
            </a:r>
            <a:r>
              <a:rPr lang="en-US" spc="-20" dirty="0">
                <a:cs typeface="Calibri"/>
              </a:rPr>
              <a:t>/layers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9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690" y="461581"/>
            <a:ext cx="5201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ML</a:t>
            </a:r>
            <a:r>
              <a:rPr spc="-35" dirty="0"/>
              <a:t> </a:t>
            </a:r>
            <a:r>
              <a:rPr dirty="0"/>
              <a:t>Model</a:t>
            </a:r>
            <a:r>
              <a:rPr spc="-45" dirty="0"/>
              <a:t> </a:t>
            </a:r>
            <a:r>
              <a:rPr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591"/>
            <a:ext cx="7912100" cy="2761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NN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Strengths:</a:t>
            </a:r>
            <a:endParaRPr sz="2000" dirty="0">
              <a:latin typeface="Calibri"/>
              <a:cs typeface="Calibri"/>
            </a:endParaRPr>
          </a:p>
          <a:p>
            <a:pPr marL="756285" marR="1164590" lvl="1" indent="-287020">
              <a:lnSpc>
                <a:spcPct val="8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Non-probabilistic,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i.e.,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assumption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Gaussian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distribution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independence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ts val="215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Capability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 non-linear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models.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ts val="239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Weaknesses:</a:t>
            </a:r>
            <a:endParaRPr sz="2000" dirty="0">
              <a:latin typeface="Calibri"/>
              <a:cs typeface="Calibri"/>
            </a:endParaRPr>
          </a:p>
          <a:p>
            <a:pPr marL="756285" marR="17780" lvl="1" indent="-287020">
              <a:lnSpc>
                <a:spcPct val="8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Requires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hyperparameters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hidden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neurons,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layers,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iterations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Sensitive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 </a:t>
            </a:r>
            <a:r>
              <a:rPr sz="1800" spc="-5" dirty="0">
                <a:latin typeface="Calibri"/>
                <a:cs typeface="Calibri"/>
              </a:rPr>
              <a:t>scaling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Susceptible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over-fitting.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207" y="461581"/>
            <a:ext cx="4816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Neural</a:t>
            </a:r>
            <a:r>
              <a:rPr spc="-50" dirty="0"/>
              <a:t> </a:t>
            </a:r>
            <a:r>
              <a:rPr spc="-10" dirty="0"/>
              <a:t>Network</a:t>
            </a:r>
            <a:r>
              <a:rPr spc="-35" dirty="0"/>
              <a:t> </a:t>
            </a:r>
            <a:r>
              <a:rPr dirty="0"/>
              <a:t>(NN)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64411"/>
            <a:ext cx="8039100" cy="457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Neural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 </a:t>
            </a:r>
            <a:r>
              <a:rPr sz="1800" spc="-15" dirty="0">
                <a:latin typeface="Calibri"/>
                <a:cs typeface="Calibri"/>
              </a:rPr>
              <a:t>started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bang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because: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Inspired 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animal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those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human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(true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AI)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Classified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non-linear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non-probabilistic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-10" dirty="0">
                <a:latin typeface="Calibri"/>
                <a:cs typeface="Calibri"/>
              </a:rPr>
              <a:t> lost </a:t>
            </a:r>
            <a:r>
              <a:rPr sz="1800" spc="-5" dirty="0">
                <a:latin typeface="Calibri"/>
                <a:cs typeface="Calibri"/>
              </a:rPr>
              <a:t>popularity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because:</a:t>
            </a:r>
            <a:endParaRPr sz="1800">
              <a:latin typeface="Calibri"/>
              <a:cs typeface="Calibri"/>
            </a:endParaRPr>
          </a:p>
          <a:p>
            <a:pPr marL="755650" marR="113664" lvl="1" indent="-286385">
              <a:lnSpc>
                <a:spcPct val="8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Required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hyperparameters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hidden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neurons,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layers,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iterations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25" dirty="0">
                <a:latin typeface="Calibri"/>
                <a:cs typeface="Calibri"/>
              </a:rPr>
              <a:t>Very</a:t>
            </a:r>
            <a:r>
              <a:rPr sz="1800" spc="-5" dirty="0">
                <a:latin typeface="Calibri"/>
                <a:cs typeface="Calibri"/>
              </a:rPr>
              <a:t> susceptible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over-fitting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Non-deterministic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(don’t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always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results)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Recently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(around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2015)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regained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popularity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architectures.</a:t>
            </a:r>
            <a:endParaRPr sz="1800">
              <a:latin typeface="Calibri"/>
              <a:cs typeface="Calibri"/>
            </a:endParaRPr>
          </a:p>
          <a:p>
            <a:pPr marL="355600" marR="227329" indent="-342900">
              <a:lnSpc>
                <a:spcPct val="8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Deep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(also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differential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broader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family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artificial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learning.</a:t>
            </a:r>
            <a:endParaRPr sz="1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Deep learning </a:t>
            </a:r>
            <a:r>
              <a:rPr sz="1800" spc="-10" dirty="0">
                <a:latin typeface="Calibri"/>
                <a:cs typeface="Calibri"/>
              </a:rPr>
              <a:t>architectures have </a:t>
            </a:r>
            <a:r>
              <a:rPr sz="1800" dirty="0">
                <a:latin typeface="Calibri"/>
                <a:cs typeface="Calibri"/>
              </a:rPr>
              <a:t>been </a:t>
            </a:r>
            <a:r>
              <a:rPr sz="1800" spc="-5" dirty="0">
                <a:latin typeface="Calibri"/>
                <a:cs typeface="Calibri"/>
              </a:rPr>
              <a:t>applied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fields including </a:t>
            </a:r>
            <a:r>
              <a:rPr sz="1800" spc="-10" dirty="0">
                <a:latin typeface="Calibri"/>
                <a:cs typeface="Calibri"/>
              </a:rPr>
              <a:t>computer </a:t>
            </a:r>
            <a:r>
              <a:rPr sz="1800" spc="-5" dirty="0">
                <a:latin typeface="Calibri"/>
                <a:cs typeface="Calibri"/>
              </a:rPr>
              <a:t>vision,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speech </a:t>
            </a:r>
            <a:r>
              <a:rPr sz="1800" spc="-10" dirty="0">
                <a:latin typeface="Calibri"/>
                <a:cs typeface="Calibri"/>
              </a:rPr>
              <a:t>recognition, natural </a:t>
            </a:r>
            <a:r>
              <a:rPr sz="1800" spc="-5" dirty="0">
                <a:latin typeface="Calibri"/>
                <a:cs typeface="Calibri"/>
              </a:rPr>
              <a:t>language processing, audio </a:t>
            </a:r>
            <a:r>
              <a:rPr sz="1800" spc="-10" dirty="0">
                <a:latin typeface="Calibri"/>
                <a:cs typeface="Calibri"/>
              </a:rPr>
              <a:t>recognition, </a:t>
            </a:r>
            <a:r>
              <a:rPr sz="1800" spc="-5" dirty="0">
                <a:latin typeface="Calibri"/>
                <a:cs typeface="Calibri"/>
              </a:rPr>
              <a:t>social </a:t>
            </a:r>
            <a:r>
              <a:rPr sz="1800" spc="-10" dirty="0">
                <a:latin typeface="Calibri"/>
                <a:cs typeface="Calibri"/>
              </a:rPr>
              <a:t>network </a:t>
            </a:r>
            <a:r>
              <a:rPr sz="1800" spc="-5" dirty="0">
                <a:latin typeface="Calibri"/>
                <a:cs typeface="Calibri"/>
              </a:rPr>
              <a:t> filtering, machine </a:t>
            </a:r>
            <a:r>
              <a:rPr sz="1800" spc="-10" dirty="0">
                <a:latin typeface="Calibri"/>
                <a:cs typeface="Calibri"/>
              </a:rPr>
              <a:t>translation, bioinformatics, </a:t>
            </a:r>
            <a:r>
              <a:rPr sz="1800" spc="-5" dirty="0">
                <a:latin typeface="Calibri"/>
                <a:cs typeface="Calibri"/>
              </a:rPr>
              <a:t>drug </a:t>
            </a:r>
            <a:r>
              <a:rPr sz="1800" dirty="0">
                <a:latin typeface="Calibri"/>
                <a:cs typeface="Calibri"/>
              </a:rPr>
              <a:t>design, </a:t>
            </a:r>
            <a:r>
              <a:rPr sz="1800" spc="-5" dirty="0">
                <a:latin typeface="Calibri"/>
                <a:cs typeface="Calibri"/>
              </a:rPr>
              <a:t>medical image analysis,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material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inspection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board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programs,</a:t>
            </a:r>
            <a:endParaRPr sz="1800">
              <a:latin typeface="Calibri"/>
              <a:cs typeface="Calibri"/>
            </a:endParaRPr>
          </a:p>
          <a:p>
            <a:pPr marL="355600" marR="347345" indent="-342900" algn="just">
              <a:lnSpc>
                <a:spcPct val="8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where </a:t>
            </a:r>
            <a:r>
              <a:rPr sz="1800" spc="-5" dirty="0">
                <a:latin typeface="Calibri"/>
                <a:cs typeface="Calibri"/>
              </a:rPr>
              <a:t>they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produced </a:t>
            </a:r>
            <a:r>
              <a:rPr sz="1800" spc="-10" dirty="0">
                <a:latin typeface="Calibri"/>
                <a:cs typeface="Calibri"/>
              </a:rPr>
              <a:t>results comparable to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in some cases surpassing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human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518" y="464629"/>
            <a:ext cx="56661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Deep</a:t>
            </a:r>
            <a:r>
              <a:rPr spc="-50" dirty="0"/>
              <a:t> </a:t>
            </a:r>
            <a:r>
              <a:rPr spc="-5" dirty="0"/>
              <a:t>Learning</a:t>
            </a:r>
            <a:r>
              <a:rPr spc="15" dirty="0"/>
              <a:t> </a:t>
            </a:r>
            <a:r>
              <a:rPr spc="-10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79" y="1553972"/>
            <a:ext cx="8031480" cy="33343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 indent="-34544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z="2200" spc="5" dirty="0">
                <a:latin typeface="Calibri"/>
                <a:cs typeface="Calibri"/>
              </a:rPr>
              <a:t>Deep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learning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specific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subfield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learning.</a:t>
            </a:r>
            <a:endParaRPr sz="2200" dirty="0">
              <a:latin typeface="Calibri"/>
              <a:cs typeface="Calibri"/>
            </a:endParaRPr>
          </a:p>
          <a:p>
            <a:pPr marL="356870" marR="375285" indent="-344170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deep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deep</a:t>
            </a:r>
            <a:r>
              <a:rPr sz="22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learning</a:t>
            </a:r>
            <a:r>
              <a:rPr sz="2200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isn’t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reference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any</a:t>
            </a:r>
            <a:r>
              <a:rPr sz="2200" spc="-5" dirty="0">
                <a:latin typeface="Calibri"/>
                <a:cs typeface="Calibri"/>
              </a:rPr>
              <a:t> kind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deeper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understanding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achieved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approach.</a:t>
            </a:r>
            <a:endParaRPr sz="2200" dirty="0">
              <a:latin typeface="Calibri"/>
              <a:cs typeface="Calibri"/>
            </a:endParaRPr>
          </a:p>
          <a:p>
            <a:pPr marL="356870" marR="484505" indent="-344805">
              <a:lnSpc>
                <a:spcPts val="2110"/>
              </a:lnSpc>
              <a:spcBef>
                <a:spcPts val="5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30" dirty="0">
                <a:latin typeface="Calibri"/>
                <a:cs typeface="Calibri"/>
              </a:rPr>
              <a:t>Rather,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stands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idea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successive </a:t>
            </a:r>
            <a:r>
              <a:rPr sz="2200" spc="-20" dirty="0">
                <a:latin typeface="Calibri"/>
                <a:cs typeface="Calibri"/>
              </a:rPr>
              <a:t>layers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increasingly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meaningful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representations.</a:t>
            </a:r>
            <a:endParaRPr sz="2200" dirty="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libri"/>
                <a:cs typeface="Calibri"/>
              </a:rPr>
              <a:t>How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many </a:t>
            </a:r>
            <a:r>
              <a:rPr sz="2200" spc="-20" dirty="0">
                <a:latin typeface="Calibri"/>
                <a:cs typeface="Calibri"/>
              </a:rPr>
              <a:t>layers </a:t>
            </a:r>
            <a:r>
              <a:rPr sz="2200" spc="-10" dirty="0">
                <a:latin typeface="Calibri"/>
                <a:cs typeface="Calibri"/>
              </a:rPr>
              <a:t>contribute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5" dirty="0">
                <a:latin typeface="Calibri"/>
                <a:cs typeface="Calibri"/>
              </a:rPr>
              <a:t>model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called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</a:p>
          <a:p>
            <a:pPr marL="356870">
              <a:lnSpc>
                <a:spcPts val="2375"/>
              </a:lnSpc>
            </a:pPr>
            <a:r>
              <a:rPr sz="2200" i="1" spc="-5" dirty="0">
                <a:latin typeface="Calibri"/>
                <a:cs typeface="Calibri"/>
              </a:rPr>
              <a:t>depth</a:t>
            </a:r>
            <a:r>
              <a:rPr sz="2200" i="1" spc="-7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model.</a:t>
            </a:r>
            <a:endParaRPr sz="2200" dirty="0">
              <a:latin typeface="Calibri"/>
              <a:cs typeface="Calibri"/>
            </a:endParaRPr>
          </a:p>
          <a:p>
            <a:pPr marL="756920" marR="5080" lvl="1" indent="-287020">
              <a:lnSpc>
                <a:spcPts val="1920"/>
              </a:lnSpc>
              <a:spcBef>
                <a:spcPts val="465"/>
              </a:spcBef>
              <a:buFont typeface="Arial"/>
              <a:buChar char="–"/>
              <a:tabLst>
                <a:tab pos="756920" algn="l"/>
                <a:tab pos="757555" algn="l"/>
              </a:tabLst>
            </a:pPr>
            <a:r>
              <a:rPr sz="2000" spc="-10" dirty="0">
                <a:latin typeface="Calibri"/>
                <a:cs typeface="Calibri"/>
              </a:rPr>
              <a:t>tens</a:t>
            </a:r>
            <a:r>
              <a:rPr sz="2000" spc="-5" dirty="0">
                <a:latin typeface="Calibri"/>
                <a:cs typeface="Calibri"/>
              </a:rPr>
              <a:t> 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even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hundreds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successive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layers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representations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deep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endParaRPr sz="2000" dirty="0">
              <a:latin typeface="Calibri"/>
              <a:cs typeface="Calibri"/>
            </a:endParaRPr>
          </a:p>
          <a:p>
            <a:pPr marL="357505" marR="116205" indent="-344805">
              <a:lnSpc>
                <a:spcPts val="2110"/>
              </a:lnSpc>
              <a:spcBef>
                <a:spcPts val="520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learning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two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layers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representations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sometimes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called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shallow</a:t>
            </a:r>
            <a:r>
              <a:rPr sz="2200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learning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518" y="464629"/>
            <a:ext cx="56661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Deep</a:t>
            </a:r>
            <a:r>
              <a:rPr spc="-50" dirty="0"/>
              <a:t> </a:t>
            </a:r>
            <a:r>
              <a:rPr spc="-5" dirty="0"/>
              <a:t>Learning</a:t>
            </a:r>
            <a:r>
              <a:rPr spc="15" dirty="0"/>
              <a:t> </a:t>
            </a:r>
            <a:r>
              <a:rPr spc="-10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181" y="1563116"/>
            <a:ext cx="8048625" cy="2219582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7505" marR="632460" indent="-344805">
              <a:lnSpc>
                <a:spcPts val="1920"/>
              </a:lnSpc>
              <a:spcBef>
                <a:spcPts val="555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deep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these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layered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representations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(almost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always)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Neural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multiple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hidden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layers.</a:t>
            </a:r>
            <a:endParaRPr sz="2000" dirty="0">
              <a:latin typeface="Calibri"/>
              <a:cs typeface="Calibri"/>
            </a:endParaRPr>
          </a:p>
          <a:p>
            <a:pPr marL="357505" indent="-34544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56870" algn="l"/>
                <a:tab pos="358140" algn="l"/>
              </a:tabLst>
            </a:pPr>
            <a:r>
              <a:rPr sz="2000" spc="-25" dirty="0">
                <a:latin typeface="Calibri"/>
                <a:cs typeface="Calibri"/>
              </a:rPr>
              <a:t>Like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Neural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Networks,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deep-learning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not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brain.</a:t>
            </a:r>
            <a:endParaRPr sz="2000" dirty="0">
              <a:latin typeface="Calibri"/>
              <a:cs typeface="Calibri"/>
            </a:endParaRPr>
          </a:p>
          <a:p>
            <a:pPr marL="356870" marR="5080" indent="-344805">
              <a:lnSpc>
                <a:spcPts val="1920"/>
              </a:lnSpc>
              <a:spcBef>
                <a:spcPts val="4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Although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some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central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concepts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deep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were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developed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drawing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inspiration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our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understanding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brain.</a:t>
            </a:r>
            <a:endParaRPr sz="2000" dirty="0">
              <a:latin typeface="Calibri"/>
              <a:cs typeface="Calibri"/>
            </a:endParaRPr>
          </a:p>
          <a:p>
            <a:pPr marL="356870" marR="213995" indent="-344805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30" dirty="0">
                <a:latin typeface="Calibri"/>
                <a:cs typeface="Calibri"/>
              </a:rPr>
              <a:t>There’s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10" dirty="0">
                <a:latin typeface="Calibri"/>
                <a:cs typeface="Calibri"/>
              </a:rPr>
              <a:t> evidence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brain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anything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like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mechanisms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modern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deep-learning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Neural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2908" y="4593787"/>
            <a:ext cx="3848407" cy="17265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518" y="464629"/>
            <a:ext cx="56661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Deep</a:t>
            </a:r>
            <a:r>
              <a:rPr spc="-50" dirty="0"/>
              <a:t> </a:t>
            </a:r>
            <a:r>
              <a:rPr spc="-5" dirty="0"/>
              <a:t>Learning</a:t>
            </a:r>
            <a:r>
              <a:rPr spc="15" dirty="0"/>
              <a:t> </a:t>
            </a:r>
            <a:r>
              <a:rPr spc="-10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59" y="1553973"/>
            <a:ext cx="7903209" cy="12344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6870" marR="5080" indent="-344170">
              <a:lnSpc>
                <a:spcPts val="2110"/>
              </a:lnSpc>
              <a:spcBef>
                <a:spcPts val="6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representations </a:t>
            </a:r>
            <a:r>
              <a:rPr sz="2200" dirty="0">
                <a:latin typeface="Calibri"/>
                <a:cs typeface="Calibri"/>
              </a:rPr>
              <a:t>learned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deep-learning algorithm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look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like?</a:t>
            </a:r>
            <a:endParaRPr sz="2200">
              <a:latin typeface="Calibri"/>
              <a:cs typeface="Calibri"/>
            </a:endParaRPr>
          </a:p>
          <a:p>
            <a:pPr marL="356870" marR="381635" indent="-344805">
              <a:lnSpc>
                <a:spcPts val="2110"/>
              </a:lnSpc>
              <a:spcBef>
                <a:spcPts val="5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-15" dirty="0">
                <a:latin typeface="Calibri"/>
                <a:cs typeface="Calibri"/>
              </a:rPr>
              <a:t>Let’s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examine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how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network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several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layers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deep </a:t>
            </a:r>
            <a:r>
              <a:rPr sz="2200" spc="-10" dirty="0">
                <a:latin typeface="Calibri"/>
                <a:cs typeface="Calibri"/>
              </a:rPr>
              <a:t>transforms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image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digit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order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recognize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digit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2181" y="3510485"/>
            <a:ext cx="5471613" cy="22167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614" y="129190"/>
            <a:ext cx="51466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Deep</a:t>
            </a:r>
            <a:r>
              <a:rPr sz="4000" spc="-75" dirty="0"/>
              <a:t> </a:t>
            </a:r>
            <a:r>
              <a:rPr sz="4000" dirty="0"/>
              <a:t>Learning</a:t>
            </a:r>
            <a:r>
              <a:rPr sz="4000" spc="-30" dirty="0"/>
              <a:t> </a:t>
            </a:r>
            <a:r>
              <a:rPr sz="4000" spc="-15" dirty="0"/>
              <a:t>Classifiers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7498" y="899077"/>
            <a:ext cx="7875905" cy="11664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6870" marR="191135" indent="-344805">
              <a:lnSpc>
                <a:spcPts val="1630"/>
              </a:lnSpc>
              <a:spcBef>
                <a:spcPts val="5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network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transforms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digit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image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into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representations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that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increasingly 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different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from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original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image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increasingly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informative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about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final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result.</a:t>
            </a:r>
            <a:endParaRPr sz="1700">
              <a:latin typeface="Calibri"/>
              <a:cs typeface="Calibri"/>
            </a:endParaRPr>
          </a:p>
          <a:p>
            <a:pPr marL="356870" marR="5080" indent="-344805">
              <a:lnSpc>
                <a:spcPts val="1630"/>
              </a:lnSpc>
              <a:spcBef>
                <a:spcPts val="40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700" spc="-45" dirty="0">
                <a:latin typeface="Calibri"/>
                <a:cs typeface="Calibri"/>
              </a:rPr>
              <a:t>You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can</a:t>
            </a:r>
            <a:r>
              <a:rPr sz="1700" spc="-5" dirty="0">
                <a:latin typeface="Calibri"/>
                <a:cs typeface="Calibri"/>
              </a:rPr>
              <a:t> think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of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10" dirty="0">
                <a:latin typeface="Calibri"/>
                <a:cs typeface="Calibri"/>
              </a:rPr>
              <a:t>deep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network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10" dirty="0">
                <a:latin typeface="Calibri"/>
                <a:cs typeface="Calibri"/>
              </a:rPr>
              <a:t>multistage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information-distillation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operation, 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where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information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goes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through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successive </a:t>
            </a:r>
            <a:r>
              <a:rPr sz="1700" spc="-10" dirty="0">
                <a:latin typeface="Calibri"/>
                <a:cs typeface="Calibri"/>
              </a:rPr>
              <a:t>filters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comes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out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increasingly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purified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(that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is,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useful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regard</a:t>
            </a:r>
            <a:r>
              <a:rPr sz="1700" spc="-10" dirty="0">
                <a:latin typeface="Calibri"/>
                <a:cs typeface="Calibri"/>
              </a:rPr>
              <a:t> 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some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task).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906" y="2365455"/>
            <a:ext cx="6989827" cy="390152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518" y="464629"/>
            <a:ext cx="56661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Deep</a:t>
            </a:r>
            <a:r>
              <a:rPr spc="-50" dirty="0"/>
              <a:t> </a:t>
            </a:r>
            <a:r>
              <a:rPr spc="-5" dirty="0"/>
              <a:t>Learning</a:t>
            </a:r>
            <a:r>
              <a:rPr spc="15" dirty="0"/>
              <a:t> </a:t>
            </a:r>
            <a:r>
              <a:rPr spc="-10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181" y="1563116"/>
            <a:ext cx="8048625" cy="88588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7505" marR="632460" indent="-344805">
              <a:lnSpc>
                <a:spcPts val="1920"/>
              </a:lnSpc>
              <a:spcBef>
                <a:spcPts val="555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lang="en-US" sz="2000" spc="-5" dirty="0">
                <a:latin typeface="Calibri"/>
                <a:cs typeface="Calibri"/>
              </a:rPr>
              <a:t>This was just a basic overview of deep learning</a:t>
            </a:r>
          </a:p>
          <a:p>
            <a:pPr marL="357505" marR="632460" indent="-344805">
              <a:lnSpc>
                <a:spcPts val="1920"/>
              </a:lnSpc>
              <a:spcBef>
                <a:spcPts val="555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lang="en-US" sz="2000" spc="-5" dirty="0">
                <a:latin typeface="Calibri"/>
                <a:cs typeface="Calibri"/>
              </a:rPr>
              <a:t>We will look into a more specific type of machine learning after lunch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2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CA41-BD08-8C4B-DFB1-F459A746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2796-A952-7239-86B4-16CA93132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572621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4877-C7AA-481B-DB0F-FC38FDE3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DA6D-D253-BDA9-CD62-6E009E62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back to the website:</a:t>
            </a:r>
          </a:p>
          <a:p>
            <a:pPr lvl="1"/>
            <a:r>
              <a:rPr lang="en-US" b="1" dirty="0">
                <a:hlinkClick r:id="rId2"/>
              </a:rPr>
              <a:t>https://ku-cs-camp.github.io</a:t>
            </a:r>
            <a:endParaRPr lang="en-US" b="1" dirty="0"/>
          </a:p>
          <a:p>
            <a:r>
              <a:rPr lang="en-US" dirty="0"/>
              <a:t>Two main projects</a:t>
            </a:r>
          </a:p>
          <a:p>
            <a:pPr lvl="1"/>
            <a:r>
              <a:rPr lang="en-US" dirty="0"/>
              <a:t>Decision tree project</a:t>
            </a:r>
          </a:p>
          <a:p>
            <a:pPr lvl="2"/>
            <a:r>
              <a:rPr lang="en-US" dirty="0"/>
              <a:t>Also act as a review of the processes we learned yesterday</a:t>
            </a:r>
          </a:p>
          <a:p>
            <a:pPr lvl="1"/>
            <a:r>
              <a:rPr lang="en-US" dirty="0"/>
              <a:t>Digit Identifier</a:t>
            </a:r>
          </a:p>
          <a:p>
            <a:pPr lvl="2"/>
            <a:r>
              <a:rPr lang="en-US" dirty="0"/>
              <a:t>Use the MNIST dataset containing pictures of digits to train and predict with a neural network model</a:t>
            </a:r>
          </a:p>
          <a:p>
            <a:r>
              <a:rPr lang="en-US" dirty="0"/>
              <a:t>If you finish these, work through the Python challenges I have listed</a:t>
            </a:r>
          </a:p>
        </p:txBody>
      </p:sp>
    </p:spTree>
    <p:extLst>
      <p:ext uri="{BB962C8B-B14F-4D97-AF65-F5344CB8AC3E}">
        <p14:creationId xmlns:p14="http://schemas.microsoft.com/office/powerpoint/2010/main" val="277516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514" y="461581"/>
            <a:ext cx="5220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Decision</a:t>
            </a:r>
            <a:r>
              <a:rPr spc="-20" dirty="0"/>
              <a:t> </a:t>
            </a:r>
            <a:r>
              <a:rPr spc="-85" dirty="0"/>
              <a:t>Tree</a:t>
            </a:r>
            <a:r>
              <a:rPr spc="-20" dirty="0"/>
              <a:t> </a:t>
            </a:r>
            <a:r>
              <a:rPr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8484"/>
            <a:ext cx="7653020" cy="57361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Decision </a:t>
            </a:r>
            <a:r>
              <a:rPr sz="2000" spc="-40" dirty="0">
                <a:latin typeface="Calibri"/>
                <a:cs typeface="Calibri"/>
              </a:rPr>
              <a:t>Tree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classifiers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decision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tree-like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consequences.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33" y="2322792"/>
            <a:ext cx="7062439" cy="39961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28916" y="2663951"/>
            <a:ext cx="1739264" cy="3293745"/>
          </a:xfrm>
          <a:prstGeom prst="rect">
            <a:avLst/>
          </a:prstGeom>
          <a:ln w="9144">
            <a:solidFill>
              <a:srgbClr val="4F81BD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92405" marR="513715" indent="-10096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93040" algn="l"/>
              </a:tabLst>
            </a:pPr>
            <a:r>
              <a:rPr sz="1600" spc="5" dirty="0">
                <a:latin typeface="Calibri"/>
                <a:cs typeface="Calibri"/>
              </a:rPr>
              <a:t>x</a:t>
            </a:r>
            <a:r>
              <a:rPr sz="1575" spc="7" baseline="-21164" dirty="0">
                <a:latin typeface="Calibri"/>
                <a:cs typeface="Calibri"/>
              </a:rPr>
              <a:t>1</a:t>
            </a:r>
            <a:r>
              <a:rPr sz="1575" spc="120" baseline="-2116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x</a:t>
            </a:r>
            <a:r>
              <a:rPr sz="1575" spc="7" baseline="-21164" dirty="0">
                <a:latin typeface="Calibri"/>
                <a:cs typeface="Calibri"/>
              </a:rPr>
              <a:t>2</a:t>
            </a:r>
            <a:r>
              <a:rPr sz="1575" spc="120" baseline="-21164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features.</a:t>
            </a:r>
            <a:endParaRPr sz="1600">
              <a:latin typeface="Calibri"/>
              <a:cs typeface="Calibri"/>
            </a:endParaRPr>
          </a:p>
          <a:p>
            <a:pPr marL="192405" marR="215265" indent="-100965">
              <a:lnSpc>
                <a:spcPct val="100000"/>
              </a:lnSpc>
              <a:buFont typeface="Arial"/>
              <a:buChar char="•"/>
              <a:tabLst>
                <a:tab pos="193040" algn="l"/>
              </a:tabLst>
            </a:pPr>
            <a:r>
              <a:rPr sz="1600" dirty="0">
                <a:latin typeface="Calibri"/>
                <a:cs typeface="Calibri"/>
              </a:rPr>
              <a:t>w</a:t>
            </a:r>
            <a:r>
              <a:rPr sz="1575" baseline="-21164" dirty="0">
                <a:latin typeface="Calibri"/>
                <a:cs typeface="Calibri"/>
              </a:rPr>
              <a:t>10</a:t>
            </a:r>
            <a:r>
              <a:rPr sz="1575" spc="157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decision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x</a:t>
            </a:r>
            <a:r>
              <a:rPr sz="1575" spc="7" baseline="-21164" dirty="0"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  <a:p>
            <a:pPr marL="192405" marR="215265" indent="-100965">
              <a:lnSpc>
                <a:spcPct val="100000"/>
              </a:lnSpc>
              <a:buFont typeface="Arial"/>
              <a:buChar char="•"/>
              <a:tabLst>
                <a:tab pos="193040" algn="l"/>
              </a:tabLst>
            </a:pPr>
            <a:r>
              <a:rPr sz="1600" dirty="0">
                <a:latin typeface="Calibri"/>
                <a:cs typeface="Calibri"/>
              </a:rPr>
              <a:t>w</a:t>
            </a:r>
            <a:r>
              <a:rPr sz="1575" baseline="-21164" dirty="0">
                <a:latin typeface="Calibri"/>
                <a:cs typeface="Calibri"/>
              </a:rPr>
              <a:t>20</a:t>
            </a:r>
            <a:r>
              <a:rPr sz="1575" spc="157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decision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x</a:t>
            </a:r>
            <a:r>
              <a:rPr sz="1575" baseline="-21164" dirty="0">
                <a:latin typeface="Calibri"/>
                <a:cs typeface="Calibri"/>
              </a:rPr>
              <a:t>2</a:t>
            </a:r>
            <a:r>
              <a:rPr sz="160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92405" marR="147955" indent="-100965">
              <a:lnSpc>
                <a:spcPct val="100000"/>
              </a:lnSpc>
              <a:buFont typeface="Arial"/>
              <a:buChar char="•"/>
              <a:tabLst>
                <a:tab pos="193040" algn="l"/>
              </a:tabLst>
            </a:pPr>
            <a:r>
              <a:rPr sz="1600" dirty="0">
                <a:latin typeface="Calibri"/>
                <a:cs typeface="Calibri"/>
              </a:rPr>
              <a:t>C</a:t>
            </a:r>
            <a:r>
              <a:rPr sz="1575" baseline="-21164" dirty="0">
                <a:latin typeface="Calibri"/>
                <a:cs typeface="Calibri"/>
              </a:rPr>
              <a:t>1</a:t>
            </a:r>
            <a:r>
              <a:rPr sz="1575" spc="150" baseline="-2116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</a:t>
            </a:r>
            <a:r>
              <a:rPr sz="1575" baseline="-21164" dirty="0">
                <a:latin typeface="Calibri"/>
                <a:cs typeface="Calibri"/>
              </a:rPr>
              <a:t>2</a:t>
            </a:r>
            <a:r>
              <a:rPr sz="1575" spc="157" baseline="-21164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classes.</a:t>
            </a:r>
            <a:endParaRPr sz="1600">
              <a:latin typeface="Calibri"/>
              <a:cs typeface="Calibri"/>
            </a:endParaRPr>
          </a:p>
          <a:p>
            <a:pPr marL="192405" marR="86360" indent="-100965">
              <a:lnSpc>
                <a:spcPct val="100000"/>
              </a:lnSpc>
              <a:buFont typeface="Arial"/>
              <a:buChar char="•"/>
              <a:tabLst>
                <a:tab pos="193040" algn="l"/>
              </a:tabLst>
            </a:pPr>
            <a:r>
              <a:rPr sz="1600" spc="-5" dirty="0">
                <a:latin typeface="Calibri"/>
                <a:cs typeface="Calibri"/>
              </a:rPr>
              <a:t>The decision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10" dirty="0">
                <a:latin typeface="Calibri"/>
                <a:cs typeface="Calibri"/>
              </a:rPr>
              <a:t> determined </a:t>
            </a:r>
            <a:r>
              <a:rPr sz="1600" spc="-5" dirty="0">
                <a:latin typeface="Calibri"/>
                <a:cs typeface="Calibri"/>
              </a:rPr>
              <a:t> during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training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model.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514" y="461581"/>
            <a:ext cx="5220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Decision</a:t>
            </a:r>
            <a:r>
              <a:rPr spc="-20" dirty="0"/>
              <a:t> </a:t>
            </a:r>
            <a:r>
              <a:rPr spc="-85" dirty="0"/>
              <a:t>Tree</a:t>
            </a:r>
            <a:r>
              <a:rPr spc="-20" dirty="0"/>
              <a:t> </a:t>
            </a:r>
            <a:r>
              <a:rPr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0577"/>
            <a:ext cx="7859395" cy="15005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5080" indent="-342900">
              <a:lnSpc>
                <a:spcPts val="211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good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predicting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boundaries </a:t>
            </a:r>
            <a:r>
              <a:rPr sz="2200" spc="-15" dirty="0">
                <a:latin typeface="Calibri"/>
                <a:cs typeface="Calibri"/>
              </a:rPr>
              <a:t>between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non-linear.</a:t>
            </a:r>
            <a:endParaRPr sz="2200">
              <a:latin typeface="Calibri"/>
              <a:cs typeface="Calibri"/>
            </a:endParaRPr>
          </a:p>
          <a:p>
            <a:pPr marL="355600" marR="192405" indent="-342900">
              <a:lnSpc>
                <a:spcPts val="211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And,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also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non-probabilistic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because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assume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any</a:t>
            </a:r>
            <a:r>
              <a:rPr sz="2200" spc="-5" dirty="0">
                <a:latin typeface="Calibri"/>
                <a:cs typeface="Calibri"/>
              </a:rPr>
              <a:t> specific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probability </a:t>
            </a:r>
            <a:r>
              <a:rPr sz="2200" spc="-5" dirty="0">
                <a:latin typeface="Calibri"/>
                <a:cs typeface="Calibri"/>
              </a:rPr>
              <a:t>distribution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independence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dependence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features.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98115" y="3292871"/>
            <a:ext cx="4037965" cy="3032125"/>
            <a:chOff x="2498115" y="3292871"/>
            <a:chExt cx="4037965" cy="3032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8115" y="3292871"/>
              <a:ext cx="220472" cy="2949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08351" y="3412120"/>
              <a:ext cx="0" cy="2792730"/>
            </a:xfrm>
            <a:custGeom>
              <a:avLst/>
              <a:gdLst/>
              <a:ahLst/>
              <a:cxnLst/>
              <a:rect l="l" t="t" r="r" b="b"/>
              <a:pathLst>
                <a:path h="2792729">
                  <a:moveTo>
                    <a:pt x="0" y="2792555"/>
                  </a:moveTo>
                  <a:lnTo>
                    <a:pt x="0" y="0"/>
                  </a:lnTo>
                </a:path>
              </a:pathLst>
            </a:custGeom>
            <a:ln w="15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6206" y="3412109"/>
              <a:ext cx="64769" cy="55244"/>
            </a:xfrm>
            <a:custGeom>
              <a:avLst/>
              <a:gdLst/>
              <a:ahLst/>
              <a:cxnLst/>
              <a:rect l="l" t="t" r="r" b="b"/>
              <a:pathLst>
                <a:path w="64769" h="55245">
                  <a:moveTo>
                    <a:pt x="0" y="55122"/>
                  </a:moveTo>
                  <a:lnTo>
                    <a:pt x="32148" y="0"/>
                  </a:lnTo>
                  <a:lnTo>
                    <a:pt x="64306" y="55116"/>
                  </a:lnTo>
                </a:path>
              </a:pathLst>
            </a:custGeom>
            <a:ln w="15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0792" y="6104091"/>
              <a:ext cx="3954826" cy="2204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08351" y="6205155"/>
              <a:ext cx="3797935" cy="0"/>
            </a:xfrm>
            <a:custGeom>
              <a:avLst/>
              <a:gdLst/>
              <a:ahLst/>
              <a:cxnLst/>
              <a:rect l="l" t="t" r="r" b="b"/>
              <a:pathLst>
                <a:path w="3797935">
                  <a:moveTo>
                    <a:pt x="0" y="0"/>
                  </a:moveTo>
                  <a:lnTo>
                    <a:pt x="3797597" y="0"/>
                  </a:lnTo>
                </a:path>
              </a:pathLst>
            </a:custGeom>
            <a:ln w="15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50837" y="6172979"/>
              <a:ext cx="55244" cy="64769"/>
            </a:xfrm>
            <a:custGeom>
              <a:avLst/>
              <a:gdLst/>
              <a:ahLst/>
              <a:cxnLst/>
              <a:rect l="l" t="t" r="r" b="b"/>
              <a:pathLst>
                <a:path w="55245" h="64770">
                  <a:moveTo>
                    <a:pt x="3" y="0"/>
                  </a:moveTo>
                  <a:lnTo>
                    <a:pt x="55121" y="32156"/>
                  </a:lnTo>
                  <a:lnTo>
                    <a:pt x="0" y="64308"/>
                  </a:lnTo>
                </a:path>
              </a:pathLst>
            </a:custGeom>
            <a:ln w="15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887" y="4730644"/>
              <a:ext cx="124019" cy="124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3177" y="4859262"/>
              <a:ext cx="124018" cy="124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8070" y="5079733"/>
              <a:ext cx="124019" cy="1240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66342" y="4535417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55119" y="110244"/>
                  </a:moveTo>
                  <a:lnTo>
                    <a:pt x="33664" y="105912"/>
                  </a:lnTo>
                  <a:lnTo>
                    <a:pt x="16144" y="94099"/>
                  </a:lnTo>
                  <a:lnTo>
                    <a:pt x="4331" y="76578"/>
                  </a:lnTo>
                  <a:lnTo>
                    <a:pt x="0" y="55122"/>
                  </a:lnTo>
                  <a:lnTo>
                    <a:pt x="4331" y="33666"/>
                  </a:lnTo>
                  <a:lnTo>
                    <a:pt x="16144" y="16144"/>
                  </a:lnTo>
                  <a:lnTo>
                    <a:pt x="33664" y="4331"/>
                  </a:lnTo>
                  <a:lnTo>
                    <a:pt x="55119" y="0"/>
                  </a:lnTo>
                  <a:lnTo>
                    <a:pt x="76574" y="4331"/>
                  </a:lnTo>
                  <a:lnTo>
                    <a:pt x="94095" y="16144"/>
                  </a:lnTo>
                  <a:lnTo>
                    <a:pt x="105907" y="33666"/>
                  </a:lnTo>
                  <a:lnTo>
                    <a:pt x="110239" y="55122"/>
                  </a:lnTo>
                  <a:lnTo>
                    <a:pt x="105907" y="76578"/>
                  </a:lnTo>
                  <a:lnTo>
                    <a:pt x="94095" y="94099"/>
                  </a:lnTo>
                  <a:lnTo>
                    <a:pt x="76574" y="105912"/>
                  </a:lnTo>
                  <a:lnTo>
                    <a:pt x="55119" y="110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6342" y="4535417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0" y="55122"/>
                  </a:moveTo>
                  <a:lnTo>
                    <a:pt x="4331" y="33666"/>
                  </a:lnTo>
                  <a:lnTo>
                    <a:pt x="16144" y="16144"/>
                  </a:lnTo>
                  <a:lnTo>
                    <a:pt x="33664" y="4331"/>
                  </a:lnTo>
                  <a:lnTo>
                    <a:pt x="55119" y="0"/>
                  </a:lnTo>
                  <a:lnTo>
                    <a:pt x="76574" y="4331"/>
                  </a:lnTo>
                  <a:lnTo>
                    <a:pt x="94095" y="16144"/>
                  </a:lnTo>
                  <a:lnTo>
                    <a:pt x="105907" y="33666"/>
                  </a:lnTo>
                  <a:lnTo>
                    <a:pt x="110239" y="55122"/>
                  </a:lnTo>
                  <a:lnTo>
                    <a:pt x="105907" y="76578"/>
                  </a:lnTo>
                  <a:lnTo>
                    <a:pt x="94095" y="94099"/>
                  </a:lnTo>
                  <a:lnTo>
                    <a:pt x="76574" y="105912"/>
                  </a:lnTo>
                  <a:lnTo>
                    <a:pt x="55119" y="110244"/>
                  </a:lnTo>
                  <a:lnTo>
                    <a:pt x="33664" y="105912"/>
                  </a:lnTo>
                  <a:lnTo>
                    <a:pt x="16144" y="94099"/>
                  </a:lnTo>
                  <a:lnTo>
                    <a:pt x="4331" y="76578"/>
                  </a:lnTo>
                  <a:lnTo>
                    <a:pt x="0" y="55122"/>
                  </a:lnTo>
                  <a:close/>
                </a:path>
              </a:pathLst>
            </a:custGeom>
            <a:ln w="13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7972" y="5171620"/>
              <a:ext cx="124019" cy="124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0261" y="4969492"/>
              <a:ext cx="124019" cy="1240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0636" y="4900591"/>
              <a:ext cx="124018" cy="1240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7622" y="5061358"/>
              <a:ext cx="124018" cy="12402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46911" y="4590537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55119" y="110244"/>
                  </a:moveTo>
                  <a:lnTo>
                    <a:pt x="33664" y="105912"/>
                  </a:lnTo>
                  <a:lnTo>
                    <a:pt x="16144" y="94099"/>
                  </a:lnTo>
                  <a:lnTo>
                    <a:pt x="4331" y="76578"/>
                  </a:lnTo>
                  <a:lnTo>
                    <a:pt x="0" y="55121"/>
                  </a:lnTo>
                  <a:lnTo>
                    <a:pt x="4331" y="33666"/>
                  </a:lnTo>
                  <a:lnTo>
                    <a:pt x="16144" y="16144"/>
                  </a:lnTo>
                  <a:lnTo>
                    <a:pt x="33664" y="4331"/>
                  </a:lnTo>
                  <a:lnTo>
                    <a:pt x="55119" y="0"/>
                  </a:lnTo>
                  <a:lnTo>
                    <a:pt x="76574" y="4331"/>
                  </a:lnTo>
                  <a:lnTo>
                    <a:pt x="94094" y="16144"/>
                  </a:lnTo>
                  <a:lnTo>
                    <a:pt x="105907" y="33666"/>
                  </a:lnTo>
                  <a:lnTo>
                    <a:pt x="110238" y="55121"/>
                  </a:lnTo>
                  <a:lnTo>
                    <a:pt x="105907" y="76578"/>
                  </a:lnTo>
                  <a:lnTo>
                    <a:pt x="94094" y="94099"/>
                  </a:lnTo>
                  <a:lnTo>
                    <a:pt x="76574" y="105912"/>
                  </a:lnTo>
                  <a:lnTo>
                    <a:pt x="55119" y="110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46911" y="4590537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0" y="55121"/>
                  </a:moveTo>
                  <a:lnTo>
                    <a:pt x="4331" y="33666"/>
                  </a:lnTo>
                  <a:lnTo>
                    <a:pt x="16144" y="16144"/>
                  </a:lnTo>
                  <a:lnTo>
                    <a:pt x="33664" y="4331"/>
                  </a:lnTo>
                  <a:lnTo>
                    <a:pt x="55119" y="0"/>
                  </a:lnTo>
                  <a:lnTo>
                    <a:pt x="76574" y="4331"/>
                  </a:lnTo>
                  <a:lnTo>
                    <a:pt x="94094" y="16144"/>
                  </a:lnTo>
                  <a:lnTo>
                    <a:pt x="105907" y="33666"/>
                  </a:lnTo>
                  <a:lnTo>
                    <a:pt x="110238" y="55121"/>
                  </a:lnTo>
                  <a:lnTo>
                    <a:pt x="105907" y="76578"/>
                  </a:lnTo>
                  <a:lnTo>
                    <a:pt x="94094" y="94099"/>
                  </a:lnTo>
                  <a:lnTo>
                    <a:pt x="76574" y="105912"/>
                  </a:lnTo>
                  <a:lnTo>
                    <a:pt x="55119" y="110244"/>
                  </a:lnTo>
                  <a:lnTo>
                    <a:pt x="33664" y="105912"/>
                  </a:lnTo>
                  <a:lnTo>
                    <a:pt x="16144" y="94099"/>
                  </a:lnTo>
                  <a:lnTo>
                    <a:pt x="4331" y="76578"/>
                  </a:lnTo>
                  <a:lnTo>
                    <a:pt x="0" y="55122"/>
                  </a:lnTo>
                  <a:close/>
                </a:path>
              </a:pathLst>
            </a:custGeom>
            <a:ln w="13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9226" y="4804121"/>
              <a:ext cx="124020" cy="12402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522902" y="3108752"/>
            <a:ext cx="22923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spc="5" dirty="0">
                <a:latin typeface="Calibri"/>
                <a:cs typeface="Calibri"/>
              </a:rPr>
              <a:t>x</a:t>
            </a:r>
            <a:r>
              <a:rPr sz="1500" spc="7" baseline="-19444" dirty="0">
                <a:latin typeface="Calibri"/>
                <a:cs typeface="Calibri"/>
              </a:rPr>
              <a:t>1</a:t>
            </a:r>
            <a:endParaRPr sz="1500" baseline="-19444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0962" y="6037249"/>
            <a:ext cx="22923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spc="5" dirty="0">
                <a:latin typeface="Calibri"/>
                <a:cs typeface="Calibri"/>
              </a:rPr>
              <a:t>x</a:t>
            </a:r>
            <a:r>
              <a:rPr sz="1500" spc="7" baseline="-19444" dirty="0">
                <a:latin typeface="Calibri"/>
                <a:cs typeface="Calibri"/>
              </a:rPr>
              <a:t>2</a:t>
            </a:r>
            <a:endParaRPr sz="1500" baseline="-19444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32275" y="3807345"/>
            <a:ext cx="808990" cy="1952625"/>
            <a:chOff x="4032275" y="3807345"/>
            <a:chExt cx="808990" cy="195262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32275" y="3807345"/>
              <a:ext cx="808418" cy="19522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066720" y="3823421"/>
              <a:ext cx="741680" cy="1898014"/>
            </a:xfrm>
            <a:custGeom>
              <a:avLst/>
              <a:gdLst/>
              <a:ahLst/>
              <a:cxnLst/>
              <a:rect l="l" t="t" r="r" b="b"/>
              <a:pathLst>
                <a:path w="741679" h="1898014">
                  <a:moveTo>
                    <a:pt x="741095" y="0"/>
                  </a:moveTo>
                  <a:lnTo>
                    <a:pt x="740059" y="61841"/>
                  </a:lnTo>
                  <a:lnTo>
                    <a:pt x="737014" y="123448"/>
                  </a:lnTo>
                  <a:lnTo>
                    <a:pt x="732050" y="184588"/>
                  </a:lnTo>
                  <a:lnTo>
                    <a:pt x="725258" y="245025"/>
                  </a:lnTo>
                  <a:lnTo>
                    <a:pt x="716731" y="304527"/>
                  </a:lnTo>
                  <a:lnTo>
                    <a:pt x="706559" y="362859"/>
                  </a:lnTo>
                  <a:lnTo>
                    <a:pt x="694833" y="419788"/>
                  </a:lnTo>
                  <a:lnTo>
                    <a:pt x="681646" y="475078"/>
                  </a:lnTo>
                  <a:lnTo>
                    <a:pt x="667089" y="528497"/>
                  </a:lnTo>
                  <a:lnTo>
                    <a:pt x="651252" y="579811"/>
                  </a:lnTo>
                  <a:lnTo>
                    <a:pt x="634228" y="628785"/>
                  </a:lnTo>
                  <a:lnTo>
                    <a:pt x="616107" y="675186"/>
                  </a:lnTo>
                  <a:lnTo>
                    <a:pt x="596981" y="718779"/>
                  </a:lnTo>
                  <a:lnTo>
                    <a:pt x="576942" y="759330"/>
                  </a:lnTo>
                  <a:lnTo>
                    <a:pt x="556080" y="796607"/>
                  </a:lnTo>
                  <a:lnTo>
                    <a:pt x="534487" y="830374"/>
                  </a:lnTo>
                  <a:lnTo>
                    <a:pt x="489474" y="886445"/>
                  </a:lnTo>
                  <a:lnTo>
                    <a:pt x="442635" y="925671"/>
                  </a:lnTo>
                  <a:lnTo>
                    <a:pt x="394698" y="946180"/>
                  </a:lnTo>
                  <a:lnTo>
                    <a:pt x="346396" y="951483"/>
                  </a:lnTo>
                  <a:lnTo>
                    <a:pt x="322337" y="959282"/>
                  </a:lnTo>
                  <a:lnTo>
                    <a:pt x="274857" y="989384"/>
                  </a:lnTo>
                  <a:lnTo>
                    <a:pt x="228840" y="1037266"/>
                  </a:lnTo>
                  <a:lnTo>
                    <a:pt x="185015" y="1101057"/>
                  </a:lnTo>
                  <a:lnTo>
                    <a:pt x="164153" y="1138333"/>
                  </a:lnTo>
                  <a:lnTo>
                    <a:pt x="144113" y="1178885"/>
                  </a:lnTo>
                  <a:lnTo>
                    <a:pt x="124988" y="1222478"/>
                  </a:lnTo>
                  <a:lnTo>
                    <a:pt x="106867" y="1268878"/>
                  </a:lnTo>
                  <a:lnTo>
                    <a:pt x="89842" y="1317852"/>
                  </a:lnTo>
                  <a:lnTo>
                    <a:pt x="74006" y="1369166"/>
                  </a:lnTo>
                  <a:lnTo>
                    <a:pt x="59448" y="1422585"/>
                  </a:lnTo>
                  <a:lnTo>
                    <a:pt x="46261" y="1477875"/>
                  </a:lnTo>
                  <a:lnTo>
                    <a:pt x="34536" y="1534804"/>
                  </a:lnTo>
                  <a:lnTo>
                    <a:pt x="24364" y="1593136"/>
                  </a:lnTo>
                  <a:lnTo>
                    <a:pt x="15836" y="1652638"/>
                  </a:lnTo>
                  <a:lnTo>
                    <a:pt x="9045" y="1713075"/>
                  </a:lnTo>
                  <a:lnTo>
                    <a:pt x="4080" y="1774215"/>
                  </a:lnTo>
                  <a:lnTo>
                    <a:pt x="1035" y="1835822"/>
                  </a:lnTo>
                  <a:lnTo>
                    <a:pt x="0" y="1897664"/>
                  </a:lnTo>
                </a:path>
              </a:pathLst>
            </a:custGeom>
            <a:ln w="137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93343" y="3534153"/>
            <a:ext cx="224154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Calibri"/>
                <a:cs typeface="Calibri"/>
              </a:rPr>
              <a:t>L</a:t>
            </a:r>
            <a:r>
              <a:rPr sz="1500" baseline="-19444" dirty="0">
                <a:latin typeface="Calibri"/>
                <a:cs typeface="Calibri"/>
              </a:rPr>
              <a:t>1</a:t>
            </a:r>
            <a:endParaRPr sz="1500" baseline="-1944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695" y="461581"/>
            <a:ext cx="5387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spc="-20" dirty="0"/>
              <a:t> </a:t>
            </a:r>
            <a:r>
              <a:rPr spc="-85" dirty="0"/>
              <a:t>Tree</a:t>
            </a:r>
            <a:r>
              <a:rPr spc="-20" dirty="0"/>
              <a:t> </a:t>
            </a:r>
            <a:r>
              <a:rPr spc="-5" dirty="0"/>
              <a:t>Rule</a:t>
            </a:r>
            <a:r>
              <a:rPr spc="-10" dirty="0"/>
              <a:t> </a:t>
            </a:r>
            <a:r>
              <a:rPr dirty="0"/>
              <a:t>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8835"/>
            <a:ext cx="780669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2466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main </a:t>
            </a:r>
            <a:r>
              <a:rPr sz="3000" spc="-20" dirty="0">
                <a:latin typeface="Calibri"/>
                <a:cs typeface="Calibri"/>
              </a:rPr>
              <a:t>advantage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decision </a:t>
            </a:r>
            <a:r>
              <a:rPr sz="3000" spc="-10" dirty="0">
                <a:latin typeface="Calibri"/>
                <a:cs typeface="Calibri"/>
              </a:rPr>
              <a:t>trees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interpretability.</a:t>
            </a:r>
            <a:endParaRPr sz="3000">
              <a:latin typeface="Calibri"/>
              <a:cs typeface="Calibri"/>
            </a:endParaRPr>
          </a:p>
          <a:p>
            <a:pPr marL="355600" marR="61277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 decision nodes carry conditions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simple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understand.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Each </a:t>
            </a:r>
            <a:r>
              <a:rPr sz="3000" spc="-10" dirty="0">
                <a:latin typeface="Calibri"/>
                <a:cs typeface="Calibri"/>
              </a:rPr>
              <a:t>path </a:t>
            </a:r>
            <a:r>
              <a:rPr sz="3000" spc="-15" dirty="0">
                <a:latin typeface="Calibri"/>
                <a:cs typeface="Calibri"/>
              </a:rPr>
              <a:t>from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root to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leaf </a:t>
            </a:r>
            <a:r>
              <a:rPr sz="3000" spc="-10" dirty="0">
                <a:latin typeface="Calibri"/>
                <a:cs typeface="Calibri"/>
              </a:rPr>
              <a:t>corresponds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one conjunction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tests,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5" dirty="0">
                <a:latin typeface="Calibri"/>
                <a:cs typeface="Calibri"/>
              </a:rPr>
              <a:t>all those conditions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should be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satisﬁed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reach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leaf.</a:t>
            </a:r>
            <a:endParaRPr sz="3000">
              <a:latin typeface="Calibri"/>
              <a:cs typeface="Calibri"/>
            </a:endParaRPr>
          </a:p>
          <a:p>
            <a:pPr marL="355600" marR="208915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These </a:t>
            </a:r>
            <a:r>
              <a:rPr sz="3000" spc="-10" dirty="0">
                <a:latin typeface="Calibri"/>
                <a:cs typeface="Calibri"/>
              </a:rPr>
              <a:t>paths together can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5" dirty="0">
                <a:latin typeface="Calibri"/>
                <a:cs typeface="Calibri"/>
              </a:rPr>
              <a:t>written </a:t>
            </a:r>
            <a:r>
              <a:rPr sz="3000" spc="-5" dirty="0">
                <a:latin typeface="Calibri"/>
                <a:cs typeface="Calibri"/>
              </a:rPr>
              <a:t>down </a:t>
            </a:r>
            <a:r>
              <a:rPr sz="3000" dirty="0">
                <a:latin typeface="Calibri"/>
                <a:cs typeface="Calibri"/>
              </a:rPr>
              <a:t>as a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IF-THEN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rules, </a:t>
            </a:r>
            <a:r>
              <a:rPr sz="3000" spc="-10" dirty="0">
                <a:latin typeface="Calibri"/>
                <a:cs typeface="Calibri"/>
              </a:rPr>
              <a:t>called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rule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354" y="461581"/>
            <a:ext cx="6007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Rule </a:t>
            </a:r>
            <a:r>
              <a:rPr spc="-10" dirty="0"/>
              <a:t>Extraction</a:t>
            </a:r>
            <a:r>
              <a:rPr spc="-20" dirty="0"/>
              <a:t> from</a:t>
            </a:r>
            <a:r>
              <a:rPr spc="-10" dirty="0"/>
              <a:t> </a:t>
            </a:r>
            <a:r>
              <a:rPr spc="-65" dirty="0"/>
              <a:t>Trees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001" y="1580775"/>
            <a:ext cx="5315688" cy="28673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1022" y="4649732"/>
            <a:ext cx="6582889" cy="1562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207" y="461581"/>
            <a:ext cx="4816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Neural</a:t>
            </a:r>
            <a:r>
              <a:rPr spc="-50" dirty="0"/>
              <a:t> </a:t>
            </a:r>
            <a:r>
              <a:rPr spc="-10" dirty="0"/>
              <a:t>Network</a:t>
            </a:r>
            <a:r>
              <a:rPr spc="-35" dirty="0"/>
              <a:t> </a:t>
            </a:r>
            <a:r>
              <a:rPr dirty="0"/>
              <a:t>(NN)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760505"/>
            <a:ext cx="4272915" cy="34276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95580" marR="288290" indent="-18288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195580" algn="l"/>
              </a:tabLst>
            </a:pPr>
            <a:r>
              <a:rPr sz="1800" spc="-10" dirty="0">
                <a:latin typeface="Calibri"/>
                <a:cs typeface="Calibri"/>
              </a:rPr>
              <a:t>Neural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</a:t>
            </a:r>
            <a:r>
              <a:rPr sz="1800" spc="-5" dirty="0">
                <a:latin typeface="Calibri"/>
                <a:cs typeface="Calibri"/>
              </a:rPr>
              <a:t> (NN)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classifiers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inspired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biological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-10" dirty="0">
                <a:latin typeface="Calibri"/>
                <a:cs typeface="Calibri"/>
              </a:rPr>
              <a:t> constitute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animal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brains.</a:t>
            </a:r>
            <a:endParaRPr sz="1800" dirty="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-10" dirty="0">
                <a:latin typeface="Calibri"/>
                <a:cs typeface="Calibri"/>
              </a:rPr>
              <a:t> 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names:</a:t>
            </a:r>
          </a:p>
          <a:p>
            <a:pPr marL="596265" lvl="1" indent="-183515">
              <a:lnSpc>
                <a:spcPct val="100000"/>
              </a:lnSpc>
              <a:buFont typeface="Arial"/>
              <a:buChar char="–"/>
              <a:tabLst>
                <a:tab pos="596900" algn="l"/>
              </a:tabLst>
            </a:pPr>
            <a:r>
              <a:rPr sz="1800" spc="-5" dirty="0">
                <a:latin typeface="Calibri"/>
                <a:cs typeface="Calibri"/>
              </a:rPr>
              <a:t>Artificial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Neural Network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(ANN)</a:t>
            </a:r>
            <a:endParaRPr sz="1800" dirty="0">
              <a:latin typeface="Calibri"/>
              <a:cs typeface="Calibri"/>
            </a:endParaRPr>
          </a:p>
          <a:p>
            <a:pPr marL="596265" lvl="1" indent="-183515">
              <a:lnSpc>
                <a:spcPct val="100000"/>
              </a:lnSpc>
              <a:buFont typeface="Arial"/>
              <a:buChar char="–"/>
              <a:tabLst>
                <a:tab pos="596900" algn="l"/>
              </a:tabLst>
            </a:pPr>
            <a:r>
              <a:rPr sz="1800" spc="-10" dirty="0">
                <a:latin typeface="Calibri"/>
                <a:cs typeface="Calibri"/>
              </a:rPr>
              <a:t>Multi-layer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Perceptron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(MLP)</a:t>
            </a:r>
            <a:endParaRPr sz="1800" dirty="0">
              <a:latin typeface="Calibri"/>
              <a:cs typeface="Calibri"/>
            </a:endParaRPr>
          </a:p>
          <a:p>
            <a:pPr marL="195580" marR="5080" indent="-182880">
              <a:lnSpc>
                <a:spcPct val="80000"/>
              </a:lnSpc>
              <a:spcBef>
                <a:spcPts val="434"/>
              </a:spcBef>
              <a:buFont typeface="Arial"/>
              <a:buChar char="•"/>
              <a:tabLst>
                <a:tab pos="19558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works </a:t>
            </a:r>
            <a:r>
              <a:rPr sz="1800" spc="-5" dirty="0">
                <a:latin typeface="Calibri"/>
                <a:cs typeface="Calibri"/>
              </a:rPr>
              <a:t>best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dividing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straight.</a:t>
            </a:r>
            <a:endParaRPr sz="1800" dirty="0">
              <a:latin typeface="Calibri"/>
              <a:cs typeface="Calibri"/>
            </a:endParaRPr>
          </a:p>
          <a:p>
            <a:pPr marL="195580" marR="128270" indent="-183515">
              <a:lnSpc>
                <a:spcPts val="1730"/>
              </a:lnSpc>
              <a:spcBef>
                <a:spcPts val="425"/>
              </a:spcBef>
              <a:buFont typeface="Arial"/>
              <a:buChar char="•"/>
              <a:tabLst>
                <a:tab pos="195580" algn="l"/>
              </a:tabLst>
            </a:pPr>
            <a:r>
              <a:rPr lang="en-US" spc="-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 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non-probabilistic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 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assume</a:t>
            </a:r>
            <a:r>
              <a:rPr sz="1800" spc="-15" dirty="0">
                <a:latin typeface="Calibri"/>
                <a:cs typeface="Calibri"/>
              </a:rPr>
              <a:t> any</a:t>
            </a:r>
            <a:r>
              <a:rPr sz="1800" spc="-5" dirty="0">
                <a:latin typeface="Calibri"/>
                <a:cs typeface="Calibri"/>
              </a:rPr>
              <a:t> specific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probability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distribution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Gaussian)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independence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84115" y="2479055"/>
            <a:ext cx="4037965" cy="3032125"/>
            <a:chOff x="4784115" y="2479055"/>
            <a:chExt cx="4037965" cy="3032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4115" y="2479055"/>
              <a:ext cx="220472" cy="2949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94350" y="2598305"/>
              <a:ext cx="0" cy="2792730"/>
            </a:xfrm>
            <a:custGeom>
              <a:avLst/>
              <a:gdLst/>
              <a:ahLst/>
              <a:cxnLst/>
              <a:rect l="l" t="t" r="r" b="b"/>
              <a:pathLst>
                <a:path h="2792729">
                  <a:moveTo>
                    <a:pt x="0" y="2792555"/>
                  </a:moveTo>
                  <a:lnTo>
                    <a:pt x="0" y="0"/>
                  </a:lnTo>
                </a:path>
              </a:pathLst>
            </a:custGeom>
            <a:ln w="15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2206" y="2598293"/>
              <a:ext cx="64769" cy="55244"/>
            </a:xfrm>
            <a:custGeom>
              <a:avLst/>
              <a:gdLst/>
              <a:ahLst/>
              <a:cxnLst/>
              <a:rect l="l" t="t" r="r" b="b"/>
              <a:pathLst>
                <a:path w="64770" h="55244">
                  <a:moveTo>
                    <a:pt x="0" y="55122"/>
                  </a:moveTo>
                  <a:lnTo>
                    <a:pt x="32148" y="0"/>
                  </a:lnTo>
                  <a:lnTo>
                    <a:pt x="64306" y="55116"/>
                  </a:lnTo>
                </a:path>
              </a:pathLst>
            </a:custGeom>
            <a:ln w="15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6792" y="5290275"/>
              <a:ext cx="3954826" cy="2204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94351" y="5391339"/>
              <a:ext cx="3797935" cy="0"/>
            </a:xfrm>
            <a:custGeom>
              <a:avLst/>
              <a:gdLst/>
              <a:ahLst/>
              <a:cxnLst/>
              <a:rect l="l" t="t" r="r" b="b"/>
              <a:pathLst>
                <a:path w="3797934">
                  <a:moveTo>
                    <a:pt x="0" y="0"/>
                  </a:moveTo>
                  <a:lnTo>
                    <a:pt x="3797597" y="0"/>
                  </a:lnTo>
                </a:path>
              </a:pathLst>
            </a:custGeom>
            <a:ln w="15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36837" y="5359163"/>
              <a:ext cx="55244" cy="64769"/>
            </a:xfrm>
            <a:custGeom>
              <a:avLst/>
              <a:gdLst/>
              <a:ahLst/>
              <a:cxnLst/>
              <a:rect l="l" t="t" r="r" b="b"/>
              <a:pathLst>
                <a:path w="55245" h="64770">
                  <a:moveTo>
                    <a:pt x="3" y="0"/>
                  </a:moveTo>
                  <a:lnTo>
                    <a:pt x="55121" y="32156"/>
                  </a:lnTo>
                  <a:lnTo>
                    <a:pt x="0" y="64308"/>
                  </a:lnTo>
                </a:path>
              </a:pathLst>
            </a:custGeom>
            <a:ln w="15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6886" y="3916829"/>
              <a:ext cx="124019" cy="124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9176" y="4045447"/>
              <a:ext cx="124018" cy="124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4070" y="4265917"/>
              <a:ext cx="124019" cy="1240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52340" y="3721601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55119" y="110244"/>
                  </a:moveTo>
                  <a:lnTo>
                    <a:pt x="33664" y="105912"/>
                  </a:lnTo>
                  <a:lnTo>
                    <a:pt x="16144" y="94099"/>
                  </a:lnTo>
                  <a:lnTo>
                    <a:pt x="4331" y="76578"/>
                  </a:lnTo>
                  <a:lnTo>
                    <a:pt x="0" y="55122"/>
                  </a:lnTo>
                  <a:lnTo>
                    <a:pt x="4331" y="33666"/>
                  </a:lnTo>
                  <a:lnTo>
                    <a:pt x="16144" y="16144"/>
                  </a:lnTo>
                  <a:lnTo>
                    <a:pt x="33664" y="4331"/>
                  </a:lnTo>
                  <a:lnTo>
                    <a:pt x="55119" y="0"/>
                  </a:lnTo>
                  <a:lnTo>
                    <a:pt x="76574" y="4331"/>
                  </a:lnTo>
                  <a:lnTo>
                    <a:pt x="94095" y="16144"/>
                  </a:lnTo>
                  <a:lnTo>
                    <a:pt x="105907" y="33666"/>
                  </a:lnTo>
                  <a:lnTo>
                    <a:pt x="110239" y="55122"/>
                  </a:lnTo>
                  <a:lnTo>
                    <a:pt x="105907" y="76578"/>
                  </a:lnTo>
                  <a:lnTo>
                    <a:pt x="94095" y="94099"/>
                  </a:lnTo>
                  <a:lnTo>
                    <a:pt x="76574" y="105912"/>
                  </a:lnTo>
                  <a:lnTo>
                    <a:pt x="55119" y="110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52340" y="3721601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55122"/>
                  </a:moveTo>
                  <a:lnTo>
                    <a:pt x="4331" y="33666"/>
                  </a:lnTo>
                  <a:lnTo>
                    <a:pt x="16144" y="16144"/>
                  </a:lnTo>
                  <a:lnTo>
                    <a:pt x="33664" y="4331"/>
                  </a:lnTo>
                  <a:lnTo>
                    <a:pt x="55119" y="0"/>
                  </a:lnTo>
                  <a:lnTo>
                    <a:pt x="76574" y="4331"/>
                  </a:lnTo>
                  <a:lnTo>
                    <a:pt x="94095" y="16144"/>
                  </a:lnTo>
                  <a:lnTo>
                    <a:pt x="105907" y="33666"/>
                  </a:lnTo>
                  <a:lnTo>
                    <a:pt x="110239" y="55122"/>
                  </a:lnTo>
                  <a:lnTo>
                    <a:pt x="105907" y="76578"/>
                  </a:lnTo>
                  <a:lnTo>
                    <a:pt x="94095" y="94099"/>
                  </a:lnTo>
                  <a:lnTo>
                    <a:pt x="76574" y="105912"/>
                  </a:lnTo>
                  <a:lnTo>
                    <a:pt x="55119" y="110244"/>
                  </a:lnTo>
                  <a:lnTo>
                    <a:pt x="33664" y="105912"/>
                  </a:lnTo>
                  <a:lnTo>
                    <a:pt x="16144" y="94099"/>
                  </a:lnTo>
                  <a:lnTo>
                    <a:pt x="4331" y="76578"/>
                  </a:lnTo>
                  <a:lnTo>
                    <a:pt x="0" y="55122"/>
                  </a:lnTo>
                  <a:close/>
                </a:path>
              </a:pathLst>
            </a:custGeom>
            <a:ln w="13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3972" y="4357805"/>
              <a:ext cx="124019" cy="124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6261" y="4155677"/>
              <a:ext cx="124019" cy="1240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6635" y="4086776"/>
              <a:ext cx="124018" cy="1240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3621" y="4247543"/>
              <a:ext cx="124018" cy="12402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632911" y="3776722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55119" y="110244"/>
                  </a:moveTo>
                  <a:lnTo>
                    <a:pt x="33664" y="105912"/>
                  </a:lnTo>
                  <a:lnTo>
                    <a:pt x="16144" y="94099"/>
                  </a:lnTo>
                  <a:lnTo>
                    <a:pt x="4331" y="76578"/>
                  </a:lnTo>
                  <a:lnTo>
                    <a:pt x="0" y="55121"/>
                  </a:lnTo>
                  <a:lnTo>
                    <a:pt x="4331" y="33666"/>
                  </a:lnTo>
                  <a:lnTo>
                    <a:pt x="16144" y="16144"/>
                  </a:lnTo>
                  <a:lnTo>
                    <a:pt x="33664" y="4331"/>
                  </a:lnTo>
                  <a:lnTo>
                    <a:pt x="55119" y="0"/>
                  </a:lnTo>
                  <a:lnTo>
                    <a:pt x="76574" y="4331"/>
                  </a:lnTo>
                  <a:lnTo>
                    <a:pt x="94094" y="16144"/>
                  </a:lnTo>
                  <a:lnTo>
                    <a:pt x="105907" y="33666"/>
                  </a:lnTo>
                  <a:lnTo>
                    <a:pt x="110238" y="55121"/>
                  </a:lnTo>
                  <a:lnTo>
                    <a:pt x="105907" y="76578"/>
                  </a:lnTo>
                  <a:lnTo>
                    <a:pt x="94094" y="94099"/>
                  </a:lnTo>
                  <a:lnTo>
                    <a:pt x="76574" y="105912"/>
                  </a:lnTo>
                  <a:lnTo>
                    <a:pt x="55119" y="110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32911" y="3776722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90" h="110489">
                  <a:moveTo>
                    <a:pt x="0" y="55121"/>
                  </a:moveTo>
                  <a:lnTo>
                    <a:pt x="4331" y="33666"/>
                  </a:lnTo>
                  <a:lnTo>
                    <a:pt x="16144" y="16144"/>
                  </a:lnTo>
                  <a:lnTo>
                    <a:pt x="33664" y="4331"/>
                  </a:lnTo>
                  <a:lnTo>
                    <a:pt x="55119" y="0"/>
                  </a:lnTo>
                  <a:lnTo>
                    <a:pt x="76574" y="4331"/>
                  </a:lnTo>
                  <a:lnTo>
                    <a:pt x="94094" y="16144"/>
                  </a:lnTo>
                  <a:lnTo>
                    <a:pt x="105907" y="33666"/>
                  </a:lnTo>
                  <a:lnTo>
                    <a:pt x="110238" y="55121"/>
                  </a:lnTo>
                  <a:lnTo>
                    <a:pt x="105907" y="76578"/>
                  </a:lnTo>
                  <a:lnTo>
                    <a:pt x="94094" y="94099"/>
                  </a:lnTo>
                  <a:lnTo>
                    <a:pt x="76574" y="105912"/>
                  </a:lnTo>
                  <a:lnTo>
                    <a:pt x="55119" y="110244"/>
                  </a:lnTo>
                  <a:lnTo>
                    <a:pt x="33664" y="105912"/>
                  </a:lnTo>
                  <a:lnTo>
                    <a:pt x="16144" y="94099"/>
                  </a:lnTo>
                  <a:lnTo>
                    <a:pt x="4331" y="76578"/>
                  </a:lnTo>
                  <a:lnTo>
                    <a:pt x="0" y="55122"/>
                  </a:lnTo>
                  <a:close/>
                </a:path>
              </a:pathLst>
            </a:custGeom>
            <a:ln w="13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35225" y="3990305"/>
              <a:ext cx="124020" cy="12402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808901" y="2294937"/>
            <a:ext cx="22923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spc="5" dirty="0">
                <a:latin typeface="Calibri"/>
                <a:cs typeface="Calibri"/>
              </a:rPr>
              <a:t>x</a:t>
            </a:r>
            <a:r>
              <a:rPr sz="1500" spc="7" baseline="-19444" dirty="0">
                <a:latin typeface="Calibri"/>
                <a:cs typeface="Calibri"/>
              </a:rPr>
              <a:t>1</a:t>
            </a:r>
            <a:endParaRPr sz="1500" baseline="-19444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16960" y="5223433"/>
            <a:ext cx="22923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spc="5" dirty="0">
                <a:latin typeface="Calibri"/>
                <a:cs typeface="Calibri"/>
              </a:rPr>
              <a:t>x</a:t>
            </a:r>
            <a:r>
              <a:rPr sz="1500" spc="7" baseline="-19444" dirty="0">
                <a:latin typeface="Calibri"/>
                <a:cs typeface="Calibri"/>
              </a:rPr>
              <a:t>2</a:t>
            </a:r>
            <a:endParaRPr sz="1500" baseline="-19444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318275" y="2993529"/>
            <a:ext cx="808990" cy="1952625"/>
            <a:chOff x="6318275" y="2993529"/>
            <a:chExt cx="808990" cy="1952625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18275" y="2993529"/>
              <a:ext cx="808418" cy="19522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52719" y="3009605"/>
              <a:ext cx="741680" cy="1898014"/>
            </a:xfrm>
            <a:custGeom>
              <a:avLst/>
              <a:gdLst/>
              <a:ahLst/>
              <a:cxnLst/>
              <a:rect l="l" t="t" r="r" b="b"/>
              <a:pathLst>
                <a:path w="741679" h="1898014">
                  <a:moveTo>
                    <a:pt x="741095" y="0"/>
                  </a:moveTo>
                  <a:lnTo>
                    <a:pt x="740059" y="61841"/>
                  </a:lnTo>
                  <a:lnTo>
                    <a:pt x="737014" y="123448"/>
                  </a:lnTo>
                  <a:lnTo>
                    <a:pt x="732050" y="184588"/>
                  </a:lnTo>
                  <a:lnTo>
                    <a:pt x="725258" y="245025"/>
                  </a:lnTo>
                  <a:lnTo>
                    <a:pt x="716731" y="304527"/>
                  </a:lnTo>
                  <a:lnTo>
                    <a:pt x="706559" y="362859"/>
                  </a:lnTo>
                  <a:lnTo>
                    <a:pt x="694833" y="419788"/>
                  </a:lnTo>
                  <a:lnTo>
                    <a:pt x="681646" y="475078"/>
                  </a:lnTo>
                  <a:lnTo>
                    <a:pt x="667089" y="528497"/>
                  </a:lnTo>
                  <a:lnTo>
                    <a:pt x="651252" y="579811"/>
                  </a:lnTo>
                  <a:lnTo>
                    <a:pt x="634228" y="628785"/>
                  </a:lnTo>
                  <a:lnTo>
                    <a:pt x="616107" y="675186"/>
                  </a:lnTo>
                  <a:lnTo>
                    <a:pt x="596981" y="718779"/>
                  </a:lnTo>
                  <a:lnTo>
                    <a:pt x="576942" y="759330"/>
                  </a:lnTo>
                  <a:lnTo>
                    <a:pt x="556080" y="796607"/>
                  </a:lnTo>
                  <a:lnTo>
                    <a:pt x="534487" y="830374"/>
                  </a:lnTo>
                  <a:lnTo>
                    <a:pt x="489474" y="886445"/>
                  </a:lnTo>
                  <a:lnTo>
                    <a:pt x="442635" y="925671"/>
                  </a:lnTo>
                  <a:lnTo>
                    <a:pt x="394698" y="946180"/>
                  </a:lnTo>
                  <a:lnTo>
                    <a:pt x="346396" y="951483"/>
                  </a:lnTo>
                  <a:lnTo>
                    <a:pt x="322337" y="959282"/>
                  </a:lnTo>
                  <a:lnTo>
                    <a:pt x="274857" y="989384"/>
                  </a:lnTo>
                  <a:lnTo>
                    <a:pt x="228840" y="1037266"/>
                  </a:lnTo>
                  <a:lnTo>
                    <a:pt x="185015" y="1101057"/>
                  </a:lnTo>
                  <a:lnTo>
                    <a:pt x="164153" y="1138333"/>
                  </a:lnTo>
                  <a:lnTo>
                    <a:pt x="144113" y="1178885"/>
                  </a:lnTo>
                  <a:lnTo>
                    <a:pt x="124988" y="1222478"/>
                  </a:lnTo>
                  <a:lnTo>
                    <a:pt x="106867" y="1268878"/>
                  </a:lnTo>
                  <a:lnTo>
                    <a:pt x="89842" y="1317852"/>
                  </a:lnTo>
                  <a:lnTo>
                    <a:pt x="74006" y="1369166"/>
                  </a:lnTo>
                  <a:lnTo>
                    <a:pt x="59448" y="1422585"/>
                  </a:lnTo>
                  <a:lnTo>
                    <a:pt x="46261" y="1477875"/>
                  </a:lnTo>
                  <a:lnTo>
                    <a:pt x="34536" y="1534804"/>
                  </a:lnTo>
                  <a:lnTo>
                    <a:pt x="24364" y="1593136"/>
                  </a:lnTo>
                  <a:lnTo>
                    <a:pt x="15836" y="1652638"/>
                  </a:lnTo>
                  <a:lnTo>
                    <a:pt x="9045" y="1713075"/>
                  </a:lnTo>
                  <a:lnTo>
                    <a:pt x="4080" y="1774215"/>
                  </a:lnTo>
                  <a:lnTo>
                    <a:pt x="1035" y="1835822"/>
                  </a:lnTo>
                  <a:lnTo>
                    <a:pt x="0" y="1897664"/>
                  </a:lnTo>
                </a:path>
              </a:pathLst>
            </a:custGeom>
            <a:ln w="137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979343" y="2720337"/>
            <a:ext cx="224154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Calibri"/>
                <a:cs typeface="Calibri"/>
              </a:rPr>
              <a:t>L</a:t>
            </a:r>
            <a:r>
              <a:rPr sz="1500" baseline="-19444" dirty="0">
                <a:latin typeface="Calibri"/>
                <a:cs typeface="Calibri"/>
              </a:rPr>
              <a:t>1</a:t>
            </a:r>
            <a:endParaRPr sz="1500" baseline="-1944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207" y="461581"/>
            <a:ext cx="4816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Neural</a:t>
            </a:r>
            <a:r>
              <a:rPr spc="-50" dirty="0"/>
              <a:t> </a:t>
            </a:r>
            <a:r>
              <a:rPr spc="-10" dirty="0"/>
              <a:t>Network</a:t>
            </a:r>
            <a:r>
              <a:rPr spc="-35" dirty="0"/>
              <a:t> </a:t>
            </a:r>
            <a:r>
              <a:rPr dirty="0"/>
              <a:t>(NN)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90" y="1609645"/>
            <a:ext cx="4445635" cy="440351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20979" marR="283210" indent="-18288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220979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Neural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composed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layers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nodes:</a:t>
            </a:r>
            <a:endParaRPr sz="2000" dirty="0">
              <a:latin typeface="Calibri"/>
              <a:cs typeface="Calibri"/>
            </a:endParaRPr>
          </a:p>
          <a:p>
            <a:pPr marL="621665" lvl="1" indent="-183515">
              <a:lnSpc>
                <a:spcPct val="100000"/>
              </a:lnSpc>
              <a:buFont typeface="Arial"/>
              <a:buChar char="–"/>
              <a:tabLst>
                <a:tab pos="62230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</a:t>
            </a:r>
            <a:r>
              <a:rPr sz="2000" spc="-15" dirty="0">
                <a:latin typeface="Calibri"/>
                <a:cs typeface="Calibri"/>
              </a:rPr>
              <a:t> layer</a:t>
            </a:r>
            <a:endParaRPr sz="2000" dirty="0">
              <a:latin typeface="Calibri"/>
              <a:cs typeface="Calibri"/>
            </a:endParaRPr>
          </a:p>
          <a:p>
            <a:pPr marL="621665" lvl="1" indent="-183515">
              <a:lnSpc>
                <a:spcPct val="100000"/>
              </a:lnSpc>
              <a:buFont typeface="Arial"/>
              <a:buChar char="–"/>
              <a:tabLst>
                <a:tab pos="622300" algn="l"/>
              </a:tabLst>
            </a:pP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hidden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layers</a:t>
            </a:r>
            <a:endParaRPr sz="2000" dirty="0">
              <a:latin typeface="Calibri"/>
              <a:cs typeface="Calibri"/>
            </a:endParaRPr>
          </a:p>
          <a:p>
            <a:pPr marL="621665" lvl="1" indent="-183515">
              <a:lnSpc>
                <a:spcPct val="100000"/>
              </a:lnSpc>
              <a:buFont typeface="Arial"/>
              <a:buChar char="–"/>
              <a:tabLst>
                <a:tab pos="62230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15" dirty="0">
                <a:latin typeface="Calibri"/>
                <a:cs typeface="Calibri"/>
              </a:rPr>
              <a:t> layer</a:t>
            </a:r>
            <a:endParaRPr sz="2000" dirty="0">
              <a:latin typeface="Calibri"/>
              <a:cs typeface="Calibri"/>
            </a:endParaRPr>
          </a:p>
          <a:p>
            <a:pPr marL="220979" marR="120014" indent="-182880">
              <a:lnSpc>
                <a:spcPct val="80000"/>
              </a:lnSpc>
              <a:spcBef>
                <a:spcPts val="430"/>
              </a:spcBef>
              <a:buFont typeface="Arial"/>
              <a:buChar char="•"/>
              <a:tabLst>
                <a:tab pos="220979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figure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y,</a:t>
            </a:r>
            <a:r>
              <a:rPr sz="2000" dirty="0">
                <a:latin typeface="Calibri"/>
                <a:cs typeface="Calibri"/>
              </a:rPr>
              <a:t> but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neural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have 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output.</a:t>
            </a:r>
            <a:endParaRPr sz="2000" dirty="0">
              <a:latin typeface="Calibri"/>
              <a:cs typeface="Calibri"/>
            </a:endParaRPr>
          </a:p>
          <a:p>
            <a:pPr marL="220979" marR="122555" indent="-182880">
              <a:lnSpc>
                <a:spcPct val="80000"/>
              </a:lnSpc>
              <a:spcBef>
                <a:spcPts val="434"/>
              </a:spcBef>
              <a:buFont typeface="Arial"/>
              <a:buChar char="•"/>
              <a:tabLst>
                <a:tab pos="220979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each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generate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spc="-3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next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network.</a:t>
            </a:r>
            <a:endParaRPr sz="2000" dirty="0">
              <a:latin typeface="Calibri"/>
              <a:cs typeface="Calibri"/>
            </a:endParaRPr>
          </a:p>
          <a:p>
            <a:pPr marL="220345" marR="30480" indent="-182880">
              <a:lnSpc>
                <a:spcPct val="80000"/>
              </a:lnSpc>
              <a:spcBef>
                <a:spcPts val="430"/>
              </a:spcBef>
              <a:buFont typeface="Arial"/>
              <a:buChar char="•"/>
              <a:tabLst>
                <a:tab pos="220979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trying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classify,</a:t>
            </a:r>
            <a:r>
              <a:rPr sz="2000" spc="-5" dirty="0">
                <a:latin typeface="Calibri"/>
                <a:cs typeface="Calibri"/>
              </a:rPr>
              <a:t> x</a:t>
            </a:r>
            <a:r>
              <a:rPr sz="2000" spc="-7" baseline="-20833" dirty="0">
                <a:latin typeface="Calibri"/>
                <a:cs typeface="Calibri"/>
              </a:rPr>
              <a:t>1</a:t>
            </a:r>
            <a:r>
              <a:rPr sz="2000" spc="202" baseline="-20833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spc="-7" baseline="-20833" dirty="0">
                <a:latin typeface="Calibri"/>
                <a:cs typeface="Calibri"/>
              </a:rPr>
              <a:t>2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initial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inputs.</a:t>
            </a:r>
            <a:endParaRPr sz="2000" dirty="0">
              <a:latin typeface="Calibri"/>
              <a:cs typeface="Calibri"/>
            </a:endParaRPr>
          </a:p>
          <a:p>
            <a:pPr marL="220979" marR="280035" indent="-182880">
              <a:lnSpc>
                <a:spcPct val="80000"/>
              </a:lnSpc>
              <a:spcBef>
                <a:spcPts val="434"/>
              </a:spcBef>
              <a:buFont typeface="Arial"/>
              <a:buChar char="•"/>
              <a:tabLst>
                <a:tab pos="220979" algn="l"/>
              </a:tabLst>
            </a:pPr>
            <a:r>
              <a:rPr sz="2000" spc="-5" dirty="0">
                <a:latin typeface="Calibri"/>
                <a:cs typeface="Calibri"/>
              </a:rPr>
              <a:t>The output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classified.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42585" y="3128200"/>
            <a:ext cx="3762375" cy="2216785"/>
            <a:chOff x="5042585" y="3128200"/>
            <a:chExt cx="3762375" cy="22167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635" y="3568979"/>
              <a:ext cx="485235" cy="4848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06591" y="3597311"/>
              <a:ext cx="403860" cy="403225"/>
            </a:xfrm>
            <a:custGeom>
              <a:avLst/>
              <a:gdLst/>
              <a:ahLst/>
              <a:cxnLst/>
              <a:rect l="l" t="t" r="r" b="b"/>
              <a:pathLst>
                <a:path w="403860" h="403225">
                  <a:moveTo>
                    <a:pt x="201659" y="0"/>
                  </a:moveTo>
                  <a:lnTo>
                    <a:pt x="155421" y="5321"/>
                  </a:lnTo>
                  <a:lnTo>
                    <a:pt x="112975" y="20480"/>
                  </a:lnTo>
                  <a:lnTo>
                    <a:pt x="75532" y="44266"/>
                  </a:lnTo>
                  <a:lnTo>
                    <a:pt x="44302" y="75470"/>
                  </a:lnTo>
                  <a:lnTo>
                    <a:pt x="20497" y="112883"/>
                  </a:lnTo>
                  <a:lnTo>
                    <a:pt x="5326" y="155295"/>
                  </a:lnTo>
                  <a:lnTo>
                    <a:pt x="0" y="201496"/>
                  </a:lnTo>
                  <a:lnTo>
                    <a:pt x="5326" y="247698"/>
                  </a:lnTo>
                  <a:lnTo>
                    <a:pt x="20497" y="290110"/>
                  </a:lnTo>
                  <a:lnTo>
                    <a:pt x="44302" y="327523"/>
                  </a:lnTo>
                  <a:lnTo>
                    <a:pt x="75532" y="358727"/>
                  </a:lnTo>
                  <a:lnTo>
                    <a:pt x="112975" y="382513"/>
                  </a:lnTo>
                  <a:lnTo>
                    <a:pt x="155421" y="397672"/>
                  </a:lnTo>
                  <a:lnTo>
                    <a:pt x="201659" y="402993"/>
                  </a:lnTo>
                  <a:lnTo>
                    <a:pt x="247897" y="397672"/>
                  </a:lnTo>
                  <a:lnTo>
                    <a:pt x="290343" y="382513"/>
                  </a:lnTo>
                  <a:lnTo>
                    <a:pt x="327786" y="358727"/>
                  </a:lnTo>
                  <a:lnTo>
                    <a:pt x="359015" y="327523"/>
                  </a:lnTo>
                  <a:lnTo>
                    <a:pt x="382820" y="290110"/>
                  </a:lnTo>
                  <a:lnTo>
                    <a:pt x="397991" y="247698"/>
                  </a:lnTo>
                  <a:lnTo>
                    <a:pt x="403317" y="201496"/>
                  </a:lnTo>
                  <a:lnTo>
                    <a:pt x="397991" y="155295"/>
                  </a:lnTo>
                  <a:lnTo>
                    <a:pt x="382820" y="112883"/>
                  </a:lnTo>
                  <a:lnTo>
                    <a:pt x="359015" y="75470"/>
                  </a:lnTo>
                  <a:lnTo>
                    <a:pt x="327786" y="44266"/>
                  </a:lnTo>
                  <a:lnTo>
                    <a:pt x="290343" y="20480"/>
                  </a:lnTo>
                  <a:lnTo>
                    <a:pt x="247897" y="5321"/>
                  </a:lnTo>
                  <a:lnTo>
                    <a:pt x="201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06591" y="3597311"/>
              <a:ext cx="403860" cy="403225"/>
            </a:xfrm>
            <a:custGeom>
              <a:avLst/>
              <a:gdLst/>
              <a:ahLst/>
              <a:cxnLst/>
              <a:rect l="l" t="t" r="r" b="b"/>
              <a:pathLst>
                <a:path w="403860" h="403225">
                  <a:moveTo>
                    <a:pt x="0" y="201497"/>
                  </a:moveTo>
                  <a:lnTo>
                    <a:pt x="5325" y="155295"/>
                  </a:lnTo>
                  <a:lnTo>
                    <a:pt x="20496" y="112883"/>
                  </a:lnTo>
                  <a:lnTo>
                    <a:pt x="44302" y="75470"/>
                  </a:lnTo>
                  <a:lnTo>
                    <a:pt x="75531" y="44266"/>
                  </a:lnTo>
                  <a:lnTo>
                    <a:pt x="112974" y="20480"/>
                  </a:lnTo>
                  <a:lnTo>
                    <a:pt x="155420" y="5321"/>
                  </a:lnTo>
                  <a:lnTo>
                    <a:pt x="201658" y="0"/>
                  </a:lnTo>
                  <a:lnTo>
                    <a:pt x="247897" y="5321"/>
                  </a:lnTo>
                  <a:lnTo>
                    <a:pt x="290342" y="20480"/>
                  </a:lnTo>
                  <a:lnTo>
                    <a:pt x="327785" y="44266"/>
                  </a:lnTo>
                  <a:lnTo>
                    <a:pt x="359014" y="75471"/>
                  </a:lnTo>
                  <a:lnTo>
                    <a:pt x="382820" y="112883"/>
                  </a:lnTo>
                  <a:lnTo>
                    <a:pt x="397991" y="155295"/>
                  </a:lnTo>
                  <a:lnTo>
                    <a:pt x="403316" y="201497"/>
                  </a:lnTo>
                  <a:lnTo>
                    <a:pt x="397991" y="247699"/>
                  </a:lnTo>
                  <a:lnTo>
                    <a:pt x="382820" y="290111"/>
                  </a:lnTo>
                  <a:lnTo>
                    <a:pt x="359014" y="327524"/>
                  </a:lnTo>
                  <a:lnTo>
                    <a:pt x="327785" y="358728"/>
                  </a:lnTo>
                  <a:lnTo>
                    <a:pt x="290342" y="382514"/>
                  </a:lnTo>
                  <a:lnTo>
                    <a:pt x="247897" y="397673"/>
                  </a:lnTo>
                  <a:lnTo>
                    <a:pt x="201658" y="402994"/>
                  </a:lnTo>
                  <a:lnTo>
                    <a:pt x="155420" y="397673"/>
                  </a:lnTo>
                  <a:lnTo>
                    <a:pt x="112974" y="382514"/>
                  </a:lnTo>
                  <a:lnTo>
                    <a:pt x="75531" y="358728"/>
                  </a:lnTo>
                  <a:lnTo>
                    <a:pt x="44302" y="327524"/>
                  </a:lnTo>
                  <a:lnTo>
                    <a:pt x="20496" y="290111"/>
                  </a:lnTo>
                  <a:lnTo>
                    <a:pt x="5326" y="247699"/>
                  </a:lnTo>
                  <a:lnTo>
                    <a:pt x="0" y="201497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1327" y="3128200"/>
              <a:ext cx="491533" cy="4848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02290" y="315652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204810" y="0"/>
                  </a:moveTo>
                  <a:lnTo>
                    <a:pt x="157849" y="5321"/>
                  </a:lnTo>
                  <a:lnTo>
                    <a:pt x="114739" y="20480"/>
                  </a:lnTo>
                  <a:lnTo>
                    <a:pt x="76711" y="44266"/>
                  </a:lnTo>
                  <a:lnTo>
                    <a:pt x="44994" y="75470"/>
                  </a:lnTo>
                  <a:lnTo>
                    <a:pt x="20817" y="112883"/>
                  </a:lnTo>
                  <a:lnTo>
                    <a:pt x="5409" y="155295"/>
                  </a:lnTo>
                  <a:lnTo>
                    <a:pt x="0" y="201496"/>
                  </a:lnTo>
                  <a:lnTo>
                    <a:pt x="5409" y="247698"/>
                  </a:lnTo>
                  <a:lnTo>
                    <a:pt x="20817" y="290109"/>
                  </a:lnTo>
                  <a:lnTo>
                    <a:pt x="44994" y="327522"/>
                  </a:lnTo>
                  <a:lnTo>
                    <a:pt x="76711" y="358726"/>
                  </a:lnTo>
                  <a:lnTo>
                    <a:pt x="114739" y="382512"/>
                  </a:lnTo>
                  <a:lnTo>
                    <a:pt x="157849" y="397670"/>
                  </a:lnTo>
                  <a:lnTo>
                    <a:pt x="204810" y="402992"/>
                  </a:lnTo>
                  <a:lnTo>
                    <a:pt x="251771" y="397670"/>
                  </a:lnTo>
                  <a:lnTo>
                    <a:pt x="294880" y="382512"/>
                  </a:lnTo>
                  <a:lnTo>
                    <a:pt x="332908" y="358726"/>
                  </a:lnTo>
                  <a:lnTo>
                    <a:pt x="364626" y="327522"/>
                  </a:lnTo>
                  <a:lnTo>
                    <a:pt x="388803" y="290109"/>
                  </a:lnTo>
                  <a:lnTo>
                    <a:pt x="404211" y="247698"/>
                  </a:lnTo>
                  <a:lnTo>
                    <a:pt x="409620" y="201496"/>
                  </a:lnTo>
                  <a:lnTo>
                    <a:pt x="404211" y="155295"/>
                  </a:lnTo>
                  <a:lnTo>
                    <a:pt x="388803" y="112883"/>
                  </a:lnTo>
                  <a:lnTo>
                    <a:pt x="364626" y="75470"/>
                  </a:lnTo>
                  <a:lnTo>
                    <a:pt x="332908" y="44266"/>
                  </a:lnTo>
                  <a:lnTo>
                    <a:pt x="294880" y="20480"/>
                  </a:lnTo>
                  <a:lnTo>
                    <a:pt x="251771" y="5321"/>
                  </a:lnTo>
                  <a:lnTo>
                    <a:pt x="204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2290" y="315652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0" y="201496"/>
                  </a:moveTo>
                  <a:lnTo>
                    <a:pt x="5409" y="155294"/>
                  </a:lnTo>
                  <a:lnTo>
                    <a:pt x="20817" y="112883"/>
                  </a:lnTo>
                  <a:lnTo>
                    <a:pt x="44994" y="75470"/>
                  </a:lnTo>
                  <a:lnTo>
                    <a:pt x="76712" y="44266"/>
                  </a:lnTo>
                  <a:lnTo>
                    <a:pt x="114740" y="20480"/>
                  </a:lnTo>
                  <a:lnTo>
                    <a:pt x="157849" y="5321"/>
                  </a:lnTo>
                  <a:lnTo>
                    <a:pt x="204810" y="0"/>
                  </a:lnTo>
                  <a:lnTo>
                    <a:pt x="251771" y="5321"/>
                  </a:lnTo>
                  <a:lnTo>
                    <a:pt x="294881" y="20480"/>
                  </a:lnTo>
                  <a:lnTo>
                    <a:pt x="332909" y="44266"/>
                  </a:lnTo>
                  <a:lnTo>
                    <a:pt x="364626" y="75470"/>
                  </a:lnTo>
                  <a:lnTo>
                    <a:pt x="388803" y="112883"/>
                  </a:lnTo>
                  <a:lnTo>
                    <a:pt x="404211" y="155294"/>
                  </a:lnTo>
                  <a:lnTo>
                    <a:pt x="409620" y="201496"/>
                  </a:lnTo>
                  <a:lnTo>
                    <a:pt x="404211" y="247697"/>
                  </a:lnTo>
                  <a:lnTo>
                    <a:pt x="388803" y="290109"/>
                  </a:lnTo>
                  <a:lnTo>
                    <a:pt x="364626" y="327522"/>
                  </a:lnTo>
                  <a:lnTo>
                    <a:pt x="332909" y="358726"/>
                  </a:lnTo>
                  <a:lnTo>
                    <a:pt x="294881" y="382512"/>
                  </a:lnTo>
                  <a:lnTo>
                    <a:pt x="251771" y="397671"/>
                  </a:lnTo>
                  <a:lnTo>
                    <a:pt x="204810" y="402992"/>
                  </a:lnTo>
                  <a:lnTo>
                    <a:pt x="157849" y="397671"/>
                  </a:lnTo>
                  <a:lnTo>
                    <a:pt x="114740" y="382512"/>
                  </a:lnTo>
                  <a:lnTo>
                    <a:pt x="76711" y="358726"/>
                  </a:lnTo>
                  <a:lnTo>
                    <a:pt x="44994" y="327522"/>
                  </a:lnTo>
                  <a:lnTo>
                    <a:pt x="20817" y="290109"/>
                  </a:lnTo>
                  <a:lnTo>
                    <a:pt x="5409" y="247697"/>
                  </a:lnTo>
                  <a:lnTo>
                    <a:pt x="0" y="20149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5929" y="3241542"/>
              <a:ext cx="831841" cy="4785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53204" y="3390770"/>
              <a:ext cx="580390" cy="265430"/>
            </a:xfrm>
            <a:custGeom>
              <a:avLst/>
              <a:gdLst/>
              <a:ahLst/>
              <a:cxnLst/>
              <a:rect l="l" t="t" r="r" b="b"/>
              <a:pathLst>
                <a:path w="580390" h="265429">
                  <a:moveTo>
                    <a:pt x="0" y="265099"/>
                  </a:moveTo>
                  <a:lnTo>
                    <a:pt x="579977" y="0"/>
                  </a:lnTo>
                </a:path>
              </a:pathLst>
            </a:custGeom>
            <a:ln w="21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99191" y="3354369"/>
              <a:ext cx="106045" cy="86360"/>
            </a:xfrm>
            <a:custGeom>
              <a:avLst/>
              <a:gdLst/>
              <a:ahLst/>
              <a:cxnLst/>
              <a:rect l="l" t="t" r="r" b="b"/>
              <a:pathLst>
                <a:path w="106045" h="86360">
                  <a:moveTo>
                    <a:pt x="0" y="0"/>
                  </a:moveTo>
                  <a:lnTo>
                    <a:pt x="39319" y="85892"/>
                  </a:lnTo>
                  <a:lnTo>
                    <a:pt x="105622" y="3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1327" y="4003453"/>
              <a:ext cx="491533" cy="49114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602290" y="4031783"/>
              <a:ext cx="410209" cy="409575"/>
            </a:xfrm>
            <a:custGeom>
              <a:avLst/>
              <a:gdLst/>
              <a:ahLst/>
              <a:cxnLst/>
              <a:rect l="l" t="t" r="r" b="b"/>
              <a:pathLst>
                <a:path w="410209" h="409575">
                  <a:moveTo>
                    <a:pt x="204810" y="0"/>
                  </a:moveTo>
                  <a:lnTo>
                    <a:pt x="157849" y="5404"/>
                  </a:lnTo>
                  <a:lnTo>
                    <a:pt x="114739" y="20800"/>
                  </a:lnTo>
                  <a:lnTo>
                    <a:pt x="76711" y="44958"/>
                  </a:lnTo>
                  <a:lnTo>
                    <a:pt x="44994" y="76650"/>
                  </a:lnTo>
                  <a:lnTo>
                    <a:pt x="20817" y="114648"/>
                  </a:lnTo>
                  <a:lnTo>
                    <a:pt x="5409" y="157723"/>
                  </a:lnTo>
                  <a:lnTo>
                    <a:pt x="0" y="204646"/>
                  </a:lnTo>
                  <a:lnTo>
                    <a:pt x="5409" y="251569"/>
                  </a:lnTo>
                  <a:lnTo>
                    <a:pt x="20817" y="294644"/>
                  </a:lnTo>
                  <a:lnTo>
                    <a:pt x="44994" y="332641"/>
                  </a:lnTo>
                  <a:lnTo>
                    <a:pt x="76711" y="364333"/>
                  </a:lnTo>
                  <a:lnTo>
                    <a:pt x="114739" y="388491"/>
                  </a:lnTo>
                  <a:lnTo>
                    <a:pt x="157849" y="403886"/>
                  </a:lnTo>
                  <a:lnTo>
                    <a:pt x="204810" y="409291"/>
                  </a:lnTo>
                  <a:lnTo>
                    <a:pt x="251771" y="403886"/>
                  </a:lnTo>
                  <a:lnTo>
                    <a:pt x="294880" y="388491"/>
                  </a:lnTo>
                  <a:lnTo>
                    <a:pt x="332908" y="364333"/>
                  </a:lnTo>
                  <a:lnTo>
                    <a:pt x="364626" y="332641"/>
                  </a:lnTo>
                  <a:lnTo>
                    <a:pt x="388803" y="294644"/>
                  </a:lnTo>
                  <a:lnTo>
                    <a:pt x="404211" y="251569"/>
                  </a:lnTo>
                  <a:lnTo>
                    <a:pt x="409620" y="204646"/>
                  </a:lnTo>
                  <a:lnTo>
                    <a:pt x="404211" y="157723"/>
                  </a:lnTo>
                  <a:lnTo>
                    <a:pt x="388803" y="114648"/>
                  </a:lnTo>
                  <a:lnTo>
                    <a:pt x="364626" y="76650"/>
                  </a:lnTo>
                  <a:lnTo>
                    <a:pt x="332908" y="44958"/>
                  </a:lnTo>
                  <a:lnTo>
                    <a:pt x="294880" y="20800"/>
                  </a:lnTo>
                  <a:lnTo>
                    <a:pt x="251771" y="5404"/>
                  </a:lnTo>
                  <a:lnTo>
                    <a:pt x="204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2290" y="4031784"/>
              <a:ext cx="410209" cy="409575"/>
            </a:xfrm>
            <a:custGeom>
              <a:avLst/>
              <a:gdLst/>
              <a:ahLst/>
              <a:cxnLst/>
              <a:rect l="l" t="t" r="r" b="b"/>
              <a:pathLst>
                <a:path w="410209" h="409575">
                  <a:moveTo>
                    <a:pt x="0" y="204645"/>
                  </a:moveTo>
                  <a:lnTo>
                    <a:pt x="5409" y="157722"/>
                  </a:lnTo>
                  <a:lnTo>
                    <a:pt x="20817" y="114647"/>
                  </a:lnTo>
                  <a:lnTo>
                    <a:pt x="44994" y="76650"/>
                  </a:lnTo>
                  <a:lnTo>
                    <a:pt x="76712" y="44958"/>
                  </a:lnTo>
                  <a:lnTo>
                    <a:pt x="114740" y="20800"/>
                  </a:lnTo>
                  <a:lnTo>
                    <a:pt x="157849" y="5404"/>
                  </a:lnTo>
                  <a:lnTo>
                    <a:pt x="204810" y="0"/>
                  </a:lnTo>
                  <a:lnTo>
                    <a:pt x="251771" y="5404"/>
                  </a:lnTo>
                  <a:lnTo>
                    <a:pt x="294881" y="20800"/>
                  </a:lnTo>
                  <a:lnTo>
                    <a:pt x="332909" y="44958"/>
                  </a:lnTo>
                  <a:lnTo>
                    <a:pt x="364626" y="76650"/>
                  </a:lnTo>
                  <a:lnTo>
                    <a:pt x="388803" y="114647"/>
                  </a:lnTo>
                  <a:lnTo>
                    <a:pt x="404211" y="157722"/>
                  </a:lnTo>
                  <a:lnTo>
                    <a:pt x="409620" y="204645"/>
                  </a:lnTo>
                  <a:lnTo>
                    <a:pt x="404211" y="251569"/>
                  </a:lnTo>
                  <a:lnTo>
                    <a:pt x="388803" y="294643"/>
                  </a:lnTo>
                  <a:lnTo>
                    <a:pt x="364626" y="332641"/>
                  </a:lnTo>
                  <a:lnTo>
                    <a:pt x="332909" y="364333"/>
                  </a:lnTo>
                  <a:lnTo>
                    <a:pt x="294881" y="388490"/>
                  </a:lnTo>
                  <a:lnTo>
                    <a:pt x="251771" y="403886"/>
                  </a:lnTo>
                  <a:lnTo>
                    <a:pt x="204810" y="409291"/>
                  </a:lnTo>
                  <a:lnTo>
                    <a:pt x="157849" y="403886"/>
                  </a:lnTo>
                  <a:lnTo>
                    <a:pt x="114740" y="388490"/>
                  </a:lnTo>
                  <a:lnTo>
                    <a:pt x="76711" y="364333"/>
                  </a:lnTo>
                  <a:lnTo>
                    <a:pt x="44994" y="332641"/>
                  </a:lnTo>
                  <a:lnTo>
                    <a:pt x="20817" y="294643"/>
                  </a:lnTo>
                  <a:lnTo>
                    <a:pt x="5409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2646" y="3751581"/>
              <a:ext cx="775122" cy="6170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09912" y="3786219"/>
              <a:ext cx="528955" cy="389890"/>
            </a:xfrm>
            <a:custGeom>
              <a:avLst/>
              <a:gdLst/>
              <a:ahLst/>
              <a:cxnLst/>
              <a:rect l="l" t="t" r="r" b="b"/>
              <a:pathLst>
                <a:path w="528954" h="389889">
                  <a:moveTo>
                    <a:pt x="0" y="0"/>
                  </a:moveTo>
                  <a:lnTo>
                    <a:pt x="528737" y="389317"/>
                  </a:lnTo>
                </a:path>
              </a:pathLst>
            </a:custGeom>
            <a:ln w="21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97934" y="4128174"/>
              <a:ext cx="104139" cy="94615"/>
            </a:xfrm>
            <a:custGeom>
              <a:avLst/>
              <a:gdLst/>
              <a:ahLst/>
              <a:cxnLst/>
              <a:rect l="l" t="t" r="r" b="b"/>
              <a:pathLst>
                <a:path w="104140" h="94614">
                  <a:moveTo>
                    <a:pt x="56080" y="0"/>
                  </a:moveTo>
                  <a:lnTo>
                    <a:pt x="0" y="76034"/>
                  </a:lnTo>
                  <a:lnTo>
                    <a:pt x="104136" y="94052"/>
                  </a:lnTo>
                  <a:lnTo>
                    <a:pt x="56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5635" y="4450524"/>
              <a:ext cx="485235" cy="4911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606583" y="4478858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60" h="409575">
                  <a:moveTo>
                    <a:pt x="201656" y="0"/>
                  </a:moveTo>
                  <a:lnTo>
                    <a:pt x="155418" y="5404"/>
                  </a:lnTo>
                  <a:lnTo>
                    <a:pt x="112973" y="20800"/>
                  </a:lnTo>
                  <a:lnTo>
                    <a:pt x="75530" y="44958"/>
                  </a:lnTo>
                  <a:lnTo>
                    <a:pt x="44301" y="76650"/>
                  </a:lnTo>
                  <a:lnTo>
                    <a:pt x="20496" y="114647"/>
                  </a:lnTo>
                  <a:lnTo>
                    <a:pt x="5325" y="157722"/>
                  </a:lnTo>
                  <a:lnTo>
                    <a:pt x="0" y="204645"/>
                  </a:lnTo>
                  <a:lnTo>
                    <a:pt x="5325" y="251569"/>
                  </a:lnTo>
                  <a:lnTo>
                    <a:pt x="20496" y="294644"/>
                  </a:lnTo>
                  <a:lnTo>
                    <a:pt x="44301" y="332641"/>
                  </a:lnTo>
                  <a:lnTo>
                    <a:pt x="75530" y="364333"/>
                  </a:lnTo>
                  <a:lnTo>
                    <a:pt x="112973" y="388491"/>
                  </a:lnTo>
                  <a:lnTo>
                    <a:pt x="155418" y="403886"/>
                  </a:lnTo>
                  <a:lnTo>
                    <a:pt x="201656" y="409291"/>
                  </a:lnTo>
                  <a:lnTo>
                    <a:pt x="247895" y="403886"/>
                  </a:lnTo>
                  <a:lnTo>
                    <a:pt x="290340" y="388491"/>
                  </a:lnTo>
                  <a:lnTo>
                    <a:pt x="327783" y="364333"/>
                  </a:lnTo>
                  <a:lnTo>
                    <a:pt x="359012" y="332641"/>
                  </a:lnTo>
                  <a:lnTo>
                    <a:pt x="382817" y="294644"/>
                  </a:lnTo>
                  <a:lnTo>
                    <a:pt x="397988" y="251569"/>
                  </a:lnTo>
                  <a:lnTo>
                    <a:pt x="403313" y="204645"/>
                  </a:lnTo>
                  <a:lnTo>
                    <a:pt x="397988" y="157722"/>
                  </a:lnTo>
                  <a:lnTo>
                    <a:pt x="382817" y="114647"/>
                  </a:lnTo>
                  <a:lnTo>
                    <a:pt x="359012" y="76650"/>
                  </a:lnTo>
                  <a:lnTo>
                    <a:pt x="327783" y="44958"/>
                  </a:lnTo>
                  <a:lnTo>
                    <a:pt x="290340" y="20800"/>
                  </a:lnTo>
                  <a:lnTo>
                    <a:pt x="247895" y="5404"/>
                  </a:lnTo>
                  <a:lnTo>
                    <a:pt x="201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06583" y="4478859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60" h="409575">
                  <a:moveTo>
                    <a:pt x="0" y="204645"/>
                  </a:moveTo>
                  <a:lnTo>
                    <a:pt x="5325" y="157722"/>
                  </a:lnTo>
                  <a:lnTo>
                    <a:pt x="20496" y="114647"/>
                  </a:lnTo>
                  <a:lnTo>
                    <a:pt x="44301" y="76650"/>
                  </a:lnTo>
                  <a:lnTo>
                    <a:pt x="75530" y="44958"/>
                  </a:lnTo>
                  <a:lnTo>
                    <a:pt x="112973" y="20800"/>
                  </a:lnTo>
                  <a:lnTo>
                    <a:pt x="155419" y="5404"/>
                  </a:lnTo>
                  <a:lnTo>
                    <a:pt x="201657" y="0"/>
                  </a:lnTo>
                  <a:lnTo>
                    <a:pt x="247895" y="5404"/>
                  </a:lnTo>
                  <a:lnTo>
                    <a:pt x="290341" y="20800"/>
                  </a:lnTo>
                  <a:lnTo>
                    <a:pt x="327783" y="44958"/>
                  </a:lnTo>
                  <a:lnTo>
                    <a:pt x="359012" y="76650"/>
                  </a:lnTo>
                  <a:lnTo>
                    <a:pt x="382818" y="114647"/>
                  </a:lnTo>
                  <a:lnTo>
                    <a:pt x="397988" y="157722"/>
                  </a:lnTo>
                  <a:lnTo>
                    <a:pt x="403314" y="204645"/>
                  </a:lnTo>
                  <a:lnTo>
                    <a:pt x="397988" y="251569"/>
                  </a:lnTo>
                  <a:lnTo>
                    <a:pt x="382817" y="294644"/>
                  </a:lnTo>
                  <a:lnTo>
                    <a:pt x="359012" y="332641"/>
                  </a:lnTo>
                  <a:lnTo>
                    <a:pt x="327783" y="364333"/>
                  </a:lnTo>
                  <a:lnTo>
                    <a:pt x="290341" y="388491"/>
                  </a:lnTo>
                  <a:lnTo>
                    <a:pt x="247895" y="403887"/>
                  </a:lnTo>
                  <a:lnTo>
                    <a:pt x="201657" y="409291"/>
                  </a:lnTo>
                  <a:lnTo>
                    <a:pt x="155419" y="403887"/>
                  </a:lnTo>
                  <a:lnTo>
                    <a:pt x="112973" y="388491"/>
                  </a:lnTo>
                  <a:lnTo>
                    <a:pt x="75530" y="364333"/>
                  </a:lnTo>
                  <a:lnTo>
                    <a:pt x="44301" y="332641"/>
                  </a:lnTo>
                  <a:lnTo>
                    <a:pt x="20496" y="294644"/>
                  </a:lnTo>
                  <a:lnTo>
                    <a:pt x="5326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1327" y="4859820"/>
              <a:ext cx="491533" cy="4848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602271" y="4888148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204807" y="0"/>
                  </a:moveTo>
                  <a:lnTo>
                    <a:pt x="157847" y="5321"/>
                  </a:lnTo>
                  <a:lnTo>
                    <a:pt x="114738" y="20480"/>
                  </a:lnTo>
                  <a:lnTo>
                    <a:pt x="76710" y="44266"/>
                  </a:lnTo>
                  <a:lnTo>
                    <a:pt x="44993" y="75470"/>
                  </a:lnTo>
                  <a:lnTo>
                    <a:pt x="20816" y="112883"/>
                  </a:lnTo>
                  <a:lnTo>
                    <a:pt x="5409" y="155295"/>
                  </a:lnTo>
                  <a:lnTo>
                    <a:pt x="0" y="201496"/>
                  </a:lnTo>
                  <a:lnTo>
                    <a:pt x="5409" y="247698"/>
                  </a:lnTo>
                  <a:lnTo>
                    <a:pt x="20816" y="290110"/>
                  </a:lnTo>
                  <a:lnTo>
                    <a:pt x="44993" y="327523"/>
                  </a:lnTo>
                  <a:lnTo>
                    <a:pt x="76710" y="358728"/>
                  </a:lnTo>
                  <a:lnTo>
                    <a:pt x="114738" y="382514"/>
                  </a:lnTo>
                  <a:lnTo>
                    <a:pt x="157847" y="397673"/>
                  </a:lnTo>
                  <a:lnTo>
                    <a:pt x="204807" y="402995"/>
                  </a:lnTo>
                  <a:lnTo>
                    <a:pt x="251768" y="397673"/>
                  </a:lnTo>
                  <a:lnTo>
                    <a:pt x="294878" y="382514"/>
                  </a:lnTo>
                  <a:lnTo>
                    <a:pt x="332905" y="358728"/>
                  </a:lnTo>
                  <a:lnTo>
                    <a:pt x="364622" y="327523"/>
                  </a:lnTo>
                  <a:lnTo>
                    <a:pt x="388800" y="290110"/>
                  </a:lnTo>
                  <a:lnTo>
                    <a:pt x="404207" y="247698"/>
                  </a:lnTo>
                  <a:lnTo>
                    <a:pt x="409616" y="201496"/>
                  </a:lnTo>
                  <a:lnTo>
                    <a:pt x="404207" y="155295"/>
                  </a:lnTo>
                  <a:lnTo>
                    <a:pt x="388800" y="112883"/>
                  </a:lnTo>
                  <a:lnTo>
                    <a:pt x="364622" y="75470"/>
                  </a:lnTo>
                  <a:lnTo>
                    <a:pt x="332905" y="44266"/>
                  </a:lnTo>
                  <a:lnTo>
                    <a:pt x="294878" y="20480"/>
                  </a:lnTo>
                  <a:lnTo>
                    <a:pt x="251768" y="5321"/>
                  </a:lnTo>
                  <a:lnTo>
                    <a:pt x="2048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02271" y="488814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0" y="201496"/>
                  </a:moveTo>
                  <a:lnTo>
                    <a:pt x="5409" y="155295"/>
                  </a:lnTo>
                  <a:lnTo>
                    <a:pt x="20817" y="112883"/>
                  </a:lnTo>
                  <a:lnTo>
                    <a:pt x="44994" y="75470"/>
                  </a:lnTo>
                  <a:lnTo>
                    <a:pt x="76711" y="44266"/>
                  </a:lnTo>
                  <a:lnTo>
                    <a:pt x="114739" y="20480"/>
                  </a:lnTo>
                  <a:lnTo>
                    <a:pt x="157848" y="5321"/>
                  </a:lnTo>
                  <a:lnTo>
                    <a:pt x="204809" y="0"/>
                  </a:lnTo>
                  <a:lnTo>
                    <a:pt x="251769" y="5321"/>
                  </a:lnTo>
                  <a:lnTo>
                    <a:pt x="294878" y="20480"/>
                  </a:lnTo>
                  <a:lnTo>
                    <a:pt x="332906" y="44266"/>
                  </a:lnTo>
                  <a:lnTo>
                    <a:pt x="364623" y="75470"/>
                  </a:lnTo>
                  <a:lnTo>
                    <a:pt x="388800" y="112883"/>
                  </a:lnTo>
                  <a:lnTo>
                    <a:pt x="404208" y="155295"/>
                  </a:lnTo>
                  <a:lnTo>
                    <a:pt x="409617" y="201496"/>
                  </a:lnTo>
                  <a:lnTo>
                    <a:pt x="404208" y="247698"/>
                  </a:lnTo>
                  <a:lnTo>
                    <a:pt x="388800" y="290110"/>
                  </a:lnTo>
                  <a:lnTo>
                    <a:pt x="364623" y="327523"/>
                  </a:lnTo>
                  <a:lnTo>
                    <a:pt x="332906" y="358727"/>
                  </a:lnTo>
                  <a:lnTo>
                    <a:pt x="294878" y="382513"/>
                  </a:lnTo>
                  <a:lnTo>
                    <a:pt x="251769" y="397672"/>
                  </a:lnTo>
                  <a:lnTo>
                    <a:pt x="204809" y="402994"/>
                  </a:lnTo>
                  <a:lnTo>
                    <a:pt x="157848" y="397672"/>
                  </a:lnTo>
                  <a:lnTo>
                    <a:pt x="114739" y="382513"/>
                  </a:lnTo>
                  <a:lnTo>
                    <a:pt x="76711" y="358727"/>
                  </a:lnTo>
                  <a:lnTo>
                    <a:pt x="44994" y="327523"/>
                  </a:lnTo>
                  <a:lnTo>
                    <a:pt x="20817" y="290110"/>
                  </a:lnTo>
                  <a:lnTo>
                    <a:pt x="5409" y="247698"/>
                  </a:lnTo>
                  <a:lnTo>
                    <a:pt x="0" y="201497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99632" y="3852341"/>
              <a:ext cx="894854" cy="124045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953199" y="3886960"/>
              <a:ext cx="667385" cy="995680"/>
            </a:xfrm>
            <a:custGeom>
              <a:avLst/>
              <a:gdLst/>
              <a:ahLst/>
              <a:cxnLst/>
              <a:rect l="l" t="t" r="r" b="b"/>
              <a:pathLst>
                <a:path w="667384" h="995679">
                  <a:moveTo>
                    <a:pt x="0" y="0"/>
                  </a:moveTo>
                  <a:lnTo>
                    <a:pt x="667226" y="995292"/>
                  </a:lnTo>
                </a:path>
              </a:pathLst>
            </a:custGeom>
            <a:ln w="2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72370" y="4842887"/>
              <a:ext cx="92075" cy="104775"/>
            </a:xfrm>
            <a:custGeom>
              <a:avLst/>
              <a:gdLst/>
              <a:ahLst/>
              <a:cxnLst/>
              <a:rect l="l" t="t" r="r" b="b"/>
              <a:pathLst>
                <a:path w="92075" h="104775">
                  <a:moveTo>
                    <a:pt x="78538" y="0"/>
                  </a:moveTo>
                  <a:lnTo>
                    <a:pt x="0" y="52561"/>
                  </a:lnTo>
                  <a:lnTo>
                    <a:pt x="91871" y="104757"/>
                  </a:lnTo>
                  <a:lnTo>
                    <a:pt x="785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99627" y="3386369"/>
              <a:ext cx="894859" cy="12152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953188" y="3567791"/>
              <a:ext cx="666750" cy="972819"/>
            </a:xfrm>
            <a:custGeom>
              <a:avLst/>
              <a:gdLst/>
              <a:ahLst/>
              <a:cxnLst/>
              <a:rect l="l" t="t" r="r" b="b"/>
              <a:pathLst>
                <a:path w="666750" h="972820">
                  <a:moveTo>
                    <a:pt x="0" y="972260"/>
                  </a:moveTo>
                  <a:lnTo>
                    <a:pt x="666544" y="0"/>
                  </a:lnTo>
                </a:path>
              </a:pathLst>
            </a:custGeom>
            <a:ln w="2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71828" y="3502853"/>
              <a:ext cx="92710" cy="104775"/>
            </a:xfrm>
            <a:custGeom>
              <a:avLst/>
              <a:gdLst/>
              <a:ahLst/>
              <a:cxnLst/>
              <a:rect l="l" t="t" r="r" b="b"/>
              <a:pathLst>
                <a:path w="92709" h="104775">
                  <a:moveTo>
                    <a:pt x="92415" y="0"/>
                  </a:moveTo>
                  <a:lnTo>
                    <a:pt x="0" y="51229"/>
                  </a:lnTo>
                  <a:lnTo>
                    <a:pt x="77983" y="104609"/>
                  </a:lnTo>
                  <a:lnTo>
                    <a:pt x="92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2646" y="4261624"/>
              <a:ext cx="831828" cy="48485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009909" y="4411344"/>
              <a:ext cx="580390" cy="270510"/>
            </a:xfrm>
            <a:custGeom>
              <a:avLst/>
              <a:gdLst/>
              <a:ahLst/>
              <a:cxnLst/>
              <a:rect l="l" t="t" r="r" b="b"/>
              <a:pathLst>
                <a:path w="580390" h="270510">
                  <a:moveTo>
                    <a:pt x="0" y="270103"/>
                  </a:moveTo>
                  <a:lnTo>
                    <a:pt x="580203" y="0"/>
                  </a:lnTo>
                </a:path>
              </a:pathLst>
            </a:custGeom>
            <a:ln w="21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5864" y="4375198"/>
              <a:ext cx="106045" cy="85725"/>
            </a:xfrm>
            <a:custGeom>
              <a:avLst/>
              <a:gdLst/>
              <a:ahLst/>
              <a:cxnLst/>
              <a:rect l="l" t="t" r="r" b="b"/>
              <a:pathLst>
                <a:path w="106045" h="85725">
                  <a:moveTo>
                    <a:pt x="0" y="0"/>
                  </a:moveTo>
                  <a:lnTo>
                    <a:pt x="39917" y="85618"/>
                  </a:lnTo>
                  <a:lnTo>
                    <a:pt x="105644" y="2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12230" y="4784258"/>
              <a:ext cx="825539" cy="45336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953183" y="4825178"/>
              <a:ext cx="579120" cy="235585"/>
            </a:xfrm>
            <a:custGeom>
              <a:avLst/>
              <a:gdLst/>
              <a:ahLst/>
              <a:cxnLst/>
              <a:rect l="l" t="t" r="r" b="b"/>
              <a:pathLst>
                <a:path w="579120" h="235585">
                  <a:moveTo>
                    <a:pt x="0" y="0"/>
                  </a:moveTo>
                  <a:lnTo>
                    <a:pt x="578636" y="235170"/>
                  </a:lnTo>
                </a:path>
              </a:pathLst>
            </a:custGeom>
            <a:ln w="21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99421" y="5010682"/>
              <a:ext cx="105410" cy="87630"/>
            </a:xfrm>
            <a:custGeom>
              <a:avLst/>
              <a:gdLst/>
              <a:ahLst/>
              <a:cxnLst/>
              <a:rect l="l" t="t" r="r" b="b"/>
              <a:pathLst>
                <a:path w="105409" h="87629">
                  <a:moveTo>
                    <a:pt x="35619" y="0"/>
                  </a:moveTo>
                  <a:lnTo>
                    <a:pt x="0" y="87490"/>
                  </a:lnTo>
                  <a:lnTo>
                    <a:pt x="105369" y="79335"/>
                  </a:lnTo>
                  <a:lnTo>
                    <a:pt x="35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01950" y="4003453"/>
              <a:ext cx="485240" cy="49114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742924" y="4031785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59" h="409575">
                  <a:moveTo>
                    <a:pt x="201659" y="0"/>
                  </a:moveTo>
                  <a:lnTo>
                    <a:pt x="155420" y="5404"/>
                  </a:lnTo>
                  <a:lnTo>
                    <a:pt x="112974" y="20800"/>
                  </a:lnTo>
                  <a:lnTo>
                    <a:pt x="75531" y="44958"/>
                  </a:lnTo>
                  <a:lnTo>
                    <a:pt x="44302" y="76650"/>
                  </a:lnTo>
                  <a:lnTo>
                    <a:pt x="20496" y="114647"/>
                  </a:lnTo>
                  <a:lnTo>
                    <a:pt x="5325" y="157722"/>
                  </a:lnTo>
                  <a:lnTo>
                    <a:pt x="0" y="204645"/>
                  </a:lnTo>
                  <a:lnTo>
                    <a:pt x="5325" y="251568"/>
                  </a:lnTo>
                  <a:lnTo>
                    <a:pt x="20496" y="294643"/>
                  </a:lnTo>
                  <a:lnTo>
                    <a:pt x="44302" y="332640"/>
                  </a:lnTo>
                  <a:lnTo>
                    <a:pt x="75531" y="364332"/>
                  </a:lnTo>
                  <a:lnTo>
                    <a:pt x="112974" y="388490"/>
                  </a:lnTo>
                  <a:lnTo>
                    <a:pt x="155420" y="403885"/>
                  </a:lnTo>
                  <a:lnTo>
                    <a:pt x="201659" y="409290"/>
                  </a:lnTo>
                  <a:lnTo>
                    <a:pt x="247897" y="403885"/>
                  </a:lnTo>
                  <a:lnTo>
                    <a:pt x="290343" y="388490"/>
                  </a:lnTo>
                  <a:lnTo>
                    <a:pt x="327786" y="364332"/>
                  </a:lnTo>
                  <a:lnTo>
                    <a:pt x="359016" y="332640"/>
                  </a:lnTo>
                  <a:lnTo>
                    <a:pt x="382821" y="294643"/>
                  </a:lnTo>
                  <a:lnTo>
                    <a:pt x="397992" y="251568"/>
                  </a:lnTo>
                  <a:lnTo>
                    <a:pt x="403318" y="204645"/>
                  </a:lnTo>
                  <a:lnTo>
                    <a:pt x="397993" y="157722"/>
                  </a:lnTo>
                  <a:lnTo>
                    <a:pt x="382822" y="114647"/>
                  </a:lnTo>
                  <a:lnTo>
                    <a:pt x="359016" y="76650"/>
                  </a:lnTo>
                  <a:lnTo>
                    <a:pt x="327787" y="44958"/>
                  </a:lnTo>
                  <a:lnTo>
                    <a:pt x="290344" y="20800"/>
                  </a:lnTo>
                  <a:lnTo>
                    <a:pt x="247898" y="5404"/>
                  </a:lnTo>
                  <a:lnTo>
                    <a:pt x="201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42924" y="4031784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59" h="409575">
                  <a:moveTo>
                    <a:pt x="0" y="204645"/>
                  </a:moveTo>
                  <a:lnTo>
                    <a:pt x="5325" y="157722"/>
                  </a:lnTo>
                  <a:lnTo>
                    <a:pt x="20496" y="114647"/>
                  </a:lnTo>
                  <a:lnTo>
                    <a:pt x="44302" y="76650"/>
                  </a:lnTo>
                  <a:lnTo>
                    <a:pt x="75531" y="44958"/>
                  </a:lnTo>
                  <a:lnTo>
                    <a:pt x="112974" y="20800"/>
                  </a:lnTo>
                  <a:lnTo>
                    <a:pt x="155420" y="5404"/>
                  </a:lnTo>
                  <a:lnTo>
                    <a:pt x="201659" y="0"/>
                  </a:lnTo>
                  <a:lnTo>
                    <a:pt x="247898" y="5404"/>
                  </a:lnTo>
                  <a:lnTo>
                    <a:pt x="290344" y="20800"/>
                  </a:lnTo>
                  <a:lnTo>
                    <a:pt x="327786" y="44958"/>
                  </a:lnTo>
                  <a:lnTo>
                    <a:pt x="359016" y="76650"/>
                  </a:lnTo>
                  <a:lnTo>
                    <a:pt x="382821" y="114647"/>
                  </a:lnTo>
                  <a:lnTo>
                    <a:pt x="397992" y="157722"/>
                  </a:lnTo>
                  <a:lnTo>
                    <a:pt x="403318" y="204645"/>
                  </a:lnTo>
                  <a:lnTo>
                    <a:pt x="397992" y="251569"/>
                  </a:lnTo>
                  <a:lnTo>
                    <a:pt x="382821" y="294643"/>
                  </a:lnTo>
                  <a:lnTo>
                    <a:pt x="359016" y="332641"/>
                  </a:lnTo>
                  <a:lnTo>
                    <a:pt x="327786" y="364333"/>
                  </a:lnTo>
                  <a:lnTo>
                    <a:pt x="290343" y="388491"/>
                  </a:lnTo>
                  <a:lnTo>
                    <a:pt x="247897" y="403886"/>
                  </a:lnTo>
                  <a:lnTo>
                    <a:pt x="201659" y="409291"/>
                  </a:lnTo>
                  <a:lnTo>
                    <a:pt x="155420" y="403886"/>
                  </a:lnTo>
                  <a:lnTo>
                    <a:pt x="112974" y="388491"/>
                  </a:lnTo>
                  <a:lnTo>
                    <a:pt x="75531" y="364333"/>
                  </a:lnTo>
                  <a:lnTo>
                    <a:pt x="44302" y="332641"/>
                  </a:lnTo>
                  <a:lnTo>
                    <a:pt x="20496" y="294643"/>
                  </a:lnTo>
                  <a:lnTo>
                    <a:pt x="5325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64641" y="3323412"/>
              <a:ext cx="970470" cy="91302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011906" y="3358040"/>
              <a:ext cx="735330" cy="680720"/>
            </a:xfrm>
            <a:custGeom>
              <a:avLst/>
              <a:gdLst/>
              <a:ahLst/>
              <a:cxnLst/>
              <a:rect l="l" t="t" r="r" b="b"/>
              <a:pathLst>
                <a:path w="735329" h="680720">
                  <a:moveTo>
                    <a:pt x="0" y="0"/>
                  </a:moveTo>
                  <a:lnTo>
                    <a:pt x="735090" y="680367"/>
                  </a:lnTo>
                </a:path>
              </a:pathLst>
            </a:custGeom>
            <a:ln w="21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03327" y="3993059"/>
              <a:ext cx="101600" cy="99060"/>
            </a:xfrm>
            <a:custGeom>
              <a:avLst/>
              <a:gdLst/>
              <a:ahLst/>
              <a:cxnLst/>
              <a:rect l="l" t="t" r="r" b="b"/>
              <a:pathLst>
                <a:path w="101600" h="99060">
                  <a:moveTo>
                    <a:pt x="64240" y="0"/>
                  </a:moveTo>
                  <a:lnTo>
                    <a:pt x="0" y="69288"/>
                  </a:lnTo>
                  <a:lnTo>
                    <a:pt x="101465" y="98832"/>
                  </a:lnTo>
                  <a:lnTo>
                    <a:pt x="64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77240" y="4116800"/>
              <a:ext cx="901161" cy="26446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011907" y="4233283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650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50807" y="418605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5" y="0"/>
                  </a:moveTo>
                  <a:lnTo>
                    <a:pt x="0" y="94451"/>
                  </a:lnTo>
                  <a:lnTo>
                    <a:pt x="94529" y="4723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64641" y="4261637"/>
              <a:ext cx="970470" cy="88783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011912" y="4430708"/>
              <a:ext cx="734695" cy="659130"/>
            </a:xfrm>
            <a:custGeom>
              <a:avLst/>
              <a:gdLst/>
              <a:ahLst/>
              <a:cxnLst/>
              <a:rect l="l" t="t" r="r" b="b"/>
              <a:pathLst>
                <a:path w="734695" h="659129">
                  <a:moveTo>
                    <a:pt x="0" y="658983"/>
                  </a:moveTo>
                  <a:lnTo>
                    <a:pt x="734277" y="0"/>
                  </a:lnTo>
                </a:path>
              </a:pathLst>
            </a:custGeom>
            <a:ln w="21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02861" y="4378114"/>
              <a:ext cx="102235" cy="98425"/>
            </a:xfrm>
            <a:custGeom>
              <a:avLst/>
              <a:gdLst/>
              <a:ahLst/>
              <a:cxnLst/>
              <a:rect l="l" t="t" r="r" b="b"/>
              <a:pathLst>
                <a:path w="102234" h="98425">
                  <a:moveTo>
                    <a:pt x="101908" y="0"/>
                  </a:moveTo>
                  <a:lnTo>
                    <a:pt x="0" y="27974"/>
                  </a:lnTo>
                  <a:lnTo>
                    <a:pt x="63162" y="98245"/>
                  </a:lnTo>
                  <a:lnTo>
                    <a:pt x="101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1578" y="4116806"/>
              <a:ext cx="693190" cy="26445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146230" y="4233298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3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76704" y="418606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3" y="0"/>
                  </a:moveTo>
                  <a:lnTo>
                    <a:pt x="0" y="94452"/>
                  </a:lnTo>
                  <a:lnTo>
                    <a:pt x="94529" y="4723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42585" y="3669730"/>
              <a:ext cx="693191" cy="26446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077237" y="3786216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2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07709" y="373898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3" y="0"/>
                  </a:moveTo>
                  <a:lnTo>
                    <a:pt x="0" y="94451"/>
                  </a:lnTo>
                  <a:lnTo>
                    <a:pt x="94528" y="4723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42585" y="4563875"/>
              <a:ext cx="693191" cy="26446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077232" y="4680353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0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07700" y="463311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5" y="0"/>
                  </a:moveTo>
                  <a:lnTo>
                    <a:pt x="0" y="94451"/>
                  </a:lnTo>
                  <a:lnTo>
                    <a:pt x="94529" y="4723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767545" y="3542649"/>
            <a:ext cx="28575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20" dirty="0">
                <a:latin typeface="Calibri"/>
                <a:cs typeface="Calibri"/>
              </a:rPr>
              <a:t>x</a:t>
            </a:r>
            <a:r>
              <a:rPr sz="2025" spc="30" baseline="-20576" dirty="0">
                <a:latin typeface="Calibri"/>
                <a:cs typeface="Calibri"/>
              </a:rPr>
              <a:t>1</a:t>
            </a:r>
            <a:endParaRPr sz="2025" baseline="-20576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67545" y="4475198"/>
            <a:ext cx="28575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20" dirty="0">
                <a:latin typeface="Calibri"/>
                <a:cs typeface="Calibri"/>
              </a:rPr>
              <a:t>x</a:t>
            </a:r>
            <a:r>
              <a:rPr sz="2025" spc="30" baseline="-20576" dirty="0">
                <a:latin typeface="Calibri"/>
                <a:cs typeface="Calibri"/>
              </a:rPr>
              <a:t>2</a:t>
            </a:r>
            <a:endParaRPr sz="2025" baseline="-20576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49963" y="2464864"/>
            <a:ext cx="458470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115" marR="5080" indent="-19050">
              <a:lnSpc>
                <a:spcPct val="101299"/>
              </a:lnSpc>
              <a:spcBef>
                <a:spcPts val="110"/>
              </a:spcBef>
            </a:pPr>
            <a:r>
              <a:rPr sz="1550" spc="-15" dirty="0">
                <a:latin typeface="Calibri"/>
                <a:cs typeface="Calibri"/>
              </a:rPr>
              <a:t>i</a:t>
            </a:r>
            <a:r>
              <a:rPr sz="1550" spc="20" dirty="0">
                <a:latin typeface="Calibri"/>
                <a:cs typeface="Calibri"/>
              </a:rPr>
              <a:t>npu</a:t>
            </a:r>
            <a:r>
              <a:rPr sz="1550" spc="5" dirty="0">
                <a:latin typeface="Calibri"/>
                <a:cs typeface="Calibri"/>
              </a:rPr>
              <a:t>t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508041" y="2464864"/>
            <a:ext cx="597535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6680" marR="5080" indent="-94615">
              <a:lnSpc>
                <a:spcPct val="101299"/>
              </a:lnSpc>
              <a:spcBef>
                <a:spcPts val="110"/>
              </a:spcBef>
            </a:pPr>
            <a:r>
              <a:rPr sz="1550" spc="20" dirty="0">
                <a:latin typeface="Calibri"/>
                <a:cs typeface="Calibri"/>
              </a:rPr>
              <a:t>h</a:t>
            </a:r>
            <a:r>
              <a:rPr sz="1550" spc="-15" dirty="0">
                <a:latin typeface="Calibri"/>
                <a:cs typeface="Calibri"/>
              </a:rPr>
              <a:t>i</a:t>
            </a:r>
            <a:r>
              <a:rPr sz="1550" spc="20" dirty="0">
                <a:latin typeface="Calibri"/>
                <a:cs typeface="Calibri"/>
              </a:rPr>
              <a:t>dd</a:t>
            </a:r>
            <a:r>
              <a:rPr sz="1550" spc="10" dirty="0">
                <a:latin typeface="Calibri"/>
                <a:cs typeface="Calibri"/>
              </a:rPr>
              <a:t>en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64753" y="2458214"/>
            <a:ext cx="591185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0330" marR="5080" indent="-88265">
              <a:lnSpc>
                <a:spcPct val="101299"/>
              </a:lnSpc>
              <a:spcBef>
                <a:spcPts val="110"/>
              </a:spcBef>
            </a:pPr>
            <a:r>
              <a:rPr sz="1550" spc="20" dirty="0">
                <a:latin typeface="Calibri"/>
                <a:cs typeface="Calibri"/>
              </a:rPr>
              <a:t>outpu</a:t>
            </a:r>
            <a:r>
              <a:rPr sz="1550" spc="5" dirty="0">
                <a:latin typeface="Calibri"/>
                <a:cs typeface="Calibri"/>
              </a:rPr>
              <a:t>t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811735" y="3969393"/>
            <a:ext cx="14859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5" dirty="0">
                <a:latin typeface="Calibri"/>
                <a:cs typeface="Calibri"/>
              </a:rPr>
              <a:t>y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207" y="461581"/>
            <a:ext cx="4816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Neural</a:t>
            </a:r>
            <a:r>
              <a:rPr spc="-50" dirty="0"/>
              <a:t> </a:t>
            </a:r>
            <a:r>
              <a:rPr spc="-10" dirty="0"/>
              <a:t>Network</a:t>
            </a:r>
            <a:r>
              <a:rPr spc="-35" dirty="0"/>
              <a:t> </a:t>
            </a:r>
            <a:r>
              <a:rPr dirty="0"/>
              <a:t>(NN)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" y="1371885"/>
            <a:ext cx="4363085" cy="11233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95580" marR="218440" indent="-182880" algn="just">
              <a:lnSpc>
                <a:spcPct val="80000"/>
              </a:lnSpc>
              <a:spcBef>
                <a:spcPts val="585"/>
              </a:spcBef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Calibri"/>
                <a:cs typeface="Calibri"/>
              </a:rPr>
              <a:t>The output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node </a:t>
            </a:r>
            <a:r>
              <a:rPr sz="2000" spc="-5" dirty="0">
                <a:latin typeface="Calibri"/>
                <a:cs typeface="Calibri"/>
              </a:rPr>
              <a:t>that is </a:t>
            </a:r>
            <a:r>
              <a:rPr sz="2000" spc="-20" dirty="0">
                <a:latin typeface="Calibri"/>
                <a:cs typeface="Calibri"/>
              </a:rPr>
              <a:t>fed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next </a:t>
            </a:r>
            <a:r>
              <a:rPr sz="2000" dirty="0">
                <a:latin typeface="Calibri"/>
                <a:cs typeface="Calibri"/>
              </a:rPr>
              <a:t>node </a:t>
            </a:r>
            <a:r>
              <a:rPr sz="2000" spc="-5" dirty="0">
                <a:latin typeface="Calibri"/>
                <a:cs typeface="Calibri"/>
              </a:rPr>
              <a:t>is usually </a:t>
            </a:r>
            <a:r>
              <a:rPr sz="2000" spc="-10" dirty="0">
                <a:latin typeface="Calibri"/>
                <a:cs typeface="Calibri"/>
              </a:rPr>
              <a:t>calculated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equation.</a:t>
            </a:r>
            <a:endParaRPr sz="2000">
              <a:latin typeface="Calibri"/>
              <a:cs typeface="Calibri"/>
            </a:endParaRPr>
          </a:p>
          <a:p>
            <a:pPr marL="195580" indent="-182880" algn="just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10" dirty="0">
                <a:latin typeface="Calibri"/>
                <a:cs typeface="Calibri"/>
              </a:rPr>
              <a:t>variety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equations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20" y="2408184"/>
            <a:ext cx="4366895" cy="3836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used,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simplest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is:</a:t>
            </a:r>
            <a:endParaRPr sz="2000">
              <a:latin typeface="Calibri"/>
              <a:cs typeface="Calibri"/>
            </a:endParaRPr>
          </a:p>
          <a:p>
            <a:pPr marL="413384">
              <a:lnSpc>
                <a:spcPts val="2155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f(x)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wx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95580" indent="-182880">
              <a:lnSpc>
                <a:spcPts val="2395"/>
              </a:lnSpc>
              <a:buFont typeface="Arial"/>
              <a:buChar char="•"/>
              <a:tabLst>
                <a:tab pos="19558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layer):</a:t>
            </a:r>
            <a:endParaRPr sz="2000">
              <a:latin typeface="Calibri"/>
              <a:cs typeface="Calibri"/>
            </a:endParaRPr>
          </a:p>
          <a:p>
            <a:pPr marL="596265" lvl="1" indent="-18351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596900" algn="l"/>
              </a:tabLst>
            </a:pPr>
            <a:r>
              <a:rPr sz="1800" dirty="0">
                <a:latin typeface="Calibri"/>
                <a:cs typeface="Calibri"/>
              </a:rPr>
              <a:t>sums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(x)</a:t>
            </a:r>
            <a:endParaRPr sz="1800">
              <a:latin typeface="Calibri"/>
              <a:cs typeface="Calibri"/>
            </a:endParaRPr>
          </a:p>
          <a:p>
            <a:pPr marL="596265" lvl="1" indent="-183515">
              <a:lnSpc>
                <a:spcPct val="100000"/>
              </a:lnSpc>
              <a:buFont typeface="Arial"/>
              <a:buChar char="–"/>
              <a:tabLst>
                <a:tab pos="596900" algn="l"/>
              </a:tabLst>
            </a:pPr>
            <a:r>
              <a:rPr sz="1800" spc="-5" dirty="0">
                <a:latin typeface="Calibri"/>
                <a:cs typeface="Calibri"/>
              </a:rPr>
              <a:t>multiplies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</a:t>
            </a:r>
            <a:r>
              <a:rPr sz="1800" spc="-5" dirty="0">
                <a:latin typeface="Calibri"/>
                <a:cs typeface="Calibri"/>
              </a:rPr>
              <a:t> (x) 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weight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(w)</a:t>
            </a:r>
            <a:endParaRPr sz="1800">
              <a:latin typeface="Calibri"/>
              <a:cs typeface="Calibri"/>
            </a:endParaRPr>
          </a:p>
          <a:p>
            <a:pPr marL="596265" lvl="1" indent="-183515">
              <a:lnSpc>
                <a:spcPct val="100000"/>
              </a:lnSpc>
              <a:buFont typeface="Arial"/>
              <a:buChar char="–"/>
              <a:tabLst>
                <a:tab pos="596900" algn="l"/>
              </a:tabLst>
            </a:pPr>
            <a:r>
              <a:rPr sz="1800" dirty="0">
                <a:latin typeface="Calibri"/>
                <a:cs typeface="Calibri"/>
              </a:rPr>
              <a:t>adds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(b)</a:t>
            </a:r>
            <a:endParaRPr sz="1800">
              <a:latin typeface="Calibri"/>
              <a:cs typeface="Calibri"/>
            </a:endParaRPr>
          </a:p>
          <a:p>
            <a:pPr marL="596265" marR="153670" lvl="1" indent="-596900" algn="r">
              <a:lnSpc>
                <a:spcPts val="2155"/>
              </a:lnSpc>
              <a:buFont typeface="Arial"/>
              <a:buChar char="–"/>
              <a:tabLst>
                <a:tab pos="596900" algn="l"/>
              </a:tabLst>
            </a:pPr>
            <a:r>
              <a:rPr sz="1800" spc="-10" dirty="0">
                <a:latin typeface="Calibri"/>
                <a:cs typeface="Calibri"/>
              </a:rPr>
              <a:t>feeds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results,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f(x),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endParaRPr sz="1800">
              <a:latin typeface="Calibri"/>
              <a:cs typeface="Calibri"/>
            </a:endParaRPr>
          </a:p>
          <a:p>
            <a:pPr marL="195580" marR="139065" indent="-195580" algn="r">
              <a:lnSpc>
                <a:spcPts val="2395"/>
              </a:lnSpc>
              <a:buFont typeface="Arial"/>
              <a:buChar char="•"/>
              <a:tabLst>
                <a:tab pos="195580" algn="l"/>
              </a:tabLst>
            </a:pPr>
            <a:r>
              <a:rPr sz="2000" spc="-10" dirty="0">
                <a:latin typeface="Calibri"/>
                <a:cs typeface="Calibri"/>
              </a:rPr>
              <a:t>Each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own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weight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bias.</a:t>
            </a:r>
            <a:endParaRPr sz="2000">
              <a:latin typeface="Calibri"/>
              <a:cs typeface="Calibri"/>
            </a:endParaRPr>
          </a:p>
          <a:p>
            <a:pPr marL="195580" marR="5080" indent="-182880">
              <a:lnSpc>
                <a:spcPct val="80000"/>
              </a:lnSpc>
              <a:spcBef>
                <a:spcPts val="480"/>
              </a:spcBef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weights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biases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determined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running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-15" dirty="0">
                <a:latin typeface="Calibri"/>
                <a:cs typeface="Calibri"/>
              </a:rPr>
              <a:t> 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neural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adjusting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them,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until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output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close</a:t>
            </a:r>
            <a:r>
              <a:rPr sz="2000" dirty="0">
                <a:latin typeface="Calibri"/>
                <a:cs typeface="Calibri"/>
              </a:rPr>
              <a:t> 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42585" y="3128200"/>
            <a:ext cx="3762375" cy="2216785"/>
            <a:chOff x="5042585" y="3128200"/>
            <a:chExt cx="3762375" cy="22167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635" y="3568979"/>
              <a:ext cx="485235" cy="48484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06591" y="3597311"/>
              <a:ext cx="403860" cy="403225"/>
            </a:xfrm>
            <a:custGeom>
              <a:avLst/>
              <a:gdLst/>
              <a:ahLst/>
              <a:cxnLst/>
              <a:rect l="l" t="t" r="r" b="b"/>
              <a:pathLst>
                <a:path w="403860" h="403225">
                  <a:moveTo>
                    <a:pt x="201659" y="0"/>
                  </a:moveTo>
                  <a:lnTo>
                    <a:pt x="155421" y="5321"/>
                  </a:lnTo>
                  <a:lnTo>
                    <a:pt x="112975" y="20480"/>
                  </a:lnTo>
                  <a:lnTo>
                    <a:pt x="75532" y="44266"/>
                  </a:lnTo>
                  <a:lnTo>
                    <a:pt x="44302" y="75470"/>
                  </a:lnTo>
                  <a:lnTo>
                    <a:pt x="20497" y="112883"/>
                  </a:lnTo>
                  <a:lnTo>
                    <a:pt x="5326" y="155295"/>
                  </a:lnTo>
                  <a:lnTo>
                    <a:pt x="0" y="201496"/>
                  </a:lnTo>
                  <a:lnTo>
                    <a:pt x="5326" y="247698"/>
                  </a:lnTo>
                  <a:lnTo>
                    <a:pt x="20497" y="290110"/>
                  </a:lnTo>
                  <a:lnTo>
                    <a:pt x="44302" y="327523"/>
                  </a:lnTo>
                  <a:lnTo>
                    <a:pt x="75532" y="358727"/>
                  </a:lnTo>
                  <a:lnTo>
                    <a:pt x="112975" y="382513"/>
                  </a:lnTo>
                  <a:lnTo>
                    <a:pt x="155421" y="397672"/>
                  </a:lnTo>
                  <a:lnTo>
                    <a:pt x="201659" y="402993"/>
                  </a:lnTo>
                  <a:lnTo>
                    <a:pt x="247897" y="397672"/>
                  </a:lnTo>
                  <a:lnTo>
                    <a:pt x="290343" y="382513"/>
                  </a:lnTo>
                  <a:lnTo>
                    <a:pt x="327786" y="358727"/>
                  </a:lnTo>
                  <a:lnTo>
                    <a:pt x="359015" y="327523"/>
                  </a:lnTo>
                  <a:lnTo>
                    <a:pt x="382820" y="290110"/>
                  </a:lnTo>
                  <a:lnTo>
                    <a:pt x="397991" y="247698"/>
                  </a:lnTo>
                  <a:lnTo>
                    <a:pt x="403317" y="201496"/>
                  </a:lnTo>
                  <a:lnTo>
                    <a:pt x="397991" y="155295"/>
                  </a:lnTo>
                  <a:lnTo>
                    <a:pt x="382820" y="112883"/>
                  </a:lnTo>
                  <a:lnTo>
                    <a:pt x="359015" y="75470"/>
                  </a:lnTo>
                  <a:lnTo>
                    <a:pt x="327786" y="44266"/>
                  </a:lnTo>
                  <a:lnTo>
                    <a:pt x="290343" y="20480"/>
                  </a:lnTo>
                  <a:lnTo>
                    <a:pt x="247897" y="5321"/>
                  </a:lnTo>
                  <a:lnTo>
                    <a:pt x="201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06591" y="3597311"/>
              <a:ext cx="403860" cy="403225"/>
            </a:xfrm>
            <a:custGeom>
              <a:avLst/>
              <a:gdLst/>
              <a:ahLst/>
              <a:cxnLst/>
              <a:rect l="l" t="t" r="r" b="b"/>
              <a:pathLst>
                <a:path w="403860" h="403225">
                  <a:moveTo>
                    <a:pt x="0" y="201497"/>
                  </a:moveTo>
                  <a:lnTo>
                    <a:pt x="5325" y="155295"/>
                  </a:lnTo>
                  <a:lnTo>
                    <a:pt x="20496" y="112883"/>
                  </a:lnTo>
                  <a:lnTo>
                    <a:pt x="44302" y="75470"/>
                  </a:lnTo>
                  <a:lnTo>
                    <a:pt x="75531" y="44266"/>
                  </a:lnTo>
                  <a:lnTo>
                    <a:pt x="112974" y="20480"/>
                  </a:lnTo>
                  <a:lnTo>
                    <a:pt x="155420" y="5321"/>
                  </a:lnTo>
                  <a:lnTo>
                    <a:pt x="201658" y="0"/>
                  </a:lnTo>
                  <a:lnTo>
                    <a:pt x="247897" y="5321"/>
                  </a:lnTo>
                  <a:lnTo>
                    <a:pt x="290342" y="20480"/>
                  </a:lnTo>
                  <a:lnTo>
                    <a:pt x="327785" y="44266"/>
                  </a:lnTo>
                  <a:lnTo>
                    <a:pt x="359014" y="75471"/>
                  </a:lnTo>
                  <a:lnTo>
                    <a:pt x="382820" y="112883"/>
                  </a:lnTo>
                  <a:lnTo>
                    <a:pt x="397991" y="155295"/>
                  </a:lnTo>
                  <a:lnTo>
                    <a:pt x="403316" y="201497"/>
                  </a:lnTo>
                  <a:lnTo>
                    <a:pt x="397991" y="247699"/>
                  </a:lnTo>
                  <a:lnTo>
                    <a:pt x="382820" y="290111"/>
                  </a:lnTo>
                  <a:lnTo>
                    <a:pt x="359014" y="327524"/>
                  </a:lnTo>
                  <a:lnTo>
                    <a:pt x="327785" y="358728"/>
                  </a:lnTo>
                  <a:lnTo>
                    <a:pt x="290342" y="382514"/>
                  </a:lnTo>
                  <a:lnTo>
                    <a:pt x="247897" y="397673"/>
                  </a:lnTo>
                  <a:lnTo>
                    <a:pt x="201658" y="402994"/>
                  </a:lnTo>
                  <a:lnTo>
                    <a:pt x="155420" y="397673"/>
                  </a:lnTo>
                  <a:lnTo>
                    <a:pt x="112974" y="382514"/>
                  </a:lnTo>
                  <a:lnTo>
                    <a:pt x="75531" y="358728"/>
                  </a:lnTo>
                  <a:lnTo>
                    <a:pt x="44302" y="327524"/>
                  </a:lnTo>
                  <a:lnTo>
                    <a:pt x="20496" y="290111"/>
                  </a:lnTo>
                  <a:lnTo>
                    <a:pt x="5326" y="247699"/>
                  </a:lnTo>
                  <a:lnTo>
                    <a:pt x="0" y="201497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1327" y="3128200"/>
              <a:ext cx="491533" cy="4848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02290" y="315652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204810" y="0"/>
                  </a:moveTo>
                  <a:lnTo>
                    <a:pt x="157849" y="5321"/>
                  </a:lnTo>
                  <a:lnTo>
                    <a:pt x="114739" y="20480"/>
                  </a:lnTo>
                  <a:lnTo>
                    <a:pt x="76711" y="44266"/>
                  </a:lnTo>
                  <a:lnTo>
                    <a:pt x="44994" y="75470"/>
                  </a:lnTo>
                  <a:lnTo>
                    <a:pt x="20817" y="112883"/>
                  </a:lnTo>
                  <a:lnTo>
                    <a:pt x="5409" y="155295"/>
                  </a:lnTo>
                  <a:lnTo>
                    <a:pt x="0" y="201496"/>
                  </a:lnTo>
                  <a:lnTo>
                    <a:pt x="5409" y="247698"/>
                  </a:lnTo>
                  <a:lnTo>
                    <a:pt x="20817" y="290109"/>
                  </a:lnTo>
                  <a:lnTo>
                    <a:pt x="44994" y="327522"/>
                  </a:lnTo>
                  <a:lnTo>
                    <a:pt x="76711" y="358726"/>
                  </a:lnTo>
                  <a:lnTo>
                    <a:pt x="114739" y="382512"/>
                  </a:lnTo>
                  <a:lnTo>
                    <a:pt x="157849" y="397670"/>
                  </a:lnTo>
                  <a:lnTo>
                    <a:pt x="204810" y="402992"/>
                  </a:lnTo>
                  <a:lnTo>
                    <a:pt x="251771" y="397670"/>
                  </a:lnTo>
                  <a:lnTo>
                    <a:pt x="294880" y="382512"/>
                  </a:lnTo>
                  <a:lnTo>
                    <a:pt x="332908" y="358726"/>
                  </a:lnTo>
                  <a:lnTo>
                    <a:pt x="364626" y="327522"/>
                  </a:lnTo>
                  <a:lnTo>
                    <a:pt x="388803" y="290109"/>
                  </a:lnTo>
                  <a:lnTo>
                    <a:pt x="404211" y="247698"/>
                  </a:lnTo>
                  <a:lnTo>
                    <a:pt x="409620" y="201496"/>
                  </a:lnTo>
                  <a:lnTo>
                    <a:pt x="404211" y="155295"/>
                  </a:lnTo>
                  <a:lnTo>
                    <a:pt x="388803" y="112883"/>
                  </a:lnTo>
                  <a:lnTo>
                    <a:pt x="364626" y="75470"/>
                  </a:lnTo>
                  <a:lnTo>
                    <a:pt x="332908" y="44266"/>
                  </a:lnTo>
                  <a:lnTo>
                    <a:pt x="294880" y="20480"/>
                  </a:lnTo>
                  <a:lnTo>
                    <a:pt x="251771" y="5321"/>
                  </a:lnTo>
                  <a:lnTo>
                    <a:pt x="204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2290" y="315652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0" y="201496"/>
                  </a:moveTo>
                  <a:lnTo>
                    <a:pt x="5409" y="155294"/>
                  </a:lnTo>
                  <a:lnTo>
                    <a:pt x="20817" y="112883"/>
                  </a:lnTo>
                  <a:lnTo>
                    <a:pt x="44994" y="75470"/>
                  </a:lnTo>
                  <a:lnTo>
                    <a:pt x="76712" y="44266"/>
                  </a:lnTo>
                  <a:lnTo>
                    <a:pt x="114740" y="20480"/>
                  </a:lnTo>
                  <a:lnTo>
                    <a:pt x="157849" y="5321"/>
                  </a:lnTo>
                  <a:lnTo>
                    <a:pt x="204810" y="0"/>
                  </a:lnTo>
                  <a:lnTo>
                    <a:pt x="251771" y="5321"/>
                  </a:lnTo>
                  <a:lnTo>
                    <a:pt x="294881" y="20480"/>
                  </a:lnTo>
                  <a:lnTo>
                    <a:pt x="332909" y="44266"/>
                  </a:lnTo>
                  <a:lnTo>
                    <a:pt x="364626" y="75470"/>
                  </a:lnTo>
                  <a:lnTo>
                    <a:pt x="388803" y="112883"/>
                  </a:lnTo>
                  <a:lnTo>
                    <a:pt x="404211" y="155294"/>
                  </a:lnTo>
                  <a:lnTo>
                    <a:pt x="409620" y="201496"/>
                  </a:lnTo>
                  <a:lnTo>
                    <a:pt x="404211" y="247697"/>
                  </a:lnTo>
                  <a:lnTo>
                    <a:pt x="388803" y="290109"/>
                  </a:lnTo>
                  <a:lnTo>
                    <a:pt x="364626" y="327522"/>
                  </a:lnTo>
                  <a:lnTo>
                    <a:pt x="332909" y="358726"/>
                  </a:lnTo>
                  <a:lnTo>
                    <a:pt x="294881" y="382512"/>
                  </a:lnTo>
                  <a:lnTo>
                    <a:pt x="251771" y="397671"/>
                  </a:lnTo>
                  <a:lnTo>
                    <a:pt x="204810" y="402992"/>
                  </a:lnTo>
                  <a:lnTo>
                    <a:pt x="157849" y="397671"/>
                  </a:lnTo>
                  <a:lnTo>
                    <a:pt x="114740" y="382512"/>
                  </a:lnTo>
                  <a:lnTo>
                    <a:pt x="76711" y="358726"/>
                  </a:lnTo>
                  <a:lnTo>
                    <a:pt x="44994" y="327522"/>
                  </a:lnTo>
                  <a:lnTo>
                    <a:pt x="20817" y="290109"/>
                  </a:lnTo>
                  <a:lnTo>
                    <a:pt x="5409" y="247697"/>
                  </a:lnTo>
                  <a:lnTo>
                    <a:pt x="0" y="20149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5929" y="3241542"/>
              <a:ext cx="831841" cy="47855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53204" y="3390770"/>
              <a:ext cx="580390" cy="265430"/>
            </a:xfrm>
            <a:custGeom>
              <a:avLst/>
              <a:gdLst/>
              <a:ahLst/>
              <a:cxnLst/>
              <a:rect l="l" t="t" r="r" b="b"/>
              <a:pathLst>
                <a:path w="580390" h="265429">
                  <a:moveTo>
                    <a:pt x="0" y="265099"/>
                  </a:moveTo>
                  <a:lnTo>
                    <a:pt x="579977" y="0"/>
                  </a:lnTo>
                </a:path>
              </a:pathLst>
            </a:custGeom>
            <a:ln w="21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9191" y="3354369"/>
              <a:ext cx="106045" cy="86360"/>
            </a:xfrm>
            <a:custGeom>
              <a:avLst/>
              <a:gdLst/>
              <a:ahLst/>
              <a:cxnLst/>
              <a:rect l="l" t="t" r="r" b="b"/>
              <a:pathLst>
                <a:path w="106045" h="86360">
                  <a:moveTo>
                    <a:pt x="0" y="0"/>
                  </a:moveTo>
                  <a:lnTo>
                    <a:pt x="39319" y="85892"/>
                  </a:lnTo>
                  <a:lnTo>
                    <a:pt x="105622" y="3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1327" y="4003453"/>
              <a:ext cx="491533" cy="49114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602290" y="4031783"/>
              <a:ext cx="410209" cy="409575"/>
            </a:xfrm>
            <a:custGeom>
              <a:avLst/>
              <a:gdLst/>
              <a:ahLst/>
              <a:cxnLst/>
              <a:rect l="l" t="t" r="r" b="b"/>
              <a:pathLst>
                <a:path w="410209" h="409575">
                  <a:moveTo>
                    <a:pt x="204810" y="0"/>
                  </a:moveTo>
                  <a:lnTo>
                    <a:pt x="157849" y="5404"/>
                  </a:lnTo>
                  <a:lnTo>
                    <a:pt x="114739" y="20800"/>
                  </a:lnTo>
                  <a:lnTo>
                    <a:pt x="76711" y="44958"/>
                  </a:lnTo>
                  <a:lnTo>
                    <a:pt x="44994" y="76650"/>
                  </a:lnTo>
                  <a:lnTo>
                    <a:pt x="20817" y="114648"/>
                  </a:lnTo>
                  <a:lnTo>
                    <a:pt x="5409" y="157723"/>
                  </a:lnTo>
                  <a:lnTo>
                    <a:pt x="0" y="204646"/>
                  </a:lnTo>
                  <a:lnTo>
                    <a:pt x="5409" y="251569"/>
                  </a:lnTo>
                  <a:lnTo>
                    <a:pt x="20817" y="294644"/>
                  </a:lnTo>
                  <a:lnTo>
                    <a:pt x="44994" y="332641"/>
                  </a:lnTo>
                  <a:lnTo>
                    <a:pt x="76711" y="364333"/>
                  </a:lnTo>
                  <a:lnTo>
                    <a:pt x="114739" y="388491"/>
                  </a:lnTo>
                  <a:lnTo>
                    <a:pt x="157849" y="403886"/>
                  </a:lnTo>
                  <a:lnTo>
                    <a:pt x="204810" y="409291"/>
                  </a:lnTo>
                  <a:lnTo>
                    <a:pt x="251771" y="403886"/>
                  </a:lnTo>
                  <a:lnTo>
                    <a:pt x="294880" y="388491"/>
                  </a:lnTo>
                  <a:lnTo>
                    <a:pt x="332908" y="364333"/>
                  </a:lnTo>
                  <a:lnTo>
                    <a:pt x="364626" y="332641"/>
                  </a:lnTo>
                  <a:lnTo>
                    <a:pt x="388803" y="294644"/>
                  </a:lnTo>
                  <a:lnTo>
                    <a:pt x="404211" y="251569"/>
                  </a:lnTo>
                  <a:lnTo>
                    <a:pt x="409620" y="204646"/>
                  </a:lnTo>
                  <a:lnTo>
                    <a:pt x="404211" y="157723"/>
                  </a:lnTo>
                  <a:lnTo>
                    <a:pt x="388803" y="114648"/>
                  </a:lnTo>
                  <a:lnTo>
                    <a:pt x="364626" y="76650"/>
                  </a:lnTo>
                  <a:lnTo>
                    <a:pt x="332908" y="44958"/>
                  </a:lnTo>
                  <a:lnTo>
                    <a:pt x="294880" y="20800"/>
                  </a:lnTo>
                  <a:lnTo>
                    <a:pt x="251771" y="5404"/>
                  </a:lnTo>
                  <a:lnTo>
                    <a:pt x="204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02290" y="4031784"/>
              <a:ext cx="410209" cy="409575"/>
            </a:xfrm>
            <a:custGeom>
              <a:avLst/>
              <a:gdLst/>
              <a:ahLst/>
              <a:cxnLst/>
              <a:rect l="l" t="t" r="r" b="b"/>
              <a:pathLst>
                <a:path w="410209" h="409575">
                  <a:moveTo>
                    <a:pt x="0" y="204645"/>
                  </a:moveTo>
                  <a:lnTo>
                    <a:pt x="5409" y="157722"/>
                  </a:lnTo>
                  <a:lnTo>
                    <a:pt x="20817" y="114647"/>
                  </a:lnTo>
                  <a:lnTo>
                    <a:pt x="44994" y="76650"/>
                  </a:lnTo>
                  <a:lnTo>
                    <a:pt x="76712" y="44958"/>
                  </a:lnTo>
                  <a:lnTo>
                    <a:pt x="114740" y="20800"/>
                  </a:lnTo>
                  <a:lnTo>
                    <a:pt x="157849" y="5404"/>
                  </a:lnTo>
                  <a:lnTo>
                    <a:pt x="204810" y="0"/>
                  </a:lnTo>
                  <a:lnTo>
                    <a:pt x="251771" y="5404"/>
                  </a:lnTo>
                  <a:lnTo>
                    <a:pt x="294881" y="20800"/>
                  </a:lnTo>
                  <a:lnTo>
                    <a:pt x="332909" y="44958"/>
                  </a:lnTo>
                  <a:lnTo>
                    <a:pt x="364626" y="76650"/>
                  </a:lnTo>
                  <a:lnTo>
                    <a:pt x="388803" y="114647"/>
                  </a:lnTo>
                  <a:lnTo>
                    <a:pt x="404211" y="157722"/>
                  </a:lnTo>
                  <a:lnTo>
                    <a:pt x="409620" y="204645"/>
                  </a:lnTo>
                  <a:lnTo>
                    <a:pt x="404211" y="251569"/>
                  </a:lnTo>
                  <a:lnTo>
                    <a:pt x="388803" y="294643"/>
                  </a:lnTo>
                  <a:lnTo>
                    <a:pt x="364626" y="332641"/>
                  </a:lnTo>
                  <a:lnTo>
                    <a:pt x="332909" y="364333"/>
                  </a:lnTo>
                  <a:lnTo>
                    <a:pt x="294881" y="388490"/>
                  </a:lnTo>
                  <a:lnTo>
                    <a:pt x="251771" y="403886"/>
                  </a:lnTo>
                  <a:lnTo>
                    <a:pt x="204810" y="409291"/>
                  </a:lnTo>
                  <a:lnTo>
                    <a:pt x="157849" y="403886"/>
                  </a:lnTo>
                  <a:lnTo>
                    <a:pt x="114740" y="388490"/>
                  </a:lnTo>
                  <a:lnTo>
                    <a:pt x="76711" y="364333"/>
                  </a:lnTo>
                  <a:lnTo>
                    <a:pt x="44994" y="332641"/>
                  </a:lnTo>
                  <a:lnTo>
                    <a:pt x="20817" y="294643"/>
                  </a:lnTo>
                  <a:lnTo>
                    <a:pt x="5409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2646" y="3751581"/>
              <a:ext cx="775122" cy="61708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009912" y="3786219"/>
              <a:ext cx="528955" cy="389890"/>
            </a:xfrm>
            <a:custGeom>
              <a:avLst/>
              <a:gdLst/>
              <a:ahLst/>
              <a:cxnLst/>
              <a:rect l="l" t="t" r="r" b="b"/>
              <a:pathLst>
                <a:path w="528954" h="389889">
                  <a:moveTo>
                    <a:pt x="0" y="0"/>
                  </a:moveTo>
                  <a:lnTo>
                    <a:pt x="528737" y="389317"/>
                  </a:lnTo>
                </a:path>
              </a:pathLst>
            </a:custGeom>
            <a:ln w="21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97934" y="4128174"/>
              <a:ext cx="104139" cy="94615"/>
            </a:xfrm>
            <a:custGeom>
              <a:avLst/>
              <a:gdLst/>
              <a:ahLst/>
              <a:cxnLst/>
              <a:rect l="l" t="t" r="r" b="b"/>
              <a:pathLst>
                <a:path w="104140" h="94614">
                  <a:moveTo>
                    <a:pt x="56080" y="0"/>
                  </a:moveTo>
                  <a:lnTo>
                    <a:pt x="0" y="76034"/>
                  </a:lnTo>
                  <a:lnTo>
                    <a:pt x="104136" y="94052"/>
                  </a:lnTo>
                  <a:lnTo>
                    <a:pt x="56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5635" y="4450524"/>
              <a:ext cx="485235" cy="49114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06583" y="4478858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60" h="409575">
                  <a:moveTo>
                    <a:pt x="201656" y="0"/>
                  </a:moveTo>
                  <a:lnTo>
                    <a:pt x="155418" y="5404"/>
                  </a:lnTo>
                  <a:lnTo>
                    <a:pt x="112973" y="20800"/>
                  </a:lnTo>
                  <a:lnTo>
                    <a:pt x="75530" y="44958"/>
                  </a:lnTo>
                  <a:lnTo>
                    <a:pt x="44301" y="76650"/>
                  </a:lnTo>
                  <a:lnTo>
                    <a:pt x="20496" y="114647"/>
                  </a:lnTo>
                  <a:lnTo>
                    <a:pt x="5325" y="157722"/>
                  </a:lnTo>
                  <a:lnTo>
                    <a:pt x="0" y="204645"/>
                  </a:lnTo>
                  <a:lnTo>
                    <a:pt x="5325" y="251569"/>
                  </a:lnTo>
                  <a:lnTo>
                    <a:pt x="20496" y="294644"/>
                  </a:lnTo>
                  <a:lnTo>
                    <a:pt x="44301" y="332641"/>
                  </a:lnTo>
                  <a:lnTo>
                    <a:pt x="75530" y="364333"/>
                  </a:lnTo>
                  <a:lnTo>
                    <a:pt x="112973" y="388491"/>
                  </a:lnTo>
                  <a:lnTo>
                    <a:pt x="155418" y="403886"/>
                  </a:lnTo>
                  <a:lnTo>
                    <a:pt x="201656" y="409291"/>
                  </a:lnTo>
                  <a:lnTo>
                    <a:pt x="247895" y="403886"/>
                  </a:lnTo>
                  <a:lnTo>
                    <a:pt x="290340" y="388491"/>
                  </a:lnTo>
                  <a:lnTo>
                    <a:pt x="327783" y="364333"/>
                  </a:lnTo>
                  <a:lnTo>
                    <a:pt x="359012" y="332641"/>
                  </a:lnTo>
                  <a:lnTo>
                    <a:pt x="382817" y="294644"/>
                  </a:lnTo>
                  <a:lnTo>
                    <a:pt x="397988" y="251569"/>
                  </a:lnTo>
                  <a:lnTo>
                    <a:pt x="403313" y="204645"/>
                  </a:lnTo>
                  <a:lnTo>
                    <a:pt x="397988" y="157722"/>
                  </a:lnTo>
                  <a:lnTo>
                    <a:pt x="382817" y="114647"/>
                  </a:lnTo>
                  <a:lnTo>
                    <a:pt x="359012" y="76650"/>
                  </a:lnTo>
                  <a:lnTo>
                    <a:pt x="327783" y="44958"/>
                  </a:lnTo>
                  <a:lnTo>
                    <a:pt x="290340" y="20800"/>
                  </a:lnTo>
                  <a:lnTo>
                    <a:pt x="247895" y="5404"/>
                  </a:lnTo>
                  <a:lnTo>
                    <a:pt x="201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06583" y="4478859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60" h="409575">
                  <a:moveTo>
                    <a:pt x="0" y="204645"/>
                  </a:moveTo>
                  <a:lnTo>
                    <a:pt x="5325" y="157722"/>
                  </a:lnTo>
                  <a:lnTo>
                    <a:pt x="20496" y="114647"/>
                  </a:lnTo>
                  <a:lnTo>
                    <a:pt x="44301" y="76650"/>
                  </a:lnTo>
                  <a:lnTo>
                    <a:pt x="75530" y="44958"/>
                  </a:lnTo>
                  <a:lnTo>
                    <a:pt x="112973" y="20800"/>
                  </a:lnTo>
                  <a:lnTo>
                    <a:pt x="155419" y="5404"/>
                  </a:lnTo>
                  <a:lnTo>
                    <a:pt x="201657" y="0"/>
                  </a:lnTo>
                  <a:lnTo>
                    <a:pt x="247895" y="5404"/>
                  </a:lnTo>
                  <a:lnTo>
                    <a:pt x="290341" y="20800"/>
                  </a:lnTo>
                  <a:lnTo>
                    <a:pt x="327783" y="44958"/>
                  </a:lnTo>
                  <a:lnTo>
                    <a:pt x="359012" y="76650"/>
                  </a:lnTo>
                  <a:lnTo>
                    <a:pt x="382818" y="114647"/>
                  </a:lnTo>
                  <a:lnTo>
                    <a:pt x="397988" y="157722"/>
                  </a:lnTo>
                  <a:lnTo>
                    <a:pt x="403314" y="204645"/>
                  </a:lnTo>
                  <a:lnTo>
                    <a:pt x="397988" y="251569"/>
                  </a:lnTo>
                  <a:lnTo>
                    <a:pt x="382817" y="294644"/>
                  </a:lnTo>
                  <a:lnTo>
                    <a:pt x="359012" y="332641"/>
                  </a:lnTo>
                  <a:lnTo>
                    <a:pt x="327783" y="364333"/>
                  </a:lnTo>
                  <a:lnTo>
                    <a:pt x="290341" y="388491"/>
                  </a:lnTo>
                  <a:lnTo>
                    <a:pt x="247895" y="403887"/>
                  </a:lnTo>
                  <a:lnTo>
                    <a:pt x="201657" y="409291"/>
                  </a:lnTo>
                  <a:lnTo>
                    <a:pt x="155419" y="403887"/>
                  </a:lnTo>
                  <a:lnTo>
                    <a:pt x="112973" y="388491"/>
                  </a:lnTo>
                  <a:lnTo>
                    <a:pt x="75530" y="364333"/>
                  </a:lnTo>
                  <a:lnTo>
                    <a:pt x="44301" y="332641"/>
                  </a:lnTo>
                  <a:lnTo>
                    <a:pt x="20496" y="294644"/>
                  </a:lnTo>
                  <a:lnTo>
                    <a:pt x="5326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1327" y="4859820"/>
              <a:ext cx="491533" cy="4848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602271" y="4888148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204807" y="0"/>
                  </a:moveTo>
                  <a:lnTo>
                    <a:pt x="157847" y="5321"/>
                  </a:lnTo>
                  <a:lnTo>
                    <a:pt x="114738" y="20480"/>
                  </a:lnTo>
                  <a:lnTo>
                    <a:pt x="76710" y="44266"/>
                  </a:lnTo>
                  <a:lnTo>
                    <a:pt x="44993" y="75470"/>
                  </a:lnTo>
                  <a:lnTo>
                    <a:pt x="20816" y="112883"/>
                  </a:lnTo>
                  <a:lnTo>
                    <a:pt x="5409" y="155295"/>
                  </a:lnTo>
                  <a:lnTo>
                    <a:pt x="0" y="201496"/>
                  </a:lnTo>
                  <a:lnTo>
                    <a:pt x="5409" y="247698"/>
                  </a:lnTo>
                  <a:lnTo>
                    <a:pt x="20816" y="290110"/>
                  </a:lnTo>
                  <a:lnTo>
                    <a:pt x="44993" y="327523"/>
                  </a:lnTo>
                  <a:lnTo>
                    <a:pt x="76710" y="358728"/>
                  </a:lnTo>
                  <a:lnTo>
                    <a:pt x="114738" y="382514"/>
                  </a:lnTo>
                  <a:lnTo>
                    <a:pt x="157847" y="397673"/>
                  </a:lnTo>
                  <a:lnTo>
                    <a:pt x="204807" y="402995"/>
                  </a:lnTo>
                  <a:lnTo>
                    <a:pt x="251768" y="397673"/>
                  </a:lnTo>
                  <a:lnTo>
                    <a:pt x="294878" y="382514"/>
                  </a:lnTo>
                  <a:lnTo>
                    <a:pt x="332905" y="358728"/>
                  </a:lnTo>
                  <a:lnTo>
                    <a:pt x="364622" y="327523"/>
                  </a:lnTo>
                  <a:lnTo>
                    <a:pt x="388800" y="290110"/>
                  </a:lnTo>
                  <a:lnTo>
                    <a:pt x="404207" y="247698"/>
                  </a:lnTo>
                  <a:lnTo>
                    <a:pt x="409616" y="201496"/>
                  </a:lnTo>
                  <a:lnTo>
                    <a:pt x="404207" y="155295"/>
                  </a:lnTo>
                  <a:lnTo>
                    <a:pt x="388800" y="112883"/>
                  </a:lnTo>
                  <a:lnTo>
                    <a:pt x="364622" y="75470"/>
                  </a:lnTo>
                  <a:lnTo>
                    <a:pt x="332905" y="44266"/>
                  </a:lnTo>
                  <a:lnTo>
                    <a:pt x="294878" y="20480"/>
                  </a:lnTo>
                  <a:lnTo>
                    <a:pt x="251768" y="5321"/>
                  </a:lnTo>
                  <a:lnTo>
                    <a:pt x="2048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02271" y="4888149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09" h="403225">
                  <a:moveTo>
                    <a:pt x="0" y="201496"/>
                  </a:moveTo>
                  <a:lnTo>
                    <a:pt x="5409" y="155295"/>
                  </a:lnTo>
                  <a:lnTo>
                    <a:pt x="20817" y="112883"/>
                  </a:lnTo>
                  <a:lnTo>
                    <a:pt x="44994" y="75470"/>
                  </a:lnTo>
                  <a:lnTo>
                    <a:pt x="76711" y="44266"/>
                  </a:lnTo>
                  <a:lnTo>
                    <a:pt x="114739" y="20480"/>
                  </a:lnTo>
                  <a:lnTo>
                    <a:pt x="157848" y="5321"/>
                  </a:lnTo>
                  <a:lnTo>
                    <a:pt x="204809" y="0"/>
                  </a:lnTo>
                  <a:lnTo>
                    <a:pt x="251769" y="5321"/>
                  </a:lnTo>
                  <a:lnTo>
                    <a:pt x="294878" y="20480"/>
                  </a:lnTo>
                  <a:lnTo>
                    <a:pt x="332906" y="44266"/>
                  </a:lnTo>
                  <a:lnTo>
                    <a:pt x="364623" y="75470"/>
                  </a:lnTo>
                  <a:lnTo>
                    <a:pt x="388800" y="112883"/>
                  </a:lnTo>
                  <a:lnTo>
                    <a:pt x="404208" y="155295"/>
                  </a:lnTo>
                  <a:lnTo>
                    <a:pt x="409617" y="201496"/>
                  </a:lnTo>
                  <a:lnTo>
                    <a:pt x="404208" y="247698"/>
                  </a:lnTo>
                  <a:lnTo>
                    <a:pt x="388800" y="290110"/>
                  </a:lnTo>
                  <a:lnTo>
                    <a:pt x="364623" y="327523"/>
                  </a:lnTo>
                  <a:lnTo>
                    <a:pt x="332906" y="358727"/>
                  </a:lnTo>
                  <a:lnTo>
                    <a:pt x="294878" y="382513"/>
                  </a:lnTo>
                  <a:lnTo>
                    <a:pt x="251769" y="397672"/>
                  </a:lnTo>
                  <a:lnTo>
                    <a:pt x="204809" y="402994"/>
                  </a:lnTo>
                  <a:lnTo>
                    <a:pt x="157848" y="397672"/>
                  </a:lnTo>
                  <a:lnTo>
                    <a:pt x="114739" y="382513"/>
                  </a:lnTo>
                  <a:lnTo>
                    <a:pt x="76711" y="358727"/>
                  </a:lnTo>
                  <a:lnTo>
                    <a:pt x="44994" y="327523"/>
                  </a:lnTo>
                  <a:lnTo>
                    <a:pt x="20817" y="290110"/>
                  </a:lnTo>
                  <a:lnTo>
                    <a:pt x="5409" y="247698"/>
                  </a:lnTo>
                  <a:lnTo>
                    <a:pt x="0" y="201497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99632" y="3852341"/>
              <a:ext cx="894854" cy="124045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953199" y="3886960"/>
              <a:ext cx="667385" cy="995680"/>
            </a:xfrm>
            <a:custGeom>
              <a:avLst/>
              <a:gdLst/>
              <a:ahLst/>
              <a:cxnLst/>
              <a:rect l="l" t="t" r="r" b="b"/>
              <a:pathLst>
                <a:path w="667384" h="995679">
                  <a:moveTo>
                    <a:pt x="0" y="0"/>
                  </a:moveTo>
                  <a:lnTo>
                    <a:pt x="667226" y="995292"/>
                  </a:lnTo>
                </a:path>
              </a:pathLst>
            </a:custGeom>
            <a:ln w="2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72370" y="4842887"/>
              <a:ext cx="92075" cy="104775"/>
            </a:xfrm>
            <a:custGeom>
              <a:avLst/>
              <a:gdLst/>
              <a:ahLst/>
              <a:cxnLst/>
              <a:rect l="l" t="t" r="r" b="b"/>
              <a:pathLst>
                <a:path w="92075" h="104775">
                  <a:moveTo>
                    <a:pt x="78538" y="0"/>
                  </a:moveTo>
                  <a:lnTo>
                    <a:pt x="0" y="52561"/>
                  </a:lnTo>
                  <a:lnTo>
                    <a:pt x="91871" y="104757"/>
                  </a:lnTo>
                  <a:lnTo>
                    <a:pt x="785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99627" y="3386369"/>
              <a:ext cx="894859" cy="121527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953188" y="3567791"/>
              <a:ext cx="666750" cy="972819"/>
            </a:xfrm>
            <a:custGeom>
              <a:avLst/>
              <a:gdLst/>
              <a:ahLst/>
              <a:cxnLst/>
              <a:rect l="l" t="t" r="r" b="b"/>
              <a:pathLst>
                <a:path w="666750" h="972820">
                  <a:moveTo>
                    <a:pt x="0" y="972260"/>
                  </a:moveTo>
                  <a:lnTo>
                    <a:pt x="666544" y="0"/>
                  </a:lnTo>
                </a:path>
              </a:pathLst>
            </a:custGeom>
            <a:ln w="21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71828" y="3502853"/>
              <a:ext cx="92710" cy="104775"/>
            </a:xfrm>
            <a:custGeom>
              <a:avLst/>
              <a:gdLst/>
              <a:ahLst/>
              <a:cxnLst/>
              <a:rect l="l" t="t" r="r" b="b"/>
              <a:pathLst>
                <a:path w="92709" h="104775">
                  <a:moveTo>
                    <a:pt x="92415" y="0"/>
                  </a:moveTo>
                  <a:lnTo>
                    <a:pt x="0" y="51229"/>
                  </a:lnTo>
                  <a:lnTo>
                    <a:pt x="77983" y="104609"/>
                  </a:lnTo>
                  <a:lnTo>
                    <a:pt x="92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2646" y="4261624"/>
              <a:ext cx="831828" cy="48485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009909" y="4411344"/>
              <a:ext cx="580390" cy="270510"/>
            </a:xfrm>
            <a:custGeom>
              <a:avLst/>
              <a:gdLst/>
              <a:ahLst/>
              <a:cxnLst/>
              <a:rect l="l" t="t" r="r" b="b"/>
              <a:pathLst>
                <a:path w="580390" h="270510">
                  <a:moveTo>
                    <a:pt x="0" y="270103"/>
                  </a:moveTo>
                  <a:lnTo>
                    <a:pt x="580203" y="0"/>
                  </a:lnTo>
                </a:path>
              </a:pathLst>
            </a:custGeom>
            <a:ln w="21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5864" y="4375198"/>
              <a:ext cx="106045" cy="85725"/>
            </a:xfrm>
            <a:custGeom>
              <a:avLst/>
              <a:gdLst/>
              <a:ahLst/>
              <a:cxnLst/>
              <a:rect l="l" t="t" r="r" b="b"/>
              <a:pathLst>
                <a:path w="106045" h="85725">
                  <a:moveTo>
                    <a:pt x="0" y="0"/>
                  </a:moveTo>
                  <a:lnTo>
                    <a:pt x="39917" y="85618"/>
                  </a:lnTo>
                  <a:lnTo>
                    <a:pt x="105644" y="2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12230" y="4784258"/>
              <a:ext cx="825539" cy="45336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953183" y="4825178"/>
              <a:ext cx="579120" cy="235585"/>
            </a:xfrm>
            <a:custGeom>
              <a:avLst/>
              <a:gdLst/>
              <a:ahLst/>
              <a:cxnLst/>
              <a:rect l="l" t="t" r="r" b="b"/>
              <a:pathLst>
                <a:path w="579120" h="235585">
                  <a:moveTo>
                    <a:pt x="0" y="0"/>
                  </a:moveTo>
                  <a:lnTo>
                    <a:pt x="578636" y="235170"/>
                  </a:lnTo>
                </a:path>
              </a:pathLst>
            </a:custGeom>
            <a:ln w="216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99421" y="5010682"/>
              <a:ext cx="105410" cy="87630"/>
            </a:xfrm>
            <a:custGeom>
              <a:avLst/>
              <a:gdLst/>
              <a:ahLst/>
              <a:cxnLst/>
              <a:rect l="l" t="t" r="r" b="b"/>
              <a:pathLst>
                <a:path w="105409" h="87629">
                  <a:moveTo>
                    <a:pt x="35619" y="0"/>
                  </a:moveTo>
                  <a:lnTo>
                    <a:pt x="0" y="87490"/>
                  </a:lnTo>
                  <a:lnTo>
                    <a:pt x="105369" y="79335"/>
                  </a:lnTo>
                  <a:lnTo>
                    <a:pt x="35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01950" y="4003453"/>
              <a:ext cx="485240" cy="49114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742924" y="4031785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59" h="409575">
                  <a:moveTo>
                    <a:pt x="201659" y="0"/>
                  </a:moveTo>
                  <a:lnTo>
                    <a:pt x="155420" y="5404"/>
                  </a:lnTo>
                  <a:lnTo>
                    <a:pt x="112974" y="20800"/>
                  </a:lnTo>
                  <a:lnTo>
                    <a:pt x="75531" y="44958"/>
                  </a:lnTo>
                  <a:lnTo>
                    <a:pt x="44302" y="76650"/>
                  </a:lnTo>
                  <a:lnTo>
                    <a:pt x="20496" y="114647"/>
                  </a:lnTo>
                  <a:lnTo>
                    <a:pt x="5325" y="157722"/>
                  </a:lnTo>
                  <a:lnTo>
                    <a:pt x="0" y="204645"/>
                  </a:lnTo>
                  <a:lnTo>
                    <a:pt x="5325" y="251568"/>
                  </a:lnTo>
                  <a:lnTo>
                    <a:pt x="20496" y="294643"/>
                  </a:lnTo>
                  <a:lnTo>
                    <a:pt x="44302" y="332640"/>
                  </a:lnTo>
                  <a:lnTo>
                    <a:pt x="75531" y="364332"/>
                  </a:lnTo>
                  <a:lnTo>
                    <a:pt x="112974" y="388490"/>
                  </a:lnTo>
                  <a:lnTo>
                    <a:pt x="155420" y="403885"/>
                  </a:lnTo>
                  <a:lnTo>
                    <a:pt x="201659" y="409290"/>
                  </a:lnTo>
                  <a:lnTo>
                    <a:pt x="247897" y="403885"/>
                  </a:lnTo>
                  <a:lnTo>
                    <a:pt x="290343" y="388490"/>
                  </a:lnTo>
                  <a:lnTo>
                    <a:pt x="327786" y="364332"/>
                  </a:lnTo>
                  <a:lnTo>
                    <a:pt x="359016" y="332640"/>
                  </a:lnTo>
                  <a:lnTo>
                    <a:pt x="382821" y="294643"/>
                  </a:lnTo>
                  <a:lnTo>
                    <a:pt x="397992" y="251568"/>
                  </a:lnTo>
                  <a:lnTo>
                    <a:pt x="403318" y="204645"/>
                  </a:lnTo>
                  <a:lnTo>
                    <a:pt x="397993" y="157722"/>
                  </a:lnTo>
                  <a:lnTo>
                    <a:pt x="382822" y="114647"/>
                  </a:lnTo>
                  <a:lnTo>
                    <a:pt x="359016" y="76650"/>
                  </a:lnTo>
                  <a:lnTo>
                    <a:pt x="327787" y="44958"/>
                  </a:lnTo>
                  <a:lnTo>
                    <a:pt x="290344" y="20800"/>
                  </a:lnTo>
                  <a:lnTo>
                    <a:pt x="247898" y="5404"/>
                  </a:lnTo>
                  <a:lnTo>
                    <a:pt x="201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42924" y="4031784"/>
              <a:ext cx="403860" cy="409575"/>
            </a:xfrm>
            <a:custGeom>
              <a:avLst/>
              <a:gdLst/>
              <a:ahLst/>
              <a:cxnLst/>
              <a:rect l="l" t="t" r="r" b="b"/>
              <a:pathLst>
                <a:path w="403859" h="409575">
                  <a:moveTo>
                    <a:pt x="0" y="204645"/>
                  </a:moveTo>
                  <a:lnTo>
                    <a:pt x="5325" y="157722"/>
                  </a:lnTo>
                  <a:lnTo>
                    <a:pt x="20496" y="114647"/>
                  </a:lnTo>
                  <a:lnTo>
                    <a:pt x="44302" y="76650"/>
                  </a:lnTo>
                  <a:lnTo>
                    <a:pt x="75531" y="44958"/>
                  </a:lnTo>
                  <a:lnTo>
                    <a:pt x="112974" y="20800"/>
                  </a:lnTo>
                  <a:lnTo>
                    <a:pt x="155420" y="5404"/>
                  </a:lnTo>
                  <a:lnTo>
                    <a:pt x="201659" y="0"/>
                  </a:lnTo>
                  <a:lnTo>
                    <a:pt x="247898" y="5404"/>
                  </a:lnTo>
                  <a:lnTo>
                    <a:pt x="290344" y="20800"/>
                  </a:lnTo>
                  <a:lnTo>
                    <a:pt x="327786" y="44958"/>
                  </a:lnTo>
                  <a:lnTo>
                    <a:pt x="359016" y="76650"/>
                  </a:lnTo>
                  <a:lnTo>
                    <a:pt x="382821" y="114647"/>
                  </a:lnTo>
                  <a:lnTo>
                    <a:pt x="397992" y="157722"/>
                  </a:lnTo>
                  <a:lnTo>
                    <a:pt x="403318" y="204645"/>
                  </a:lnTo>
                  <a:lnTo>
                    <a:pt x="397992" y="251569"/>
                  </a:lnTo>
                  <a:lnTo>
                    <a:pt x="382821" y="294643"/>
                  </a:lnTo>
                  <a:lnTo>
                    <a:pt x="359016" y="332641"/>
                  </a:lnTo>
                  <a:lnTo>
                    <a:pt x="327786" y="364333"/>
                  </a:lnTo>
                  <a:lnTo>
                    <a:pt x="290343" y="388491"/>
                  </a:lnTo>
                  <a:lnTo>
                    <a:pt x="247897" y="403886"/>
                  </a:lnTo>
                  <a:lnTo>
                    <a:pt x="201659" y="409291"/>
                  </a:lnTo>
                  <a:lnTo>
                    <a:pt x="155420" y="403886"/>
                  </a:lnTo>
                  <a:lnTo>
                    <a:pt x="112974" y="388491"/>
                  </a:lnTo>
                  <a:lnTo>
                    <a:pt x="75531" y="364333"/>
                  </a:lnTo>
                  <a:lnTo>
                    <a:pt x="44302" y="332641"/>
                  </a:lnTo>
                  <a:lnTo>
                    <a:pt x="20496" y="294643"/>
                  </a:lnTo>
                  <a:lnTo>
                    <a:pt x="5325" y="251569"/>
                  </a:lnTo>
                  <a:lnTo>
                    <a:pt x="0" y="204646"/>
                  </a:lnTo>
                  <a:close/>
                </a:path>
              </a:pathLst>
            </a:custGeom>
            <a:ln w="6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64641" y="3323412"/>
              <a:ext cx="970470" cy="91302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011906" y="3358040"/>
              <a:ext cx="735330" cy="680720"/>
            </a:xfrm>
            <a:custGeom>
              <a:avLst/>
              <a:gdLst/>
              <a:ahLst/>
              <a:cxnLst/>
              <a:rect l="l" t="t" r="r" b="b"/>
              <a:pathLst>
                <a:path w="735329" h="680720">
                  <a:moveTo>
                    <a:pt x="0" y="0"/>
                  </a:moveTo>
                  <a:lnTo>
                    <a:pt x="735090" y="680367"/>
                  </a:lnTo>
                </a:path>
              </a:pathLst>
            </a:custGeom>
            <a:ln w="21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03327" y="3993059"/>
              <a:ext cx="101600" cy="99060"/>
            </a:xfrm>
            <a:custGeom>
              <a:avLst/>
              <a:gdLst/>
              <a:ahLst/>
              <a:cxnLst/>
              <a:rect l="l" t="t" r="r" b="b"/>
              <a:pathLst>
                <a:path w="101600" h="99060">
                  <a:moveTo>
                    <a:pt x="64240" y="0"/>
                  </a:moveTo>
                  <a:lnTo>
                    <a:pt x="0" y="69288"/>
                  </a:lnTo>
                  <a:lnTo>
                    <a:pt x="101465" y="98832"/>
                  </a:lnTo>
                  <a:lnTo>
                    <a:pt x="64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77240" y="4116800"/>
              <a:ext cx="901161" cy="26446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011907" y="4233283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4">
                  <a:moveTo>
                    <a:pt x="0" y="0"/>
                  </a:moveTo>
                  <a:lnTo>
                    <a:pt x="654650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50807" y="418605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5" y="0"/>
                  </a:moveTo>
                  <a:lnTo>
                    <a:pt x="0" y="94451"/>
                  </a:lnTo>
                  <a:lnTo>
                    <a:pt x="94529" y="4723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64641" y="4261637"/>
              <a:ext cx="970470" cy="88783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011912" y="4430708"/>
              <a:ext cx="734695" cy="659130"/>
            </a:xfrm>
            <a:custGeom>
              <a:avLst/>
              <a:gdLst/>
              <a:ahLst/>
              <a:cxnLst/>
              <a:rect l="l" t="t" r="r" b="b"/>
              <a:pathLst>
                <a:path w="734695" h="659129">
                  <a:moveTo>
                    <a:pt x="0" y="658983"/>
                  </a:moveTo>
                  <a:lnTo>
                    <a:pt x="734277" y="0"/>
                  </a:lnTo>
                </a:path>
              </a:pathLst>
            </a:custGeom>
            <a:ln w="21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02861" y="4378114"/>
              <a:ext cx="102235" cy="98425"/>
            </a:xfrm>
            <a:custGeom>
              <a:avLst/>
              <a:gdLst/>
              <a:ahLst/>
              <a:cxnLst/>
              <a:rect l="l" t="t" r="r" b="b"/>
              <a:pathLst>
                <a:path w="102234" h="98425">
                  <a:moveTo>
                    <a:pt x="101908" y="0"/>
                  </a:moveTo>
                  <a:lnTo>
                    <a:pt x="0" y="27974"/>
                  </a:lnTo>
                  <a:lnTo>
                    <a:pt x="63162" y="98245"/>
                  </a:lnTo>
                  <a:lnTo>
                    <a:pt x="101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1578" y="4116806"/>
              <a:ext cx="693190" cy="26445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146230" y="4233298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3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76704" y="418606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3" y="0"/>
                  </a:moveTo>
                  <a:lnTo>
                    <a:pt x="0" y="94452"/>
                  </a:lnTo>
                  <a:lnTo>
                    <a:pt x="94529" y="4723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42585" y="3669730"/>
              <a:ext cx="693191" cy="26446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077237" y="3786216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2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07709" y="373898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3" y="0"/>
                  </a:moveTo>
                  <a:lnTo>
                    <a:pt x="0" y="94451"/>
                  </a:lnTo>
                  <a:lnTo>
                    <a:pt x="94528" y="4723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42585" y="4563875"/>
              <a:ext cx="693191" cy="264461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077232" y="4680353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>
                  <a:moveTo>
                    <a:pt x="0" y="0"/>
                  </a:moveTo>
                  <a:lnTo>
                    <a:pt x="446220" y="0"/>
                  </a:lnTo>
                </a:path>
              </a:pathLst>
            </a:custGeom>
            <a:ln w="21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507700" y="463311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5" y="0"/>
                  </a:moveTo>
                  <a:lnTo>
                    <a:pt x="0" y="94451"/>
                  </a:lnTo>
                  <a:lnTo>
                    <a:pt x="94529" y="4723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767545" y="3542649"/>
            <a:ext cx="28575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20" dirty="0">
                <a:latin typeface="Calibri"/>
                <a:cs typeface="Calibri"/>
              </a:rPr>
              <a:t>x</a:t>
            </a:r>
            <a:r>
              <a:rPr sz="2025" spc="30" baseline="-20576" dirty="0">
                <a:latin typeface="Calibri"/>
                <a:cs typeface="Calibri"/>
              </a:rPr>
              <a:t>1</a:t>
            </a:r>
            <a:endParaRPr sz="2025" baseline="-20576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767545" y="4475198"/>
            <a:ext cx="28575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20" dirty="0">
                <a:latin typeface="Calibri"/>
                <a:cs typeface="Calibri"/>
              </a:rPr>
              <a:t>x</a:t>
            </a:r>
            <a:r>
              <a:rPr sz="2025" spc="30" baseline="-20576" dirty="0">
                <a:latin typeface="Calibri"/>
                <a:cs typeface="Calibri"/>
              </a:rPr>
              <a:t>2</a:t>
            </a:r>
            <a:endParaRPr sz="2025" baseline="-20576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549963" y="2464864"/>
            <a:ext cx="458470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115" marR="5080" indent="-19050">
              <a:lnSpc>
                <a:spcPct val="101299"/>
              </a:lnSpc>
              <a:spcBef>
                <a:spcPts val="110"/>
              </a:spcBef>
            </a:pPr>
            <a:r>
              <a:rPr sz="1550" spc="-15" dirty="0">
                <a:latin typeface="Calibri"/>
                <a:cs typeface="Calibri"/>
              </a:rPr>
              <a:t>i</a:t>
            </a:r>
            <a:r>
              <a:rPr sz="1550" spc="20" dirty="0">
                <a:latin typeface="Calibri"/>
                <a:cs typeface="Calibri"/>
              </a:rPr>
              <a:t>npu</a:t>
            </a:r>
            <a:r>
              <a:rPr sz="1550" spc="5" dirty="0">
                <a:latin typeface="Calibri"/>
                <a:cs typeface="Calibri"/>
              </a:rPr>
              <a:t>t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08041" y="2464864"/>
            <a:ext cx="597535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6680" marR="5080" indent="-94615">
              <a:lnSpc>
                <a:spcPct val="101299"/>
              </a:lnSpc>
              <a:spcBef>
                <a:spcPts val="110"/>
              </a:spcBef>
            </a:pPr>
            <a:r>
              <a:rPr sz="1550" spc="20" dirty="0">
                <a:latin typeface="Calibri"/>
                <a:cs typeface="Calibri"/>
              </a:rPr>
              <a:t>h</a:t>
            </a:r>
            <a:r>
              <a:rPr sz="1550" spc="-15" dirty="0">
                <a:latin typeface="Calibri"/>
                <a:cs typeface="Calibri"/>
              </a:rPr>
              <a:t>i</a:t>
            </a:r>
            <a:r>
              <a:rPr sz="1550" spc="20" dirty="0">
                <a:latin typeface="Calibri"/>
                <a:cs typeface="Calibri"/>
              </a:rPr>
              <a:t>dd</a:t>
            </a:r>
            <a:r>
              <a:rPr sz="1550" spc="10" dirty="0">
                <a:latin typeface="Calibri"/>
                <a:cs typeface="Calibri"/>
              </a:rPr>
              <a:t>en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64753" y="2458214"/>
            <a:ext cx="591185" cy="506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0330" marR="5080" indent="-88265">
              <a:lnSpc>
                <a:spcPct val="101299"/>
              </a:lnSpc>
              <a:spcBef>
                <a:spcPts val="110"/>
              </a:spcBef>
            </a:pPr>
            <a:r>
              <a:rPr sz="1550" spc="20" dirty="0">
                <a:latin typeface="Calibri"/>
                <a:cs typeface="Calibri"/>
              </a:rPr>
              <a:t>outpu</a:t>
            </a:r>
            <a:r>
              <a:rPr sz="1550" spc="5" dirty="0">
                <a:latin typeface="Calibri"/>
                <a:cs typeface="Calibri"/>
              </a:rPr>
              <a:t>t  </a:t>
            </a:r>
            <a:r>
              <a:rPr sz="1550" spc="-10" dirty="0">
                <a:latin typeface="Calibri"/>
                <a:cs typeface="Calibri"/>
              </a:rPr>
              <a:t>layer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811735" y="3969393"/>
            <a:ext cx="14859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5" dirty="0">
                <a:latin typeface="Calibri"/>
                <a:cs typeface="Calibri"/>
              </a:rPr>
              <a:t>y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8589</TotalTime>
  <Words>1371</Words>
  <Application>Microsoft Macintosh PowerPoint</Application>
  <PresentationFormat>On-screen Show (4:3)</PresentationFormat>
  <Paragraphs>153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CS Summer Camp</vt:lpstr>
      <vt:lpstr>Outline</vt:lpstr>
      <vt:lpstr>Decision Tree Classifier</vt:lpstr>
      <vt:lpstr>Decision Tree Classifier</vt:lpstr>
      <vt:lpstr>Decision Tree Rule Base</vt:lpstr>
      <vt:lpstr>Rule Extraction from Trees</vt:lpstr>
      <vt:lpstr>Neural Network (NN)</vt:lpstr>
      <vt:lpstr>Neural Network (NN)</vt:lpstr>
      <vt:lpstr>Neural Network (NN)</vt:lpstr>
      <vt:lpstr>Neural Network (NN)</vt:lpstr>
      <vt:lpstr>Neural Network for Iris Dataset</vt:lpstr>
      <vt:lpstr>NN in Code</vt:lpstr>
      <vt:lpstr>ML Model Comparison</vt:lpstr>
      <vt:lpstr>Neural Network (NN)</vt:lpstr>
      <vt:lpstr>Deep Learning Classifiers</vt:lpstr>
      <vt:lpstr>Deep Learning Classifiers</vt:lpstr>
      <vt:lpstr>Deep Learning Classifiers</vt:lpstr>
      <vt:lpstr>Deep Learning Classifiers</vt:lpstr>
      <vt:lpstr>Deep Learning Classifiers</vt:lpstr>
      <vt:lpstr>Project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Davidow, Abigail Elizabeth</dc:creator>
  <cp:lastModifiedBy>Davidow, Abigail Elizabeth</cp:lastModifiedBy>
  <cp:revision>36</cp:revision>
  <dcterms:created xsi:type="dcterms:W3CDTF">2022-05-31T05:59:06Z</dcterms:created>
  <dcterms:modified xsi:type="dcterms:W3CDTF">2022-07-12T13:47:08Z</dcterms:modified>
</cp:coreProperties>
</file>