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3"/>
  </p:notesMasterIdLst>
  <p:sldIdLst>
    <p:sldId id="257" r:id="rId2"/>
    <p:sldId id="557" r:id="rId3"/>
    <p:sldId id="627" r:id="rId4"/>
    <p:sldId id="278" r:id="rId5"/>
    <p:sldId id="279" r:id="rId6"/>
    <p:sldId id="281" r:id="rId7"/>
    <p:sldId id="522" r:id="rId8"/>
    <p:sldId id="290" r:id="rId9"/>
    <p:sldId id="291" r:id="rId10"/>
    <p:sldId id="558" r:id="rId11"/>
    <p:sldId id="292" r:id="rId12"/>
    <p:sldId id="293" r:id="rId13"/>
    <p:sldId id="294" r:id="rId14"/>
    <p:sldId id="295" r:id="rId15"/>
    <p:sldId id="297" r:id="rId16"/>
    <p:sldId id="300" r:id="rId17"/>
    <p:sldId id="312" r:id="rId18"/>
    <p:sldId id="313" r:id="rId19"/>
    <p:sldId id="314" r:id="rId20"/>
    <p:sldId id="315" r:id="rId21"/>
    <p:sldId id="323" r:id="rId22"/>
    <p:sldId id="559" r:id="rId23"/>
    <p:sldId id="407" r:id="rId24"/>
    <p:sldId id="414" r:id="rId25"/>
    <p:sldId id="435" r:id="rId26"/>
    <p:sldId id="445" r:id="rId27"/>
    <p:sldId id="346" r:id="rId28"/>
    <p:sldId id="347" r:id="rId29"/>
    <p:sldId id="349" r:id="rId30"/>
    <p:sldId id="351" r:id="rId31"/>
    <p:sldId id="352" r:id="rId32"/>
    <p:sldId id="356" r:id="rId33"/>
    <p:sldId id="623" r:id="rId34"/>
    <p:sldId id="621" r:id="rId35"/>
    <p:sldId id="622" r:id="rId36"/>
    <p:sldId id="626" r:id="rId37"/>
    <p:sldId id="397" r:id="rId38"/>
    <p:sldId id="398" r:id="rId39"/>
    <p:sldId id="465" r:id="rId40"/>
    <p:sldId id="466" r:id="rId41"/>
    <p:sldId id="467" r:id="rId42"/>
    <p:sldId id="469" r:id="rId43"/>
    <p:sldId id="471" r:id="rId44"/>
    <p:sldId id="476" r:id="rId45"/>
    <p:sldId id="486" r:id="rId46"/>
    <p:sldId id="487" r:id="rId47"/>
    <p:sldId id="488" r:id="rId48"/>
    <p:sldId id="489" r:id="rId49"/>
    <p:sldId id="497" r:id="rId50"/>
    <p:sldId id="624" r:id="rId51"/>
    <p:sldId id="550"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906"/>
    <p:restoredTop sz="94694"/>
  </p:normalViewPr>
  <p:slideViewPr>
    <p:cSldViewPr snapToGrid="0" snapToObjects="1" showGuides="1">
      <p:cViewPr varScale="1">
        <p:scale>
          <a:sx n="117" d="100"/>
          <a:sy n="117" d="100"/>
        </p:scale>
        <p:origin x="1016" y="168"/>
      </p:cViewPr>
      <p:guideLst>
        <p:guide orient="horz" pos="2160"/>
        <p:guide pos="28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622F8B-0C6D-7646-8030-488166DEC256}" type="datetimeFigureOut">
              <a:rPr lang="en-US" smtClean="0"/>
              <a:t>7/11/22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3DEF60-8EC0-BD4A-BE69-AA1DBF561654}" type="slidenum">
              <a:rPr lang="en-US" smtClean="0"/>
              <a:t>‹#›</a:t>
            </a:fld>
            <a:endParaRPr lang="en-US"/>
          </a:p>
        </p:txBody>
      </p:sp>
    </p:spTree>
    <p:extLst>
      <p:ext uri="{BB962C8B-B14F-4D97-AF65-F5344CB8AC3E}">
        <p14:creationId xmlns:p14="http://schemas.microsoft.com/office/powerpoint/2010/main" val="3597859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Accuracy - how many were predicted correct out of all results</a:t>
            </a:r>
          </a:p>
          <a:p>
            <a:r>
              <a:rPr lang="en-US" dirty="0"/>
              <a:t>Precision – how many were actually positive out of those predicted positive</a:t>
            </a:r>
          </a:p>
          <a:p>
            <a:r>
              <a:rPr lang="en-US" dirty="0"/>
              <a:t>Recall – predicted positive out of how many total real positives that there should have been</a:t>
            </a:r>
          </a:p>
        </p:txBody>
      </p:sp>
      <p:sp>
        <p:nvSpPr>
          <p:cNvPr id="4" name="Slide Number Placeholder 3"/>
          <p:cNvSpPr>
            <a:spLocks noGrp="1"/>
          </p:cNvSpPr>
          <p:nvPr>
            <p:ph type="sldNum" sz="quarter" idx="5"/>
          </p:nvPr>
        </p:nvSpPr>
        <p:spPr/>
        <p:txBody>
          <a:bodyPr/>
          <a:lstStyle/>
          <a:p>
            <a:fld id="{EC3DEF60-8EC0-BD4A-BE69-AA1DBF561654}" type="slidenum">
              <a:rPr lang="en-US" smtClean="0"/>
              <a:t>21</a:t>
            </a:fld>
            <a:endParaRPr lang="en-US"/>
          </a:p>
        </p:txBody>
      </p:sp>
    </p:spTree>
    <p:extLst>
      <p:ext uri="{BB962C8B-B14F-4D97-AF65-F5344CB8AC3E}">
        <p14:creationId xmlns:p14="http://schemas.microsoft.com/office/powerpoint/2010/main" val="3493675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ABAC51-FD5C-F043-B0F4-15F484657B5A}" type="datetimeFigureOut">
              <a:rPr lang="en-US" smtClean="0"/>
              <a:t>7/11/22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A0DEA-3DFA-3348-92DC-01485FFA620A}" type="slidenum">
              <a:rPr lang="en-US" smtClean="0"/>
              <a:t>‹#›</a:t>
            </a:fld>
            <a:endParaRPr lang="en-US"/>
          </a:p>
        </p:txBody>
      </p:sp>
    </p:spTree>
    <p:extLst>
      <p:ext uri="{BB962C8B-B14F-4D97-AF65-F5344CB8AC3E}">
        <p14:creationId xmlns:p14="http://schemas.microsoft.com/office/powerpoint/2010/main" val="42037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ABAC51-FD5C-F043-B0F4-15F484657B5A}" type="datetimeFigureOut">
              <a:rPr lang="en-US" smtClean="0"/>
              <a:t>7/11/22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A0DEA-3DFA-3348-92DC-01485FFA620A}" type="slidenum">
              <a:rPr lang="en-US" smtClean="0"/>
              <a:t>‹#›</a:t>
            </a:fld>
            <a:endParaRPr lang="en-US"/>
          </a:p>
        </p:txBody>
      </p:sp>
    </p:spTree>
    <p:extLst>
      <p:ext uri="{BB962C8B-B14F-4D97-AF65-F5344CB8AC3E}">
        <p14:creationId xmlns:p14="http://schemas.microsoft.com/office/powerpoint/2010/main" val="2911611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ABAC51-FD5C-F043-B0F4-15F484657B5A}" type="datetimeFigureOut">
              <a:rPr lang="en-US" smtClean="0"/>
              <a:t>7/11/22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A0DEA-3DFA-3348-92DC-01485FFA620A}" type="slidenum">
              <a:rPr lang="en-US" smtClean="0"/>
              <a:t>‹#›</a:t>
            </a:fld>
            <a:endParaRPr lang="en-US"/>
          </a:p>
        </p:txBody>
      </p:sp>
    </p:spTree>
    <p:extLst>
      <p:ext uri="{BB962C8B-B14F-4D97-AF65-F5344CB8AC3E}">
        <p14:creationId xmlns:p14="http://schemas.microsoft.com/office/powerpoint/2010/main" val="1488854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FABAC51-FD5C-F043-B0F4-15F484657B5A}" type="datetimeFigureOut">
              <a:rPr lang="en-US" smtClean="0"/>
              <a:t>7/11/22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A0DEA-3DFA-3348-92DC-01485FFA620A}" type="slidenum">
              <a:rPr lang="en-US" smtClean="0"/>
              <a:t>‹#›</a:t>
            </a:fld>
            <a:endParaRPr lang="en-US"/>
          </a:p>
        </p:txBody>
      </p:sp>
    </p:spTree>
    <p:extLst>
      <p:ext uri="{BB962C8B-B14F-4D97-AF65-F5344CB8AC3E}">
        <p14:creationId xmlns:p14="http://schemas.microsoft.com/office/powerpoint/2010/main" val="3267526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BAC51-FD5C-F043-B0F4-15F484657B5A}" type="datetimeFigureOut">
              <a:rPr lang="en-US" smtClean="0"/>
              <a:t>7/11/22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A0DEA-3DFA-3348-92DC-01485FFA620A}" type="slidenum">
              <a:rPr lang="en-US" smtClean="0"/>
              <a:t>‹#›</a:t>
            </a:fld>
            <a:endParaRPr lang="en-US"/>
          </a:p>
        </p:txBody>
      </p:sp>
    </p:spTree>
    <p:extLst>
      <p:ext uri="{BB962C8B-B14F-4D97-AF65-F5344CB8AC3E}">
        <p14:creationId xmlns:p14="http://schemas.microsoft.com/office/powerpoint/2010/main" val="3669162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ABAC51-FD5C-F043-B0F4-15F484657B5A}" type="datetimeFigureOut">
              <a:rPr lang="en-US" smtClean="0"/>
              <a:t>7/11/22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1A0DEA-3DFA-3348-92DC-01485FFA620A}" type="slidenum">
              <a:rPr lang="en-US" smtClean="0"/>
              <a:t>‹#›</a:t>
            </a:fld>
            <a:endParaRPr lang="en-US"/>
          </a:p>
        </p:txBody>
      </p:sp>
    </p:spTree>
    <p:extLst>
      <p:ext uri="{BB962C8B-B14F-4D97-AF65-F5344CB8AC3E}">
        <p14:creationId xmlns:p14="http://schemas.microsoft.com/office/powerpoint/2010/main" val="204924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ABAC51-FD5C-F043-B0F4-15F484657B5A}" type="datetimeFigureOut">
              <a:rPr lang="en-US" smtClean="0"/>
              <a:t>7/11/22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1A0DEA-3DFA-3348-92DC-01485FFA620A}" type="slidenum">
              <a:rPr lang="en-US" smtClean="0"/>
              <a:t>‹#›</a:t>
            </a:fld>
            <a:endParaRPr lang="en-US"/>
          </a:p>
        </p:txBody>
      </p:sp>
    </p:spTree>
    <p:extLst>
      <p:ext uri="{BB962C8B-B14F-4D97-AF65-F5344CB8AC3E}">
        <p14:creationId xmlns:p14="http://schemas.microsoft.com/office/powerpoint/2010/main" val="997234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ABAC51-FD5C-F043-B0F4-15F484657B5A}" type="datetimeFigureOut">
              <a:rPr lang="en-US" smtClean="0"/>
              <a:t>7/11/22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1A0DEA-3DFA-3348-92DC-01485FFA620A}" type="slidenum">
              <a:rPr lang="en-US" smtClean="0"/>
              <a:t>‹#›</a:t>
            </a:fld>
            <a:endParaRPr lang="en-US"/>
          </a:p>
        </p:txBody>
      </p:sp>
    </p:spTree>
    <p:extLst>
      <p:ext uri="{BB962C8B-B14F-4D97-AF65-F5344CB8AC3E}">
        <p14:creationId xmlns:p14="http://schemas.microsoft.com/office/powerpoint/2010/main" val="3122850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ABAC51-FD5C-F043-B0F4-15F484657B5A}" type="datetimeFigureOut">
              <a:rPr lang="en-US" smtClean="0"/>
              <a:t>7/11/22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1A0DEA-3DFA-3348-92DC-01485FFA620A}" type="slidenum">
              <a:rPr lang="en-US" smtClean="0"/>
              <a:t>‹#›</a:t>
            </a:fld>
            <a:endParaRPr lang="en-US"/>
          </a:p>
        </p:txBody>
      </p:sp>
    </p:spTree>
    <p:extLst>
      <p:ext uri="{BB962C8B-B14F-4D97-AF65-F5344CB8AC3E}">
        <p14:creationId xmlns:p14="http://schemas.microsoft.com/office/powerpoint/2010/main" val="898556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ABAC51-FD5C-F043-B0F4-15F484657B5A}" type="datetimeFigureOut">
              <a:rPr lang="en-US" smtClean="0"/>
              <a:t>7/11/22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1A0DEA-3DFA-3348-92DC-01485FFA620A}" type="slidenum">
              <a:rPr lang="en-US" smtClean="0"/>
              <a:t>‹#›</a:t>
            </a:fld>
            <a:endParaRPr lang="en-US"/>
          </a:p>
        </p:txBody>
      </p:sp>
    </p:spTree>
    <p:extLst>
      <p:ext uri="{BB962C8B-B14F-4D97-AF65-F5344CB8AC3E}">
        <p14:creationId xmlns:p14="http://schemas.microsoft.com/office/powerpoint/2010/main" val="437001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ABAC51-FD5C-F043-B0F4-15F484657B5A}" type="datetimeFigureOut">
              <a:rPr lang="en-US" smtClean="0"/>
              <a:t>7/11/22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1A0DEA-3DFA-3348-92DC-01485FFA620A}" type="slidenum">
              <a:rPr lang="en-US" smtClean="0"/>
              <a:t>‹#›</a:t>
            </a:fld>
            <a:endParaRPr lang="en-US"/>
          </a:p>
        </p:txBody>
      </p:sp>
    </p:spTree>
    <p:extLst>
      <p:ext uri="{BB962C8B-B14F-4D97-AF65-F5344CB8AC3E}">
        <p14:creationId xmlns:p14="http://schemas.microsoft.com/office/powerpoint/2010/main" val="3449639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ABAC51-FD5C-F043-B0F4-15F484657B5A}" type="datetimeFigureOut">
              <a:rPr lang="en-US" smtClean="0"/>
              <a:t>7/11/22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1A0DEA-3DFA-3348-92DC-01485FFA620A}" type="slidenum">
              <a:rPr lang="en-US" smtClean="0"/>
              <a:t>‹#›</a:t>
            </a:fld>
            <a:endParaRPr lang="en-US"/>
          </a:p>
        </p:txBody>
      </p:sp>
    </p:spTree>
    <p:extLst>
      <p:ext uri="{BB962C8B-B14F-4D97-AF65-F5344CB8AC3E}">
        <p14:creationId xmlns:p14="http://schemas.microsoft.com/office/powerpoint/2010/main" val="2479076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4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5.png"/><Relationship Id="rId5" Type="http://schemas.openxmlformats.org/officeDocument/2006/relationships/image" Target="../media/image17.png"/><Relationship Id="rId10"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machinelearningmastery.com/machine-learning-in-python-step-by-ste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FFB9-9F6A-704C-BEA8-0B3509159841}"/>
              </a:ext>
            </a:extLst>
          </p:cNvPr>
          <p:cNvSpPr>
            <a:spLocks noGrp="1"/>
          </p:cNvSpPr>
          <p:nvPr>
            <p:ph type="ctrTitle"/>
          </p:nvPr>
        </p:nvSpPr>
        <p:spPr>
          <a:xfrm>
            <a:off x="685800" y="0"/>
            <a:ext cx="7772400" cy="2387600"/>
          </a:xfrm>
        </p:spPr>
        <p:txBody>
          <a:bodyPr/>
          <a:lstStyle/>
          <a:p>
            <a:r>
              <a:rPr lang="en-US" dirty="0"/>
              <a:t>CS Summer Camp</a:t>
            </a:r>
          </a:p>
        </p:txBody>
      </p:sp>
      <p:sp>
        <p:nvSpPr>
          <p:cNvPr id="3" name="Subtitle 2">
            <a:extLst>
              <a:ext uri="{FF2B5EF4-FFF2-40B4-BE49-F238E27FC236}">
                <a16:creationId xmlns:a16="http://schemas.microsoft.com/office/drawing/2014/main" id="{73B88C7F-6698-354E-B89D-96AA40380967}"/>
              </a:ext>
            </a:extLst>
          </p:cNvPr>
          <p:cNvSpPr>
            <a:spLocks noGrp="1"/>
          </p:cNvSpPr>
          <p:nvPr>
            <p:ph type="subTitle" idx="1"/>
          </p:nvPr>
        </p:nvSpPr>
        <p:spPr>
          <a:xfrm>
            <a:off x="1143000" y="2479675"/>
            <a:ext cx="6858000" cy="1655762"/>
          </a:xfrm>
        </p:spPr>
        <p:txBody>
          <a:bodyPr/>
          <a:lstStyle/>
          <a:p>
            <a:r>
              <a:rPr lang="en-US" dirty="0"/>
              <a:t>Monday Session 2</a:t>
            </a:r>
          </a:p>
        </p:txBody>
      </p:sp>
      <p:pic>
        <p:nvPicPr>
          <p:cNvPr id="5" name="Picture 4" descr="Logo&#10;&#10;Description automatically generated">
            <a:extLst>
              <a:ext uri="{FF2B5EF4-FFF2-40B4-BE49-F238E27FC236}">
                <a16:creationId xmlns:a16="http://schemas.microsoft.com/office/drawing/2014/main" id="{18A61E6F-E8ED-5F07-E594-74EC9371F067}"/>
              </a:ext>
            </a:extLst>
          </p:cNvPr>
          <p:cNvPicPr>
            <a:picLocks noChangeAspect="1"/>
          </p:cNvPicPr>
          <p:nvPr/>
        </p:nvPicPr>
        <p:blipFill>
          <a:blip r:embed="rId2"/>
          <a:stretch>
            <a:fillRect/>
          </a:stretch>
        </p:blipFill>
        <p:spPr>
          <a:xfrm>
            <a:off x="1056503" y="3637091"/>
            <a:ext cx="2687730" cy="2387600"/>
          </a:xfrm>
          <a:prstGeom prst="rect">
            <a:avLst/>
          </a:prstGeom>
        </p:spPr>
      </p:pic>
      <p:pic>
        <p:nvPicPr>
          <p:cNvPr id="2050" name="Picture 2" descr="EURIX develops Machine Learning models – EURIX">
            <a:extLst>
              <a:ext uri="{FF2B5EF4-FFF2-40B4-BE49-F238E27FC236}">
                <a16:creationId xmlns:a16="http://schemas.microsoft.com/office/drawing/2014/main" id="{F722122C-6348-2CC9-3528-DB23C7CDB5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3900" y="3886264"/>
            <a:ext cx="3901441" cy="238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783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B7FE-EA3C-46FB-E5D0-ACA054EEED0F}"/>
              </a:ext>
            </a:extLst>
          </p:cNvPr>
          <p:cNvSpPr>
            <a:spLocks noGrp="1"/>
          </p:cNvSpPr>
          <p:nvPr>
            <p:ph type="title"/>
          </p:nvPr>
        </p:nvSpPr>
        <p:spPr/>
        <p:txBody>
          <a:bodyPr/>
          <a:lstStyle/>
          <a:p>
            <a:r>
              <a:rPr lang="en-US" dirty="0"/>
              <a:t>Evaluation and Metrics</a:t>
            </a:r>
          </a:p>
        </p:txBody>
      </p:sp>
      <p:sp>
        <p:nvSpPr>
          <p:cNvPr id="3" name="Content Placeholder 2">
            <a:extLst>
              <a:ext uri="{FF2B5EF4-FFF2-40B4-BE49-F238E27FC236}">
                <a16:creationId xmlns:a16="http://schemas.microsoft.com/office/drawing/2014/main" id="{5327DD63-CEE4-0F29-4CD6-70F2AC7F42B4}"/>
              </a:ext>
            </a:extLst>
          </p:cNvPr>
          <p:cNvSpPr>
            <a:spLocks noGrp="1"/>
          </p:cNvSpPr>
          <p:nvPr>
            <p:ph idx="1"/>
          </p:nvPr>
        </p:nvSpPr>
        <p:spPr/>
        <p:txBody>
          <a:bodyPr/>
          <a:lstStyle/>
          <a:p>
            <a:r>
              <a:rPr lang="en-US" dirty="0"/>
              <a:t>Before we start exploring classifiers, we have to go over how to evaluate models and determine how well they performed.</a:t>
            </a:r>
          </a:p>
          <a:p>
            <a:r>
              <a:rPr lang="en-US" dirty="0"/>
              <a:t>It’s important to have a plan for testing prior to building a model and training it.</a:t>
            </a:r>
          </a:p>
        </p:txBody>
      </p:sp>
    </p:spTree>
    <p:extLst>
      <p:ext uri="{BB962C8B-B14F-4D97-AF65-F5344CB8AC3E}">
        <p14:creationId xmlns:p14="http://schemas.microsoft.com/office/powerpoint/2010/main" val="1402995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0247" y="464629"/>
            <a:ext cx="7221220" cy="695325"/>
          </a:xfrm>
          <a:prstGeom prst="rect">
            <a:avLst/>
          </a:prstGeom>
        </p:spPr>
        <p:txBody>
          <a:bodyPr vert="horz" wrap="square" lIns="0" tIns="11430" rIns="0" bIns="0" rtlCol="0">
            <a:spAutoFit/>
          </a:bodyPr>
          <a:lstStyle/>
          <a:p>
            <a:pPr marL="12700">
              <a:lnSpc>
                <a:spcPct val="100000"/>
              </a:lnSpc>
              <a:spcBef>
                <a:spcPts val="90"/>
              </a:spcBef>
            </a:pPr>
            <a:r>
              <a:rPr spc="-45" dirty="0"/>
              <a:t>Training,</a:t>
            </a:r>
            <a:r>
              <a:rPr spc="35" dirty="0"/>
              <a:t> </a:t>
            </a:r>
            <a:r>
              <a:rPr spc="-95" dirty="0"/>
              <a:t>Test,</a:t>
            </a:r>
            <a:r>
              <a:rPr spc="10" dirty="0"/>
              <a:t> </a:t>
            </a:r>
            <a:r>
              <a:rPr spc="-10" dirty="0"/>
              <a:t>&amp;</a:t>
            </a:r>
            <a:r>
              <a:rPr spc="10" dirty="0"/>
              <a:t> </a:t>
            </a:r>
            <a:r>
              <a:rPr spc="-35" dirty="0"/>
              <a:t>Validation</a:t>
            </a:r>
            <a:r>
              <a:rPr spc="25" dirty="0"/>
              <a:t> </a:t>
            </a:r>
            <a:r>
              <a:rPr spc="-30" dirty="0"/>
              <a:t>Data</a:t>
            </a:r>
          </a:p>
        </p:txBody>
      </p:sp>
      <p:sp>
        <p:nvSpPr>
          <p:cNvPr id="3" name="object 3"/>
          <p:cNvSpPr txBox="1"/>
          <p:nvPr/>
        </p:nvSpPr>
        <p:spPr>
          <a:xfrm>
            <a:off x="535940" y="1608836"/>
            <a:ext cx="7893050" cy="2538730"/>
          </a:xfrm>
          <a:prstGeom prst="rect">
            <a:avLst/>
          </a:prstGeom>
        </p:spPr>
        <p:txBody>
          <a:bodyPr vert="horz" wrap="square" lIns="0" tIns="11430" rIns="0" bIns="0" rtlCol="0">
            <a:spAutoFit/>
          </a:bodyPr>
          <a:lstStyle/>
          <a:p>
            <a:pPr marL="356870" marR="5080" indent="-344805">
              <a:lnSpc>
                <a:spcPct val="100000"/>
              </a:lnSpc>
              <a:spcBef>
                <a:spcPts val="90"/>
              </a:spcBef>
              <a:buFont typeface="Arial"/>
              <a:buChar char="•"/>
              <a:tabLst>
                <a:tab pos="356870" algn="l"/>
                <a:tab pos="357505" algn="l"/>
              </a:tabLst>
            </a:pPr>
            <a:r>
              <a:rPr sz="3200" dirty="0">
                <a:latin typeface="Calibri"/>
                <a:cs typeface="Calibri"/>
              </a:rPr>
              <a:t>In</a:t>
            </a:r>
            <a:r>
              <a:rPr sz="3200" spc="-40" dirty="0">
                <a:latin typeface="Calibri"/>
                <a:cs typeface="Calibri"/>
              </a:rPr>
              <a:t> </a:t>
            </a:r>
            <a:r>
              <a:rPr sz="3200" spc="-5" dirty="0">
                <a:latin typeface="Calibri"/>
                <a:cs typeface="Calibri"/>
              </a:rPr>
              <a:t>Supervised</a:t>
            </a:r>
            <a:r>
              <a:rPr sz="3200" spc="65" dirty="0">
                <a:latin typeface="Calibri"/>
                <a:cs typeface="Calibri"/>
              </a:rPr>
              <a:t> </a:t>
            </a:r>
            <a:r>
              <a:rPr sz="3200" dirty="0">
                <a:latin typeface="Calibri"/>
                <a:cs typeface="Calibri"/>
              </a:rPr>
              <a:t>Learning,</a:t>
            </a:r>
            <a:r>
              <a:rPr sz="3200" spc="10" dirty="0">
                <a:latin typeface="Calibri"/>
                <a:cs typeface="Calibri"/>
              </a:rPr>
              <a:t> </a:t>
            </a:r>
            <a:r>
              <a:rPr sz="3200" spc="-5" dirty="0">
                <a:latin typeface="Calibri"/>
                <a:cs typeface="Calibri"/>
              </a:rPr>
              <a:t>the</a:t>
            </a:r>
            <a:r>
              <a:rPr sz="3200" spc="10" dirty="0">
                <a:latin typeface="Calibri"/>
                <a:cs typeface="Calibri"/>
              </a:rPr>
              <a:t> </a:t>
            </a:r>
            <a:r>
              <a:rPr sz="3200" spc="-5" dirty="0">
                <a:latin typeface="Calibri"/>
                <a:cs typeface="Calibri"/>
              </a:rPr>
              <a:t>sample</a:t>
            </a:r>
            <a:r>
              <a:rPr sz="3200" spc="10" dirty="0">
                <a:latin typeface="Calibri"/>
                <a:cs typeface="Calibri"/>
              </a:rPr>
              <a:t> </a:t>
            </a:r>
            <a:r>
              <a:rPr sz="3200" spc="-20" dirty="0">
                <a:latin typeface="Calibri"/>
                <a:cs typeface="Calibri"/>
              </a:rPr>
              <a:t>data</a:t>
            </a:r>
            <a:r>
              <a:rPr sz="3200" spc="20" dirty="0">
                <a:latin typeface="Calibri"/>
                <a:cs typeface="Calibri"/>
              </a:rPr>
              <a:t> </a:t>
            </a:r>
            <a:r>
              <a:rPr sz="3200" spc="-15" dirty="0">
                <a:latin typeface="Calibri"/>
                <a:cs typeface="Calibri"/>
              </a:rPr>
              <a:t>set</a:t>
            </a:r>
            <a:r>
              <a:rPr sz="3200" dirty="0">
                <a:latin typeface="Calibri"/>
                <a:cs typeface="Calibri"/>
              </a:rPr>
              <a:t> is </a:t>
            </a:r>
            <a:r>
              <a:rPr sz="3200" spc="-710" dirty="0">
                <a:latin typeface="Calibri"/>
                <a:cs typeface="Calibri"/>
              </a:rPr>
              <a:t> </a:t>
            </a:r>
            <a:r>
              <a:rPr sz="3200" spc="-5" dirty="0">
                <a:latin typeface="Calibri"/>
                <a:cs typeface="Calibri"/>
              </a:rPr>
              <a:t>divided</a:t>
            </a:r>
            <a:r>
              <a:rPr sz="3200" spc="-10" dirty="0">
                <a:latin typeface="Calibri"/>
                <a:cs typeface="Calibri"/>
              </a:rPr>
              <a:t> </a:t>
            </a:r>
            <a:r>
              <a:rPr sz="3200" spc="-15" dirty="0">
                <a:latin typeface="Calibri"/>
                <a:cs typeface="Calibri"/>
              </a:rPr>
              <a:t>into</a:t>
            </a:r>
            <a:r>
              <a:rPr sz="3200" spc="-10" dirty="0">
                <a:latin typeface="Calibri"/>
                <a:cs typeface="Calibri"/>
              </a:rPr>
              <a:t> </a:t>
            </a:r>
            <a:r>
              <a:rPr sz="3200" spc="-5" dirty="0">
                <a:latin typeface="Calibri"/>
                <a:cs typeface="Calibri"/>
              </a:rPr>
              <a:t>3</a:t>
            </a:r>
            <a:r>
              <a:rPr sz="3200" spc="10" dirty="0">
                <a:latin typeface="Calibri"/>
                <a:cs typeface="Calibri"/>
              </a:rPr>
              <a:t> </a:t>
            </a:r>
            <a:r>
              <a:rPr sz="3200" spc="-15" dirty="0">
                <a:latin typeface="Calibri"/>
                <a:cs typeface="Calibri"/>
              </a:rPr>
              <a:t>subsets:</a:t>
            </a:r>
            <a:endParaRPr sz="3200">
              <a:latin typeface="Calibri"/>
              <a:cs typeface="Calibri"/>
            </a:endParaRPr>
          </a:p>
          <a:p>
            <a:pPr marL="926465" lvl="1" indent="-515620">
              <a:lnSpc>
                <a:spcPct val="100000"/>
              </a:lnSpc>
              <a:spcBef>
                <a:spcPts val="690"/>
              </a:spcBef>
              <a:buAutoNum type="arabicPeriod"/>
              <a:tabLst>
                <a:tab pos="926465" algn="l"/>
                <a:tab pos="927100" algn="l"/>
              </a:tabLst>
            </a:pPr>
            <a:r>
              <a:rPr sz="2800" spc="-30" dirty="0">
                <a:latin typeface="Calibri"/>
                <a:cs typeface="Calibri"/>
              </a:rPr>
              <a:t>Training</a:t>
            </a:r>
            <a:r>
              <a:rPr sz="2800" spc="-85" dirty="0">
                <a:latin typeface="Calibri"/>
                <a:cs typeface="Calibri"/>
              </a:rPr>
              <a:t> </a:t>
            </a:r>
            <a:r>
              <a:rPr sz="2800" spc="-15" dirty="0">
                <a:latin typeface="Calibri"/>
                <a:cs typeface="Calibri"/>
              </a:rPr>
              <a:t>Data</a:t>
            </a:r>
            <a:endParaRPr sz="2800">
              <a:latin typeface="Calibri"/>
              <a:cs typeface="Calibri"/>
            </a:endParaRPr>
          </a:p>
          <a:p>
            <a:pPr marL="926465" lvl="1" indent="-515620">
              <a:lnSpc>
                <a:spcPct val="100000"/>
              </a:lnSpc>
              <a:spcBef>
                <a:spcPts val="670"/>
              </a:spcBef>
              <a:buAutoNum type="arabicPeriod"/>
              <a:tabLst>
                <a:tab pos="926465" algn="l"/>
                <a:tab pos="927100" algn="l"/>
              </a:tabLst>
            </a:pPr>
            <a:r>
              <a:rPr sz="2800" spc="-240" dirty="0">
                <a:latin typeface="Calibri"/>
                <a:cs typeface="Calibri"/>
              </a:rPr>
              <a:t>T</a:t>
            </a:r>
            <a:r>
              <a:rPr sz="2800" spc="-5" dirty="0">
                <a:latin typeface="Calibri"/>
                <a:cs typeface="Calibri"/>
              </a:rPr>
              <a:t>e</a:t>
            </a:r>
            <a:r>
              <a:rPr sz="2800" spc="-20" dirty="0">
                <a:latin typeface="Calibri"/>
                <a:cs typeface="Calibri"/>
              </a:rPr>
              <a:t>s</a:t>
            </a:r>
            <a:r>
              <a:rPr sz="2800" dirty="0">
                <a:latin typeface="Calibri"/>
                <a:cs typeface="Calibri"/>
              </a:rPr>
              <a:t>t</a:t>
            </a:r>
            <a:r>
              <a:rPr sz="2800" spc="-65" dirty="0">
                <a:latin typeface="Calibri"/>
                <a:cs typeface="Calibri"/>
              </a:rPr>
              <a:t> </a:t>
            </a:r>
            <a:r>
              <a:rPr sz="2800" spc="-5" dirty="0">
                <a:latin typeface="Calibri"/>
                <a:cs typeface="Calibri"/>
              </a:rPr>
              <a:t>D</a:t>
            </a:r>
            <a:r>
              <a:rPr sz="2800" spc="-30" dirty="0">
                <a:latin typeface="Calibri"/>
                <a:cs typeface="Calibri"/>
              </a:rPr>
              <a:t>at</a:t>
            </a:r>
            <a:r>
              <a:rPr sz="2800" dirty="0">
                <a:latin typeface="Calibri"/>
                <a:cs typeface="Calibri"/>
              </a:rPr>
              <a:t>a</a:t>
            </a:r>
            <a:endParaRPr sz="2800">
              <a:latin typeface="Calibri"/>
              <a:cs typeface="Calibri"/>
            </a:endParaRPr>
          </a:p>
          <a:p>
            <a:pPr marL="926465" lvl="1" indent="-515620">
              <a:lnSpc>
                <a:spcPct val="100000"/>
              </a:lnSpc>
              <a:spcBef>
                <a:spcPts val="675"/>
              </a:spcBef>
              <a:buAutoNum type="arabicPeriod"/>
              <a:tabLst>
                <a:tab pos="926465" algn="l"/>
                <a:tab pos="927100" algn="l"/>
              </a:tabLst>
            </a:pPr>
            <a:r>
              <a:rPr sz="2800" spc="-20" dirty="0">
                <a:latin typeface="Calibri"/>
                <a:cs typeface="Calibri"/>
              </a:rPr>
              <a:t>Validation</a:t>
            </a:r>
            <a:r>
              <a:rPr sz="2800" spc="-80" dirty="0">
                <a:latin typeface="Calibri"/>
                <a:cs typeface="Calibri"/>
              </a:rPr>
              <a:t> </a:t>
            </a:r>
            <a:r>
              <a:rPr sz="2800" spc="-15" dirty="0">
                <a:latin typeface="Calibri"/>
                <a:cs typeface="Calibri"/>
              </a:rPr>
              <a:t>Data</a:t>
            </a:r>
            <a:endParaRPr sz="2800">
              <a:latin typeface="Calibri"/>
              <a:cs typeface="Calibri"/>
            </a:endParaRPr>
          </a:p>
        </p:txBody>
      </p:sp>
      <p:pic>
        <p:nvPicPr>
          <p:cNvPr id="4" name="object 4"/>
          <p:cNvPicPr/>
          <p:nvPr/>
        </p:nvPicPr>
        <p:blipFill>
          <a:blip r:embed="rId2" cstate="print"/>
          <a:stretch>
            <a:fillRect/>
          </a:stretch>
        </p:blipFill>
        <p:spPr>
          <a:xfrm>
            <a:off x="933450" y="4533899"/>
            <a:ext cx="7258050" cy="17240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69463" y="464629"/>
            <a:ext cx="3001645" cy="695325"/>
          </a:xfrm>
          <a:prstGeom prst="rect">
            <a:avLst/>
          </a:prstGeom>
        </p:spPr>
        <p:txBody>
          <a:bodyPr vert="horz" wrap="square" lIns="0" tIns="11430" rIns="0" bIns="0" rtlCol="0">
            <a:spAutoFit/>
          </a:bodyPr>
          <a:lstStyle/>
          <a:p>
            <a:pPr marL="12700">
              <a:lnSpc>
                <a:spcPct val="100000"/>
              </a:lnSpc>
              <a:spcBef>
                <a:spcPts val="90"/>
              </a:spcBef>
            </a:pPr>
            <a:r>
              <a:rPr spc="-55" dirty="0"/>
              <a:t>Training</a:t>
            </a:r>
            <a:r>
              <a:rPr spc="-25" dirty="0"/>
              <a:t> </a:t>
            </a:r>
            <a:r>
              <a:rPr spc="-30" dirty="0"/>
              <a:t>Data</a:t>
            </a:r>
          </a:p>
        </p:txBody>
      </p:sp>
      <p:sp>
        <p:nvSpPr>
          <p:cNvPr id="3" name="object 3"/>
          <p:cNvSpPr txBox="1"/>
          <p:nvPr/>
        </p:nvSpPr>
        <p:spPr>
          <a:xfrm>
            <a:off x="535940" y="1513726"/>
            <a:ext cx="7369175" cy="1849864"/>
          </a:xfrm>
          <a:prstGeom prst="rect">
            <a:avLst/>
          </a:prstGeom>
        </p:spPr>
        <p:txBody>
          <a:bodyPr vert="horz" wrap="square" lIns="0" tIns="61594" rIns="0" bIns="0" rtlCol="0">
            <a:spAutoFit/>
          </a:bodyPr>
          <a:lstStyle/>
          <a:p>
            <a:pPr marL="356870" indent="-344805">
              <a:lnSpc>
                <a:spcPct val="100000"/>
              </a:lnSpc>
              <a:spcBef>
                <a:spcPts val="484"/>
              </a:spcBef>
              <a:buFont typeface="Arial"/>
              <a:buChar char="•"/>
              <a:tabLst>
                <a:tab pos="356870" algn="l"/>
                <a:tab pos="357505" algn="l"/>
              </a:tabLst>
            </a:pPr>
            <a:r>
              <a:rPr sz="3000" spc="-30" dirty="0">
                <a:latin typeface="Calibri"/>
                <a:cs typeface="Calibri"/>
              </a:rPr>
              <a:t>Training</a:t>
            </a:r>
            <a:r>
              <a:rPr sz="3000" spc="-90" dirty="0">
                <a:latin typeface="Calibri"/>
                <a:cs typeface="Calibri"/>
              </a:rPr>
              <a:t> </a:t>
            </a:r>
            <a:r>
              <a:rPr sz="3000" spc="-15" dirty="0">
                <a:latin typeface="Calibri"/>
                <a:cs typeface="Calibri"/>
              </a:rPr>
              <a:t>Data:</a:t>
            </a:r>
            <a:endParaRPr sz="3000" dirty="0">
              <a:latin typeface="Calibri"/>
              <a:cs typeface="Calibri"/>
            </a:endParaRPr>
          </a:p>
          <a:p>
            <a:pPr marL="756285" lvl="1" indent="-286385">
              <a:lnSpc>
                <a:spcPct val="100000"/>
              </a:lnSpc>
              <a:spcBef>
                <a:spcPts val="330"/>
              </a:spcBef>
              <a:buFont typeface="Arial"/>
              <a:buChar char="–"/>
              <a:tabLst>
                <a:tab pos="756285" algn="l"/>
              </a:tabLst>
            </a:pPr>
            <a:r>
              <a:rPr sz="2600" spc="-5" dirty="0">
                <a:latin typeface="Calibri"/>
                <a:cs typeface="Calibri"/>
              </a:rPr>
              <a:t>The</a:t>
            </a:r>
            <a:r>
              <a:rPr sz="2600" spc="-35" dirty="0">
                <a:latin typeface="Calibri"/>
                <a:cs typeface="Calibri"/>
              </a:rPr>
              <a:t> </a:t>
            </a:r>
            <a:r>
              <a:rPr sz="2600" spc="-15" dirty="0">
                <a:latin typeface="Calibri"/>
                <a:cs typeface="Calibri"/>
              </a:rPr>
              <a:t>set</a:t>
            </a:r>
            <a:r>
              <a:rPr sz="2600" dirty="0">
                <a:latin typeface="Calibri"/>
                <a:cs typeface="Calibri"/>
              </a:rPr>
              <a:t> </a:t>
            </a:r>
            <a:r>
              <a:rPr sz="2600" spc="-5" dirty="0">
                <a:latin typeface="Calibri"/>
                <a:cs typeface="Calibri"/>
              </a:rPr>
              <a:t>of</a:t>
            </a:r>
            <a:r>
              <a:rPr sz="2600" spc="-20" dirty="0">
                <a:latin typeface="Calibri"/>
                <a:cs typeface="Calibri"/>
              </a:rPr>
              <a:t> </a:t>
            </a:r>
            <a:r>
              <a:rPr sz="2600" spc="-15" dirty="0">
                <a:latin typeface="Calibri"/>
                <a:cs typeface="Calibri"/>
              </a:rPr>
              <a:t>data</a:t>
            </a:r>
            <a:r>
              <a:rPr sz="2600" spc="10" dirty="0">
                <a:latin typeface="Calibri"/>
                <a:cs typeface="Calibri"/>
              </a:rPr>
              <a:t> </a:t>
            </a:r>
            <a:r>
              <a:rPr sz="2600" spc="-5" dirty="0">
                <a:latin typeface="Calibri"/>
                <a:cs typeface="Calibri"/>
              </a:rPr>
              <a:t>used</a:t>
            </a:r>
            <a:r>
              <a:rPr sz="2600" spc="-15" dirty="0">
                <a:latin typeface="Calibri"/>
                <a:cs typeface="Calibri"/>
              </a:rPr>
              <a:t> </a:t>
            </a:r>
            <a:r>
              <a:rPr sz="2600" spc="-20" dirty="0">
                <a:latin typeface="Calibri"/>
                <a:cs typeface="Calibri"/>
              </a:rPr>
              <a:t>to</a:t>
            </a:r>
            <a:r>
              <a:rPr sz="2600" spc="5" dirty="0">
                <a:latin typeface="Calibri"/>
                <a:cs typeface="Calibri"/>
              </a:rPr>
              <a:t> </a:t>
            </a:r>
            <a:r>
              <a:rPr sz="2600" spc="-5" dirty="0">
                <a:latin typeface="Calibri"/>
                <a:cs typeface="Calibri"/>
              </a:rPr>
              <a:t>fit</a:t>
            </a:r>
            <a:r>
              <a:rPr sz="2600" dirty="0">
                <a:latin typeface="Calibri"/>
                <a:cs typeface="Calibri"/>
              </a:rPr>
              <a:t> </a:t>
            </a:r>
            <a:r>
              <a:rPr sz="2600" spc="-10" dirty="0">
                <a:latin typeface="Calibri"/>
                <a:cs typeface="Calibri"/>
              </a:rPr>
              <a:t>the </a:t>
            </a:r>
            <a:r>
              <a:rPr sz="2600" spc="-5" dirty="0">
                <a:latin typeface="Calibri"/>
                <a:cs typeface="Calibri"/>
              </a:rPr>
              <a:t>model.</a:t>
            </a:r>
            <a:endParaRPr sz="2600" dirty="0">
              <a:latin typeface="Calibri"/>
              <a:cs typeface="Calibri"/>
            </a:endParaRPr>
          </a:p>
          <a:p>
            <a:pPr marL="756285" marR="5080" lvl="1" indent="-286385">
              <a:lnSpc>
                <a:spcPts val="2810"/>
              </a:lnSpc>
              <a:spcBef>
                <a:spcPts val="665"/>
              </a:spcBef>
              <a:buFont typeface="Arial"/>
              <a:buChar char="–"/>
              <a:tabLst>
                <a:tab pos="756285" algn="l"/>
              </a:tabLst>
            </a:pPr>
            <a:r>
              <a:rPr sz="2600" spc="-5" dirty="0">
                <a:latin typeface="Calibri"/>
                <a:cs typeface="Calibri"/>
              </a:rPr>
              <a:t>The</a:t>
            </a:r>
            <a:r>
              <a:rPr sz="2600" spc="-35" dirty="0">
                <a:latin typeface="Calibri"/>
                <a:cs typeface="Calibri"/>
              </a:rPr>
              <a:t> </a:t>
            </a:r>
            <a:r>
              <a:rPr sz="2600" spc="-5" dirty="0">
                <a:latin typeface="Calibri"/>
                <a:cs typeface="Calibri"/>
              </a:rPr>
              <a:t>actual</a:t>
            </a:r>
            <a:r>
              <a:rPr sz="2600" spc="-10" dirty="0">
                <a:latin typeface="Calibri"/>
                <a:cs typeface="Calibri"/>
              </a:rPr>
              <a:t> </a:t>
            </a:r>
            <a:r>
              <a:rPr sz="2600" spc="-15" dirty="0">
                <a:latin typeface="Calibri"/>
                <a:cs typeface="Calibri"/>
              </a:rPr>
              <a:t>dataset</a:t>
            </a:r>
            <a:r>
              <a:rPr sz="2600" spc="5" dirty="0">
                <a:latin typeface="Calibri"/>
                <a:cs typeface="Calibri"/>
              </a:rPr>
              <a:t> </a:t>
            </a:r>
            <a:r>
              <a:rPr sz="2600" spc="-10" dirty="0">
                <a:latin typeface="Calibri"/>
                <a:cs typeface="Calibri"/>
              </a:rPr>
              <a:t>that</a:t>
            </a:r>
            <a:r>
              <a:rPr sz="2600" spc="30" dirty="0">
                <a:latin typeface="Calibri"/>
                <a:cs typeface="Calibri"/>
              </a:rPr>
              <a:t> </a:t>
            </a:r>
            <a:r>
              <a:rPr sz="2600" spc="-20" dirty="0">
                <a:latin typeface="Calibri"/>
                <a:cs typeface="Calibri"/>
              </a:rPr>
              <a:t>we</a:t>
            </a:r>
            <a:r>
              <a:rPr sz="2600" spc="10" dirty="0">
                <a:latin typeface="Calibri"/>
                <a:cs typeface="Calibri"/>
              </a:rPr>
              <a:t> </a:t>
            </a:r>
            <a:r>
              <a:rPr sz="2600" spc="-10" dirty="0">
                <a:latin typeface="Calibri"/>
                <a:cs typeface="Calibri"/>
              </a:rPr>
              <a:t>use </a:t>
            </a:r>
            <a:r>
              <a:rPr sz="2600" spc="-20" dirty="0">
                <a:latin typeface="Calibri"/>
                <a:cs typeface="Calibri"/>
              </a:rPr>
              <a:t>to</a:t>
            </a:r>
            <a:r>
              <a:rPr sz="2600" spc="10" dirty="0">
                <a:latin typeface="Calibri"/>
                <a:cs typeface="Calibri"/>
              </a:rPr>
              <a:t> </a:t>
            </a:r>
            <a:r>
              <a:rPr sz="2600" spc="-15" dirty="0">
                <a:latin typeface="Calibri"/>
                <a:cs typeface="Calibri"/>
              </a:rPr>
              <a:t>train</a:t>
            </a:r>
            <a:r>
              <a:rPr sz="2600" spc="-10" dirty="0">
                <a:latin typeface="Calibri"/>
                <a:cs typeface="Calibri"/>
              </a:rPr>
              <a:t> the</a:t>
            </a:r>
            <a:r>
              <a:rPr sz="2600" spc="15" dirty="0">
                <a:latin typeface="Calibri"/>
                <a:cs typeface="Calibri"/>
              </a:rPr>
              <a:t> </a:t>
            </a:r>
            <a:r>
              <a:rPr sz="2600" spc="-5" dirty="0">
                <a:latin typeface="Calibri"/>
                <a:cs typeface="Calibri"/>
              </a:rPr>
              <a:t>model </a:t>
            </a:r>
            <a:r>
              <a:rPr sz="2600" spc="-575" dirty="0">
                <a:latin typeface="Calibri"/>
                <a:cs typeface="Calibri"/>
              </a:rPr>
              <a:t> </a:t>
            </a:r>
            <a:endParaRPr lang="en-US" sz="2600" dirty="0">
              <a:latin typeface="Calibri"/>
              <a:cs typeface="Calibri"/>
            </a:endParaRPr>
          </a:p>
          <a:p>
            <a:pPr marL="756285" lvl="1" indent="-286385">
              <a:lnSpc>
                <a:spcPct val="100000"/>
              </a:lnSpc>
              <a:spcBef>
                <a:spcPts val="265"/>
              </a:spcBef>
              <a:buFont typeface="Arial"/>
              <a:buChar char="–"/>
              <a:tabLst>
                <a:tab pos="756285" algn="l"/>
              </a:tabLst>
            </a:pPr>
            <a:r>
              <a:rPr lang="en-US" sz="2600" spc="-5" dirty="0">
                <a:latin typeface="Calibri"/>
                <a:cs typeface="Calibri"/>
              </a:rPr>
              <a:t>The</a:t>
            </a:r>
            <a:r>
              <a:rPr lang="en-US" sz="2600" spc="-35" dirty="0">
                <a:latin typeface="Calibri"/>
                <a:cs typeface="Calibri"/>
              </a:rPr>
              <a:t> </a:t>
            </a:r>
            <a:r>
              <a:rPr lang="en-US" sz="2600" spc="-5" dirty="0">
                <a:latin typeface="Calibri"/>
                <a:cs typeface="Calibri"/>
              </a:rPr>
              <a:t>model</a:t>
            </a:r>
            <a:r>
              <a:rPr lang="en-US" sz="2600" spc="-15" dirty="0">
                <a:latin typeface="Calibri"/>
                <a:cs typeface="Calibri"/>
              </a:rPr>
              <a:t> </a:t>
            </a:r>
            <a:r>
              <a:rPr lang="en-US" sz="2600" spc="-5" dirty="0">
                <a:latin typeface="Calibri"/>
                <a:cs typeface="Calibri"/>
              </a:rPr>
              <a:t>sees</a:t>
            </a:r>
            <a:r>
              <a:rPr lang="en-US" sz="2600" spc="-20" dirty="0">
                <a:latin typeface="Calibri"/>
                <a:cs typeface="Calibri"/>
              </a:rPr>
              <a:t> </a:t>
            </a:r>
            <a:r>
              <a:rPr lang="en-US" sz="2600" spc="-5" dirty="0">
                <a:latin typeface="Calibri"/>
                <a:cs typeface="Calibri"/>
              </a:rPr>
              <a:t>and</a:t>
            </a:r>
            <a:r>
              <a:rPr lang="en-US" sz="2600" spc="-15" dirty="0">
                <a:latin typeface="Calibri"/>
                <a:cs typeface="Calibri"/>
              </a:rPr>
              <a:t> </a:t>
            </a:r>
            <a:r>
              <a:rPr lang="en-US" sz="2600" dirty="0">
                <a:latin typeface="Calibri"/>
                <a:cs typeface="Calibri"/>
              </a:rPr>
              <a:t>learns </a:t>
            </a:r>
            <a:r>
              <a:rPr lang="en-US" sz="2600" spc="-20" dirty="0">
                <a:latin typeface="Calibri"/>
                <a:cs typeface="Calibri"/>
              </a:rPr>
              <a:t>from</a:t>
            </a:r>
            <a:r>
              <a:rPr lang="en-US" sz="2600" dirty="0">
                <a:latin typeface="Calibri"/>
                <a:cs typeface="Calibri"/>
              </a:rPr>
              <a:t> </a:t>
            </a:r>
            <a:r>
              <a:rPr lang="en-US" sz="2600" spc="-5" dirty="0">
                <a:latin typeface="Calibri"/>
                <a:cs typeface="Calibri"/>
              </a:rPr>
              <a:t>this</a:t>
            </a:r>
            <a:r>
              <a:rPr lang="en-US" sz="2600" dirty="0">
                <a:latin typeface="Calibri"/>
                <a:cs typeface="Calibri"/>
              </a:rPr>
              <a:t> </a:t>
            </a:r>
            <a:r>
              <a:rPr lang="en-US" sz="2600" spc="-15" dirty="0">
                <a:latin typeface="Calibri"/>
                <a:cs typeface="Calibri"/>
              </a:rPr>
              <a:t>data.</a:t>
            </a:r>
            <a:endParaRPr lang="en-US" sz="2600" dirty="0">
              <a:latin typeface="Calibri"/>
              <a:cs typeface="Calibri"/>
            </a:endParaRPr>
          </a:p>
        </p:txBody>
      </p:sp>
      <p:pic>
        <p:nvPicPr>
          <p:cNvPr id="4" name="object 4"/>
          <p:cNvPicPr/>
          <p:nvPr/>
        </p:nvPicPr>
        <p:blipFill>
          <a:blip r:embed="rId2" cstate="print"/>
          <a:stretch>
            <a:fillRect/>
          </a:stretch>
        </p:blipFill>
        <p:spPr>
          <a:xfrm>
            <a:off x="933450" y="4533899"/>
            <a:ext cx="7258050" cy="17240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20566" y="464629"/>
            <a:ext cx="2101850" cy="695325"/>
          </a:xfrm>
          <a:prstGeom prst="rect">
            <a:avLst/>
          </a:prstGeom>
        </p:spPr>
        <p:txBody>
          <a:bodyPr vert="horz" wrap="square" lIns="0" tIns="11430" rIns="0" bIns="0" rtlCol="0">
            <a:spAutoFit/>
          </a:bodyPr>
          <a:lstStyle/>
          <a:p>
            <a:pPr marL="12700">
              <a:lnSpc>
                <a:spcPct val="100000"/>
              </a:lnSpc>
              <a:spcBef>
                <a:spcPts val="90"/>
              </a:spcBef>
            </a:pPr>
            <a:r>
              <a:rPr spc="-114" dirty="0"/>
              <a:t>Test</a:t>
            </a:r>
            <a:r>
              <a:rPr spc="-100" dirty="0"/>
              <a:t> </a:t>
            </a:r>
            <a:r>
              <a:rPr spc="-30" dirty="0"/>
              <a:t>Data</a:t>
            </a:r>
          </a:p>
        </p:txBody>
      </p:sp>
      <p:sp>
        <p:nvSpPr>
          <p:cNvPr id="3" name="object 3"/>
          <p:cNvSpPr txBox="1"/>
          <p:nvPr/>
        </p:nvSpPr>
        <p:spPr>
          <a:xfrm>
            <a:off x="535940" y="1544828"/>
            <a:ext cx="8019415" cy="2554605"/>
          </a:xfrm>
          <a:prstGeom prst="rect">
            <a:avLst/>
          </a:prstGeom>
        </p:spPr>
        <p:txBody>
          <a:bodyPr vert="horz" wrap="square" lIns="0" tIns="12065" rIns="0" bIns="0" rtlCol="0">
            <a:spAutoFit/>
          </a:bodyPr>
          <a:lstStyle/>
          <a:p>
            <a:pPr marL="356870" indent="-344805">
              <a:lnSpc>
                <a:spcPct val="100000"/>
              </a:lnSpc>
              <a:spcBef>
                <a:spcPts val="95"/>
              </a:spcBef>
              <a:buFont typeface="Arial"/>
              <a:buChar char="•"/>
              <a:tabLst>
                <a:tab pos="356870" algn="l"/>
                <a:tab pos="357505" algn="l"/>
              </a:tabLst>
            </a:pPr>
            <a:r>
              <a:rPr sz="2500" spc="-215" dirty="0">
                <a:latin typeface="Calibri"/>
                <a:cs typeface="Calibri"/>
              </a:rPr>
              <a:t>T</a:t>
            </a:r>
            <a:r>
              <a:rPr sz="2500" dirty="0">
                <a:latin typeface="Calibri"/>
                <a:cs typeface="Calibri"/>
              </a:rPr>
              <a:t>e</a:t>
            </a:r>
            <a:r>
              <a:rPr sz="2500" spc="-25" dirty="0">
                <a:latin typeface="Calibri"/>
                <a:cs typeface="Calibri"/>
              </a:rPr>
              <a:t>s</a:t>
            </a:r>
            <a:r>
              <a:rPr sz="2500" spc="-5" dirty="0">
                <a:latin typeface="Calibri"/>
                <a:cs typeface="Calibri"/>
              </a:rPr>
              <a:t>t</a:t>
            </a:r>
            <a:r>
              <a:rPr sz="2500" spc="-60" dirty="0">
                <a:latin typeface="Calibri"/>
                <a:cs typeface="Calibri"/>
              </a:rPr>
              <a:t> </a:t>
            </a:r>
            <a:r>
              <a:rPr sz="2500" spc="-10" dirty="0">
                <a:latin typeface="Calibri"/>
                <a:cs typeface="Calibri"/>
              </a:rPr>
              <a:t>D</a:t>
            </a:r>
            <a:r>
              <a:rPr sz="2500" spc="-30" dirty="0">
                <a:latin typeface="Calibri"/>
                <a:cs typeface="Calibri"/>
              </a:rPr>
              <a:t>a</a:t>
            </a:r>
            <a:r>
              <a:rPr sz="2500" spc="-25" dirty="0">
                <a:latin typeface="Calibri"/>
                <a:cs typeface="Calibri"/>
              </a:rPr>
              <a:t>t</a:t>
            </a:r>
            <a:r>
              <a:rPr sz="2500" dirty="0">
                <a:latin typeface="Calibri"/>
                <a:cs typeface="Calibri"/>
              </a:rPr>
              <a:t>a</a:t>
            </a:r>
            <a:r>
              <a:rPr sz="2500" spc="-5" dirty="0">
                <a:latin typeface="Calibri"/>
                <a:cs typeface="Calibri"/>
              </a:rPr>
              <a:t>:</a:t>
            </a:r>
            <a:endParaRPr sz="2500">
              <a:latin typeface="Calibri"/>
              <a:cs typeface="Calibri"/>
            </a:endParaRPr>
          </a:p>
          <a:p>
            <a:pPr marL="756285" marR="5080" lvl="1" indent="-287020">
              <a:lnSpc>
                <a:spcPts val="2110"/>
              </a:lnSpc>
              <a:spcBef>
                <a:spcPts val="525"/>
              </a:spcBef>
              <a:buFont typeface="Arial"/>
              <a:buChar char="–"/>
              <a:tabLst>
                <a:tab pos="756285" algn="l"/>
                <a:tab pos="756920" algn="l"/>
              </a:tabLst>
            </a:pPr>
            <a:r>
              <a:rPr sz="2200" dirty="0">
                <a:latin typeface="Calibri"/>
                <a:cs typeface="Calibri"/>
              </a:rPr>
              <a:t>The</a:t>
            </a:r>
            <a:r>
              <a:rPr sz="2200" spc="-40" dirty="0">
                <a:latin typeface="Calibri"/>
                <a:cs typeface="Calibri"/>
              </a:rPr>
              <a:t> </a:t>
            </a:r>
            <a:r>
              <a:rPr sz="2200" spc="-10" dirty="0">
                <a:latin typeface="Calibri"/>
                <a:cs typeface="Calibri"/>
              </a:rPr>
              <a:t>set</a:t>
            </a:r>
            <a:r>
              <a:rPr sz="2200" spc="15" dirty="0">
                <a:latin typeface="Calibri"/>
                <a:cs typeface="Calibri"/>
              </a:rPr>
              <a:t> </a:t>
            </a:r>
            <a:r>
              <a:rPr sz="2200" spc="5" dirty="0">
                <a:latin typeface="Calibri"/>
                <a:cs typeface="Calibri"/>
              </a:rPr>
              <a:t>of </a:t>
            </a:r>
            <a:r>
              <a:rPr sz="2200" spc="-15" dirty="0">
                <a:latin typeface="Calibri"/>
                <a:cs typeface="Calibri"/>
              </a:rPr>
              <a:t>data</a:t>
            </a:r>
            <a:r>
              <a:rPr sz="2200" spc="-20" dirty="0">
                <a:latin typeface="Calibri"/>
                <a:cs typeface="Calibri"/>
              </a:rPr>
              <a:t> </a:t>
            </a:r>
            <a:r>
              <a:rPr sz="2200" dirty="0">
                <a:latin typeface="Calibri"/>
                <a:cs typeface="Calibri"/>
              </a:rPr>
              <a:t>used</a:t>
            </a:r>
            <a:r>
              <a:rPr sz="2200" spc="-30" dirty="0">
                <a:latin typeface="Calibri"/>
                <a:cs typeface="Calibri"/>
              </a:rPr>
              <a:t> </a:t>
            </a:r>
            <a:r>
              <a:rPr sz="2200" spc="-10" dirty="0">
                <a:latin typeface="Calibri"/>
                <a:cs typeface="Calibri"/>
              </a:rPr>
              <a:t>to</a:t>
            </a:r>
            <a:r>
              <a:rPr sz="2200" spc="-5" dirty="0">
                <a:latin typeface="Calibri"/>
                <a:cs typeface="Calibri"/>
              </a:rPr>
              <a:t> provide</a:t>
            </a:r>
            <a:r>
              <a:rPr sz="2200" spc="-55" dirty="0">
                <a:latin typeface="Calibri"/>
                <a:cs typeface="Calibri"/>
              </a:rPr>
              <a:t> </a:t>
            </a:r>
            <a:r>
              <a:rPr sz="2200" dirty="0">
                <a:latin typeface="Calibri"/>
                <a:cs typeface="Calibri"/>
              </a:rPr>
              <a:t>an</a:t>
            </a:r>
            <a:r>
              <a:rPr sz="2200" spc="-25" dirty="0">
                <a:latin typeface="Calibri"/>
                <a:cs typeface="Calibri"/>
              </a:rPr>
              <a:t> </a:t>
            </a:r>
            <a:r>
              <a:rPr sz="2200" spc="-5" dirty="0">
                <a:latin typeface="Calibri"/>
                <a:cs typeface="Calibri"/>
              </a:rPr>
              <a:t>unbiased</a:t>
            </a:r>
            <a:r>
              <a:rPr sz="2200" spc="-30" dirty="0">
                <a:latin typeface="Calibri"/>
                <a:cs typeface="Calibri"/>
              </a:rPr>
              <a:t> </a:t>
            </a:r>
            <a:r>
              <a:rPr sz="2200" spc="-5" dirty="0">
                <a:latin typeface="Calibri"/>
                <a:cs typeface="Calibri"/>
              </a:rPr>
              <a:t>evaluation</a:t>
            </a:r>
            <a:r>
              <a:rPr sz="2200" spc="-70" dirty="0">
                <a:latin typeface="Calibri"/>
                <a:cs typeface="Calibri"/>
              </a:rPr>
              <a:t> </a:t>
            </a:r>
            <a:r>
              <a:rPr sz="2200" spc="5" dirty="0">
                <a:latin typeface="Calibri"/>
                <a:cs typeface="Calibri"/>
              </a:rPr>
              <a:t>of</a:t>
            </a:r>
            <a:r>
              <a:rPr sz="2200" spc="-20" dirty="0">
                <a:latin typeface="Calibri"/>
                <a:cs typeface="Calibri"/>
              </a:rPr>
              <a:t> </a:t>
            </a:r>
            <a:r>
              <a:rPr sz="2200" dirty="0">
                <a:latin typeface="Calibri"/>
                <a:cs typeface="Calibri"/>
              </a:rPr>
              <a:t>a</a:t>
            </a:r>
            <a:r>
              <a:rPr sz="2200" spc="5" dirty="0">
                <a:latin typeface="Calibri"/>
                <a:cs typeface="Calibri"/>
              </a:rPr>
              <a:t> </a:t>
            </a:r>
            <a:r>
              <a:rPr sz="2200" spc="-5" dirty="0">
                <a:latin typeface="Calibri"/>
                <a:cs typeface="Calibri"/>
              </a:rPr>
              <a:t>final </a:t>
            </a:r>
            <a:r>
              <a:rPr sz="2200" spc="-484" dirty="0">
                <a:latin typeface="Calibri"/>
                <a:cs typeface="Calibri"/>
              </a:rPr>
              <a:t> </a:t>
            </a:r>
            <a:r>
              <a:rPr sz="2200" spc="5" dirty="0">
                <a:latin typeface="Calibri"/>
                <a:cs typeface="Calibri"/>
              </a:rPr>
              <a:t>model</a:t>
            </a:r>
            <a:r>
              <a:rPr sz="2200" spc="-75" dirty="0">
                <a:latin typeface="Calibri"/>
                <a:cs typeface="Calibri"/>
              </a:rPr>
              <a:t> </a:t>
            </a:r>
            <a:r>
              <a:rPr sz="2200" spc="-5" dirty="0">
                <a:latin typeface="Calibri"/>
                <a:cs typeface="Calibri"/>
              </a:rPr>
              <a:t>fit</a:t>
            </a:r>
            <a:r>
              <a:rPr sz="2200" spc="10" dirty="0">
                <a:latin typeface="Calibri"/>
                <a:cs typeface="Calibri"/>
              </a:rPr>
              <a:t> </a:t>
            </a:r>
            <a:r>
              <a:rPr sz="2200" spc="5" dirty="0">
                <a:latin typeface="Calibri"/>
                <a:cs typeface="Calibri"/>
              </a:rPr>
              <a:t>on</a:t>
            </a:r>
            <a:r>
              <a:rPr sz="2200" spc="-30" dirty="0">
                <a:latin typeface="Calibri"/>
                <a:cs typeface="Calibri"/>
              </a:rPr>
              <a:t> </a:t>
            </a:r>
            <a:r>
              <a:rPr sz="2200" dirty="0">
                <a:latin typeface="Calibri"/>
                <a:cs typeface="Calibri"/>
              </a:rPr>
              <a:t>the</a:t>
            </a:r>
            <a:r>
              <a:rPr sz="2200" spc="-15" dirty="0">
                <a:latin typeface="Calibri"/>
                <a:cs typeface="Calibri"/>
              </a:rPr>
              <a:t> </a:t>
            </a:r>
            <a:r>
              <a:rPr sz="2200" spc="-10" dirty="0">
                <a:latin typeface="Calibri"/>
                <a:cs typeface="Calibri"/>
              </a:rPr>
              <a:t>training</a:t>
            </a:r>
            <a:r>
              <a:rPr sz="2200" spc="-30" dirty="0">
                <a:latin typeface="Calibri"/>
                <a:cs typeface="Calibri"/>
              </a:rPr>
              <a:t> </a:t>
            </a:r>
            <a:r>
              <a:rPr sz="2200" spc="-10" dirty="0">
                <a:latin typeface="Calibri"/>
                <a:cs typeface="Calibri"/>
              </a:rPr>
              <a:t>dataset.</a:t>
            </a:r>
            <a:endParaRPr sz="2200">
              <a:latin typeface="Calibri"/>
              <a:cs typeface="Calibri"/>
            </a:endParaRPr>
          </a:p>
          <a:p>
            <a:pPr marL="756285" marR="389890" lvl="1" indent="-287020">
              <a:lnSpc>
                <a:spcPts val="2110"/>
              </a:lnSpc>
              <a:spcBef>
                <a:spcPts val="530"/>
              </a:spcBef>
              <a:buFont typeface="Arial"/>
              <a:buChar char="–"/>
              <a:tabLst>
                <a:tab pos="756285" algn="l"/>
                <a:tab pos="756920" algn="l"/>
              </a:tabLst>
            </a:pPr>
            <a:r>
              <a:rPr sz="2200" dirty="0">
                <a:latin typeface="Calibri"/>
                <a:cs typeface="Calibri"/>
              </a:rPr>
              <a:t>The </a:t>
            </a:r>
            <a:r>
              <a:rPr sz="2200" spc="-50" dirty="0">
                <a:latin typeface="Calibri"/>
                <a:cs typeface="Calibri"/>
              </a:rPr>
              <a:t>Test </a:t>
            </a:r>
            <a:r>
              <a:rPr sz="2200" spc="-15" dirty="0">
                <a:latin typeface="Calibri"/>
                <a:cs typeface="Calibri"/>
              </a:rPr>
              <a:t>dataset </a:t>
            </a:r>
            <a:r>
              <a:rPr sz="2200" spc="-5" dirty="0">
                <a:latin typeface="Calibri"/>
                <a:cs typeface="Calibri"/>
              </a:rPr>
              <a:t>provides </a:t>
            </a:r>
            <a:r>
              <a:rPr sz="2200" dirty="0">
                <a:latin typeface="Calibri"/>
                <a:cs typeface="Calibri"/>
              </a:rPr>
              <a:t>the </a:t>
            </a:r>
            <a:r>
              <a:rPr sz="2200" spc="-5" dirty="0">
                <a:latin typeface="Calibri"/>
                <a:cs typeface="Calibri"/>
              </a:rPr>
              <a:t>gold </a:t>
            </a:r>
            <a:r>
              <a:rPr sz="2200" spc="-10" dirty="0">
                <a:latin typeface="Calibri"/>
                <a:cs typeface="Calibri"/>
              </a:rPr>
              <a:t>standard </a:t>
            </a:r>
            <a:r>
              <a:rPr sz="2200" dirty="0">
                <a:latin typeface="Calibri"/>
                <a:cs typeface="Calibri"/>
              </a:rPr>
              <a:t>used </a:t>
            </a:r>
            <a:r>
              <a:rPr sz="2200" spc="-10" dirty="0">
                <a:latin typeface="Calibri"/>
                <a:cs typeface="Calibri"/>
              </a:rPr>
              <a:t>to evaluate </a:t>
            </a:r>
            <a:r>
              <a:rPr sz="2200" spc="-484" dirty="0">
                <a:latin typeface="Calibri"/>
                <a:cs typeface="Calibri"/>
              </a:rPr>
              <a:t> </a:t>
            </a:r>
            <a:r>
              <a:rPr sz="2200" dirty="0">
                <a:latin typeface="Calibri"/>
                <a:cs typeface="Calibri"/>
              </a:rPr>
              <a:t>the</a:t>
            </a:r>
            <a:r>
              <a:rPr sz="2200" spc="-45" dirty="0">
                <a:latin typeface="Calibri"/>
                <a:cs typeface="Calibri"/>
              </a:rPr>
              <a:t> </a:t>
            </a:r>
            <a:r>
              <a:rPr sz="2200" spc="5" dirty="0">
                <a:latin typeface="Calibri"/>
                <a:cs typeface="Calibri"/>
              </a:rPr>
              <a:t>model.</a:t>
            </a:r>
            <a:endParaRPr sz="2200">
              <a:latin typeface="Calibri"/>
              <a:cs typeface="Calibri"/>
            </a:endParaRPr>
          </a:p>
          <a:p>
            <a:pPr marL="756285" lvl="1" indent="-287020">
              <a:lnSpc>
                <a:spcPct val="100000"/>
              </a:lnSpc>
              <a:spcBef>
                <a:spcPts val="25"/>
              </a:spcBef>
              <a:buFont typeface="Arial"/>
              <a:buChar char="–"/>
              <a:tabLst>
                <a:tab pos="756285" algn="l"/>
                <a:tab pos="756920" algn="l"/>
              </a:tabLst>
            </a:pPr>
            <a:r>
              <a:rPr sz="2200" spc="-5" dirty="0">
                <a:latin typeface="Calibri"/>
                <a:cs typeface="Calibri"/>
              </a:rPr>
              <a:t>It</a:t>
            </a:r>
            <a:r>
              <a:rPr sz="2200" spc="-40" dirty="0">
                <a:latin typeface="Calibri"/>
                <a:cs typeface="Calibri"/>
              </a:rPr>
              <a:t> </a:t>
            </a:r>
            <a:r>
              <a:rPr sz="2200" dirty="0">
                <a:latin typeface="Calibri"/>
                <a:cs typeface="Calibri"/>
              </a:rPr>
              <a:t>is</a:t>
            </a:r>
            <a:r>
              <a:rPr sz="2200" spc="5" dirty="0">
                <a:latin typeface="Calibri"/>
                <a:cs typeface="Calibri"/>
              </a:rPr>
              <a:t> </a:t>
            </a:r>
            <a:r>
              <a:rPr sz="2200" dirty="0">
                <a:latin typeface="Calibri"/>
                <a:cs typeface="Calibri"/>
              </a:rPr>
              <a:t>only</a:t>
            </a:r>
            <a:r>
              <a:rPr sz="2200" spc="-15" dirty="0">
                <a:latin typeface="Calibri"/>
                <a:cs typeface="Calibri"/>
              </a:rPr>
              <a:t> </a:t>
            </a:r>
            <a:r>
              <a:rPr sz="2200" dirty="0">
                <a:latin typeface="Calibri"/>
                <a:cs typeface="Calibri"/>
              </a:rPr>
              <a:t>used</a:t>
            </a:r>
            <a:r>
              <a:rPr sz="2200" spc="-30" dirty="0">
                <a:latin typeface="Calibri"/>
                <a:cs typeface="Calibri"/>
              </a:rPr>
              <a:t> </a:t>
            </a:r>
            <a:r>
              <a:rPr sz="2200" dirty="0">
                <a:latin typeface="Calibri"/>
                <a:cs typeface="Calibri"/>
              </a:rPr>
              <a:t>once</a:t>
            </a:r>
            <a:r>
              <a:rPr sz="2200" spc="-15" dirty="0">
                <a:latin typeface="Calibri"/>
                <a:cs typeface="Calibri"/>
              </a:rPr>
              <a:t> </a:t>
            </a:r>
            <a:r>
              <a:rPr sz="2200" dirty="0">
                <a:latin typeface="Calibri"/>
                <a:cs typeface="Calibri"/>
              </a:rPr>
              <a:t>a</a:t>
            </a:r>
            <a:r>
              <a:rPr sz="2200" spc="-25" dirty="0">
                <a:latin typeface="Calibri"/>
                <a:cs typeface="Calibri"/>
              </a:rPr>
              <a:t> </a:t>
            </a:r>
            <a:r>
              <a:rPr sz="2200" spc="5" dirty="0">
                <a:latin typeface="Calibri"/>
                <a:cs typeface="Calibri"/>
              </a:rPr>
              <a:t>model</a:t>
            </a:r>
            <a:r>
              <a:rPr sz="2200" spc="-25" dirty="0">
                <a:latin typeface="Calibri"/>
                <a:cs typeface="Calibri"/>
              </a:rPr>
              <a:t> </a:t>
            </a:r>
            <a:r>
              <a:rPr sz="2200" dirty="0">
                <a:latin typeface="Calibri"/>
                <a:cs typeface="Calibri"/>
              </a:rPr>
              <a:t>is</a:t>
            </a:r>
            <a:r>
              <a:rPr sz="2200" spc="-20" dirty="0">
                <a:latin typeface="Calibri"/>
                <a:cs typeface="Calibri"/>
              </a:rPr>
              <a:t> </a:t>
            </a:r>
            <a:r>
              <a:rPr sz="2200" spc="-5" dirty="0">
                <a:latin typeface="Calibri"/>
                <a:cs typeface="Calibri"/>
              </a:rPr>
              <a:t>completely</a:t>
            </a:r>
            <a:r>
              <a:rPr sz="2200" spc="-30" dirty="0">
                <a:latin typeface="Calibri"/>
                <a:cs typeface="Calibri"/>
              </a:rPr>
              <a:t> </a:t>
            </a:r>
            <a:r>
              <a:rPr sz="2200" spc="-10" dirty="0">
                <a:latin typeface="Calibri"/>
                <a:cs typeface="Calibri"/>
              </a:rPr>
              <a:t>trained.</a:t>
            </a:r>
            <a:endParaRPr sz="2200">
              <a:latin typeface="Calibri"/>
              <a:cs typeface="Calibri"/>
            </a:endParaRPr>
          </a:p>
          <a:p>
            <a:pPr marL="756285" marR="525780" lvl="1" indent="-287020">
              <a:lnSpc>
                <a:spcPts val="2110"/>
              </a:lnSpc>
              <a:spcBef>
                <a:spcPts val="509"/>
              </a:spcBef>
              <a:buFont typeface="Arial"/>
              <a:buChar char="–"/>
              <a:tabLst>
                <a:tab pos="756285" algn="l"/>
                <a:tab pos="756920" algn="l"/>
              </a:tabLst>
            </a:pPr>
            <a:r>
              <a:rPr sz="2200" dirty="0">
                <a:latin typeface="Calibri"/>
                <a:cs typeface="Calibri"/>
              </a:rPr>
              <a:t>The </a:t>
            </a:r>
            <a:r>
              <a:rPr sz="2200" spc="-10" dirty="0">
                <a:latin typeface="Calibri"/>
                <a:cs typeface="Calibri"/>
              </a:rPr>
              <a:t>test set </a:t>
            </a:r>
            <a:r>
              <a:rPr sz="2200" dirty="0">
                <a:latin typeface="Calibri"/>
                <a:cs typeface="Calibri"/>
              </a:rPr>
              <a:t>is </a:t>
            </a:r>
            <a:r>
              <a:rPr sz="2200" spc="-10" dirty="0">
                <a:latin typeface="Calibri"/>
                <a:cs typeface="Calibri"/>
              </a:rPr>
              <a:t>generally what </a:t>
            </a:r>
            <a:r>
              <a:rPr sz="2200" dirty="0">
                <a:latin typeface="Calibri"/>
                <a:cs typeface="Calibri"/>
              </a:rPr>
              <a:t>is used </a:t>
            </a:r>
            <a:r>
              <a:rPr sz="2200" spc="-10" dirty="0">
                <a:latin typeface="Calibri"/>
                <a:cs typeface="Calibri"/>
              </a:rPr>
              <a:t>to evaluate </a:t>
            </a:r>
            <a:r>
              <a:rPr sz="2200" spc="-5" dirty="0">
                <a:latin typeface="Calibri"/>
                <a:cs typeface="Calibri"/>
              </a:rPr>
              <a:t>competing </a:t>
            </a:r>
            <a:r>
              <a:rPr sz="2200" spc="-484" dirty="0">
                <a:latin typeface="Calibri"/>
                <a:cs typeface="Calibri"/>
              </a:rPr>
              <a:t> </a:t>
            </a:r>
            <a:r>
              <a:rPr sz="2200" dirty="0">
                <a:latin typeface="Calibri"/>
                <a:cs typeface="Calibri"/>
              </a:rPr>
              <a:t>models.</a:t>
            </a:r>
            <a:endParaRPr sz="2200">
              <a:latin typeface="Calibri"/>
              <a:cs typeface="Calibri"/>
            </a:endParaRPr>
          </a:p>
        </p:txBody>
      </p:sp>
      <p:pic>
        <p:nvPicPr>
          <p:cNvPr id="4" name="object 4"/>
          <p:cNvPicPr/>
          <p:nvPr/>
        </p:nvPicPr>
        <p:blipFill>
          <a:blip r:embed="rId2" cstate="print"/>
          <a:stretch>
            <a:fillRect/>
          </a:stretch>
        </p:blipFill>
        <p:spPr>
          <a:xfrm>
            <a:off x="933450" y="4533899"/>
            <a:ext cx="7258050" cy="17240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1750" y="464629"/>
            <a:ext cx="3476625" cy="695325"/>
          </a:xfrm>
          <a:prstGeom prst="rect">
            <a:avLst/>
          </a:prstGeom>
        </p:spPr>
        <p:txBody>
          <a:bodyPr vert="horz" wrap="square" lIns="0" tIns="11430" rIns="0" bIns="0" rtlCol="0">
            <a:spAutoFit/>
          </a:bodyPr>
          <a:lstStyle/>
          <a:p>
            <a:pPr marL="12700">
              <a:lnSpc>
                <a:spcPct val="100000"/>
              </a:lnSpc>
              <a:spcBef>
                <a:spcPts val="90"/>
              </a:spcBef>
            </a:pPr>
            <a:r>
              <a:rPr spc="-35" dirty="0"/>
              <a:t>Validation </a:t>
            </a:r>
            <a:r>
              <a:rPr spc="-30" dirty="0"/>
              <a:t>Data</a:t>
            </a:r>
          </a:p>
        </p:txBody>
      </p:sp>
      <p:sp>
        <p:nvSpPr>
          <p:cNvPr id="3" name="object 3"/>
          <p:cNvSpPr txBox="1"/>
          <p:nvPr/>
        </p:nvSpPr>
        <p:spPr>
          <a:xfrm>
            <a:off x="535940" y="1569211"/>
            <a:ext cx="7983220" cy="2002789"/>
          </a:xfrm>
          <a:prstGeom prst="rect">
            <a:avLst/>
          </a:prstGeom>
        </p:spPr>
        <p:txBody>
          <a:bodyPr vert="horz" wrap="square" lIns="0" tIns="55244" rIns="0" bIns="0" rtlCol="0">
            <a:spAutoFit/>
          </a:bodyPr>
          <a:lstStyle/>
          <a:p>
            <a:pPr marL="356870" marR="21590" indent="-344805">
              <a:lnSpc>
                <a:spcPct val="90000"/>
              </a:lnSpc>
              <a:spcBef>
                <a:spcPts val="434"/>
              </a:spcBef>
              <a:buFont typeface="Arial"/>
              <a:buChar char="•"/>
              <a:tabLst>
                <a:tab pos="356870" algn="l"/>
                <a:tab pos="357505" algn="l"/>
              </a:tabLst>
            </a:pPr>
            <a:r>
              <a:rPr sz="2700" spc="5" dirty="0">
                <a:latin typeface="Calibri"/>
                <a:cs typeface="Calibri"/>
              </a:rPr>
              <a:t>Some</a:t>
            </a:r>
            <a:r>
              <a:rPr sz="2700" spc="-65" dirty="0">
                <a:latin typeface="Calibri"/>
                <a:cs typeface="Calibri"/>
              </a:rPr>
              <a:t> </a:t>
            </a:r>
            <a:r>
              <a:rPr sz="2700" dirty="0">
                <a:latin typeface="Calibri"/>
                <a:cs typeface="Calibri"/>
              </a:rPr>
              <a:t>Machine</a:t>
            </a:r>
            <a:r>
              <a:rPr sz="2700" spc="-40" dirty="0">
                <a:latin typeface="Calibri"/>
                <a:cs typeface="Calibri"/>
              </a:rPr>
              <a:t> </a:t>
            </a:r>
            <a:r>
              <a:rPr sz="2700" dirty="0">
                <a:latin typeface="Calibri"/>
                <a:cs typeface="Calibri"/>
              </a:rPr>
              <a:t>Learning</a:t>
            </a:r>
            <a:r>
              <a:rPr sz="2700" spc="-40" dirty="0">
                <a:latin typeface="Calibri"/>
                <a:cs typeface="Calibri"/>
              </a:rPr>
              <a:t> </a:t>
            </a:r>
            <a:r>
              <a:rPr sz="2700" spc="-5" dirty="0">
                <a:latin typeface="Calibri"/>
                <a:cs typeface="Calibri"/>
              </a:rPr>
              <a:t>software</a:t>
            </a:r>
            <a:r>
              <a:rPr sz="2700" spc="-90" dirty="0">
                <a:latin typeface="Calibri"/>
                <a:cs typeface="Calibri"/>
              </a:rPr>
              <a:t> </a:t>
            </a:r>
            <a:r>
              <a:rPr sz="2700" spc="-5" dirty="0">
                <a:latin typeface="Calibri"/>
                <a:cs typeface="Calibri"/>
              </a:rPr>
              <a:t>uses</a:t>
            </a:r>
            <a:r>
              <a:rPr sz="2700" spc="-15" dirty="0">
                <a:latin typeface="Calibri"/>
                <a:cs typeface="Calibri"/>
              </a:rPr>
              <a:t> </a:t>
            </a:r>
            <a:r>
              <a:rPr sz="2700" spc="5" dirty="0">
                <a:latin typeface="Calibri"/>
                <a:cs typeface="Calibri"/>
              </a:rPr>
              <a:t>a</a:t>
            </a:r>
            <a:r>
              <a:rPr sz="2700" spc="-15" dirty="0">
                <a:latin typeface="Calibri"/>
                <a:cs typeface="Calibri"/>
              </a:rPr>
              <a:t> </a:t>
            </a:r>
            <a:r>
              <a:rPr sz="2700" dirty="0">
                <a:latin typeface="Calibri"/>
                <a:cs typeface="Calibri"/>
              </a:rPr>
              <a:t>portion</a:t>
            </a:r>
            <a:r>
              <a:rPr sz="2700" spc="-45" dirty="0">
                <a:latin typeface="Calibri"/>
                <a:cs typeface="Calibri"/>
              </a:rPr>
              <a:t> </a:t>
            </a:r>
            <a:r>
              <a:rPr sz="2700" spc="5" dirty="0">
                <a:latin typeface="Calibri"/>
                <a:cs typeface="Calibri"/>
              </a:rPr>
              <a:t>of</a:t>
            </a:r>
            <a:r>
              <a:rPr sz="2700" spc="-25" dirty="0">
                <a:latin typeface="Calibri"/>
                <a:cs typeface="Calibri"/>
              </a:rPr>
              <a:t> </a:t>
            </a:r>
            <a:r>
              <a:rPr sz="2700" dirty="0">
                <a:latin typeface="Calibri"/>
                <a:cs typeface="Calibri"/>
              </a:rPr>
              <a:t>the </a:t>
            </a:r>
            <a:r>
              <a:rPr sz="2700" spc="-595" dirty="0">
                <a:latin typeface="Calibri"/>
                <a:cs typeface="Calibri"/>
              </a:rPr>
              <a:t> </a:t>
            </a:r>
            <a:r>
              <a:rPr sz="2700" spc="-30" dirty="0">
                <a:latin typeface="Calibri"/>
                <a:cs typeface="Calibri"/>
              </a:rPr>
              <a:t>Training </a:t>
            </a:r>
            <a:r>
              <a:rPr sz="2700" spc="-10" dirty="0">
                <a:latin typeface="Calibri"/>
                <a:cs typeface="Calibri"/>
              </a:rPr>
              <a:t>Data </a:t>
            </a:r>
            <a:r>
              <a:rPr sz="2700" dirty="0">
                <a:latin typeface="Calibri"/>
                <a:cs typeface="Calibri"/>
              </a:rPr>
              <a:t>as </a:t>
            </a:r>
            <a:r>
              <a:rPr sz="2700" spc="-15" dirty="0">
                <a:latin typeface="Calibri"/>
                <a:cs typeface="Calibri"/>
              </a:rPr>
              <a:t>Validation </a:t>
            </a:r>
            <a:r>
              <a:rPr sz="2700" spc="-10" dirty="0">
                <a:latin typeface="Calibri"/>
                <a:cs typeface="Calibri"/>
              </a:rPr>
              <a:t>Data to </a:t>
            </a:r>
            <a:r>
              <a:rPr sz="2700" spc="-5" dirty="0">
                <a:latin typeface="Calibri"/>
                <a:cs typeface="Calibri"/>
              </a:rPr>
              <a:t>fine </a:t>
            </a:r>
            <a:r>
              <a:rPr sz="2700" dirty="0">
                <a:latin typeface="Calibri"/>
                <a:cs typeface="Calibri"/>
              </a:rPr>
              <a:t>tune </a:t>
            </a:r>
            <a:r>
              <a:rPr sz="2700" spc="-10" dirty="0">
                <a:latin typeface="Calibri"/>
                <a:cs typeface="Calibri"/>
              </a:rPr>
              <a:t>internal </a:t>
            </a:r>
            <a:r>
              <a:rPr sz="2700" spc="-5" dirty="0">
                <a:latin typeface="Calibri"/>
                <a:cs typeface="Calibri"/>
              </a:rPr>
              <a:t> </a:t>
            </a:r>
            <a:r>
              <a:rPr sz="2700" spc="-20" dirty="0">
                <a:latin typeface="Calibri"/>
                <a:cs typeface="Calibri"/>
              </a:rPr>
              <a:t>parameters</a:t>
            </a:r>
            <a:r>
              <a:rPr sz="2700" spc="-70" dirty="0">
                <a:latin typeface="Calibri"/>
                <a:cs typeface="Calibri"/>
              </a:rPr>
              <a:t> </a:t>
            </a:r>
            <a:r>
              <a:rPr sz="2700" spc="5" dirty="0">
                <a:latin typeface="Calibri"/>
                <a:cs typeface="Calibri"/>
              </a:rPr>
              <a:t>of</a:t>
            </a:r>
            <a:r>
              <a:rPr sz="2700" spc="-20" dirty="0">
                <a:latin typeface="Calibri"/>
                <a:cs typeface="Calibri"/>
              </a:rPr>
              <a:t> </a:t>
            </a:r>
            <a:r>
              <a:rPr sz="2700" dirty="0">
                <a:latin typeface="Calibri"/>
                <a:cs typeface="Calibri"/>
              </a:rPr>
              <a:t>the</a:t>
            </a:r>
            <a:r>
              <a:rPr sz="2700" spc="-45" dirty="0">
                <a:latin typeface="Calibri"/>
                <a:cs typeface="Calibri"/>
              </a:rPr>
              <a:t> </a:t>
            </a:r>
            <a:r>
              <a:rPr sz="2700" dirty="0">
                <a:latin typeface="Calibri"/>
                <a:cs typeface="Calibri"/>
              </a:rPr>
              <a:t>model</a:t>
            </a:r>
            <a:r>
              <a:rPr sz="2700" spc="-5" dirty="0">
                <a:latin typeface="Calibri"/>
                <a:cs typeface="Calibri"/>
              </a:rPr>
              <a:t> during</a:t>
            </a:r>
            <a:r>
              <a:rPr sz="2700" spc="-15" dirty="0">
                <a:latin typeface="Calibri"/>
                <a:cs typeface="Calibri"/>
              </a:rPr>
              <a:t> </a:t>
            </a:r>
            <a:r>
              <a:rPr sz="2700" dirty="0">
                <a:latin typeface="Calibri"/>
                <a:cs typeface="Calibri"/>
              </a:rPr>
              <a:t>the</a:t>
            </a:r>
            <a:r>
              <a:rPr sz="2700" spc="-25" dirty="0">
                <a:latin typeface="Calibri"/>
                <a:cs typeface="Calibri"/>
              </a:rPr>
              <a:t> </a:t>
            </a:r>
            <a:r>
              <a:rPr sz="2700" spc="-10" dirty="0">
                <a:latin typeface="Calibri"/>
                <a:cs typeface="Calibri"/>
              </a:rPr>
              <a:t>training</a:t>
            </a:r>
            <a:r>
              <a:rPr sz="2700" spc="-40" dirty="0">
                <a:latin typeface="Calibri"/>
                <a:cs typeface="Calibri"/>
              </a:rPr>
              <a:t> </a:t>
            </a:r>
            <a:r>
              <a:rPr sz="2700" spc="-10" dirty="0">
                <a:latin typeface="Calibri"/>
                <a:cs typeface="Calibri"/>
              </a:rPr>
              <a:t>process.</a:t>
            </a:r>
            <a:endParaRPr sz="2700">
              <a:latin typeface="Calibri"/>
              <a:cs typeface="Calibri"/>
            </a:endParaRPr>
          </a:p>
          <a:p>
            <a:pPr marL="356870" marR="5080" indent="-344805">
              <a:lnSpc>
                <a:spcPts val="2930"/>
              </a:lnSpc>
              <a:spcBef>
                <a:spcPts val="670"/>
              </a:spcBef>
              <a:buFont typeface="Arial"/>
              <a:buChar char="•"/>
              <a:tabLst>
                <a:tab pos="356870" algn="l"/>
                <a:tab pos="357505" algn="l"/>
              </a:tabLst>
            </a:pPr>
            <a:r>
              <a:rPr sz="2700" dirty="0">
                <a:latin typeface="Calibri"/>
                <a:cs typeface="Calibri"/>
              </a:rPr>
              <a:t>The </a:t>
            </a:r>
            <a:r>
              <a:rPr sz="2700" spc="10" dirty="0">
                <a:latin typeface="Calibri"/>
                <a:cs typeface="Calibri"/>
              </a:rPr>
              <a:t>ML </a:t>
            </a:r>
            <a:r>
              <a:rPr sz="2700" spc="-5" dirty="0">
                <a:latin typeface="Calibri"/>
                <a:cs typeface="Calibri"/>
              </a:rPr>
              <a:t>software </a:t>
            </a:r>
            <a:r>
              <a:rPr sz="2700" spc="-15" dirty="0">
                <a:latin typeface="Calibri"/>
                <a:cs typeface="Calibri"/>
              </a:rPr>
              <a:t>may </a:t>
            </a:r>
            <a:r>
              <a:rPr sz="2700" dirty="0">
                <a:latin typeface="Calibri"/>
                <a:cs typeface="Calibri"/>
              </a:rPr>
              <a:t>do this </a:t>
            </a:r>
            <a:r>
              <a:rPr sz="2700" spc="-5" dirty="0">
                <a:latin typeface="Calibri"/>
                <a:cs typeface="Calibri"/>
              </a:rPr>
              <a:t>internally </a:t>
            </a:r>
            <a:r>
              <a:rPr sz="2700" spc="5" dirty="0">
                <a:latin typeface="Calibri"/>
                <a:cs typeface="Calibri"/>
              </a:rPr>
              <a:t>or </a:t>
            </a:r>
            <a:r>
              <a:rPr sz="2700" dirty="0">
                <a:latin typeface="Calibri"/>
                <a:cs typeface="Calibri"/>
              </a:rPr>
              <a:t>it </a:t>
            </a:r>
            <a:r>
              <a:rPr sz="2700" spc="-15" dirty="0">
                <a:latin typeface="Calibri"/>
                <a:cs typeface="Calibri"/>
              </a:rPr>
              <a:t>may </a:t>
            </a:r>
            <a:r>
              <a:rPr sz="2700" spc="-10" dirty="0">
                <a:latin typeface="Calibri"/>
                <a:cs typeface="Calibri"/>
              </a:rPr>
              <a:t> require</a:t>
            </a:r>
            <a:r>
              <a:rPr sz="2700" spc="-65" dirty="0">
                <a:latin typeface="Calibri"/>
                <a:cs typeface="Calibri"/>
              </a:rPr>
              <a:t> </a:t>
            </a:r>
            <a:r>
              <a:rPr sz="2700" dirty="0">
                <a:latin typeface="Calibri"/>
                <a:cs typeface="Calibri"/>
              </a:rPr>
              <a:t>the</a:t>
            </a:r>
            <a:r>
              <a:rPr sz="2700" spc="-20" dirty="0">
                <a:latin typeface="Calibri"/>
                <a:cs typeface="Calibri"/>
              </a:rPr>
              <a:t> </a:t>
            </a:r>
            <a:r>
              <a:rPr sz="2700" spc="-15" dirty="0">
                <a:latin typeface="Calibri"/>
                <a:cs typeface="Calibri"/>
              </a:rPr>
              <a:t>programmer</a:t>
            </a:r>
            <a:r>
              <a:rPr sz="2700" spc="-50" dirty="0">
                <a:latin typeface="Calibri"/>
                <a:cs typeface="Calibri"/>
              </a:rPr>
              <a:t> </a:t>
            </a:r>
            <a:r>
              <a:rPr sz="2700" spc="-10" dirty="0">
                <a:latin typeface="Calibri"/>
                <a:cs typeface="Calibri"/>
              </a:rPr>
              <a:t>to</a:t>
            </a:r>
            <a:r>
              <a:rPr sz="2700" spc="-25" dirty="0">
                <a:latin typeface="Calibri"/>
                <a:cs typeface="Calibri"/>
              </a:rPr>
              <a:t> </a:t>
            </a:r>
            <a:r>
              <a:rPr sz="2700" dirty="0">
                <a:latin typeface="Calibri"/>
                <a:cs typeface="Calibri"/>
              </a:rPr>
              <a:t>specify</a:t>
            </a:r>
            <a:r>
              <a:rPr sz="2700" spc="-20" dirty="0">
                <a:latin typeface="Calibri"/>
                <a:cs typeface="Calibri"/>
              </a:rPr>
              <a:t> </a:t>
            </a:r>
            <a:r>
              <a:rPr sz="2700" dirty="0">
                <a:latin typeface="Calibri"/>
                <a:cs typeface="Calibri"/>
              </a:rPr>
              <a:t>the</a:t>
            </a:r>
            <a:r>
              <a:rPr sz="2700" spc="-40" dirty="0">
                <a:latin typeface="Calibri"/>
                <a:cs typeface="Calibri"/>
              </a:rPr>
              <a:t> </a:t>
            </a:r>
            <a:r>
              <a:rPr sz="2700" spc="-15" dirty="0">
                <a:latin typeface="Calibri"/>
                <a:cs typeface="Calibri"/>
              </a:rPr>
              <a:t>Validation</a:t>
            </a:r>
            <a:r>
              <a:rPr sz="2700" spc="-70" dirty="0">
                <a:latin typeface="Calibri"/>
                <a:cs typeface="Calibri"/>
              </a:rPr>
              <a:t> </a:t>
            </a:r>
            <a:r>
              <a:rPr sz="2700" spc="-5" dirty="0">
                <a:latin typeface="Calibri"/>
                <a:cs typeface="Calibri"/>
              </a:rPr>
              <a:t>Data.</a:t>
            </a:r>
            <a:endParaRPr sz="2700">
              <a:latin typeface="Calibri"/>
              <a:cs typeface="Calibri"/>
            </a:endParaRPr>
          </a:p>
        </p:txBody>
      </p:sp>
      <p:pic>
        <p:nvPicPr>
          <p:cNvPr id="4" name="object 4"/>
          <p:cNvPicPr/>
          <p:nvPr/>
        </p:nvPicPr>
        <p:blipFill>
          <a:blip r:embed="rId2" cstate="print"/>
          <a:stretch>
            <a:fillRect/>
          </a:stretch>
        </p:blipFill>
        <p:spPr>
          <a:xfrm>
            <a:off x="933450" y="4533899"/>
            <a:ext cx="7258050" cy="17240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1135" y="189992"/>
            <a:ext cx="3681729" cy="695325"/>
          </a:xfrm>
          <a:prstGeom prst="rect">
            <a:avLst/>
          </a:prstGeom>
        </p:spPr>
        <p:txBody>
          <a:bodyPr vert="horz" wrap="square" lIns="0" tIns="11430" rIns="0" bIns="0" rtlCol="0">
            <a:spAutoFit/>
          </a:bodyPr>
          <a:lstStyle/>
          <a:p>
            <a:pPr marL="12700">
              <a:lnSpc>
                <a:spcPct val="100000"/>
              </a:lnSpc>
              <a:spcBef>
                <a:spcPts val="90"/>
              </a:spcBef>
            </a:pPr>
            <a:r>
              <a:rPr dirty="0"/>
              <a:t>C</a:t>
            </a:r>
            <a:r>
              <a:rPr spc="-80" dirty="0"/>
              <a:t>r</a:t>
            </a:r>
            <a:r>
              <a:rPr spc="5" dirty="0"/>
              <a:t>o</a:t>
            </a:r>
            <a:r>
              <a:rPr dirty="0"/>
              <a:t>s</a:t>
            </a:r>
            <a:r>
              <a:rPr spc="5" dirty="0"/>
              <a:t>s</a:t>
            </a:r>
            <a:r>
              <a:rPr spc="-10" dirty="0"/>
              <a:t>-</a:t>
            </a:r>
            <a:r>
              <a:rPr spc="-240" dirty="0"/>
              <a:t>V</a:t>
            </a:r>
            <a:r>
              <a:rPr dirty="0"/>
              <a:t>a</a:t>
            </a:r>
            <a:r>
              <a:rPr spc="-10" dirty="0"/>
              <a:t>lid</a:t>
            </a:r>
            <a:r>
              <a:rPr spc="-50" dirty="0"/>
              <a:t>a</a:t>
            </a:r>
            <a:r>
              <a:rPr spc="-15" dirty="0"/>
              <a:t>t</a:t>
            </a:r>
            <a:r>
              <a:rPr spc="-10" dirty="0"/>
              <a:t>i</a:t>
            </a:r>
            <a:r>
              <a:rPr spc="5" dirty="0"/>
              <a:t>o</a:t>
            </a:r>
            <a:r>
              <a:rPr spc="-5" dirty="0"/>
              <a:t>n</a:t>
            </a:r>
          </a:p>
        </p:txBody>
      </p:sp>
      <p:sp>
        <p:nvSpPr>
          <p:cNvPr id="3" name="object 3"/>
          <p:cNvSpPr txBox="1"/>
          <p:nvPr/>
        </p:nvSpPr>
        <p:spPr>
          <a:xfrm>
            <a:off x="231140" y="1031661"/>
            <a:ext cx="8599709" cy="2782813"/>
          </a:xfrm>
          <a:prstGeom prst="rect">
            <a:avLst/>
          </a:prstGeom>
        </p:spPr>
        <p:txBody>
          <a:bodyPr vert="horz" wrap="square" lIns="0" tIns="12700" rIns="0" bIns="0" rtlCol="0">
            <a:spAutoFit/>
          </a:bodyPr>
          <a:lstStyle/>
          <a:p>
            <a:pPr marL="356870" marR="33020" indent="-344805">
              <a:lnSpc>
                <a:spcPct val="100000"/>
              </a:lnSpc>
              <a:spcBef>
                <a:spcPts val="100"/>
              </a:spcBef>
              <a:buFont typeface="Arial"/>
              <a:buChar char="•"/>
              <a:tabLst>
                <a:tab pos="356870" algn="l"/>
                <a:tab pos="357505" algn="l"/>
              </a:tabLst>
            </a:pPr>
            <a:r>
              <a:rPr sz="2000" spc="-10" dirty="0">
                <a:latin typeface="Calibri"/>
                <a:cs typeface="Calibri"/>
              </a:rPr>
              <a:t>Cross-validation </a:t>
            </a:r>
            <a:r>
              <a:rPr sz="2000" spc="-5" dirty="0">
                <a:latin typeface="Calibri"/>
                <a:cs typeface="Calibri"/>
              </a:rPr>
              <a:t>is</a:t>
            </a:r>
            <a:r>
              <a:rPr sz="2000" spc="20" dirty="0">
                <a:latin typeface="Calibri"/>
                <a:cs typeface="Calibri"/>
              </a:rPr>
              <a:t> </a:t>
            </a:r>
            <a:r>
              <a:rPr sz="2000" dirty="0">
                <a:latin typeface="Calibri"/>
                <a:cs typeface="Calibri"/>
              </a:rPr>
              <a:t>a </a:t>
            </a:r>
            <a:r>
              <a:rPr sz="2000" spc="-5" dirty="0">
                <a:latin typeface="Calibri"/>
                <a:cs typeface="Calibri"/>
              </a:rPr>
              <a:t>ML</a:t>
            </a:r>
            <a:r>
              <a:rPr sz="2000" spc="15" dirty="0">
                <a:latin typeface="Calibri"/>
                <a:cs typeface="Calibri"/>
              </a:rPr>
              <a:t> </a:t>
            </a:r>
            <a:r>
              <a:rPr sz="2000" spc="-5" dirty="0">
                <a:latin typeface="Calibri"/>
                <a:cs typeface="Calibri"/>
              </a:rPr>
              <a:t>model</a:t>
            </a:r>
            <a:r>
              <a:rPr sz="2000" spc="25" dirty="0">
                <a:latin typeface="Calibri"/>
                <a:cs typeface="Calibri"/>
              </a:rPr>
              <a:t> </a:t>
            </a:r>
            <a:r>
              <a:rPr sz="2000" spc="-10" dirty="0">
                <a:latin typeface="Calibri"/>
                <a:cs typeface="Calibri"/>
              </a:rPr>
              <a:t>validation</a:t>
            </a:r>
            <a:r>
              <a:rPr sz="2000" spc="15" dirty="0">
                <a:latin typeface="Calibri"/>
                <a:cs typeface="Calibri"/>
              </a:rPr>
              <a:t> </a:t>
            </a:r>
            <a:r>
              <a:rPr sz="2000" spc="-10" dirty="0">
                <a:latin typeface="Calibri"/>
                <a:cs typeface="Calibri"/>
              </a:rPr>
              <a:t>technique</a:t>
            </a:r>
            <a:r>
              <a:rPr sz="2000" spc="90" dirty="0">
                <a:latin typeface="Calibri"/>
                <a:cs typeface="Calibri"/>
              </a:rPr>
              <a:t> </a:t>
            </a:r>
            <a:r>
              <a:rPr sz="2000" spc="-15" dirty="0">
                <a:latin typeface="Calibri"/>
                <a:cs typeface="Calibri"/>
              </a:rPr>
              <a:t>for</a:t>
            </a:r>
            <a:r>
              <a:rPr sz="2000" dirty="0">
                <a:latin typeface="Calibri"/>
                <a:cs typeface="Calibri"/>
              </a:rPr>
              <a:t> </a:t>
            </a:r>
            <a:r>
              <a:rPr sz="2000" spc="-10" dirty="0">
                <a:latin typeface="Calibri"/>
                <a:cs typeface="Calibri"/>
              </a:rPr>
              <a:t>assessing</a:t>
            </a:r>
            <a:r>
              <a:rPr sz="2000" spc="65" dirty="0">
                <a:latin typeface="Calibri"/>
                <a:cs typeface="Calibri"/>
              </a:rPr>
              <a:t> </a:t>
            </a:r>
            <a:r>
              <a:rPr sz="2000" dirty="0">
                <a:latin typeface="Calibri"/>
                <a:cs typeface="Calibri"/>
              </a:rPr>
              <a:t>how</a:t>
            </a:r>
            <a:r>
              <a:rPr sz="2000" spc="-10" dirty="0">
                <a:latin typeface="Calibri"/>
                <a:cs typeface="Calibri"/>
              </a:rPr>
              <a:t> </a:t>
            </a:r>
            <a:r>
              <a:rPr sz="2000" spc="-5" dirty="0">
                <a:latin typeface="Calibri"/>
                <a:cs typeface="Calibri"/>
              </a:rPr>
              <a:t>the</a:t>
            </a:r>
            <a:r>
              <a:rPr sz="2000" spc="40" dirty="0">
                <a:latin typeface="Calibri"/>
                <a:cs typeface="Calibri"/>
              </a:rPr>
              <a:t> </a:t>
            </a:r>
            <a:r>
              <a:rPr sz="2000" spc="-10" dirty="0">
                <a:latin typeface="Calibri"/>
                <a:cs typeface="Calibri"/>
              </a:rPr>
              <a:t>results</a:t>
            </a:r>
            <a:r>
              <a:rPr sz="2000" spc="20" dirty="0">
                <a:latin typeface="Calibri"/>
                <a:cs typeface="Calibri"/>
              </a:rPr>
              <a:t> </a:t>
            </a:r>
            <a:r>
              <a:rPr sz="2000" spc="5" dirty="0">
                <a:latin typeface="Calibri"/>
                <a:cs typeface="Calibri"/>
              </a:rPr>
              <a:t>of </a:t>
            </a:r>
            <a:r>
              <a:rPr sz="2000" dirty="0">
                <a:latin typeface="Calibri"/>
                <a:cs typeface="Calibri"/>
              </a:rPr>
              <a:t>a </a:t>
            </a:r>
            <a:r>
              <a:rPr sz="2000" spc="-5" dirty="0">
                <a:latin typeface="Calibri"/>
                <a:cs typeface="Calibri"/>
              </a:rPr>
              <a:t>ML </a:t>
            </a:r>
            <a:r>
              <a:rPr sz="2000" spc="-390" dirty="0">
                <a:latin typeface="Calibri"/>
                <a:cs typeface="Calibri"/>
              </a:rPr>
              <a:t> </a:t>
            </a:r>
            <a:r>
              <a:rPr sz="2000" spc="-5" dirty="0">
                <a:latin typeface="Calibri"/>
                <a:cs typeface="Calibri"/>
              </a:rPr>
              <a:t>model will </a:t>
            </a:r>
            <a:r>
              <a:rPr sz="2000" spc="-20" dirty="0">
                <a:latin typeface="Calibri"/>
                <a:cs typeface="Calibri"/>
              </a:rPr>
              <a:t>generalize</a:t>
            </a:r>
            <a:r>
              <a:rPr sz="2000" spc="85" dirty="0">
                <a:latin typeface="Calibri"/>
                <a:cs typeface="Calibri"/>
              </a:rPr>
              <a:t> </a:t>
            </a:r>
            <a:r>
              <a:rPr sz="2000" spc="-15" dirty="0">
                <a:latin typeface="Calibri"/>
                <a:cs typeface="Calibri"/>
              </a:rPr>
              <a:t>to</a:t>
            </a:r>
            <a:r>
              <a:rPr sz="2000" spc="10" dirty="0">
                <a:latin typeface="Calibri"/>
                <a:cs typeface="Calibri"/>
              </a:rPr>
              <a:t> </a:t>
            </a:r>
            <a:r>
              <a:rPr sz="2000" dirty="0">
                <a:latin typeface="Calibri"/>
                <a:cs typeface="Calibri"/>
              </a:rPr>
              <a:t>an</a:t>
            </a:r>
            <a:r>
              <a:rPr sz="2000" spc="15" dirty="0">
                <a:latin typeface="Calibri"/>
                <a:cs typeface="Calibri"/>
              </a:rPr>
              <a:t> </a:t>
            </a:r>
            <a:r>
              <a:rPr sz="2000" spc="-10" dirty="0">
                <a:latin typeface="Calibri"/>
                <a:cs typeface="Calibri"/>
              </a:rPr>
              <a:t>independent</a:t>
            </a:r>
            <a:r>
              <a:rPr sz="2000" spc="114" dirty="0">
                <a:latin typeface="Calibri"/>
                <a:cs typeface="Calibri"/>
              </a:rPr>
              <a:t> </a:t>
            </a:r>
            <a:r>
              <a:rPr sz="2000" spc="-20" dirty="0">
                <a:latin typeface="Calibri"/>
                <a:cs typeface="Calibri"/>
              </a:rPr>
              <a:t>data</a:t>
            </a:r>
            <a:r>
              <a:rPr sz="2000" spc="25" dirty="0">
                <a:latin typeface="Calibri"/>
                <a:cs typeface="Calibri"/>
              </a:rPr>
              <a:t> </a:t>
            </a:r>
            <a:r>
              <a:rPr sz="2000" spc="-10" dirty="0">
                <a:latin typeface="Calibri"/>
                <a:cs typeface="Calibri"/>
              </a:rPr>
              <a:t>set.</a:t>
            </a:r>
            <a:endParaRPr sz="2000" dirty="0">
              <a:latin typeface="Calibri"/>
              <a:cs typeface="Calibri"/>
            </a:endParaRPr>
          </a:p>
          <a:p>
            <a:pPr marL="356870" indent="-344805">
              <a:lnSpc>
                <a:spcPct val="100000"/>
              </a:lnSpc>
              <a:buFont typeface="Arial"/>
              <a:buChar char="•"/>
              <a:tabLst>
                <a:tab pos="356870" algn="l"/>
                <a:tab pos="357505" algn="l"/>
              </a:tabLst>
            </a:pPr>
            <a:r>
              <a:rPr sz="2000" spc="-10" dirty="0">
                <a:latin typeface="Calibri"/>
                <a:cs typeface="Calibri"/>
              </a:rPr>
              <a:t>Cross-validation</a:t>
            </a:r>
            <a:r>
              <a:rPr sz="2000" spc="-20" dirty="0">
                <a:latin typeface="Calibri"/>
                <a:cs typeface="Calibri"/>
              </a:rPr>
              <a:t> </a:t>
            </a:r>
            <a:r>
              <a:rPr sz="2000" spc="-15" dirty="0">
                <a:latin typeface="Calibri"/>
                <a:cs typeface="Calibri"/>
              </a:rPr>
              <a:t>involves:</a:t>
            </a:r>
            <a:endParaRPr sz="2000" dirty="0">
              <a:latin typeface="Calibri"/>
              <a:cs typeface="Calibri"/>
            </a:endParaRPr>
          </a:p>
          <a:p>
            <a:pPr marL="756285" lvl="1" indent="-287020">
              <a:lnSpc>
                <a:spcPct val="100000"/>
              </a:lnSpc>
              <a:buFont typeface="Arial"/>
              <a:buChar char="–"/>
              <a:tabLst>
                <a:tab pos="755650" algn="l"/>
                <a:tab pos="756920" algn="l"/>
              </a:tabLst>
            </a:pPr>
            <a:r>
              <a:rPr sz="2000" spc="-5" dirty="0">
                <a:latin typeface="Calibri"/>
                <a:cs typeface="Calibri"/>
              </a:rPr>
              <a:t>partitioning</a:t>
            </a:r>
            <a:r>
              <a:rPr sz="2000" spc="10" dirty="0">
                <a:latin typeface="Calibri"/>
                <a:cs typeface="Calibri"/>
              </a:rPr>
              <a:t> </a:t>
            </a:r>
            <a:r>
              <a:rPr sz="2000" dirty="0">
                <a:latin typeface="Calibri"/>
                <a:cs typeface="Calibri"/>
              </a:rPr>
              <a:t>a</a:t>
            </a:r>
            <a:r>
              <a:rPr sz="2000" spc="25" dirty="0">
                <a:latin typeface="Calibri"/>
                <a:cs typeface="Calibri"/>
              </a:rPr>
              <a:t> </a:t>
            </a:r>
            <a:r>
              <a:rPr sz="2000" spc="-5" dirty="0">
                <a:latin typeface="Calibri"/>
                <a:cs typeface="Calibri"/>
              </a:rPr>
              <a:t>sample</a:t>
            </a:r>
            <a:r>
              <a:rPr sz="2000" spc="10" dirty="0">
                <a:latin typeface="Calibri"/>
                <a:cs typeface="Calibri"/>
              </a:rPr>
              <a:t> </a:t>
            </a:r>
            <a:r>
              <a:rPr sz="2000" spc="5" dirty="0">
                <a:latin typeface="Calibri"/>
                <a:cs typeface="Calibri"/>
              </a:rPr>
              <a:t>of</a:t>
            </a:r>
            <a:r>
              <a:rPr sz="2000" dirty="0">
                <a:latin typeface="Calibri"/>
                <a:cs typeface="Calibri"/>
              </a:rPr>
              <a:t> </a:t>
            </a:r>
            <a:r>
              <a:rPr sz="2000" spc="-20" dirty="0">
                <a:latin typeface="Calibri"/>
                <a:cs typeface="Calibri"/>
              </a:rPr>
              <a:t>data</a:t>
            </a:r>
            <a:r>
              <a:rPr sz="2000" spc="20" dirty="0">
                <a:latin typeface="Calibri"/>
                <a:cs typeface="Calibri"/>
              </a:rPr>
              <a:t> </a:t>
            </a:r>
            <a:r>
              <a:rPr sz="2000" spc="-20" dirty="0">
                <a:latin typeface="Calibri"/>
                <a:cs typeface="Calibri"/>
              </a:rPr>
              <a:t>into</a:t>
            </a:r>
            <a:r>
              <a:rPr sz="2000" spc="35" dirty="0">
                <a:latin typeface="Calibri"/>
                <a:cs typeface="Calibri"/>
              </a:rPr>
              <a:t> </a:t>
            </a:r>
            <a:r>
              <a:rPr sz="2000" spc="-10" dirty="0">
                <a:latin typeface="Calibri"/>
                <a:cs typeface="Calibri"/>
              </a:rPr>
              <a:t>subsets:</a:t>
            </a:r>
            <a:r>
              <a:rPr sz="2000" spc="40" dirty="0">
                <a:latin typeface="Calibri"/>
                <a:cs typeface="Calibri"/>
              </a:rPr>
              <a:t> </a:t>
            </a:r>
            <a:r>
              <a:rPr sz="2000" spc="-25" dirty="0">
                <a:latin typeface="Calibri"/>
                <a:cs typeface="Calibri"/>
              </a:rPr>
              <a:t>Training</a:t>
            </a:r>
            <a:r>
              <a:rPr sz="2000" spc="40" dirty="0">
                <a:latin typeface="Calibri"/>
                <a:cs typeface="Calibri"/>
              </a:rPr>
              <a:t> </a:t>
            </a:r>
            <a:r>
              <a:rPr sz="2000" spc="-5" dirty="0">
                <a:latin typeface="Calibri"/>
                <a:cs typeface="Calibri"/>
              </a:rPr>
              <a:t>and</a:t>
            </a:r>
            <a:r>
              <a:rPr sz="2000" spc="35" dirty="0">
                <a:latin typeface="Calibri"/>
                <a:cs typeface="Calibri"/>
              </a:rPr>
              <a:t> </a:t>
            </a:r>
            <a:r>
              <a:rPr sz="2000" spc="-55" dirty="0">
                <a:latin typeface="Calibri"/>
                <a:cs typeface="Calibri"/>
              </a:rPr>
              <a:t>Test</a:t>
            </a:r>
            <a:r>
              <a:rPr sz="2000" spc="-10" dirty="0">
                <a:latin typeface="Calibri"/>
                <a:cs typeface="Calibri"/>
              </a:rPr>
              <a:t> </a:t>
            </a:r>
            <a:r>
              <a:rPr sz="2000" spc="-15" dirty="0">
                <a:latin typeface="Calibri"/>
                <a:cs typeface="Calibri"/>
              </a:rPr>
              <a:t>Data</a:t>
            </a:r>
            <a:endParaRPr sz="2000" dirty="0">
              <a:latin typeface="Calibri"/>
              <a:cs typeface="Calibri"/>
            </a:endParaRPr>
          </a:p>
          <a:p>
            <a:pPr marL="756285" marR="5080" lvl="1" indent="-287020">
              <a:lnSpc>
                <a:spcPct val="100000"/>
              </a:lnSpc>
              <a:buFont typeface="Arial"/>
              <a:buChar char="–"/>
              <a:tabLst>
                <a:tab pos="755650" algn="l"/>
                <a:tab pos="756920" algn="l"/>
              </a:tabLst>
            </a:pPr>
            <a:r>
              <a:rPr sz="2000" spc="-15" dirty="0">
                <a:latin typeface="Calibri"/>
                <a:cs typeface="Calibri"/>
              </a:rPr>
              <a:t>training</a:t>
            </a:r>
            <a:r>
              <a:rPr sz="2000" spc="35" dirty="0">
                <a:latin typeface="Calibri"/>
                <a:cs typeface="Calibri"/>
              </a:rPr>
              <a:t> </a:t>
            </a:r>
            <a:r>
              <a:rPr sz="2000" spc="-5" dirty="0">
                <a:latin typeface="Calibri"/>
                <a:cs typeface="Calibri"/>
              </a:rPr>
              <a:t>the</a:t>
            </a:r>
            <a:r>
              <a:rPr sz="2000" spc="15" dirty="0">
                <a:latin typeface="Calibri"/>
                <a:cs typeface="Calibri"/>
              </a:rPr>
              <a:t> </a:t>
            </a:r>
            <a:r>
              <a:rPr sz="2000" spc="-5" dirty="0">
                <a:latin typeface="Calibri"/>
                <a:cs typeface="Calibri"/>
              </a:rPr>
              <a:t>model</a:t>
            </a:r>
            <a:r>
              <a:rPr sz="2000" spc="15" dirty="0">
                <a:latin typeface="Calibri"/>
                <a:cs typeface="Calibri"/>
              </a:rPr>
              <a:t> </a:t>
            </a:r>
            <a:r>
              <a:rPr sz="2000" spc="5" dirty="0">
                <a:latin typeface="Calibri"/>
                <a:cs typeface="Calibri"/>
              </a:rPr>
              <a:t>on</a:t>
            </a:r>
            <a:r>
              <a:rPr sz="2000" spc="-10" dirty="0">
                <a:latin typeface="Calibri"/>
                <a:cs typeface="Calibri"/>
              </a:rPr>
              <a:t> </a:t>
            </a:r>
            <a:r>
              <a:rPr sz="2000" dirty="0">
                <a:latin typeface="Calibri"/>
                <a:cs typeface="Calibri"/>
              </a:rPr>
              <a:t>one</a:t>
            </a:r>
            <a:r>
              <a:rPr sz="2000" spc="15" dirty="0">
                <a:latin typeface="Calibri"/>
                <a:cs typeface="Calibri"/>
              </a:rPr>
              <a:t> </a:t>
            </a:r>
            <a:r>
              <a:rPr sz="2000" spc="-10" dirty="0">
                <a:latin typeface="Calibri"/>
                <a:cs typeface="Calibri"/>
              </a:rPr>
              <a:t>subset</a:t>
            </a:r>
            <a:r>
              <a:rPr sz="2000" spc="20" dirty="0">
                <a:latin typeface="Calibri"/>
                <a:cs typeface="Calibri"/>
              </a:rPr>
              <a:t> </a:t>
            </a:r>
            <a:r>
              <a:rPr sz="2000" spc="-5" dirty="0">
                <a:latin typeface="Calibri"/>
                <a:cs typeface="Calibri"/>
              </a:rPr>
              <a:t>(called</a:t>
            </a:r>
            <a:r>
              <a:rPr sz="2000" spc="35" dirty="0">
                <a:latin typeface="Calibri"/>
                <a:cs typeface="Calibri"/>
              </a:rPr>
              <a:t> </a:t>
            </a:r>
            <a:r>
              <a:rPr sz="2000" spc="-5" dirty="0">
                <a:latin typeface="Calibri"/>
                <a:cs typeface="Calibri"/>
              </a:rPr>
              <a:t>the</a:t>
            </a:r>
            <a:r>
              <a:rPr sz="2000" spc="15" dirty="0">
                <a:latin typeface="Calibri"/>
                <a:cs typeface="Calibri"/>
              </a:rPr>
              <a:t> </a:t>
            </a:r>
            <a:r>
              <a:rPr sz="2000" spc="-25" dirty="0">
                <a:latin typeface="Calibri"/>
                <a:cs typeface="Calibri"/>
              </a:rPr>
              <a:t>Training</a:t>
            </a:r>
            <a:r>
              <a:rPr sz="2000" spc="65" dirty="0">
                <a:latin typeface="Calibri"/>
                <a:cs typeface="Calibri"/>
              </a:rPr>
              <a:t> </a:t>
            </a:r>
            <a:r>
              <a:rPr sz="2000" spc="-10" dirty="0">
                <a:latin typeface="Calibri"/>
                <a:cs typeface="Calibri"/>
              </a:rPr>
              <a:t>Data),</a:t>
            </a:r>
            <a:r>
              <a:rPr sz="2000" spc="5" dirty="0">
                <a:latin typeface="Calibri"/>
                <a:cs typeface="Calibri"/>
              </a:rPr>
              <a:t> </a:t>
            </a:r>
            <a:r>
              <a:rPr sz="2000" spc="-5" dirty="0">
                <a:latin typeface="Calibri"/>
                <a:cs typeface="Calibri"/>
              </a:rPr>
              <a:t>and</a:t>
            </a:r>
            <a:r>
              <a:rPr sz="2000" spc="35" dirty="0">
                <a:latin typeface="Calibri"/>
                <a:cs typeface="Calibri"/>
              </a:rPr>
              <a:t> </a:t>
            </a:r>
            <a:r>
              <a:rPr sz="2000" spc="-10" dirty="0">
                <a:latin typeface="Calibri"/>
                <a:cs typeface="Calibri"/>
              </a:rPr>
              <a:t>validating</a:t>
            </a:r>
            <a:r>
              <a:rPr sz="2000" spc="40" dirty="0">
                <a:latin typeface="Calibri"/>
                <a:cs typeface="Calibri"/>
              </a:rPr>
              <a:t> </a:t>
            </a:r>
            <a:r>
              <a:rPr sz="2000" spc="-5" dirty="0">
                <a:latin typeface="Calibri"/>
                <a:cs typeface="Calibri"/>
              </a:rPr>
              <a:t>the</a:t>
            </a:r>
            <a:r>
              <a:rPr sz="2000" spc="15" dirty="0">
                <a:latin typeface="Calibri"/>
                <a:cs typeface="Calibri"/>
              </a:rPr>
              <a:t> </a:t>
            </a:r>
            <a:r>
              <a:rPr sz="2000" spc="-5" dirty="0">
                <a:latin typeface="Calibri"/>
                <a:cs typeface="Calibri"/>
              </a:rPr>
              <a:t>model </a:t>
            </a:r>
            <a:r>
              <a:rPr sz="2000" spc="-395" dirty="0">
                <a:latin typeface="Calibri"/>
                <a:cs typeface="Calibri"/>
              </a:rPr>
              <a:t> </a:t>
            </a:r>
            <a:r>
              <a:rPr sz="2000" spc="5" dirty="0">
                <a:latin typeface="Calibri"/>
                <a:cs typeface="Calibri"/>
              </a:rPr>
              <a:t>on</a:t>
            </a:r>
            <a:r>
              <a:rPr sz="2000" spc="-40" dirty="0">
                <a:latin typeface="Calibri"/>
                <a:cs typeface="Calibri"/>
              </a:rPr>
              <a:t> </a:t>
            </a:r>
            <a:r>
              <a:rPr sz="2000" spc="-5" dirty="0">
                <a:latin typeface="Calibri"/>
                <a:cs typeface="Calibri"/>
              </a:rPr>
              <a:t>the</a:t>
            </a:r>
            <a:r>
              <a:rPr sz="2000" spc="40" dirty="0">
                <a:latin typeface="Calibri"/>
                <a:cs typeface="Calibri"/>
              </a:rPr>
              <a:t> </a:t>
            </a:r>
            <a:r>
              <a:rPr sz="2000" spc="-5" dirty="0">
                <a:latin typeface="Calibri"/>
                <a:cs typeface="Calibri"/>
              </a:rPr>
              <a:t>other</a:t>
            </a:r>
            <a:r>
              <a:rPr sz="2000" spc="20" dirty="0">
                <a:latin typeface="Calibri"/>
                <a:cs typeface="Calibri"/>
              </a:rPr>
              <a:t> </a:t>
            </a:r>
            <a:r>
              <a:rPr sz="2000" spc="-10" dirty="0">
                <a:latin typeface="Calibri"/>
                <a:cs typeface="Calibri"/>
              </a:rPr>
              <a:t>subset</a:t>
            </a:r>
            <a:r>
              <a:rPr sz="2000" spc="20" dirty="0">
                <a:latin typeface="Calibri"/>
                <a:cs typeface="Calibri"/>
              </a:rPr>
              <a:t> </a:t>
            </a:r>
            <a:r>
              <a:rPr sz="2000" spc="-5" dirty="0">
                <a:latin typeface="Calibri"/>
                <a:cs typeface="Calibri"/>
              </a:rPr>
              <a:t>(called</a:t>
            </a:r>
            <a:r>
              <a:rPr sz="2000" spc="35" dirty="0">
                <a:latin typeface="Calibri"/>
                <a:cs typeface="Calibri"/>
              </a:rPr>
              <a:t> </a:t>
            </a:r>
            <a:r>
              <a:rPr sz="2000" spc="-5" dirty="0">
                <a:latin typeface="Calibri"/>
                <a:cs typeface="Calibri"/>
              </a:rPr>
              <a:t>the</a:t>
            </a:r>
            <a:r>
              <a:rPr sz="2000" spc="15" dirty="0">
                <a:latin typeface="Calibri"/>
                <a:cs typeface="Calibri"/>
              </a:rPr>
              <a:t> </a:t>
            </a:r>
            <a:r>
              <a:rPr sz="2000" spc="-55" dirty="0">
                <a:latin typeface="Calibri"/>
                <a:cs typeface="Calibri"/>
              </a:rPr>
              <a:t>Test</a:t>
            </a:r>
            <a:r>
              <a:rPr sz="2000" spc="20" dirty="0">
                <a:latin typeface="Calibri"/>
                <a:cs typeface="Calibri"/>
              </a:rPr>
              <a:t> </a:t>
            </a:r>
            <a:r>
              <a:rPr sz="2000" spc="-15" dirty="0">
                <a:latin typeface="Calibri"/>
                <a:cs typeface="Calibri"/>
              </a:rPr>
              <a:t>Data)</a:t>
            </a:r>
            <a:endParaRPr sz="2000" dirty="0">
              <a:latin typeface="Calibri"/>
              <a:cs typeface="Calibri"/>
            </a:endParaRPr>
          </a:p>
          <a:p>
            <a:pPr marL="356870" marR="68580" indent="-344805">
              <a:lnSpc>
                <a:spcPct val="100000"/>
              </a:lnSpc>
              <a:buFont typeface="Arial"/>
              <a:buChar char="•"/>
              <a:tabLst>
                <a:tab pos="356870" algn="l"/>
                <a:tab pos="357505" algn="l"/>
              </a:tabLst>
            </a:pPr>
            <a:r>
              <a:rPr sz="2000" spc="-80" dirty="0">
                <a:latin typeface="Calibri"/>
                <a:cs typeface="Calibri"/>
              </a:rPr>
              <a:t>To</a:t>
            </a:r>
            <a:r>
              <a:rPr sz="2000" spc="-10" dirty="0">
                <a:latin typeface="Calibri"/>
                <a:cs typeface="Calibri"/>
              </a:rPr>
              <a:t> reduce</a:t>
            </a:r>
            <a:r>
              <a:rPr sz="2000" spc="45" dirty="0">
                <a:latin typeface="Calibri"/>
                <a:cs typeface="Calibri"/>
              </a:rPr>
              <a:t> </a:t>
            </a:r>
            <a:r>
              <a:rPr sz="2000" spc="-20" dirty="0">
                <a:latin typeface="Calibri"/>
                <a:cs typeface="Calibri"/>
              </a:rPr>
              <a:t>variability,</a:t>
            </a:r>
            <a:r>
              <a:rPr sz="2000" spc="10" dirty="0">
                <a:latin typeface="Calibri"/>
                <a:cs typeface="Calibri"/>
              </a:rPr>
              <a:t> </a:t>
            </a:r>
            <a:r>
              <a:rPr sz="2000" spc="-5" dirty="0">
                <a:latin typeface="Calibri"/>
                <a:cs typeface="Calibri"/>
              </a:rPr>
              <a:t>multiple</a:t>
            </a:r>
            <a:r>
              <a:rPr sz="2000" spc="70" dirty="0">
                <a:latin typeface="Calibri"/>
                <a:cs typeface="Calibri"/>
              </a:rPr>
              <a:t> </a:t>
            </a:r>
            <a:r>
              <a:rPr sz="2000" spc="-15" dirty="0">
                <a:latin typeface="Calibri"/>
                <a:cs typeface="Calibri"/>
              </a:rPr>
              <a:t>iterations</a:t>
            </a:r>
            <a:r>
              <a:rPr sz="2000" spc="45" dirty="0">
                <a:latin typeface="Calibri"/>
                <a:cs typeface="Calibri"/>
              </a:rPr>
              <a:t> </a:t>
            </a:r>
            <a:r>
              <a:rPr sz="2000" spc="5" dirty="0">
                <a:latin typeface="Calibri"/>
                <a:cs typeface="Calibri"/>
              </a:rPr>
              <a:t>of </a:t>
            </a:r>
            <a:r>
              <a:rPr sz="2000" spc="-10" dirty="0">
                <a:latin typeface="Calibri"/>
                <a:cs typeface="Calibri"/>
              </a:rPr>
              <a:t>cross-validation</a:t>
            </a:r>
            <a:r>
              <a:rPr sz="2000" dirty="0">
                <a:latin typeface="Calibri"/>
                <a:cs typeface="Calibri"/>
              </a:rPr>
              <a:t> </a:t>
            </a:r>
            <a:r>
              <a:rPr sz="2000" spc="-10" dirty="0">
                <a:latin typeface="Calibri"/>
                <a:cs typeface="Calibri"/>
              </a:rPr>
              <a:t>are</a:t>
            </a:r>
            <a:r>
              <a:rPr sz="2000" spc="20" dirty="0">
                <a:latin typeface="Calibri"/>
                <a:cs typeface="Calibri"/>
              </a:rPr>
              <a:t> </a:t>
            </a:r>
            <a:r>
              <a:rPr sz="2000" spc="-10" dirty="0">
                <a:latin typeface="Calibri"/>
                <a:cs typeface="Calibri"/>
              </a:rPr>
              <a:t>performed</a:t>
            </a:r>
            <a:r>
              <a:rPr sz="2000" spc="40" dirty="0">
                <a:latin typeface="Calibri"/>
                <a:cs typeface="Calibri"/>
              </a:rPr>
              <a:t> </a:t>
            </a:r>
            <a:r>
              <a:rPr sz="2000" spc="-10" dirty="0">
                <a:latin typeface="Calibri"/>
                <a:cs typeface="Calibri"/>
              </a:rPr>
              <a:t>using</a:t>
            </a:r>
            <a:r>
              <a:rPr sz="2000" spc="45" dirty="0">
                <a:latin typeface="Calibri"/>
                <a:cs typeface="Calibri"/>
              </a:rPr>
              <a:t> </a:t>
            </a:r>
            <a:r>
              <a:rPr sz="2000" spc="-20" dirty="0">
                <a:latin typeface="Calibri"/>
                <a:cs typeface="Calibri"/>
              </a:rPr>
              <a:t>different </a:t>
            </a:r>
            <a:r>
              <a:rPr sz="2000" spc="-390" dirty="0">
                <a:latin typeface="Calibri"/>
                <a:cs typeface="Calibri"/>
              </a:rPr>
              <a:t> </a:t>
            </a:r>
            <a:r>
              <a:rPr sz="2000" spc="-5" dirty="0">
                <a:latin typeface="Calibri"/>
                <a:cs typeface="Calibri"/>
              </a:rPr>
              <a:t>partitions,</a:t>
            </a:r>
            <a:r>
              <a:rPr sz="2000" spc="5" dirty="0">
                <a:latin typeface="Calibri"/>
                <a:cs typeface="Calibri"/>
              </a:rPr>
              <a:t> </a:t>
            </a:r>
            <a:r>
              <a:rPr sz="2000" spc="-5" dirty="0">
                <a:latin typeface="Calibri"/>
                <a:cs typeface="Calibri"/>
              </a:rPr>
              <a:t>and</a:t>
            </a:r>
            <a:r>
              <a:rPr sz="2000" spc="40" dirty="0">
                <a:latin typeface="Calibri"/>
                <a:cs typeface="Calibri"/>
              </a:rPr>
              <a:t> </a:t>
            </a:r>
            <a:r>
              <a:rPr sz="2000" spc="-10" dirty="0">
                <a:latin typeface="Calibri"/>
                <a:cs typeface="Calibri"/>
              </a:rPr>
              <a:t>the</a:t>
            </a:r>
            <a:r>
              <a:rPr sz="2000" spc="10" dirty="0">
                <a:latin typeface="Calibri"/>
                <a:cs typeface="Calibri"/>
              </a:rPr>
              <a:t> </a:t>
            </a:r>
            <a:r>
              <a:rPr sz="2000" spc="-10" dirty="0">
                <a:latin typeface="Calibri"/>
                <a:cs typeface="Calibri"/>
              </a:rPr>
              <a:t>validation</a:t>
            </a:r>
            <a:r>
              <a:rPr sz="2000" spc="10" dirty="0">
                <a:latin typeface="Calibri"/>
                <a:cs typeface="Calibri"/>
              </a:rPr>
              <a:t> </a:t>
            </a:r>
            <a:r>
              <a:rPr sz="2000" spc="-10" dirty="0">
                <a:latin typeface="Calibri"/>
                <a:cs typeface="Calibri"/>
              </a:rPr>
              <a:t>results</a:t>
            </a:r>
            <a:r>
              <a:rPr sz="2000" spc="45" dirty="0">
                <a:latin typeface="Calibri"/>
                <a:cs typeface="Calibri"/>
              </a:rPr>
              <a:t> </a:t>
            </a:r>
            <a:r>
              <a:rPr sz="2000" spc="-10" dirty="0">
                <a:latin typeface="Calibri"/>
                <a:cs typeface="Calibri"/>
              </a:rPr>
              <a:t>are</a:t>
            </a:r>
            <a:r>
              <a:rPr sz="2000" spc="20" dirty="0">
                <a:latin typeface="Calibri"/>
                <a:cs typeface="Calibri"/>
              </a:rPr>
              <a:t> </a:t>
            </a:r>
            <a:r>
              <a:rPr sz="2000" spc="-10" dirty="0">
                <a:latin typeface="Calibri"/>
                <a:cs typeface="Calibri"/>
              </a:rPr>
              <a:t>combined</a:t>
            </a:r>
            <a:r>
              <a:rPr sz="2000" spc="35" dirty="0">
                <a:latin typeface="Calibri"/>
                <a:cs typeface="Calibri"/>
              </a:rPr>
              <a:t> </a:t>
            </a:r>
            <a:r>
              <a:rPr sz="2000" dirty="0">
                <a:latin typeface="Calibri"/>
                <a:cs typeface="Calibri"/>
              </a:rPr>
              <a:t>(e.g. </a:t>
            </a:r>
            <a:r>
              <a:rPr sz="2000" spc="-20" dirty="0">
                <a:latin typeface="Calibri"/>
                <a:cs typeface="Calibri"/>
              </a:rPr>
              <a:t>averaged)</a:t>
            </a:r>
            <a:r>
              <a:rPr sz="2000" spc="85" dirty="0">
                <a:latin typeface="Calibri"/>
                <a:cs typeface="Calibri"/>
              </a:rPr>
              <a:t> </a:t>
            </a:r>
            <a:r>
              <a:rPr sz="2000" spc="-10" dirty="0">
                <a:latin typeface="Calibri"/>
                <a:cs typeface="Calibri"/>
              </a:rPr>
              <a:t>over</a:t>
            </a:r>
            <a:r>
              <a:rPr sz="2000" dirty="0">
                <a:latin typeface="Calibri"/>
                <a:cs typeface="Calibri"/>
              </a:rPr>
              <a:t> </a:t>
            </a:r>
            <a:r>
              <a:rPr sz="2000" spc="-10" dirty="0">
                <a:latin typeface="Calibri"/>
                <a:cs typeface="Calibri"/>
              </a:rPr>
              <a:t>the</a:t>
            </a:r>
            <a:r>
              <a:rPr sz="2000" spc="10" dirty="0">
                <a:latin typeface="Calibri"/>
                <a:cs typeface="Calibri"/>
              </a:rPr>
              <a:t> </a:t>
            </a:r>
            <a:r>
              <a:rPr sz="2000" spc="-15" dirty="0">
                <a:latin typeface="Calibri"/>
                <a:cs typeface="Calibri"/>
              </a:rPr>
              <a:t>iterations</a:t>
            </a:r>
            <a:r>
              <a:rPr sz="2000" spc="70" dirty="0">
                <a:latin typeface="Calibri"/>
                <a:cs typeface="Calibri"/>
              </a:rPr>
              <a:t> </a:t>
            </a:r>
            <a:r>
              <a:rPr sz="2000" spc="-15" dirty="0">
                <a:latin typeface="Calibri"/>
                <a:cs typeface="Calibri"/>
              </a:rPr>
              <a:t>to </a:t>
            </a:r>
            <a:r>
              <a:rPr sz="2000" spc="-10" dirty="0">
                <a:latin typeface="Calibri"/>
                <a:cs typeface="Calibri"/>
              </a:rPr>
              <a:t> give</a:t>
            </a:r>
            <a:r>
              <a:rPr sz="2000" spc="-15" dirty="0">
                <a:latin typeface="Calibri"/>
                <a:cs typeface="Calibri"/>
              </a:rPr>
              <a:t> </a:t>
            </a:r>
            <a:r>
              <a:rPr sz="2000" dirty="0">
                <a:latin typeface="Calibri"/>
                <a:cs typeface="Calibri"/>
              </a:rPr>
              <a:t>an</a:t>
            </a:r>
            <a:r>
              <a:rPr sz="2000" spc="15" dirty="0">
                <a:latin typeface="Calibri"/>
                <a:cs typeface="Calibri"/>
              </a:rPr>
              <a:t> </a:t>
            </a:r>
            <a:r>
              <a:rPr sz="2000" spc="-15" dirty="0">
                <a:latin typeface="Calibri"/>
                <a:cs typeface="Calibri"/>
              </a:rPr>
              <a:t>estimate</a:t>
            </a:r>
            <a:r>
              <a:rPr sz="2000" spc="40" dirty="0">
                <a:latin typeface="Calibri"/>
                <a:cs typeface="Calibri"/>
              </a:rPr>
              <a:t> </a:t>
            </a:r>
            <a:r>
              <a:rPr sz="2000" spc="5" dirty="0">
                <a:latin typeface="Calibri"/>
                <a:cs typeface="Calibri"/>
              </a:rPr>
              <a:t>of</a:t>
            </a:r>
            <a:r>
              <a:rPr sz="2000" dirty="0">
                <a:latin typeface="Calibri"/>
                <a:cs typeface="Calibri"/>
              </a:rPr>
              <a:t> </a:t>
            </a:r>
            <a:r>
              <a:rPr sz="2000" spc="-5" dirty="0">
                <a:latin typeface="Calibri"/>
                <a:cs typeface="Calibri"/>
              </a:rPr>
              <a:t>the</a:t>
            </a:r>
            <a:r>
              <a:rPr sz="2000" spc="15" dirty="0">
                <a:latin typeface="Calibri"/>
                <a:cs typeface="Calibri"/>
              </a:rPr>
              <a:t> </a:t>
            </a:r>
            <a:r>
              <a:rPr sz="2000" spc="-5" dirty="0">
                <a:latin typeface="Calibri"/>
                <a:cs typeface="Calibri"/>
              </a:rPr>
              <a:t>model's</a:t>
            </a:r>
            <a:r>
              <a:rPr sz="2000" spc="15" dirty="0">
                <a:latin typeface="Calibri"/>
                <a:cs typeface="Calibri"/>
              </a:rPr>
              <a:t> </a:t>
            </a:r>
            <a:r>
              <a:rPr sz="2000" spc="-10" dirty="0">
                <a:latin typeface="Calibri"/>
                <a:cs typeface="Calibri"/>
              </a:rPr>
              <a:t>predictive</a:t>
            </a:r>
            <a:r>
              <a:rPr sz="2000" spc="65" dirty="0">
                <a:latin typeface="Calibri"/>
                <a:cs typeface="Calibri"/>
              </a:rPr>
              <a:t> </a:t>
            </a:r>
            <a:r>
              <a:rPr sz="2000" spc="-10" dirty="0">
                <a:latin typeface="Calibri"/>
                <a:cs typeface="Calibri"/>
              </a:rPr>
              <a:t>performance.</a:t>
            </a:r>
            <a:endParaRPr sz="2000" dirty="0">
              <a:latin typeface="Calibri"/>
              <a:cs typeface="Calibri"/>
            </a:endParaRPr>
          </a:p>
        </p:txBody>
      </p:sp>
      <p:pic>
        <p:nvPicPr>
          <p:cNvPr id="4" name="object 4"/>
          <p:cNvPicPr/>
          <p:nvPr/>
        </p:nvPicPr>
        <p:blipFill>
          <a:blip r:embed="rId2" cstate="print"/>
          <a:stretch>
            <a:fillRect/>
          </a:stretch>
        </p:blipFill>
        <p:spPr>
          <a:xfrm>
            <a:off x="2267210" y="3983277"/>
            <a:ext cx="5086115" cy="234978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2182" y="464629"/>
            <a:ext cx="5200015" cy="695325"/>
          </a:xfrm>
          <a:prstGeom prst="rect">
            <a:avLst/>
          </a:prstGeom>
        </p:spPr>
        <p:txBody>
          <a:bodyPr vert="horz" wrap="square" lIns="0" tIns="11430" rIns="0" bIns="0" rtlCol="0">
            <a:spAutoFit/>
          </a:bodyPr>
          <a:lstStyle/>
          <a:p>
            <a:pPr marL="12700">
              <a:lnSpc>
                <a:spcPct val="100000"/>
              </a:lnSpc>
              <a:spcBef>
                <a:spcPts val="90"/>
              </a:spcBef>
            </a:pPr>
            <a:r>
              <a:rPr spc="-20" dirty="0"/>
              <a:t>k-Fold</a:t>
            </a:r>
            <a:r>
              <a:rPr spc="-35" dirty="0"/>
              <a:t> </a:t>
            </a:r>
            <a:r>
              <a:rPr spc="-25" dirty="0"/>
              <a:t>Cross-Validation</a:t>
            </a:r>
          </a:p>
        </p:txBody>
      </p:sp>
      <p:sp>
        <p:nvSpPr>
          <p:cNvPr id="3" name="object 3"/>
          <p:cNvSpPr txBox="1"/>
          <p:nvPr/>
        </p:nvSpPr>
        <p:spPr>
          <a:xfrm>
            <a:off x="535940" y="1365758"/>
            <a:ext cx="7781925" cy="2412840"/>
          </a:xfrm>
          <a:prstGeom prst="rect">
            <a:avLst/>
          </a:prstGeom>
        </p:spPr>
        <p:txBody>
          <a:bodyPr vert="horz" wrap="square" lIns="0" tIns="12065" rIns="0" bIns="0" rtlCol="0">
            <a:spAutoFit/>
          </a:bodyPr>
          <a:lstStyle/>
          <a:p>
            <a:pPr marL="356870" indent="-344805">
              <a:lnSpc>
                <a:spcPct val="100000"/>
              </a:lnSpc>
              <a:spcBef>
                <a:spcPts val="95"/>
              </a:spcBef>
              <a:buFont typeface="Arial"/>
              <a:buChar char="•"/>
              <a:tabLst>
                <a:tab pos="356870" algn="l"/>
                <a:tab pos="357505" algn="l"/>
              </a:tabLst>
            </a:pPr>
            <a:r>
              <a:rPr sz="2000" spc="-5" dirty="0">
                <a:latin typeface="Calibri"/>
                <a:cs typeface="Calibri"/>
              </a:rPr>
              <a:t>Divide</a:t>
            </a:r>
            <a:r>
              <a:rPr sz="2000" spc="-40" dirty="0">
                <a:latin typeface="Calibri"/>
                <a:cs typeface="Calibri"/>
              </a:rPr>
              <a:t> </a:t>
            </a:r>
            <a:r>
              <a:rPr sz="2000" dirty="0">
                <a:latin typeface="Calibri"/>
                <a:cs typeface="Calibri"/>
              </a:rPr>
              <a:t>the</a:t>
            </a:r>
            <a:r>
              <a:rPr sz="2000" spc="-10" dirty="0">
                <a:latin typeface="Calibri"/>
                <a:cs typeface="Calibri"/>
              </a:rPr>
              <a:t> </a:t>
            </a:r>
            <a:r>
              <a:rPr sz="2000" spc="-15" dirty="0">
                <a:latin typeface="Calibri"/>
                <a:cs typeface="Calibri"/>
              </a:rPr>
              <a:t>data</a:t>
            </a:r>
            <a:r>
              <a:rPr sz="2000" spc="-10" dirty="0">
                <a:latin typeface="Calibri"/>
                <a:cs typeface="Calibri"/>
              </a:rPr>
              <a:t> </a:t>
            </a:r>
            <a:r>
              <a:rPr sz="2000" spc="-15" dirty="0">
                <a:latin typeface="Calibri"/>
                <a:cs typeface="Calibri"/>
              </a:rPr>
              <a:t>into</a:t>
            </a:r>
            <a:r>
              <a:rPr sz="2000" spc="-10" dirty="0">
                <a:latin typeface="Calibri"/>
                <a:cs typeface="Calibri"/>
              </a:rPr>
              <a:t> </a:t>
            </a:r>
            <a:r>
              <a:rPr sz="2000" spc="-5" dirty="0">
                <a:latin typeface="Calibri"/>
                <a:cs typeface="Calibri"/>
              </a:rPr>
              <a:t>k</a:t>
            </a:r>
            <a:r>
              <a:rPr sz="2000" spc="-20" dirty="0">
                <a:latin typeface="Calibri"/>
                <a:cs typeface="Calibri"/>
              </a:rPr>
              <a:t> </a:t>
            </a:r>
            <a:r>
              <a:rPr sz="2000" spc="-10" dirty="0">
                <a:latin typeface="Calibri"/>
                <a:cs typeface="Calibri"/>
              </a:rPr>
              <a:t>subsets</a:t>
            </a:r>
            <a:endParaRPr sz="2000" dirty="0">
              <a:latin typeface="Calibri"/>
              <a:cs typeface="Calibri"/>
            </a:endParaRPr>
          </a:p>
          <a:p>
            <a:pPr marL="356870" indent="-344805">
              <a:lnSpc>
                <a:spcPct val="100000"/>
              </a:lnSpc>
              <a:buFont typeface="Arial"/>
              <a:buChar char="•"/>
              <a:tabLst>
                <a:tab pos="356870" algn="l"/>
                <a:tab pos="357505" algn="l"/>
              </a:tabLst>
            </a:pPr>
            <a:r>
              <a:rPr sz="2000" spc="-60" dirty="0">
                <a:latin typeface="Calibri"/>
                <a:cs typeface="Calibri"/>
              </a:rPr>
              <a:t>Test</a:t>
            </a:r>
            <a:r>
              <a:rPr sz="2000" spc="-70" dirty="0">
                <a:latin typeface="Calibri"/>
                <a:cs typeface="Calibri"/>
              </a:rPr>
              <a:t> </a:t>
            </a:r>
            <a:r>
              <a:rPr sz="2000" spc="-15" dirty="0">
                <a:latin typeface="Calibri"/>
                <a:cs typeface="Calibri"/>
              </a:rPr>
              <a:t>Data</a:t>
            </a:r>
            <a:r>
              <a:rPr sz="2000" spc="-25" dirty="0">
                <a:latin typeface="Calibri"/>
                <a:cs typeface="Calibri"/>
              </a:rPr>
              <a:t> </a:t>
            </a:r>
            <a:r>
              <a:rPr sz="2000" spc="-5" dirty="0">
                <a:latin typeface="Calibri"/>
                <a:cs typeface="Calibri"/>
              </a:rPr>
              <a:t>=</a:t>
            </a:r>
            <a:r>
              <a:rPr sz="2000" spc="5" dirty="0">
                <a:latin typeface="Calibri"/>
                <a:cs typeface="Calibri"/>
              </a:rPr>
              <a:t> </a:t>
            </a:r>
            <a:r>
              <a:rPr sz="2000" spc="-5" dirty="0">
                <a:latin typeface="Calibri"/>
                <a:cs typeface="Calibri"/>
              </a:rPr>
              <a:t>1</a:t>
            </a:r>
            <a:r>
              <a:rPr sz="2000" spc="-20" dirty="0">
                <a:latin typeface="Calibri"/>
                <a:cs typeface="Calibri"/>
              </a:rPr>
              <a:t> </a:t>
            </a:r>
            <a:r>
              <a:rPr sz="2000" spc="-10" dirty="0">
                <a:latin typeface="Calibri"/>
                <a:cs typeface="Calibri"/>
              </a:rPr>
              <a:t>subset</a:t>
            </a:r>
            <a:endParaRPr sz="2000" dirty="0">
              <a:latin typeface="Calibri"/>
              <a:cs typeface="Calibri"/>
            </a:endParaRPr>
          </a:p>
          <a:p>
            <a:pPr marL="356870" indent="-344805">
              <a:lnSpc>
                <a:spcPct val="100000"/>
              </a:lnSpc>
              <a:buFont typeface="Arial"/>
              <a:buChar char="•"/>
              <a:tabLst>
                <a:tab pos="356870" algn="l"/>
                <a:tab pos="357505" algn="l"/>
              </a:tabLst>
            </a:pPr>
            <a:r>
              <a:rPr sz="2000" spc="-25" dirty="0">
                <a:latin typeface="Calibri"/>
                <a:cs typeface="Calibri"/>
              </a:rPr>
              <a:t>Training</a:t>
            </a:r>
            <a:r>
              <a:rPr sz="2000" spc="-60" dirty="0">
                <a:latin typeface="Calibri"/>
                <a:cs typeface="Calibri"/>
              </a:rPr>
              <a:t> </a:t>
            </a:r>
            <a:r>
              <a:rPr sz="2000" dirty="0">
                <a:latin typeface="Calibri"/>
                <a:cs typeface="Calibri"/>
              </a:rPr>
              <a:t>(and</a:t>
            </a:r>
            <a:r>
              <a:rPr sz="2000" spc="-5" dirty="0">
                <a:latin typeface="Calibri"/>
                <a:cs typeface="Calibri"/>
              </a:rPr>
              <a:t> </a:t>
            </a:r>
            <a:r>
              <a:rPr sz="2000" spc="-20" dirty="0">
                <a:latin typeface="Calibri"/>
                <a:cs typeface="Calibri"/>
              </a:rPr>
              <a:t>Validation</a:t>
            </a:r>
            <a:r>
              <a:rPr sz="2000" spc="-30" dirty="0">
                <a:latin typeface="Calibri"/>
                <a:cs typeface="Calibri"/>
              </a:rPr>
              <a:t> </a:t>
            </a:r>
            <a:r>
              <a:rPr sz="2000" spc="-15" dirty="0">
                <a:latin typeface="Calibri"/>
                <a:cs typeface="Calibri"/>
              </a:rPr>
              <a:t>Data)</a:t>
            </a:r>
            <a:r>
              <a:rPr sz="2000" dirty="0">
                <a:latin typeface="Calibri"/>
                <a:cs typeface="Calibri"/>
              </a:rPr>
              <a:t> </a:t>
            </a:r>
            <a:r>
              <a:rPr sz="2000" spc="-5" dirty="0">
                <a:latin typeface="Calibri"/>
                <a:cs typeface="Calibri"/>
              </a:rPr>
              <a:t>=</a:t>
            </a:r>
            <a:r>
              <a:rPr sz="2000" spc="-10" dirty="0">
                <a:latin typeface="Calibri"/>
                <a:cs typeface="Calibri"/>
              </a:rPr>
              <a:t> k-1</a:t>
            </a:r>
            <a:r>
              <a:rPr sz="2000" spc="15" dirty="0">
                <a:latin typeface="Calibri"/>
                <a:cs typeface="Calibri"/>
              </a:rPr>
              <a:t> </a:t>
            </a:r>
            <a:r>
              <a:rPr sz="2000" spc="-10" dirty="0">
                <a:latin typeface="Calibri"/>
                <a:cs typeface="Calibri"/>
              </a:rPr>
              <a:t>subsets</a:t>
            </a:r>
            <a:endParaRPr sz="2000" dirty="0">
              <a:latin typeface="Calibri"/>
              <a:cs typeface="Calibri"/>
            </a:endParaRPr>
          </a:p>
          <a:p>
            <a:pPr marL="357505" indent="-345440">
              <a:lnSpc>
                <a:spcPct val="100000"/>
              </a:lnSpc>
              <a:buFont typeface="Arial"/>
              <a:buChar char="•"/>
              <a:tabLst>
                <a:tab pos="357505" algn="l"/>
                <a:tab pos="358140" algn="l"/>
              </a:tabLst>
            </a:pPr>
            <a:r>
              <a:rPr sz="2000" spc="-10" dirty="0">
                <a:latin typeface="Calibri"/>
                <a:cs typeface="Calibri"/>
              </a:rPr>
              <a:t>For</a:t>
            </a:r>
            <a:r>
              <a:rPr sz="2000" spc="-50" dirty="0">
                <a:latin typeface="Calibri"/>
                <a:cs typeface="Calibri"/>
              </a:rPr>
              <a:t> </a:t>
            </a:r>
            <a:r>
              <a:rPr sz="2000" spc="-15" dirty="0">
                <a:latin typeface="Calibri"/>
                <a:cs typeface="Calibri"/>
              </a:rPr>
              <a:t>example,</a:t>
            </a:r>
            <a:r>
              <a:rPr sz="2000" spc="30" dirty="0">
                <a:latin typeface="Calibri"/>
                <a:cs typeface="Calibri"/>
              </a:rPr>
              <a:t> </a:t>
            </a:r>
            <a:r>
              <a:rPr sz="2000" spc="-10" dirty="0">
                <a:latin typeface="Calibri"/>
                <a:cs typeface="Calibri"/>
              </a:rPr>
              <a:t>let</a:t>
            </a:r>
            <a:r>
              <a:rPr sz="2000" spc="-15" dirty="0">
                <a:latin typeface="Calibri"/>
                <a:cs typeface="Calibri"/>
              </a:rPr>
              <a:t> </a:t>
            </a:r>
            <a:r>
              <a:rPr sz="2000" spc="-5" dirty="0">
                <a:latin typeface="Calibri"/>
                <a:cs typeface="Calibri"/>
              </a:rPr>
              <a:t>k =</a:t>
            </a:r>
            <a:r>
              <a:rPr sz="2000" spc="10" dirty="0">
                <a:latin typeface="Calibri"/>
                <a:cs typeface="Calibri"/>
              </a:rPr>
              <a:t> </a:t>
            </a:r>
            <a:r>
              <a:rPr sz="2000" dirty="0">
                <a:latin typeface="Calibri"/>
                <a:cs typeface="Calibri"/>
              </a:rPr>
              <a:t>10</a:t>
            </a:r>
            <a:r>
              <a:rPr sz="2000" spc="-35" dirty="0">
                <a:latin typeface="Calibri"/>
                <a:cs typeface="Calibri"/>
              </a:rPr>
              <a:t> </a:t>
            </a:r>
            <a:r>
              <a:rPr sz="2000" spc="-5" dirty="0">
                <a:latin typeface="Calibri"/>
                <a:cs typeface="Calibri"/>
              </a:rPr>
              <a:t>&amp;</a:t>
            </a:r>
            <a:r>
              <a:rPr sz="2000" spc="5" dirty="0">
                <a:latin typeface="Calibri"/>
                <a:cs typeface="Calibri"/>
              </a:rPr>
              <a:t> </a:t>
            </a:r>
            <a:r>
              <a:rPr sz="2000" spc="-5" dirty="0">
                <a:latin typeface="Calibri"/>
                <a:cs typeface="Calibri"/>
              </a:rPr>
              <a:t>n</a:t>
            </a:r>
            <a:r>
              <a:rPr sz="2000" spc="-10" dirty="0">
                <a:latin typeface="Calibri"/>
                <a:cs typeface="Calibri"/>
              </a:rPr>
              <a:t> </a:t>
            </a:r>
            <a:r>
              <a:rPr sz="2000" spc="-5" dirty="0">
                <a:latin typeface="Calibri"/>
                <a:cs typeface="Calibri"/>
              </a:rPr>
              <a:t>=</a:t>
            </a:r>
            <a:r>
              <a:rPr sz="2000" spc="-15" dirty="0">
                <a:latin typeface="Calibri"/>
                <a:cs typeface="Calibri"/>
              </a:rPr>
              <a:t> </a:t>
            </a:r>
            <a:r>
              <a:rPr sz="2000" dirty="0">
                <a:latin typeface="Calibri"/>
                <a:cs typeface="Calibri"/>
              </a:rPr>
              <a:t>100:</a:t>
            </a:r>
          </a:p>
          <a:p>
            <a:pPr marL="756285" lvl="1" indent="-287020">
              <a:lnSpc>
                <a:spcPct val="100000"/>
              </a:lnSpc>
              <a:spcBef>
                <a:spcPts val="10"/>
              </a:spcBef>
              <a:buFont typeface="Arial"/>
              <a:buChar char="–"/>
              <a:tabLst>
                <a:tab pos="756285" algn="l"/>
                <a:tab pos="756920" algn="l"/>
              </a:tabLst>
            </a:pPr>
            <a:r>
              <a:rPr spc="-50" dirty="0">
                <a:latin typeface="Calibri"/>
                <a:cs typeface="Calibri"/>
              </a:rPr>
              <a:t>Test</a:t>
            </a:r>
            <a:r>
              <a:rPr spc="-40" dirty="0">
                <a:latin typeface="Calibri"/>
                <a:cs typeface="Calibri"/>
              </a:rPr>
              <a:t> </a:t>
            </a:r>
            <a:r>
              <a:rPr spc="-10" dirty="0">
                <a:latin typeface="Calibri"/>
                <a:cs typeface="Calibri"/>
              </a:rPr>
              <a:t>Data</a:t>
            </a:r>
            <a:r>
              <a:rPr spc="-45" dirty="0">
                <a:latin typeface="Calibri"/>
                <a:cs typeface="Calibri"/>
              </a:rPr>
              <a:t> </a:t>
            </a:r>
            <a:r>
              <a:rPr dirty="0">
                <a:latin typeface="Calibri"/>
                <a:cs typeface="Calibri"/>
              </a:rPr>
              <a:t>=</a:t>
            </a:r>
            <a:r>
              <a:rPr spc="10" dirty="0">
                <a:latin typeface="Calibri"/>
                <a:cs typeface="Calibri"/>
              </a:rPr>
              <a:t> </a:t>
            </a:r>
            <a:r>
              <a:rPr dirty="0">
                <a:latin typeface="Calibri"/>
                <a:cs typeface="Calibri"/>
              </a:rPr>
              <a:t>1</a:t>
            </a:r>
            <a:r>
              <a:rPr spc="-10" dirty="0">
                <a:latin typeface="Calibri"/>
                <a:cs typeface="Calibri"/>
              </a:rPr>
              <a:t> subset</a:t>
            </a:r>
            <a:r>
              <a:rPr spc="-15" dirty="0">
                <a:latin typeface="Calibri"/>
                <a:cs typeface="Calibri"/>
              </a:rPr>
              <a:t> </a:t>
            </a:r>
            <a:r>
              <a:rPr dirty="0">
                <a:latin typeface="Calibri"/>
                <a:cs typeface="Calibri"/>
              </a:rPr>
              <a:t>=</a:t>
            </a:r>
            <a:r>
              <a:rPr spc="10" dirty="0">
                <a:latin typeface="Calibri"/>
                <a:cs typeface="Calibri"/>
              </a:rPr>
              <a:t> </a:t>
            </a:r>
            <a:r>
              <a:rPr spc="5" dirty="0">
                <a:latin typeface="Calibri"/>
                <a:cs typeface="Calibri"/>
              </a:rPr>
              <a:t>100/10</a:t>
            </a:r>
            <a:r>
              <a:rPr spc="-80" dirty="0">
                <a:latin typeface="Calibri"/>
                <a:cs typeface="Calibri"/>
              </a:rPr>
              <a:t> </a:t>
            </a:r>
            <a:r>
              <a:rPr dirty="0">
                <a:latin typeface="Calibri"/>
                <a:cs typeface="Calibri"/>
              </a:rPr>
              <a:t>=</a:t>
            </a:r>
            <a:r>
              <a:rPr spc="10" dirty="0">
                <a:latin typeface="Calibri"/>
                <a:cs typeface="Calibri"/>
              </a:rPr>
              <a:t> </a:t>
            </a:r>
            <a:r>
              <a:rPr spc="5" dirty="0">
                <a:latin typeface="Calibri"/>
                <a:cs typeface="Calibri"/>
              </a:rPr>
              <a:t>10</a:t>
            </a:r>
            <a:r>
              <a:rPr spc="-35" dirty="0">
                <a:latin typeface="Calibri"/>
                <a:cs typeface="Calibri"/>
              </a:rPr>
              <a:t> </a:t>
            </a:r>
            <a:r>
              <a:rPr dirty="0">
                <a:latin typeface="Calibri"/>
                <a:cs typeface="Calibri"/>
              </a:rPr>
              <a:t>samples</a:t>
            </a:r>
          </a:p>
          <a:p>
            <a:pPr marL="756285" lvl="1" indent="-287020">
              <a:lnSpc>
                <a:spcPct val="100000"/>
              </a:lnSpc>
              <a:buFont typeface="Arial"/>
              <a:buChar char="–"/>
              <a:tabLst>
                <a:tab pos="756285" algn="l"/>
                <a:tab pos="756920" algn="l"/>
              </a:tabLst>
            </a:pPr>
            <a:r>
              <a:rPr spc="-30" dirty="0">
                <a:latin typeface="Calibri"/>
                <a:cs typeface="Calibri"/>
              </a:rPr>
              <a:t>Training</a:t>
            </a:r>
            <a:r>
              <a:rPr spc="-55" dirty="0">
                <a:latin typeface="Calibri"/>
                <a:cs typeface="Calibri"/>
              </a:rPr>
              <a:t> </a:t>
            </a:r>
            <a:r>
              <a:rPr spc="-10" dirty="0">
                <a:latin typeface="Calibri"/>
                <a:cs typeface="Calibri"/>
              </a:rPr>
              <a:t>Data</a:t>
            </a:r>
            <a:r>
              <a:rPr spc="-20" dirty="0">
                <a:latin typeface="Calibri"/>
                <a:cs typeface="Calibri"/>
              </a:rPr>
              <a:t> </a:t>
            </a:r>
            <a:r>
              <a:rPr dirty="0">
                <a:latin typeface="Calibri"/>
                <a:cs typeface="Calibri"/>
              </a:rPr>
              <a:t>=</a:t>
            </a:r>
            <a:r>
              <a:rPr spc="-10" dirty="0">
                <a:latin typeface="Calibri"/>
                <a:cs typeface="Calibri"/>
              </a:rPr>
              <a:t> </a:t>
            </a:r>
            <a:r>
              <a:rPr spc="5" dirty="0">
                <a:latin typeface="Calibri"/>
                <a:cs typeface="Calibri"/>
              </a:rPr>
              <a:t>k-1</a:t>
            </a:r>
            <a:r>
              <a:rPr spc="-5" dirty="0">
                <a:latin typeface="Calibri"/>
                <a:cs typeface="Calibri"/>
              </a:rPr>
              <a:t> subsets</a:t>
            </a:r>
            <a:r>
              <a:rPr spc="-15" dirty="0">
                <a:latin typeface="Calibri"/>
                <a:cs typeface="Calibri"/>
              </a:rPr>
              <a:t> </a:t>
            </a:r>
            <a:r>
              <a:rPr dirty="0">
                <a:latin typeface="Calibri"/>
                <a:cs typeface="Calibri"/>
              </a:rPr>
              <a:t>=</a:t>
            </a:r>
            <a:r>
              <a:rPr spc="15" dirty="0">
                <a:latin typeface="Calibri"/>
                <a:cs typeface="Calibri"/>
              </a:rPr>
              <a:t> </a:t>
            </a:r>
            <a:r>
              <a:rPr dirty="0">
                <a:latin typeface="Calibri"/>
                <a:cs typeface="Calibri"/>
              </a:rPr>
              <a:t>(10-1)·(10</a:t>
            </a:r>
            <a:r>
              <a:rPr spc="-80" dirty="0">
                <a:latin typeface="Calibri"/>
                <a:cs typeface="Calibri"/>
              </a:rPr>
              <a:t> </a:t>
            </a:r>
            <a:r>
              <a:rPr dirty="0">
                <a:latin typeface="Calibri"/>
                <a:cs typeface="Calibri"/>
              </a:rPr>
              <a:t>samples)</a:t>
            </a:r>
            <a:r>
              <a:rPr spc="-35" dirty="0">
                <a:latin typeface="Calibri"/>
                <a:cs typeface="Calibri"/>
              </a:rPr>
              <a:t> </a:t>
            </a:r>
            <a:r>
              <a:rPr dirty="0">
                <a:latin typeface="Calibri"/>
                <a:cs typeface="Calibri"/>
              </a:rPr>
              <a:t>=</a:t>
            </a:r>
            <a:r>
              <a:rPr spc="-10" dirty="0">
                <a:latin typeface="Calibri"/>
                <a:cs typeface="Calibri"/>
              </a:rPr>
              <a:t> </a:t>
            </a:r>
            <a:r>
              <a:rPr spc="5" dirty="0">
                <a:latin typeface="Calibri"/>
                <a:cs typeface="Calibri"/>
              </a:rPr>
              <a:t>90</a:t>
            </a:r>
            <a:r>
              <a:rPr spc="-5" dirty="0">
                <a:latin typeface="Calibri"/>
                <a:cs typeface="Calibri"/>
              </a:rPr>
              <a:t> </a:t>
            </a:r>
            <a:r>
              <a:rPr dirty="0">
                <a:latin typeface="Calibri"/>
                <a:cs typeface="Calibri"/>
              </a:rPr>
              <a:t>samples</a:t>
            </a:r>
            <a:endParaRPr lang="en-US" dirty="0">
              <a:latin typeface="Calibri"/>
              <a:cs typeface="Calibri"/>
            </a:endParaRPr>
          </a:p>
          <a:p>
            <a:pPr marL="354965" indent="-342900">
              <a:buFont typeface="Arial" panose="020B0604020202020204" pitchFamily="34" charset="0"/>
              <a:buChar char="•"/>
              <a:tabLst>
                <a:tab pos="756285" algn="l"/>
                <a:tab pos="756920" algn="l"/>
              </a:tabLst>
            </a:pPr>
            <a:r>
              <a:rPr lang="en-US" sz="2000" spc="-55" dirty="0">
                <a:cs typeface="Calibri"/>
              </a:rPr>
              <a:t>You</a:t>
            </a:r>
            <a:r>
              <a:rPr lang="en-US" sz="2000" spc="-10" dirty="0">
                <a:cs typeface="Calibri"/>
              </a:rPr>
              <a:t> will</a:t>
            </a:r>
            <a:r>
              <a:rPr lang="en-US" sz="2000" spc="35" dirty="0">
                <a:cs typeface="Calibri"/>
              </a:rPr>
              <a:t> </a:t>
            </a:r>
            <a:r>
              <a:rPr lang="en-US" sz="2000" spc="-15" dirty="0">
                <a:cs typeface="Calibri"/>
              </a:rPr>
              <a:t>see</a:t>
            </a:r>
            <a:r>
              <a:rPr lang="en-US" sz="2000" spc="25" dirty="0">
                <a:cs typeface="Calibri"/>
              </a:rPr>
              <a:t> </a:t>
            </a:r>
            <a:r>
              <a:rPr lang="en-US" sz="2000" spc="-15" dirty="0">
                <a:cs typeface="Calibri"/>
              </a:rPr>
              <a:t>10-fold</a:t>
            </a:r>
            <a:r>
              <a:rPr lang="en-US" sz="2000" spc="70" dirty="0">
                <a:cs typeface="Calibri"/>
              </a:rPr>
              <a:t> </a:t>
            </a:r>
            <a:r>
              <a:rPr lang="en-US" sz="2000" spc="-15" dirty="0">
                <a:cs typeface="Calibri"/>
              </a:rPr>
              <a:t>cross-validation</a:t>
            </a:r>
            <a:r>
              <a:rPr lang="en-US" sz="2000" spc="65" dirty="0">
                <a:cs typeface="Calibri"/>
              </a:rPr>
              <a:t> </a:t>
            </a:r>
            <a:r>
              <a:rPr lang="en-US" sz="2000" spc="-20" dirty="0">
                <a:cs typeface="Calibri"/>
              </a:rPr>
              <a:t>given</a:t>
            </a:r>
            <a:r>
              <a:rPr lang="en-US" sz="2000" spc="70" dirty="0">
                <a:cs typeface="Calibri"/>
              </a:rPr>
              <a:t> </a:t>
            </a:r>
            <a:r>
              <a:rPr lang="en-US" sz="2000" spc="-5" dirty="0">
                <a:cs typeface="Calibri"/>
              </a:rPr>
              <a:t>as</a:t>
            </a:r>
            <a:r>
              <a:rPr lang="en-US" sz="2000" dirty="0">
                <a:cs typeface="Calibri"/>
              </a:rPr>
              <a:t> </a:t>
            </a:r>
            <a:r>
              <a:rPr lang="en-US" sz="2000" spc="-5" dirty="0">
                <a:cs typeface="Calibri"/>
              </a:rPr>
              <a:t>a</a:t>
            </a:r>
            <a:r>
              <a:rPr lang="en-US" sz="2000" spc="15" dirty="0">
                <a:cs typeface="Calibri"/>
              </a:rPr>
              <a:t> </a:t>
            </a:r>
            <a:r>
              <a:rPr lang="en-US" sz="2000" spc="-10" dirty="0">
                <a:cs typeface="Calibri"/>
              </a:rPr>
              <a:t>typical</a:t>
            </a:r>
            <a:r>
              <a:rPr lang="en-US" sz="2000" spc="35" dirty="0">
                <a:cs typeface="Calibri"/>
              </a:rPr>
              <a:t> </a:t>
            </a:r>
            <a:r>
              <a:rPr lang="en-US" sz="2000" spc="-15" dirty="0">
                <a:cs typeface="Calibri"/>
              </a:rPr>
              <a:t>value</a:t>
            </a:r>
            <a:r>
              <a:rPr lang="en-US" sz="2000" dirty="0">
                <a:cs typeface="Calibri"/>
              </a:rPr>
              <a:t> </a:t>
            </a:r>
            <a:r>
              <a:rPr lang="en-US" sz="2000" spc="-25" dirty="0">
                <a:cs typeface="Calibri"/>
              </a:rPr>
              <a:t>for</a:t>
            </a:r>
            <a:r>
              <a:rPr lang="en-US" sz="2000" spc="35" dirty="0">
                <a:cs typeface="Calibri"/>
              </a:rPr>
              <a:t> </a:t>
            </a:r>
            <a:r>
              <a:rPr lang="en-US" sz="2000" spc="-5" dirty="0">
                <a:cs typeface="Calibri"/>
              </a:rPr>
              <a:t>k</a:t>
            </a:r>
            <a:r>
              <a:rPr lang="en-US" sz="2000" spc="15" dirty="0">
                <a:cs typeface="Calibri"/>
              </a:rPr>
              <a:t> </a:t>
            </a:r>
            <a:r>
              <a:rPr lang="en-US" sz="2000" spc="-10" dirty="0">
                <a:cs typeface="Calibri"/>
              </a:rPr>
              <a:t>in</a:t>
            </a:r>
            <a:r>
              <a:rPr lang="en-US" sz="2000" spc="-5" dirty="0">
                <a:cs typeface="Calibri"/>
              </a:rPr>
              <a:t> lots</a:t>
            </a:r>
            <a:r>
              <a:rPr lang="en-US" sz="2000" spc="20" dirty="0">
                <a:cs typeface="Calibri"/>
              </a:rPr>
              <a:t> </a:t>
            </a:r>
            <a:r>
              <a:rPr lang="en-US" sz="2000" spc="-5" dirty="0">
                <a:cs typeface="Calibri"/>
              </a:rPr>
              <a:t>of </a:t>
            </a:r>
            <a:r>
              <a:rPr lang="en-US" sz="2000" spc="-434" dirty="0">
                <a:cs typeface="Calibri"/>
              </a:rPr>
              <a:t> </a:t>
            </a:r>
            <a:r>
              <a:rPr lang="en-US" sz="2000" spc="-25" dirty="0">
                <a:cs typeface="Calibri"/>
              </a:rPr>
              <a:t>references</a:t>
            </a:r>
            <a:endParaRPr sz="1600" dirty="0">
              <a:latin typeface="Calibri"/>
              <a:cs typeface="Calibri"/>
            </a:endParaRPr>
          </a:p>
        </p:txBody>
      </p:sp>
      <p:pic>
        <p:nvPicPr>
          <p:cNvPr id="4" name="object 4"/>
          <p:cNvPicPr/>
          <p:nvPr/>
        </p:nvPicPr>
        <p:blipFill>
          <a:blip r:embed="rId2" cstate="print"/>
          <a:stretch>
            <a:fillRect/>
          </a:stretch>
        </p:blipFill>
        <p:spPr>
          <a:xfrm>
            <a:off x="933450" y="4533899"/>
            <a:ext cx="7258050" cy="17240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3767" y="461581"/>
            <a:ext cx="4235450" cy="696595"/>
          </a:xfrm>
          <a:prstGeom prst="rect">
            <a:avLst/>
          </a:prstGeom>
        </p:spPr>
        <p:txBody>
          <a:bodyPr vert="horz" wrap="square" lIns="0" tIns="13335" rIns="0" bIns="0" rtlCol="0">
            <a:spAutoFit/>
          </a:bodyPr>
          <a:lstStyle/>
          <a:p>
            <a:pPr marL="12700">
              <a:lnSpc>
                <a:spcPct val="100000"/>
              </a:lnSpc>
              <a:spcBef>
                <a:spcPts val="105"/>
              </a:spcBef>
            </a:pPr>
            <a:r>
              <a:rPr spc="-20" dirty="0"/>
              <a:t>Evaluation</a:t>
            </a:r>
            <a:r>
              <a:rPr spc="-75" dirty="0"/>
              <a:t> </a:t>
            </a:r>
            <a:r>
              <a:rPr spc="-5" dirty="0"/>
              <a:t>Metrics</a:t>
            </a:r>
          </a:p>
        </p:txBody>
      </p:sp>
      <p:sp>
        <p:nvSpPr>
          <p:cNvPr id="3" name="object 3"/>
          <p:cNvSpPr txBox="1"/>
          <p:nvPr/>
        </p:nvSpPr>
        <p:spPr>
          <a:xfrm>
            <a:off x="535940" y="1526540"/>
            <a:ext cx="7884159" cy="4549140"/>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sz="3000" spc="-25" dirty="0">
                <a:latin typeface="Calibri"/>
                <a:cs typeface="Calibri"/>
              </a:rPr>
              <a:t>Why</a:t>
            </a:r>
            <a:r>
              <a:rPr sz="3000" dirty="0">
                <a:latin typeface="Calibri"/>
                <a:cs typeface="Calibri"/>
              </a:rPr>
              <a:t> </a:t>
            </a:r>
            <a:r>
              <a:rPr sz="3000" spc="-15" dirty="0">
                <a:latin typeface="Calibri"/>
                <a:cs typeface="Calibri"/>
              </a:rPr>
              <a:t>are </a:t>
            </a:r>
            <a:r>
              <a:rPr sz="3000" spc="-5" dirty="0">
                <a:latin typeface="Calibri"/>
                <a:cs typeface="Calibri"/>
              </a:rPr>
              <a:t>metrics</a:t>
            </a:r>
            <a:r>
              <a:rPr sz="3000" spc="-35" dirty="0">
                <a:latin typeface="Calibri"/>
                <a:cs typeface="Calibri"/>
              </a:rPr>
              <a:t> </a:t>
            </a:r>
            <a:r>
              <a:rPr sz="3000" spc="-10" dirty="0">
                <a:latin typeface="Calibri"/>
                <a:cs typeface="Calibri"/>
              </a:rPr>
              <a:t>important?</a:t>
            </a:r>
            <a:endParaRPr sz="3000">
              <a:latin typeface="Calibri"/>
              <a:cs typeface="Calibri"/>
            </a:endParaRPr>
          </a:p>
          <a:p>
            <a:pPr marL="355600" indent="-342900">
              <a:lnSpc>
                <a:spcPct val="100000"/>
              </a:lnSpc>
              <a:buFont typeface="Arial"/>
              <a:buChar char="•"/>
              <a:tabLst>
                <a:tab pos="354965" algn="l"/>
                <a:tab pos="355600" algn="l"/>
              </a:tabLst>
            </a:pPr>
            <a:r>
              <a:rPr sz="3000" spc="-10" dirty="0">
                <a:latin typeface="Calibri"/>
                <a:cs typeface="Calibri"/>
              </a:rPr>
              <a:t>Useful </a:t>
            </a:r>
            <a:r>
              <a:rPr sz="3000" spc="-15" dirty="0">
                <a:latin typeface="Calibri"/>
                <a:cs typeface="Calibri"/>
              </a:rPr>
              <a:t>to</a:t>
            </a:r>
            <a:r>
              <a:rPr sz="3000" spc="-25" dirty="0">
                <a:latin typeface="Calibri"/>
                <a:cs typeface="Calibri"/>
              </a:rPr>
              <a:t> </a:t>
            </a:r>
            <a:r>
              <a:rPr sz="3000" spc="-5" dirty="0">
                <a:latin typeface="Calibri"/>
                <a:cs typeface="Calibri"/>
              </a:rPr>
              <a:t>quantify the</a:t>
            </a:r>
            <a:r>
              <a:rPr sz="3000" spc="-15" dirty="0">
                <a:latin typeface="Calibri"/>
                <a:cs typeface="Calibri"/>
              </a:rPr>
              <a:t> </a:t>
            </a:r>
            <a:r>
              <a:rPr sz="3000" spc="-40" dirty="0">
                <a:latin typeface="Calibri"/>
                <a:cs typeface="Calibri"/>
              </a:rPr>
              <a:t>“gap”</a:t>
            </a:r>
            <a:r>
              <a:rPr sz="3000" spc="-25" dirty="0">
                <a:latin typeface="Calibri"/>
                <a:cs typeface="Calibri"/>
              </a:rPr>
              <a:t> </a:t>
            </a:r>
            <a:r>
              <a:rPr sz="3000" spc="-10" dirty="0">
                <a:latin typeface="Calibri"/>
                <a:cs typeface="Calibri"/>
              </a:rPr>
              <a:t>between:</a:t>
            </a:r>
            <a:endParaRPr sz="3000">
              <a:latin typeface="Calibri"/>
              <a:cs typeface="Calibri"/>
            </a:endParaRPr>
          </a:p>
          <a:p>
            <a:pPr marL="756285" marR="356235" lvl="1" indent="-287020">
              <a:lnSpc>
                <a:spcPts val="2500"/>
              </a:lnSpc>
              <a:spcBef>
                <a:spcPts val="615"/>
              </a:spcBef>
              <a:buFont typeface="Arial"/>
              <a:buChar char="–"/>
              <a:tabLst>
                <a:tab pos="756920" algn="l"/>
              </a:tabLst>
            </a:pPr>
            <a:r>
              <a:rPr sz="2600" spc="-5" dirty="0">
                <a:latin typeface="Calibri"/>
                <a:cs typeface="Calibri"/>
              </a:rPr>
              <a:t>Desired </a:t>
            </a:r>
            <a:r>
              <a:rPr sz="2600" spc="-10" dirty="0">
                <a:latin typeface="Calibri"/>
                <a:cs typeface="Calibri"/>
              </a:rPr>
              <a:t>performance </a:t>
            </a:r>
            <a:r>
              <a:rPr sz="2600" dirty="0">
                <a:latin typeface="Calibri"/>
                <a:cs typeface="Calibri"/>
              </a:rPr>
              <a:t>and </a:t>
            </a:r>
            <a:r>
              <a:rPr sz="2600" spc="-5" dirty="0">
                <a:latin typeface="Calibri"/>
                <a:cs typeface="Calibri"/>
              </a:rPr>
              <a:t>baseline </a:t>
            </a:r>
            <a:r>
              <a:rPr sz="2600" spc="-10" dirty="0">
                <a:latin typeface="Calibri"/>
                <a:cs typeface="Calibri"/>
              </a:rPr>
              <a:t>(estimate </a:t>
            </a:r>
            <a:r>
              <a:rPr sz="2600" spc="-25" dirty="0">
                <a:latin typeface="Calibri"/>
                <a:cs typeface="Calibri"/>
              </a:rPr>
              <a:t>effort </a:t>
            </a:r>
            <a:r>
              <a:rPr sz="2600" spc="-575" dirty="0">
                <a:latin typeface="Calibri"/>
                <a:cs typeface="Calibri"/>
              </a:rPr>
              <a:t> </a:t>
            </a:r>
            <a:r>
              <a:rPr sz="2600" spc="-5" dirty="0">
                <a:latin typeface="Calibri"/>
                <a:cs typeface="Calibri"/>
              </a:rPr>
              <a:t>initially).</a:t>
            </a:r>
            <a:endParaRPr sz="2600">
              <a:latin typeface="Calibri"/>
              <a:cs typeface="Calibri"/>
            </a:endParaRPr>
          </a:p>
          <a:p>
            <a:pPr marL="756285" lvl="1" indent="-287020">
              <a:lnSpc>
                <a:spcPct val="100000"/>
              </a:lnSpc>
              <a:spcBef>
                <a:spcPts val="15"/>
              </a:spcBef>
              <a:buFont typeface="Arial"/>
              <a:buChar char="–"/>
              <a:tabLst>
                <a:tab pos="756920" algn="l"/>
              </a:tabLst>
            </a:pPr>
            <a:r>
              <a:rPr sz="2600" spc="-5" dirty="0">
                <a:latin typeface="Calibri"/>
                <a:cs typeface="Calibri"/>
              </a:rPr>
              <a:t>Desired</a:t>
            </a:r>
            <a:r>
              <a:rPr sz="2600" spc="-30" dirty="0">
                <a:latin typeface="Calibri"/>
                <a:cs typeface="Calibri"/>
              </a:rPr>
              <a:t> </a:t>
            </a:r>
            <a:r>
              <a:rPr sz="2600" spc="-10" dirty="0">
                <a:latin typeface="Calibri"/>
                <a:cs typeface="Calibri"/>
              </a:rPr>
              <a:t>performance</a:t>
            </a:r>
            <a:r>
              <a:rPr sz="2600" spc="-20" dirty="0">
                <a:latin typeface="Calibri"/>
                <a:cs typeface="Calibri"/>
              </a:rPr>
              <a:t> </a:t>
            </a:r>
            <a:r>
              <a:rPr sz="2600" dirty="0">
                <a:latin typeface="Calibri"/>
                <a:cs typeface="Calibri"/>
              </a:rPr>
              <a:t>and</a:t>
            </a:r>
            <a:r>
              <a:rPr sz="2600" spc="-10" dirty="0">
                <a:latin typeface="Calibri"/>
                <a:cs typeface="Calibri"/>
              </a:rPr>
              <a:t> current</a:t>
            </a:r>
            <a:r>
              <a:rPr sz="2600" spc="-15" dirty="0">
                <a:latin typeface="Calibri"/>
                <a:cs typeface="Calibri"/>
              </a:rPr>
              <a:t> </a:t>
            </a:r>
            <a:r>
              <a:rPr sz="2600" spc="-10" dirty="0">
                <a:latin typeface="Calibri"/>
                <a:cs typeface="Calibri"/>
              </a:rPr>
              <a:t>performance.</a:t>
            </a:r>
            <a:endParaRPr sz="2600">
              <a:latin typeface="Calibri"/>
              <a:cs typeface="Calibri"/>
            </a:endParaRPr>
          </a:p>
          <a:p>
            <a:pPr marL="756285" lvl="1" indent="-287020">
              <a:lnSpc>
                <a:spcPts val="3110"/>
              </a:lnSpc>
              <a:buFont typeface="Arial"/>
              <a:buChar char="–"/>
              <a:tabLst>
                <a:tab pos="756920" algn="l"/>
              </a:tabLst>
            </a:pPr>
            <a:r>
              <a:rPr sz="2600" spc="-5" dirty="0">
                <a:latin typeface="Calibri"/>
                <a:cs typeface="Calibri"/>
              </a:rPr>
              <a:t>Measure</a:t>
            </a:r>
            <a:r>
              <a:rPr sz="2600" spc="-55" dirty="0">
                <a:latin typeface="Calibri"/>
                <a:cs typeface="Calibri"/>
              </a:rPr>
              <a:t> </a:t>
            </a:r>
            <a:r>
              <a:rPr sz="2600" spc="-10" dirty="0">
                <a:latin typeface="Calibri"/>
                <a:cs typeface="Calibri"/>
              </a:rPr>
              <a:t>progress</a:t>
            </a:r>
            <a:r>
              <a:rPr sz="2600" spc="-40" dirty="0">
                <a:latin typeface="Calibri"/>
                <a:cs typeface="Calibri"/>
              </a:rPr>
              <a:t> </a:t>
            </a:r>
            <a:r>
              <a:rPr sz="2600" spc="-10" dirty="0">
                <a:latin typeface="Calibri"/>
                <a:cs typeface="Calibri"/>
              </a:rPr>
              <a:t>over</a:t>
            </a:r>
            <a:r>
              <a:rPr sz="2600" spc="-20" dirty="0">
                <a:latin typeface="Calibri"/>
                <a:cs typeface="Calibri"/>
              </a:rPr>
              <a:t> </a:t>
            </a:r>
            <a:r>
              <a:rPr sz="2600" dirty="0">
                <a:latin typeface="Calibri"/>
                <a:cs typeface="Calibri"/>
              </a:rPr>
              <a:t>time.</a:t>
            </a:r>
            <a:endParaRPr sz="2600">
              <a:latin typeface="Calibri"/>
              <a:cs typeface="Calibri"/>
            </a:endParaRPr>
          </a:p>
          <a:p>
            <a:pPr marL="355600" indent="-342900">
              <a:lnSpc>
                <a:spcPts val="3590"/>
              </a:lnSpc>
              <a:buFont typeface="Arial"/>
              <a:buChar char="•"/>
              <a:tabLst>
                <a:tab pos="354965" algn="l"/>
                <a:tab pos="355600" algn="l"/>
              </a:tabLst>
            </a:pPr>
            <a:r>
              <a:rPr sz="3000" spc="-10" dirty="0">
                <a:latin typeface="Calibri"/>
                <a:cs typeface="Calibri"/>
              </a:rPr>
              <a:t>Determining</a:t>
            </a:r>
            <a:r>
              <a:rPr sz="3000" spc="5" dirty="0">
                <a:latin typeface="Calibri"/>
                <a:cs typeface="Calibri"/>
              </a:rPr>
              <a:t> </a:t>
            </a:r>
            <a:r>
              <a:rPr sz="3000" spc="-5" dirty="0">
                <a:latin typeface="Calibri"/>
                <a:cs typeface="Calibri"/>
              </a:rPr>
              <a:t>the</a:t>
            </a:r>
            <a:r>
              <a:rPr sz="3000" spc="-15" dirty="0">
                <a:latin typeface="Calibri"/>
                <a:cs typeface="Calibri"/>
              </a:rPr>
              <a:t> best</a:t>
            </a:r>
            <a:r>
              <a:rPr sz="3000" spc="-10" dirty="0">
                <a:latin typeface="Calibri"/>
                <a:cs typeface="Calibri"/>
              </a:rPr>
              <a:t> set</a:t>
            </a:r>
            <a:r>
              <a:rPr sz="3000" spc="-15" dirty="0">
                <a:latin typeface="Calibri"/>
                <a:cs typeface="Calibri"/>
              </a:rPr>
              <a:t> </a:t>
            </a:r>
            <a:r>
              <a:rPr sz="3000" dirty="0">
                <a:latin typeface="Calibri"/>
                <a:cs typeface="Calibri"/>
              </a:rPr>
              <a:t>of</a:t>
            </a:r>
            <a:r>
              <a:rPr sz="3000" spc="-20" dirty="0">
                <a:latin typeface="Calibri"/>
                <a:cs typeface="Calibri"/>
              </a:rPr>
              <a:t> </a:t>
            </a:r>
            <a:r>
              <a:rPr sz="3000" spc="-5" dirty="0">
                <a:latin typeface="Calibri"/>
                <a:cs typeface="Calibri"/>
              </a:rPr>
              <a:t>input</a:t>
            </a:r>
            <a:r>
              <a:rPr sz="3000" spc="5" dirty="0">
                <a:latin typeface="Calibri"/>
                <a:cs typeface="Calibri"/>
              </a:rPr>
              <a:t> </a:t>
            </a:r>
            <a:r>
              <a:rPr sz="3000" spc="-20" dirty="0">
                <a:latin typeface="Calibri"/>
                <a:cs typeface="Calibri"/>
              </a:rPr>
              <a:t>features</a:t>
            </a:r>
            <a:r>
              <a:rPr sz="3000" spc="-25" dirty="0">
                <a:latin typeface="Calibri"/>
                <a:cs typeface="Calibri"/>
              </a:rPr>
              <a:t> </a:t>
            </a:r>
            <a:r>
              <a:rPr sz="3000" spc="-15" dirty="0">
                <a:latin typeface="Calibri"/>
                <a:cs typeface="Calibri"/>
              </a:rPr>
              <a:t>to</a:t>
            </a:r>
            <a:r>
              <a:rPr sz="3000" spc="-10" dirty="0">
                <a:latin typeface="Calibri"/>
                <a:cs typeface="Calibri"/>
              </a:rPr>
              <a:t> </a:t>
            </a:r>
            <a:r>
              <a:rPr sz="3000" spc="-5" dirty="0">
                <a:latin typeface="Calibri"/>
                <a:cs typeface="Calibri"/>
              </a:rPr>
              <a:t>use</a:t>
            </a:r>
            <a:endParaRPr sz="3000">
              <a:latin typeface="Calibri"/>
              <a:cs typeface="Calibri"/>
            </a:endParaRPr>
          </a:p>
          <a:p>
            <a:pPr marL="355600" marR="88265" indent="-342900">
              <a:lnSpc>
                <a:spcPts val="2880"/>
              </a:lnSpc>
              <a:spcBef>
                <a:spcPts val="695"/>
              </a:spcBef>
              <a:buFont typeface="Arial"/>
              <a:buChar char="•"/>
              <a:tabLst>
                <a:tab pos="354965" algn="l"/>
                <a:tab pos="355600" algn="l"/>
              </a:tabLst>
            </a:pPr>
            <a:r>
              <a:rPr sz="3000" spc="-5" dirty="0">
                <a:latin typeface="Calibri"/>
                <a:cs typeface="Calibri"/>
              </a:rPr>
              <a:t>Comparing</a:t>
            </a:r>
            <a:r>
              <a:rPr sz="3000" spc="20" dirty="0">
                <a:latin typeface="Calibri"/>
                <a:cs typeface="Calibri"/>
              </a:rPr>
              <a:t> </a:t>
            </a:r>
            <a:r>
              <a:rPr sz="3000" spc="-25" dirty="0">
                <a:latin typeface="Calibri"/>
                <a:cs typeface="Calibri"/>
              </a:rPr>
              <a:t>different</a:t>
            </a:r>
            <a:r>
              <a:rPr sz="3000" spc="-15" dirty="0">
                <a:latin typeface="Calibri"/>
                <a:cs typeface="Calibri"/>
              </a:rPr>
              <a:t> </a:t>
            </a:r>
            <a:r>
              <a:rPr sz="3000" dirty="0">
                <a:latin typeface="Calibri"/>
                <a:cs typeface="Calibri"/>
              </a:rPr>
              <a:t>ML</a:t>
            </a:r>
            <a:r>
              <a:rPr sz="3000" spc="-10" dirty="0">
                <a:latin typeface="Calibri"/>
                <a:cs typeface="Calibri"/>
              </a:rPr>
              <a:t> </a:t>
            </a:r>
            <a:r>
              <a:rPr sz="3000" spc="-5" dirty="0">
                <a:latin typeface="Calibri"/>
                <a:cs typeface="Calibri"/>
              </a:rPr>
              <a:t>models</a:t>
            </a:r>
            <a:r>
              <a:rPr sz="3000" spc="10" dirty="0">
                <a:latin typeface="Calibri"/>
                <a:cs typeface="Calibri"/>
              </a:rPr>
              <a:t> </a:t>
            </a:r>
            <a:r>
              <a:rPr sz="3000" spc="-25" dirty="0">
                <a:latin typeface="Calibri"/>
                <a:cs typeface="Calibri"/>
              </a:rPr>
              <a:t>for</a:t>
            </a:r>
            <a:r>
              <a:rPr sz="3000" spc="5" dirty="0">
                <a:latin typeface="Calibri"/>
                <a:cs typeface="Calibri"/>
              </a:rPr>
              <a:t> </a:t>
            </a:r>
            <a:r>
              <a:rPr sz="3000" spc="-10" dirty="0">
                <a:latin typeface="Calibri"/>
                <a:cs typeface="Calibri"/>
              </a:rPr>
              <a:t>suitability</a:t>
            </a:r>
            <a:r>
              <a:rPr sz="3000" dirty="0">
                <a:latin typeface="Calibri"/>
                <a:cs typeface="Calibri"/>
              </a:rPr>
              <a:t> </a:t>
            </a:r>
            <a:r>
              <a:rPr sz="3000" spc="-15" dirty="0">
                <a:latin typeface="Calibri"/>
                <a:cs typeface="Calibri"/>
              </a:rPr>
              <a:t>to </a:t>
            </a:r>
            <a:r>
              <a:rPr sz="3000" spc="-660" dirty="0">
                <a:latin typeface="Calibri"/>
                <a:cs typeface="Calibri"/>
              </a:rPr>
              <a:t> </a:t>
            </a:r>
            <a:r>
              <a:rPr sz="3000" spc="-5" dirty="0">
                <a:latin typeface="Calibri"/>
                <a:cs typeface="Calibri"/>
              </a:rPr>
              <a:t>the</a:t>
            </a:r>
            <a:r>
              <a:rPr sz="3000" spc="-20" dirty="0">
                <a:latin typeface="Calibri"/>
                <a:cs typeface="Calibri"/>
              </a:rPr>
              <a:t> </a:t>
            </a:r>
            <a:r>
              <a:rPr sz="3000" spc="-10" dirty="0">
                <a:latin typeface="Calibri"/>
                <a:cs typeface="Calibri"/>
              </a:rPr>
              <a:t>software</a:t>
            </a:r>
            <a:r>
              <a:rPr sz="3000" spc="-20" dirty="0">
                <a:latin typeface="Calibri"/>
                <a:cs typeface="Calibri"/>
              </a:rPr>
              <a:t> </a:t>
            </a:r>
            <a:r>
              <a:rPr sz="3000" spc="-5" dirty="0">
                <a:latin typeface="Calibri"/>
                <a:cs typeface="Calibri"/>
              </a:rPr>
              <a:t>engineering</a:t>
            </a:r>
            <a:r>
              <a:rPr sz="3000" spc="5" dirty="0">
                <a:latin typeface="Calibri"/>
                <a:cs typeface="Calibri"/>
              </a:rPr>
              <a:t> </a:t>
            </a:r>
            <a:r>
              <a:rPr sz="3000" spc="-10" dirty="0">
                <a:latin typeface="Calibri"/>
                <a:cs typeface="Calibri"/>
              </a:rPr>
              <a:t>problem</a:t>
            </a:r>
            <a:r>
              <a:rPr sz="3000" spc="15" dirty="0">
                <a:latin typeface="Calibri"/>
                <a:cs typeface="Calibri"/>
              </a:rPr>
              <a:t> </a:t>
            </a:r>
            <a:r>
              <a:rPr sz="3000" spc="-15" dirty="0">
                <a:latin typeface="Calibri"/>
                <a:cs typeface="Calibri"/>
              </a:rPr>
              <a:t>at</a:t>
            </a:r>
            <a:r>
              <a:rPr sz="3000" spc="-20" dirty="0">
                <a:latin typeface="Calibri"/>
                <a:cs typeface="Calibri"/>
              </a:rPr>
              <a:t> </a:t>
            </a:r>
            <a:r>
              <a:rPr sz="3000" spc="-5" dirty="0">
                <a:latin typeface="Calibri"/>
                <a:cs typeface="Calibri"/>
              </a:rPr>
              <a:t>hand</a:t>
            </a:r>
            <a:endParaRPr sz="3000">
              <a:latin typeface="Calibri"/>
              <a:cs typeface="Calibri"/>
            </a:endParaRPr>
          </a:p>
          <a:p>
            <a:pPr marL="355600" marR="930275" indent="-342900">
              <a:lnSpc>
                <a:spcPts val="2880"/>
              </a:lnSpc>
              <a:spcBef>
                <a:spcPts val="720"/>
              </a:spcBef>
              <a:buFont typeface="Arial"/>
              <a:buChar char="•"/>
              <a:tabLst>
                <a:tab pos="354965" algn="l"/>
                <a:tab pos="355600" algn="l"/>
              </a:tabLst>
            </a:pPr>
            <a:r>
              <a:rPr sz="3000" spc="-5" dirty="0">
                <a:latin typeface="Calibri"/>
                <a:cs typeface="Calibri"/>
              </a:rPr>
              <a:t>Ideally the </a:t>
            </a:r>
            <a:r>
              <a:rPr sz="3000" spc="-15" dirty="0">
                <a:latin typeface="Calibri"/>
                <a:cs typeface="Calibri"/>
              </a:rPr>
              <a:t>training </a:t>
            </a:r>
            <a:r>
              <a:rPr sz="3000" spc="-5" dirty="0">
                <a:latin typeface="Calibri"/>
                <a:cs typeface="Calibri"/>
              </a:rPr>
              <a:t>objective should be the </a:t>
            </a:r>
            <a:r>
              <a:rPr sz="3000" spc="-665" dirty="0">
                <a:latin typeface="Calibri"/>
                <a:cs typeface="Calibri"/>
              </a:rPr>
              <a:t> </a:t>
            </a:r>
            <a:r>
              <a:rPr sz="3000" spc="-5" dirty="0">
                <a:latin typeface="Calibri"/>
                <a:cs typeface="Calibri"/>
              </a:rPr>
              <a:t>metric,</a:t>
            </a:r>
            <a:r>
              <a:rPr sz="3000" spc="-20" dirty="0">
                <a:latin typeface="Calibri"/>
                <a:cs typeface="Calibri"/>
              </a:rPr>
              <a:t> </a:t>
            </a:r>
            <a:r>
              <a:rPr sz="3000" spc="-5" dirty="0">
                <a:latin typeface="Calibri"/>
                <a:cs typeface="Calibri"/>
              </a:rPr>
              <a:t>but not</a:t>
            </a:r>
            <a:r>
              <a:rPr sz="3000" spc="-10" dirty="0">
                <a:latin typeface="Calibri"/>
                <a:cs typeface="Calibri"/>
              </a:rPr>
              <a:t> </a:t>
            </a:r>
            <a:r>
              <a:rPr sz="3000" spc="-25" dirty="0">
                <a:latin typeface="Calibri"/>
                <a:cs typeface="Calibri"/>
              </a:rPr>
              <a:t>always</a:t>
            </a:r>
            <a:r>
              <a:rPr sz="3000" dirty="0">
                <a:latin typeface="Calibri"/>
                <a:cs typeface="Calibri"/>
              </a:rPr>
              <a:t> </a:t>
            </a:r>
            <a:r>
              <a:rPr sz="3000" spc="-5" dirty="0">
                <a:latin typeface="Calibri"/>
                <a:cs typeface="Calibri"/>
              </a:rPr>
              <a:t>possible.</a:t>
            </a:r>
            <a:endParaRPr sz="300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0286" y="491744"/>
            <a:ext cx="2675255" cy="696595"/>
          </a:xfrm>
          <a:prstGeom prst="rect">
            <a:avLst/>
          </a:prstGeom>
        </p:spPr>
        <p:txBody>
          <a:bodyPr vert="horz" wrap="square" lIns="0" tIns="13335" rIns="0" bIns="0" rtlCol="0">
            <a:spAutoFit/>
          </a:bodyPr>
          <a:lstStyle/>
          <a:p>
            <a:pPr marL="12700">
              <a:lnSpc>
                <a:spcPct val="100000"/>
              </a:lnSpc>
              <a:spcBef>
                <a:spcPts val="105"/>
              </a:spcBef>
            </a:pPr>
            <a:r>
              <a:rPr spc="-110" dirty="0"/>
              <a:t>Test</a:t>
            </a:r>
            <a:r>
              <a:rPr spc="-80" dirty="0"/>
              <a:t> </a:t>
            </a:r>
            <a:r>
              <a:rPr spc="-10" dirty="0"/>
              <a:t>Results</a:t>
            </a:r>
          </a:p>
        </p:txBody>
      </p:sp>
      <p:sp>
        <p:nvSpPr>
          <p:cNvPr id="3" name="object 3"/>
          <p:cNvSpPr txBox="1"/>
          <p:nvPr/>
        </p:nvSpPr>
        <p:spPr>
          <a:xfrm>
            <a:off x="535940" y="1256793"/>
            <a:ext cx="6151245" cy="2830195"/>
          </a:xfrm>
          <a:prstGeom prst="rect">
            <a:avLst/>
          </a:prstGeom>
        </p:spPr>
        <p:txBody>
          <a:bodyPr vert="horz" wrap="square" lIns="0" tIns="74295" rIns="0" bIns="0" rtlCol="0">
            <a:spAutoFit/>
          </a:bodyPr>
          <a:lstStyle/>
          <a:p>
            <a:pPr marL="355600" marR="736600" indent="-342900">
              <a:lnSpc>
                <a:spcPct val="80000"/>
              </a:lnSpc>
              <a:spcBef>
                <a:spcPts val="585"/>
              </a:spcBef>
              <a:buFont typeface="Arial"/>
              <a:buChar char="•"/>
              <a:tabLst>
                <a:tab pos="354965" algn="l"/>
                <a:tab pos="355600" algn="l"/>
              </a:tabLst>
            </a:pPr>
            <a:r>
              <a:rPr sz="2000" dirty="0">
                <a:latin typeface="Calibri"/>
                <a:cs typeface="Calibri"/>
              </a:rPr>
              <a:t>The </a:t>
            </a:r>
            <a:r>
              <a:rPr sz="2000" spc="-10" dirty="0">
                <a:latin typeface="Calibri"/>
                <a:cs typeface="Calibri"/>
              </a:rPr>
              <a:t>evaluation</a:t>
            </a:r>
            <a:r>
              <a:rPr sz="2000" spc="5" dirty="0">
                <a:latin typeface="Calibri"/>
                <a:cs typeface="Calibri"/>
              </a:rPr>
              <a:t> </a:t>
            </a:r>
            <a:r>
              <a:rPr sz="2000" spc="-5" dirty="0">
                <a:latin typeface="Calibri"/>
                <a:cs typeface="Calibri"/>
              </a:rPr>
              <a:t>metrics</a:t>
            </a:r>
            <a:r>
              <a:rPr sz="2000" spc="25" dirty="0">
                <a:latin typeface="Calibri"/>
                <a:cs typeface="Calibri"/>
              </a:rPr>
              <a:t> </a:t>
            </a:r>
            <a:r>
              <a:rPr sz="2000" spc="-10" dirty="0">
                <a:latin typeface="Calibri"/>
                <a:cs typeface="Calibri"/>
              </a:rPr>
              <a:t>are</a:t>
            </a:r>
            <a:r>
              <a:rPr sz="2000" dirty="0">
                <a:latin typeface="Calibri"/>
                <a:cs typeface="Calibri"/>
              </a:rPr>
              <a:t> </a:t>
            </a:r>
            <a:r>
              <a:rPr sz="2000" spc="-5" dirty="0">
                <a:latin typeface="Calibri"/>
                <a:cs typeface="Calibri"/>
              </a:rPr>
              <a:t>applied</a:t>
            </a:r>
            <a:r>
              <a:rPr sz="2000" spc="10" dirty="0">
                <a:latin typeface="Calibri"/>
                <a:cs typeface="Calibri"/>
              </a:rPr>
              <a:t> </a:t>
            </a:r>
            <a:r>
              <a:rPr sz="2000" spc="-15" dirty="0">
                <a:latin typeface="Calibri"/>
                <a:cs typeface="Calibri"/>
              </a:rPr>
              <a:t>to</a:t>
            </a:r>
            <a:r>
              <a:rPr sz="2000" spc="-10" dirty="0">
                <a:latin typeface="Calibri"/>
                <a:cs typeface="Calibri"/>
              </a:rPr>
              <a:t> </a:t>
            </a:r>
            <a:r>
              <a:rPr sz="2000" dirty="0">
                <a:latin typeface="Calibri"/>
                <a:cs typeface="Calibri"/>
              </a:rPr>
              <a:t>the </a:t>
            </a:r>
            <a:r>
              <a:rPr sz="2000" spc="-15" dirty="0">
                <a:latin typeface="Calibri"/>
                <a:cs typeface="Calibri"/>
              </a:rPr>
              <a:t>test</a:t>
            </a:r>
            <a:r>
              <a:rPr sz="2000" dirty="0">
                <a:latin typeface="Calibri"/>
                <a:cs typeface="Calibri"/>
              </a:rPr>
              <a:t> </a:t>
            </a:r>
            <a:r>
              <a:rPr sz="2000" spc="-5" dirty="0">
                <a:latin typeface="Calibri"/>
                <a:cs typeface="Calibri"/>
              </a:rPr>
              <a:t>results.</a:t>
            </a:r>
            <a:endParaRPr sz="2000" dirty="0">
              <a:latin typeface="Calibri"/>
              <a:cs typeface="Calibri"/>
            </a:endParaRPr>
          </a:p>
          <a:p>
            <a:pPr marL="355600" marR="603250" indent="-342900">
              <a:lnSpc>
                <a:spcPct val="80000"/>
              </a:lnSpc>
              <a:spcBef>
                <a:spcPts val="480"/>
              </a:spcBef>
              <a:buFont typeface="Arial"/>
              <a:buChar char="•"/>
              <a:tabLst>
                <a:tab pos="354965" algn="l"/>
                <a:tab pos="355600" algn="l"/>
              </a:tabLst>
            </a:pPr>
            <a:r>
              <a:rPr sz="2000" dirty="0">
                <a:latin typeface="Calibri"/>
                <a:cs typeface="Calibri"/>
              </a:rPr>
              <a:t>The</a:t>
            </a:r>
            <a:r>
              <a:rPr sz="2000" spc="-5" dirty="0">
                <a:latin typeface="Calibri"/>
                <a:cs typeface="Calibri"/>
              </a:rPr>
              <a:t> </a:t>
            </a:r>
            <a:r>
              <a:rPr sz="2000" spc="-15" dirty="0">
                <a:latin typeface="Calibri"/>
                <a:cs typeface="Calibri"/>
              </a:rPr>
              <a:t>test</a:t>
            </a:r>
            <a:r>
              <a:rPr sz="2000" spc="15" dirty="0">
                <a:latin typeface="Calibri"/>
                <a:cs typeface="Calibri"/>
              </a:rPr>
              <a:t> </a:t>
            </a:r>
            <a:r>
              <a:rPr sz="2000" spc="-5" dirty="0">
                <a:latin typeface="Calibri"/>
                <a:cs typeface="Calibri"/>
              </a:rPr>
              <a:t>results</a:t>
            </a:r>
            <a:r>
              <a:rPr sz="2000" spc="5" dirty="0">
                <a:latin typeface="Calibri"/>
                <a:cs typeface="Calibri"/>
              </a:rPr>
              <a:t> </a:t>
            </a:r>
            <a:r>
              <a:rPr sz="2000" spc="-10" dirty="0">
                <a:latin typeface="Calibri"/>
                <a:cs typeface="Calibri"/>
              </a:rPr>
              <a:t>are</a:t>
            </a:r>
            <a:r>
              <a:rPr sz="2000" spc="10" dirty="0">
                <a:latin typeface="Calibri"/>
                <a:cs typeface="Calibri"/>
              </a:rPr>
              <a:t> </a:t>
            </a:r>
            <a:r>
              <a:rPr sz="2000" dirty="0">
                <a:latin typeface="Calibri"/>
                <a:cs typeface="Calibri"/>
              </a:rPr>
              <a:t>a</a:t>
            </a:r>
            <a:r>
              <a:rPr sz="2000" spc="-15" dirty="0">
                <a:latin typeface="Calibri"/>
                <a:cs typeface="Calibri"/>
              </a:rPr>
              <a:t> </a:t>
            </a:r>
            <a:r>
              <a:rPr sz="2000" spc="-10" dirty="0">
                <a:latin typeface="Calibri"/>
                <a:cs typeface="Calibri"/>
              </a:rPr>
              <a:t>list</a:t>
            </a:r>
            <a:r>
              <a:rPr sz="2000" spc="25" dirty="0">
                <a:latin typeface="Calibri"/>
                <a:cs typeface="Calibri"/>
              </a:rPr>
              <a:t> </a:t>
            </a:r>
            <a:r>
              <a:rPr sz="2000" spc="-5" dirty="0">
                <a:latin typeface="Calibri"/>
                <a:cs typeface="Calibri"/>
              </a:rPr>
              <a:t>of</a:t>
            </a:r>
            <a:r>
              <a:rPr sz="2000" spc="-10" dirty="0">
                <a:latin typeface="Calibri"/>
                <a:cs typeface="Calibri"/>
              </a:rPr>
              <a:t> ordered pairs</a:t>
            </a:r>
            <a:r>
              <a:rPr sz="2000" spc="10" dirty="0">
                <a:latin typeface="Calibri"/>
                <a:cs typeface="Calibri"/>
              </a:rPr>
              <a:t> </a:t>
            </a:r>
            <a:r>
              <a:rPr sz="2000" spc="-5" dirty="0">
                <a:latin typeface="Calibri"/>
                <a:cs typeface="Calibri"/>
              </a:rPr>
              <a:t>of</a:t>
            </a:r>
            <a:r>
              <a:rPr sz="2000" spc="-15" dirty="0">
                <a:latin typeface="Calibri"/>
                <a:cs typeface="Calibri"/>
              </a:rPr>
              <a:t> </a:t>
            </a:r>
            <a:r>
              <a:rPr sz="2000" spc="-5" dirty="0">
                <a:latin typeface="Calibri"/>
                <a:cs typeface="Calibri"/>
              </a:rPr>
              <a:t>all</a:t>
            </a:r>
            <a:r>
              <a:rPr sz="2000" dirty="0">
                <a:latin typeface="Calibri"/>
                <a:cs typeface="Calibri"/>
              </a:rPr>
              <a:t> the </a:t>
            </a:r>
            <a:r>
              <a:rPr sz="2000" spc="-434" dirty="0">
                <a:latin typeface="Calibri"/>
                <a:cs typeface="Calibri"/>
              </a:rPr>
              <a:t> </a:t>
            </a:r>
            <a:r>
              <a:rPr sz="2000" spc="-5" dirty="0">
                <a:latin typeface="Calibri"/>
                <a:cs typeface="Calibri"/>
              </a:rPr>
              <a:t>samples</a:t>
            </a:r>
            <a:r>
              <a:rPr sz="2000" spc="20" dirty="0">
                <a:latin typeface="Calibri"/>
                <a:cs typeface="Calibri"/>
              </a:rPr>
              <a:t> </a:t>
            </a:r>
            <a:r>
              <a:rPr sz="2000" spc="-5" dirty="0">
                <a:latin typeface="Calibri"/>
                <a:cs typeface="Calibri"/>
              </a:rPr>
              <a:t>in </a:t>
            </a:r>
            <a:r>
              <a:rPr sz="2000" dirty="0">
                <a:latin typeface="Calibri"/>
                <a:cs typeface="Calibri"/>
              </a:rPr>
              <a:t>the </a:t>
            </a:r>
            <a:r>
              <a:rPr sz="2000" spc="-5" dirty="0">
                <a:latin typeface="Calibri"/>
                <a:cs typeface="Calibri"/>
              </a:rPr>
              <a:t>corpus,</a:t>
            </a:r>
            <a:r>
              <a:rPr sz="2000" spc="-20" dirty="0">
                <a:latin typeface="Calibri"/>
                <a:cs typeface="Calibri"/>
              </a:rPr>
              <a:t> </a:t>
            </a:r>
            <a:r>
              <a:rPr sz="2000" spc="-10" dirty="0">
                <a:latin typeface="Calibri"/>
                <a:cs typeface="Calibri"/>
              </a:rPr>
              <a:t>where</a:t>
            </a:r>
            <a:r>
              <a:rPr sz="2000" spc="-5" dirty="0">
                <a:latin typeface="Calibri"/>
                <a:cs typeface="Calibri"/>
              </a:rPr>
              <a:t> </a:t>
            </a:r>
            <a:r>
              <a:rPr sz="2000" dirty="0">
                <a:latin typeface="Calibri"/>
                <a:cs typeface="Calibri"/>
              </a:rPr>
              <a:t>the pair </a:t>
            </a:r>
            <a:r>
              <a:rPr sz="2000" spc="-10" dirty="0">
                <a:latin typeface="Calibri"/>
                <a:cs typeface="Calibri"/>
              </a:rPr>
              <a:t>shows:</a:t>
            </a:r>
            <a:endParaRPr sz="2000" dirty="0">
              <a:latin typeface="Calibri"/>
              <a:cs typeface="Calibri"/>
            </a:endParaRPr>
          </a:p>
          <a:p>
            <a:pPr marL="756285" lvl="1" indent="-287020">
              <a:lnSpc>
                <a:spcPct val="100000"/>
              </a:lnSpc>
              <a:spcBef>
                <a:spcPts val="5"/>
              </a:spcBef>
              <a:buFont typeface="Arial"/>
              <a:buChar char="–"/>
              <a:tabLst>
                <a:tab pos="756285" algn="l"/>
                <a:tab pos="756920" algn="l"/>
              </a:tabLst>
            </a:pPr>
            <a:r>
              <a:rPr sz="1800" b="1" i="1" spc="-5" dirty="0">
                <a:solidFill>
                  <a:srgbClr val="00B0F0"/>
                </a:solidFill>
                <a:latin typeface="Calibri"/>
                <a:cs typeface="Calibri"/>
              </a:rPr>
              <a:t>actual</a:t>
            </a:r>
            <a:r>
              <a:rPr sz="1800" b="1" i="1" spc="-10" dirty="0">
                <a:solidFill>
                  <a:srgbClr val="00B0F0"/>
                </a:solidFill>
                <a:latin typeface="Calibri"/>
                <a:cs typeface="Calibri"/>
              </a:rPr>
              <a:t> </a:t>
            </a:r>
            <a:r>
              <a:rPr sz="1800" spc="-5" dirty="0">
                <a:latin typeface="Calibri"/>
                <a:cs typeface="Calibri"/>
              </a:rPr>
              <a:t>class of</a:t>
            </a:r>
            <a:r>
              <a:rPr sz="1800" spc="-10" dirty="0">
                <a:latin typeface="Calibri"/>
                <a:cs typeface="Calibri"/>
              </a:rPr>
              <a:t> </a:t>
            </a:r>
            <a:r>
              <a:rPr sz="1800" spc="-5" dirty="0">
                <a:latin typeface="Calibri"/>
                <a:cs typeface="Calibri"/>
              </a:rPr>
              <a:t>the</a:t>
            </a:r>
            <a:r>
              <a:rPr sz="1800" dirty="0">
                <a:latin typeface="Calibri"/>
                <a:cs typeface="Calibri"/>
              </a:rPr>
              <a:t> </a:t>
            </a:r>
            <a:r>
              <a:rPr sz="1800" spc="-5" dirty="0">
                <a:latin typeface="Calibri"/>
                <a:cs typeface="Calibri"/>
              </a:rPr>
              <a:t>object</a:t>
            </a:r>
            <a:endParaRPr sz="1800" dirty="0">
              <a:latin typeface="Calibri"/>
              <a:cs typeface="Calibri"/>
            </a:endParaRPr>
          </a:p>
          <a:p>
            <a:pPr marL="756285" lvl="1" indent="-287020">
              <a:lnSpc>
                <a:spcPts val="2155"/>
              </a:lnSpc>
              <a:buFont typeface="Arial"/>
              <a:buChar char="–"/>
              <a:tabLst>
                <a:tab pos="756285" algn="l"/>
                <a:tab pos="756920" algn="l"/>
              </a:tabLst>
            </a:pPr>
            <a:r>
              <a:rPr sz="1800" spc="-5" dirty="0">
                <a:latin typeface="Calibri"/>
                <a:cs typeface="Calibri"/>
              </a:rPr>
              <a:t>class</a:t>
            </a:r>
            <a:r>
              <a:rPr sz="1800"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object </a:t>
            </a:r>
            <a:r>
              <a:rPr sz="1800" b="1" i="1" spc="-5" dirty="0">
                <a:solidFill>
                  <a:srgbClr val="7030A0"/>
                </a:solidFill>
                <a:latin typeface="Calibri"/>
                <a:cs typeface="Calibri"/>
              </a:rPr>
              <a:t>predicted </a:t>
            </a:r>
            <a:r>
              <a:rPr sz="1800" spc="-5" dirty="0">
                <a:latin typeface="Calibri"/>
                <a:cs typeface="Calibri"/>
              </a:rPr>
              <a:t>by</a:t>
            </a:r>
            <a:r>
              <a:rPr sz="1800" spc="10" dirty="0">
                <a:latin typeface="Calibri"/>
                <a:cs typeface="Calibri"/>
              </a:rPr>
              <a:t> </a:t>
            </a:r>
            <a:r>
              <a:rPr sz="1800" spc="-5" dirty="0">
                <a:latin typeface="Calibri"/>
                <a:cs typeface="Calibri"/>
              </a:rPr>
              <a:t>the</a:t>
            </a:r>
            <a:r>
              <a:rPr sz="1800" spc="5" dirty="0">
                <a:latin typeface="Calibri"/>
                <a:cs typeface="Calibri"/>
              </a:rPr>
              <a:t> </a:t>
            </a:r>
            <a:r>
              <a:rPr sz="1800" spc="-5" dirty="0">
                <a:latin typeface="Calibri"/>
                <a:cs typeface="Calibri"/>
              </a:rPr>
              <a:t>ML</a:t>
            </a:r>
            <a:r>
              <a:rPr sz="1800" spc="10" dirty="0">
                <a:latin typeface="Calibri"/>
                <a:cs typeface="Calibri"/>
              </a:rPr>
              <a:t> </a:t>
            </a:r>
            <a:r>
              <a:rPr sz="1800" spc="-5" dirty="0">
                <a:latin typeface="Calibri"/>
                <a:cs typeface="Calibri"/>
              </a:rPr>
              <a:t>model</a:t>
            </a:r>
            <a:endParaRPr sz="1800" dirty="0">
              <a:latin typeface="Calibri"/>
              <a:cs typeface="Calibri"/>
            </a:endParaRPr>
          </a:p>
          <a:p>
            <a:pPr marL="355600" indent="-342900">
              <a:lnSpc>
                <a:spcPts val="2395"/>
              </a:lnSpc>
              <a:buFont typeface="Arial"/>
              <a:buChar char="•"/>
              <a:tabLst>
                <a:tab pos="354965" algn="l"/>
                <a:tab pos="355600" algn="l"/>
              </a:tabLst>
            </a:pPr>
            <a:r>
              <a:rPr sz="2000" spc="-10" dirty="0">
                <a:latin typeface="Calibri"/>
                <a:cs typeface="Calibri"/>
              </a:rPr>
              <a:t>For</a:t>
            </a:r>
            <a:r>
              <a:rPr sz="2000" spc="-15" dirty="0">
                <a:latin typeface="Calibri"/>
                <a:cs typeface="Calibri"/>
              </a:rPr>
              <a:t> example:</a:t>
            </a:r>
            <a:r>
              <a:rPr sz="2000" spc="15" dirty="0">
                <a:latin typeface="Calibri"/>
                <a:cs typeface="Calibri"/>
              </a:rPr>
              <a:t> </a:t>
            </a:r>
            <a:r>
              <a:rPr sz="2000" spc="-5" dirty="0">
                <a:latin typeface="Calibri"/>
                <a:cs typeface="Calibri"/>
              </a:rPr>
              <a:t>Sample</a:t>
            </a:r>
            <a:r>
              <a:rPr sz="2000" spc="20" dirty="0">
                <a:latin typeface="Calibri"/>
                <a:cs typeface="Calibri"/>
              </a:rPr>
              <a:t> </a:t>
            </a:r>
            <a:r>
              <a:rPr sz="2000" dirty="0">
                <a:latin typeface="Calibri"/>
                <a:cs typeface="Calibri"/>
              </a:rPr>
              <a:t>1</a:t>
            </a:r>
            <a:r>
              <a:rPr sz="2000" spc="-20" dirty="0">
                <a:latin typeface="Calibri"/>
                <a:cs typeface="Calibri"/>
              </a:rPr>
              <a:t> </a:t>
            </a:r>
            <a:r>
              <a:rPr sz="2000" dirty="0">
                <a:latin typeface="Calibri"/>
                <a:cs typeface="Calibri"/>
              </a:rPr>
              <a:t>= </a:t>
            </a:r>
            <a:r>
              <a:rPr sz="2000" spc="-5" dirty="0">
                <a:latin typeface="Calibri"/>
                <a:cs typeface="Calibri"/>
              </a:rPr>
              <a:t>(</a:t>
            </a:r>
            <a:r>
              <a:rPr sz="2000" spc="-5" dirty="0">
                <a:solidFill>
                  <a:srgbClr val="00B0F0"/>
                </a:solidFill>
                <a:latin typeface="Calibri"/>
                <a:cs typeface="Calibri"/>
              </a:rPr>
              <a:t>Cat</a:t>
            </a:r>
            <a:r>
              <a:rPr sz="2000" spc="-5" dirty="0">
                <a:latin typeface="Calibri"/>
                <a:cs typeface="Calibri"/>
              </a:rPr>
              <a:t>,</a:t>
            </a:r>
            <a:r>
              <a:rPr sz="2000" spc="-5" dirty="0">
                <a:solidFill>
                  <a:srgbClr val="7030A0"/>
                </a:solidFill>
                <a:latin typeface="Calibri"/>
                <a:cs typeface="Calibri"/>
              </a:rPr>
              <a:t>Dog</a:t>
            </a:r>
            <a:r>
              <a:rPr sz="2000" spc="-5" dirty="0">
                <a:latin typeface="Calibri"/>
                <a:cs typeface="Calibri"/>
              </a:rPr>
              <a:t>)</a:t>
            </a:r>
            <a:endParaRPr sz="2000" dirty="0">
              <a:latin typeface="Calibri"/>
              <a:cs typeface="Calibri"/>
            </a:endParaRPr>
          </a:p>
          <a:p>
            <a:pPr marL="355600" marR="5080" indent="-342900">
              <a:lnSpc>
                <a:spcPct val="80000"/>
              </a:lnSpc>
              <a:spcBef>
                <a:spcPts val="480"/>
              </a:spcBef>
              <a:buFont typeface="Arial"/>
              <a:buChar char="•"/>
              <a:tabLst>
                <a:tab pos="354965" algn="l"/>
                <a:tab pos="355600" algn="l"/>
              </a:tabLst>
            </a:pPr>
            <a:r>
              <a:rPr sz="2000" dirty="0">
                <a:latin typeface="Calibri"/>
                <a:cs typeface="Calibri"/>
              </a:rPr>
              <a:t>The</a:t>
            </a:r>
            <a:r>
              <a:rPr sz="2000" spc="-5" dirty="0">
                <a:latin typeface="Calibri"/>
                <a:cs typeface="Calibri"/>
              </a:rPr>
              <a:t> </a:t>
            </a:r>
            <a:r>
              <a:rPr sz="2000" spc="-15" dirty="0">
                <a:latin typeface="Calibri"/>
                <a:cs typeface="Calibri"/>
              </a:rPr>
              <a:t>test</a:t>
            </a:r>
            <a:r>
              <a:rPr sz="2000" spc="15" dirty="0">
                <a:latin typeface="Calibri"/>
                <a:cs typeface="Calibri"/>
              </a:rPr>
              <a:t> </a:t>
            </a:r>
            <a:r>
              <a:rPr sz="2000" spc="-5" dirty="0">
                <a:latin typeface="Calibri"/>
                <a:cs typeface="Calibri"/>
              </a:rPr>
              <a:t>results</a:t>
            </a:r>
            <a:r>
              <a:rPr sz="2000" spc="10" dirty="0">
                <a:latin typeface="Calibri"/>
                <a:cs typeface="Calibri"/>
              </a:rPr>
              <a:t> </a:t>
            </a:r>
            <a:r>
              <a:rPr sz="2000" spc="-10" dirty="0">
                <a:latin typeface="Calibri"/>
                <a:cs typeface="Calibri"/>
              </a:rPr>
              <a:t>are</a:t>
            </a:r>
            <a:r>
              <a:rPr sz="2000" spc="15" dirty="0">
                <a:latin typeface="Calibri"/>
                <a:cs typeface="Calibri"/>
              </a:rPr>
              <a:t> </a:t>
            </a:r>
            <a:r>
              <a:rPr sz="2000" spc="-15" dirty="0">
                <a:latin typeface="Calibri"/>
                <a:cs typeface="Calibri"/>
              </a:rPr>
              <a:t>created</a:t>
            </a:r>
            <a:r>
              <a:rPr sz="2000" spc="5" dirty="0">
                <a:latin typeface="Calibri"/>
                <a:cs typeface="Calibri"/>
              </a:rPr>
              <a:t> </a:t>
            </a:r>
            <a:r>
              <a:rPr sz="2000" spc="-5" dirty="0">
                <a:latin typeface="Calibri"/>
                <a:cs typeface="Calibri"/>
              </a:rPr>
              <a:t>by</a:t>
            </a:r>
            <a:r>
              <a:rPr sz="2000" spc="-15" dirty="0">
                <a:latin typeface="Calibri"/>
                <a:cs typeface="Calibri"/>
              </a:rPr>
              <a:t> </a:t>
            </a:r>
            <a:r>
              <a:rPr sz="2000" spc="-10" dirty="0">
                <a:latin typeface="Calibri"/>
                <a:cs typeface="Calibri"/>
              </a:rPr>
              <a:t>concatenating</a:t>
            </a:r>
            <a:r>
              <a:rPr sz="2000" spc="-5" dirty="0">
                <a:latin typeface="Calibri"/>
                <a:cs typeface="Calibri"/>
              </a:rPr>
              <a:t> </a:t>
            </a:r>
            <a:r>
              <a:rPr sz="2000" dirty="0">
                <a:latin typeface="Calibri"/>
                <a:cs typeface="Calibri"/>
              </a:rPr>
              <a:t>the</a:t>
            </a:r>
            <a:r>
              <a:rPr sz="2000" spc="-5" dirty="0">
                <a:latin typeface="Calibri"/>
                <a:cs typeface="Calibri"/>
              </a:rPr>
              <a:t> results </a:t>
            </a:r>
            <a:r>
              <a:rPr sz="2000" spc="-434" dirty="0">
                <a:latin typeface="Calibri"/>
                <a:cs typeface="Calibri"/>
              </a:rPr>
              <a:t> </a:t>
            </a:r>
            <a:r>
              <a:rPr sz="2000" spc="-15" dirty="0">
                <a:latin typeface="Calibri"/>
                <a:cs typeface="Calibri"/>
              </a:rPr>
              <a:t>from</a:t>
            </a:r>
            <a:r>
              <a:rPr sz="2000" dirty="0">
                <a:latin typeface="Calibri"/>
                <a:cs typeface="Calibri"/>
              </a:rPr>
              <a:t> each </a:t>
            </a:r>
            <a:r>
              <a:rPr sz="2000" spc="-15" dirty="0">
                <a:latin typeface="Calibri"/>
                <a:cs typeface="Calibri"/>
              </a:rPr>
              <a:t>fold</a:t>
            </a:r>
            <a:r>
              <a:rPr sz="2000" dirty="0">
                <a:latin typeface="Calibri"/>
                <a:cs typeface="Calibri"/>
              </a:rPr>
              <a:t> </a:t>
            </a:r>
            <a:r>
              <a:rPr sz="2000" spc="-5" dirty="0">
                <a:latin typeface="Calibri"/>
                <a:cs typeface="Calibri"/>
              </a:rPr>
              <a:t>of </a:t>
            </a:r>
            <a:r>
              <a:rPr sz="2000" dirty="0">
                <a:latin typeface="Calibri"/>
                <a:cs typeface="Calibri"/>
              </a:rPr>
              <a:t>a</a:t>
            </a:r>
            <a:r>
              <a:rPr sz="2000" spc="5" dirty="0">
                <a:latin typeface="Calibri"/>
                <a:cs typeface="Calibri"/>
              </a:rPr>
              <a:t> </a:t>
            </a:r>
            <a:r>
              <a:rPr sz="2000" spc="-10" dirty="0">
                <a:latin typeface="Calibri"/>
                <a:cs typeface="Calibri"/>
              </a:rPr>
              <a:t>k-fold</a:t>
            </a:r>
            <a:r>
              <a:rPr sz="2000" spc="-15" dirty="0">
                <a:latin typeface="Calibri"/>
                <a:cs typeface="Calibri"/>
              </a:rPr>
              <a:t> </a:t>
            </a:r>
            <a:r>
              <a:rPr sz="2000" spc="-10" dirty="0">
                <a:latin typeface="Calibri"/>
                <a:cs typeface="Calibri"/>
              </a:rPr>
              <a:t>cross-validation</a:t>
            </a:r>
            <a:r>
              <a:rPr sz="2000" spc="30" dirty="0">
                <a:latin typeface="Calibri"/>
                <a:cs typeface="Calibri"/>
              </a:rPr>
              <a:t> </a:t>
            </a:r>
            <a:r>
              <a:rPr sz="2000" spc="-10" dirty="0">
                <a:latin typeface="Calibri"/>
                <a:cs typeface="Calibri"/>
              </a:rPr>
              <a:t>experiment.</a:t>
            </a:r>
            <a:endParaRPr sz="2000" dirty="0">
              <a:latin typeface="Calibri"/>
              <a:cs typeface="Calibri"/>
            </a:endParaRPr>
          </a:p>
          <a:p>
            <a:pPr marL="355600" indent="-342900">
              <a:lnSpc>
                <a:spcPct val="100000"/>
              </a:lnSpc>
              <a:buFont typeface="Arial"/>
              <a:buChar char="•"/>
              <a:tabLst>
                <a:tab pos="354965" algn="l"/>
                <a:tab pos="355600" algn="l"/>
              </a:tabLst>
            </a:pPr>
            <a:r>
              <a:rPr sz="2000" spc="-10" dirty="0">
                <a:latin typeface="Calibri"/>
                <a:cs typeface="Calibri"/>
              </a:rPr>
              <a:t>For</a:t>
            </a:r>
            <a:r>
              <a:rPr sz="2000" spc="-25" dirty="0">
                <a:latin typeface="Calibri"/>
                <a:cs typeface="Calibri"/>
              </a:rPr>
              <a:t> </a:t>
            </a:r>
            <a:r>
              <a:rPr sz="2000" spc="-15" dirty="0">
                <a:latin typeface="Calibri"/>
                <a:cs typeface="Calibri"/>
              </a:rPr>
              <a:t>example,</a:t>
            </a:r>
            <a:r>
              <a:rPr sz="2000" spc="5" dirty="0">
                <a:latin typeface="Calibri"/>
                <a:cs typeface="Calibri"/>
              </a:rPr>
              <a:t> </a:t>
            </a:r>
            <a:r>
              <a:rPr sz="2000" dirty="0">
                <a:latin typeface="Calibri"/>
                <a:cs typeface="Calibri"/>
              </a:rPr>
              <a:t>k</a:t>
            </a:r>
            <a:r>
              <a:rPr sz="2000" spc="-20" dirty="0">
                <a:latin typeface="Calibri"/>
                <a:cs typeface="Calibri"/>
              </a:rPr>
              <a:t> </a:t>
            </a:r>
            <a:r>
              <a:rPr sz="2000" dirty="0">
                <a:latin typeface="Calibri"/>
                <a:cs typeface="Calibri"/>
              </a:rPr>
              <a:t>=</a:t>
            </a:r>
            <a:r>
              <a:rPr sz="2000" spc="-10" dirty="0">
                <a:latin typeface="Calibri"/>
                <a:cs typeface="Calibri"/>
              </a:rPr>
              <a:t> </a:t>
            </a:r>
            <a:r>
              <a:rPr sz="2000" dirty="0">
                <a:latin typeface="Calibri"/>
                <a:cs typeface="Calibri"/>
              </a:rPr>
              <a:t>3</a:t>
            </a:r>
          </a:p>
        </p:txBody>
      </p:sp>
      <p:graphicFrame>
        <p:nvGraphicFramePr>
          <p:cNvPr id="4" name="object 4"/>
          <p:cNvGraphicFramePr>
            <a:graphicFrameLocks noGrp="1"/>
          </p:cNvGraphicFramePr>
          <p:nvPr/>
        </p:nvGraphicFramePr>
        <p:xfrm>
          <a:off x="45084" y="4489450"/>
          <a:ext cx="2011679" cy="1490344"/>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822959">
                  <a:extLst>
                    <a:ext uri="{9D8B030D-6E8A-4147-A177-3AD203B41FA5}">
                      <a16:colId xmlns:a16="http://schemas.microsoft.com/office/drawing/2014/main" val="20002"/>
                    </a:ext>
                  </a:extLst>
                </a:gridCol>
              </a:tblGrid>
              <a:tr h="426084">
                <a:tc>
                  <a:txBody>
                    <a:bodyPr/>
                    <a:lstStyle/>
                    <a:p>
                      <a:pPr algn="ctr">
                        <a:lnSpc>
                          <a:spcPts val="1590"/>
                        </a:lnSpc>
                      </a:pPr>
                      <a:r>
                        <a:rPr sz="1400" b="1" dirty="0">
                          <a:solidFill>
                            <a:srgbClr val="FFFFFF"/>
                          </a:solidFill>
                          <a:latin typeface="Calibri"/>
                          <a:cs typeface="Calibri"/>
                        </a:rPr>
                        <a:t>Sample</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marL="36830">
                        <a:lnSpc>
                          <a:spcPts val="1590"/>
                        </a:lnSpc>
                      </a:pPr>
                      <a:r>
                        <a:rPr sz="1400" b="1" dirty="0">
                          <a:solidFill>
                            <a:srgbClr val="FFFFFF"/>
                          </a:solidFill>
                          <a:latin typeface="Calibri"/>
                          <a:cs typeface="Calibri"/>
                        </a:rPr>
                        <a:t>Actual</a:t>
                      </a:r>
                      <a:endParaRPr sz="1400">
                        <a:latin typeface="Calibri"/>
                        <a:cs typeface="Calibri"/>
                      </a:endParaRPr>
                    </a:p>
                    <a:p>
                      <a:pPr marL="88265">
                        <a:lnSpc>
                          <a:spcPts val="1670"/>
                        </a:lnSpc>
                      </a:pPr>
                      <a:r>
                        <a:rPr sz="1400" b="1" dirty="0">
                          <a:solidFill>
                            <a:srgbClr val="FFFFFF"/>
                          </a:solidFill>
                          <a:latin typeface="Calibri"/>
                          <a:cs typeface="Calibri"/>
                        </a:rPr>
                        <a:t>Class</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algn="ctr">
                        <a:lnSpc>
                          <a:spcPts val="1590"/>
                        </a:lnSpc>
                      </a:pPr>
                      <a:r>
                        <a:rPr sz="1400" b="1" spc="-5" dirty="0">
                          <a:solidFill>
                            <a:srgbClr val="FFFFFF"/>
                          </a:solidFill>
                          <a:latin typeface="Calibri"/>
                          <a:cs typeface="Calibri"/>
                        </a:rPr>
                        <a:t>Predicted</a:t>
                      </a:r>
                      <a:endParaRPr sz="1400">
                        <a:latin typeface="Calibri"/>
                        <a:cs typeface="Calibri"/>
                      </a:endParaRPr>
                    </a:p>
                    <a:p>
                      <a:pPr algn="ctr">
                        <a:lnSpc>
                          <a:spcPts val="1670"/>
                        </a:lnSpc>
                      </a:pPr>
                      <a:r>
                        <a:rPr sz="1400" b="1" dirty="0">
                          <a:solidFill>
                            <a:srgbClr val="FFFFFF"/>
                          </a:solidFill>
                          <a:latin typeface="Calibri"/>
                          <a:cs typeface="Calibri"/>
                        </a:rPr>
                        <a:t>Class</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extLst>
                  <a:ext uri="{0D108BD9-81ED-4DB2-BD59-A6C34878D82A}">
                    <a16:rowId xmlns:a16="http://schemas.microsoft.com/office/drawing/2014/main" val="10000"/>
                  </a:ext>
                </a:extLst>
              </a:tr>
              <a:tr h="213360">
                <a:tc>
                  <a:txBody>
                    <a:bodyPr/>
                    <a:lstStyle/>
                    <a:p>
                      <a:pPr algn="ctr">
                        <a:lnSpc>
                          <a:spcPts val="1580"/>
                        </a:lnSpc>
                      </a:pPr>
                      <a:r>
                        <a:rPr sz="1400" dirty="0">
                          <a:latin typeface="Calibri"/>
                          <a:cs typeface="Calibri"/>
                        </a:rPr>
                        <a:t>1</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marL="154305">
                        <a:lnSpc>
                          <a:spcPts val="1580"/>
                        </a:lnSpc>
                      </a:pPr>
                      <a:r>
                        <a:rPr sz="1400" spc="-5" dirty="0">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algn="ctr">
                        <a:lnSpc>
                          <a:spcPts val="1580"/>
                        </a:lnSpc>
                      </a:pPr>
                      <a:r>
                        <a:rPr sz="1400" dirty="0">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1"/>
                  </a:ext>
                </a:extLst>
              </a:tr>
              <a:tr h="212725">
                <a:tc>
                  <a:txBody>
                    <a:bodyPr/>
                    <a:lstStyle/>
                    <a:p>
                      <a:pPr algn="ctr">
                        <a:lnSpc>
                          <a:spcPts val="1580"/>
                        </a:lnSpc>
                      </a:pPr>
                      <a:r>
                        <a:rPr sz="1400" dirty="0">
                          <a:latin typeface="Calibri"/>
                          <a:cs typeface="Calibri"/>
                        </a:rPr>
                        <a:t>2</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130175">
                        <a:lnSpc>
                          <a:spcPts val="1580"/>
                        </a:lnSpc>
                      </a:pPr>
                      <a:r>
                        <a:rPr sz="1400" dirty="0">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1580"/>
                        </a:lnSpc>
                      </a:pPr>
                      <a:r>
                        <a:rPr sz="1400" dirty="0">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2"/>
                  </a:ext>
                </a:extLst>
              </a:tr>
              <a:tr h="212725">
                <a:tc>
                  <a:txBody>
                    <a:bodyPr/>
                    <a:lstStyle/>
                    <a:p>
                      <a:pPr algn="ctr">
                        <a:lnSpc>
                          <a:spcPts val="1580"/>
                        </a:lnSpc>
                      </a:pPr>
                      <a:r>
                        <a:rPr sz="1400" dirty="0">
                          <a:latin typeface="Calibri"/>
                          <a:cs typeface="Calibri"/>
                        </a:rPr>
                        <a:t>3</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149860">
                        <a:lnSpc>
                          <a:spcPts val="1580"/>
                        </a:lnSpc>
                      </a:pPr>
                      <a:r>
                        <a:rPr sz="1400" spc="-15" dirty="0">
                          <a:latin typeface="Calibri"/>
                          <a:cs typeface="Calibri"/>
                        </a:rPr>
                        <a:t>Fox</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1580"/>
                        </a:lnSpc>
                      </a:pPr>
                      <a:r>
                        <a:rPr sz="1400" spc="-15" dirty="0">
                          <a:latin typeface="Calibri"/>
                          <a:cs typeface="Calibri"/>
                        </a:rPr>
                        <a:t>Fox</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3"/>
                  </a:ext>
                </a:extLst>
              </a:tr>
              <a:tr h="212725">
                <a:tc>
                  <a:txBody>
                    <a:bodyPr/>
                    <a:lstStyle/>
                    <a:p>
                      <a:pPr algn="ctr">
                        <a:lnSpc>
                          <a:spcPts val="1580"/>
                        </a:lnSpc>
                      </a:pPr>
                      <a:r>
                        <a:rPr sz="1400" dirty="0">
                          <a:latin typeface="Calibri"/>
                          <a:cs typeface="Calibri"/>
                        </a:rPr>
                        <a:t>4</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154305">
                        <a:lnSpc>
                          <a:spcPts val="1580"/>
                        </a:lnSpc>
                      </a:pPr>
                      <a:r>
                        <a:rPr sz="1400" spc="-5" dirty="0">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635" algn="ctr">
                        <a:lnSpc>
                          <a:spcPts val="1580"/>
                        </a:lnSpc>
                      </a:pPr>
                      <a:r>
                        <a:rPr sz="1400" spc="-5" dirty="0">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4"/>
                  </a:ext>
                </a:extLst>
              </a:tr>
              <a:tr h="212725">
                <a:tc>
                  <a:txBody>
                    <a:bodyPr/>
                    <a:lstStyle/>
                    <a:p>
                      <a:pPr algn="ctr">
                        <a:lnSpc>
                          <a:spcPts val="1580"/>
                        </a:lnSpc>
                      </a:pPr>
                      <a:r>
                        <a:rPr sz="1400" dirty="0">
                          <a:latin typeface="Calibri"/>
                          <a:cs typeface="Calibri"/>
                        </a:rPr>
                        <a:t>5</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130175">
                        <a:lnSpc>
                          <a:spcPts val="1580"/>
                        </a:lnSpc>
                      </a:pPr>
                      <a:r>
                        <a:rPr sz="1400" dirty="0">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1580"/>
                        </a:lnSpc>
                      </a:pPr>
                      <a:r>
                        <a:rPr sz="1400" dirty="0">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5"/>
                  </a:ext>
                </a:extLst>
              </a:tr>
            </a:tbl>
          </a:graphicData>
        </a:graphic>
      </p:graphicFrame>
      <p:graphicFrame>
        <p:nvGraphicFramePr>
          <p:cNvPr id="5" name="object 5"/>
          <p:cNvGraphicFramePr>
            <a:graphicFrameLocks noGrp="1"/>
          </p:cNvGraphicFramePr>
          <p:nvPr/>
        </p:nvGraphicFramePr>
        <p:xfrm>
          <a:off x="2388235" y="4489450"/>
          <a:ext cx="2011679" cy="1490344"/>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822959">
                  <a:extLst>
                    <a:ext uri="{9D8B030D-6E8A-4147-A177-3AD203B41FA5}">
                      <a16:colId xmlns:a16="http://schemas.microsoft.com/office/drawing/2014/main" val="20002"/>
                    </a:ext>
                  </a:extLst>
                </a:gridCol>
              </a:tblGrid>
              <a:tr h="426084">
                <a:tc>
                  <a:txBody>
                    <a:bodyPr/>
                    <a:lstStyle/>
                    <a:p>
                      <a:pPr algn="ctr">
                        <a:lnSpc>
                          <a:spcPts val="1590"/>
                        </a:lnSpc>
                      </a:pPr>
                      <a:r>
                        <a:rPr sz="1400" b="1" dirty="0">
                          <a:solidFill>
                            <a:srgbClr val="FFFFFF"/>
                          </a:solidFill>
                          <a:latin typeface="Calibri"/>
                          <a:cs typeface="Calibri"/>
                        </a:rPr>
                        <a:t>Sample</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marL="36830">
                        <a:lnSpc>
                          <a:spcPts val="1590"/>
                        </a:lnSpc>
                      </a:pPr>
                      <a:r>
                        <a:rPr sz="1400" b="1" dirty="0">
                          <a:solidFill>
                            <a:srgbClr val="FFFFFF"/>
                          </a:solidFill>
                          <a:latin typeface="Calibri"/>
                          <a:cs typeface="Calibri"/>
                        </a:rPr>
                        <a:t>Actual</a:t>
                      </a:r>
                      <a:endParaRPr sz="1400">
                        <a:latin typeface="Calibri"/>
                        <a:cs typeface="Calibri"/>
                      </a:endParaRPr>
                    </a:p>
                    <a:p>
                      <a:pPr marL="88265">
                        <a:lnSpc>
                          <a:spcPts val="1670"/>
                        </a:lnSpc>
                      </a:pPr>
                      <a:r>
                        <a:rPr sz="1400" b="1" dirty="0">
                          <a:solidFill>
                            <a:srgbClr val="FFFFFF"/>
                          </a:solidFill>
                          <a:latin typeface="Calibri"/>
                          <a:cs typeface="Calibri"/>
                        </a:rPr>
                        <a:t>Class</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algn="ctr">
                        <a:lnSpc>
                          <a:spcPts val="1590"/>
                        </a:lnSpc>
                      </a:pPr>
                      <a:r>
                        <a:rPr sz="1400" b="1" spc="-5" dirty="0">
                          <a:solidFill>
                            <a:srgbClr val="FFFFFF"/>
                          </a:solidFill>
                          <a:latin typeface="Calibri"/>
                          <a:cs typeface="Calibri"/>
                        </a:rPr>
                        <a:t>Predicted</a:t>
                      </a:r>
                      <a:endParaRPr sz="1400">
                        <a:latin typeface="Calibri"/>
                        <a:cs typeface="Calibri"/>
                      </a:endParaRPr>
                    </a:p>
                    <a:p>
                      <a:pPr algn="ctr">
                        <a:lnSpc>
                          <a:spcPts val="1670"/>
                        </a:lnSpc>
                      </a:pPr>
                      <a:r>
                        <a:rPr sz="1400" b="1" dirty="0">
                          <a:solidFill>
                            <a:srgbClr val="FFFFFF"/>
                          </a:solidFill>
                          <a:latin typeface="Calibri"/>
                          <a:cs typeface="Calibri"/>
                        </a:rPr>
                        <a:t>Class</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extLst>
                  <a:ext uri="{0D108BD9-81ED-4DB2-BD59-A6C34878D82A}">
                    <a16:rowId xmlns:a16="http://schemas.microsoft.com/office/drawing/2014/main" val="10000"/>
                  </a:ext>
                </a:extLst>
              </a:tr>
              <a:tr h="213360">
                <a:tc>
                  <a:txBody>
                    <a:bodyPr/>
                    <a:lstStyle/>
                    <a:p>
                      <a:pPr algn="ctr">
                        <a:lnSpc>
                          <a:spcPts val="1580"/>
                        </a:lnSpc>
                      </a:pPr>
                      <a:r>
                        <a:rPr sz="1400" dirty="0">
                          <a:solidFill>
                            <a:srgbClr val="FF0000"/>
                          </a:solidFill>
                          <a:latin typeface="Calibri"/>
                          <a:cs typeface="Calibri"/>
                        </a:rPr>
                        <a:t>6</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marL="154305">
                        <a:lnSpc>
                          <a:spcPts val="1580"/>
                        </a:lnSpc>
                      </a:pPr>
                      <a:r>
                        <a:rPr sz="1400" spc="-5" dirty="0">
                          <a:solidFill>
                            <a:srgbClr val="FF0000"/>
                          </a:solidFill>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marL="266700">
                        <a:lnSpc>
                          <a:spcPts val="1580"/>
                        </a:lnSpc>
                      </a:pPr>
                      <a:r>
                        <a:rPr sz="1400" dirty="0">
                          <a:solidFill>
                            <a:srgbClr val="FF000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1"/>
                  </a:ext>
                </a:extLst>
              </a:tr>
              <a:tr h="212725">
                <a:tc>
                  <a:txBody>
                    <a:bodyPr/>
                    <a:lstStyle/>
                    <a:p>
                      <a:pPr algn="ctr">
                        <a:lnSpc>
                          <a:spcPts val="1580"/>
                        </a:lnSpc>
                      </a:pPr>
                      <a:r>
                        <a:rPr sz="1400" dirty="0">
                          <a:solidFill>
                            <a:srgbClr val="FF0000"/>
                          </a:solidFill>
                          <a:latin typeface="Calibri"/>
                          <a:cs typeface="Calibri"/>
                        </a:rPr>
                        <a:t>7</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130175">
                        <a:lnSpc>
                          <a:spcPts val="1580"/>
                        </a:lnSpc>
                      </a:pPr>
                      <a:r>
                        <a:rPr sz="1400" dirty="0">
                          <a:solidFill>
                            <a:srgbClr val="FF000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266700">
                        <a:lnSpc>
                          <a:spcPts val="1580"/>
                        </a:lnSpc>
                      </a:pPr>
                      <a:r>
                        <a:rPr sz="1400" dirty="0">
                          <a:solidFill>
                            <a:srgbClr val="FF000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2"/>
                  </a:ext>
                </a:extLst>
              </a:tr>
              <a:tr h="212725">
                <a:tc>
                  <a:txBody>
                    <a:bodyPr/>
                    <a:lstStyle/>
                    <a:p>
                      <a:pPr algn="ctr">
                        <a:lnSpc>
                          <a:spcPts val="1580"/>
                        </a:lnSpc>
                      </a:pPr>
                      <a:r>
                        <a:rPr sz="1400" dirty="0">
                          <a:solidFill>
                            <a:srgbClr val="FF0000"/>
                          </a:solidFill>
                          <a:latin typeface="Calibri"/>
                          <a:cs typeface="Calibri"/>
                        </a:rPr>
                        <a:t>8</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154305">
                        <a:lnSpc>
                          <a:spcPts val="1580"/>
                        </a:lnSpc>
                      </a:pPr>
                      <a:r>
                        <a:rPr sz="1400" spc="-5" dirty="0">
                          <a:solidFill>
                            <a:srgbClr val="FF0000"/>
                          </a:solidFill>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286385">
                        <a:lnSpc>
                          <a:spcPts val="1580"/>
                        </a:lnSpc>
                      </a:pPr>
                      <a:r>
                        <a:rPr sz="1400" spc="-15" dirty="0">
                          <a:solidFill>
                            <a:srgbClr val="FF0000"/>
                          </a:solidFill>
                          <a:latin typeface="Calibri"/>
                          <a:cs typeface="Calibri"/>
                        </a:rPr>
                        <a:t>Fox</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3"/>
                  </a:ext>
                </a:extLst>
              </a:tr>
              <a:tr h="212725">
                <a:tc>
                  <a:txBody>
                    <a:bodyPr/>
                    <a:lstStyle/>
                    <a:p>
                      <a:pPr algn="ctr">
                        <a:lnSpc>
                          <a:spcPts val="1580"/>
                        </a:lnSpc>
                      </a:pPr>
                      <a:r>
                        <a:rPr sz="1400" dirty="0">
                          <a:solidFill>
                            <a:srgbClr val="FF0000"/>
                          </a:solidFill>
                          <a:latin typeface="Calibri"/>
                          <a:cs typeface="Calibri"/>
                        </a:rPr>
                        <a:t>9</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153670">
                        <a:lnSpc>
                          <a:spcPts val="1580"/>
                        </a:lnSpc>
                      </a:pPr>
                      <a:r>
                        <a:rPr sz="1400" spc="-5" dirty="0">
                          <a:solidFill>
                            <a:srgbClr val="FF0000"/>
                          </a:solidFill>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292735">
                        <a:lnSpc>
                          <a:spcPts val="1580"/>
                        </a:lnSpc>
                      </a:pPr>
                      <a:r>
                        <a:rPr sz="1400" spc="-5" dirty="0">
                          <a:solidFill>
                            <a:srgbClr val="FF0000"/>
                          </a:solidFill>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4"/>
                  </a:ext>
                </a:extLst>
              </a:tr>
              <a:tr h="212725">
                <a:tc>
                  <a:txBody>
                    <a:bodyPr/>
                    <a:lstStyle/>
                    <a:p>
                      <a:pPr algn="ctr">
                        <a:lnSpc>
                          <a:spcPts val="1580"/>
                        </a:lnSpc>
                      </a:pPr>
                      <a:r>
                        <a:rPr sz="1400" spc="-5" dirty="0">
                          <a:solidFill>
                            <a:srgbClr val="FF0000"/>
                          </a:solidFill>
                          <a:latin typeface="Calibri"/>
                          <a:cs typeface="Calibri"/>
                        </a:rPr>
                        <a:t>10</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129539">
                        <a:lnSpc>
                          <a:spcPts val="1580"/>
                        </a:lnSpc>
                      </a:pPr>
                      <a:r>
                        <a:rPr sz="1400" dirty="0">
                          <a:solidFill>
                            <a:srgbClr val="FF000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266700">
                        <a:lnSpc>
                          <a:spcPts val="1580"/>
                        </a:lnSpc>
                      </a:pPr>
                      <a:r>
                        <a:rPr sz="1400" dirty="0">
                          <a:solidFill>
                            <a:srgbClr val="FF000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5"/>
                  </a:ext>
                </a:extLst>
              </a:tr>
            </a:tbl>
          </a:graphicData>
        </a:graphic>
      </p:graphicFrame>
      <p:graphicFrame>
        <p:nvGraphicFramePr>
          <p:cNvPr id="6" name="object 6"/>
          <p:cNvGraphicFramePr>
            <a:graphicFrameLocks noGrp="1"/>
          </p:cNvGraphicFramePr>
          <p:nvPr/>
        </p:nvGraphicFramePr>
        <p:xfrm>
          <a:off x="4731374" y="4489450"/>
          <a:ext cx="2011679" cy="1490344"/>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822959">
                  <a:extLst>
                    <a:ext uri="{9D8B030D-6E8A-4147-A177-3AD203B41FA5}">
                      <a16:colId xmlns:a16="http://schemas.microsoft.com/office/drawing/2014/main" val="20002"/>
                    </a:ext>
                  </a:extLst>
                </a:gridCol>
              </a:tblGrid>
              <a:tr h="426084">
                <a:tc>
                  <a:txBody>
                    <a:bodyPr/>
                    <a:lstStyle/>
                    <a:p>
                      <a:pPr algn="ctr">
                        <a:lnSpc>
                          <a:spcPts val="1590"/>
                        </a:lnSpc>
                      </a:pPr>
                      <a:r>
                        <a:rPr sz="1400" b="1" dirty="0">
                          <a:solidFill>
                            <a:srgbClr val="FFFFFF"/>
                          </a:solidFill>
                          <a:latin typeface="Calibri"/>
                          <a:cs typeface="Calibri"/>
                        </a:rPr>
                        <a:t>Sample</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marL="36830">
                        <a:lnSpc>
                          <a:spcPts val="1590"/>
                        </a:lnSpc>
                      </a:pPr>
                      <a:r>
                        <a:rPr sz="1400" b="1" dirty="0">
                          <a:solidFill>
                            <a:srgbClr val="FFFFFF"/>
                          </a:solidFill>
                          <a:latin typeface="Calibri"/>
                          <a:cs typeface="Calibri"/>
                        </a:rPr>
                        <a:t>Actual</a:t>
                      </a:r>
                      <a:endParaRPr sz="1400">
                        <a:latin typeface="Calibri"/>
                        <a:cs typeface="Calibri"/>
                      </a:endParaRPr>
                    </a:p>
                    <a:p>
                      <a:pPr marL="88265">
                        <a:lnSpc>
                          <a:spcPts val="1670"/>
                        </a:lnSpc>
                      </a:pPr>
                      <a:r>
                        <a:rPr sz="1400" b="1" dirty="0">
                          <a:solidFill>
                            <a:srgbClr val="FFFFFF"/>
                          </a:solidFill>
                          <a:latin typeface="Calibri"/>
                          <a:cs typeface="Calibri"/>
                        </a:rPr>
                        <a:t>Class</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algn="ctr">
                        <a:lnSpc>
                          <a:spcPts val="1590"/>
                        </a:lnSpc>
                      </a:pPr>
                      <a:r>
                        <a:rPr sz="1400" b="1" spc="-5" dirty="0">
                          <a:solidFill>
                            <a:srgbClr val="FFFFFF"/>
                          </a:solidFill>
                          <a:latin typeface="Calibri"/>
                          <a:cs typeface="Calibri"/>
                        </a:rPr>
                        <a:t>Predicted</a:t>
                      </a:r>
                      <a:endParaRPr sz="1400">
                        <a:latin typeface="Calibri"/>
                        <a:cs typeface="Calibri"/>
                      </a:endParaRPr>
                    </a:p>
                    <a:p>
                      <a:pPr algn="ctr">
                        <a:lnSpc>
                          <a:spcPts val="1670"/>
                        </a:lnSpc>
                      </a:pPr>
                      <a:r>
                        <a:rPr sz="1400" b="1" dirty="0">
                          <a:solidFill>
                            <a:srgbClr val="FFFFFF"/>
                          </a:solidFill>
                          <a:latin typeface="Calibri"/>
                          <a:cs typeface="Calibri"/>
                        </a:rPr>
                        <a:t>Class</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extLst>
                  <a:ext uri="{0D108BD9-81ED-4DB2-BD59-A6C34878D82A}">
                    <a16:rowId xmlns:a16="http://schemas.microsoft.com/office/drawing/2014/main" val="10000"/>
                  </a:ext>
                </a:extLst>
              </a:tr>
              <a:tr h="213360">
                <a:tc>
                  <a:txBody>
                    <a:bodyPr/>
                    <a:lstStyle/>
                    <a:p>
                      <a:pPr algn="ctr">
                        <a:lnSpc>
                          <a:spcPts val="1580"/>
                        </a:lnSpc>
                      </a:pPr>
                      <a:r>
                        <a:rPr sz="1400" spc="-5" dirty="0">
                          <a:solidFill>
                            <a:srgbClr val="00B050"/>
                          </a:solidFill>
                          <a:latin typeface="Calibri"/>
                          <a:cs typeface="Calibri"/>
                        </a:rPr>
                        <a:t>11</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marL="154305">
                        <a:lnSpc>
                          <a:spcPts val="1580"/>
                        </a:lnSpc>
                      </a:pPr>
                      <a:r>
                        <a:rPr sz="1400" spc="-5" dirty="0">
                          <a:solidFill>
                            <a:srgbClr val="00B050"/>
                          </a:solidFill>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marL="266700">
                        <a:lnSpc>
                          <a:spcPts val="1580"/>
                        </a:lnSpc>
                      </a:pPr>
                      <a:r>
                        <a:rPr sz="1400" dirty="0">
                          <a:solidFill>
                            <a:srgbClr val="00B05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1"/>
                  </a:ext>
                </a:extLst>
              </a:tr>
              <a:tr h="212725">
                <a:tc>
                  <a:txBody>
                    <a:bodyPr/>
                    <a:lstStyle/>
                    <a:p>
                      <a:pPr algn="ctr">
                        <a:lnSpc>
                          <a:spcPts val="1580"/>
                        </a:lnSpc>
                      </a:pPr>
                      <a:r>
                        <a:rPr sz="1400" spc="-5" dirty="0">
                          <a:solidFill>
                            <a:srgbClr val="00B050"/>
                          </a:solidFill>
                          <a:latin typeface="Calibri"/>
                          <a:cs typeface="Calibri"/>
                        </a:rPr>
                        <a:t>12</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129539">
                        <a:lnSpc>
                          <a:spcPts val="1580"/>
                        </a:lnSpc>
                      </a:pPr>
                      <a:r>
                        <a:rPr sz="1400" dirty="0">
                          <a:solidFill>
                            <a:srgbClr val="00B05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266700">
                        <a:lnSpc>
                          <a:spcPts val="1580"/>
                        </a:lnSpc>
                      </a:pPr>
                      <a:r>
                        <a:rPr sz="1400" dirty="0">
                          <a:solidFill>
                            <a:srgbClr val="00B05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2"/>
                  </a:ext>
                </a:extLst>
              </a:tr>
              <a:tr h="212725">
                <a:tc>
                  <a:txBody>
                    <a:bodyPr/>
                    <a:lstStyle/>
                    <a:p>
                      <a:pPr algn="ctr">
                        <a:lnSpc>
                          <a:spcPts val="1580"/>
                        </a:lnSpc>
                      </a:pPr>
                      <a:r>
                        <a:rPr sz="1400" spc="-5" dirty="0">
                          <a:solidFill>
                            <a:srgbClr val="00B050"/>
                          </a:solidFill>
                          <a:latin typeface="Calibri"/>
                          <a:cs typeface="Calibri"/>
                        </a:rPr>
                        <a:t>13</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149225">
                        <a:lnSpc>
                          <a:spcPts val="1580"/>
                        </a:lnSpc>
                      </a:pPr>
                      <a:r>
                        <a:rPr sz="1400" spc="-15" dirty="0">
                          <a:solidFill>
                            <a:srgbClr val="00B050"/>
                          </a:solidFill>
                          <a:latin typeface="Calibri"/>
                          <a:cs typeface="Calibri"/>
                        </a:rPr>
                        <a:t>Fox</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286385">
                        <a:lnSpc>
                          <a:spcPts val="1580"/>
                        </a:lnSpc>
                      </a:pPr>
                      <a:r>
                        <a:rPr sz="1400" spc="-15" dirty="0">
                          <a:solidFill>
                            <a:srgbClr val="00B050"/>
                          </a:solidFill>
                          <a:latin typeface="Calibri"/>
                          <a:cs typeface="Calibri"/>
                        </a:rPr>
                        <a:t>Fox</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3"/>
                  </a:ext>
                </a:extLst>
              </a:tr>
              <a:tr h="212725">
                <a:tc>
                  <a:txBody>
                    <a:bodyPr/>
                    <a:lstStyle/>
                    <a:p>
                      <a:pPr algn="ctr">
                        <a:lnSpc>
                          <a:spcPts val="1580"/>
                        </a:lnSpc>
                      </a:pPr>
                      <a:r>
                        <a:rPr sz="1400" spc="-5" dirty="0">
                          <a:solidFill>
                            <a:srgbClr val="00B050"/>
                          </a:solidFill>
                          <a:latin typeface="Calibri"/>
                          <a:cs typeface="Calibri"/>
                        </a:rPr>
                        <a:t>14</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153670">
                        <a:lnSpc>
                          <a:spcPts val="1580"/>
                        </a:lnSpc>
                      </a:pPr>
                      <a:r>
                        <a:rPr sz="1400" spc="-5" dirty="0">
                          <a:solidFill>
                            <a:srgbClr val="00B050"/>
                          </a:solidFill>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292735">
                        <a:lnSpc>
                          <a:spcPts val="1580"/>
                        </a:lnSpc>
                      </a:pPr>
                      <a:r>
                        <a:rPr sz="1400" spc="-5" dirty="0">
                          <a:solidFill>
                            <a:srgbClr val="00B050"/>
                          </a:solidFill>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4"/>
                  </a:ext>
                </a:extLst>
              </a:tr>
              <a:tr h="212725">
                <a:tc>
                  <a:txBody>
                    <a:bodyPr/>
                    <a:lstStyle/>
                    <a:p>
                      <a:pPr algn="ctr">
                        <a:lnSpc>
                          <a:spcPts val="1580"/>
                        </a:lnSpc>
                      </a:pPr>
                      <a:r>
                        <a:rPr sz="1400" spc="-5" dirty="0">
                          <a:solidFill>
                            <a:srgbClr val="00B050"/>
                          </a:solidFill>
                          <a:latin typeface="Calibri"/>
                          <a:cs typeface="Calibri"/>
                        </a:rPr>
                        <a:t>15</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129539">
                        <a:lnSpc>
                          <a:spcPts val="1580"/>
                        </a:lnSpc>
                      </a:pPr>
                      <a:r>
                        <a:rPr sz="1400" dirty="0">
                          <a:solidFill>
                            <a:srgbClr val="00B05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292735">
                        <a:lnSpc>
                          <a:spcPts val="1580"/>
                        </a:lnSpc>
                      </a:pPr>
                      <a:r>
                        <a:rPr sz="1400" spc="-5" dirty="0">
                          <a:solidFill>
                            <a:srgbClr val="00B050"/>
                          </a:solidFill>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5"/>
                  </a:ext>
                </a:extLst>
              </a:tr>
            </a:tbl>
          </a:graphicData>
        </a:graphic>
      </p:graphicFrame>
      <p:graphicFrame>
        <p:nvGraphicFramePr>
          <p:cNvPr id="7" name="object 7"/>
          <p:cNvGraphicFramePr>
            <a:graphicFrameLocks noGrp="1"/>
          </p:cNvGraphicFramePr>
          <p:nvPr/>
        </p:nvGraphicFramePr>
        <p:xfrm>
          <a:off x="7074534" y="2355850"/>
          <a:ext cx="2011679" cy="362204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822959">
                  <a:extLst>
                    <a:ext uri="{9D8B030D-6E8A-4147-A177-3AD203B41FA5}">
                      <a16:colId xmlns:a16="http://schemas.microsoft.com/office/drawing/2014/main" val="20002"/>
                    </a:ext>
                  </a:extLst>
                </a:gridCol>
              </a:tblGrid>
              <a:tr h="426720">
                <a:tc>
                  <a:txBody>
                    <a:bodyPr/>
                    <a:lstStyle/>
                    <a:p>
                      <a:pPr algn="ctr">
                        <a:lnSpc>
                          <a:spcPts val="1590"/>
                        </a:lnSpc>
                      </a:pPr>
                      <a:r>
                        <a:rPr sz="1400" b="1" dirty="0">
                          <a:solidFill>
                            <a:srgbClr val="FFFFFF"/>
                          </a:solidFill>
                          <a:latin typeface="Calibri"/>
                          <a:cs typeface="Calibri"/>
                        </a:rPr>
                        <a:t>Sample</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marL="36830">
                        <a:lnSpc>
                          <a:spcPts val="1590"/>
                        </a:lnSpc>
                      </a:pPr>
                      <a:r>
                        <a:rPr sz="1400" b="1" dirty="0">
                          <a:solidFill>
                            <a:srgbClr val="FFFFFF"/>
                          </a:solidFill>
                          <a:latin typeface="Calibri"/>
                          <a:cs typeface="Calibri"/>
                        </a:rPr>
                        <a:t>Actual</a:t>
                      </a:r>
                      <a:endParaRPr sz="1400">
                        <a:latin typeface="Calibri"/>
                        <a:cs typeface="Calibri"/>
                      </a:endParaRPr>
                    </a:p>
                    <a:p>
                      <a:pPr marL="88265">
                        <a:lnSpc>
                          <a:spcPts val="1670"/>
                        </a:lnSpc>
                      </a:pPr>
                      <a:r>
                        <a:rPr sz="1400" b="1" dirty="0">
                          <a:solidFill>
                            <a:srgbClr val="FFFFFF"/>
                          </a:solidFill>
                          <a:latin typeface="Calibri"/>
                          <a:cs typeface="Calibri"/>
                        </a:rPr>
                        <a:t>Class</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algn="ctr">
                        <a:lnSpc>
                          <a:spcPts val="1590"/>
                        </a:lnSpc>
                      </a:pPr>
                      <a:r>
                        <a:rPr sz="1400" b="1" spc="-5" dirty="0">
                          <a:solidFill>
                            <a:srgbClr val="FFFFFF"/>
                          </a:solidFill>
                          <a:latin typeface="Calibri"/>
                          <a:cs typeface="Calibri"/>
                        </a:rPr>
                        <a:t>Predicted</a:t>
                      </a:r>
                      <a:endParaRPr sz="1400">
                        <a:latin typeface="Calibri"/>
                        <a:cs typeface="Calibri"/>
                      </a:endParaRPr>
                    </a:p>
                    <a:p>
                      <a:pPr algn="ctr">
                        <a:lnSpc>
                          <a:spcPts val="1670"/>
                        </a:lnSpc>
                      </a:pPr>
                      <a:r>
                        <a:rPr sz="1400" b="1" dirty="0">
                          <a:solidFill>
                            <a:srgbClr val="FFFFFF"/>
                          </a:solidFill>
                          <a:latin typeface="Calibri"/>
                          <a:cs typeface="Calibri"/>
                        </a:rPr>
                        <a:t>Class</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extLst>
                  <a:ext uri="{0D108BD9-81ED-4DB2-BD59-A6C34878D82A}">
                    <a16:rowId xmlns:a16="http://schemas.microsoft.com/office/drawing/2014/main" val="10000"/>
                  </a:ext>
                </a:extLst>
              </a:tr>
              <a:tr h="212725">
                <a:tc>
                  <a:txBody>
                    <a:bodyPr/>
                    <a:lstStyle/>
                    <a:p>
                      <a:pPr algn="ctr">
                        <a:lnSpc>
                          <a:spcPts val="1580"/>
                        </a:lnSpc>
                      </a:pPr>
                      <a:r>
                        <a:rPr sz="1400" dirty="0">
                          <a:latin typeface="Calibri"/>
                          <a:cs typeface="Calibri"/>
                        </a:rPr>
                        <a:t>1</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algn="ctr">
                        <a:lnSpc>
                          <a:spcPts val="1580"/>
                        </a:lnSpc>
                      </a:pPr>
                      <a:r>
                        <a:rPr sz="1400" spc="-5" dirty="0">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marL="266700">
                        <a:lnSpc>
                          <a:spcPts val="1580"/>
                        </a:lnSpc>
                      </a:pPr>
                      <a:r>
                        <a:rPr sz="1400" dirty="0">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1"/>
                  </a:ext>
                </a:extLst>
              </a:tr>
              <a:tr h="213360">
                <a:tc>
                  <a:txBody>
                    <a:bodyPr/>
                    <a:lstStyle/>
                    <a:p>
                      <a:pPr algn="ctr">
                        <a:lnSpc>
                          <a:spcPts val="1580"/>
                        </a:lnSpc>
                      </a:pPr>
                      <a:r>
                        <a:rPr sz="1400" dirty="0">
                          <a:latin typeface="Calibri"/>
                          <a:cs typeface="Calibri"/>
                        </a:rPr>
                        <a:t>2</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1580"/>
                        </a:lnSpc>
                      </a:pPr>
                      <a:r>
                        <a:rPr sz="1400" dirty="0">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266700">
                        <a:lnSpc>
                          <a:spcPts val="1580"/>
                        </a:lnSpc>
                      </a:pPr>
                      <a:r>
                        <a:rPr sz="1400" dirty="0">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2"/>
                  </a:ext>
                </a:extLst>
              </a:tr>
              <a:tr h="213360">
                <a:tc>
                  <a:txBody>
                    <a:bodyPr/>
                    <a:lstStyle/>
                    <a:p>
                      <a:pPr algn="ctr">
                        <a:lnSpc>
                          <a:spcPts val="1580"/>
                        </a:lnSpc>
                      </a:pPr>
                      <a:r>
                        <a:rPr sz="1400" dirty="0">
                          <a:latin typeface="Calibri"/>
                          <a:cs typeface="Calibri"/>
                        </a:rPr>
                        <a:t>3</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1580"/>
                        </a:lnSpc>
                      </a:pPr>
                      <a:r>
                        <a:rPr sz="1400" spc="-15" dirty="0">
                          <a:latin typeface="Calibri"/>
                          <a:cs typeface="Calibri"/>
                        </a:rPr>
                        <a:t>Fox</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286385">
                        <a:lnSpc>
                          <a:spcPts val="1580"/>
                        </a:lnSpc>
                      </a:pPr>
                      <a:r>
                        <a:rPr sz="1400" spc="-15" dirty="0">
                          <a:latin typeface="Calibri"/>
                          <a:cs typeface="Calibri"/>
                        </a:rPr>
                        <a:t>Fox</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3"/>
                  </a:ext>
                </a:extLst>
              </a:tr>
              <a:tr h="213360">
                <a:tc>
                  <a:txBody>
                    <a:bodyPr/>
                    <a:lstStyle/>
                    <a:p>
                      <a:pPr algn="ctr">
                        <a:lnSpc>
                          <a:spcPts val="1580"/>
                        </a:lnSpc>
                      </a:pPr>
                      <a:r>
                        <a:rPr sz="1400" dirty="0">
                          <a:latin typeface="Calibri"/>
                          <a:cs typeface="Calibri"/>
                        </a:rPr>
                        <a:t>4</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1580"/>
                        </a:lnSpc>
                      </a:pPr>
                      <a:r>
                        <a:rPr sz="1400" spc="-5" dirty="0">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292735">
                        <a:lnSpc>
                          <a:spcPts val="1580"/>
                        </a:lnSpc>
                      </a:pPr>
                      <a:r>
                        <a:rPr sz="1400" spc="-5" dirty="0">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4"/>
                  </a:ext>
                </a:extLst>
              </a:tr>
              <a:tr h="212725">
                <a:tc>
                  <a:txBody>
                    <a:bodyPr/>
                    <a:lstStyle/>
                    <a:p>
                      <a:pPr algn="ctr">
                        <a:lnSpc>
                          <a:spcPts val="1580"/>
                        </a:lnSpc>
                      </a:pPr>
                      <a:r>
                        <a:rPr sz="1400" dirty="0">
                          <a:latin typeface="Calibri"/>
                          <a:cs typeface="Calibri"/>
                        </a:rPr>
                        <a:t>5</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1580"/>
                        </a:lnSpc>
                      </a:pPr>
                      <a:r>
                        <a:rPr sz="1400" dirty="0">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266700">
                        <a:lnSpc>
                          <a:spcPts val="1580"/>
                        </a:lnSpc>
                      </a:pPr>
                      <a:r>
                        <a:rPr sz="1400" dirty="0">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5"/>
                  </a:ext>
                </a:extLst>
              </a:tr>
              <a:tr h="213360">
                <a:tc>
                  <a:txBody>
                    <a:bodyPr/>
                    <a:lstStyle/>
                    <a:p>
                      <a:pPr algn="ctr">
                        <a:lnSpc>
                          <a:spcPts val="1580"/>
                        </a:lnSpc>
                      </a:pPr>
                      <a:r>
                        <a:rPr sz="1400" dirty="0">
                          <a:solidFill>
                            <a:srgbClr val="FF0000"/>
                          </a:solidFill>
                          <a:latin typeface="Calibri"/>
                          <a:cs typeface="Calibri"/>
                        </a:rPr>
                        <a:t>6</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1580"/>
                        </a:lnSpc>
                      </a:pPr>
                      <a:r>
                        <a:rPr sz="1400" spc="-5" dirty="0">
                          <a:solidFill>
                            <a:srgbClr val="FF0000"/>
                          </a:solidFill>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266700">
                        <a:lnSpc>
                          <a:spcPts val="1580"/>
                        </a:lnSpc>
                      </a:pPr>
                      <a:r>
                        <a:rPr sz="1400" dirty="0">
                          <a:solidFill>
                            <a:srgbClr val="FF000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6"/>
                  </a:ext>
                </a:extLst>
              </a:tr>
              <a:tr h="212725">
                <a:tc>
                  <a:txBody>
                    <a:bodyPr/>
                    <a:lstStyle/>
                    <a:p>
                      <a:pPr algn="ctr">
                        <a:lnSpc>
                          <a:spcPts val="1580"/>
                        </a:lnSpc>
                      </a:pPr>
                      <a:r>
                        <a:rPr sz="1400" dirty="0">
                          <a:solidFill>
                            <a:srgbClr val="FF0000"/>
                          </a:solidFill>
                          <a:latin typeface="Calibri"/>
                          <a:cs typeface="Calibri"/>
                        </a:rPr>
                        <a:t>7</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1580"/>
                        </a:lnSpc>
                      </a:pPr>
                      <a:r>
                        <a:rPr sz="1400" dirty="0">
                          <a:solidFill>
                            <a:srgbClr val="FF000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266700">
                        <a:lnSpc>
                          <a:spcPts val="1580"/>
                        </a:lnSpc>
                      </a:pPr>
                      <a:r>
                        <a:rPr sz="1400" dirty="0">
                          <a:solidFill>
                            <a:srgbClr val="FF000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7"/>
                  </a:ext>
                </a:extLst>
              </a:tr>
              <a:tr h="213360">
                <a:tc>
                  <a:txBody>
                    <a:bodyPr/>
                    <a:lstStyle/>
                    <a:p>
                      <a:pPr algn="ctr">
                        <a:lnSpc>
                          <a:spcPts val="1580"/>
                        </a:lnSpc>
                      </a:pPr>
                      <a:r>
                        <a:rPr sz="1400" dirty="0">
                          <a:solidFill>
                            <a:srgbClr val="FF0000"/>
                          </a:solidFill>
                          <a:latin typeface="Calibri"/>
                          <a:cs typeface="Calibri"/>
                        </a:rPr>
                        <a:t>8</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1580"/>
                        </a:lnSpc>
                      </a:pPr>
                      <a:r>
                        <a:rPr sz="1400" spc="-5" dirty="0">
                          <a:solidFill>
                            <a:srgbClr val="FF0000"/>
                          </a:solidFill>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286385">
                        <a:lnSpc>
                          <a:spcPts val="1580"/>
                        </a:lnSpc>
                      </a:pPr>
                      <a:r>
                        <a:rPr sz="1400" spc="-15" dirty="0">
                          <a:solidFill>
                            <a:srgbClr val="FF0000"/>
                          </a:solidFill>
                          <a:latin typeface="Calibri"/>
                          <a:cs typeface="Calibri"/>
                        </a:rPr>
                        <a:t>Fox</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8"/>
                  </a:ext>
                </a:extLst>
              </a:tr>
              <a:tr h="213360">
                <a:tc>
                  <a:txBody>
                    <a:bodyPr/>
                    <a:lstStyle/>
                    <a:p>
                      <a:pPr algn="ctr">
                        <a:lnSpc>
                          <a:spcPts val="1580"/>
                        </a:lnSpc>
                      </a:pPr>
                      <a:r>
                        <a:rPr sz="1400" dirty="0">
                          <a:solidFill>
                            <a:srgbClr val="FF0000"/>
                          </a:solidFill>
                          <a:latin typeface="Calibri"/>
                          <a:cs typeface="Calibri"/>
                        </a:rPr>
                        <a:t>9</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1580"/>
                        </a:lnSpc>
                      </a:pPr>
                      <a:r>
                        <a:rPr sz="1400" spc="-5" dirty="0">
                          <a:solidFill>
                            <a:srgbClr val="FF0000"/>
                          </a:solidFill>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292735">
                        <a:lnSpc>
                          <a:spcPts val="1580"/>
                        </a:lnSpc>
                      </a:pPr>
                      <a:r>
                        <a:rPr sz="1400" spc="-5" dirty="0">
                          <a:solidFill>
                            <a:srgbClr val="FF0000"/>
                          </a:solidFill>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9"/>
                  </a:ext>
                </a:extLst>
              </a:tr>
              <a:tr h="212725">
                <a:tc>
                  <a:txBody>
                    <a:bodyPr/>
                    <a:lstStyle/>
                    <a:p>
                      <a:pPr algn="ctr">
                        <a:lnSpc>
                          <a:spcPts val="1580"/>
                        </a:lnSpc>
                      </a:pPr>
                      <a:r>
                        <a:rPr sz="1400" spc="-5" dirty="0">
                          <a:solidFill>
                            <a:srgbClr val="FF0000"/>
                          </a:solidFill>
                          <a:latin typeface="Calibri"/>
                          <a:cs typeface="Calibri"/>
                        </a:rPr>
                        <a:t>10</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1580"/>
                        </a:lnSpc>
                      </a:pPr>
                      <a:r>
                        <a:rPr sz="1400" dirty="0">
                          <a:solidFill>
                            <a:srgbClr val="FF000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266700">
                        <a:lnSpc>
                          <a:spcPts val="1580"/>
                        </a:lnSpc>
                      </a:pPr>
                      <a:r>
                        <a:rPr sz="1400" dirty="0">
                          <a:solidFill>
                            <a:srgbClr val="FF000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10"/>
                  </a:ext>
                </a:extLst>
              </a:tr>
              <a:tr h="213360">
                <a:tc>
                  <a:txBody>
                    <a:bodyPr/>
                    <a:lstStyle/>
                    <a:p>
                      <a:pPr algn="ctr">
                        <a:lnSpc>
                          <a:spcPts val="1580"/>
                        </a:lnSpc>
                      </a:pPr>
                      <a:r>
                        <a:rPr sz="1400" spc="-5" dirty="0">
                          <a:solidFill>
                            <a:srgbClr val="00B050"/>
                          </a:solidFill>
                          <a:latin typeface="Calibri"/>
                          <a:cs typeface="Calibri"/>
                        </a:rPr>
                        <a:t>11</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1580"/>
                        </a:lnSpc>
                      </a:pPr>
                      <a:r>
                        <a:rPr sz="1400" spc="-5" dirty="0">
                          <a:solidFill>
                            <a:srgbClr val="00B050"/>
                          </a:solidFill>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266700">
                        <a:lnSpc>
                          <a:spcPts val="1580"/>
                        </a:lnSpc>
                      </a:pPr>
                      <a:r>
                        <a:rPr sz="1400" dirty="0">
                          <a:solidFill>
                            <a:srgbClr val="00B05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11"/>
                  </a:ext>
                </a:extLst>
              </a:tr>
              <a:tr h="212725">
                <a:tc>
                  <a:txBody>
                    <a:bodyPr/>
                    <a:lstStyle/>
                    <a:p>
                      <a:pPr algn="ctr">
                        <a:lnSpc>
                          <a:spcPts val="1580"/>
                        </a:lnSpc>
                      </a:pPr>
                      <a:r>
                        <a:rPr sz="1400" spc="-5" dirty="0">
                          <a:solidFill>
                            <a:srgbClr val="00B050"/>
                          </a:solidFill>
                          <a:latin typeface="Calibri"/>
                          <a:cs typeface="Calibri"/>
                        </a:rPr>
                        <a:t>12</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1580"/>
                        </a:lnSpc>
                      </a:pPr>
                      <a:r>
                        <a:rPr sz="1400" dirty="0">
                          <a:solidFill>
                            <a:srgbClr val="00B05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266065">
                        <a:lnSpc>
                          <a:spcPts val="1580"/>
                        </a:lnSpc>
                      </a:pPr>
                      <a:r>
                        <a:rPr sz="1400" dirty="0">
                          <a:solidFill>
                            <a:srgbClr val="00B05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12"/>
                  </a:ext>
                </a:extLst>
              </a:tr>
              <a:tr h="212725">
                <a:tc>
                  <a:txBody>
                    <a:bodyPr/>
                    <a:lstStyle/>
                    <a:p>
                      <a:pPr algn="ctr">
                        <a:lnSpc>
                          <a:spcPts val="1580"/>
                        </a:lnSpc>
                      </a:pPr>
                      <a:r>
                        <a:rPr sz="1400" spc="-5" dirty="0">
                          <a:solidFill>
                            <a:srgbClr val="00B050"/>
                          </a:solidFill>
                          <a:latin typeface="Calibri"/>
                          <a:cs typeface="Calibri"/>
                        </a:rPr>
                        <a:t>13</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1580"/>
                        </a:lnSpc>
                      </a:pPr>
                      <a:r>
                        <a:rPr sz="1400" spc="-15" dirty="0">
                          <a:solidFill>
                            <a:srgbClr val="00B050"/>
                          </a:solidFill>
                          <a:latin typeface="Calibri"/>
                          <a:cs typeface="Calibri"/>
                        </a:rPr>
                        <a:t>Fox</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286385">
                        <a:lnSpc>
                          <a:spcPts val="1580"/>
                        </a:lnSpc>
                      </a:pPr>
                      <a:r>
                        <a:rPr sz="1400" spc="-15" dirty="0">
                          <a:solidFill>
                            <a:srgbClr val="00B050"/>
                          </a:solidFill>
                          <a:latin typeface="Calibri"/>
                          <a:cs typeface="Calibri"/>
                        </a:rPr>
                        <a:t>Fox</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13"/>
                  </a:ext>
                </a:extLst>
              </a:tr>
              <a:tr h="212725">
                <a:tc>
                  <a:txBody>
                    <a:bodyPr/>
                    <a:lstStyle/>
                    <a:p>
                      <a:pPr algn="ctr">
                        <a:lnSpc>
                          <a:spcPts val="1580"/>
                        </a:lnSpc>
                      </a:pPr>
                      <a:r>
                        <a:rPr sz="1400" spc="-5" dirty="0">
                          <a:solidFill>
                            <a:srgbClr val="00B050"/>
                          </a:solidFill>
                          <a:latin typeface="Calibri"/>
                          <a:cs typeface="Calibri"/>
                        </a:rPr>
                        <a:t>14</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1580"/>
                        </a:lnSpc>
                      </a:pPr>
                      <a:r>
                        <a:rPr sz="1400" spc="-5" dirty="0">
                          <a:solidFill>
                            <a:srgbClr val="00B050"/>
                          </a:solidFill>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292100">
                        <a:lnSpc>
                          <a:spcPts val="1580"/>
                        </a:lnSpc>
                      </a:pPr>
                      <a:r>
                        <a:rPr sz="1400" spc="-5" dirty="0">
                          <a:solidFill>
                            <a:srgbClr val="00B050"/>
                          </a:solidFill>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14"/>
                  </a:ext>
                </a:extLst>
              </a:tr>
              <a:tr h="212725">
                <a:tc>
                  <a:txBody>
                    <a:bodyPr/>
                    <a:lstStyle/>
                    <a:p>
                      <a:pPr algn="ctr">
                        <a:lnSpc>
                          <a:spcPts val="1580"/>
                        </a:lnSpc>
                      </a:pPr>
                      <a:r>
                        <a:rPr sz="1400" spc="-5" dirty="0">
                          <a:solidFill>
                            <a:srgbClr val="00B050"/>
                          </a:solidFill>
                          <a:latin typeface="Calibri"/>
                          <a:cs typeface="Calibri"/>
                        </a:rPr>
                        <a:t>15</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1580"/>
                        </a:lnSpc>
                      </a:pPr>
                      <a:r>
                        <a:rPr sz="1400" dirty="0">
                          <a:solidFill>
                            <a:srgbClr val="00B050"/>
                          </a:solidFill>
                          <a:latin typeface="Calibri"/>
                          <a:cs typeface="Calibri"/>
                        </a:rPr>
                        <a:t>Dog</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292100">
                        <a:lnSpc>
                          <a:spcPts val="1580"/>
                        </a:lnSpc>
                      </a:pPr>
                      <a:r>
                        <a:rPr sz="1400" spc="-5" dirty="0">
                          <a:solidFill>
                            <a:srgbClr val="00B050"/>
                          </a:solidFill>
                          <a:latin typeface="Calibri"/>
                          <a:cs typeface="Calibri"/>
                        </a:rPr>
                        <a:t>Cat</a:t>
                      </a:r>
                      <a:endParaRPr sz="1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15"/>
                  </a:ext>
                </a:extLst>
              </a:tr>
            </a:tbl>
          </a:graphicData>
        </a:graphic>
      </p:graphicFrame>
      <p:pic>
        <p:nvPicPr>
          <p:cNvPr id="8" name="object 8"/>
          <p:cNvPicPr/>
          <p:nvPr/>
        </p:nvPicPr>
        <p:blipFill>
          <a:blip r:embed="rId2" cstate="print"/>
          <a:stretch>
            <a:fillRect/>
          </a:stretch>
        </p:blipFill>
        <p:spPr>
          <a:xfrm>
            <a:off x="2133420" y="5146372"/>
            <a:ext cx="193903" cy="193903"/>
          </a:xfrm>
          <a:prstGeom prst="rect">
            <a:avLst/>
          </a:prstGeom>
        </p:spPr>
      </p:pic>
      <p:pic>
        <p:nvPicPr>
          <p:cNvPr id="9" name="object 9"/>
          <p:cNvPicPr/>
          <p:nvPr/>
        </p:nvPicPr>
        <p:blipFill>
          <a:blip r:embed="rId3" cstate="print"/>
          <a:stretch>
            <a:fillRect/>
          </a:stretch>
        </p:blipFill>
        <p:spPr>
          <a:xfrm>
            <a:off x="4475808" y="5146372"/>
            <a:ext cx="193903" cy="193903"/>
          </a:xfrm>
          <a:prstGeom prst="rect">
            <a:avLst/>
          </a:prstGeom>
        </p:spPr>
      </p:pic>
      <p:pic>
        <p:nvPicPr>
          <p:cNvPr id="10" name="object 10"/>
          <p:cNvPicPr/>
          <p:nvPr/>
        </p:nvPicPr>
        <p:blipFill>
          <a:blip r:embed="rId4" cstate="print"/>
          <a:stretch>
            <a:fillRect/>
          </a:stretch>
        </p:blipFill>
        <p:spPr>
          <a:xfrm>
            <a:off x="6819722" y="5163159"/>
            <a:ext cx="193903" cy="16032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6198" y="461581"/>
            <a:ext cx="3931285" cy="696595"/>
          </a:xfrm>
          <a:prstGeom prst="rect">
            <a:avLst/>
          </a:prstGeom>
        </p:spPr>
        <p:txBody>
          <a:bodyPr vert="horz" wrap="square" lIns="0" tIns="13335" rIns="0" bIns="0" rtlCol="0">
            <a:spAutoFit/>
          </a:bodyPr>
          <a:lstStyle/>
          <a:p>
            <a:pPr marL="12700">
              <a:lnSpc>
                <a:spcPct val="100000"/>
              </a:lnSpc>
              <a:spcBef>
                <a:spcPts val="105"/>
              </a:spcBef>
            </a:pPr>
            <a:r>
              <a:rPr spc="-5" dirty="0"/>
              <a:t>Confusion</a:t>
            </a:r>
            <a:r>
              <a:rPr spc="-60" dirty="0"/>
              <a:t> </a:t>
            </a:r>
            <a:r>
              <a:rPr spc="-10" dirty="0"/>
              <a:t>Matrix</a:t>
            </a:r>
          </a:p>
        </p:txBody>
      </p:sp>
      <p:sp>
        <p:nvSpPr>
          <p:cNvPr id="3" name="object 3"/>
          <p:cNvSpPr txBox="1"/>
          <p:nvPr/>
        </p:nvSpPr>
        <p:spPr>
          <a:xfrm>
            <a:off x="535940" y="1607312"/>
            <a:ext cx="7878445" cy="4197985"/>
          </a:xfrm>
          <a:prstGeom prst="rect">
            <a:avLst/>
          </a:prstGeom>
        </p:spPr>
        <p:txBody>
          <a:bodyPr vert="horz" wrap="square" lIns="0" tIns="13335" rIns="0" bIns="0" rtlCol="0">
            <a:spAutoFit/>
          </a:bodyPr>
          <a:lstStyle/>
          <a:p>
            <a:pPr marL="355600" marR="8255" indent="-342900">
              <a:lnSpc>
                <a:spcPct val="100000"/>
              </a:lnSpc>
              <a:spcBef>
                <a:spcPts val="105"/>
              </a:spcBef>
              <a:buFont typeface="Arial"/>
              <a:buChar char="•"/>
              <a:tabLst>
                <a:tab pos="354965" algn="l"/>
                <a:tab pos="355600" algn="l"/>
              </a:tabLst>
            </a:pPr>
            <a:r>
              <a:rPr sz="3200" spc="-5" dirty="0">
                <a:latin typeface="Calibri"/>
                <a:cs typeface="Calibri"/>
              </a:rPr>
              <a:t>The</a:t>
            </a:r>
            <a:r>
              <a:rPr sz="3200" spc="10" dirty="0">
                <a:latin typeface="Calibri"/>
                <a:cs typeface="Calibri"/>
              </a:rPr>
              <a:t> </a:t>
            </a:r>
            <a:r>
              <a:rPr sz="3200" spc="-10" dirty="0">
                <a:solidFill>
                  <a:srgbClr val="FF0000"/>
                </a:solidFill>
                <a:latin typeface="Calibri"/>
                <a:cs typeface="Calibri"/>
              </a:rPr>
              <a:t>confusion</a:t>
            </a:r>
            <a:r>
              <a:rPr sz="3200" spc="10" dirty="0">
                <a:solidFill>
                  <a:srgbClr val="FF0000"/>
                </a:solidFill>
                <a:latin typeface="Calibri"/>
                <a:cs typeface="Calibri"/>
              </a:rPr>
              <a:t> </a:t>
            </a:r>
            <a:r>
              <a:rPr sz="3200" spc="-10" dirty="0">
                <a:solidFill>
                  <a:srgbClr val="FF0000"/>
                </a:solidFill>
                <a:latin typeface="Calibri"/>
                <a:cs typeface="Calibri"/>
              </a:rPr>
              <a:t>matrix</a:t>
            </a:r>
            <a:r>
              <a:rPr sz="3200" spc="30" dirty="0">
                <a:solidFill>
                  <a:srgbClr val="FF0000"/>
                </a:solidFill>
                <a:latin typeface="Calibri"/>
                <a:cs typeface="Calibri"/>
              </a:rPr>
              <a:t> </a:t>
            </a:r>
            <a:r>
              <a:rPr sz="3200" spc="-5" dirty="0">
                <a:latin typeface="Calibri"/>
                <a:cs typeface="Calibri"/>
              </a:rPr>
              <a:t>is the</a:t>
            </a:r>
            <a:r>
              <a:rPr sz="3200" spc="10" dirty="0">
                <a:latin typeface="Calibri"/>
                <a:cs typeface="Calibri"/>
              </a:rPr>
              <a:t> </a:t>
            </a:r>
            <a:r>
              <a:rPr sz="3200" spc="-5" dirty="0">
                <a:latin typeface="Calibri"/>
                <a:cs typeface="Calibri"/>
              </a:rPr>
              <a:t>basis</a:t>
            </a:r>
            <a:r>
              <a:rPr sz="3200" spc="10" dirty="0">
                <a:latin typeface="Calibri"/>
                <a:cs typeface="Calibri"/>
              </a:rPr>
              <a:t> </a:t>
            </a:r>
            <a:r>
              <a:rPr sz="3200" spc="-30" dirty="0">
                <a:latin typeface="Calibri"/>
                <a:cs typeface="Calibri"/>
              </a:rPr>
              <a:t>for</a:t>
            </a:r>
            <a:r>
              <a:rPr sz="3200" spc="-5" dirty="0">
                <a:latin typeface="Calibri"/>
                <a:cs typeface="Calibri"/>
              </a:rPr>
              <a:t> the</a:t>
            </a:r>
            <a:r>
              <a:rPr sz="3200" spc="10" dirty="0">
                <a:latin typeface="Calibri"/>
                <a:cs typeface="Calibri"/>
              </a:rPr>
              <a:t> </a:t>
            </a:r>
            <a:r>
              <a:rPr sz="3200" spc="-15" dirty="0">
                <a:latin typeface="Calibri"/>
                <a:cs typeface="Calibri"/>
              </a:rPr>
              <a:t>most </a:t>
            </a:r>
            <a:r>
              <a:rPr sz="3200" spc="-710" dirty="0">
                <a:latin typeface="Calibri"/>
                <a:cs typeface="Calibri"/>
              </a:rPr>
              <a:t> </a:t>
            </a:r>
            <a:r>
              <a:rPr sz="3200" spc="-5" dirty="0">
                <a:latin typeface="Calibri"/>
                <a:cs typeface="Calibri"/>
              </a:rPr>
              <a:t>widely</a:t>
            </a:r>
            <a:r>
              <a:rPr sz="3200" spc="5" dirty="0">
                <a:latin typeface="Calibri"/>
                <a:cs typeface="Calibri"/>
              </a:rPr>
              <a:t> </a:t>
            </a:r>
            <a:r>
              <a:rPr sz="3200" spc="-5" dirty="0">
                <a:latin typeface="Calibri"/>
                <a:cs typeface="Calibri"/>
              </a:rPr>
              <a:t>used</a:t>
            </a:r>
            <a:r>
              <a:rPr sz="3200" spc="5" dirty="0">
                <a:latin typeface="Calibri"/>
                <a:cs typeface="Calibri"/>
              </a:rPr>
              <a:t> </a:t>
            </a:r>
            <a:r>
              <a:rPr sz="3200" dirty="0">
                <a:latin typeface="Calibri"/>
                <a:cs typeface="Calibri"/>
              </a:rPr>
              <a:t>ML</a:t>
            </a:r>
            <a:r>
              <a:rPr sz="3200" spc="5" dirty="0">
                <a:latin typeface="Calibri"/>
                <a:cs typeface="Calibri"/>
              </a:rPr>
              <a:t> </a:t>
            </a:r>
            <a:r>
              <a:rPr sz="3200" spc="-10" dirty="0">
                <a:latin typeface="Calibri"/>
                <a:cs typeface="Calibri"/>
              </a:rPr>
              <a:t>evaluation</a:t>
            </a:r>
            <a:r>
              <a:rPr sz="3200" dirty="0">
                <a:latin typeface="Calibri"/>
                <a:cs typeface="Calibri"/>
              </a:rPr>
              <a:t> </a:t>
            </a:r>
            <a:r>
              <a:rPr sz="3200" spc="-5" dirty="0">
                <a:latin typeface="Calibri"/>
                <a:cs typeface="Calibri"/>
              </a:rPr>
              <a:t>metrics.</a:t>
            </a:r>
            <a:endParaRPr sz="3200">
              <a:latin typeface="Calibri"/>
              <a:cs typeface="Calibri"/>
            </a:endParaRPr>
          </a:p>
          <a:p>
            <a:pPr marL="355600" marR="147320" indent="-342900">
              <a:lnSpc>
                <a:spcPct val="100000"/>
              </a:lnSpc>
              <a:spcBef>
                <a:spcPts val="765"/>
              </a:spcBef>
              <a:buFont typeface="Arial"/>
              <a:buChar char="•"/>
              <a:tabLst>
                <a:tab pos="354965" algn="l"/>
                <a:tab pos="355600" algn="l"/>
              </a:tabLst>
            </a:pPr>
            <a:r>
              <a:rPr sz="3200" spc="-5" dirty="0">
                <a:latin typeface="Calibri"/>
                <a:cs typeface="Calibri"/>
              </a:rPr>
              <a:t>The</a:t>
            </a:r>
            <a:r>
              <a:rPr sz="3200" spc="5" dirty="0">
                <a:latin typeface="Calibri"/>
                <a:cs typeface="Calibri"/>
              </a:rPr>
              <a:t> </a:t>
            </a:r>
            <a:r>
              <a:rPr sz="3200" spc="-15" dirty="0">
                <a:latin typeface="Calibri"/>
                <a:cs typeface="Calibri"/>
              </a:rPr>
              <a:t>best</a:t>
            </a:r>
            <a:r>
              <a:rPr sz="3200" dirty="0">
                <a:latin typeface="Calibri"/>
                <a:cs typeface="Calibri"/>
              </a:rPr>
              <a:t> </a:t>
            </a:r>
            <a:r>
              <a:rPr sz="3200" spc="-35" dirty="0">
                <a:latin typeface="Calibri"/>
                <a:cs typeface="Calibri"/>
              </a:rPr>
              <a:t>way</a:t>
            </a:r>
            <a:r>
              <a:rPr sz="3200" spc="-5" dirty="0">
                <a:latin typeface="Calibri"/>
                <a:cs typeface="Calibri"/>
              </a:rPr>
              <a:t> </a:t>
            </a:r>
            <a:r>
              <a:rPr sz="3200" spc="-25" dirty="0">
                <a:latin typeface="Calibri"/>
                <a:cs typeface="Calibri"/>
              </a:rPr>
              <a:t>to</a:t>
            </a:r>
            <a:r>
              <a:rPr sz="3200" spc="5" dirty="0">
                <a:latin typeface="Calibri"/>
                <a:cs typeface="Calibri"/>
              </a:rPr>
              <a:t> </a:t>
            </a:r>
            <a:r>
              <a:rPr sz="3200" spc="-10" dirty="0">
                <a:latin typeface="Calibri"/>
                <a:cs typeface="Calibri"/>
              </a:rPr>
              <a:t>explain</a:t>
            </a:r>
            <a:r>
              <a:rPr sz="3200" dirty="0">
                <a:latin typeface="Calibri"/>
                <a:cs typeface="Calibri"/>
              </a:rPr>
              <a:t> a</a:t>
            </a:r>
            <a:r>
              <a:rPr sz="3200" spc="5" dirty="0">
                <a:latin typeface="Calibri"/>
                <a:cs typeface="Calibri"/>
              </a:rPr>
              <a:t> </a:t>
            </a:r>
            <a:r>
              <a:rPr sz="3200" spc="-10" dirty="0">
                <a:latin typeface="Calibri"/>
                <a:cs typeface="Calibri"/>
              </a:rPr>
              <a:t>confusion</a:t>
            </a:r>
            <a:r>
              <a:rPr sz="3200" spc="10" dirty="0">
                <a:latin typeface="Calibri"/>
                <a:cs typeface="Calibri"/>
              </a:rPr>
              <a:t> </a:t>
            </a:r>
            <a:r>
              <a:rPr sz="3200" spc="-10" dirty="0">
                <a:latin typeface="Calibri"/>
                <a:cs typeface="Calibri"/>
              </a:rPr>
              <a:t>matrix</a:t>
            </a:r>
            <a:r>
              <a:rPr sz="3200" spc="10" dirty="0">
                <a:latin typeface="Calibri"/>
                <a:cs typeface="Calibri"/>
              </a:rPr>
              <a:t> </a:t>
            </a:r>
            <a:r>
              <a:rPr sz="3200" spc="-5" dirty="0">
                <a:latin typeface="Calibri"/>
                <a:cs typeface="Calibri"/>
              </a:rPr>
              <a:t>is </a:t>
            </a:r>
            <a:r>
              <a:rPr sz="3200" spc="-710" dirty="0">
                <a:latin typeface="Calibri"/>
                <a:cs typeface="Calibri"/>
              </a:rPr>
              <a:t> </a:t>
            </a:r>
            <a:r>
              <a:rPr sz="3200" spc="-5" dirty="0">
                <a:latin typeface="Calibri"/>
                <a:cs typeface="Calibri"/>
              </a:rPr>
              <a:t>with</a:t>
            </a:r>
            <a:r>
              <a:rPr sz="3200" spc="10" dirty="0">
                <a:latin typeface="Calibri"/>
                <a:cs typeface="Calibri"/>
              </a:rPr>
              <a:t> </a:t>
            </a:r>
            <a:r>
              <a:rPr sz="3200" dirty="0">
                <a:latin typeface="Calibri"/>
                <a:cs typeface="Calibri"/>
              </a:rPr>
              <a:t>an</a:t>
            </a:r>
            <a:r>
              <a:rPr sz="3200" spc="5" dirty="0">
                <a:latin typeface="Calibri"/>
                <a:cs typeface="Calibri"/>
              </a:rPr>
              <a:t> </a:t>
            </a:r>
            <a:r>
              <a:rPr sz="3200" spc="-15" dirty="0">
                <a:latin typeface="Calibri"/>
                <a:cs typeface="Calibri"/>
              </a:rPr>
              <a:t>example.</a:t>
            </a:r>
            <a:endParaRPr sz="3200">
              <a:latin typeface="Calibri"/>
              <a:cs typeface="Calibri"/>
            </a:endParaRPr>
          </a:p>
          <a:p>
            <a:pPr marL="355600" indent="-342900">
              <a:lnSpc>
                <a:spcPct val="100000"/>
              </a:lnSpc>
              <a:spcBef>
                <a:spcPts val="770"/>
              </a:spcBef>
              <a:buFont typeface="Arial"/>
              <a:buChar char="•"/>
              <a:tabLst>
                <a:tab pos="354965" algn="l"/>
                <a:tab pos="355600" algn="l"/>
              </a:tabLst>
            </a:pPr>
            <a:r>
              <a:rPr sz="3200" spc="-10" dirty="0">
                <a:latin typeface="Calibri"/>
                <a:cs typeface="Calibri"/>
              </a:rPr>
              <a:t>Source:</a:t>
            </a:r>
            <a:endParaRPr sz="3200">
              <a:latin typeface="Calibri"/>
              <a:cs typeface="Calibri"/>
            </a:endParaRPr>
          </a:p>
          <a:p>
            <a:pPr marL="756285" lvl="1" indent="-287020">
              <a:lnSpc>
                <a:spcPct val="100000"/>
              </a:lnSpc>
              <a:spcBef>
                <a:spcPts val="685"/>
              </a:spcBef>
              <a:buFont typeface="Arial"/>
              <a:buChar char="–"/>
              <a:tabLst>
                <a:tab pos="756920" algn="l"/>
              </a:tabLst>
            </a:pPr>
            <a:r>
              <a:rPr sz="2800" spc="-25" dirty="0">
                <a:latin typeface="Calibri"/>
                <a:cs typeface="Calibri"/>
              </a:rPr>
              <a:t>Stanford</a:t>
            </a:r>
            <a:r>
              <a:rPr sz="2800" dirty="0">
                <a:latin typeface="Calibri"/>
                <a:cs typeface="Calibri"/>
              </a:rPr>
              <a:t> </a:t>
            </a:r>
            <a:r>
              <a:rPr sz="2800" spc="-10" dirty="0">
                <a:latin typeface="Calibri"/>
                <a:cs typeface="Calibri"/>
              </a:rPr>
              <a:t>CS229</a:t>
            </a:r>
            <a:r>
              <a:rPr sz="2800" spc="30" dirty="0">
                <a:latin typeface="Calibri"/>
                <a:cs typeface="Calibri"/>
              </a:rPr>
              <a:t> </a:t>
            </a:r>
            <a:r>
              <a:rPr sz="2800" spc="-5" dirty="0">
                <a:latin typeface="Calibri"/>
                <a:cs typeface="Calibri"/>
              </a:rPr>
              <a:t>- Machine</a:t>
            </a:r>
            <a:r>
              <a:rPr sz="2800" spc="15" dirty="0">
                <a:latin typeface="Calibri"/>
                <a:cs typeface="Calibri"/>
              </a:rPr>
              <a:t> </a:t>
            </a:r>
            <a:r>
              <a:rPr sz="2800" spc="-5" dirty="0">
                <a:latin typeface="Calibri"/>
                <a:cs typeface="Calibri"/>
              </a:rPr>
              <a:t>Learning</a:t>
            </a:r>
            <a:endParaRPr sz="2800">
              <a:latin typeface="Calibri"/>
              <a:cs typeface="Calibri"/>
            </a:endParaRPr>
          </a:p>
          <a:p>
            <a:pPr marL="756285" lvl="1" indent="-287020">
              <a:lnSpc>
                <a:spcPct val="100000"/>
              </a:lnSpc>
              <a:spcBef>
                <a:spcPts val="675"/>
              </a:spcBef>
              <a:buFont typeface="Arial"/>
              <a:buChar char="–"/>
              <a:tabLst>
                <a:tab pos="756920" algn="l"/>
              </a:tabLst>
            </a:pPr>
            <a:r>
              <a:rPr sz="2800" spc="-15" dirty="0">
                <a:latin typeface="Calibri"/>
                <a:cs typeface="Calibri"/>
              </a:rPr>
              <a:t>cs229.stanford.edu</a:t>
            </a:r>
            <a:endParaRPr sz="2800">
              <a:latin typeface="Calibri"/>
              <a:cs typeface="Calibri"/>
            </a:endParaRPr>
          </a:p>
          <a:p>
            <a:pPr marL="756285" lvl="1" indent="-287020">
              <a:lnSpc>
                <a:spcPct val="100000"/>
              </a:lnSpc>
              <a:spcBef>
                <a:spcPts val="670"/>
              </a:spcBef>
              <a:buFont typeface="Arial"/>
              <a:buChar char="–"/>
              <a:tabLst>
                <a:tab pos="756920" algn="l"/>
              </a:tabLst>
            </a:pPr>
            <a:r>
              <a:rPr sz="2800" spc="-10" dirty="0">
                <a:latin typeface="Calibri"/>
                <a:cs typeface="Calibri"/>
              </a:rPr>
              <a:t>Class</a:t>
            </a:r>
            <a:r>
              <a:rPr sz="2800" spc="15" dirty="0">
                <a:latin typeface="Calibri"/>
                <a:cs typeface="Calibri"/>
              </a:rPr>
              <a:t> </a:t>
            </a:r>
            <a:r>
              <a:rPr sz="2800" spc="-10" dirty="0">
                <a:latin typeface="Calibri"/>
                <a:cs typeface="Calibri"/>
              </a:rPr>
              <a:t>Notes</a:t>
            </a:r>
            <a:r>
              <a:rPr sz="2800" spc="15" dirty="0">
                <a:latin typeface="Calibri"/>
                <a:cs typeface="Calibri"/>
              </a:rPr>
              <a:t> </a:t>
            </a:r>
            <a:r>
              <a:rPr sz="2800" spc="-5" dirty="0">
                <a:latin typeface="Calibri"/>
                <a:cs typeface="Calibri"/>
              </a:rPr>
              <a:t>on</a:t>
            </a:r>
            <a:r>
              <a:rPr sz="2800" spc="15" dirty="0">
                <a:latin typeface="Calibri"/>
                <a:cs typeface="Calibri"/>
              </a:rPr>
              <a:t> </a:t>
            </a:r>
            <a:r>
              <a:rPr sz="2800" spc="-20" dirty="0">
                <a:latin typeface="Calibri"/>
                <a:cs typeface="Calibri"/>
              </a:rPr>
              <a:t>Evaluation</a:t>
            </a:r>
            <a:r>
              <a:rPr sz="2800" dirty="0">
                <a:latin typeface="Calibri"/>
                <a:cs typeface="Calibri"/>
              </a:rPr>
              <a:t> </a:t>
            </a:r>
            <a:r>
              <a:rPr sz="2800" spc="-10" dirty="0">
                <a:latin typeface="Calibri"/>
                <a:cs typeface="Calibri"/>
              </a:rPr>
              <a:t>Metrics</a:t>
            </a:r>
            <a:r>
              <a:rPr sz="2800" spc="15" dirty="0">
                <a:latin typeface="Calibri"/>
                <a:cs typeface="Calibri"/>
              </a:rPr>
              <a:t> </a:t>
            </a:r>
            <a:r>
              <a:rPr sz="2800" spc="-15" dirty="0">
                <a:latin typeface="Calibri"/>
                <a:cs typeface="Calibri"/>
              </a:rPr>
              <a:t>by</a:t>
            </a:r>
            <a:r>
              <a:rPr sz="2800" spc="25" dirty="0">
                <a:latin typeface="Calibri"/>
                <a:cs typeface="Calibri"/>
              </a:rPr>
              <a:t> </a:t>
            </a:r>
            <a:r>
              <a:rPr sz="2800" spc="-10" dirty="0">
                <a:latin typeface="Calibri"/>
                <a:cs typeface="Calibri"/>
              </a:rPr>
              <a:t>Anand</a:t>
            </a:r>
            <a:r>
              <a:rPr sz="2800" spc="25" dirty="0">
                <a:latin typeface="Calibri"/>
                <a:cs typeface="Calibri"/>
              </a:rPr>
              <a:t> </a:t>
            </a:r>
            <a:r>
              <a:rPr sz="2800" spc="-25" dirty="0">
                <a:latin typeface="Calibri"/>
                <a:cs typeface="Calibri"/>
              </a:rPr>
              <a:t>Avati</a:t>
            </a:r>
            <a:endParaRPr sz="28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B7FE-EA3C-46FB-E5D0-ACA054EEED0F}"/>
              </a:ext>
            </a:extLst>
          </p:cNvPr>
          <p:cNvSpPr>
            <a:spLocks noGrp="1"/>
          </p:cNvSpPr>
          <p:nvPr>
            <p:ph type="title"/>
          </p:nvPr>
        </p:nvSpPr>
        <p:spPr/>
        <p:txBody>
          <a:bodyPr/>
          <a:lstStyle/>
          <a:p>
            <a:r>
              <a:rPr lang="en-US" dirty="0"/>
              <a:t>Welcome back!</a:t>
            </a:r>
          </a:p>
        </p:txBody>
      </p:sp>
      <p:sp>
        <p:nvSpPr>
          <p:cNvPr id="3" name="Content Placeholder 2">
            <a:extLst>
              <a:ext uri="{FF2B5EF4-FFF2-40B4-BE49-F238E27FC236}">
                <a16:creationId xmlns:a16="http://schemas.microsoft.com/office/drawing/2014/main" id="{5327DD63-CEE4-0F29-4CD6-70F2AC7F42B4}"/>
              </a:ext>
            </a:extLst>
          </p:cNvPr>
          <p:cNvSpPr>
            <a:spLocks noGrp="1"/>
          </p:cNvSpPr>
          <p:nvPr>
            <p:ph idx="1"/>
          </p:nvPr>
        </p:nvSpPr>
        <p:spPr/>
        <p:txBody>
          <a:bodyPr/>
          <a:lstStyle/>
          <a:p>
            <a:r>
              <a:rPr lang="en-US" dirty="0"/>
              <a:t>Hopefully, you all now feel like you have some understanding of how to code in Python</a:t>
            </a:r>
          </a:p>
          <a:p>
            <a:r>
              <a:rPr lang="en-US" dirty="0"/>
              <a:t>It’s ok if you are still not clear on some concepts</a:t>
            </a:r>
          </a:p>
          <a:p>
            <a:pPr lvl="1"/>
            <a:r>
              <a:rPr lang="en-US" dirty="0"/>
              <a:t>You will continue to learn as you work on projects</a:t>
            </a:r>
          </a:p>
          <a:p>
            <a:r>
              <a:rPr lang="en-US" dirty="0"/>
              <a:t>We will now move on to actual machine learning concepts!</a:t>
            </a:r>
          </a:p>
        </p:txBody>
      </p:sp>
    </p:spTree>
    <p:extLst>
      <p:ext uri="{BB962C8B-B14F-4D97-AF65-F5344CB8AC3E}">
        <p14:creationId xmlns:p14="http://schemas.microsoft.com/office/powerpoint/2010/main" val="1985265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6198" y="461581"/>
            <a:ext cx="3931285" cy="696595"/>
          </a:xfrm>
          <a:prstGeom prst="rect">
            <a:avLst/>
          </a:prstGeom>
        </p:spPr>
        <p:txBody>
          <a:bodyPr vert="horz" wrap="square" lIns="0" tIns="13335" rIns="0" bIns="0" rtlCol="0">
            <a:spAutoFit/>
          </a:bodyPr>
          <a:lstStyle/>
          <a:p>
            <a:pPr marL="12700">
              <a:lnSpc>
                <a:spcPct val="100000"/>
              </a:lnSpc>
              <a:spcBef>
                <a:spcPts val="105"/>
              </a:spcBef>
            </a:pPr>
            <a:r>
              <a:rPr spc="-5" dirty="0"/>
              <a:t>Confusion</a:t>
            </a:r>
            <a:r>
              <a:rPr spc="-60" dirty="0"/>
              <a:t> </a:t>
            </a:r>
            <a:r>
              <a:rPr spc="-10" dirty="0"/>
              <a:t>Matrix</a:t>
            </a:r>
          </a:p>
        </p:txBody>
      </p:sp>
      <p:sp>
        <p:nvSpPr>
          <p:cNvPr id="3" name="object 3"/>
          <p:cNvSpPr txBox="1"/>
          <p:nvPr/>
        </p:nvSpPr>
        <p:spPr>
          <a:xfrm>
            <a:off x="535940" y="1510385"/>
            <a:ext cx="7292975" cy="2221865"/>
          </a:xfrm>
          <a:prstGeom prst="rect">
            <a:avLst/>
          </a:prstGeom>
        </p:spPr>
        <p:txBody>
          <a:bodyPr vert="horz" wrap="square" lIns="0" tIns="109855" rIns="0" bIns="0" rtlCol="0">
            <a:spAutoFit/>
          </a:bodyPr>
          <a:lstStyle/>
          <a:p>
            <a:pPr marL="355600" indent="-342900">
              <a:lnSpc>
                <a:spcPct val="100000"/>
              </a:lnSpc>
              <a:spcBef>
                <a:spcPts val="865"/>
              </a:spcBef>
              <a:buFont typeface="Arial"/>
              <a:buChar char="•"/>
              <a:tabLst>
                <a:tab pos="354965" algn="l"/>
                <a:tab pos="355600" algn="l"/>
              </a:tabLst>
            </a:pPr>
            <a:r>
              <a:rPr sz="3200" dirty="0">
                <a:latin typeface="Calibri"/>
                <a:cs typeface="Calibri"/>
              </a:rPr>
              <a:t>Binary </a:t>
            </a:r>
            <a:r>
              <a:rPr sz="3200" spc="-10" dirty="0">
                <a:latin typeface="Calibri"/>
                <a:cs typeface="Calibri"/>
              </a:rPr>
              <a:t>Classification:</a:t>
            </a:r>
            <a:r>
              <a:rPr sz="3200" spc="40" dirty="0">
                <a:latin typeface="Calibri"/>
                <a:cs typeface="Calibri"/>
              </a:rPr>
              <a:t> </a:t>
            </a:r>
            <a:r>
              <a:rPr sz="3200" dirty="0">
                <a:latin typeface="Calibri"/>
                <a:cs typeface="Calibri"/>
              </a:rPr>
              <a:t>1</a:t>
            </a:r>
            <a:r>
              <a:rPr sz="3200" spc="-5" dirty="0">
                <a:latin typeface="Calibri"/>
                <a:cs typeface="Calibri"/>
              </a:rPr>
              <a:t> </a:t>
            </a:r>
            <a:r>
              <a:rPr sz="3200" dirty="0">
                <a:latin typeface="Calibri"/>
                <a:cs typeface="Calibri"/>
              </a:rPr>
              <a:t>of</a:t>
            </a:r>
            <a:r>
              <a:rPr sz="3200" spc="-5" dirty="0">
                <a:latin typeface="Calibri"/>
                <a:cs typeface="Calibri"/>
              </a:rPr>
              <a:t> </a:t>
            </a:r>
            <a:r>
              <a:rPr sz="3200" dirty="0">
                <a:latin typeface="Calibri"/>
                <a:cs typeface="Calibri"/>
              </a:rPr>
              <a:t>2 </a:t>
            </a:r>
            <a:r>
              <a:rPr sz="3200" spc="-5" dirty="0">
                <a:latin typeface="Calibri"/>
                <a:cs typeface="Calibri"/>
              </a:rPr>
              <a:t>classes</a:t>
            </a:r>
            <a:endParaRPr sz="3200">
              <a:latin typeface="Calibri"/>
              <a:cs typeface="Calibri"/>
            </a:endParaRPr>
          </a:p>
          <a:p>
            <a:pPr marL="355600" indent="-342900">
              <a:lnSpc>
                <a:spcPct val="100000"/>
              </a:lnSpc>
              <a:spcBef>
                <a:spcPts val="770"/>
              </a:spcBef>
              <a:buFont typeface="Arial"/>
              <a:buChar char="•"/>
              <a:tabLst>
                <a:tab pos="354965" algn="l"/>
                <a:tab pos="355600" algn="l"/>
              </a:tabLst>
            </a:pPr>
            <a:r>
              <a:rPr sz="3200" spc="-5" dirty="0">
                <a:latin typeface="Calibri"/>
                <a:cs typeface="Calibri"/>
              </a:rPr>
              <a:t>Classically</a:t>
            </a:r>
            <a:r>
              <a:rPr sz="3200" spc="20" dirty="0">
                <a:latin typeface="Calibri"/>
                <a:cs typeface="Calibri"/>
              </a:rPr>
              <a:t> </a:t>
            </a:r>
            <a:r>
              <a:rPr sz="3200" spc="-15" dirty="0">
                <a:latin typeface="Calibri"/>
                <a:cs typeface="Calibri"/>
              </a:rPr>
              <a:t>(from </a:t>
            </a:r>
            <a:r>
              <a:rPr sz="3200" spc="-5" dirty="0">
                <a:latin typeface="Calibri"/>
                <a:cs typeface="Calibri"/>
              </a:rPr>
              <a:t>medical</a:t>
            </a:r>
            <a:r>
              <a:rPr sz="3200" spc="-10" dirty="0">
                <a:latin typeface="Calibri"/>
                <a:cs typeface="Calibri"/>
              </a:rPr>
              <a:t> diagnostic</a:t>
            </a:r>
            <a:r>
              <a:rPr sz="3200" spc="20" dirty="0">
                <a:latin typeface="Calibri"/>
                <a:cs typeface="Calibri"/>
              </a:rPr>
              <a:t> </a:t>
            </a:r>
            <a:r>
              <a:rPr sz="3200" spc="-15" dirty="0">
                <a:latin typeface="Calibri"/>
                <a:cs typeface="Calibri"/>
              </a:rPr>
              <a:t>tests):</a:t>
            </a:r>
            <a:endParaRPr sz="3200">
              <a:latin typeface="Calibri"/>
              <a:cs typeface="Calibri"/>
            </a:endParaRPr>
          </a:p>
          <a:p>
            <a:pPr marL="756285" lvl="1" indent="-287020">
              <a:lnSpc>
                <a:spcPct val="100000"/>
              </a:lnSpc>
              <a:spcBef>
                <a:spcPts val="685"/>
              </a:spcBef>
              <a:buFont typeface="Arial"/>
              <a:buChar char="–"/>
              <a:tabLst>
                <a:tab pos="756920" algn="l"/>
              </a:tabLst>
            </a:pPr>
            <a:r>
              <a:rPr sz="2800" spc="-15" dirty="0">
                <a:latin typeface="Calibri"/>
                <a:cs typeface="Calibri"/>
              </a:rPr>
              <a:t>Results</a:t>
            </a:r>
            <a:r>
              <a:rPr sz="2800" spc="20" dirty="0">
                <a:latin typeface="Calibri"/>
                <a:cs typeface="Calibri"/>
              </a:rPr>
              <a:t> </a:t>
            </a:r>
            <a:r>
              <a:rPr sz="2800" spc="-5" dirty="0">
                <a:latin typeface="Calibri"/>
                <a:cs typeface="Calibri"/>
              </a:rPr>
              <a:t>of </a:t>
            </a:r>
            <a:r>
              <a:rPr sz="2800" spc="-20" dirty="0">
                <a:latin typeface="Calibri"/>
                <a:cs typeface="Calibri"/>
              </a:rPr>
              <a:t>test</a:t>
            </a:r>
            <a:r>
              <a:rPr sz="2800" spc="10" dirty="0">
                <a:latin typeface="Calibri"/>
                <a:cs typeface="Calibri"/>
              </a:rPr>
              <a:t> </a:t>
            </a:r>
            <a:r>
              <a:rPr sz="2800" spc="-20" dirty="0">
                <a:latin typeface="Calibri"/>
                <a:cs typeface="Calibri"/>
              </a:rPr>
              <a:t>are</a:t>
            </a:r>
            <a:r>
              <a:rPr sz="2800" spc="-15" dirty="0">
                <a:latin typeface="Calibri"/>
                <a:cs typeface="Calibri"/>
              </a:rPr>
              <a:t> </a:t>
            </a:r>
            <a:r>
              <a:rPr sz="2800" spc="-5" dirty="0">
                <a:latin typeface="Calibri"/>
                <a:cs typeface="Calibri"/>
              </a:rPr>
              <a:t>POSITIVE</a:t>
            </a:r>
            <a:endParaRPr sz="2800">
              <a:latin typeface="Calibri"/>
              <a:cs typeface="Calibri"/>
            </a:endParaRPr>
          </a:p>
          <a:p>
            <a:pPr marL="756285" lvl="1" indent="-287020">
              <a:lnSpc>
                <a:spcPct val="100000"/>
              </a:lnSpc>
              <a:spcBef>
                <a:spcPts val="675"/>
              </a:spcBef>
              <a:buFont typeface="Arial"/>
              <a:buChar char="–"/>
              <a:tabLst>
                <a:tab pos="756920" algn="l"/>
              </a:tabLst>
            </a:pPr>
            <a:r>
              <a:rPr sz="2800" spc="-15" dirty="0">
                <a:latin typeface="Calibri"/>
                <a:cs typeface="Calibri"/>
              </a:rPr>
              <a:t>Results</a:t>
            </a:r>
            <a:r>
              <a:rPr sz="2800" spc="15" dirty="0">
                <a:latin typeface="Calibri"/>
                <a:cs typeface="Calibri"/>
              </a:rPr>
              <a:t> </a:t>
            </a:r>
            <a:r>
              <a:rPr sz="2800" spc="-5" dirty="0">
                <a:latin typeface="Calibri"/>
                <a:cs typeface="Calibri"/>
              </a:rPr>
              <a:t>of </a:t>
            </a:r>
            <a:r>
              <a:rPr sz="2800" spc="-20" dirty="0">
                <a:latin typeface="Calibri"/>
                <a:cs typeface="Calibri"/>
              </a:rPr>
              <a:t>test</a:t>
            </a:r>
            <a:r>
              <a:rPr sz="2800" spc="10" dirty="0">
                <a:latin typeface="Calibri"/>
                <a:cs typeface="Calibri"/>
              </a:rPr>
              <a:t> </a:t>
            </a:r>
            <a:r>
              <a:rPr sz="2800" spc="-20" dirty="0">
                <a:latin typeface="Calibri"/>
                <a:cs typeface="Calibri"/>
              </a:rPr>
              <a:t>are</a:t>
            </a:r>
            <a:r>
              <a:rPr sz="2800" spc="-15" dirty="0">
                <a:latin typeface="Calibri"/>
                <a:cs typeface="Calibri"/>
              </a:rPr>
              <a:t> </a:t>
            </a:r>
            <a:r>
              <a:rPr sz="2800" spc="-35" dirty="0">
                <a:latin typeface="Calibri"/>
                <a:cs typeface="Calibri"/>
              </a:rPr>
              <a:t>NEGATIVE</a:t>
            </a:r>
            <a:endParaRPr sz="2800">
              <a:latin typeface="Calibri"/>
              <a:cs typeface="Calibri"/>
            </a:endParaRPr>
          </a:p>
        </p:txBody>
      </p:sp>
      <p:sp>
        <p:nvSpPr>
          <p:cNvPr id="4" name="object 4"/>
          <p:cNvSpPr txBox="1"/>
          <p:nvPr/>
        </p:nvSpPr>
        <p:spPr>
          <a:xfrm>
            <a:off x="3873590" y="4878462"/>
            <a:ext cx="1865630" cy="646430"/>
          </a:xfrm>
          <a:prstGeom prst="rect">
            <a:avLst/>
          </a:prstGeom>
          <a:ln w="9144">
            <a:solidFill>
              <a:srgbClr val="4F81BD"/>
            </a:solidFill>
          </a:ln>
        </p:spPr>
        <p:txBody>
          <a:bodyPr vert="horz" wrap="square" lIns="0" tIns="29845" rIns="0" bIns="0" rtlCol="0">
            <a:spAutoFit/>
          </a:bodyPr>
          <a:lstStyle/>
          <a:p>
            <a:pPr marL="631190" marR="94615" indent="-530860">
              <a:lnSpc>
                <a:spcPct val="100000"/>
              </a:lnSpc>
              <a:spcBef>
                <a:spcPts val="235"/>
              </a:spcBef>
            </a:pPr>
            <a:r>
              <a:rPr sz="1800" spc="-5" dirty="0">
                <a:latin typeface="Calibri"/>
                <a:cs typeface="Calibri"/>
              </a:rPr>
              <a:t>Machine Learning </a:t>
            </a:r>
            <a:r>
              <a:rPr sz="1800" spc="-395" dirty="0">
                <a:latin typeface="Calibri"/>
                <a:cs typeface="Calibri"/>
              </a:rPr>
              <a:t> </a:t>
            </a:r>
            <a:r>
              <a:rPr sz="1800" spc="-5" dirty="0">
                <a:latin typeface="Calibri"/>
                <a:cs typeface="Calibri"/>
              </a:rPr>
              <a:t>Model</a:t>
            </a:r>
            <a:endParaRPr sz="1800">
              <a:latin typeface="Calibri"/>
              <a:cs typeface="Calibri"/>
            </a:endParaRPr>
          </a:p>
        </p:txBody>
      </p:sp>
      <p:sp>
        <p:nvSpPr>
          <p:cNvPr id="5" name="object 5"/>
          <p:cNvSpPr txBox="1"/>
          <p:nvPr/>
        </p:nvSpPr>
        <p:spPr>
          <a:xfrm>
            <a:off x="825023" y="5034274"/>
            <a:ext cx="234759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input </a:t>
            </a:r>
            <a:r>
              <a:rPr sz="1800" spc="-15" dirty="0">
                <a:latin typeface="Calibri"/>
                <a:cs typeface="Calibri"/>
              </a:rPr>
              <a:t>(features</a:t>
            </a:r>
            <a:r>
              <a:rPr sz="1800" spc="5" dirty="0">
                <a:latin typeface="Calibri"/>
                <a:cs typeface="Calibri"/>
              </a:rPr>
              <a:t> </a:t>
            </a:r>
            <a:r>
              <a:rPr sz="1800" spc="-5" dirty="0">
                <a:latin typeface="Calibri"/>
                <a:cs typeface="Calibri"/>
              </a:rPr>
              <a:t>of</a:t>
            </a:r>
            <a:r>
              <a:rPr sz="1800" spc="-10" dirty="0">
                <a:latin typeface="Calibri"/>
                <a:cs typeface="Calibri"/>
              </a:rPr>
              <a:t> </a:t>
            </a:r>
            <a:r>
              <a:rPr sz="1800" spc="-5" dirty="0">
                <a:latin typeface="Calibri"/>
                <a:cs typeface="Calibri"/>
              </a:rPr>
              <a:t>object)</a:t>
            </a:r>
            <a:endParaRPr sz="1800">
              <a:latin typeface="Calibri"/>
              <a:cs typeface="Calibri"/>
            </a:endParaRPr>
          </a:p>
        </p:txBody>
      </p:sp>
      <p:grpSp>
        <p:nvGrpSpPr>
          <p:cNvPr id="6" name="object 6"/>
          <p:cNvGrpSpPr/>
          <p:nvPr/>
        </p:nvGrpSpPr>
        <p:grpSpPr>
          <a:xfrm>
            <a:off x="3276182" y="5150747"/>
            <a:ext cx="591185" cy="101600"/>
            <a:chOff x="3063239" y="5866888"/>
            <a:chExt cx="591185" cy="101600"/>
          </a:xfrm>
        </p:grpSpPr>
        <p:sp>
          <p:nvSpPr>
            <p:cNvPr id="7" name="object 7"/>
            <p:cNvSpPr/>
            <p:nvPr/>
          </p:nvSpPr>
          <p:spPr>
            <a:xfrm>
              <a:off x="3063239" y="5917691"/>
              <a:ext cx="584835" cy="0"/>
            </a:xfrm>
            <a:custGeom>
              <a:avLst/>
              <a:gdLst/>
              <a:ahLst/>
              <a:cxnLst/>
              <a:rect l="l" t="t" r="r" b="b"/>
              <a:pathLst>
                <a:path w="584835">
                  <a:moveTo>
                    <a:pt x="0" y="0"/>
                  </a:moveTo>
                  <a:lnTo>
                    <a:pt x="584581" y="0"/>
                  </a:lnTo>
                </a:path>
              </a:pathLst>
            </a:custGeom>
            <a:ln w="12700">
              <a:solidFill>
                <a:srgbClr val="4A7EBB"/>
              </a:solidFill>
            </a:ln>
          </p:spPr>
          <p:txBody>
            <a:bodyPr wrap="square" lIns="0" tIns="0" rIns="0" bIns="0" rtlCol="0"/>
            <a:lstStyle/>
            <a:p>
              <a:endParaRPr/>
            </a:p>
          </p:txBody>
        </p:sp>
        <p:sp>
          <p:nvSpPr>
            <p:cNvPr id="8" name="object 8"/>
            <p:cNvSpPr/>
            <p:nvPr/>
          </p:nvSpPr>
          <p:spPr>
            <a:xfrm>
              <a:off x="3571618" y="5873238"/>
              <a:ext cx="76200" cy="88900"/>
            </a:xfrm>
            <a:custGeom>
              <a:avLst/>
              <a:gdLst/>
              <a:ahLst/>
              <a:cxnLst/>
              <a:rect l="l" t="t" r="r" b="b"/>
              <a:pathLst>
                <a:path w="76200" h="88900">
                  <a:moveTo>
                    <a:pt x="0" y="0"/>
                  </a:moveTo>
                  <a:lnTo>
                    <a:pt x="76200" y="44450"/>
                  </a:lnTo>
                  <a:lnTo>
                    <a:pt x="0" y="88900"/>
                  </a:lnTo>
                </a:path>
              </a:pathLst>
            </a:custGeom>
            <a:ln w="12700">
              <a:solidFill>
                <a:srgbClr val="4A7EBB"/>
              </a:solidFill>
            </a:ln>
          </p:spPr>
          <p:txBody>
            <a:bodyPr wrap="square" lIns="0" tIns="0" rIns="0" bIns="0" rtlCol="0"/>
            <a:lstStyle/>
            <a:p>
              <a:endParaRPr/>
            </a:p>
          </p:txBody>
        </p:sp>
      </p:grpSp>
      <p:sp>
        <p:nvSpPr>
          <p:cNvPr id="9" name="object 9"/>
          <p:cNvSpPr txBox="1"/>
          <p:nvPr/>
        </p:nvSpPr>
        <p:spPr>
          <a:xfrm>
            <a:off x="6414173" y="5034241"/>
            <a:ext cx="216598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output</a:t>
            </a:r>
            <a:r>
              <a:rPr sz="1800" spc="-15" dirty="0">
                <a:latin typeface="Calibri"/>
                <a:cs typeface="Calibri"/>
              </a:rPr>
              <a:t> </a:t>
            </a:r>
            <a:r>
              <a:rPr sz="1800" spc="-5" dirty="0">
                <a:latin typeface="Calibri"/>
                <a:cs typeface="Calibri"/>
              </a:rPr>
              <a:t>(class</a:t>
            </a:r>
            <a:r>
              <a:rPr sz="1800" dirty="0">
                <a:latin typeface="Calibri"/>
                <a:cs typeface="Calibri"/>
              </a:rPr>
              <a:t> </a:t>
            </a:r>
            <a:r>
              <a:rPr sz="1800" spc="-5" dirty="0">
                <a:latin typeface="Calibri"/>
                <a:cs typeface="Calibri"/>
              </a:rPr>
              <a:t>of</a:t>
            </a:r>
            <a:r>
              <a:rPr sz="1800" spc="-15" dirty="0">
                <a:latin typeface="Calibri"/>
                <a:cs typeface="Calibri"/>
              </a:rPr>
              <a:t> </a:t>
            </a:r>
            <a:r>
              <a:rPr sz="1800" spc="-5" dirty="0">
                <a:latin typeface="Calibri"/>
                <a:cs typeface="Calibri"/>
              </a:rPr>
              <a:t>object)</a:t>
            </a:r>
            <a:endParaRPr sz="1800">
              <a:latin typeface="Calibri"/>
              <a:cs typeface="Calibri"/>
            </a:endParaRPr>
          </a:p>
        </p:txBody>
      </p:sp>
      <p:grpSp>
        <p:nvGrpSpPr>
          <p:cNvPr id="10" name="object 10"/>
          <p:cNvGrpSpPr/>
          <p:nvPr/>
        </p:nvGrpSpPr>
        <p:grpSpPr>
          <a:xfrm>
            <a:off x="5738966" y="5150754"/>
            <a:ext cx="591185" cy="101600"/>
            <a:chOff x="5526023" y="5866895"/>
            <a:chExt cx="591185" cy="101600"/>
          </a:xfrm>
        </p:grpSpPr>
        <p:sp>
          <p:nvSpPr>
            <p:cNvPr id="11" name="object 11"/>
            <p:cNvSpPr/>
            <p:nvPr/>
          </p:nvSpPr>
          <p:spPr>
            <a:xfrm>
              <a:off x="5526023" y="5917693"/>
              <a:ext cx="584835" cy="0"/>
            </a:xfrm>
            <a:custGeom>
              <a:avLst/>
              <a:gdLst/>
              <a:ahLst/>
              <a:cxnLst/>
              <a:rect l="l" t="t" r="r" b="b"/>
              <a:pathLst>
                <a:path w="584835">
                  <a:moveTo>
                    <a:pt x="0" y="0"/>
                  </a:moveTo>
                  <a:lnTo>
                    <a:pt x="584581" y="0"/>
                  </a:lnTo>
                </a:path>
              </a:pathLst>
            </a:custGeom>
            <a:ln w="12700">
              <a:solidFill>
                <a:srgbClr val="4A7EBB"/>
              </a:solidFill>
            </a:ln>
          </p:spPr>
          <p:txBody>
            <a:bodyPr wrap="square" lIns="0" tIns="0" rIns="0" bIns="0" rtlCol="0"/>
            <a:lstStyle/>
            <a:p>
              <a:endParaRPr/>
            </a:p>
          </p:txBody>
        </p:sp>
        <p:sp>
          <p:nvSpPr>
            <p:cNvPr id="12" name="object 12"/>
            <p:cNvSpPr/>
            <p:nvPr/>
          </p:nvSpPr>
          <p:spPr>
            <a:xfrm>
              <a:off x="6034402" y="5873245"/>
              <a:ext cx="76200" cy="88900"/>
            </a:xfrm>
            <a:custGeom>
              <a:avLst/>
              <a:gdLst/>
              <a:ahLst/>
              <a:cxnLst/>
              <a:rect l="l" t="t" r="r" b="b"/>
              <a:pathLst>
                <a:path w="76200" h="88900">
                  <a:moveTo>
                    <a:pt x="0" y="88899"/>
                  </a:moveTo>
                  <a:lnTo>
                    <a:pt x="76200" y="44449"/>
                  </a:lnTo>
                  <a:lnTo>
                    <a:pt x="0" y="0"/>
                  </a:lnTo>
                </a:path>
              </a:pathLst>
            </a:custGeom>
            <a:ln w="12700">
              <a:solidFill>
                <a:srgbClr val="4A7EBB"/>
              </a:solidFill>
            </a:ln>
          </p:spPr>
          <p:txBody>
            <a:bodyPr wrap="square" lIns="0" tIns="0" rIns="0" bIns="0" rtlCol="0"/>
            <a:lstStyle/>
            <a:p>
              <a:endParaRPr/>
            </a:p>
          </p:txBody>
        </p:sp>
      </p:grpSp>
      <p:sp>
        <p:nvSpPr>
          <p:cNvPr id="13" name="object 13"/>
          <p:cNvSpPr txBox="1"/>
          <p:nvPr/>
        </p:nvSpPr>
        <p:spPr>
          <a:xfrm>
            <a:off x="4353651" y="4285626"/>
            <a:ext cx="905510" cy="370840"/>
          </a:xfrm>
          <a:prstGeom prst="rect">
            <a:avLst/>
          </a:prstGeom>
          <a:ln w="9144">
            <a:solidFill>
              <a:srgbClr val="4F81BD"/>
            </a:solidFill>
          </a:ln>
        </p:spPr>
        <p:txBody>
          <a:bodyPr vert="horz" wrap="square" lIns="0" tIns="30480" rIns="0" bIns="0" rtlCol="0">
            <a:spAutoFit/>
          </a:bodyPr>
          <a:lstStyle/>
          <a:p>
            <a:pPr marL="90170">
              <a:lnSpc>
                <a:spcPct val="100000"/>
              </a:lnSpc>
              <a:spcBef>
                <a:spcPts val="240"/>
              </a:spcBef>
            </a:pPr>
            <a:r>
              <a:rPr sz="1800" spc="-10" dirty="0">
                <a:latin typeface="Calibri"/>
                <a:cs typeface="Calibri"/>
              </a:rPr>
              <a:t>training</a:t>
            </a:r>
            <a:endParaRPr sz="1800">
              <a:latin typeface="Calibri"/>
              <a:cs typeface="Calibri"/>
            </a:endParaRPr>
          </a:p>
        </p:txBody>
      </p:sp>
      <p:grpSp>
        <p:nvGrpSpPr>
          <p:cNvPr id="14" name="object 14"/>
          <p:cNvGrpSpPr/>
          <p:nvPr/>
        </p:nvGrpSpPr>
        <p:grpSpPr>
          <a:xfrm>
            <a:off x="4755483" y="4655959"/>
            <a:ext cx="101600" cy="216535"/>
            <a:chOff x="4542540" y="5372100"/>
            <a:chExt cx="101600" cy="216535"/>
          </a:xfrm>
        </p:grpSpPr>
        <p:sp>
          <p:nvSpPr>
            <p:cNvPr id="15" name="object 15"/>
            <p:cNvSpPr/>
            <p:nvPr/>
          </p:nvSpPr>
          <p:spPr>
            <a:xfrm>
              <a:off x="4593335" y="5372100"/>
              <a:ext cx="0" cy="210185"/>
            </a:xfrm>
            <a:custGeom>
              <a:avLst/>
              <a:gdLst/>
              <a:ahLst/>
              <a:cxnLst/>
              <a:rect l="l" t="t" r="r" b="b"/>
              <a:pathLst>
                <a:path h="210185">
                  <a:moveTo>
                    <a:pt x="0" y="0"/>
                  </a:moveTo>
                  <a:lnTo>
                    <a:pt x="0" y="209931"/>
                  </a:lnTo>
                </a:path>
              </a:pathLst>
            </a:custGeom>
            <a:ln w="12700">
              <a:solidFill>
                <a:srgbClr val="4A7EBB"/>
              </a:solidFill>
            </a:ln>
          </p:spPr>
          <p:txBody>
            <a:bodyPr wrap="square" lIns="0" tIns="0" rIns="0" bIns="0" rtlCol="0"/>
            <a:lstStyle/>
            <a:p>
              <a:endParaRPr/>
            </a:p>
          </p:txBody>
        </p:sp>
        <p:sp>
          <p:nvSpPr>
            <p:cNvPr id="16" name="object 16"/>
            <p:cNvSpPr/>
            <p:nvPr/>
          </p:nvSpPr>
          <p:spPr>
            <a:xfrm>
              <a:off x="4548890" y="5505832"/>
              <a:ext cx="88900" cy="76200"/>
            </a:xfrm>
            <a:custGeom>
              <a:avLst/>
              <a:gdLst/>
              <a:ahLst/>
              <a:cxnLst/>
              <a:rect l="l" t="t" r="r" b="b"/>
              <a:pathLst>
                <a:path w="88900" h="76200">
                  <a:moveTo>
                    <a:pt x="88900" y="0"/>
                  </a:moveTo>
                  <a:lnTo>
                    <a:pt x="44450" y="76200"/>
                  </a:lnTo>
                  <a:lnTo>
                    <a:pt x="0" y="0"/>
                  </a:lnTo>
                </a:path>
              </a:pathLst>
            </a:custGeom>
            <a:ln w="12700">
              <a:solidFill>
                <a:srgbClr val="4A7EBB"/>
              </a:solidFill>
            </a:ln>
          </p:spPr>
          <p:txBody>
            <a:bodyPr wrap="square" lIns="0" tIns="0" rIns="0" bIns="0" rtlCol="0"/>
            <a:lstStyle/>
            <a:p>
              <a:endParaRPr/>
            </a:p>
          </p:txBody>
        </p:sp>
      </p:grpSp>
      <p:sp>
        <p:nvSpPr>
          <p:cNvPr id="17" name="object 17"/>
          <p:cNvSpPr txBox="1"/>
          <p:nvPr/>
        </p:nvSpPr>
        <p:spPr>
          <a:xfrm>
            <a:off x="365343" y="4084459"/>
            <a:ext cx="3429000" cy="923925"/>
          </a:xfrm>
          <a:prstGeom prst="rect">
            <a:avLst/>
          </a:prstGeom>
          <a:solidFill>
            <a:srgbClr val="FFFF66"/>
          </a:solidFill>
          <a:ln w="9144">
            <a:solidFill>
              <a:srgbClr val="4F81BD"/>
            </a:solidFill>
          </a:ln>
        </p:spPr>
        <p:txBody>
          <a:bodyPr vert="horz" wrap="square" lIns="0" tIns="30480" rIns="0" bIns="0" rtlCol="0">
            <a:spAutoFit/>
          </a:bodyPr>
          <a:lstStyle/>
          <a:p>
            <a:pPr marL="90805" marR="144780">
              <a:lnSpc>
                <a:spcPct val="100000"/>
              </a:lnSpc>
              <a:spcBef>
                <a:spcPts val="240"/>
              </a:spcBef>
            </a:pPr>
            <a:r>
              <a:rPr sz="1800" spc="-20" dirty="0">
                <a:latin typeface="Calibri"/>
                <a:cs typeface="Calibri"/>
              </a:rPr>
              <a:t>Values</a:t>
            </a:r>
            <a:r>
              <a:rPr sz="1800" spc="-10" dirty="0">
                <a:latin typeface="Calibri"/>
                <a:cs typeface="Calibri"/>
              </a:rPr>
              <a:t> from </a:t>
            </a:r>
            <a:r>
              <a:rPr sz="1800" dirty="0">
                <a:latin typeface="Calibri"/>
                <a:cs typeface="Calibri"/>
              </a:rPr>
              <a:t>a</a:t>
            </a:r>
            <a:r>
              <a:rPr sz="1800" spc="-15" dirty="0">
                <a:latin typeface="Calibri"/>
                <a:cs typeface="Calibri"/>
              </a:rPr>
              <a:t> </a:t>
            </a:r>
            <a:r>
              <a:rPr sz="1800" spc="-5" dirty="0">
                <a:latin typeface="Calibri"/>
                <a:cs typeface="Calibri"/>
              </a:rPr>
              <a:t>diagnostic</a:t>
            </a:r>
            <a:r>
              <a:rPr sz="1800" spc="10" dirty="0">
                <a:latin typeface="Calibri"/>
                <a:cs typeface="Calibri"/>
              </a:rPr>
              <a:t> </a:t>
            </a:r>
            <a:r>
              <a:rPr sz="1800" spc="-15" dirty="0">
                <a:latin typeface="Calibri"/>
                <a:cs typeface="Calibri"/>
              </a:rPr>
              <a:t>test</a:t>
            </a:r>
            <a:r>
              <a:rPr sz="1800" spc="-20" dirty="0">
                <a:latin typeface="Calibri"/>
                <a:cs typeface="Calibri"/>
              </a:rPr>
              <a:t> </a:t>
            </a:r>
            <a:r>
              <a:rPr sz="1800" dirty="0">
                <a:latin typeface="Calibri"/>
                <a:cs typeface="Calibri"/>
              </a:rPr>
              <a:t>(e.g., </a:t>
            </a:r>
            <a:r>
              <a:rPr sz="1800" spc="-390" dirty="0">
                <a:latin typeface="Calibri"/>
                <a:cs typeface="Calibri"/>
              </a:rPr>
              <a:t> </a:t>
            </a:r>
            <a:r>
              <a:rPr sz="1800" spc="-10" dirty="0">
                <a:latin typeface="Calibri"/>
                <a:cs typeface="Calibri"/>
              </a:rPr>
              <a:t>white</a:t>
            </a:r>
            <a:r>
              <a:rPr sz="1800" spc="25" dirty="0">
                <a:latin typeface="Calibri"/>
                <a:cs typeface="Calibri"/>
              </a:rPr>
              <a:t> </a:t>
            </a:r>
            <a:r>
              <a:rPr sz="1800" spc="-5" dirty="0">
                <a:latin typeface="Calibri"/>
                <a:cs typeface="Calibri"/>
              </a:rPr>
              <a:t>blood</a:t>
            </a:r>
            <a:r>
              <a:rPr sz="1800" spc="5" dirty="0">
                <a:latin typeface="Calibri"/>
                <a:cs typeface="Calibri"/>
              </a:rPr>
              <a:t> </a:t>
            </a:r>
            <a:r>
              <a:rPr sz="1800" spc="-5" dirty="0">
                <a:latin typeface="Calibri"/>
                <a:cs typeface="Calibri"/>
              </a:rPr>
              <a:t>cell</a:t>
            </a:r>
            <a:r>
              <a:rPr sz="1800" spc="10" dirty="0">
                <a:latin typeface="Calibri"/>
                <a:cs typeface="Calibri"/>
              </a:rPr>
              <a:t> </a:t>
            </a:r>
            <a:r>
              <a:rPr sz="1800" spc="-10" dirty="0">
                <a:latin typeface="Calibri"/>
                <a:cs typeface="Calibri"/>
              </a:rPr>
              <a:t>count,</a:t>
            </a:r>
            <a:r>
              <a:rPr sz="1800" dirty="0">
                <a:latin typeface="Calibri"/>
                <a:cs typeface="Calibri"/>
              </a:rPr>
              <a:t> </a:t>
            </a:r>
            <a:r>
              <a:rPr sz="1800" spc="-10" dirty="0">
                <a:latin typeface="Calibri"/>
                <a:cs typeface="Calibri"/>
              </a:rPr>
              <a:t>level</a:t>
            </a:r>
            <a:r>
              <a:rPr sz="1800" dirty="0">
                <a:latin typeface="Calibri"/>
                <a:cs typeface="Calibri"/>
              </a:rPr>
              <a:t> </a:t>
            </a:r>
            <a:r>
              <a:rPr sz="1800" spc="-5" dirty="0">
                <a:latin typeface="Calibri"/>
                <a:cs typeface="Calibri"/>
              </a:rPr>
              <a:t>of </a:t>
            </a:r>
            <a:r>
              <a:rPr sz="1800" dirty="0">
                <a:latin typeface="Calibri"/>
                <a:cs typeface="Calibri"/>
              </a:rPr>
              <a:t>a </a:t>
            </a:r>
            <a:r>
              <a:rPr sz="1800" spc="5" dirty="0">
                <a:latin typeface="Calibri"/>
                <a:cs typeface="Calibri"/>
              </a:rPr>
              <a:t> </a:t>
            </a:r>
            <a:r>
              <a:rPr sz="1800" spc="-5" dirty="0">
                <a:latin typeface="Calibri"/>
                <a:cs typeface="Calibri"/>
              </a:rPr>
              <a:t>hormone</a:t>
            </a:r>
            <a:r>
              <a:rPr sz="1800" spc="10" dirty="0">
                <a:latin typeface="Calibri"/>
                <a:cs typeface="Calibri"/>
              </a:rPr>
              <a:t> </a:t>
            </a:r>
            <a:r>
              <a:rPr sz="1800" spc="-5" dirty="0">
                <a:latin typeface="Calibri"/>
                <a:cs typeface="Calibri"/>
              </a:rPr>
              <a:t>in</a:t>
            </a:r>
            <a:r>
              <a:rPr sz="1800" spc="10" dirty="0">
                <a:latin typeface="Calibri"/>
                <a:cs typeface="Calibri"/>
              </a:rPr>
              <a:t> </a:t>
            </a:r>
            <a:r>
              <a:rPr sz="1800" dirty="0">
                <a:latin typeface="Calibri"/>
                <a:cs typeface="Calibri"/>
              </a:rPr>
              <a:t>a </a:t>
            </a:r>
            <a:r>
              <a:rPr sz="1800" spc="-5" dirty="0">
                <a:latin typeface="Calibri"/>
                <a:cs typeface="Calibri"/>
              </a:rPr>
              <a:t>sample</a:t>
            </a:r>
            <a:r>
              <a:rPr sz="1800"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blood)</a:t>
            </a:r>
            <a:endParaRPr sz="1800">
              <a:latin typeface="Calibri"/>
              <a:cs typeface="Calibri"/>
            </a:endParaRPr>
          </a:p>
        </p:txBody>
      </p:sp>
      <p:grpSp>
        <p:nvGrpSpPr>
          <p:cNvPr id="18" name="object 18"/>
          <p:cNvGrpSpPr/>
          <p:nvPr/>
        </p:nvGrpSpPr>
        <p:grpSpPr>
          <a:xfrm>
            <a:off x="5847171" y="4357255"/>
            <a:ext cx="1914525" cy="655320"/>
            <a:chOff x="5634228" y="5073396"/>
            <a:chExt cx="1914525" cy="655320"/>
          </a:xfrm>
        </p:grpSpPr>
        <p:sp>
          <p:nvSpPr>
            <p:cNvPr id="19" name="object 19"/>
            <p:cNvSpPr/>
            <p:nvPr/>
          </p:nvSpPr>
          <p:spPr>
            <a:xfrm>
              <a:off x="5638800" y="5077968"/>
              <a:ext cx="1905000" cy="646430"/>
            </a:xfrm>
            <a:custGeom>
              <a:avLst/>
              <a:gdLst/>
              <a:ahLst/>
              <a:cxnLst/>
              <a:rect l="l" t="t" r="r" b="b"/>
              <a:pathLst>
                <a:path w="1905000" h="646429">
                  <a:moveTo>
                    <a:pt x="1905000" y="0"/>
                  </a:moveTo>
                  <a:lnTo>
                    <a:pt x="0" y="0"/>
                  </a:lnTo>
                  <a:lnTo>
                    <a:pt x="0" y="646175"/>
                  </a:lnTo>
                  <a:lnTo>
                    <a:pt x="1905000" y="646175"/>
                  </a:lnTo>
                  <a:lnTo>
                    <a:pt x="1905000" y="0"/>
                  </a:lnTo>
                  <a:close/>
                </a:path>
              </a:pathLst>
            </a:custGeom>
            <a:solidFill>
              <a:srgbClr val="FFFF66"/>
            </a:solidFill>
          </p:spPr>
          <p:txBody>
            <a:bodyPr wrap="square" lIns="0" tIns="0" rIns="0" bIns="0" rtlCol="0"/>
            <a:lstStyle/>
            <a:p>
              <a:endParaRPr/>
            </a:p>
          </p:txBody>
        </p:sp>
        <p:sp>
          <p:nvSpPr>
            <p:cNvPr id="20" name="object 20"/>
            <p:cNvSpPr/>
            <p:nvPr/>
          </p:nvSpPr>
          <p:spPr>
            <a:xfrm>
              <a:off x="5638800" y="5077968"/>
              <a:ext cx="1905000" cy="646430"/>
            </a:xfrm>
            <a:custGeom>
              <a:avLst/>
              <a:gdLst/>
              <a:ahLst/>
              <a:cxnLst/>
              <a:rect l="l" t="t" r="r" b="b"/>
              <a:pathLst>
                <a:path w="1905000" h="646429">
                  <a:moveTo>
                    <a:pt x="0" y="0"/>
                  </a:moveTo>
                  <a:lnTo>
                    <a:pt x="1905000" y="0"/>
                  </a:lnTo>
                  <a:lnTo>
                    <a:pt x="1905000" y="646175"/>
                  </a:lnTo>
                  <a:lnTo>
                    <a:pt x="0" y="646175"/>
                  </a:lnTo>
                  <a:lnTo>
                    <a:pt x="0" y="0"/>
                  </a:lnTo>
                  <a:close/>
                </a:path>
              </a:pathLst>
            </a:custGeom>
            <a:ln w="9144">
              <a:solidFill>
                <a:srgbClr val="4F81BD"/>
              </a:solidFill>
            </a:ln>
          </p:spPr>
          <p:txBody>
            <a:bodyPr wrap="square" lIns="0" tIns="0" rIns="0" bIns="0" rtlCol="0"/>
            <a:lstStyle/>
            <a:p>
              <a:endParaRPr/>
            </a:p>
          </p:txBody>
        </p:sp>
      </p:grpSp>
      <p:sp>
        <p:nvSpPr>
          <p:cNvPr id="21" name="object 21"/>
          <p:cNvSpPr txBox="1"/>
          <p:nvPr/>
        </p:nvSpPr>
        <p:spPr>
          <a:xfrm>
            <a:off x="5930483" y="4379237"/>
            <a:ext cx="1210310" cy="2997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800" dirty="0">
                <a:latin typeface="Calibri"/>
                <a:cs typeface="Calibri"/>
              </a:rPr>
              <a:t>1.	</a:t>
            </a:r>
            <a:r>
              <a:rPr sz="1800" spc="-10" dirty="0">
                <a:latin typeface="Calibri"/>
                <a:cs typeface="Calibri"/>
              </a:rPr>
              <a:t>P</a:t>
            </a:r>
            <a:r>
              <a:rPr sz="1800" spc="-5" dirty="0">
                <a:latin typeface="Calibri"/>
                <a:cs typeface="Calibri"/>
              </a:rPr>
              <a:t>O</a:t>
            </a:r>
            <a:r>
              <a:rPr sz="1800" dirty="0">
                <a:latin typeface="Calibri"/>
                <a:cs typeface="Calibri"/>
              </a:rPr>
              <a:t>SI</a:t>
            </a:r>
            <a:r>
              <a:rPr sz="1800" spc="-5" dirty="0">
                <a:latin typeface="Calibri"/>
                <a:cs typeface="Calibri"/>
              </a:rPr>
              <a:t>T</a:t>
            </a:r>
            <a:r>
              <a:rPr sz="1800" dirty="0">
                <a:latin typeface="Calibri"/>
                <a:cs typeface="Calibri"/>
              </a:rPr>
              <a:t>I</a:t>
            </a:r>
            <a:r>
              <a:rPr sz="1800" spc="-5" dirty="0">
                <a:latin typeface="Calibri"/>
                <a:cs typeface="Calibri"/>
              </a:rPr>
              <a:t>V</a:t>
            </a:r>
            <a:r>
              <a:rPr sz="1800" dirty="0">
                <a:latin typeface="Calibri"/>
                <a:cs typeface="Calibri"/>
              </a:rPr>
              <a:t>E</a:t>
            </a:r>
            <a:endParaRPr sz="1800">
              <a:latin typeface="Calibri"/>
              <a:cs typeface="Calibri"/>
            </a:endParaRPr>
          </a:p>
        </p:txBody>
      </p:sp>
      <p:sp>
        <p:nvSpPr>
          <p:cNvPr id="22" name="object 22"/>
          <p:cNvSpPr txBox="1"/>
          <p:nvPr/>
        </p:nvSpPr>
        <p:spPr>
          <a:xfrm>
            <a:off x="5930483" y="4653557"/>
            <a:ext cx="1294130" cy="2997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800" dirty="0">
                <a:latin typeface="Calibri"/>
                <a:cs typeface="Calibri"/>
              </a:rPr>
              <a:t>2.	</a:t>
            </a:r>
            <a:r>
              <a:rPr sz="1800" spc="-25" dirty="0">
                <a:latin typeface="Calibri"/>
                <a:cs typeface="Calibri"/>
              </a:rPr>
              <a:t>NEGATIVE</a:t>
            </a:r>
            <a:endParaRPr sz="18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6198" y="461581"/>
            <a:ext cx="3931285" cy="696595"/>
          </a:xfrm>
          <a:prstGeom prst="rect">
            <a:avLst/>
          </a:prstGeom>
        </p:spPr>
        <p:txBody>
          <a:bodyPr vert="horz" wrap="square" lIns="0" tIns="13335" rIns="0" bIns="0" rtlCol="0">
            <a:spAutoFit/>
          </a:bodyPr>
          <a:lstStyle/>
          <a:p>
            <a:pPr marL="12700">
              <a:lnSpc>
                <a:spcPct val="100000"/>
              </a:lnSpc>
              <a:spcBef>
                <a:spcPts val="105"/>
              </a:spcBef>
            </a:pPr>
            <a:r>
              <a:rPr spc="-5" dirty="0"/>
              <a:t>Confusion</a:t>
            </a:r>
            <a:r>
              <a:rPr spc="-60" dirty="0"/>
              <a:t> </a:t>
            </a:r>
            <a:r>
              <a:rPr spc="-10" dirty="0"/>
              <a:t>Matrix</a:t>
            </a:r>
          </a:p>
        </p:txBody>
      </p:sp>
      <p:graphicFrame>
        <p:nvGraphicFramePr>
          <p:cNvPr id="3" name="object 3"/>
          <p:cNvGraphicFramePr>
            <a:graphicFrameLocks noGrp="1"/>
          </p:cNvGraphicFramePr>
          <p:nvPr/>
        </p:nvGraphicFramePr>
        <p:xfrm>
          <a:off x="418677" y="1777368"/>
          <a:ext cx="4038600" cy="1919605"/>
        </p:xfrm>
        <a:graphic>
          <a:graphicData uri="http://schemas.openxmlformats.org/drawingml/2006/table">
            <a:tbl>
              <a:tblPr firstRow="1" bandRow="1">
                <a:tableStyleId>{2D5ABB26-0587-4C30-8999-92F81FD0307C}</a:tableStyleId>
              </a:tblPr>
              <a:tblGrid>
                <a:gridCol w="1346200">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gridCol w="1346200">
                  <a:extLst>
                    <a:ext uri="{9D8B030D-6E8A-4147-A177-3AD203B41FA5}">
                      <a16:colId xmlns:a16="http://schemas.microsoft.com/office/drawing/2014/main" val="20002"/>
                    </a:ext>
                  </a:extLst>
                </a:gridCol>
              </a:tblGrid>
              <a:tr h="639445">
                <a:tc>
                  <a:txBody>
                    <a:bodyPr/>
                    <a:lstStyle/>
                    <a:p>
                      <a:pPr>
                        <a:lnSpc>
                          <a:spcPct val="100000"/>
                        </a:lnSpc>
                      </a:pPr>
                      <a:endParaRPr sz="180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marL="280670" marR="273050" indent="98425">
                        <a:lnSpc>
                          <a:spcPct val="100000"/>
                        </a:lnSpc>
                        <a:spcBef>
                          <a:spcPts val="240"/>
                        </a:spcBef>
                      </a:pPr>
                      <a:r>
                        <a:rPr sz="1800" spc="-5" dirty="0">
                          <a:latin typeface="Calibri"/>
                          <a:cs typeface="Calibri"/>
                        </a:rPr>
                        <a:t>Actual </a:t>
                      </a:r>
                      <a:r>
                        <a:rPr sz="1800" dirty="0">
                          <a:latin typeface="Calibri"/>
                          <a:cs typeface="Calibri"/>
                        </a:rPr>
                        <a:t> </a:t>
                      </a:r>
                      <a:r>
                        <a:rPr sz="1800" spc="-10" dirty="0">
                          <a:latin typeface="Calibri"/>
                          <a:cs typeface="Calibri"/>
                        </a:rPr>
                        <a:t>P</a:t>
                      </a:r>
                      <a:r>
                        <a:rPr sz="1800" spc="-5" dirty="0">
                          <a:latin typeface="Calibri"/>
                          <a:cs typeface="Calibri"/>
                        </a:rPr>
                        <a:t>O</a:t>
                      </a:r>
                      <a:r>
                        <a:rPr sz="1800" dirty="0">
                          <a:latin typeface="Calibri"/>
                          <a:cs typeface="Calibri"/>
                        </a:rPr>
                        <a:t>SI</a:t>
                      </a:r>
                      <a:r>
                        <a:rPr sz="1800" spc="-5" dirty="0">
                          <a:latin typeface="Calibri"/>
                          <a:cs typeface="Calibri"/>
                        </a:rPr>
                        <a:t>TV</a:t>
                      </a:r>
                      <a:r>
                        <a:rPr sz="1800" dirty="0">
                          <a:latin typeface="Calibri"/>
                          <a:cs typeface="Calibri"/>
                        </a:rPr>
                        <a:t>E</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10820" marR="201295" indent="168910">
                        <a:lnSpc>
                          <a:spcPct val="100000"/>
                        </a:lnSpc>
                        <a:spcBef>
                          <a:spcPts val="240"/>
                        </a:spcBef>
                      </a:pPr>
                      <a:r>
                        <a:rPr sz="1800" spc="-5" dirty="0">
                          <a:latin typeface="Calibri"/>
                          <a:cs typeface="Calibri"/>
                        </a:rPr>
                        <a:t>Actual </a:t>
                      </a:r>
                      <a:r>
                        <a:rPr sz="1800" dirty="0">
                          <a:latin typeface="Calibri"/>
                          <a:cs typeface="Calibri"/>
                        </a:rPr>
                        <a:t> N</a:t>
                      </a:r>
                      <a:r>
                        <a:rPr sz="1800" spc="-25" dirty="0">
                          <a:latin typeface="Calibri"/>
                          <a:cs typeface="Calibri"/>
                        </a:rPr>
                        <a:t>E</a:t>
                      </a:r>
                      <a:r>
                        <a:rPr sz="1800" spc="5" dirty="0">
                          <a:latin typeface="Calibri"/>
                          <a:cs typeface="Calibri"/>
                        </a:rPr>
                        <a:t>G</a:t>
                      </a:r>
                      <a:r>
                        <a:rPr sz="1800" spc="-145" dirty="0">
                          <a:latin typeface="Calibri"/>
                          <a:cs typeface="Calibri"/>
                        </a:rPr>
                        <a:t>A</a:t>
                      </a:r>
                      <a:r>
                        <a:rPr sz="1800" spc="-5" dirty="0">
                          <a:latin typeface="Calibri"/>
                          <a:cs typeface="Calibri"/>
                        </a:rPr>
                        <a:t>T</a:t>
                      </a:r>
                      <a:r>
                        <a:rPr sz="1800" dirty="0">
                          <a:latin typeface="Calibri"/>
                          <a:cs typeface="Calibri"/>
                        </a:rPr>
                        <a:t>I</a:t>
                      </a:r>
                      <a:r>
                        <a:rPr sz="1800" spc="-5" dirty="0">
                          <a:latin typeface="Calibri"/>
                          <a:cs typeface="Calibri"/>
                        </a:rPr>
                        <a:t>V</a:t>
                      </a:r>
                      <a:r>
                        <a:rPr sz="1800" dirty="0">
                          <a:latin typeface="Calibri"/>
                          <a:cs typeface="Calibri"/>
                        </a:rPr>
                        <a:t>E</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640080">
                <a:tc>
                  <a:txBody>
                    <a:bodyPr/>
                    <a:lstStyle/>
                    <a:p>
                      <a:pPr marL="252095" marR="223520" indent="-21590">
                        <a:lnSpc>
                          <a:spcPct val="100000"/>
                        </a:lnSpc>
                        <a:spcBef>
                          <a:spcPts val="240"/>
                        </a:spcBef>
                      </a:pPr>
                      <a:r>
                        <a:rPr sz="1800" spc="-10" dirty="0">
                          <a:latin typeface="Calibri"/>
                          <a:cs typeface="Calibri"/>
                        </a:rPr>
                        <a:t>P</a:t>
                      </a:r>
                      <a:r>
                        <a:rPr sz="1800" spc="-30" dirty="0">
                          <a:latin typeface="Calibri"/>
                          <a:cs typeface="Calibri"/>
                        </a:rPr>
                        <a:t>r</a:t>
                      </a:r>
                      <a:r>
                        <a:rPr sz="1800" dirty="0">
                          <a:latin typeface="Calibri"/>
                          <a:cs typeface="Calibri"/>
                        </a:rPr>
                        <a:t>ed</a:t>
                      </a:r>
                      <a:r>
                        <a:rPr sz="1800" spc="-10" dirty="0">
                          <a:latin typeface="Calibri"/>
                          <a:cs typeface="Calibri"/>
                        </a:rPr>
                        <a:t>i</a:t>
                      </a:r>
                      <a:r>
                        <a:rPr sz="1800" spc="-5" dirty="0">
                          <a:latin typeface="Calibri"/>
                          <a:cs typeface="Calibri"/>
                        </a:rPr>
                        <a:t>c</a:t>
                      </a:r>
                      <a:r>
                        <a:rPr sz="1800" spc="-30" dirty="0">
                          <a:latin typeface="Calibri"/>
                          <a:cs typeface="Calibri"/>
                        </a:rPr>
                        <a:t>t</a:t>
                      </a:r>
                      <a:r>
                        <a:rPr sz="1800" dirty="0">
                          <a:latin typeface="Calibri"/>
                          <a:cs typeface="Calibri"/>
                        </a:rPr>
                        <a:t>ed  </a:t>
                      </a:r>
                      <a:r>
                        <a:rPr sz="1800" spc="-5" dirty="0">
                          <a:latin typeface="Calibri"/>
                          <a:cs typeface="Calibri"/>
                        </a:rPr>
                        <a:t>POSITIVE</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20"/>
                        </a:spcBef>
                      </a:pPr>
                      <a:r>
                        <a:rPr sz="1800" dirty="0">
                          <a:latin typeface="Calibri"/>
                          <a:cs typeface="Calibri"/>
                        </a:rPr>
                        <a:t>9</a:t>
                      </a:r>
                      <a:endParaRPr sz="1800">
                        <a:latin typeface="Calibri"/>
                        <a:cs typeface="Calibri"/>
                      </a:endParaRPr>
                    </a:p>
                  </a:txBody>
                  <a:tcPr marL="0" marR="0" marT="167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20"/>
                        </a:spcBef>
                      </a:pPr>
                      <a:r>
                        <a:rPr sz="1800" dirty="0">
                          <a:latin typeface="Calibri"/>
                          <a:cs typeface="Calibri"/>
                        </a:rPr>
                        <a:t>2</a:t>
                      </a:r>
                      <a:endParaRPr sz="1800">
                        <a:latin typeface="Calibri"/>
                        <a:cs typeface="Calibri"/>
                      </a:endParaRPr>
                    </a:p>
                  </a:txBody>
                  <a:tcPr marL="0" marR="0" marT="167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640080">
                <a:tc>
                  <a:txBody>
                    <a:bodyPr/>
                    <a:lstStyle/>
                    <a:p>
                      <a:pPr marL="210820" marR="201295" indent="19685">
                        <a:lnSpc>
                          <a:spcPct val="100000"/>
                        </a:lnSpc>
                        <a:spcBef>
                          <a:spcPts val="240"/>
                        </a:spcBef>
                      </a:pPr>
                      <a:r>
                        <a:rPr sz="1800" spc="-10" dirty="0">
                          <a:latin typeface="Calibri"/>
                          <a:cs typeface="Calibri"/>
                        </a:rPr>
                        <a:t>Predicted </a:t>
                      </a:r>
                      <a:r>
                        <a:rPr sz="1800" spc="-395" dirty="0">
                          <a:latin typeface="Calibri"/>
                          <a:cs typeface="Calibri"/>
                        </a:rPr>
                        <a:t> </a:t>
                      </a:r>
                      <a:r>
                        <a:rPr sz="1800" dirty="0">
                          <a:latin typeface="Calibri"/>
                          <a:cs typeface="Calibri"/>
                        </a:rPr>
                        <a:t>N</a:t>
                      </a:r>
                      <a:r>
                        <a:rPr sz="1800" spc="-25" dirty="0">
                          <a:latin typeface="Calibri"/>
                          <a:cs typeface="Calibri"/>
                        </a:rPr>
                        <a:t>E</a:t>
                      </a:r>
                      <a:r>
                        <a:rPr sz="1800" spc="5" dirty="0">
                          <a:latin typeface="Calibri"/>
                          <a:cs typeface="Calibri"/>
                        </a:rPr>
                        <a:t>G</a:t>
                      </a:r>
                      <a:r>
                        <a:rPr sz="1800" spc="-145" dirty="0">
                          <a:latin typeface="Calibri"/>
                          <a:cs typeface="Calibri"/>
                        </a:rPr>
                        <a:t>A</a:t>
                      </a:r>
                      <a:r>
                        <a:rPr sz="1800" spc="-5" dirty="0">
                          <a:latin typeface="Calibri"/>
                          <a:cs typeface="Calibri"/>
                        </a:rPr>
                        <a:t>T</a:t>
                      </a:r>
                      <a:r>
                        <a:rPr sz="1800" dirty="0">
                          <a:latin typeface="Calibri"/>
                          <a:cs typeface="Calibri"/>
                        </a:rPr>
                        <a:t>I</a:t>
                      </a:r>
                      <a:r>
                        <a:rPr sz="1800" spc="-5" dirty="0">
                          <a:latin typeface="Calibri"/>
                          <a:cs typeface="Calibri"/>
                        </a:rPr>
                        <a:t>V</a:t>
                      </a:r>
                      <a:r>
                        <a:rPr sz="1800" dirty="0">
                          <a:latin typeface="Calibri"/>
                          <a:cs typeface="Calibri"/>
                        </a:rPr>
                        <a:t>E</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20"/>
                        </a:spcBef>
                      </a:pPr>
                      <a:r>
                        <a:rPr sz="1800" dirty="0">
                          <a:latin typeface="Calibri"/>
                          <a:cs typeface="Calibri"/>
                        </a:rPr>
                        <a:t>1</a:t>
                      </a:r>
                      <a:endParaRPr sz="1800">
                        <a:latin typeface="Calibri"/>
                        <a:cs typeface="Calibri"/>
                      </a:endParaRPr>
                    </a:p>
                  </a:txBody>
                  <a:tcPr marL="0" marR="0" marT="167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320"/>
                        </a:spcBef>
                      </a:pPr>
                      <a:r>
                        <a:rPr sz="1800" dirty="0">
                          <a:latin typeface="Calibri"/>
                          <a:cs typeface="Calibri"/>
                        </a:rPr>
                        <a:t>8</a:t>
                      </a:r>
                    </a:p>
                  </a:txBody>
                  <a:tcPr marL="0" marR="0" marT="167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4" name="object 4"/>
          <p:cNvSpPr txBox="1"/>
          <p:nvPr/>
        </p:nvSpPr>
        <p:spPr>
          <a:xfrm>
            <a:off x="4967594" y="1563064"/>
            <a:ext cx="3679825" cy="3152775"/>
          </a:xfrm>
          <a:prstGeom prst="rect">
            <a:avLst/>
          </a:prstGeom>
        </p:spPr>
        <p:txBody>
          <a:bodyPr vert="horz" wrap="square" lIns="0" tIns="12700" rIns="0" bIns="0" rtlCol="0">
            <a:spAutoFit/>
          </a:bodyPr>
          <a:lstStyle/>
          <a:p>
            <a:pPr marL="12700" marR="1545590">
              <a:lnSpc>
                <a:spcPct val="120000"/>
              </a:lnSpc>
              <a:spcBef>
                <a:spcPts val="100"/>
              </a:spcBef>
            </a:pPr>
            <a:r>
              <a:rPr sz="1800" spc="-30" dirty="0">
                <a:latin typeface="Calibri"/>
                <a:cs typeface="Calibri"/>
              </a:rPr>
              <a:t>True</a:t>
            </a:r>
            <a:r>
              <a:rPr sz="1800" spc="-5" dirty="0">
                <a:latin typeface="Calibri"/>
                <a:cs typeface="Calibri"/>
              </a:rPr>
              <a:t> </a:t>
            </a:r>
            <a:r>
              <a:rPr sz="1800" spc="-10" dirty="0">
                <a:latin typeface="Calibri"/>
                <a:cs typeface="Calibri"/>
              </a:rPr>
              <a:t>Positive</a:t>
            </a:r>
            <a:r>
              <a:rPr sz="1800" spc="-5" dirty="0">
                <a:latin typeface="Calibri"/>
                <a:cs typeface="Calibri"/>
              </a:rPr>
              <a:t> </a:t>
            </a:r>
            <a:r>
              <a:rPr sz="1800" spc="-10" dirty="0">
                <a:latin typeface="Calibri"/>
                <a:cs typeface="Calibri"/>
              </a:rPr>
              <a:t>(TP)</a:t>
            </a:r>
            <a:r>
              <a:rPr sz="1800" dirty="0">
                <a:latin typeface="Calibri"/>
                <a:cs typeface="Calibri"/>
              </a:rPr>
              <a:t> =</a:t>
            </a:r>
            <a:r>
              <a:rPr sz="1800" spc="5" dirty="0">
                <a:latin typeface="Calibri"/>
                <a:cs typeface="Calibri"/>
              </a:rPr>
              <a:t> </a:t>
            </a:r>
            <a:r>
              <a:rPr sz="1800" dirty="0">
                <a:latin typeface="Calibri"/>
                <a:cs typeface="Calibri"/>
              </a:rPr>
              <a:t>9 </a:t>
            </a:r>
            <a:r>
              <a:rPr sz="1800" spc="5" dirty="0">
                <a:latin typeface="Calibri"/>
                <a:cs typeface="Calibri"/>
              </a:rPr>
              <a:t> </a:t>
            </a:r>
            <a:r>
              <a:rPr sz="1800" spc="-30" dirty="0">
                <a:latin typeface="Calibri"/>
                <a:cs typeface="Calibri"/>
              </a:rPr>
              <a:t>True</a:t>
            </a:r>
            <a:r>
              <a:rPr sz="1800" spc="-10" dirty="0">
                <a:latin typeface="Calibri"/>
                <a:cs typeface="Calibri"/>
              </a:rPr>
              <a:t> Negative </a:t>
            </a:r>
            <a:r>
              <a:rPr sz="1800" spc="-5" dirty="0">
                <a:latin typeface="Calibri"/>
                <a:cs typeface="Calibri"/>
              </a:rPr>
              <a:t>(TN) </a:t>
            </a:r>
            <a:r>
              <a:rPr sz="1800" dirty="0">
                <a:latin typeface="Calibri"/>
                <a:cs typeface="Calibri"/>
              </a:rPr>
              <a:t>=</a:t>
            </a:r>
            <a:r>
              <a:rPr sz="1800" spc="-10" dirty="0">
                <a:latin typeface="Calibri"/>
                <a:cs typeface="Calibri"/>
              </a:rPr>
              <a:t> </a:t>
            </a:r>
            <a:r>
              <a:rPr sz="1800" dirty="0">
                <a:latin typeface="Calibri"/>
                <a:cs typeface="Calibri"/>
              </a:rPr>
              <a:t>8 </a:t>
            </a:r>
            <a:r>
              <a:rPr sz="1800" spc="-395" dirty="0">
                <a:latin typeface="Calibri"/>
                <a:cs typeface="Calibri"/>
              </a:rPr>
              <a:t> </a:t>
            </a:r>
            <a:r>
              <a:rPr sz="1800" spc="-15" dirty="0">
                <a:latin typeface="Calibri"/>
                <a:cs typeface="Calibri"/>
              </a:rPr>
              <a:t>False</a:t>
            </a:r>
            <a:r>
              <a:rPr sz="1800" spc="-5" dirty="0">
                <a:latin typeface="Calibri"/>
                <a:cs typeface="Calibri"/>
              </a:rPr>
              <a:t> </a:t>
            </a:r>
            <a:r>
              <a:rPr sz="1800" spc="-15" dirty="0">
                <a:latin typeface="Calibri"/>
                <a:cs typeface="Calibri"/>
              </a:rPr>
              <a:t>Positive</a:t>
            </a:r>
            <a:r>
              <a:rPr sz="1800" dirty="0">
                <a:latin typeface="Calibri"/>
                <a:cs typeface="Calibri"/>
              </a:rPr>
              <a:t> </a:t>
            </a:r>
            <a:r>
              <a:rPr sz="1800" spc="-5" dirty="0">
                <a:latin typeface="Calibri"/>
                <a:cs typeface="Calibri"/>
              </a:rPr>
              <a:t>(FP)</a:t>
            </a:r>
            <a:r>
              <a:rPr sz="1800" spc="10" dirty="0">
                <a:latin typeface="Calibri"/>
                <a:cs typeface="Calibri"/>
              </a:rPr>
              <a:t> </a:t>
            </a:r>
            <a:r>
              <a:rPr sz="1800" dirty="0">
                <a:latin typeface="Calibri"/>
                <a:cs typeface="Calibri"/>
              </a:rPr>
              <a:t>=</a:t>
            </a:r>
            <a:r>
              <a:rPr sz="1800" spc="-5" dirty="0">
                <a:latin typeface="Calibri"/>
                <a:cs typeface="Calibri"/>
              </a:rPr>
              <a:t> </a:t>
            </a:r>
            <a:r>
              <a:rPr sz="1800" dirty="0">
                <a:latin typeface="Calibri"/>
                <a:cs typeface="Calibri"/>
              </a:rPr>
              <a:t>2 </a:t>
            </a:r>
            <a:r>
              <a:rPr sz="1800" spc="5" dirty="0">
                <a:latin typeface="Calibri"/>
                <a:cs typeface="Calibri"/>
              </a:rPr>
              <a:t> </a:t>
            </a:r>
            <a:r>
              <a:rPr sz="1800" spc="-15" dirty="0">
                <a:latin typeface="Calibri"/>
                <a:cs typeface="Calibri"/>
              </a:rPr>
              <a:t>False </a:t>
            </a:r>
            <a:r>
              <a:rPr sz="1800" spc="-10" dirty="0">
                <a:latin typeface="Calibri"/>
                <a:cs typeface="Calibri"/>
              </a:rPr>
              <a:t>Negative </a:t>
            </a:r>
            <a:r>
              <a:rPr sz="1800" spc="-5" dirty="0">
                <a:latin typeface="Calibri"/>
                <a:cs typeface="Calibri"/>
              </a:rPr>
              <a:t>(FN) </a:t>
            </a:r>
            <a:r>
              <a:rPr sz="1800" dirty="0">
                <a:latin typeface="Calibri"/>
                <a:cs typeface="Calibri"/>
              </a:rPr>
              <a:t>= 1 </a:t>
            </a:r>
            <a:r>
              <a:rPr sz="1800" spc="-395" dirty="0">
                <a:latin typeface="Calibri"/>
                <a:cs typeface="Calibri"/>
              </a:rPr>
              <a:t> </a:t>
            </a:r>
            <a:r>
              <a:rPr sz="1800" spc="-10" dirty="0">
                <a:latin typeface="Calibri"/>
                <a:cs typeface="Calibri"/>
              </a:rPr>
              <a:t>Accuracy</a:t>
            </a:r>
            <a:r>
              <a:rPr sz="1800" dirty="0">
                <a:latin typeface="Calibri"/>
                <a:cs typeface="Calibri"/>
              </a:rPr>
              <a:t> </a:t>
            </a:r>
            <a:r>
              <a:rPr sz="1800" spc="-10" dirty="0">
                <a:latin typeface="Calibri"/>
                <a:cs typeface="Calibri"/>
              </a:rPr>
              <a:t>(ACC)</a:t>
            </a:r>
            <a:r>
              <a:rPr sz="1800" spc="10" dirty="0">
                <a:latin typeface="Calibri"/>
                <a:cs typeface="Calibri"/>
              </a:rPr>
              <a:t> </a:t>
            </a:r>
            <a:r>
              <a:rPr sz="1800" dirty="0">
                <a:latin typeface="Calibri"/>
                <a:cs typeface="Calibri"/>
              </a:rPr>
              <a:t>=</a:t>
            </a:r>
          </a:p>
          <a:p>
            <a:pPr marL="286385" marR="517525">
              <a:lnSpc>
                <a:spcPct val="100000"/>
              </a:lnSpc>
            </a:pPr>
            <a:r>
              <a:rPr sz="1800" spc="-5" dirty="0">
                <a:latin typeface="Calibri"/>
                <a:cs typeface="Calibri"/>
              </a:rPr>
              <a:t>(TP+TN)/(TP+TN+FP+FN)</a:t>
            </a:r>
            <a:r>
              <a:rPr sz="1800" spc="20" dirty="0">
                <a:latin typeface="Calibri"/>
                <a:cs typeface="Calibri"/>
              </a:rPr>
              <a:t> </a:t>
            </a:r>
            <a:r>
              <a:rPr sz="1800" dirty="0">
                <a:latin typeface="Calibri"/>
                <a:cs typeface="Calibri"/>
              </a:rPr>
              <a:t>= </a:t>
            </a:r>
            <a:r>
              <a:rPr sz="1800" spc="5" dirty="0">
                <a:latin typeface="Calibri"/>
                <a:cs typeface="Calibri"/>
              </a:rPr>
              <a:t> </a:t>
            </a:r>
            <a:r>
              <a:rPr sz="1800" spc="-5" dirty="0">
                <a:latin typeface="Calibri"/>
                <a:cs typeface="Calibri"/>
              </a:rPr>
              <a:t>(9+8)/(9+8+2+1)=</a:t>
            </a:r>
            <a:r>
              <a:rPr sz="1800" spc="30" dirty="0">
                <a:latin typeface="Calibri"/>
                <a:cs typeface="Calibri"/>
              </a:rPr>
              <a:t> </a:t>
            </a:r>
            <a:r>
              <a:rPr sz="1800" dirty="0">
                <a:latin typeface="Calibri"/>
                <a:cs typeface="Calibri"/>
              </a:rPr>
              <a:t>17/20</a:t>
            </a:r>
            <a:r>
              <a:rPr sz="1800" spc="-10" dirty="0">
                <a:latin typeface="Calibri"/>
                <a:cs typeface="Calibri"/>
              </a:rPr>
              <a:t> </a:t>
            </a:r>
            <a:r>
              <a:rPr sz="1800" dirty="0">
                <a:latin typeface="Calibri"/>
                <a:cs typeface="Calibri"/>
              </a:rPr>
              <a:t>=</a:t>
            </a:r>
            <a:r>
              <a:rPr sz="1800" spc="-5" dirty="0">
                <a:latin typeface="Calibri"/>
                <a:cs typeface="Calibri"/>
              </a:rPr>
              <a:t> </a:t>
            </a:r>
            <a:r>
              <a:rPr sz="1800" dirty="0">
                <a:latin typeface="Calibri"/>
                <a:cs typeface="Calibri"/>
              </a:rPr>
              <a:t>0.85</a:t>
            </a:r>
          </a:p>
          <a:p>
            <a:pPr marL="286385" marR="203835" indent="-274320">
              <a:lnSpc>
                <a:spcPct val="100000"/>
              </a:lnSpc>
              <a:spcBef>
                <a:spcPts val="430"/>
              </a:spcBef>
            </a:pPr>
            <a:r>
              <a:rPr sz="1800" spc="-10" dirty="0">
                <a:latin typeface="Calibri"/>
                <a:cs typeface="Calibri"/>
              </a:rPr>
              <a:t>Precision</a:t>
            </a:r>
            <a:r>
              <a:rPr sz="1800" spc="15" dirty="0">
                <a:latin typeface="Calibri"/>
                <a:cs typeface="Calibri"/>
              </a:rPr>
              <a:t> </a:t>
            </a:r>
            <a:r>
              <a:rPr sz="1800" spc="-10" dirty="0">
                <a:latin typeface="Calibri"/>
                <a:cs typeface="Calibri"/>
              </a:rPr>
              <a:t>(P)</a:t>
            </a:r>
            <a:r>
              <a:rPr sz="1800" spc="10" dirty="0">
                <a:latin typeface="Calibri"/>
                <a:cs typeface="Calibri"/>
              </a:rPr>
              <a:t> </a:t>
            </a:r>
            <a:r>
              <a:rPr sz="1800" dirty="0">
                <a:latin typeface="Calibri"/>
                <a:cs typeface="Calibri"/>
              </a:rPr>
              <a:t>=</a:t>
            </a:r>
            <a:r>
              <a:rPr sz="1800" spc="-10" dirty="0">
                <a:latin typeface="Calibri"/>
                <a:cs typeface="Calibri"/>
              </a:rPr>
              <a:t> </a:t>
            </a:r>
            <a:r>
              <a:rPr sz="1800" spc="-15" dirty="0">
                <a:latin typeface="Calibri"/>
                <a:cs typeface="Calibri"/>
              </a:rPr>
              <a:t>TP/(TP+FP)</a:t>
            </a:r>
            <a:r>
              <a:rPr sz="1800" spc="15" dirty="0">
                <a:latin typeface="Calibri"/>
                <a:cs typeface="Calibri"/>
              </a:rPr>
              <a:t> </a:t>
            </a:r>
            <a:r>
              <a:rPr sz="1800" dirty="0">
                <a:latin typeface="Calibri"/>
                <a:cs typeface="Calibri"/>
              </a:rPr>
              <a:t>=</a:t>
            </a:r>
            <a:r>
              <a:rPr sz="1800" spc="5" dirty="0">
                <a:latin typeface="Calibri"/>
                <a:cs typeface="Calibri"/>
              </a:rPr>
              <a:t> </a:t>
            </a:r>
            <a:r>
              <a:rPr sz="1800" spc="-5" dirty="0">
                <a:latin typeface="Calibri"/>
                <a:cs typeface="Calibri"/>
              </a:rPr>
              <a:t>9/(9+2)</a:t>
            </a:r>
            <a:r>
              <a:rPr sz="1800" spc="10" dirty="0">
                <a:latin typeface="Calibri"/>
                <a:cs typeface="Calibri"/>
              </a:rPr>
              <a:t> </a:t>
            </a:r>
            <a:r>
              <a:rPr sz="1800" dirty="0">
                <a:latin typeface="Calibri"/>
                <a:cs typeface="Calibri"/>
              </a:rPr>
              <a:t>= </a:t>
            </a:r>
            <a:r>
              <a:rPr sz="1800" spc="-390" dirty="0">
                <a:latin typeface="Calibri"/>
                <a:cs typeface="Calibri"/>
              </a:rPr>
              <a:t> </a:t>
            </a:r>
            <a:r>
              <a:rPr sz="1800" dirty="0">
                <a:latin typeface="Calibri"/>
                <a:cs typeface="Calibri"/>
              </a:rPr>
              <a:t>0.81</a:t>
            </a:r>
          </a:p>
          <a:p>
            <a:pPr marL="12700">
              <a:lnSpc>
                <a:spcPct val="100000"/>
              </a:lnSpc>
              <a:spcBef>
                <a:spcPts val="434"/>
              </a:spcBef>
            </a:pPr>
            <a:r>
              <a:rPr sz="1800" spc="-15" dirty="0">
                <a:latin typeface="Calibri"/>
                <a:cs typeface="Calibri"/>
              </a:rPr>
              <a:t>Recall</a:t>
            </a:r>
            <a:r>
              <a:rPr sz="1800" spc="15" dirty="0">
                <a:latin typeface="Calibri"/>
                <a:cs typeface="Calibri"/>
              </a:rPr>
              <a:t> </a:t>
            </a:r>
            <a:r>
              <a:rPr sz="1800" spc="-10" dirty="0">
                <a:latin typeface="Calibri"/>
                <a:cs typeface="Calibri"/>
              </a:rPr>
              <a:t>(R)</a:t>
            </a:r>
            <a:r>
              <a:rPr sz="1800" spc="10" dirty="0">
                <a:latin typeface="Calibri"/>
                <a:cs typeface="Calibri"/>
              </a:rPr>
              <a:t> </a:t>
            </a:r>
            <a:r>
              <a:rPr sz="1800" dirty="0">
                <a:latin typeface="Calibri"/>
                <a:cs typeface="Calibri"/>
              </a:rPr>
              <a:t>=</a:t>
            </a:r>
            <a:r>
              <a:rPr sz="1800" spc="10" dirty="0">
                <a:latin typeface="Calibri"/>
                <a:cs typeface="Calibri"/>
              </a:rPr>
              <a:t> </a:t>
            </a:r>
            <a:r>
              <a:rPr sz="1800" spc="-15" dirty="0">
                <a:latin typeface="Calibri"/>
                <a:cs typeface="Calibri"/>
              </a:rPr>
              <a:t>TP/(TP+FN)</a:t>
            </a:r>
            <a:r>
              <a:rPr sz="1800" spc="10" dirty="0">
                <a:latin typeface="Calibri"/>
                <a:cs typeface="Calibri"/>
              </a:rPr>
              <a:t> </a:t>
            </a:r>
            <a:r>
              <a:rPr sz="1800" dirty="0">
                <a:latin typeface="Calibri"/>
                <a:cs typeface="Calibri"/>
              </a:rPr>
              <a:t>= </a:t>
            </a:r>
            <a:r>
              <a:rPr sz="1800" spc="-5" dirty="0">
                <a:latin typeface="Calibri"/>
                <a:cs typeface="Calibri"/>
              </a:rPr>
              <a:t>9/(9+1)</a:t>
            </a:r>
            <a:r>
              <a:rPr sz="1800" spc="30" dirty="0">
                <a:latin typeface="Calibri"/>
                <a:cs typeface="Calibri"/>
              </a:rPr>
              <a:t> </a:t>
            </a:r>
            <a:r>
              <a:rPr sz="1800" dirty="0">
                <a:latin typeface="Calibri"/>
                <a:cs typeface="Calibri"/>
              </a:rPr>
              <a:t>= 0.90</a:t>
            </a:r>
          </a:p>
        </p:txBody>
      </p:sp>
      <p:graphicFrame>
        <p:nvGraphicFramePr>
          <p:cNvPr id="5" name="object 5"/>
          <p:cNvGraphicFramePr>
            <a:graphicFrameLocks noGrp="1"/>
          </p:cNvGraphicFramePr>
          <p:nvPr/>
        </p:nvGraphicFramePr>
        <p:xfrm>
          <a:off x="210397" y="4063682"/>
          <a:ext cx="4455160" cy="1919605"/>
        </p:xfrm>
        <a:graphic>
          <a:graphicData uri="http://schemas.openxmlformats.org/drawingml/2006/table">
            <a:tbl>
              <a:tblPr firstRow="1" bandRow="1">
                <a:tableStyleId>{2D5ABB26-0587-4C30-8999-92F81FD0307C}</a:tableStyleId>
              </a:tblPr>
              <a:tblGrid>
                <a:gridCol w="134620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tblGrid>
              <a:tr h="640080">
                <a:tc>
                  <a:txBody>
                    <a:bodyPr/>
                    <a:lstStyle/>
                    <a:p>
                      <a:pPr>
                        <a:lnSpc>
                          <a:spcPct val="100000"/>
                        </a:lnSpc>
                      </a:pPr>
                      <a:endParaRPr sz="180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marL="385445" marR="377190" indent="97155">
                        <a:lnSpc>
                          <a:spcPct val="100000"/>
                        </a:lnSpc>
                        <a:spcBef>
                          <a:spcPts val="240"/>
                        </a:spcBef>
                      </a:pPr>
                      <a:r>
                        <a:rPr sz="1800" spc="-5" dirty="0">
                          <a:latin typeface="Calibri"/>
                          <a:cs typeface="Calibri"/>
                        </a:rPr>
                        <a:t>Actual </a:t>
                      </a:r>
                      <a:r>
                        <a:rPr sz="1800" dirty="0">
                          <a:latin typeface="Calibri"/>
                          <a:cs typeface="Calibri"/>
                        </a:rPr>
                        <a:t> </a:t>
                      </a:r>
                      <a:r>
                        <a:rPr sz="1800" spc="-10" dirty="0">
                          <a:latin typeface="Calibri"/>
                          <a:cs typeface="Calibri"/>
                        </a:rPr>
                        <a:t>P</a:t>
                      </a:r>
                      <a:r>
                        <a:rPr sz="1800" spc="-5" dirty="0">
                          <a:latin typeface="Calibri"/>
                          <a:cs typeface="Calibri"/>
                        </a:rPr>
                        <a:t>O</a:t>
                      </a:r>
                      <a:r>
                        <a:rPr sz="1800" dirty="0">
                          <a:latin typeface="Calibri"/>
                          <a:cs typeface="Calibri"/>
                        </a:rPr>
                        <a:t>SI</a:t>
                      </a:r>
                      <a:r>
                        <a:rPr sz="1800" spc="-5" dirty="0">
                          <a:latin typeface="Calibri"/>
                          <a:cs typeface="Calibri"/>
                        </a:rPr>
                        <a:t>TV</a:t>
                      </a:r>
                      <a:r>
                        <a:rPr sz="1800" dirty="0">
                          <a:latin typeface="Calibri"/>
                          <a:cs typeface="Calibri"/>
                        </a:rPr>
                        <a:t>E</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3690" marR="306705" indent="168910">
                        <a:lnSpc>
                          <a:spcPct val="100000"/>
                        </a:lnSpc>
                        <a:spcBef>
                          <a:spcPts val="240"/>
                        </a:spcBef>
                      </a:pPr>
                      <a:r>
                        <a:rPr sz="1800" spc="-5" dirty="0">
                          <a:latin typeface="Calibri"/>
                          <a:cs typeface="Calibri"/>
                        </a:rPr>
                        <a:t>Actual </a:t>
                      </a:r>
                      <a:r>
                        <a:rPr sz="1800" dirty="0">
                          <a:latin typeface="Calibri"/>
                          <a:cs typeface="Calibri"/>
                        </a:rPr>
                        <a:t> N</a:t>
                      </a:r>
                      <a:r>
                        <a:rPr sz="1800" spc="-25" dirty="0">
                          <a:latin typeface="Calibri"/>
                          <a:cs typeface="Calibri"/>
                        </a:rPr>
                        <a:t>E</a:t>
                      </a:r>
                      <a:r>
                        <a:rPr sz="1800" spc="5" dirty="0">
                          <a:latin typeface="Calibri"/>
                          <a:cs typeface="Calibri"/>
                        </a:rPr>
                        <a:t>G</a:t>
                      </a:r>
                      <a:r>
                        <a:rPr sz="1800" spc="-145" dirty="0">
                          <a:latin typeface="Calibri"/>
                          <a:cs typeface="Calibri"/>
                        </a:rPr>
                        <a:t>A</a:t>
                      </a:r>
                      <a:r>
                        <a:rPr sz="1800" spc="-5" dirty="0">
                          <a:latin typeface="Calibri"/>
                          <a:cs typeface="Calibri"/>
                        </a:rPr>
                        <a:t>T</a:t>
                      </a:r>
                      <a:r>
                        <a:rPr sz="1800" dirty="0">
                          <a:latin typeface="Calibri"/>
                          <a:cs typeface="Calibri"/>
                        </a:rPr>
                        <a:t>I</a:t>
                      </a:r>
                      <a:r>
                        <a:rPr sz="1800" spc="-5" dirty="0">
                          <a:latin typeface="Calibri"/>
                          <a:cs typeface="Calibri"/>
                        </a:rPr>
                        <a:t>V</a:t>
                      </a:r>
                      <a:r>
                        <a:rPr sz="1800" dirty="0">
                          <a:latin typeface="Calibri"/>
                          <a:cs typeface="Calibri"/>
                        </a:rPr>
                        <a:t>E</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640080">
                <a:tc>
                  <a:txBody>
                    <a:bodyPr/>
                    <a:lstStyle/>
                    <a:p>
                      <a:pPr marL="251460" marR="223520" indent="-21590">
                        <a:lnSpc>
                          <a:spcPct val="100000"/>
                        </a:lnSpc>
                        <a:spcBef>
                          <a:spcPts val="240"/>
                        </a:spcBef>
                      </a:pPr>
                      <a:r>
                        <a:rPr sz="1800" spc="-10" dirty="0">
                          <a:latin typeface="Calibri"/>
                          <a:cs typeface="Calibri"/>
                        </a:rPr>
                        <a:t>P</a:t>
                      </a:r>
                      <a:r>
                        <a:rPr sz="1800" spc="-30" dirty="0">
                          <a:latin typeface="Calibri"/>
                          <a:cs typeface="Calibri"/>
                        </a:rPr>
                        <a:t>r</a:t>
                      </a:r>
                      <a:r>
                        <a:rPr sz="1800" dirty="0">
                          <a:latin typeface="Calibri"/>
                          <a:cs typeface="Calibri"/>
                        </a:rPr>
                        <a:t>ed</a:t>
                      </a:r>
                      <a:r>
                        <a:rPr sz="1800" spc="-10" dirty="0">
                          <a:latin typeface="Calibri"/>
                          <a:cs typeface="Calibri"/>
                        </a:rPr>
                        <a:t>i</a:t>
                      </a:r>
                      <a:r>
                        <a:rPr sz="1800" spc="-5" dirty="0">
                          <a:latin typeface="Calibri"/>
                          <a:cs typeface="Calibri"/>
                        </a:rPr>
                        <a:t>c</a:t>
                      </a:r>
                      <a:r>
                        <a:rPr sz="1800" spc="-30" dirty="0">
                          <a:latin typeface="Calibri"/>
                          <a:cs typeface="Calibri"/>
                        </a:rPr>
                        <a:t>t</a:t>
                      </a:r>
                      <a:r>
                        <a:rPr sz="1800" dirty="0">
                          <a:latin typeface="Calibri"/>
                          <a:cs typeface="Calibri"/>
                        </a:rPr>
                        <a:t>ed  </a:t>
                      </a:r>
                      <a:r>
                        <a:rPr sz="1800" spc="-5" dirty="0">
                          <a:latin typeface="Calibri"/>
                          <a:cs typeface="Calibri"/>
                        </a:rPr>
                        <a:t>POSITIVE</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039"/>
                        </a:lnSpc>
                      </a:pPr>
                      <a:r>
                        <a:rPr sz="1800" spc="-15" dirty="0">
                          <a:latin typeface="Calibri"/>
                          <a:cs typeface="Calibri"/>
                        </a:rPr>
                        <a:t>True-Positive</a:t>
                      </a:r>
                      <a:endParaRPr sz="1800">
                        <a:latin typeface="Calibri"/>
                        <a:cs typeface="Calibri"/>
                      </a:endParaRPr>
                    </a:p>
                    <a:p>
                      <a:pPr algn="ctr">
                        <a:lnSpc>
                          <a:spcPct val="100000"/>
                        </a:lnSpc>
                      </a:pPr>
                      <a:r>
                        <a:rPr sz="1800" spc="-10" dirty="0">
                          <a:latin typeface="Calibri"/>
                          <a:cs typeface="Calibri"/>
                        </a:rPr>
                        <a:t>(TP)</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039"/>
                        </a:lnSpc>
                      </a:pPr>
                      <a:r>
                        <a:rPr sz="1800" spc="-10" dirty="0">
                          <a:latin typeface="Calibri"/>
                          <a:cs typeface="Calibri"/>
                        </a:rPr>
                        <a:t>False-Positive</a:t>
                      </a:r>
                      <a:endParaRPr sz="1800">
                        <a:latin typeface="Calibri"/>
                        <a:cs typeface="Calibri"/>
                      </a:endParaRPr>
                    </a:p>
                    <a:p>
                      <a:pPr algn="ctr">
                        <a:lnSpc>
                          <a:spcPct val="100000"/>
                        </a:lnSpc>
                      </a:pPr>
                      <a:r>
                        <a:rPr sz="1800" spc="-5" dirty="0">
                          <a:latin typeface="Calibri"/>
                          <a:cs typeface="Calibri"/>
                        </a:rPr>
                        <a:t>(FP)</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639445">
                <a:tc>
                  <a:txBody>
                    <a:bodyPr/>
                    <a:lstStyle/>
                    <a:p>
                      <a:pPr marL="210820" marR="201295" indent="19685">
                        <a:lnSpc>
                          <a:spcPct val="100000"/>
                        </a:lnSpc>
                        <a:spcBef>
                          <a:spcPts val="240"/>
                        </a:spcBef>
                      </a:pPr>
                      <a:r>
                        <a:rPr sz="1800" spc="-10" dirty="0">
                          <a:latin typeface="Calibri"/>
                          <a:cs typeface="Calibri"/>
                        </a:rPr>
                        <a:t>Predicted </a:t>
                      </a:r>
                      <a:r>
                        <a:rPr sz="1800" spc="-395" dirty="0">
                          <a:latin typeface="Calibri"/>
                          <a:cs typeface="Calibri"/>
                        </a:rPr>
                        <a:t> </a:t>
                      </a:r>
                      <a:r>
                        <a:rPr sz="1800" dirty="0">
                          <a:latin typeface="Calibri"/>
                          <a:cs typeface="Calibri"/>
                        </a:rPr>
                        <a:t>N</a:t>
                      </a:r>
                      <a:r>
                        <a:rPr sz="1800" spc="-25" dirty="0">
                          <a:latin typeface="Calibri"/>
                          <a:cs typeface="Calibri"/>
                        </a:rPr>
                        <a:t>E</a:t>
                      </a:r>
                      <a:r>
                        <a:rPr sz="1800" spc="5" dirty="0">
                          <a:latin typeface="Calibri"/>
                          <a:cs typeface="Calibri"/>
                        </a:rPr>
                        <a:t>G</a:t>
                      </a:r>
                      <a:r>
                        <a:rPr sz="1800" spc="-145" dirty="0">
                          <a:latin typeface="Calibri"/>
                          <a:cs typeface="Calibri"/>
                        </a:rPr>
                        <a:t>A</a:t>
                      </a:r>
                      <a:r>
                        <a:rPr sz="1800" spc="-5" dirty="0">
                          <a:latin typeface="Calibri"/>
                          <a:cs typeface="Calibri"/>
                        </a:rPr>
                        <a:t>T</a:t>
                      </a:r>
                      <a:r>
                        <a:rPr sz="1800" dirty="0">
                          <a:latin typeface="Calibri"/>
                          <a:cs typeface="Calibri"/>
                        </a:rPr>
                        <a:t>I</a:t>
                      </a:r>
                      <a:r>
                        <a:rPr sz="1800" spc="-5" dirty="0">
                          <a:latin typeface="Calibri"/>
                          <a:cs typeface="Calibri"/>
                        </a:rPr>
                        <a:t>V</a:t>
                      </a:r>
                      <a:r>
                        <a:rPr sz="1800" dirty="0">
                          <a:latin typeface="Calibri"/>
                          <a:cs typeface="Calibri"/>
                        </a:rPr>
                        <a:t>E</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039"/>
                        </a:lnSpc>
                      </a:pPr>
                      <a:r>
                        <a:rPr sz="1800" spc="-10" dirty="0">
                          <a:latin typeface="Calibri"/>
                          <a:cs typeface="Calibri"/>
                        </a:rPr>
                        <a:t>False-Negative</a:t>
                      </a:r>
                      <a:endParaRPr sz="1800">
                        <a:latin typeface="Calibri"/>
                        <a:cs typeface="Calibri"/>
                      </a:endParaRPr>
                    </a:p>
                    <a:p>
                      <a:pPr algn="ctr">
                        <a:lnSpc>
                          <a:spcPct val="100000"/>
                        </a:lnSpc>
                      </a:pPr>
                      <a:r>
                        <a:rPr sz="1800" spc="-5" dirty="0">
                          <a:latin typeface="Calibri"/>
                          <a:cs typeface="Calibri"/>
                        </a:rPr>
                        <a:t>(FN)</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2039"/>
                        </a:lnSpc>
                      </a:pPr>
                      <a:r>
                        <a:rPr sz="1800" spc="-15" dirty="0">
                          <a:latin typeface="Calibri"/>
                          <a:cs typeface="Calibri"/>
                        </a:rPr>
                        <a:t>True-Negative</a:t>
                      </a:r>
                      <a:endParaRPr sz="1800">
                        <a:latin typeface="Calibri"/>
                        <a:cs typeface="Calibri"/>
                      </a:endParaRPr>
                    </a:p>
                    <a:p>
                      <a:pPr algn="ctr">
                        <a:lnSpc>
                          <a:spcPct val="100000"/>
                        </a:lnSpc>
                      </a:pPr>
                      <a:r>
                        <a:rPr sz="1800" spc="-5" dirty="0">
                          <a:latin typeface="Calibri"/>
                          <a:cs typeface="Calibri"/>
                        </a:rPr>
                        <a:t>(TN)</a:t>
                      </a:r>
                      <a:endParaRPr sz="18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B7FE-EA3C-46FB-E5D0-ACA054EEED0F}"/>
              </a:ext>
            </a:extLst>
          </p:cNvPr>
          <p:cNvSpPr>
            <a:spLocks noGrp="1"/>
          </p:cNvSpPr>
          <p:nvPr>
            <p:ph type="title"/>
          </p:nvPr>
        </p:nvSpPr>
        <p:spPr/>
        <p:txBody>
          <a:bodyPr/>
          <a:lstStyle/>
          <a:p>
            <a:r>
              <a:rPr lang="en-US" dirty="0"/>
              <a:t>Now On To Classifiers</a:t>
            </a:r>
          </a:p>
        </p:txBody>
      </p:sp>
      <p:sp>
        <p:nvSpPr>
          <p:cNvPr id="3" name="Content Placeholder 2">
            <a:extLst>
              <a:ext uri="{FF2B5EF4-FFF2-40B4-BE49-F238E27FC236}">
                <a16:creationId xmlns:a16="http://schemas.microsoft.com/office/drawing/2014/main" id="{5327DD63-CEE4-0F29-4CD6-70F2AC7F42B4}"/>
              </a:ext>
            </a:extLst>
          </p:cNvPr>
          <p:cNvSpPr>
            <a:spLocks noGrp="1"/>
          </p:cNvSpPr>
          <p:nvPr>
            <p:ph idx="1"/>
          </p:nvPr>
        </p:nvSpPr>
        <p:spPr/>
        <p:txBody>
          <a:bodyPr/>
          <a:lstStyle/>
          <a:p>
            <a:r>
              <a:rPr lang="en-US" dirty="0"/>
              <a:t>Some terminology</a:t>
            </a:r>
          </a:p>
          <a:p>
            <a:pPr lvl="1"/>
            <a:r>
              <a:rPr lang="en-US" dirty="0"/>
              <a:t>Classifier is the algorithm we will be discussing</a:t>
            </a:r>
          </a:p>
          <a:p>
            <a:pPr lvl="1"/>
            <a:r>
              <a:rPr lang="en-US" dirty="0"/>
              <a:t>A model is the finished product of the classifier’s machine learning</a:t>
            </a:r>
          </a:p>
          <a:p>
            <a:pPr lvl="1"/>
            <a:r>
              <a:rPr lang="en-US" dirty="0"/>
              <a:t>Overfitting is a modeling error where a model is too closely aligned to a limited set of data points</a:t>
            </a:r>
          </a:p>
        </p:txBody>
      </p:sp>
    </p:spTree>
    <p:extLst>
      <p:ext uri="{BB962C8B-B14F-4D97-AF65-F5344CB8AC3E}">
        <p14:creationId xmlns:p14="http://schemas.microsoft.com/office/powerpoint/2010/main" val="976342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7142" y="461581"/>
            <a:ext cx="5587365" cy="696595"/>
          </a:xfrm>
          <a:prstGeom prst="rect">
            <a:avLst/>
          </a:prstGeom>
        </p:spPr>
        <p:txBody>
          <a:bodyPr vert="horz" wrap="square" lIns="0" tIns="13335" rIns="0" bIns="0" rtlCol="0">
            <a:spAutoFit/>
          </a:bodyPr>
          <a:lstStyle/>
          <a:p>
            <a:pPr marL="12700">
              <a:lnSpc>
                <a:spcPct val="100000"/>
              </a:lnSpc>
              <a:spcBef>
                <a:spcPts val="105"/>
              </a:spcBef>
            </a:pPr>
            <a:r>
              <a:rPr spc="-10" dirty="0"/>
              <a:t>Naïve</a:t>
            </a:r>
            <a:r>
              <a:rPr dirty="0"/>
              <a:t> </a:t>
            </a:r>
            <a:r>
              <a:rPr spc="-20" dirty="0"/>
              <a:t>Bayesian</a:t>
            </a:r>
            <a:r>
              <a:rPr spc="-40" dirty="0"/>
              <a:t> </a:t>
            </a:r>
            <a:r>
              <a:rPr spc="-5" dirty="0"/>
              <a:t>Classifier</a:t>
            </a:r>
          </a:p>
        </p:txBody>
      </p:sp>
      <p:sp>
        <p:nvSpPr>
          <p:cNvPr id="3" name="object 3"/>
          <p:cNvSpPr txBox="1"/>
          <p:nvPr/>
        </p:nvSpPr>
        <p:spPr>
          <a:xfrm>
            <a:off x="535940" y="1563115"/>
            <a:ext cx="7930515" cy="4460240"/>
          </a:xfrm>
          <a:prstGeom prst="rect">
            <a:avLst/>
          </a:prstGeom>
        </p:spPr>
        <p:txBody>
          <a:bodyPr vert="horz" wrap="square" lIns="0" tIns="64135" rIns="0" bIns="0" rtlCol="0">
            <a:spAutoFit/>
          </a:bodyPr>
          <a:lstStyle/>
          <a:p>
            <a:pPr marL="355600" marR="247015" indent="-342900">
              <a:lnSpc>
                <a:spcPts val="3240"/>
              </a:lnSpc>
              <a:spcBef>
                <a:spcPts val="505"/>
              </a:spcBef>
              <a:buFont typeface="Arial"/>
              <a:buChar char="•"/>
              <a:tabLst>
                <a:tab pos="354965" algn="l"/>
                <a:tab pos="355600" algn="l"/>
              </a:tabLst>
            </a:pPr>
            <a:r>
              <a:rPr sz="3000" spc="-5" dirty="0">
                <a:latin typeface="Calibri"/>
                <a:cs typeface="Calibri"/>
              </a:rPr>
              <a:t>The</a:t>
            </a:r>
            <a:r>
              <a:rPr sz="3000" spc="-20" dirty="0">
                <a:latin typeface="Calibri"/>
                <a:cs typeface="Calibri"/>
              </a:rPr>
              <a:t> </a:t>
            </a:r>
            <a:r>
              <a:rPr sz="3000" spc="-10" dirty="0">
                <a:latin typeface="Calibri"/>
                <a:cs typeface="Calibri"/>
              </a:rPr>
              <a:t>Naïve</a:t>
            </a:r>
            <a:r>
              <a:rPr sz="3000" spc="-15" dirty="0">
                <a:latin typeface="Calibri"/>
                <a:cs typeface="Calibri"/>
              </a:rPr>
              <a:t> Bayesian</a:t>
            </a:r>
            <a:r>
              <a:rPr sz="3000" spc="10" dirty="0">
                <a:latin typeface="Calibri"/>
                <a:cs typeface="Calibri"/>
              </a:rPr>
              <a:t> </a:t>
            </a:r>
            <a:r>
              <a:rPr sz="3000" spc="-5" dirty="0">
                <a:latin typeface="Calibri"/>
                <a:cs typeface="Calibri"/>
              </a:rPr>
              <a:t>Classifier</a:t>
            </a:r>
            <a:r>
              <a:rPr sz="3000" dirty="0">
                <a:latin typeface="Calibri"/>
                <a:cs typeface="Calibri"/>
              </a:rPr>
              <a:t> </a:t>
            </a:r>
            <a:r>
              <a:rPr sz="3000" spc="-5" dirty="0">
                <a:latin typeface="Calibri"/>
                <a:cs typeface="Calibri"/>
              </a:rPr>
              <a:t>is</a:t>
            </a:r>
            <a:r>
              <a:rPr sz="3000" spc="5" dirty="0">
                <a:latin typeface="Calibri"/>
                <a:cs typeface="Calibri"/>
              </a:rPr>
              <a:t> </a:t>
            </a:r>
            <a:r>
              <a:rPr sz="3000" spc="-5" dirty="0">
                <a:latin typeface="Calibri"/>
                <a:cs typeface="Calibri"/>
              </a:rPr>
              <a:t>the</a:t>
            </a:r>
            <a:r>
              <a:rPr sz="3000" spc="-15" dirty="0">
                <a:latin typeface="Calibri"/>
                <a:cs typeface="Calibri"/>
              </a:rPr>
              <a:t> </a:t>
            </a:r>
            <a:r>
              <a:rPr sz="3000" spc="-10" dirty="0">
                <a:latin typeface="Calibri"/>
                <a:cs typeface="Calibri"/>
              </a:rPr>
              <a:t>simplest</a:t>
            </a:r>
            <a:r>
              <a:rPr sz="3000" spc="-5" dirty="0">
                <a:latin typeface="Calibri"/>
                <a:cs typeface="Calibri"/>
              </a:rPr>
              <a:t> </a:t>
            </a:r>
            <a:r>
              <a:rPr sz="3000" dirty="0">
                <a:latin typeface="Calibri"/>
                <a:cs typeface="Calibri"/>
              </a:rPr>
              <a:t>ML </a:t>
            </a:r>
            <a:r>
              <a:rPr sz="3000" spc="-665" dirty="0">
                <a:latin typeface="Calibri"/>
                <a:cs typeface="Calibri"/>
              </a:rPr>
              <a:t> </a:t>
            </a:r>
            <a:r>
              <a:rPr sz="3000" spc="-30" dirty="0">
                <a:latin typeface="Calibri"/>
                <a:cs typeface="Calibri"/>
              </a:rPr>
              <a:t>classifier.</a:t>
            </a:r>
            <a:endParaRPr sz="3000" dirty="0">
              <a:latin typeface="Calibri"/>
              <a:cs typeface="Calibri"/>
            </a:endParaRPr>
          </a:p>
          <a:p>
            <a:pPr marL="355600" marR="419734" indent="-342900">
              <a:lnSpc>
                <a:spcPts val="3240"/>
              </a:lnSpc>
              <a:spcBef>
                <a:spcPts val="720"/>
              </a:spcBef>
              <a:buFont typeface="Arial"/>
              <a:buChar char="•"/>
              <a:tabLst>
                <a:tab pos="354965" algn="l"/>
                <a:tab pos="355600" algn="l"/>
              </a:tabLst>
            </a:pPr>
            <a:r>
              <a:rPr sz="3000" dirty="0">
                <a:latin typeface="Calibri"/>
                <a:cs typeface="Calibri"/>
              </a:rPr>
              <a:t>It </a:t>
            </a:r>
            <a:r>
              <a:rPr sz="3000" spc="-5" dirty="0">
                <a:latin typeface="Calibri"/>
                <a:cs typeface="Calibri"/>
              </a:rPr>
              <a:t>is used </a:t>
            </a:r>
            <a:r>
              <a:rPr sz="3000" dirty="0">
                <a:latin typeface="Calibri"/>
                <a:cs typeface="Calibri"/>
              </a:rPr>
              <a:t>as </a:t>
            </a:r>
            <a:r>
              <a:rPr sz="3000" spc="-5" dirty="0">
                <a:latin typeface="Calibri"/>
                <a:cs typeface="Calibri"/>
              </a:rPr>
              <a:t>the </a:t>
            </a:r>
            <a:r>
              <a:rPr sz="3000" spc="-30" dirty="0">
                <a:latin typeface="Calibri"/>
                <a:cs typeface="Calibri"/>
              </a:rPr>
              <a:t>“gold </a:t>
            </a:r>
            <a:r>
              <a:rPr sz="3000" spc="-15" dirty="0">
                <a:latin typeface="Calibri"/>
                <a:cs typeface="Calibri"/>
              </a:rPr>
              <a:t>standard” </a:t>
            </a:r>
            <a:r>
              <a:rPr sz="3000" spc="-25" dirty="0">
                <a:latin typeface="Calibri"/>
                <a:cs typeface="Calibri"/>
              </a:rPr>
              <a:t>for </a:t>
            </a:r>
            <a:r>
              <a:rPr sz="3000" spc="-5" dirty="0">
                <a:latin typeface="Calibri"/>
                <a:cs typeface="Calibri"/>
              </a:rPr>
              <a:t>comparing </a:t>
            </a:r>
            <a:r>
              <a:rPr sz="3000" spc="-665" dirty="0">
                <a:latin typeface="Calibri"/>
                <a:cs typeface="Calibri"/>
              </a:rPr>
              <a:t> </a:t>
            </a:r>
            <a:r>
              <a:rPr sz="3000" dirty="0">
                <a:latin typeface="Calibri"/>
                <a:cs typeface="Calibri"/>
              </a:rPr>
              <a:t>ML</a:t>
            </a:r>
            <a:r>
              <a:rPr sz="3000" spc="-15" dirty="0">
                <a:latin typeface="Calibri"/>
                <a:cs typeface="Calibri"/>
              </a:rPr>
              <a:t> </a:t>
            </a:r>
            <a:r>
              <a:rPr sz="3000" spc="-5" dirty="0">
                <a:latin typeface="Calibri"/>
                <a:cs typeface="Calibri"/>
              </a:rPr>
              <a:t>models.</a:t>
            </a:r>
            <a:endParaRPr sz="3000" dirty="0">
              <a:latin typeface="Calibri"/>
              <a:cs typeface="Calibri"/>
            </a:endParaRPr>
          </a:p>
          <a:p>
            <a:pPr marL="355600" marR="5080" indent="-342900">
              <a:lnSpc>
                <a:spcPts val="3240"/>
              </a:lnSpc>
              <a:spcBef>
                <a:spcPts val="720"/>
              </a:spcBef>
              <a:buFont typeface="Arial"/>
              <a:buChar char="•"/>
              <a:tabLst>
                <a:tab pos="354965" algn="l"/>
                <a:tab pos="355600" algn="l"/>
              </a:tabLst>
            </a:pPr>
            <a:r>
              <a:rPr sz="3000" dirty="0">
                <a:latin typeface="Calibri"/>
                <a:cs typeface="Calibri"/>
              </a:rPr>
              <a:t>If </a:t>
            </a:r>
            <a:r>
              <a:rPr sz="3000" spc="-15" dirty="0">
                <a:latin typeface="Calibri"/>
                <a:cs typeface="Calibri"/>
              </a:rPr>
              <a:t>you </a:t>
            </a:r>
            <a:r>
              <a:rPr sz="3000" spc="-10" dirty="0">
                <a:latin typeface="Calibri"/>
                <a:cs typeface="Calibri"/>
              </a:rPr>
              <a:t>develop </a:t>
            </a:r>
            <a:r>
              <a:rPr sz="3000" dirty="0">
                <a:latin typeface="Calibri"/>
                <a:cs typeface="Calibri"/>
              </a:rPr>
              <a:t>a </a:t>
            </a:r>
            <a:r>
              <a:rPr sz="3000" spc="-10" dirty="0">
                <a:latin typeface="Calibri"/>
                <a:cs typeface="Calibri"/>
              </a:rPr>
              <a:t>new </a:t>
            </a:r>
            <a:r>
              <a:rPr sz="3000" dirty="0">
                <a:latin typeface="Calibri"/>
                <a:cs typeface="Calibri"/>
              </a:rPr>
              <a:t>ML </a:t>
            </a:r>
            <a:r>
              <a:rPr sz="3000" spc="-5" dirty="0">
                <a:latin typeface="Calibri"/>
                <a:cs typeface="Calibri"/>
              </a:rPr>
              <a:t>model </a:t>
            </a:r>
            <a:r>
              <a:rPr sz="3000" spc="-10" dirty="0">
                <a:latin typeface="Calibri"/>
                <a:cs typeface="Calibri"/>
              </a:rPr>
              <a:t>that cannot </a:t>
            </a:r>
            <a:r>
              <a:rPr sz="3000" spc="-5" dirty="0">
                <a:latin typeface="Calibri"/>
                <a:cs typeface="Calibri"/>
              </a:rPr>
              <a:t> </a:t>
            </a:r>
            <a:r>
              <a:rPr sz="3000" spc="-15" dirty="0">
                <a:latin typeface="Calibri"/>
                <a:cs typeface="Calibri"/>
              </a:rPr>
              <a:t>perform </a:t>
            </a:r>
            <a:r>
              <a:rPr sz="3000" dirty="0">
                <a:latin typeface="Calibri"/>
                <a:cs typeface="Calibri"/>
              </a:rPr>
              <a:t>as </a:t>
            </a:r>
            <a:r>
              <a:rPr sz="3000" spc="-10" dirty="0">
                <a:latin typeface="Calibri"/>
                <a:cs typeface="Calibri"/>
              </a:rPr>
              <a:t>well </a:t>
            </a:r>
            <a:r>
              <a:rPr sz="3000" dirty="0">
                <a:latin typeface="Calibri"/>
                <a:cs typeface="Calibri"/>
              </a:rPr>
              <a:t>(or </a:t>
            </a:r>
            <a:r>
              <a:rPr sz="3000" spc="-5" dirty="0">
                <a:latin typeface="Calibri"/>
                <a:cs typeface="Calibri"/>
              </a:rPr>
              <a:t>poorly) </a:t>
            </a:r>
            <a:r>
              <a:rPr sz="3000" dirty="0">
                <a:latin typeface="Calibri"/>
                <a:cs typeface="Calibri"/>
              </a:rPr>
              <a:t>as </a:t>
            </a:r>
            <a:r>
              <a:rPr sz="3000" spc="-5" dirty="0">
                <a:latin typeface="Calibri"/>
                <a:cs typeface="Calibri"/>
              </a:rPr>
              <a:t>the </a:t>
            </a:r>
            <a:r>
              <a:rPr sz="3000" spc="-10" dirty="0">
                <a:latin typeface="Calibri"/>
                <a:cs typeface="Calibri"/>
              </a:rPr>
              <a:t>Naïve </a:t>
            </a:r>
            <a:r>
              <a:rPr sz="3000" spc="-15" dirty="0">
                <a:latin typeface="Calibri"/>
                <a:cs typeface="Calibri"/>
              </a:rPr>
              <a:t>Bayesian </a:t>
            </a:r>
            <a:r>
              <a:rPr sz="3000" spc="-665" dirty="0">
                <a:latin typeface="Calibri"/>
                <a:cs typeface="Calibri"/>
              </a:rPr>
              <a:t> </a:t>
            </a:r>
            <a:r>
              <a:rPr sz="3000" spc="-30" dirty="0">
                <a:latin typeface="Calibri"/>
                <a:cs typeface="Calibri"/>
              </a:rPr>
              <a:t>Classifier,</a:t>
            </a:r>
            <a:r>
              <a:rPr sz="3000" spc="10" dirty="0">
                <a:latin typeface="Calibri"/>
                <a:cs typeface="Calibri"/>
              </a:rPr>
              <a:t> </a:t>
            </a:r>
            <a:r>
              <a:rPr sz="3000" spc="-5" dirty="0">
                <a:latin typeface="Calibri"/>
                <a:cs typeface="Calibri"/>
              </a:rPr>
              <a:t>then</a:t>
            </a:r>
            <a:r>
              <a:rPr sz="3000" spc="-10" dirty="0">
                <a:latin typeface="Calibri"/>
                <a:cs typeface="Calibri"/>
              </a:rPr>
              <a:t> </a:t>
            </a:r>
            <a:r>
              <a:rPr sz="3000" spc="-15" dirty="0">
                <a:latin typeface="Calibri"/>
                <a:cs typeface="Calibri"/>
              </a:rPr>
              <a:t>you</a:t>
            </a:r>
            <a:r>
              <a:rPr sz="3000" dirty="0">
                <a:latin typeface="Calibri"/>
                <a:cs typeface="Calibri"/>
              </a:rPr>
              <a:t> </a:t>
            </a:r>
            <a:r>
              <a:rPr sz="3000" spc="-20" dirty="0">
                <a:latin typeface="Calibri"/>
                <a:cs typeface="Calibri"/>
              </a:rPr>
              <a:t>better</a:t>
            </a:r>
            <a:r>
              <a:rPr sz="3000" spc="-5" dirty="0">
                <a:latin typeface="Calibri"/>
                <a:cs typeface="Calibri"/>
              </a:rPr>
              <a:t> </a:t>
            </a:r>
            <a:r>
              <a:rPr sz="3000" spc="-15" dirty="0">
                <a:latin typeface="Calibri"/>
                <a:cs typeface="Calibri"/>
              </a:rPr>
              <a:t>go</a:t>
            </a:r>
            <a:r>
              <a:rPr sz="3000" spc="10" dirty="0">
                <a:latin typeface="Calibri"/>
                <a:cs typeface="Calibri"/>
              </a:rPr>
              <a:t> </a:t>
            </a:r>
            <a:r>
              <a:rPr sz="3000" spc="-5" dirty="0">
                <a:latin typeface="Calibri"/>
                <a:cs typeface="Calibri"/>
              </a:rPr>
              <a:t>back</a:t>
            </a:r>
            <a:r>
              <a:rPr sz="3000" spc="-15" dirty="0">
                <a:latin typeface="Calibri"/>
                <a:cs typeface="Calibri"/>
              </a:rPr>
              <a:t> to </a:t>
            </a:r>
            <a:r>
              <a:rPr sz="3000" spc="-5" dirty="0">
                <a:latin typeface="Calibri"/>
                <a:cs typeface="Calibri"/>
              </a:rPr>
              <a:t>the</a:t>
            </a:r>
            <a:r>
              <a:rPr sz="3000" spc="-15" dirty="0">
                <a:latin typeface="Calibri"/>
                <a:cs typeface="Calibri"/>
              </a:rPr>
              <a:t> </a:t>
            </a:r>
            <a:r>
              <a:rPr sz="3000" spc="-20" dirty="0">
                <a:latin typeface="Calibri"/>
                <a:cs typeface="Calibri"/>
              </a:rPr>
              <a:t>drawing </a:t>
            </a:r>
            <a:r>
              <a:rPr sz="3000" spc="-660" dirty="0">
                <a:latin typeface="Calibri"/>
                <a:cs typeface="Calibri"/>
              </a:rPr>
              <a:t> </a:t>
            </a:r>
            <a:r>
              <a:rPr sz="3000" spc="-10" dirty="0">
                <a:latin typeface="Calibri"/>
                <a:cs typeface="Calibri"/>
              </a:rPr>
              <a:t>board.</a:t>
            </a:r>
            <a:endParaRPr sz="3000" dirty="0">
              <a:latin typeface="Calibri"/>
              <a:cs typeface="Calibri"/>
            </a:endParaRPr>
          </a:p>
          <a:p>
            <a:pPr marL="355600" marR="371475" indent="-342900">
              <a:lnSpc>
                <a:spcPts val="3240"/>
              </a:lnSpc>
              <a:spcBef>
                <a:spcPts val="720"/>
              </a:spcBef>
              <a:buFont typeface="Arial"/>
              <a:buChar char="•"/>
              <a:tabLst>
                <a:tab pos="354965" algn="l"/>
                <a:tab pos="355600" algn="l"/>
              </a:tabLst>
            </a:pPr>
            <a:r>
              <a:rPr sz="3000" spc="-5" dirty="0">
                <a:latin typeface="Calibri"/>
                <a:cs typeface="Calibri"/>
              </a:rPr>
              <a:t>The </a:t>
            </a:r>
            <a:r>
              <a:rPr sz="3000" spc="-10" dirty="0">
                <a:latin typeface="Calibri"/>
                <a:cs typeface="Calibri"/>
              </a:rPr>
              <a:t>Naïve </a:t>
            </a:r>
            <a:r>
              <a:rPr sz="3000" spc="-15" dirty="0">
                <a:latin typeface="Calibri"/>
                <a:cs typeface="Calibri"/>
              </a:rPr>
              <a:t>Bayesian </a:t>
            </a:r>
            <a:r>
              <a:rPr sz="3000" spc="-5" dirty="0">
                <a:latin typeface="Calibri"/>
                <a:cs typeface="Calibri"/>
              </a:rPr>
              <a:t>Classifier is based </a:t>
            </a:r>
            <a:r>
              <a:rPr sz="3000" dirty="0">
                <a:latin typeface="Calibri"/>
                <a:cs typeface="Calibri"/>
              </a:rPr>
              <a:t>on some </a:t>
            </a:r>
            <a:r>
              <a:rPr sz="3000" spc="-665" dirty="0">
                <a:latin typeface="Calibri"/>
                <a:cs typeface="Calibri"/>
              </a:rPr>
              <a:t> </a:t>
            </a:r>
            <a:r>
              <a:rPr sz="3000" spc="-10" dirty="0">
                <a:latin typeface="Calibri"/>
                <a:cs typeface="Calibri"/>
              </a:rPr>
              <a:t>fundamental</a:t>
            </a:r>
            <a:r>
              <a:rPr sz="3000" spc="-20" dirty="0">
                <a:latin typeface="Calibri"/>
                <a:cs typeface="Calibri"/>
              </a:rPr>
              <a:t> </a:t>
            </a:r>
            <a:r>
              <a:rPr sz="3000" spc="-10" dirty="0">
                <a:latin typeface="Calibri"/>
                <a:cs typeface="Calibri"/>
              </a:rPr>
              <a:t>concepts</a:t>
            </a:r>
            <a:r>
              <a:rPr sz="3000" spc="-25" dirty="0">
                <a:latin typeface="Calibri"/>
                <a:cs typeface="Calibri"/>
              </a:rPr>
              <a:t> </a:t>
            </a:r>
            <a:r>
              <a:rPr sz="3000" dirty="0">
                <a:latin typeface="Calibri"/>
                <a:cs typeface="Calibri"/>
              </a:rPr>
              <a:t>of</a:t>
            </a:r>
            <a:r>
              <a:rPr sz="3000" spc="-15" dirty="0">
                <a:latin typeface="Calibri"/>
                <a:cs typeface="Calibri"/>
              </a:rPr>
              <a:t> discrete</a:t>
            </a:r>
            <a:r>
              <a:rPr sz="3000" spc="-20" dirty="0">
                <a:latin typeface="Calibri"/>
                <a:cs typeface="Calibri"/>
              </a:rPr>
              <a:t> </a:t>
            </a:r>
            <a:r>
              <a:rPr sz="3000" spc="-25" dirty="0">
                <a:latin typeface="Calibri"/>
                <a:cs typeface="Calibri"/>
              </a:rPr>
              <a:t>probability.</a:t>
            </a:r>
            <a:endParaRPr sz="3000" dirty="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6406" y="461581"/>
            <a:ext cx="3651885" cy="696595"/>
          </a:xfrm>
          <a:prstGeom prst="rect">
            <a:avLst/>
          </a:prstGeom>
        </p:spPr>
        <p:txBody>
          <a:bodyPr vert="horz" wrap="square" lIns="0" tIns="13335" rIns="0" bIns="0" rtlCol="0">
            <a:spAutoFit/>
          </a:bodyPr>
          <a:lstStyle/>
          <a:p>
            <a:pPr marL="12700">
              <a:lnSpc>
                <a:spcPct val="100000"/>
              </a:lnSpc>
              <a:spcBef>
                <a:spcPts val="105"/>
              </a:spcBef>
            </a:pPr>
            <a:r>
              <a:rPr spc="-20" dirty="0"/>
              <a:t>Bayes’</a:t>
            </a:r>
            <a:r>
              <a:rPr spc="-114" dirty="0"/>
              <a:t> </a:t>
            </a:r>
            <a:r>
              <a:rPr spc="-5" dirty="0"/>
              <a:t>Theorem</a:t>
            </a:r>
          </a:p>
        </p:txBody>
      </p:sp>
      <p:sp>
        <p:nvSpPr>
          <p:cNvPr id="3" name="object 3"/>
          <p:cNvSpPr txBox="1"/>
          <p:nvPr/>
        </p:nvSpPr>
        <p:spPr>
          <a:xfrm>
            <a:off x="535763" y="1561591"/>
            <a:ext cx="8071484" cy="3574415"/>
          </a:xfrm>
          <a:prstGeom prst="rect">
            <a:avLst/>
          </a:prstGeom>
        </p:spPr>
        <p:txBody>
          <a:bodyPr vert="horz" wrap="square" lIns="0" tIns="74295" rIns="0" bIns="0" rtlCol="0">
            <a:spAutoFit/>
          </a:bodyPr>
          <a:lstStyle/>
          <a:p>
            <a:pPr marL="355600" marR="674370" indent="-342900">
              <a:lnSpc>
                <a:spcPct val="80000"/>
              </a:lnSpc>
              <a:spcBef>
                <a:spcPts val="585"/>
              </a:spcBef>
              <a:buFont typeface="Arial"/>
              <a:buChar char="•"/>
              <a:tabLst>
                <a:tab pos="355600" algn="l"/>
                <a:tab pos="356235" algn="l"/>
              </a:tabLst>
            </a:pPr>
            <a:r>
              <a:rPr sz="2000" spc="-10" dirty="0">
                <a:latin typeface="Calibri"/>
                <a:cs typeface="Calibri"/>
              </a:rPr>
              <a:t>There</a:t>
            </a:r>
            <a:r>
              <a:rPr sz="2000" dirty="0">
                <a:latin typeface="Calibri"/>
                <a:cs typeface="Calibri"/>
              </a:rPr>
              <a:t> </a:t>
            </a:r>
            <a:r>
              <a:rPr sz="2000" spc="-10" dirty="0">
                <a:latin typeface="Calibri"/>
                <a:cs typeface="Calibri"/>
              </a:rPr>
              <a:t>are</a:t>
            </a:r>
            <a:r>
              <a:rPr sz="2000" spc="5" dirty="0">
                <a:latin typeface="Calibri"/>
                <a:cs typeface="Calibri"/>
              </a:rPr>
              <a:t> </a:t>
            </a:r>
            <a:r>
              <a:rPr sz="2000" spc="-10" dirty="0">
                <a:latin typeface="Calibri"/>
                <a:cs typeface="Calibri"/>
              </a:rPr>
              <a:t>many</a:t>
            </a:r>
            <a:r>
              <a:rPr sz="2000" dirty="0">
                <a:latin typeface="Calibri"/>
                <a:cs typeface="Calibri"/>
              </a:rPr>
              <a:t> </a:t>
            </a:r>
            <a:r>
              <a:rPr sz="2000" spc="-5" dirty="0">
                <a:latin typeface="Calibri"/>
                <a:cs typeface="Calibri"/>
              </a:rPr>
              <a:t>times</a:t>
            </a:r>
            <a:r>
              <a:rPr sz="2000" spc="10" dirty="0">
                <a:latin typeface="Calibri"/>
                <a:cs typeface="Calibri"/>
              </a:rPr>
              <a:t> </a:t>
            </a:r>
            <a:r>
              <a:rPr sz="2000" spc="-5" dirty="0">
                <a:latin typeface="Calibri"/>
                <a:cs typeface="Calibri"/>
              </a:rPr>
              <a:t>when</a:t>
            </a:r>
            <a:r>
              <a:rPr sz="2000" dirty="0">
                <a:latin typeface="Calibri"/>
                <a:cs typeface="Calibri"/>
              </a:rPr>
              <a:t> </a:t>
            </a:r>
            <a:r>
              <a:rPr sz="2000" spc="-10" dirty="0">
                <a:latin typeface="Calibri"/>
                <a:cs typeface="Calibri"/>
              </a:rPr>
              <a:t>we</a:t>
            </a:r>
            <a:r>
              <a:rPr sz="2000" spc="-5" dirty="0">
                <a:latin typeface="Calibri"/>
                <a:cs typeface="Calibri"/>
              </a:rPr>
              <a:t> </a:t>
            </a:r>
            <a:r>
              <a:rPr sz="2000" spc="-15" dirty="0">
                <a:latin typeface="Calibri"/>
                <a:cs typeface="Calibri"/>
              </a:rPr>
              <a:t>want</a:t>
            </a:r>
            <a:r>
              <a:rPr sz="2000" spc="5" dirty="0">
                <a:latin typeface="Calibri"/>
                <a:cs typeface="Calibri"/>
              </a:rPr>
              <a:t> </a:t>
            </a:r>
            <a:r>
              <a:rPr sz="2000" spc="-15" dirty="0">
                <a:latin typeface="Calibri"/>
                <a:cs typeface="Calibri"/>
              </a:rPr>
              <a:t>to</a:t>
            </a:r>
            <a:r>
              <a:rPr sz="2000" spc="-10" dirty="0">
                <a:latin typeface="Calibri"/>
                <a:cs typeface="Calibri"/>
              </a:rPr>
              <a:t> </a:t>
            </a:r>
            <a:r>
              <a:rPr sz="2000" spc="-5" dirty="0">
                <a:latin typeface="Calibri"/>
                <a:cs typeface="Calibri"/>
              </a:rPr>
              <a:t>assess</a:t>
            </a:r>
            <a:r>
              <a:rPr sz="2000" spc="40" dirty="0">
                <a:latin typeface="Calibri"/>
                <a:cs typeface="Calibri"/>
              </a:rPr>
              <a:t> </a:t>
            </a:r>
            <a:r>
              <a:rPr sz="2000" dirty="0">
                <a:latin typeface="Calibri"/>
                <a:cs typeface="Calibri"/>
              </a:rPr>
              <a:t>the</a:t>
            </a:r>
            <a:r>
              <a:rPr sz="2000" spc="5" dirty="0">
                <a:latin typeface="Calibri"/>
                <a:cs typeface="Calibri"/>
              </a:rPr>
              <a:t> </a:t>
            </a:r>
            <a:r>
              <a:rPr sz="2000" spc="-5" dirty="0">
                <a:latin typeface="Calibri"/>
                <a:cs typeface="Calibri"/>
              </a:rPr>
              <a:t>probability</a:t>
            </a:r>
            <a:r>
              <a:rPr sz="2000" dirty="0">
                <a:latin typeface="Calibri"/>
                <a:cs typeface="Calibri"/>
              </a:rPr>
              <a:t> </a:t>
            </a:r>
            <a:r>
              <a:rPr sz="2000" spc="-5" dirty="0">
                <a:latin typeface="Calibri"/>
                <a:cs typeface="Calibri"/>
              </a:rPr>
              <a:t>that</a:t>
            </a:r>
            <a:r>
              <a:rPr sz="2000" dirty="0">
                <a:latin typeface="Calibri"/>
                <a:cs typeface="Calibri"/>
              </a:rPr>
              <a:t> a </a:t>
            </a:r>
            <a:r>
              <a:rPr sz="2000" spc="-434" dirty="0">
                <a:latin typeface="Calibri"/>
                <a:cs typeface="Calibri"/>
              </a:rPr>
              <a:t> </a:t>
            </a:r>
            <a:r>
              <a:rPr sz="2000" dirty="0">
                <a:latin typeface="Calibri"/>
                <a:cs typeface="Calibri"/>
              </a:rPr>
              <a:t>particular</a:t>
            </a:r>
            <a:r>
              <a:rPr sz="2000" spc="10" dirty="0">
                <a:latin typeface="Calibri"/>
                <a:cs typeface="Calibri"/>
              </a:rPr>
              <a:t> </a:t>
            </a:r>
            <a:r>
              <a:rPr sz="2000" spc="-15" dirty="0">
                <a:latin typeface="Calibri"/>
                <a:cs typeface="Calibri"/>
              </a:rPr>
              <a:t>event</a:t>
            </a:r>
            <a:r>
              <a:rPr sz="2000" spc="15" dirty="0">
                <a:latin typeface="Calibri"/>
                <a:cs typeface="Calibri"/>
              </a:rPr>
              <a:t> </a:t>
            </a:r>
            <a:r>
              <a:rPr sz="2000" spc="-10" dirty="0">
                <a:latin typeface="Calibri"/>
                <a:cs typeface="Calibri"/>
              </a:rPr>
              <a:t>occurs</a:t>
            </a:r>
            <a:r>
              <a:rPr sz="2000" spc="-15" dirty="0">
                <a:latin typeface="Calibri"/>
                <a:cs typeface="Calibri"/>
              </a:rPr>
              <a:t> </a:t>
            </a:r>
            <a:r>
              <a:rPr sz="2000" spc="-5" dirty="0">
                <a:latin typeface="Calibri"/>
                <a:cs typeface="Calibri"/>
              </a:rPr>
              <a:t>on</a:t>
            </a:r>
            <a:r>
              <a:rPr sz="2000" spc="-20" dirty="0">
                <a:latin typeface="Calibri"/>
                <a:cs typeface="Calibri"/>
              </a:rPr>
              <a:t> </a:t>
            </a:r>
            <a:r>
              <a:rPr sz="2000" dirty="0">
                <a:latin typeface="Calibri"/>
                <a:cs typeface="Calibri"/>
              </a:rPr>
              <a:t>the </a:t>
            </a:r>
            <a:r>
              <a:rPr sz="2000" spc="-5" dirty="0">
                <a:latin typeface="Calibri"/>
                <a:cs typeface="Calibri"/>
              </a:rPr>
              <a:t>basis</a:t>
            </a:r>
            <a:r>
              <a:rPr sz="2000" spc="10" dirty="0">
                <a:latin typeface="Calibri"/>
                <a:cs typeface="Calibri"/>
              </a:rPr>
              <a:t> </a:t>
            </a:r>
            <a:r>
              <a:rPr sz="2000" spc="-5" dirty="0">
                <a:latin typeface="Calibri"/>
                <a:cs typeface="Calibri"/>
              </a:rPr>
              <a:t>of</a:t>
            </a:r>
            <a:r>
              <a:rPr sz="2000" spc="-10" dirty="0">
                <a:latin typeface="Calibri"/>
                <a:cs typeface="Calibri"/>
              </a:rPr>
              <a:t> </a:t>
            </a:r>
            <a:r>
              <a:rPr sz="2000" dirty="0">
                <a:latin typeface="Calibri"/>
                <a:cs typeface="Calibri"/>
              </a:rPr>
              <a:t>partial</a:t>
            </a:r>
            <a:r>
              <a:rPr sz="2000" spc="10" dirty="0">
                <a:latin typeface="Calibri"/>
                <a:cs typeface="Calibri"/>
              </a:rPr>
              <a:t> </a:t>
            </a:r>
            <a:r>
              <a:rPr sz="2000" spc="-5" dirty="0">
                <a:latin typeface="Calibri"/>
                <a:cs typeface="Calibri"/>
              </a:rPr>
              <a:t>evidence:</a:t>
            </a:r>
            <a:endParaRPr sz="2000" dirty="0">
              <a:latin typeface="Calibri"/>
              <a:cs typeface="Calibri"/>
            </a:endParaRPr>
          </a:p>
          <a:p>
            <a:pPr marL="756285" marR="5080" lvl="1" indent="-287020">
              <a:lnSpc>
                <a:spcPct val="80000"/>
              </a:lnSpc>
              <a:spcBef>
                <a:spcPts val="439"/>
              </a:spcBef>
              <a:buFont typeface="Arial"/>
              <a:buChar char="–"/>
              <a:tabLst>
                <a:tab pos="756285" algn="l"/>
                <a:tab pos="756920" algn="l"/>
              </a:tabLst>
            </a:pPr>
            <a:r>
              <a:rPr sz="1800" spc="-5" dirty="0">
                <a:latin typeface="Calibri"/>
                <a:cs typeface="Calibri"/>
              </a:rPr>
              <a:t>The</a:t>
            </a:r>
            <a:r>
              <a:rPr sz="1800" spc="5" dirty="0">
                <a:latin typeface="Calibri"/>
                <a:cs typeface="Calibri"/>
              </a:rPr>
              <a:t> </a:t>
            </a:r>
            <a:r>
              <a:rPr sz="1800" spc="-5" dirty="0">
                <a:latin typeface="Calibri"/>
                <a:cs typeface="Calibri"/>
              </a:rPr>
              <a:t>probability</a:t>
            </a:r>
            <a:r>
              <a:rPr sz="1800" spc="25" dirty="0">
                <a:latin typeface="Calibri"/>
                <a:cs typeface="Calibri"/>
              </a:rPr>
              <a:t> </a:t>
            </a:r>
            <a:r>
              <a:rPr sz="1800" spc="-5" dirty="0">
                <a:latin typeface="Calibri"/>
                <a:cs typeface="Calibri"/>
              </a:rPr>
              <a:t>that</a:t>
            </a:r>
            <a:r>
              <a:rPr sz="1800" dirty="0">
                <a:latin typeface="Calibri"/>
                <a:cs typeface="Calibri"/>
              </a:rPr>
              <a:t> a </a:t>
            </a:r>
            <a:r>
              <a:rPr sz="1800" spc="-10" dirty="0">
                <a:latin typeface="Calibri"/>
                <a:cs typeface="Calibri"/>
              </a:rPr>
              <a:t>person</a:t>
            </a:r>
            <a:r>
              <a:rPr sz="1800" spc="20" dirty="0">
                <a:latin typeface="Calibri"/>
                <a:cs typeface="Calibri"/>
              </a:rPr>
              <a:t> </a:t>
            </a:r>
            <a:r>
              <a:rPr sz="1800" dirty="0">
                <a:latin typeface="Calibri"/>
                <a:cs typeface="Calibri"/>
              </a:rPr>
              <a:t>has</a:t>
            </a:r>
            <a:r>
              <a:rPr sz="1800" spc="5" dirty="0">
                <a:latin typeface="Calibri"/>
                <a:cs typeface="Calibri"/>
              </a:rPr>
              <a:t> </a:t>
            </a:r>
            <a:r>
              <a:rPr sz="1800" dirty="0">
                <a:latin typeface="Calibri"/>
                <a:cs typeface="Calibri"/>
              </a:rPr>
              <a:t>a</a:t>
            </a:r>
            <a:r>
              <a:rPr sz="1800" spc="5" dirty="0">
                <a:latin typeface="Calibri"/>
                <a:cs typeface="Calibri"/>
              </a:rPr>
              <a:t> </a:t>
            </a:r>
            <a:r>
              <a:rPr sz="1800" spc="-5" dirty="0">
                <a:latin typeface="Calibri"/>
                <a:cs typeface="Calibri"/>
              </a:rPr>
              <a:t>disease</a:t>
            </a:r>
            <a:r>
              <a:rPr sz="1800" spc="-10" dirty="0">
                <a:latin typeface="Calibri"/>
                <a:cs typeface="Calibri"/>
              </a:rPr>
              <a:t> </a:t>
            </a:r>
            <a:r>
              <a:rPr sz="1800" spc="-5" dirty="0">
                <a:latin typeface="Calibri"/>
                <a:cs typeface="Calibri"/>
              </a:rPr>
              <a:t>given</a:t>
            </a:r>
            <a:r>
              <a:rPr sz="1800" spc="5" dirty="0">
                <a:latin typeface="Calibri"/>
                <a:cs typeface="Calibri"/>
              </a:rPr>
              <a:t> </a:t>
            </a:r>
            <a:r>
              <a:rPr sz="1800" spc="-5" dirty="0">
                <a:latin typeface="Calibri"/>
                <a:cs typeface="Calibri"/>
              </a:rPr>
              <a:t>that this</a:t>
            </a:r>
            <a:r>
              <a:rPr sz="1800" spc="15" dirty="0">
                <a:latin typeface="Calibri"/>
                <a:cs typeface="Calibri"/>
              </a:rPr>
              <a:t> </a:t>
            </a:r>
            <a:r>
              <a:rPr sz="1800" spc="-10" dirty="0">
                <a:latin typeface="Calibri"/>
                <a:cs typeface="Calibri"/>
              </a:rPr>
              <a:t>person</a:t>
            </a:r>
            <a:r>
              <a:rPr sz="1800" spc="5" dirty="0">
                <a:latin typeface="Calibri"/>
                <a:cs typeface="Calibri"/>
              </a:rPr>
              <a:t> </a:t>
            </a:r>
            <a:r>
              <a:rPr sz="1800" spc="-15" dirty="0">
                <a:latin typeface="Calibri"/>
                <a:cs typeface="Calibri"/>
              </a:rPr>
              <a:t>tests</a:t>
            </a:r>
            <a:r>
              <a:rPr sz="1800" spc="5" dirty="0">
                <a:latin typeface="Calibri"/>
                <a:cs typeface="Calibri"/>
              </a:rPr>
              <a:t> </a:t>
            </a:r>
            <a:r>
              <a:rPr sz="1800" spc="-5" dirty="0">
                <a:latin typeface="Calibri"/>
                <a:cs typeface="Calibri"/>
              </a:rPr>
              <a:t>positive </a:t>
            </a:r>
            <a:r>
              <a:rPr sz="1800" spc="-390" dirty="0">
                <a:latin typeface="Calibri"/>
                <a:cs typeface="Calibri"/>
              </a:rPr>
              <a:t> </a:t>
            </a:r>
            <a:r>
              <a:rPr sz="1800" spc="-15" dirty="0">
                <a:latin typeface="Calibri"/>
                <a:cs typeface="Calibri"/>
              </a:rPr>
              <a:t>for</a:t>
            </a:r>
            <a:r>
              <a:rPr sz="1800" spc="-10" dirty="0">
                <a:latin typeface="Calibri"/>
                <a:cs typeface="Calibri"/>
              </a:rPr>
              <a:t> </a:t>
            </a:r>
            <a:r>
              <a:rPr sz="1800" dirty="0">
                <a:latin typeface="Calibri"/>
                <a:cs typeface="Calibri"/>
              </a:rPr>
              <a:t>a</a:t>
            </a:r>
            <a:r>
              <a:rPr sz="1800" spc="15" dirty="0">
                <a:latin typeface="Calibri"/>
                <a:cs typeface="Calibri"/>
              </a:rPr>
              <a:t> </a:t>
            </a:r>
            <a:r>
              <a:rPr sz="1800" spc="-5" dirty="0">
                <a:latin typeface="Calibri"/>
                <a:cs typeface="Calibri"/>
              </a:rPr>
              <a:t>diagnostic</a:t>
            </a:r>
            <a:r>
              <a:rPr sz="1800" spc="5" dirty="0">
                <a:latin typeface="Calibri"/>
                <a:cs typeface="Calibri"/>
              </a:rPr>
              <a:t> </a:t>
            </a:r>
            <a:r>
              <a:rPr sz="1800" spc="-15" dirty="0">
                <a:latin typeface="Calibri"/>
                <a:cs typeface="Calibri"/>
              </a:rPr>
              <a:t>test</a:t>
            </a:r>
            <a:r>
              <a:rPr sz="1800" spc="10" dirty="0">
                <a:latin typeface="Calibri"/>
                <a:cs typeface="Calibri"/>
              </a:rPr>
              <a:t> </a:t>
            </a:r>
            <a:r>
              <a:rPr sz="1800" spc="-15" dirty="0">
                <a:latin typeface="Calibri"/>
                <a:cs typeface="Calibri"/>
              </a:rPr>
              <a:t>for</a:t>
            </a:r>
            <a:r>
              <a:rPr sz="1800" spc="-5" dirty="0">
                <a:latin typeface="Calibri"/>
                <a:cs typeface="Calibri"/>
              </a:rPr>
              <a:t> the</a:t>
            </a:r>
            <a:r>
              <a:rPr sz="1800" spc="5" dirty="0">
                <a:latin typeface="Calibri"/>
                <a:cs typeface="Calibri"/>
              </a:rPr>
              <a:t> </a:t>
            </a:r>
            <a:r>
              <a:rPr sz="1800" spc="-5" dirty="0">
                <a:latin typeface="Calibri"/>
                <a:cs typeface="Calibri"/>
              </a:rPr>
              <a:t>disease.</a:t>
            </a:r>
            <a:endParaRPr sz="1800" dirty="0">
              <a:latin typeface="Calibri"/>
              <a:cs typeface="Calibri"/>
            </a:endParaRPr>
          </a:p>
          <a:p>
            <a:pPr marL="756285" marR="54610" lvl="1" indent="-287020">
              <a:lnSpc>
                <a:spcPct val="80000"/>
              </a:lnSpc>
              <a:spcBef>
                <a:spcPts val="430"/>
              </a:spcBef>
              <a:buFont typeface="Arial"/>
              <a:buChar char="–"/>
              <a:tabLst>
                <a:tab pos="756285" algn="l"/>
                <a:tab pos="756920" algn="l"/>
              </a:tabLst>
            </a:pPr>
            <a:r>
              <a:rPr sz="1800" spc="-5" dirty="0">
                <a:latin typeface="Calibri"/>
                <a:cs typeface="Calibri"/>
              </a:rPr>
              <a:t>The</a:t>
            </a:r>
            <a:r>
              <a:rPr sz="1800" spc="5" dirty="0">
                <a:latin typeface="Calibri"/>
                <a:cs typeface="Calibri"/>
              </a:rPr>
              <a:t> </a:t>
            </a:r>
            <a:r>
              <a:rPr sz="1800" spc="-5" dirty="0">
                <a:latin typeface="Calibri"/>
                <a:cs typeface="Calibri"/>
              </a:rPr>
              <a:t>probability</a:t>
            </a:r>
            <a:r>
              <a:rPr sz="1800" spc="30" dirty="0">
                <a:latin typeface="Calibri"/>
                <a:cs typeface="Calibri"/>
              </a:rPr>
              <a:t> </a:t>
            </a:r>
            <a:r>
              <a:rPr sz="1800" spc="-5" dirty="0">
                <a:latin typeface="Calibri"/>
                <a:cs typeface="Calibri"/>
              </a:rPr>
              <a:t>that </a:t>
            </a:r>
            <a:r>
              <a:rPr sz="1800" dirty="0">
                <a:latin typeface="Calibri"/>
                <a:cs typeface="Calibri"/>
              </a:rPr>
              <a:t>an</a:t>
            </a:r>
            <a:r>
              <a:rPr sz="1800" spc="5" dirty="0">
                <a:latin typeface="Calibri"/>
                <a:cs typeface="Calibri"/>
              </a:rPr>
              <a:t> </a:t>
            </a:r>
            <a:r>
              <a:rPr sz="1800" spc="-5" dirty="0">
                <a:latin typeface="Calibri"/>
                <a:cs typeface="Calibri"/>
              </a:rPr>
              <a:t>incoming</a:t>
            </a:r>
            <a:r>
              <a:rPr sz="1800" spc="30" dirty="0">
                <a:latin typeface="Calibri"/>
                <a:cs typeface="Calibri"/>
              </a:rPr>
              <a:t> </a:t>
            </a:r>
            <a:r>
              <a:rPr sz="1800" spc="-5" dirty="0">
                <a:latin typeface="Calibri"/>
                <a:cs typeface="Calibri"/>
              </a:rPr>
              <a:t>e-mail</a:t>
            </a:r>
            <a:r>
              <a:rPr sz="1800" spc="5" dirty="0">
                <a:latin typeface="Calibri"/>
                <a:cs typeface="Calibri"/>
              </a:rPr>
              <a:t> </a:t>
            </a:r>
            <a:r>
              <a:rPr sz="1800" spc="-5" dirty="0">
                <a:latin typeface="Calibri"/>
                <a:cs typeface="Calibri"/>
              </a:rPr>
              <a:t>message</a:t>
            </a:r>
            <a:r>
              <a:rPr sz="1800" spc="-15" dirty="0">
                <a:latin typeface="Calibri"/>
                <a:cs typeface="Calibri"/>
              </a:rPr>
              <a:t> </a:t>
            </a:r>
            <a:r>
              <a:rPr sz="1800" spc="-5" dirty="0">
                <a:latin typeface="Calibri"/>
                <a:cs typeface="Calibri"/>
              </a:rPr>
              <a:t>is</a:t>
            </a:r>
            <a:r>
              <a:rPr sz="1800" spc="5" dirty="0">
                <a:latin typeface="Calibri"/>
                <a:cs typeface="Calibri"/>
              </a:rPr>
              <a:t> </a:t>
            </a:r>
            <a:r>
              <a:rPr sz="1800" dirty="0">
                <a:latin typeface="Calibri"/>
                <a:cs typeface="Calibri"/>
              </a:rPr>
              <a:t>spam</a:t>
            </a:r>
            <a:r>
              <a:rPr sz="1800" spc="-5" dirty="0">
                <a:latin typeface="Calibri"/>
                <a:cs typeface="Calibri"/>
              </a:rPr>
              <a:t> using</a:t>
            </a:r>
            <a:r>
              <a:rPr sz="1800" spc="20" dirty="0">
                <a:latin typeface="Calibri"/>
                <a:cs typeface="Calibri"/>
              </a:rPr>
              <a:t> </a:t>
            </a:r>
            <a:r>
              <a:rPr sz="1800" spc="-5" dirty="0">
                <a:latin typeface="Calibri"/>
                <a:cs typeface="Calibri"/>
              </a:rPr>
              <a:t>the</a:t>
            </a:r>
            <a:r>
              <a:rPr sz="1800" spc="5" dirty="0">
                <a:latin typeface="Calibri"/>
                <a:cs typeface="Calibri"/>
              </a:rPr>
              <a:t> </a:t>
            </a:r>
            <a:r>
              <a:rPr sz="1800" spc="-10" dirty="0">
                <a:latin typeface="Calibri"/>
                <a:cs typeface="Calibri"/>
              </a:rPr>
              <a:t>occurrence </a:t>
            </a:r>
            <a:r>
              <a:rPr sz="1800" spc="-390" dirty="0">
                <a:latin typeface="Calibri"/>
                <a:cs typeface="Calibri"/>
              </a:rPr>
              <a:t> </a:t>
            </a:r>
            <a:r>
              <a:rPr sz="1800" spc="-5" dirty="0">
                <a:latin typeface="Calibri"/>
                <a:cs typeface="Calibri"/>
              </a:rPr>
              <a:t>of </a:t>
            </a:r>
            <a:r>
              <a:rPr sz="1800" spc="-10" dirty="0">
                <a:latin typeface="Calibri"/>
                <a:cs typeface="Calibri"/>
              </a:rPr>
              <a:t>words</a:t>
            </a:r>
            <a:r>
              <a:rPr sz="1800"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message.</a:t>
            </a:r>
            <a:endParaRPr sz="1800" dirty="0">
              <a:latin typeface="Calibri"/>
              <a:cs typeface="Calibri"/>
            </a:endParaRPr>
          </a:p>
          <a:p>
            <a:pPr marL="355600" marR="537210" indent="-342900">
              <a:lnSpc>
                <a:spcPct val="80000"/>
              </a:lnSpc>
              <a:spcBef>
                <a:spcPts val="470"/>
              </a:spcBef>
              <a:buFont typeface="Arial"/>
              <a:buChar char="•"/>
              <a:tabLst>
                <a:tab pos="355600" algn="l"/>
                <a:tab pos="356235" algn="l"/>
              </a:tabLst>
            </a:pPr>
            <a:r>
              <a:rPr sz="2000" dirty="0">
                <a:latin typeface="Calibri"/>
                <a:cs typeface="Calibri"/>
              </a:rPr>
              <a:t>The </a:t>
            </a:r>
            <a:r>
              <a:rPr sz="2000" spc="-10" dirty="0">
                <a:latin typeface="Calibri"/>
                <a:cs typeface="Calibri"/>
              </a:rPr>
              <a:t>result</a:t>
            </a:r>
            <a:r>
              <a:rPr sz="2000" spc="10" dirty="0">
                <a:latin typeface="Calibri"/>
                <a:cs typeface="Calibri"/>
              </a:rPr>
              <a:t> </a:t>
            </a:r>
            <a:r>
              <a:rPr sz="2000" spc="-5" dirty="0">
                <a:latin typeface="Calibri"/>
                <a:cs typeface="Calibri"/>
              </a:rPr>
              <a:t>that</a:t>
            </a:r>
            <a:r>
              <a:rPr sz="2000" spc="20" dirty="0">
                <a:latin typeface="Calibri"/>
                <a:cs typeface="Calibri"/>
              </a:rPr>
              <a:t> </a:t>
            </a:r>
            <a:r>
              <a:rPr sz="2000" spc="-10" dirty="0">
                <a:latin typeface="Calibri"/>
                <a:cs typeface="Calibri"/>
              </a:rPr>
              <a:t>we </a:t>
            </a:r>
            <a:r>
              <a:rPr sz="2000" spc="-5" dirty="0">
                <a:latin typeface="Calibri"/>
                <a:cs typeface="Calibri"/>
              </a:rPr>
              <a:t>can</a:t>
            </a:r>
            <a:r>
              <a:rPr sz="2000" spc="-15" dirty="0">
                <a:latin typeface="Calibri"/>
                <a:cs typeface="Calibri"/>
              </a:rPr>
              <a:t> </a:t>
            </a:r>
            <a:r>
              <a:rPr sz="2000" dirty="0">
                <a:latin typeface="Calibri"/>
                <a:cs typeface="Calibri"/>
              </a:rPr>
              <a:t>use</a:t>
            </a:r>
            <a:r>
              <a:rPr sz="2000" spc="5" dirty="0">
                <a:latin typeface="Calibri"/>
                <a:cs typeface="Calibri"/>
              </a:rPr>
              <a:t> </a:t>
            </a:r>
            <a:r>
              <a:rPr sz="2000" spc="-15" dirty="0">
                <a:latin typeface="Calibri"/>
                <a:cs typeface="Calibri"/>
              </a:rPr>
              <a:t>to</a:t>
            </a:r>
            <a:r>
              <a:rPr sz="2000" dirty="0">
                <a:latin typeface="Calibri"/>
                <a:cs typeface="Calibri"/>
              </a:rPr>
              <a:t> </a:t>
            </a:r>
            <a:r>
              <a:rPr sz="2000" spc="-10" dirty="0">
                <a:latin typeface="Calibri"/>
                <a:cs typeface="Calibri"/>
              </a:rPr>
              <a:t>answer</a:t>
            </a:r>
            <a:r>
              <a:rPr sz="2000" spc="5" dirty="0">
                <a:latin typeface="Calibri"/>
                <a:cs typeface="Calibri"/>
              </a:rPr>
              <a:t> </a:t>
            </a:r>
            <a:r>
              <a:rPr sz="2000" spc="-5" dirty="0">
                <a:latin typeface="Calibri"/>
                <a:cs typeface="Calibri"/>
              </a:rPr>
              <a:t>questions</a:t>
            </a:r>
            <a:r>
              <a:rPr sz="2000" spc="5" dirty="0">
                <a:latin typeface="Calibri"/>
                <a:cs typeface="Calibri"/>
              </a:rPr>
              <a:t> </a:t>
            </a:r>
            <a:r>
              <a:rPr sz="2000" dirty="0">
                <a:latin typeface="Calibri"/>
                <a:cs typeface="Calibri"/>
              </a:rPr>
              <a:t>such</a:t>
            </a:r>
            <a:r>
              <a:rPr sz="2000" spc="-5" dirty="0">
                <a:latin typeface="Calibri"/>
                <a:cs typeface="Calibri"/>
              </a:rPr>
              <a:t> </a:t>
            </a:r>
            <a:r>
              <a:rPr sz="2000" dirty="0">
                <a:latin typeface="Calibri"/>
                <a:cs typeface="Calibri"/>
              </a:rPr>
              <a:t>as </a:t>
            </a:r>
            <a:r>
              <a:rPr sz="2000" spc="-5" dirty="0">
                <a:latin typeface="Calibri"/>
                <a:cs typeface="Calibri"/>
              </a:rPr>
              <a:t>these</a:t>
            </a:r>
            <a:r>
              <a:rPr sz="2000" spc="15" dirty="0">
                <a:latin typeface="Calibri"/>
                <a:cs typeface="Calibri"/>
              </a:rPr>
              <a:t> </a:t>
            </a:r>
            <a:r>
              <a:rPr sz="2000" spc="-5" dirty="0">
                <a:latin typeface="Calibri"/>
                <a:cs typeface="Calibri"/>
              </a:rPr>
              <a:t>is</a:t>
            </a:r>
            <a:r>
              <a:rPr sz="2000" spc="5" dirty="0">
                <a:latin typeface="Calibri"/>
                <a:cs typeface="Calibri"/>
              </a:rPr>
              <a:t> </a:t>
            </a:r>
            <a:r>
              <a:rPr sz="2000" spc="-5" dirty="0">
                <a:latin typeface="Calibri"/>
                <a:cs typeface="Calibri"/>
              </a:rPr>
              <a:t>called </a:t>
            </a:r>
            <a:r>
              <a:rPr sz="2000" spc="-440" dirty="0">
                <a:latin typeface="Calibri"/>
                <a:cs typeface="Calibri"/>
              </a:rPr>
              <a:t> </a:t>
            </a:r>
            <a:r>
              <a:rPr sz="2000" spc="-10" dirty="0">
                <a:latin typeface="Calibri"/>
                <a:cs typeface="Calibri"/>
              </a:rPr>
              <a:t>Bayes’ </a:t>
            </a:r>
            <a:r>
              <a:rPr sz="2000" spc="-5" dirty="0">
                <a:latin typeface="Calibri"/>
                <a:cs typeface="Calibri"/>
              </a:rPr>
              <a:t>theorem which</a:t>
            </a:r>
            <a:r>
              <a:rPr sz="2000" spc="-20" dirty="0">
                <a:latin typeface="Calibri"/>
                <a:cs typeface="Calibri"/>
              </a:rPr>
              <a:t> </a:t>
            </a:r>
            <a:r>
              <a:rPr sz="2000" spc="-10" dirty="0">
                <a:latin typeface="Calibri"/>
                <a:cs typeface="Calibri"/>
              </a:rPr>
              <a:t>dates</a:t>
            </a:r>
            <a:r>
              <a:rPr sz="2000" spc="10" dirty="0">
                <a:latin typeface="Calibri"/>
                <a:cs typeface="Calibri"/>
              </a:rPr>
              <a:t> </a:t>
            </a:r>
            <a:r>
              <a:rPr sz="2000" dirty="0">
                <a:latin typeface="Calibri"/>
                <a:cs typeface="Calibri"/>
              </a:rPr>
              <a:t>back </a:t>
            </a:r>
            <a:r>
              <a:rPr sz="2000" spc="-15" dirty="0">
                <a:latin typeface="Calibri"/>
                <a:cs typeface="Calibri"/>
              </a:rPr>
              <a:t>to</a:t>
            </a:r>
            <a:r>
              <a:rPr sz="2000" spc="-10" dirty="0">
                <a:latin typeface="Calibri"/>
                <a:cs typeface="Calibri"/>
              </a:rPr>
              <a:t> </a:t>
            </a:r>
            <a:r>
              <a:rPr sz="2000" dirty="0">
                <a:latin typeface="Calibri"/>
                <a:cs typeface="Calibri"/>
              </a:rPr>
              <a:t>the </a:t>
            </a:r>
            <a:r>
              <a:rPr sz="2000" spc="-10" dirty="0">
                <a:latin typeface="Calibri"/>
                <a:cs typeface="Calibri"/>
              </a:rPr>
              <a:t>eighteenth</a:t>
            </a:r>
            <a:r>
              <a:rPr sz="2000" spc="5" dirty="0">
                <a:latin typeface="Calibri"/>
                <a:cs typeface="Calibri"/>
              </a:rPr>
              <a:t> </a:t>
            </a:r>
            <a:r>
              <a:rPr sz="2000" spc="-20" dirty="0">
                <a:latin typeface="Calibri"/>
                <a:cs typeface="Calibri"/>
              </a:rPr>
              <a:t>century.</a:t>
            </a:r>
            <a:endParaRPr sz="2000" dirty="0">
              <a:latin typeface="Calibri"/>
              <a:cs typeface="Calibri"/>
            </a:endParaRPr>
          </a:p>
          <a:p>
            <a:pPr marL="12700">
              <a:lnSpc>
                <a:spcPct val="100000"/>
              </a:lnSpc>
            </a:pPr>
            <a:r>
              <a:rPr sz="2000" b="1" spc="-15" dirty="0">
                <a:latin typeface="Calibri"/>
                <a:cs typeface="Calibri"/>
              </a:rPr>
              <a:t>Bayes’</a:t>
            </a:r>
            <a:r>
              <a:rPr sz="2000" b="1" spc="-30" dirty="0">
                <a:latin typeface="Calibri"/>
                <a:cs typeface="Calibri"/>
              </a:rPr>
              <a:t> </a:t>
            </a:r>
            <a:r>
              <a:rPr sz="2000" b="1" spc="-5" dirty="0">
                <a:latin typeface="Calibri"/>
                <a:cs typeface="Calibri"/>
              </a:rPr>
              <a:t>Theorem:</a:t>
            </a:r>
            <a:endParaRPr sz="2000" dirty="0">
              <a:latin typeface="Calibri"/>
              <a:cs typeface="Calibri"/>
            </a:endParaRPr>
          </a:p>
          <a:p>
            <a:pPr marL="355600" indent="-343535">
              <a:lnSpc>
                <a:spcPct val="100000"/>
              </a:lnSpc>
              <a:buFont typeface="Arial"/>
              <a:buChar char="•"/>
              <a:tabLst>
                <a:tab pos="355600" algn="l"/>
                <a:tab pos="356235" algn="l"/>
              </a:tabLst>
            </a:pPr>
            <a:r>
              <a:rPr sz="2000" spc="-5" dirty="0">
                <a:latin typeface="Calibri"/>
                <a:cs typeface="Calibri"/>
              </a:rPr>
              <a:t>If:</a:t>
            </a:r>
            <a:endParaRPr sz="2000" dirty="0">
              <a:latin typeface="Calibri"/>
              <a:cs typeface="Calibri"/>
            </a:endParaRPr>
          </a:p>
          <a:p>
            <a:pPr marL="756285" lvl="1" indent="-287020">
              <a:lnSpc>
                <a:spcPct val="100000"/>
              </a:lnSpc>
              <a:spcBef>
                <a:spcPts val="10"/>
              </a:spcBef>
              <a:buFont typeface="Arial"/>
              <a:buChar char="–"/>
              <a:tabLst>
                <a:tab pos="756285" algn="l"/>
                <a:tab pos="756920" algn="l"/>
              </a:tabLst>
            </a:pPr>
            <a:r>
              <a:rPr sz="1800" dirty="0">
                <a:latin typeface="Calibri"/>
                <a:cs typeface="Calibri"/>
              </a:rPr>
              <a:t>E</a:t>
            </a:r>
            <a:r>
              <a:rPr sz="1800" spc="-10" dirty="0">
                <a:latin typeface="Calibri"/>
                <a:cs typeface="Calibri"/>
              </a:rPr>
              <a:t> </a:t>
            </a:r>
            <a:r>
              <a:rPr sz="1800" dirty="0">
                <a:latin typeface="Calibri"/>
                <a:cs typeface="Calibri"/>
              </a:rPr>
              <a:t>and</a:t>
            </a:r>
            <a:r>
              <a:rPr sz="1800" spc="10" dirty="0">
                <a:latin typeface="Calibri"/>
                <a:cs typeface="Calibri"/>
              </a:rPr>
              <a:t> </a:t>
            </a:r>
            <a:r>
              <a:rPr sz="1800" dirty="0">
                <a:latin typeface="Calibri"/>
                <a:cs typeface="Calibri"/>
              </a:rPr>
              <a:t>F </a:t>
            </a:r>
            <a:r>
              <a:rPr sz="1800" spc="-10" dirty="0">
                <a:latin typeface="Calibri"/>
                <a:cs typeface="Calibri"/>
              </a:rPr>
              <a:t>are</a:t>
            </a:r>
            <a:r>
              <a:rPr sz="1800" dirty="0">
                <a:latin typeface="Calibri"/>
                <a:cs typeface="Calibri"/>
              </a:rPr>
              <a:t> </a:t>
            </a:r>
            <a:r>
              <a:rPr sz="1800" spc="-10" dirty="0">
                <a:latin typeface="Calibri"/>
                <a:cs typeface="Calibri"/>
              </a:rPr>
              <a:t>events</a:t>
            </a:r>
            <a:r>
              <a:rPr sz="1800" spc="-15" dirty="0">
                <a:latin typeface="Calibri"/>
                <a:cs typeface="Calibri"/>
              </a:rPr>
              <a:t> </a:t>
            </a:r>
            <a:r>
              <a:rPr sz="1800" spc="-10" dirty="0">
                <a:latin typeface="Calibri"/>
                <a:cs typeface="Calibri"/>
              </a:rPr>
              <a:t>from</a:t>
            </a:r>
            <a:r>
              <a:rPr sz="1800" dirty="0">
                <a:latin typeface="Calibri"/>
                <a:cs typeface="Calibri"/>
              </a:rPr>
              <a:t> a</a:t>
            </a:r>
            <a:r>
              <a:rPr sz="1800" spc="-5" dirty="0">
                <a:latin typeface="Calibri"/>
                <a:cs typeface="Calibri"/>
              </a:rPr>
              <a:t> sample</a:t>
            </a:r>
            <a:r>
              <a:rPr sz="1800" dirty="0">
                <a:latin typeface="Calibri"/>
                <a:cs typeface="Calibri"/>
              </a:rPr>
              <a:t> </a:t>
            </a:r>
            <a:r>
              <a:rPr sz="1800" spc="-5" dirty="0">
                <a:latin typeface="Calibri"/>
                <a:cs typeface="Calibri"/>
              </a:rPr>
              <a:t>space</a:t>
            </a:r>
            <a:r>
              <a:rPr sz="1800" spc="10" dirty="0">
                <a:latin typeface="Calibri"/>
                <a:cs typeface="Calibri"/>
              </a:rPr>
              <a:t> </a:t>
            </a:r>
            <a:r>
              <a:rPr sz="1800" dirty="0">
                <a:latin typeface="Calibri"/>
                <a:cs typeface="Calibri"/>
              </a:rPr>
              <a:t>S</a:t>
            </a:r>
          </a:p>
          <a:p>
            <a:pPr marL="469900">
              <a:lnSpc>
                <a:spcPts val="2155"/>
              </a:lnSpc>
              <a:tabLst>
                <a:tab pos="756285" algn="l"/>
              </a:tabLst>
            </a:pPr>
            <a:r>
              <a:rPr sz="1800" dirty="0">
                <a:latin typeface="Arial"/>
                <a:cs typeface="Arial"/>
              </a:rPr>
              <a:t>–	</a:t>
            </a:r>
            <a:r>
              <a:rPr sz="1800" spc="-5" dirty="0">
                <a:latin typeface="Calibri"/>
                <a:cs typeface="Calibri"/>
              </a:rPr>
              <a:t>p(E)</a:t>
            </a:r>
            <a:r>
              <a:rPr sz="1800" dirty="0">
                <a:latin typeface="Calibri"/>
                <a:cs typeface="Calibri"/>
              </a:rPr>
              <a:t> ≠</a:t>
            </a:r>
            <a:r>
              <a:rPr sz="1800" spc="-10" dirty="0">
                <a:latin typeface="Calibri"/>
                <a:cs typeface="Calibri"/>
              </a:rPr>
              <a:t> </a:t>
            </a:r>
            <a:r>
              <a:rPr sz="1800" dirty="0">
                <a:latin typeface="Calibri"/>
                <a:cs typeface="Calibri"/>
              </a:rPr>
              <a:t>0 and</a:t>
            </a:r>
            <a:r>
              <a:rPr sz="1800" spc="-10" dirty="0">
                <a:latin typeface="Calibri"/>
                <a:cs typeface="Calibri"/>
              </a:rPr>
              <a:t> </a:t>
            </a:r>
            <a:r>
              <a:rPr sz="1800" spc="-5" dirty="0">
                <a:latin typeface="Calibri"/>
                <a:cs typeface="Calibri"/>
              </a:rPr>
              <a:t>p(F)</a:t>
            </a:r>
            <a:r>
              <a:rPr sz="1800" spc="5" dirty="0">
                <a:latin typeface="Calibri"/>
                <a:cs typeface="Calibri"/>
              </a:rPr>
              <a:t> </a:t>
            </a:r>
            <a:r>
              <a:rPr sz="1800" dirty="0">
                <a:latin typeface="Calibri"/>
                <a:cs typeface="Calibri"/>
              </a:rPr>
              <a:t>≠</a:t>
            </a:r>
            <a:r>
              <a:rPr sz="1800" spc="5" dirty="0">
                <a:latin typeface="Calibri"/>
                <a:cs typeface="Calibri"/>
              </a:rPr>
              <a:t> </a:t>
            </a:r>
            <a:r>
              <a:rPr sz="1800" spc="-5" dirty="0">
                <a:latin typeface="Calibri"/>
                <a:cs typeface="Calibri"/>
              </a:rPr>
              <a:t>0.</a:t>
            </a:r>
            <a:endParaRPr sz="1800" dirty="0">
              <a:latin typeface="Calibri"/>
              <a:cs typeface="Calibri"/>
            </a:endParaRPr>
          </a:p>
          <a:p>
            <a:pPr marL="355600" indent="-343535">
              <a:lnSpc>
                <a:spcPts val="2395"/>
              </a:lnSpc>
              <a:buFont typeface="Arial"/>
              <a:buChar char="•"/>
              <a:tabLst>
                <a:tab pos="355600" algn="l"/>
                <a:tab pos="356235" algn="l"/>
              </a:tabLst>
            </a:pPr>
            <a:r>
              <a:rPr sz="2000" spc="-5" dirty="0">
                <a:latin typeface="Calibri"/>
                <a:cs typeface="Calibri"/>
              </a:rPr>
              <a:t>Then:</a:t>
            </a:r>
            <a:endParaRPr sz="2000" dirty="0">
              <a:latin typeface="Calibri"/>
              <a:cs typeface="Calibri"/>
            </a:endParaRPr>
          </a:p>
        </p:txBody>
      </p:sp>
      <p:pic>
        <p:nvPicPr>
          <p:cNvPr id="13" name="Picture 12" descr="Text&#10;&#10;Description automatically generated with medium confidence">
            <a:extLst>
              <a:ext uri="{FF2B5EF4-FFF2-40B4-BE49-F238E27FC236}">
                <a16:creationId xmlns:a16="http://schemas.microsoft.com/office/drawing/2014/main" id="{C056E822-B4E7-AB14-1AE4-22E70B7691EB}"/>
              </a:ext>
            </a:extLst>
          </p:cNvPr>
          <p:cNvPicPr>
            <a:picLocks noChangeAspect="1"/>
          </p:cNvPicPr>
          <p:nvPr/>
        </p:nvPicPr>
        <p:blipFill>
          <a:blip r:embed="rId2"/>
          <a:stretch>
            <a:fillRect/>
          </a:stretch>
        </p:blipFill>
        <p:spPr>
          <a:xfrm>
            <a:off x="2526805" y="5296409"/>
            <a:ext cx="4089400" cy="67302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7142" y="461581"/>
            <a:ext cx="5587365" cy="696595"/>
          </a:xfrm>
          <a:prstGeom prst="rect">
            <a:avLst/>
          </a:prstGeom>
        </p:spPr>
        <p:txBody>
          <a:bodyPr vert="horz" wrap="square" lIns="0" tIns="13335" rIns="0" bIns="0" rtlCol="0">
            <a:spAutoFit/>
          </a:bodyPr>
          <a:lstStyle/>
          <a:p>
            <a:pPr marL="12700">
              <a:lnSpc>
                <a:spcPct val="100000"/>
              </a:lnSpc>
              <a:spcBef>
                <a:spcPts val="105"/>
              </a:spcBef>
            </a:pPr>
            <a:r>
              <a:rPr spc="-10" dirty="0"/>
              <a:t>Naïve</a:t>
            </a:r>
            <a:r>
              <a:rPr dirty="0"/>
              <a:t> </a:t>
            </a:r>
            <a:r>
              <a:rPr spc="-20" dirty="0"/>
              <a:t>Bayesian</a:t>
            </a:r>
            <a:r>
              <a:rPr spc="-40" dirty="0"/>
              <a:t> </a:t>
            </a:r>
            <a:r>
              <a:rPr spc="-5" dirty="0"/>
              <a:t>Classifier</a:t>
            </a:r>
          </a:p>
        </p:txBody>
      </p:sp>
      <p:sp>
        <p:nvSpPr>
          <p:cNvPr id="3" name="object 3"/>
          <p:cNvSpPr txBox="1"/>
          <p:nvPr/>
        </p:nvSpPr>
        <p:spPr>
          <a:xfrm>
            <a:off x="535940" y="1607312"/>
            <a:ext cx="8053705" cy="3301545"/>
          </a:xfrm>
          <a:prstGeom prst="rect">
            <a:avLst/>
          </a:prstGeom>
        </p:spPr>
        <p:txBody>
          <a:bodyPr vert="horz" wrap="square" lIns="0" tIns="13335" rIns="0" bIns="0" rtlCol="0">
            <a:spAutoFit/>
          </a:bodyPr>
          <a:lstStyle/>
          <a:p>
            <a:pPr marL="355600" marR="1164590" indent="-342900">
              <a:lnSpc>
                <a:spcPct val="100000"/>
              </a:lnSpc>
              <a:spcBef>
                <a:spcPts val="105"/>
              </a:spcBef>
              <a:buFont typeface="Arial"/>
              <a:buChar char="•"/>
              <a:tabLst>
                <a:tab pos="354965" algn="l"/>
                <a:tab pos="355600" algn="l"/>
              </a:tabLst>
            </a:pPr>
            <a:r>
              <a:rPr lang="en-US" sz="3200" spc="-5" dirty="0">
                <a:latin typeface="Calibri"/>
                <a:cs typeface="Calibri"/>
              </a:rPr>
              <a:t>To </a:t>
            </a:r>
            <a:r>
              <a:rPr sz="3200" spc="-10" dirty="0">
                <a:latin typeface="Calibri"/>
                <a:cs typeface="Calibri"/>
              </a:rPr>
              <a:t>“train” </a:t>
            </a:r>
            <a:r>
              <a:rPr sz="3200" dirty="0">
                <a:latin typeface="Calibri"/>
                <a:cs typeface="Calibri"/>
              </a:rPr>
              <a:t>a</a:t>
            </a:r>
            <a:r>
              <a:rPr sz="3200" spc="5" dirty="0">
                <a:latin typeface="Calibri"/>
                <a:cs typeface="Calibri"/>
              </a:rPr>
              <a:t> </a:t>
            </a:r>
            <a:r>
              <a:rPr sz="3200" spc="-10" dirty="0">
                <a:latin typeface="Calibri"/>
                <a:cs typeface="Calibri"/>
              </a:rPr>
              <a:t>Naïve </a:t>
            </a:r>
            <a:r>
              <a:rPr sz="3200" spc="-15" dirty="0">
                <a:latin typeface="Calibri"/>
                <a:cs typeface="Calibri"/>
              </a:rPr>
              <a:t>Bayesian </a:t>
            </a:r>
            <a:r>
              <a:rPr sz="3200" spc="-710" dirty="0">
                <a:latin typeface="Calibri"/>
                <a:cs typeface="Calibri"/>
              </a:rPr>
              <a:t> </a:t>
            </a:r>
            <a:r>
              <a:rPr sz="3200" spc="-5" dirty="0">
                <a:latin typeface="Calibri"/>
                <a:cs typeface="Calibri"/>
              </a:rPr>
              <a:t>Classifier</a:t>
            </a:r>
            <a:r>
              <a:rPr sz="3200" spc="10" dirty="0">
                <a:latin typeface="Calibri"/>
                <a:cs typeface="Calibri"/>
              </a:rPr>
              <a:t> </a:t>
            </a:r>
            <a:r>
              <a:rPr sz="3200" spc="-5" dirty="0">
                <a:latin typeface="Calibri"/>
                <a:cs typeface="Calibri"/>
              </a:rPr>
              <a:t>all</a:t>
            </a:r>
            <a:r>
              <a:rPr sz="3200" spc="10" dirty="0">
                <a:latin typeface="Calibri"/>
                <a:cs typeface="Calibri"/>
              </a:rPr>
              <a:t> </a:t>
            </a:r>
            <a:r>
              <a:rPr sz="3200" spc="-10" dirty="0">
                <a:latin typeface="Calibri"/>
                <a:cs typeface="Calibri"/>
              </a:rPr>
              <a:t>you</a:t>
            </a:r>
            <a:r>
              <a:rPr sz="3200" spc="-15" dirty="0">
                <a:latin typeface="Calibri"/>
                <a:cs typeface="Calibri"/>
              </a:rPr>
              <a:t> </a:t>
            </a:r>
            <a:r>
              <a:rPr lang="en-US" sz="3200" spc="-15" dirty="0">
                <a:latin typeface="Calibri"/>
                <a:cs typeface="Calibri"/>
              </a:rPr>
              <a:t>essentially </a:t>
            </a:r>
            <a:r>
              <a:rPr sz="3200" spc="-5" dirty="0">
                <a:latin typeface="Calibri"/>
                <a:cs typeface="Calibri"/>
              </a:rPr>
              <a:t>need</a:t>
            </a:r>
            <a:r>
              <a:rPr sz="3200" spc="-10" dirty="0">
                <a:latin typeface="Calibri"/>
                <a:cs typeface="Calibri"/>
              </a:rPr>
              <a:t> </a:t>
            </a:r>
            <a:r>
              <a:rPr sz="3200" spc="-25" dirty="0">
                <a:latin typeface="Calibri"/>
                <a:cs typeface="Calibri"/>
              </a:rPr>
              <a:t>to</a:t>
            </a:r>
            <a:r>
              <a:rPr sz="3200" spc="5" dirty="0">
                <a:latin typeface="Calibri"/>
                <a:cs typeface="Calibri"/>
              </a:rPr>
              <a:t> </a:t>
            </a:r>
            <a:r>
              <a:rPr sz="3200" spc="-5" dirty="0">
                <a:latin typeface="Calibri"/>
                <a:cs typeface="Calibri"/>
              </a:rPr>
              <a:t>do</a:t>
            </a:r>
            <a:r>
              <a:rPr sz="3200" dirty="0">
                <a:latin typeface="Calibri"/>
                <a:cs typeface="Calibri"/>
              </a:rPr>
              <a:t> </a:t>
            </a:r>
            <a:r>
              <a:rPr sz="3200" spc="-5" dirty="0">
                <a:latin typeface="Calibri"/>
                <a:cs typeface="Calibri"/>
              </a:rPr>
              <a:t>is:</a:t>
            </a:r>
            <a:endParaRPr sz="3200" dirty="0">
              <a:latin typeface="Calibri"/>
              <a:cs typeface="Calibri"/>
            </a:endParaRPr>
          </a:p>
          <a:p>
            <a:pPr marL="756285" lvl="1" indent="-287020">
              <a:lnSpc>
                <a:spcPct val="100000"/>
              </a:lnSpc>
              <a:spcBef>
                <a:spcPts val="685"/>
              </a:spcBef>
              <a:buFont typeface="Arial"/>
              <a:buChar char="–"/>
              <a:tabLst>
                <a:tab pos="756920" algn="l"/>
              </a:tabLst>
            </a:pPr>
            <a:r>
              <a:rPr sz="2800" spc="-10" dirty="0">
                <a:latin typeface="Calibri"/>
                <a:cs typeface="Calibri"/>
              </a:rPr>
              <a:t>Calculate</a:t>
            </a:r>
            <a:r>
              <a:rPr sz="2800" spc="-15" dirty="0">
                <a:latin typeface="Calibri"/>
                <a:cs typeface="Calibri"/>
              </a:rPr>
              <a:t> </a:t>
            </a:r>
            <a:r>
              <a:rPr sz="2800" spc="-10" dirty="0">
                <a:latin typeface="Calibri"/>
                <a:cs typeface="Calibri"/>
              </a:rPr>
              <a:t>one</a:t>
            </a:r>
            <a:r>
              <a:rPr sz="2800" spc="15" dirty="0">
                <a:latin typeface="Calibri"/>
                <a:cs typeface="Calibri"/>
              </a:rPr>
              <a:t> </a:t>
            </a:r>
            <a:r>
              <a:rPr sz="2800" spc="-15" dirty="0">
                <a:latin typeface="Calibri"/>
                <a:cs typeface="Calibri"/>
              </a:rPr>
              <a:t>probability</a:t>
            </a:r>
            <a:r>
              <a:rPr sz="2800" spc="25" dirty="0">
                <a:latin typeface="Calibri"/>
                <a:cs typeface="Calibri"/>
              </a:rPr>
              <a:t> </a:t>
            </a:r>
            <a:r>
              <a:rPr sz="2800" spc="-5" dirty="0">
                <a:latin typeface="Calibri"/>
                <a:cs typeface="Calibri"/>
              </a:rPr>
              <a:t>(P)</a:t>
            </a:r>
            <a:r>
              <a:rPr sz="2800" spc="20" dirty="0">
                <a:latin typeface="Calibri"/>
                <a:cs typeface="Calibri"/>
              </a:rPr>
              <a:t> </a:t>
            </a:r>
            <a:r>
              <a:rPr sz="2800" spc="-25" dirty="0">
                <a:latin typeface="Calibri"/>
                <a:cs typeface="Calibri"/>
              </a:rPr>
              <a:t>for</a:t>
            </a:r>
            <a:r>
              <a:rPr sz="2800" spc="-10" dirty="0">
                <a:latin typeface="Calibri"/>
                <a:cs typeface="Calibri"/>
              </a:rPr>
              <a:t> </a:t>
            </a:r>
            <a:r>
              <a:rPr sz="2800" dirty="0">
                <a:latin typeface="Calibri"/>
                <a:cs typeface="Calibri"/>
              </a:rPr>
              <a:t>each</a:t>
            </a:r>
            <a:r>
              <a:rPr sz="2800" spc="-5" dirty="0">
                <a:latin typeface="Calibri"/>
                <a:cs typeface="Calibri"/>
              </a:rPr>
              <a:t> class</a:t>
            </a:r>
            <a:endParaRPr sz="2800" dirty="0">
              <a:latin typeface="Calibri"/>
              <a:cs typeface="Calibri"/>
            </a:endParaRPr>
          </a:p>
          <a:p>
            <a:pPr marL="756285" lvl="1" indent="-287020">
              <a:lnSpc>
                <a:spcPct val="100000"/>
              </a:lnSpc>
              <a:spcBef>
                <a:spcPts val="675"/>
              </a:spcBef>
              <a:buFont typeface="Arial"/>
              <a:buChar char="–"/>
              <a:tabLst>
                <a:tab pos="756920" algn="l"/>
              </a:tabLst>
            </a:pPr>
            <a:r>
              <a:rPr sz="2800" spc="-10" dirty="0">
                <a:latin typeface="Calibri"/>
                <a:cs typeface="Calibri"/>
              </a:rPr>
              <a:t>Calculate n*m</a:t>
            </a:r>
            <a:r>
              <a:rPr sz="2800" spc="30" dirty="0">
                <a:latin typeface="Calibri"/>
                <a:cs typeface="Calibri"/>
              </a:rPr>
              <a:t> </a:t>
            </a:r>
            <a:r>
              <a:rPr sz="2800" spc="-10" dirty="0">
                <a:latin typeface="Calibri"/>
                <a:cs typeface="Calibri"/>
              </a:rPr>
              <a:t>conditional</a:t>
            </a:r>
            <a:r>
              <a:rPr sz="2800" spc="30" dirty="0">
                <a:latin typeface="Calibri"/>
                <a:cs typeface="Calibri"/>
              </a:rPr>
              <a:t> </a:t>
            </a:r>
            <a:r>
              <a:rPr sz="2800" spc="-15" dirty="0">
                <a:latin typeface="Calibri"/>
                <a:cs typeface="Calibri"/>
              </a:rPr>
              <a:t>probabilities</a:t>
            </a:r>
            <a:r>
              <a:rPr sz="2800" spc="50" dirty="0">
                <a:latin typeface="Calibri"/>
                <a:cs typeface="Calibri"/>
              </a:rPr>
              <a:t> </a:t>
            </a:r>
            <a:r>
              <a:rPr sz="2800" spc="-5" dirty="0">
                <a:latin typeface="Calibri"/>
                <a:cs typeface="Calibri"/>
              </a:rPr>
              <a:t>(p),</a:t>
            </a:r>
            <a:r>
              <a:rPr sz="2800" spc="20" dirty="0">
                <a:latin typeface="Calibri"/>
                <a:cs typeface="Calibri"/>
              </a:rPr>
              <a:t> </a:t>
            </a:r>
            <a:r>
              <a:rPr sz="2800" spc="-10" dirty="0">
                <a:latin typeface="Calibri"/>
                <a:cs typeface="Calibri"/>
              </a:rPr>
              <a:t>where:</a:t>
            </a:r>
            <a:endParaRPr sz="2800" dirty="0">
              <a:latin typeface="Calibri"/>
              <a:cs typeface="Calibri"/>
            </a:endParaRPr>
          </a:p>
          <a:p>
            <a:pPr marL="1155700" lvl="2" indent="-228600">
              <a:lnSpc>
                <a:spcPct val="100000"/>
              </a:lnSpc>
              <a:spcBef>
                <a:spcPts val="600"/>
              </a:spcBef>
              <a:buFont typeface="Arial"/>
              <a:buChar char="•"/>
              <a:tabLst>
                <a:tab pos="1155700" algn="l"/>
              </a:tabLst>
            </a:pPr>
            <a:r>
              <a:rPr sz="2400" dirty="0">
                <a:latin typeface="Calibri"/>
                <a:cs typeface="Calibri"/>
              </a:rPr>
              <a:t>n</a:t>
            </a:r>
            <a:r>
              <a:rPr sz="2400" spc="-25" dirty="0">
                <a:latin typeface="Calibri"/>
                <a:cs typeface="Calibri"/>
              </a:rPr>
              <a:t> </a:t>
            </a:r>
            <a:r>
              <a:rPr sz="2400" dirty="0">
                <a:latin typeface="Calibri"/>
                <a:cs typeface="Calibri"/>
              </a:rPr>
              <a:t>=</a:t>
            </a:r>
            <a:r>
              <a:rPr sz="2400" spc="-15" dirty="0">
                <a:latin typeface="Calibri"/>
                <a:cs typeface="Calibri"/>
              </a:rPr>
              <a:t> </a:t>
            </a:r>
            <a:r>
              <a:rPr sz="2400" spc="-5" dirty="0">
                <a:latin typeface="Calibri"/>
                <a:cs typeface="Calibri"/>
              </a:rPr>
              <a:t>number</a:t>
            </a:r>
            <a:r>
              <a:rPr sz="2400" spc="-30" dirty="0">
                <a:latin typeface="Calibri"/>
                <a:cs typeface="Calibri"/>
              </a:rPr>
              <a:t> </a:t>
            </a:r>
            <a:r>
              <a:rPr sz="2400" spc="-5" dirty="0">
                <a:latin typeface="Calibri"/>
                <a:cs typeface="Calibri"/>
              </a:rPr>
              <a:t>of</a:t>
            </a:r>
            <a:r>
              <a:rPr sz="2400" spc="-10" dirty="0">
                <a:latin typeface="Calibri"/>
                <a:cs typeface="Calibri"/>
              </a:rPr>
              <a:t> </a:t>
            </a:r>
            <a:r>
              <a:rPr sz="2400" dirty="0">
                <a:latin typeface="Calibri"/>
                <a:cs typeface="Calibri"/>
              </a:rPr>
              <a:t>classes</a:t>
            </a:r>
            <a:r>
              <a:rPr lang="en-US" sz="2400" dirty="0">
                <a:latin typeface="Calibri"/>
                <a:cs typeface="Calibri"/>
              </a:rPr>
              <a:t> (e.g. n=2 for positive/negative)</a:t>
            </a:r>
            <a:endParaRPr sz="2400" dirty="0">
              <a:latin typeface="Calibri"/>
              <a:cs typeface="Calibri"/>
            </a:endParaRPr>
          </a:p>
          <a:p>
            <a:pPr marL="1155700" lvl="2" indent="-228600">
              <a:lnSpc>
                <a:spcPct val="100000"/>
              </a:lnSpc>
              <a:spcBef>
                <a:spcPts val="575"/>
              </a:spcBef>
              <a:buFont typeface="Arial"/>
              <a:buChar char="•"/>
              <a:tabLst>
                <a:tab pos="1155700" algn="l"/>
              </a:tabLst>
            </a:pPr>
            <a:r>
              <a:rPr sz="2400" dirty="0">
                <a:latin typeface="Calibri"/>
                <a:cs typeface="Calibri"/>
              </a:rPr>
              <a:t>m</a:t>
            </a:r>
            <a:r>
              <a:rPr sz="2400" spc="-30" dirty="0">
                <a:latin typeface="Calibri"/>
                <a:cs typeface="Calibri"/>
              </a:rPr>
              <a:t> </a:t>
            </a:r>
            <a:r>
              <a:rPr sz="2400" dirty="0">
                <a:latin typeface="Calibri"/>
                <a:cs typeface="Calibri"/>
              </a:rPr>
              <a:t>=</a:t>
            </a:r>
            <a:r>
              <a:rPr sz="2400" spc="-15" dirty="0">
                <a:latin typeface="Calibri"/>
                <a:cs typeface="Calibri"/>
              </a:rPr>
              <a:t> </a:t>
            </a:r>
            <a:r>
              <a:rPr sz="2400" spc="-5" dirty="0">
                <a:latin typeface="Calibri"/>
                <a:cs typeface="Calibri"/>
              </a:rPr>
              <a:t>number</a:t>
            </a:r>
            <a:r>
              <a:rPr sz="2400" spc="-15" dirty="0">
                <a:latin typeface="Calibri"/>
                <a:cs typeface="Calibri"/>
              </a:rPr>
              <a:t> </a:t>
            </a:r>
            <a:r>
              <a:rPr sz="2400" spc="-5" dirty="0">
                <a:latin typeface="Calibri"/>
                <a:cs typeface="Calibri"/>
              </a:rPr>
              <a:t>of</a:t>
            </a:r>
            <a:r>
              <a:rPr sz="2400" spc="-20" dirty="0">
                <a:latin typeface="Calibri"/>
                <a:cs typeface="Calibri"/>
              </a:rPr>
              <a:t> </a:t>
            </a:r>
            <a:r>
              <a:rPr sz="2400" spc="-15" dirty="0">
                <a:latin typeface="Calibri"/>
                <a:cs typeface="Calibri"/>
              </a:rPr>
              <a:t>features</a:t>
            </a:r>
            <a:r>
              <a:rPr lang="en-US" sz="2400" spc="-15" dirty="0">
                <a:latin typeface="Calibri"/>
                <a:cs typeface="Calibri"/>
              </a:rPr>
              <a:t> (e.g. m=3 coughing, sneezing, fever)</a:t>
            </a:r>
            <a:endParaRPr sz="2400" dirty="0">
              <a:latin typeface="Calibri"/>
              <a:cs typeface="Calibri"/>
            </a:endParaRPr>
          </a:p>
        </p:txBody>
      </p:sp>
      <p:pic>
        <p:nvPicPr>
          <p:cNvPr id="4" name="Picture 3" descr="Text&#10;&#10;Description automatically generated with medium confidence">
            <a:extLst>
              <a:ext uri="{FF2B5EF4-FFF2-40B4-BE49-F238E27FC236}">
                <a16:creationId xmlns:a16="http://schemas.microsoft.com/office/drawing/2014/main" id="{2B159471-0C45-59BA-0E7A-A5BA26D57FDA}"/>
              </a:ext>
            </a:extLst>
          </p:cNvPr>
          <p:cNvPicPr>
            <a:picLocks noChangeAspect="1"/>
          </p:cNvPicPr>
          <p:nvPr/>
        </p:nvPicPr>
        <p:blipFill>
          <a:blip r:embed="rId2"/>
          <a:stretch>
            <a:fillRect/>
          </a:stretch>
        </p:blipFill>
        <p:spPr>
          <a:xfrm>
            <a:off x="2526805" y="5296409"/>
            <a:ext cx="4089400" cy="6730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0690" y="461581"/>
            <a:ext cx="5201920" cy="696595"/>
          </a:xfrm>
          <a:prstGeom prst="rect">
            <a:avLst/>
          </a:prstGeom>
        </p:spPr>
        <p:txBody>
          <a:bodyPr vert="horz" wrap="square" lIns="0" tIns="13335" rIns="0" bIns="0" rtlCol="0">
            <a:spAutoFit/>
          </a:bodyPr>
          <a:lstStyle/>
          <a:p>
            <a:pPr marL="12700">
              <a:lnSpc>
                <a:spcPct val="100000"/>
              </a:lnSpc>
              <a:spcBef>
                <a:spcPts val="105"/>
              </a:spcBef>
            </a:pPr>
            <a:r>
              <a:rPr dirty="0"/>
              <a:t>ML</a:t>
            </a:r>
            <a:r>
              <a:rPr spc="-35" dirty="0"/>
              <a:t> </a:t>
            </a:r>
            <a:r>
              <a:rPr dirty="0"/>
              <a:t>Model</a:t>
            </a:r>
            <a:r>
              <a:rPr spc="-45" dirty="0"/>
              <a:t> </a:t>
            </a:r>
            <a:r>
              <a:rPr dirty="0"/>
              <a:t>Comparison</a:t>
            </a:r>
          </a:p>
        </p:txBody>
      </p:sp>
      <p:sp>
        <p:nvSpPr>
          <p:cNvPr id="3" name="object 3"/>
          <p:cNvSpPr txBox="1"/>
          <p:nvPr/>
        </p:nvSpPr>
        <p:spPr>
          <a:xfrm>
            <a:off x="535940" y="1529587"/>
            <a:ext cx="7872095" cy="4311015"/>
          </a:xfrm>
          <a:prstGeom prst="rect">
            <a:avLst/>
          </a:prstGeom>
        </p:spPr>
        <p:txBody>
          <a:bodyPr vert="horz" wrap="square" lIns="0" tIns="53975" rIns="0" bIns="0" rtlCol="0">
            <a:spAutoFit/>
          </a:bodyPr>
          <a:lstStyle/>
          <a:p>
            <a:pPr marL="12700">
              <a:lnSpc>
                <a:spcPct val="100000"/>
              </a:lnSpc>
              <a:spcBef>
                <a:spcPts val="425"/>
              </a:spcBef>
            </a:pPr>
            <a:r>
              <a:rPr sz="2700" b="1" spc="-10" dirty="0">
                <a:latin typeface="Calibri"/>
                <a:cs typeface="Calibri"/>
              </a:rPr>
              <a:t>Naïve</a:t>
            </a:r>
            <a:r>
              <a:rPr sz="2700" b="1" spc="-35" dirty="0">
                <a:latin typeface="Calibri"/>
                <a:cs typeface="Calibri"/>
              </a:rPr>
              <a:t> </a:t>
            </a:r>
            <a:r>
              <a:rPr sz="2700" b="1" spc="-20" dirty="0">
                <a:latin typeface="Calibri"/>
                <a:cs typeface="Calibri"/>
              </a:rPr>
              <a:t>Bayes</a:t>
            </a:r>
            <a:endParaRPr sz="2700">
              <a:latin typeface="Calibri"/>
              <a:cs typeface="Calibri"/>
            </a:endParaRPr>
          </a:p>
          <a:p>
            <a:pPr marL="355600" indent="-342900">
              <a:lnSpc>
                <a:spcPct val="100000"/>
              </a:lnSpc>
              <a:spcBef>
                <a:spcPts val="320"/>
              </a:spcBef>
              <a:buFont typeface="Arial"/>
              <a:buChar char="•"/>
              <a:tabLst>
                <a:tab pos="354965" algn="l"/>
                <a:tab pos="355600" algn="l"/>
              </a:tabLst>
            </a:pPr>
            <a:r>
              <a:rPr sz="2700" spc="-15" dirty="0">
                <a:latin typeface="Calibri"/>
                <a:cs typeface="Calibri"/>
              </a:rPr>
              <a:t>Strengths:</a:t>
            </a:r>
            <a:endParaRPr sz="2700">
              <a:latin typeface="Calibri"/>
              <a:cs typeface="Calibri"/>
            </a:endParaRPr>
          </a:p>
          <a:p>
            <a:pPr marL="756285" lvl="1" indent="-287020">
              <a:lnSpc>
                <a:spcPct val="100000"/>
              </a:lnSpc>
              <a:spcBef>
                <a:spcPts val="300"/>
              </a:spcBef>
              <a:buFont typeface="Arial"/>
              <a:buChar char="–"/>
              <a:tabLst>
                <a:tab pos="756920" algn="l"/>
              </a:tabLst>
            </a:pPr>
            <a:r>
              <a:rPr sz="2400" spc="-5" dirty="0">
                <a:latin typeface="Calibri"/>
                <a:cs typeface="Calibri"/>
              </a:rPr>
              <a:t>Simple</a:t>
            </a:r>
            <a:r>
              <a:rPr sz="2400" spc="-35" dirty="0">
                <a:latin typeface="Calibri"/>
                <a:cs typeface="Calibri"/>
              </a:rPr>
              <a:t> </a:t>
            </a:r>
            <a:r>
              <a:rPr sz="2400" spc="-15" dirty="0">
                <a:latin typeface="Calibri"/>
                <a:cs typeface="Calibri"/>
              </a:rPr>
              <a:t>to</a:t>
            </a:r>
            <a:r>
              <a:rPr sz="2400" spc="-40" dirty="0">
                <a:latin typeface="Calibri"/>
                <a:cs typeface="Calibri"/>
              </a:rPr>
              <a:t> </a:t>
            </a:r>
            <a:r>
              <a:rPr sz="2400" spc="-10" dirty="0">
                <a:latin typeface="Calibri"/>
                <a:cs typeface="Calibri"/>
              </a:rPr>
              <a:t>train</a:t>
            </a:r>
            <a:endParaRPr sz="2400">
              <a:latin typeface="Calibri"/>
              <a:cs typeface="Calibri"/>
            </a:endParaRPr>
          </a:p>
          <a:p>
            <a:pPr marL="355600" indent="-342900">
              <a:lnSpc>
                <a:spcPct val="100000"/>
              </a:lnSpc>
              <a:spcBef>
                <a:spcPts val="315"/>
              </a:spcBef>
              <a:buFont typeface="Arial"/>
              <a:buChar char="•"/>
              <a:tabLst>
                <a:tab pos="354965" algn="l"/>
                <a:tab pos="355600" algn="l"/>
              </a:tabLst>
            </a:pPr>
            <a:r>
              <a:rPr sz="2700" spc="-15" dirty="0">
                <a:latin typeface="Calibri"/>
                <a:cs typeface="Calibri"/>
              </a:rPr>
              <a:t>Weaknesses:</a:t>
            </a:r>
            <a:endParaRPr sz="2700">
              <a:latin typeface="Calibri"/>
              <a:cs typeface="Calibri"/>
            </a:endParaRPr>
          </a:p>
          <a:p>
            <a:pPr marL="756285" marR="151765" lvl="1" indent="-287020" algn="just">
              <a:lnSpc>
                <a:spcPts val="2590"/>
              </a:lnSpc>
              <a:spcBef>
                <a:spcPts val="625"/>
              </a:spcBef>
              <a:buFont typeface="Arial"/>
              <a:buChar char="–"/>
              <a:tabLst>
                <a:tab pos="756920" algn="l"/>
              </a:tabLst>
            </a:pPr>
            <a:r>
              <a:rPr sz="2400" dirty="0">
                <a:latin typeface="Calibri"/>
                <a:cs typeface="Calibri"/>
              </a:rPr>
              <a:t>Called </a:t>
            </a:r>
            <a:r>
              <a:rPr sz="2400" spc="-10" dirty="0">
                <a:latin typeface="Calibri"/>
                <a:cs typeface="Calibri"/>
              </a:rPr>
              <a:t>Naïve </a:t>
            </a:r>
            <a:r>
              <a:rPr sz="2400" spc="-5" dirty="0">
                <a:latin typeface="Calibri"/>
                <a:cs typeface="Calibri"/>
              </a:rPr>
              <a:t>because </a:t>
            </a:r>
            <a:r>
              <a:rPr sz="2400" dirty="0">
                <a:latin typeface="Calibri"/>
                <a:cs typeface="Calibri"/>
              </a:rPr>
              <a:t>it </a:t>
            </a:r>
            <a:r>
              <a:rPr sz="2400" spc="-5" dirty="0">
                <a:latin typeface="Calibri"/>
                <a:cs typeface="Calibri"/>
              </a:rPr>
              <a:t>assumes </a:t>
            </a:r>
            <a:r>
              <a:rPr sz="2400" dirty="0">
                <a:latin typeface="Calibri"/>
                <a:cs typeface="Calibri"/>
              </a:rPr>
              <a:t>a </a:t>
            </a:r>
            <a:r>
              <a:rPr sz="2400" spc="-5" dirty="0">
                <a:latin typeface="Calibri"/>
                <a:cs typeface="Calibri"/>
              </a:rPr>
              <a:t>Gaussian </a:t>
            </a:r>
            <a:r>
              <a:rPr sz="2400" spc="-10" dirty="0">
                <a:latin typeface="Calibri"/>
                <a:cs typeface="Calibri"/>
              </a:rPr>
              <a:t>distribution, </a:t>
            </a:r>
            <a:r>
              <a:rPr sz="2400" spc="-530" dirty="0">
                <a:latin typeface="Calibri"/>
                <a:cs typeface="Calibri"/>
              </a:rPr>
              <a:t> </a:t>
            </a:r>
            <a:r>
              <a:rPr sz="2400" dirty="0">
                <a:latin typeface="Calibri"/>
                <a:cs typeface="Calibri"/>
              </a:rPr>
              <a:t>which</a:t>
            </a:r>
            <a:r>
              <a:rPr sz="2400" spc="-25" dirty="0">
                <a:latin typeface="Calibri"/>
                <a:cs typeface="Calibri"/>
              </a:rPr>
              <a:t> </a:t>
            </a:r>
            <a:r>
              <a:rPr sz="2400" dirty="0">
                <a:latin typeface="Calibri"/>
                <a:cs typeface="Calibri"/>
              </a:rPr>
              <a:t>is</a:t>
            </a:r>
            <a:r>
              <a:rPr sz="2400" spc="-10" dirty="0">
                <a:latin typeface="Calibri"/>
                <a:cs typeface="Calibri"/>
              </a:rPr>
              <a:t> </a:t>
            </a:r>
            <a:r>
              <a:rPr sz="2400" spc="-5" dirty="0">
                <a:latin typeface="Calibri"/>
                <a:cs typeface="Calibri"/>
              </a:rPr>
              <a:t>not </a:t>
            </a:r>
            <a:r>
              <a:rPr sz="2400" spc="-20" dirty="0">
                <a:latin typeface="Calibri"/>
                <a:cs typeface="Calibri"/>
              </a:rPr>
              <a:t>always </a:t>
            </a:r>
            <a:r>
              <a:rPr sz="2400" spc="-5" dirty="0">
                <a:latin typeface="Calibri"/>
                <a:cs typeface="Calibri"/>
              </a:rPr>
              <a:t>true</a:t>
            </a:r>
            <a:r>
              <a:rPr sz="2400" spc="-15" dirty="0">
                <a:latin typeface="Calibri"/>
                <a:cs typeface="Calibri"/>
              </a:rPr>
              <a:t> </a:t>
            </a:r>
            <a:r>
              <a:rPr sz="2400" dirty="0">
                <a:latin typeface="Calibri"/>
                <a:cs typeface="Calibri"/>
              </a:rPr>
              <a:t>in</a:t>
            </a:r>
            <a:r>
              <a:rPr sz="2400" spc="-10" dirty="0">
                <a:latin typeface="Calibri"/>
                <a:cs typeface="Calibri"/>
              </a:rPr>
              <a:t> </a:t>
            </a:r>
            <a:r>
              <a:rPr sz="2400" dirty="0">
                <a:latin typeface="Calibri"/>
                <a:cs typeface="Calibri"/>
              </a:rPr>
              <a:t>the </a:t>
            </a:r>
            <a:r>
              <a:rPr sz="2400" spc="-10" dirty="0">
                <a:latin typeface="Calibri"/>
                <a:cs typeface="Calibri"/>
              </a:rPr>
              <a:t>real</a:t>
            </a:r>
            <a:r>
              <a:rPr sz="2400" spc="-15" dirty="0">
                <a:latin typeface="Calibri"/>
                <a:cs typeface="Calibri"/>
              </a:rPr>
              <a:t> </a:t>
            </a:r>
            <a:r>
              <a:rPr sz="2400" spc="-10" dirty="0">
                <a:latin typeface="Calibri"/>
                <a:cs typeface="Calibri"/>
              </a:rPr>
              <a:t>world.</a:t>
            </a:r>
            <a:endParaRPr sz="2400">
              <a:latin typeface="Calibri"/>
              <a:cs typeface="Calibri"/>
            </a:endParaRPr>
          </a:p>
          <a:p>
            <a:pPr marL="756285" marR="5080" lvl="1" indent="-287020" algn="just">
              <a:lnSpc>
                <a:spcPts val="2590"/>
              </a:lnSpc>
              <a:spcBef>
                <a:spcPts val="580"/>
              </a:spcBef>
              <a:buFont typeface="Arial"/>
              <a:buChar char="–"/>
              <a:tabLst>
                <a:tab pos="756920" algn="l"/>
              </a:tabLst>
            </a:pPr>
            <a:r>
              <a:rPr sz="2400" spc="-5" dirty="0">
                <a:latin typeface="Calibri"/>
                <a:cs typeface="Calibri"/>
              </a:rPr>
              <a:t>Assumes </a:t>
            </a:r>
            <a:r>
              <a:rPr sz="2400" spc="-15" dirty="0">
                <a:latin typeface="Calibri"/>
                <a:cs typeface="Calibri"/>
              </a:rPr>
              <a:t>features are </a:t>
            </a:r>
            <a:r>
              <a:rPr sz="2400" spc="-5" dirty="0">
                <a:latin typeface="Calibri"/>
                <a:cs typeface="Calibri"/>
              </a:rPr>
              <a:t>independent, </a:t>
            </a:r>
            <a:r>
              <a:rPr sz="2400" dirty="0">
                <a:latin typeface="Calibri"/>
                <a:cs typeface="Calibri"/>
              </a:rPr>
              <a:t>which is </a:t>
            </a:r>
            <a:r>
              <a:rPr sz="2400" spc="-15" dirty="0">
                <a:latin typeface="Calibri"/>
                <a:cs typeface="Calibri"/>
              </a:rPr>
              <a:t>rarely </a:t>
            </a:r>
            <a:r>
              <a:rPr sz="2400" spc="-5" dirty="0">
                <a:latin typeface="Calibri"/>
                <a:cs typeface="Calibri"/>
              </a:rPr>
              <a:t>true </a:t>
            </a:r>
            <a:r>
              <a:rPr sz="2400" dirty="0">
                <a:latin typeface="Calibri"/>
                <a:cs typeface="Calibri"/>
              </a:rPr>
              <a:t>in </a:t>
            </a:r>
            <a:r>
              <a:rPr sz="2400" spc="-530"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real</a:t>
            </a:r>
            <a:r>
              <a:rPr sz="2400" spc="-15" dirty="0">
                <a:latin typeface="Calibri"/>
                <a:cs typeface="Calibri"/>
              </a:rPr>
              <a:t> </a:t>
            </a:r>
            <a:r>
              <a:rPr sz="2400" spc="-10" dirty="0">
                <a:latin typeface="Calibri"/>
                <a:cs typeface="Calibri"/>
              </a:rPr>
              <a:t>world.</a:t>
            </a:r>
            <a:endParaRPr sz="2400">
              <a:latin typeface="Calibri"/>
              <a:cs typeface="Calibri"/>
            </a:endParaRPr>
          </a:p>
          <a:p>
            <a:pPr marL="756285" marR="302260" lvl="1" indent="-287020" algn="just">
              <a:lnSpc>
                <a:spcPts val="2590"/>
              </a:lnSpc>
              <a:spcBef>
                <a:spcPts val="580"/>
              </a:spcBef>
              <a:buFont typeface="Arial"/>
              <a:buChar char="–"/>
              <a:tabLst>
                <a:tab pos="756920" algn="l"/>
              </a:tabLst>
            </a:pPr>
            <a:r>
              <a:rPr sz="2400" dirty="0">
                <a:latin typeface="Calibri"/>
                <a:cs typeface="Calibri"/>
              </a:rPr>
              <a:t>Based </a:t>
            </a:r>
            <a:r>
              <a:rPr sz="2400" spc="-5" dirty="0">
                <a:latin typeface="Calibri"/>
                <a:cs typeface="Calibri"/>
              </a:rPr>
              <a:t>on </a:t>
            </a:r>
            <a:r>
              <a:rPr sz="2400" spc="-10" dirty="0">
                <a:latin typeface="Calibri"/>
                <a:cs typeface="Calibri"/>
              </a:rPr>
              <a:t>probability </a:t>
            </a:r>
            <a:r>
              <a:rPr sz="2400" spc="-25" dirty="0">
                <a:latin typeface="Calibri"/>
                <a:cs typeface="Calibri"/>
              </a:rPr>
              <a:t>theory, </a:t>
            </a:r>
            <a:r>
              <a:rPr sz="2400" dirty="0">
                <a:latin typeface="Calibri"/>
                <a:cs typeface="Calibri"/>
              </a:rPr>
              <a:t>which is </a:t>
            </a:r>
            <a:r>
              <a:rPr sz="2400" spc="-55" dirty="0">
                <a:latin typeface="Calibri"/>
                <a:cs typeface="Calibri"/>
              </a:rPr>
              <a:t>okay, </a:t>
            </a:r>
            <a:r>
              <a:rPr sz="2400" spc="-15" dirty="0">
                <a:latin typeface="Calibri"/>
                <a:cs typeface="Calibri"/>
              </a:rPr>
              <a:t>except </a:t>
            </a:r>
            <a:r>
              <a:rPr sz="2400" spc="-10" dirty="0">
                <a:latin typeface="Calibri"/>
                <a:cs typeface="Calibri"/>
              </a:rPr>
              <a:t>real- </a:t>
            </a:r>
            <a:r>
              <a:rPr sz="2400" spc="-530" dirty="0">
                <a:latin typeface="Calibri"/>
                <a:cs typeface="Calibri"/>
              </a:rPr>
              <a:t> </a:t>
            </a:r>
            <a:r>
              <a:rPr sz="2400" spc="-10" dirty="0">
                <a:latin typeface="Calibri"/>
                <a:cs typeface="Calibri"/>
              </a:rPr>
              <a:t>world probability distributions </a:t>
            </a:r>
            <a:r>
              <a:rPr sz="2400" spc="-15" dirty="0">
                <a:latin typeface="Calibri"/>
                <a:cs typeface="Calibri"/>
              </a:rPr>
              <a:t>are </a:t>
            </a:r>
            <a:r>
              <a:rPr sz="2400" spc="-5" dirty="0">
                <a:latin typeface="Calibri"/>
                <a:cs typeface="Calibri"/>
              </a:rPr>
              <a:t>much </a:t>
            </a:r>
            <a:r>
              <a:rPr sz="2400" spc="-15" dirty="0">
                <a:latin typeface="Calibri"/>
                <a:cs typeface="Calibri"/>
              </a:rPr>
              <a:t>more </a:t>
            </a:r>
            <a:r>
              <a:rPr sz="2400" spc="-10" dirty="0">
                <a:latin typeface="Calibri"/>
                <a:cs typeface="Calibri"/>
              </a:rPr>
              <a:t>complex </a:t>
            </a:r>
            <a:r>
              <a:rPr sz="2400" spc="-530" dirty="0">
                <a:latin typeface="Calibri"/>
                <a:cs typeface="Calibri"/>
              </a:rPr>
              <a:t> </a:t>
            </a:r>
            <a:r>
              <a:rPr sz="2400" dirty="0">
                <a:latin typeface="Calibri"/>
                <a:cs typeface="Calibri"/>
              </a:rPr>
              <a:t>than</a:t>
            </a:r>
            <a:r>
              <a:rPr sz="2400" spc="-10" dirty="0">
                <a:latin typeface="Calibri"/>
                <a:cs typeface="Calibri"/>
              </a:rPr>
              <a:t> </a:t>
            </a:r>
            <a:r>
              <a:rPr sz="2400" spc="-5" dirty="0">
                <a:latin typeface="Calibri"/>
                <a:cs typeface="Calibri"/>
              </a:rPr>
              <a:t>typical</a:t>
            </a:r>
            <a:r>
              <a:rPr sz="2400" spc="-30" dirty="0">
                <a:latin typeface="Calibri"/>
                <a:cs typeface="Calibri"/>
              </a:rPr>
              <a:t> </a:t>
            </a:r>
            <a:r>
              <a:rPr sz="2400" spc="-10" dirty="0">
                <a:latin typeface="Calibri"/>
                <a:cs typeface="Calibri"/>
              </a:rPr>
              <a:t>probability </a:t>
            </a:r>
            <a:r>
              <a:rPr sz="2400" spc="-5" dirty="0">
                <a:latin typeface="Calibri"/>
                <a:cs typeface="Calibri"/>
              </a:rPr>
              <a:t>distributions</a:t>
            </a:r>
            <a:r>
              <a:rPr sz="2400" spc="-10" dirty="0">
                <a:latin typeface="Calibri"/>
                <a:cs typeface="Calibri"/>
              </a:rPr>
              <a:t> </a:t>
            </a:r>
            <a:r>
              <a:rPr sz="2400" dirty="0">
                <a:latin typeface="Calibri"/>
                <a:cs typeface="Calibri"/>
              </a:rPr>
              <a:t>(e.g.,</a:t>
            </a:r>
            <a:r>
              <a:rPr sz="2400" spc="-20" dirty="0">
                <a:latin typeface="Calibri"/>
                <a:cs typeface="Calibri"/>
              </a:rPr>
              <a:t> </a:t>
            </a:r>
            <a:r>
              <a:rPr sz="2400" spc="-5" dirty="0">
                <a:latin typeface="Calibri"/>
                <a:cs typeface="Calibri"/>
              </a:rPr>
              <a:t>Gaussian).</a:t>
            </a:r>
            <a:endParaRPr sz="24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8574" y="461581"/>
            <a:ext cx="2484755" cy="696595"/>
          </a:xfrm>
          <a:prstGeom prst="rect">
            <a:avLst/>
          </a:prstGeom>
        </p:spPr>
        <p:txBody>
          <a:bodyPr vert="horz" wrap="square" lIns="0" tIns="13335" rIns="0" bIns="0" rtlCol="0">
            <a:spAutoFit/>
          </a:bodyPr>
          <a:lstStyle/>
          <a:p>
            <a:pPr marL="12700">
              <a:lnSpc>
                <a:spcPct val="100000"/>
              </a:lnSpc>
              <a:spcBef>
                <a:spcPts val="105"/>
              </a:spcBef>
            </a:pPr>
            <a:r>
              <a:rPr spc="-15" dirty="0"/>
              <a:t>Regression</a:t>
            </a:r>
          </a:p>
        </p:txBody>
      </p:sp>
      <p:sp>
        <p:nvSpPr>
          <p:cNvPr id="3" name="object 3"/>
          <p:cNvSpPr txBox="1"/>
          <p:nvPr/>
        </p:nvSpPr>
        <p:spPr>
          <a:xfrm>
            <a:off x="535940" y="1558544"/>
            <a:ext cx="7979409" cy="2884764"/>
          </a:xfrm>
          <a:prstGeom prst="rect">
            <a:avLst/>
          </a:prstGeom>
        </p:spPr>
        <p:txBody>
          <a:bodyPr vert="horz" wrap="square" lIns="0" tIns="67945" rIns="0" bIns="0" rtlCol="0">
            <a:spAutoFit/>
          </a:bodyPr>
          <a:lstStyle/>
          <a:p>
            <a:pPr marL="355600" marR="5080" indent="-342900">
              <a:lnSpc>
                <a:spcPts val="3460"/>
              </a:lnSpc>
              <a:spcBef>
                <a:spcPts val="535"/>
              </a:spcBef>
              <a:buFont typeface="Arial"/>
              <a:buChar char="•"/>
              <a:tabLst>
                <a:tab pos="354965" algn="l"/>
                <a:tab pos="355600" algn="l"/>
              </a:tabLst>
            </a:pPr>
            <a:r>
              <a:rPr sz="3200" spc="-55" dirty="0">
                <a:latin typeface="Calibri"/>
                <a:cs typeface="Calibri"/>
              </a:rPr>
              <a:t>We</a:t>
            </a:r>
            <a:r>
              <a:rPr sz="3200" spc="-20" dirty="0">
                <a:latin typeface="Calibri"/>
                <a:cs typeface="Calibri"/>
              </a:rPr>
              <a:t> </a:t>
            </a:r>
            <a:r>
              <a:rPr sz="3200" spc="-5" dirty="0">
                <a:latin typeface="Calibri"/>
                <a:cs typeface="Calibri"/>
              </a:rPr>
              <a:t>will</a:t>
            </a:r>
            <a:r>
              <a:rPr sz="3200" spc="10" dirty="0">
                <a:latin typeface="Calibri"/>
                <a:cs typeface="Calibri"/>
              </a:rPr>
              <a:t> </a:t>
            </a:r>
            <a:r>
              <a:rPr sz="3200" spc="-5" dirty="0">
                <a:latin typeface="Calibri"/>
                <a:cs typeface="Calibri"/>
              </a:rPr>
              <a:t>look</a:t>
            </a:r>
            <a:r>
              <a:rPr sz="3200" spc="-10" dirty="0">
                <a:latin typeface="Calibri"/>
                <a:cs typeface="Calibri"/>
              </a:rPr>
              <a:t> </a:t>
            </a:r>
            <a:r>
              <a:rPr sz="3200" spc="-5" dirty="0">
                <a:latin typeface="Calibri"/>
                <a:cs typeface="Calibri"/>
              </a:rPr>
              <a:t>how</a:t>
            </a:r>
            <a:r>
              <a:rPr sz="3200" dirty="0">
                <a:latin typeface="Calibri"/>
                <a:cs typeface="Calibri"/>
              </a:rPr>
              <a:t> </a:t>
            </a:r>
            <a:r>
              <a:rPr sz="3200" spc="-15" dirty="0">
                <a:latin typeface="Calibri"/>
                <a:cs typeface="Calibri"/>
              </a:rPr>
              <a:t>we </a:t>
            </a:r>
            <a:r>
              <a:rPr sz="3200" spc="-10" dirty="0">
                <a:latin typeface="Calibri"/>
                <a:cs typeface="Calibri"/>
              </a:rPr>
              <a:t>can</a:t>
            </a:r>
            <a:r>
              <a:rPr sz="3200" dirty="0">
                <a:latin typeface="Calibri"/>
                <a:cs typeface="Calibri"/>
              </a:rPr>
              <a:t> </a:t>
            </a:r>
            <a:r>
              <a:rPr sz="3200" spc="-5" dirty="0">
                <a:latin typeface="Calibri"/>
                <a:cs typeface="Calibri"/>
              </a:rPr>
              <a:t>use </a:t>
            </a:r>
            <a:r>
              <a:rPr sz="3200" spc="-10" dirty="0">
                <a:latin typeface="Calibri"/>
                <a:cs typeface="Calibri"/>
              </a:rPr>
              <a:t>regression</a:t>
            </a:r>
            <a:r>
              <a:rPr sz="3200" spc="-25" dirty="0">
                <a:latin typeface="Calibri"/>
                <a:cs typeface="Calibri"/>
              </a:rPr>
              <a:t> </a:t>
            </a:r>
            <a:r>
              <a:rPr sz="3200" spc="-5" dirty="0">
                <a:latin typeface="Calibri"/>
                <a:cs typeface="Calibri"/>
              </a:rPr>
              <a:t>which </a:t>
            </a:r>
            <a:r>
              <a:rPr sz="3200" spc="-710" dirty="0">
                <a:latin typeface="Calibri"/>
                <a:cs typeface="Calibri"/>
              </a:rPr>
              <a:t> </a:t>
            </a:r>
            <a:r>
              <a:rPr sz="3200" spc="-5" dirty="0">
                <a:latin typeface="Calibri"/>
                <a:cs typeface="Calibri"/>
              </a:rPr>
              <a:t>comes</a:t>
            </a:r>
            <a:r>
              <a:rPr sz="3200" spc="-30" dirty="0">
                <a:latin typeface="Calibri"/>
                <a:cs typeface="Calibri"/>
              </a:rPr>
              <a:t> </a:t>
            </a:r>
            <a:r>
              <a:rPr sz="3200" spc="-15" dirty="0">
                <a:latin typeface="Calibri"/>
                <a:cs typeface="Calibri"/>
              </a:rPr>
              <a:t>from</a:t>
            </a:r>
            <a:r>
              <a:rPr sz="3200" dirty="0">
                <a:latin typeface="Calibri"/>
                <a:cs typeface="Calibri"/>
              </a:rPr>
              <a:t> </a:t>
            </a:r>
            <a:r>
              <a:rPr sz="3200" spc="-20" dirty="0">
                <a:latin typeface="Calibri"/>
                <a:cs typeface="Calibri"/>
              </a:rPr>
              <a:t>statistics</a:t>
            </a:r>
            <a:r>
              <a:rPr sz="3200" spc="15" dirty="0">
                <a:latin typeface="Calibri"/>
                <a:cs typeface="Calibri"/>
              </a:rPr>
              <a:t> </a:t>
            </a:r>
            <a:r>
              <a:rPr sz="3200" spc="-25" dirty="0">
                <a:latin typeface="Calibri"/>
                <a:cs typeface="Calibri"/>
              </a:rPr>
              <a:t>to</a:t>
            </a:r>
            <a:r>
              <a:rPr sz="3200" spc="5" dirty="0">
                <a:latin typeface="Calibri"/>
                <a:cs typeface="Calibri"/>
              </a:rPr>
              <a:t> </a:t>
            </a:r>
            <a:r>
              <a:rPr sz="3200" spc="-20" dirty="0">
                <a:latin typeface="Calibri"/>
                <a:cs typeface="Calibri"/>
              </a:rPr>
              <a:t>create</a:t>
            </a:r>
            <a:r>
              <a:rPr sz="3200" spc="-30" dirty="0">
                <a:latin typeface="Calibri"/>
                <a:cs typeface="Calibri"/>
              </a:rPr>
              <a:t> </a:t>
            </a:r>
            <a:r>
              <a:rPr sz="3200" dirty="0">
                <a:latin typeface="Calibri"/>
                <a:cs typeface="Calibri"/>
              </a:rPr>
              <a:t>a</a:t>
            </a:r>
            <a:r>
              <a:rPr sz="3200" spc="5" dirty="0">
                <a:latin typeface="Calibri"/>
                <a:cs typeface="Calibri"/>
              </a:rPr>
              <a:t> </a:t>
            </a:r>
            <a:r>
              <a:rPr sz="3200" spc="-5" dirty="0">
                <a:latin typeface="Calibri"/>
                <a:cs typeface="Calibri"/>
              </a:rPr>
              <a:t>Machine </a:t>
            </a:r>
            <a:r>
              <a:rPr sz="3200" dirty="0">
                <a:latin typeface="Calibri"/>
                <a:cs typeface="Calibri"/>
              </a:rPr>
              <a:t> </a:t>
            </a:r>
            <a:r>
              <a:rPr sz="3200" spc="-5" dirty="0">
                <a:latin typeface="Calibri"/>
                <a:cs typeface="Calibri"/>
              </a:rPr>
              <a:t>Learning</a:t>
            </a:r>
            <a:r>
              <a:rPr sz="3200" spc="15" dirty="0">
                <a:latin typeface="Calibri"/>
                <a:cs typeface="Calibri"/>
              </a:rPr>
              <a:t> </a:t>
            </a:r>
            <a:r>
              <a:rPr sz="3200" spc="-5" dirty="0">
                <a:latin typeface="Calibri"/>
                <a:cs typeface="Calibri"/>
              </a:rPr>
              <a:t>model.</a:t>
            </a:r>
            <a:endParaRPr sz="3200" dirty="0">
              <a:latin typeface="Calibri"/>
              <a:cs typeface="Calibri"/>
            </a:endParaRPr>
          </a:p>
          <a:p>
            <a:pPr marL="355600" marR="1017269" indent="-342900">
              <a:lnSpc>
                <a:spcPts val="3460"/>
              </a:lnSpc>
              <a:spcBef>
                <a:spcPts val="755"/>
              </a:spcBef>
              <a:buFont typeface="Arial"/>
              <a:buChar char="•"/>
              <a:tabLst>
                <a:tab pos="354965" algn="l"/>
                <a:tab pos="355600" algn="l"/>
              </a:tabLst>
            </a:pPr>
            <a:r>
              <a:rPr lang="en-US" sz="3200" spc="-25" dirty="0">
                <a:latin typeface="Calibri"/>
                <a:cs typeface="Calibri"/>
              </a:rPr>
              <a:t>W</a:t>
            </a:r>
            <a:r>
              <a:rPr sz="3200" spc="-15" dirty="0">
                <a:latin typeface="Calibri"/>
                <a:cs typeface="Calibri"/>
              </a:rPr>
              <a:t>e</a:t>
            </a:r>
            <a:r>
              <a:rPr sz="3200" spc="-20" dirty="0">
                <a:latin typeface="Calibri"/>
                <a:cs typeface="Calibri"/>
              </a:rPr>
              <a:t> </a:t>
            </a:r>
            <a:r>
              <a:rPr sz="3200" spc="-5" dirty="0">
                <a:latin typeface="Calibri"/>
                <a:cs typeface="Calibri"/>
              </a:rPr>
              <a:t>will look</a:t>
            </a:r>
            <a:r>
              <a:rPr sz="3200" spc="-10" dirty="0">
                <a:latin typeface="Calibri"/>
                <a:cs typeface="Calibri"/>
              </a:rPr>
              <a:t> </a:t>
            </a:r>
            <a:r>
              <a:rPr sz="3200" spc="-15" dirty="0">
                <a:latin typeface="Calibri"/>
                <a:cs typeface="Calibri"/>
              </a:rPr>
              <a:t>at</a:t>
            </a:r>
            <a:r>
              <a:rPr sz="3200" spc="-5" dirty="0">
                <a:latin typeface="Calibri"/>
                <a:cs typeface="Calibri"/>
              </a:rPr>
              <a:t> the</a:t>
            </a:r>
            <a:r>
              <a:rPr sz="3200" spc="5" dirty="0">
                <a:latin typeface="Calibri"/>
                <a:cs typeface="Calibri"/>
              </a:rPr>
              <a:t> </a:t>
            </a:r>
            <a:r>
              <a:rPr sz="3200" spc="-10" dirty="0">
                <a:latin typeface="Calibri"/>
                <a:cs typeface="Calibri"/>
              </a:rPr>
              <a:t>simplest</a:t>
            </a:r>
            <a:r>
              <a:rPr sz="3200" spc="15" dirty="0">
                <a:latin typeface="Calibri"/>
                <a:cs typeface="Calibri"/>
              </a:rPr>
              <a:t> </a:t>
            </a:r>
            <a:r>
              <a:rPr sz="3200" spc="-20" dirty="0">
                <a:latin typeface="Calibri"/>
                <a:cs typeface="Calibri"/>
              </a:rPr>
              <a:t>form</a:t>
            </a:r>
            <a:r>
              <a:rPr sz="3200" spc="-5" dirty="0">
                <a:latin typeface="Calibri"/>
                <a:cs typeface="Calibri"/>
              </a:rPr>
              <a:t> </a:t>
            </a:r>
            <a:r>
              <a:rPr sz="3200" dirty="0">
                <a:latin typeface="Calibri"/>
                <a:cs typeface="Calibri"/>
              </a:rPr>
              <a:t>of </a:t>
            </a:r>
            <a:r>
              <a:rPr sz="3200" spc="-710" dirty="0">
                <a:latin typeface="Calibri"/>
                <a:cs typeface="Calibri"/>
              </a:rPr>
              <a:t> </a:t>
            </a:r>
            <a:r>
              <a:rPr sz="3200" spc="-10" dirty="0">
                <a:latin typeface="Calibri"/>
                <a:cs typeface="Calibri"/>
              </a:rPr>
              <a:t>regression:</a:t>
            </a:r>
            <a:endParaRPr sz="3200" dirty="0">
              <a:latin typeface="Calibri"/>
              <a:cs typeface="Calibri"/>
            </a:endParaRPr>
          </a:p>
          <a:p>
            <a:pPr marL="756285" lvl="1" indent="-287020">
              <a:lnSpc>
                <a:spcPct val="100000"/>
              </a:lnSpc>
              <a:spcBef>
                <a:spcPts val="295"/>
              </a:spcBef>
              <a:buFont typeface="Arial"/>
              <a:buChar char="–"/>
              <a:tabLst>
                <a:tab pos="756920" algn="l"/>
              </a:tabLst>
            </a:pPr>
            <a:r>
              <a:rPr sz="2800" spc="-5" dirty="0">
                <a:latin typeface="Calibri"/>
                <a:cs typeface="Calibri"/>
              </a:rPr>
              <a:t>Linear</a:t>
            </a:r>
            <a:r>
              <a:rPr sz="2800" spc="-30" dirty="0">
                <a:latin typeface="Calibri"/>
                <a:cs typeface="Calibri"/>
              </a:rPr>
              <a:t> </a:t>
            </a:r>
            <a:r>
              <a:rPr sz="2800" spc="-15" dirty="0">
                <a:latin typeface="Calibri"/>
                <a:cs typeface="Calibri"/>
              </a:rPr>
              <a:t>Regression</a:t>
            </a:r>
            <a:endParaRPr sz="2800" dirty="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6542" y="461581"/>
            <a:ext cx="4011295" cy="696595"/>
          </a:xfrm>
          <a:prstGeom prst="rect">
            <a:avLst/>
          </a:prstGeom>
        </p:spPr>
        <p:txBody>
          <a:bodyPr vert="horz" wrap="square" lIns="0" tIns="13335" rIns="0" bIns="0" rtlCol="0">
            <a:spAutoFit/>
          </a:bodyPr>
          <a:lstStyle/>
          <a:p>
            <a:pPr marL="12700">
              <a:lnSpc>
                <a:spcPct val="100000"/>
              </a:lnSpc>
              <a:spcBef>
                <a:spcPts val="105"/>
              </a:spcBef>
            </a:pPr>
            <a:r>
              <a:rPr dirty="0"/>
              <a:t>Linear</a:t>
            </a:r>
            <a:r>
              <a:rPr spc="-55" dirty="0"/>
              <a:t> </a:t>
            </a:r>
            <a:r>
              <a:rPr spc="-15" dirty="0"/>
              <a:t>Regression</a:t>
            </a:r>
          </a:p>
        </p:txBody>
      </p:sp>
      <p:sp>
        <p:nvSpPr>
          <p:cNvPr id="3" name="object 3"/>
          <p:cNvSpPr txBox="1"/>
          <p:nvPr/>
        </p:nvSpPr>
        <p:spPr>
          <a:xfrm>
            <a:off x="535940" y="1607312"/>
            <a:ext cx="8030845" cy="2578270"/>
          </a:xfrm>
          <a:prstGeom prst="rect">
            <a:avLst/>
          </a:prstGeom>
        </p:spPr>
        <p:txBody>
          <a:bodyPr vert="horz" wrap="square" lIns="0" tIns="13335" rIns="0" bIns="0" rtlCol="0">
            <a:spAutoFit/>
          </a:bodyPr>
          <a:lstStyle/>
          <a:p>
            <a:pPr marL="355600" marR="5080" indent="-342900">
              <a:lnSpc>
                <a:spcPct val="100000"/>
              </a:lnSpc>
              <a:spcBef>
                <a:spcPts val="105"/>
              </a:spcBef>
              <a:buFont typeface="Arial"/>
              <a:buChar char="•"/>
              <a:tabLst>
                <a:tab pos="354965" algn="l"/>
                <a:tab pos="355600" algn="l"/>
              </a:tabLst>
            </a:pPr>
            <a:r>
              <a:rPr sz="3200" spc="-5" dirty="0">
                <a:latin typeface="Calibri"/>
                <a:cs typeface="Calibri"/>
              </a:rPr>
              <a:t>Linear</a:t>
            </a:r>
            <a:r>
              <a:rPr sz="3200" dirty="0">
                <a:latin typeface="Calibri"/>
                <a:cs typeface="Calibri"/>
              </a:rPr>
              <a:t> </a:t>
            </a:r>
            <a:r>
              <a:rPr sz="3200" spc="-10" dirty="0">
                <a:latin typeface="Calibri"/>
                <a:cs typeface="Calibri"/>
              </a:rPr>
              <a:t>regression</a:t>
            </a:r>
            <a:r>
              <a:rPr sz="3200" spc="-25" dirty="0">
                <a:latin typeface="Calibri"/>
                <a:cs typeface="Calibri"/>
              </a:rPr>
              <a:t> </a:t>
            </a:r>
            <a:r>
              <a:rPr sz="3200" spc="-10" dirty="0">
                <a:latin typeface="Calibri"/>
                <a:cs typeface="Calibri"/>
              </a:rPr>
              <a:t>was</a:t>
            </a:r>
            <a:r>
              <a:rPr sz="3200" spc="-15" dirty="0">
                <a:latin typeface="Calibri"/>
                <a:cs typeface="Calibri"/>
              </a:rPr>
              <a:t> </a:t>
            </a:r>
            <a:r>
              <a:rPr sz="3200" spc="-10" dirty="0">
                <a:latin typeface="Calibri"/>
                <a:cs typeface="Calibri"/>
              </a:rPr>
              <a:t>developed </a:t>
            </a:r>
            <a:r>
              <a:rPr sz="3200" spc="-5" dirty="0">
                <a:latin typeface="Calibri"/>
                <a:cs typeface="Calibri"/>
              </a:rPr>
              <a:t>in</a:t>
            </a:r>
            <a:r>
              <a:rPr sz="3200" spc="5" dirty="0">
                <a:latin typeface="Calibri"/>
                <a:cs typeface="Calibri"/>
              </a:rPr>
              <a:t> </a:t>
            </a:r>
            <a:r>
              <a:rPr sz="3200" spc="-5" dirty="0">
                <a:latin typeface="Calibri"/>
                <a:cs typeface="Calibri"/>
              </a:rPr>
              <a:t>the</a:t>
            </a:r>
            <a:r>
              <a:rPr sz="3200" spc="5" dirty="0">
                <a:latin typeface="Calibri"/>
                <a:cs typeface="Calibri"/>
              </a:rPr>
              <a:t> </a:t>
            </a:r>
            <a:r>
              <a:rPr sz="3200" spc="-5" dirty="0">
                <a:latin typeface="Calibri"/>
                <a:cs typeface="Calibri"/>
              </a:rPr>
              <a:t>field </a:t>
            </a:r>
            <a:r>
              <a:rPr sz="3200" dirty="0">
                <a:latin typeface="Calibri"/>
                <a:cs typeface="Calibri"/>
              </a:rPr>
              <a:t>of </a:t>
            </a:r>
            <a:r>
              <a:rPr sz="3200" spc="-705" dirty="0">
                <a:latin typeface="Calibri"/>
                <a:cs typeface="Calibri"/>
              </a:rPr>
              <a:t> </a:t>
            </a:r>
            <a:r>
              <a:rPr sz="3200" spc="-20" dirty="0">
                <a:latin typeface="Calibri"/>
                <a:cs typeface="Calibri"/>
              </a:rPr>
              <a:t>statistics</a:t>
            </a:r>
            <a:r>
              <a:rPr sz="3200" spc="10" dirty="0">
                <a:latin typeface="Calibri"/>
                <a:cs typeface="Calibri"/>
              </a:rPr>
              <a:t> </a:t>
            </a:r>
            <a:r>
              <a:rPr sz="3200" dirty="0">
                <a:latin typeface="Calibri"/>
                <a:cs typeface="Calibri"/>
              </a:rPr>
              <a:t>and</a:t>
            </a:r>
            <a:r>
              <a:rPr sz="3200" spc="15" dirty="0">
                <a:latin typeface="Calibri"/>
                <a:cs typeface="Calibri"/>
              </a:rPr>
              <a:t> </a:t>
            </a:r>
            <a:r>
              <a:rPr sz="3200" spc="-5" dirty="0">
                <a:latin typeface="Calibri"/>
                <a:cs typeface="Calibri"/>
              </a:rPr>
              <a:t>is</a:t>
            </a:r>
            <a:r>
              <a:rPr sz="3200" dirty="0">
                <a:latin typeface="Calibri"/>
                <a:cs typeface="Calibri"/>
              </a:rPr>
              <a:t> </a:t>
            </a:r>
            <a:r>
              <a:rPr sz="3200" spc="-10" dirty="0">
                <a:latin typeface="Calibri"/>
                <a:cs typeface="Calibri"/>
              </a:rPr>
              <a:t>studied</a:t>
            </a:r>
            <a:r>
              <a:rPr sz="3200" spc="25" dirty="0">
                <a:latin typeface="Calibri"/>
                <a:cs typeface="Calibri"/>
              </a:rPr>
              <a:t> </a:t>
            </a:r>
            <a:r>
              <a:rPr sz="3200" dirty="0">
                <a:latin typeface="Calibri"/>
                <a:cs typeface="Calibri"/>
              </a:rPr>
              <a:t>as a</a:t>
            </a:r>
            <a:r>
              <a:rPr sz="3200" spc="-5" dirty="0">
                <a:latin typeface="Calibri"/>
                <a:cs typeface="Calibri"/>
              </a:rPr>
              <a:t> </a:t>
            </a:r>
            <a:r>
              <a:rPr sz="3200" dirty="0">
                <a:latin typeface="Calibri"/>
                <a:cs typeface="Calibri"/>
              </a:rPr>
              <a:t>model</a:t>
            </a:r>
            <a:r>
              <a:rPr sz="3200" spc="-5" dirty="0">
                <a:latin typeface="Calibri"/>
                <a:cs typeface="Calibri"/>
              </a:rPr>
              <a:t> </a:t>
            </a:r>
            <a:r>
              <a:rPr sz="3200" spc="-30" dirty="0">
                <a:latin typeface="Calibri"/>
                <a:cs typeface="Calibri"/>
              </a:rPr>
              <a:t>for </a:t>
            </a:r>
            <a:r>
              <a:rPr sz="3200" spc="-25" dirty="0">
                <a:latin typeface="Calibri"/>
                <a:cs typeface="Calibri"/>
              </a:rPr>
              <a:t> </a:t>
            </a:r>
            <a:r>
              <a:rPr sz="3200" spc="-15" dirty="0">
                <a:latin typeface="Calibri"/>
                <a:cs typeface="Calibri"/>
              </a:rPr>
              <a:t>understanding</a:t>
            </a:r>
            <a:r>
              <a:rPr sz="3200" spc="55" dirty="0">
                <a:latin typeface="Calibri"/>
                <a:cs typeface="Calibri"/>
              </a:rPr>
              <a:t> </a:t>
            </a:r>
            <a:r>
              <a:rPr sz="3200" spc="-5" dirty="0">
                <a:latin typeface="Calibri"/>
                <a:cs typeface="Calibri"/>
              </a:rPr>
              <a:t>the</a:t>
            </a:r>
            <a:r>
              <a:rPr sz="3200" dirty="0">
                <a:latin typeface="Calibri"/>
                <a:cs typeface="Calibri"/>
              </a:rPr>
              <a:t> </a:t>
            </a:r>
            <a:r>
              <a:rPr sz="3200" spc="-10" dirty="0">
                <a:latin typeface="Calibri"/>
                <a:cs typeface="Calibri"/>
              </a:rPr>
              <a:t>relationship</a:t>
            </a:r>
            <a:r>
              <a:rPr sz="3200" spc="10" dirty="0">
                <a:latin typeface="Calibri"/>
                <a:cs typeface="Calibri"/>
              </a:rPr>
              <a:t> </a:t>
            </a:r>
            <a:r>
              <a:rPr sz="3200" spc="-10" dirty="0">
                <a:latin typeface="Calibri"/>
                <a:cs typeface="Calibri"/>
              </a:rPr>
              <a:t>between</a:t>
            </a:r>
            <a:r>
              <a:rPr sz="3200" spc="-30" dirty="0">
                <a:latin typeface="Calibri"/>
                <a:cs typeface="Calibri"/>
              </a:rPr>
              <a:t> </a:t>
            </a:r>
            <a:r>
              <a:rPr sz="3200" spc="-5" dirty="0">
                <a:latin typeface="Calibri"/>
                <a:cs typeface="Calibri"/>
              </a:rPr>
              <a:t>input </a:t>
            </a:r>
            <a:r>
              <a:rPr sz="3200" spc="-705" dirty="0">
                <a:latin typeface="Calibri"/>
                <a:cs typeface="Calibri"/>
              </a:rPr>
              <a:t> </a:t>
            </a:r>
            <a:r>
              <a:rPr sz="3200" dirty="0">
                <a:latin typeface="Calibri"/>
                <a:cs typeface="Calibri"/>
              </a:rPr>
              <a:t>and</a:t>
            </a:r>
            <a:r>
              <a:rPr sz="3200" spc="10" dirty="0">
                <a:latin typeface="Calibri"/>
                <a:cs typeface="Calibri"/>
              </a:rPr>
              <a:t> </a:t>
            </a:r>
            <a:r>
              <a:rPr sz="3200" spc="-5" dirty="0">
                <a:latin typeface="Calibri"/>
                <a:cs typeface="Calibri"/>
              </a:rPr>
              <a:t>output</a:t>
            </a:r>
            <a:r>
              <a:rPr sz="3200" spc="25" dirty="0">
                <a:latin typeface="Calibri"/>
                <a:cs typeface="Calibri"/>
              </a:rPr>
              <a:t> </a:t>
            </a:r>
            <a:r>
              <a:rPr sz="3200" spc="-5" dirty="0">
                <a:latin typeface="Calibri"/>
                <a:cs typeface="Calibri"/>
              </a:rPr>
              <a:t>numerical</a:t>
            </a:r>
            <a:r>
              <a:rPr sz="3200" spc="5" dirty="0">
                <a:latin typeface="Calibri"/>
                <a:cs typeface="Calibri"/>
              </a:rPr>
              <a:t> </a:t>
            </a:r>
            <a:r>
              <a:rPr sz="3200" spc="-10" dirty="0">
                <a:latin typeface="Calibri"/>
                <a:cs typeface="Calibri"/>
              </a:rPr>
              <a:t>variables.</a:t>
            </a:r>
            <a:endParaRPr sz="3200" dirty="0">
              <a:latin typeface="Calibri"/>
              <a:cs typeface="Calibri"/>
            </a:endParaRPr>
          </a:p>
          <a:p>
            <a:pPr marL="355600" indent="-342900">
              <a:lnSpc>
                <a:spcPct val="100000"/>
              </a:lnSpc>
              <a:spcBef>
                <a:spcPts val="765"/>
              </a:spcBef>
              <a:buFont typeface="Arial"/>
              <a:buChar char="•"/>
              <a:tabLst>
                <a:tab pos="354965" algn="l"/>
                <a:tab pos="355600" algn="l"/>
              </a:tabLst>
            </a:pPr>
            <a:r>
              <a:rPr sz="3200" spc="-5" dirty="0">
                <a:latin typeface="Calibri"/>
                <a:cs typeface="Calibri"/>
              </a:rPr>
              <a:t>It</a:t>
            </a:r>
            <a:r>
              <a:rPr sz="3200" spc="10" dirty="0">
                <a:latin typeface="Calibri"/>
                <a:cs typeface="Calibri"/>
              </a:rPr>
              <a:t> </a:t>
            </a:r>
            <a:r>
              <a:rPr sz="3200" dirty="0">
                <a:latin typeface="Calibri"/>
                <a:cs typeface="Calibri"/>
              </a:rPr>
              <a:t>has</a:t>
            </a:r>
            <a:r>
              <a:rPr sz="3200" spc="5" dirty="0">
                <a:latin typeface="Calibri"/>
                <a:cs typeface="Calibri"/>
              </a:rPr>
              <a:t> </a:t>
            </a:r>
            <a:r>
              <a:rPr sz="3200" spc="-5" dirty="0">
                <a:latin typeface="Calibri"/>
                <a:cs typeface="Calibri"/>
              </a:rPr>
              <a:t>been</a:t>
            </a:r>
            <a:r>
              <a:rPr sz="3200" spc="-10" dirty="0">
                <a:latin typeface="Calibri"/>
                <a:cs typeface="Calibri"/>
              </a:rPr>
              <a:t> </a:t>
            </a:r>
            <a:r>
              <a:rPr sz="3200" spc="-15" dirty="0">
                <a:latin typeface="Calibri"/>
                <a:cs typeface="Calibri"/>
              </a:rPr>
              <a:t>borrowed</a:t>
            </a:r>
            <a:r>
              <a:rPr sz="3200" spc="-20" dirty="0">
                <a:latin typeface="Calibri"/>
                <a:cs typeface="Calibri"/>
              </a:rPr>
              <a:t> </a:t>
            </a:r>
            <a:r>
              <a:rPr sz="3200" spc="-10" dirty="0">
                <a:latin typeface="Calibri"/>
                <a:cs typeface="Calibri"/>
              </a:rPr>
              <a:t>by</a:t>
            </a:r>
            <a:r>
              <a:rPr sz="3200" dirty="0">
                <a:latin typeface="Calibri"/>
                <a:cs typeface="Calibri"/>
              </a:rPr>
              <a:t> </a:t>
            </a:r>
            <a:r>
              <a:rPr sz="3200" spc="-5" dirty="0">
                <a:latin typeface="Calibri"/>
                <a:cs typeface="Calibri"/>
              </a:rPr>
              <a:t>machine</a:t>
            </a:r>
            <a:r>
              <a:rPr sz="3200" spc="15" dirty="0">
                <a:latin typeface="Calibri"/>
                <a:cs typeface="Calibri"/>
              </a:rPr>
              <a:t> </a:t>
            </a:r>
            <a:r>
              <a:rPr sz="3200" spc="-5" dirty="0">
                <a:latin typeface="Calibri"/>
                <a:cs typeface="Calibri"/>
              </a:rPr>
              <a:t>learning.</a:t>
            </a:r>
            <a:endParaRPr sz="3200" dirty="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5523" y="191833"/>
            <a:ext cx="5092700" cy="1243965"/>
          </a:xfrm>
          <a:prstGeom prst="rect">
            <a:avLst/>
          </a:prstGeom>
        </p:spPr>
        <p:txBody>
          <a:bodyPr vert="horz" wrap="square" lIns="0" tIns="12065" rIns="0" bIns="0" rtlCol="0">
            <a:spAutoFit/>
          </a:bodyPr>
          <a:lstStyle/>
          <a:p>
            <a:pPr marL="970915" marR="5080" indent="-958850">
              <a:lnSpc>
                <a:spcPct val="100000"/>
              </a:lnSpc>
              <a:spcBef>
                <a:spcPts val="95"/>
              </a:spcBef>
            </a:pPr>
            <a:r>
              <a:rPr sz="4000" spc="-5" dirty="0"/>
              <a:t>Linear</a:t>
            </a:r>
            <a:r>
              <a:rPr sz="4000" spc="-20" dirty="0"/>
              <a:t> Regression</a:t>
            </a:r>
            <a:r>
              <a:rPr sz="4000" spc="-5" dirty="0"/>
              <a:t> Model </a:t>
            </a:r>
            <a:r>
              <a:rPr sz="4000" spc="-890" dirty="0"/>
              <a:t> </a:t>
            </a:r>
            <a:r>
              <a:rPr sz="4000" spc="-20" dirty="0"/>
              <a:t>Representation</a:t>
            </a:r>
            <a:endParaRPr sz="4000"/>
          </a:p>
        </p:txBody>
      </p:sp>
      <p:sp>
        <p:nvSpPr>
          <p:cNvPr id="3" name="object 3"/>
          <p:cNvSpPr txBox="1"/>
          <p:nvPr/>
        </p:nvSpPr>
        <p:spPr>
          <a:xfrm>
            <a:off x="626428" y="1925704"/>
            <a:ext cx="8124825" cy="4120743"/>
          </a:xfrm>
          <a:prstGeom prst="rect">
            <a:avLst/>
          </a:prstGeom>
        </p:spPr>
        <p:txBody>
          <a:bodyPr vert="horz" wrap="square" lIns="0" tIns="74295" rIns="0" bIns="0" rtlCol="0">
            <a:spAutoFit/>
          </a:bodyPr>
          <a:lstStyle/>
          <a:p>
            <a:pPr marL="393700" marR="274320" indent="-342900">
              <a:lnSpc>
                <a:spcPct val="80000"/>
              </a:lnSpc>
              <a:spcBef>
                <a:spcPts val="585"/>
              </a:spcBef>
              <a:buFont typeface="Arial"/>
              <a:buChar char="•"/>
              <a:tabLst>
                <a:tab pos="393065" algn="l"/>
                <a:tab pos="393700" algn="l"/>
              </a:tabLst>
            </a:pPr>
            <a:r>
              <a:rPr sz="2400" spc="-5" dirty="0">
                <a:latin typeface="Calibri"/>
                <a:cs typeface="Calibri"/>
              </a:rPr>
              <a:t>Linear</a:t>
            </a:r>
            <a:r>
              <a:rPr sz="2400" spc="5" dirty="0">
                <a:latin typeface="Calibri"/>
                <a:cs typeface="Calibri"/>
              </a:rPr>
              <a:t> </a:t>
            </a:r>
            <a:r>
              <a:rPr sz="2400" spc="-10" dirty="0">
                <a:latin typeface="Calibri"/>
                <a:cs typeface="Calibri"/>
              </a:rPr>
              <a:t>regression</a:t>
            </a:r>
            <a:r>
              <a:rPr sz="2400" spc="30" dirty="0">
                <a:latin typeface="Calibri"/>
                <a:cs typeface="Calibri"/>
              </a:rPr>
              <a:t> </a:t>
            </a:r>
            <a:r>
              <a:rPr sz="2400" spc="-5" dirty="0">
                <a:latin typeface="Calibri"/>
                <a:cs typeface="Calibri"/>
              </a:rPr>
              <a:t>is</a:t>
            </a:r>
            <a:r>
              <a:rPr sz="2400" spc="15" dirty="0">
                <a:latin typeface="Calibri"/>
                <a:cs typeface="Calibri"/>
              </a:rPr>
              <a:t> </a:t>
            </a:r>
            <a:r>
              <a:rPr sz="2400" dirty="0">
                <a:latin typeface="Calibri"/>
                <a:cs typeface="Calibri"/>
              </a:rPr>
              <a:t>an</a:t>
            </a:r>
            <a:r>
              <a:rPr sz="2400" spc="10" dirty="0">
                <a:latin typeface="Calibri"/>
                <a:cs typeface="Calibri"/>
              </a:rPr>
              <a:t> </a:t>
            </a:r>
            <a:r>
              <a:rPr sz="2400" spc="-15" dirty="0">
                <a:latin typeface="Calibri"/>
                <a:cs typeface="Calibri"/>
              </a:rPr>
              <a:t>attractive</a:t>
            </a:r>
            <a:r>
              <a:rPr sz="2400" spc="35" dirty="0">
                <a:latin typeface="Calibri"/>
                <a:cs typeface="Calibri"/>
              </a:rPr>
              <a:t> </a:t>
            </a:r>
            <a:r>
              <a:rPr sz="2400" spc="-5" dirty="0">
                <a:latin typeface="Calibri"/>
                <a:cs typeface="Calibri"/>
              </a:rPr>
              <a:t>model</a:t>
            </a:r>
            <a:r>
              <a:rPr sz="2400" spc="15" dirty="0">
                <a:latin typeface="Calibri"/>
                <a:cs typeface="Calibri"/>
              </a:rPr>
              <a:t> </a:t>
            </a:r>
            <a:r>
              <a:rPr sz="2400" spc="-5" dirty="0">
                <a:latin typeface="Calibri"/>
                <a:cs typeface="Calibri"/>
              </a:rPr>
              <a:t>because</a:t>
            </a:r>
            <a:r>
              <a:rPr sz="2400" spc="5" dirty="0">
                <a:latin typeface="Calibri"/>
                <a:cs typeface="Calibri"/>
              </a:rPr>
              <a:t> </a:t>
            </a:r>
            <a:r>
              <a:rPr sz="2400" dirty="0">
                <a:latin typeface="Calibri"/>
                <a:cs typeface="Calibri"/>
              </a:rPr>
              <a:t>the</a:t>
            </a:r>
            <a:r>
              <a:rPr sz="2400" spc="15" dirty="0">
                <a:latin typeface="Calibri"/>
                <a:cs typeface="Calibri"/>
              </a:rPr>
              <a:t> </a:t>
            </a:r>
            <a:r>
              <a:rPr sz="2400" spc="-15" dirty="0">
                <a:latin typeface="Calibri"/>
                <a:cs typeface="Calibri"/>
              </a:rPr>
              <a:t>representation</a:t>
            </a:r>
            <a:r>
              <a:rPr sz="2400" spc="30" dirty="0">
                <a:latin typeface="Calibri"/>
                <a:cs typeface="Calibri"/>
              </a:rPr>
              <a:t> </a:t>
            </a:r>
            <a:r>
              <a:rPr sz="2400" spc="-5" dirty="0">
                <a:latin typeface="Calibri"/>
                <a:cs typeface="Calibri"/>
              </a:rPr>
              <a:t>is</a:t>
            </a:r>
            <a:r>
              <a:rPr sz="2400" spc="20" dirty="0">
                <a:latin typeface="Calibri"/>
                <a:cs typeface="Calibri"/>
              </a:rPr>
              <a:t> </a:t>
            </a:r>
            <a:r>
              <a:rPr sz="2400" spc="-5" dirty="0">
                <a:latin typeface="Calibri"/>
                <a:cs typeface="Calibri"/>
              </a:rPr>
              <a:t>so </a:t>
            </a:r>
            <a:r>
              <a:rPr sz="2400" spc="-434" dirty="0">
                <a:latin typeface="Calibri"/>
                <a:cs typeface="Calibri"/>
              </a:rPr>
              <a:t> </a:t>
            </a:r>
            <a:r>
              <a:rPr sz="2400" spc="-5" dirty="0">
                <a:latin typeface="Calibri"/>
                <a:cs typeface="Calibri"/>
              </a:rPr>
              <a:t>simple.</a:t>
            </a:r>
            <a:endParaRPr sz="2400" dirty="0">
              <a:latin typeface="Calibri"/>
              <a:cs typeface="Calibri"/>
            </a:endParaRPr>
          </a:p>
          <a:p>
            <a:pPr marL="393700" marR="108585" indent="-342900">
              <a:lnSpc>
                <a:spcPct val="80000"/>
              </a:lnSpc>
              <a:spcBef>
                <a:spcPts val="480"/>
              </a:spcBef>
              <a:buFont typeface="Arial"/>
              <a:buChar char="•"/>
              <a:tabLst>
                <a:tab pos="393065" algn="l"/>
                <a:tab pos="393700" algn="l"/>
              </a:tabLst>
            </a:pPr>
            <a:r>
              <a:rPr sz="2400" dirty="0">
                <a:latin typeface="Calibri"/>
                <a:cs typeface="Calibri"/>
              </a:rPr>
              <a:t>The </a:t>
            </a:r>
            <a:r>
              <a:rPr sz="2400" spc="-15" dirty="0">
                <a:latin typeface="Calibri"/>
                <a:cs typeface="Calibri"/>
              </a:rPr>
              <a:t>representation</a:t>
            </a:r>
            <a:r>
              <a:rPr sz="2400" spc="20" dirty="0">
                <a:latin typeface="Calibri"/>
                <a:cs typeface="Calibri"/>
              </a:rPr>
              <a:t> </a:t>
            </a:r>
            <a:r>
              <a:rPr sz="2400" spc="-5" dirty="0">
                <a:latin typeface="Calibri"/>
                <a:cs typeface="Calibri"/>
              </a:rPr>
              <a:t>is</a:t>
            </a:r>
            <a:r>
              <a:rPr sz="2400" spc="15" dirty="0">
                <a:latin typeface="Calibri"/>
                <a:cs typeface="Calibri"/>
              </a:rPr>
              <a:t> </a:t>
            </a:r>
            <a:r>
              <a:rPr sz="2400" dirty="0">
                <a:latin typeface="Calibri"/>
                <a:cs typeface="Calibri"/>
              </a:rPr>
              <a:t>a</a:t>
            </a:r>
            <a:r>
              <a:rPr sz="2400" spc="-5" dirty="0">
                <a:latin typeface="Calibri"/>
                <a:cs typeface="Calibri"/>
              </a:rPr>
              <a:t> linear</a:t>
            </a:r>
            <a:r>
              <a:rPr sz="2400" spc="15" dirty="0">
                <a:latin typeface="Calibri"/>
                <a:cs typeface="Calibri"/>
              </a:rPr>
              <a:t> </a:t>
            </a:r>
            <a:r>
              <a:rPr sz="2400" spc="-5" dirty="0">
                <a:latin typeface="Calibri"/>
                <a:cs typeface="Calibri"/>
              </a:rPr>
              <a:t>equation</a:t>
            </a:r>
            <a:r>
              <a:rPr sz="2400" spc="10" dirty="0">
                <a:latin typeface="Calibri"/>
                <a:cs typeface="Calibri"/>
              </a:rPr>
              <a:t> </a:t>
            </a:r>
            <a:r>
              <a:rPr sz="2400" spc="-5" dirty="0">
                <a:latin typeface="Calibri"/>
                <a:cs typeface="Calibri"/>
              </a:rPr>
              <a:t>that</a:t>
            </a:r>
            <a:r>
              <a:rPr sz="2400" spc="5" dirty="0">
                <a:latin typeface="Calibri"/>
                <a:cs typeface="Calibri"/>
              </a:rPr>
              <a:t> </a:t>
            </a:r>
            <a:r>
              <a:rPr sz="2400" spc="-5" dirty="0">
                <a:latin typeface="Calibri"/>
                <a:cs typeface="Calibri"/>
              </a:rPr>
              <a:t>combines</a:t>
            </a:r>
            <a:r>
              <a:rPr sz="2400" spc="-15" dirty="0">
                <a:latin typeface="Calibri"/>
                <a:cs typeface="Calibri"/>
              </a:rPr>
              <a:t> </a:t>
            </a:r>
            <a:r>
              <a:rPr sz="2400" dirty="0">
                <a:latin typeface="Calibri"/>
                <a:cs typeface="Calibri"/>
              </a:rPr>
              <a:t>a</a:t>
            </a:r>
            <a:r>
              <a:rPr sz="2400" spc="5" dirty="0">
                <a:latin typeface="Calibri"/>
                <a:cs typeface="Calibri"/>
              </a:rPr>
              <a:t> </a:t>
            </a:r>
            <a:r>
              <a:rPr sz="2400" spc="-5" dirty="0">
                <a:latin typeface="Calibri"/>
                <a:cs typeface="Calibri"/>
              </a:rPr>
              <a:t>specific</a:t>
            </a:r>
            <a:r>
              <a:rPr sz="2400" spc="25" dirty="0">
                <a:latin typeface="Calibri"/>
                <a:cs typeface="Calibri"/>
              </a:rPr>
              <a:t> </a:t>
            </a:r>
            <a:r>
              <a:rPr sz="2400" spc="-5" dirty="0">
                <a:latin typeface="Calibri"/>
                <a:cs typeface="Calibri"/>
              </a:rPr>
              <a:t>set</a:t>
            </a:r>
            <a:r>
              <a:rPr sz="2400" spc="5" dirty="0">
                <a:latin typeface="Calibri"/>
                <a:cs typeface="Calibri"/>
              </a:rPr>
              <a:t> </a:t>
            </a:r>
            <a:r>
              <a:rPr sz="2400" spc="-5" dirty="0">
                <a:latin typeface="Calibri"/>
                <a:cs typeface="Calibri"/>
              </a:rPr>
              <a:t>of </a:t>
            </a:r>
            <a:r>
              <a:rPr sz="2400" dirty="0">
                <a:latin typeface="Calibri"/>
                <a:cs typeface="Calibri"/>
              </a:rPr>
              <a:t> input</a:t>
            </a:r>
            <a:r>
              <a:rPr sz="2400" spc="-10" dirty="0">
                <a:latin typeface="Calibri"/>
                <a:cs typeface="Calibri"/>
              </a:rPr>
              <a:t> </a:t>
            </a:r>
            <a:r>
              <a:rPr sz="2400" spc="-5" dirty="0">
                <a:latin typeface="Calibri"/>
                <a:cs typeface="Calibri"/>
              </a:rPr>
              <a:t>values</a:t>
            </a:r>
            <a:r>
              <a:rPr sz="2400" spc="5" dirty="0">
                <a:latin typeface="Calibri"/>
                <a:cs typeface="Calibri"/>
              </a:rPr>
              <a:t> </a:t>
            </a:r>
            <a:r>
              <a:rPr sz="2400" dirty="0">
                <a:latin typeface="Calibri"/>
                <a:cs typeface="Calibri"/>
              </a:rPr>
              <a:t>(x</a:t>
            </a:r>
            <a:r>
              <a:rPr sz="2000" baseline="-21367" dirty="0">
                <a:latin typeface="Calibri"/>
                <a:cs typeface="Calibri"/>
              </a:rPr>
              <a:t>1</a:t>
            </a:r>
            <a:r>
              <a:rPr sz="2400" dirty="0">
                <a:latin typeface="Calibri"/>
                <a:cs typeface="Calibri"/>
              </a:rPr>
              <a:t>, x</a:t>
            </a:r>
            <a:r>
              <a:rPr sz="2000" baseline="-21367" dirty="0">
                <a:latin typeface="Calibri"/>
                <a:cs typeface="Calibri"/>
              </a:rPr>
              <a:t>2</a:t>
            </a:r>
            <a:r>
              <a:rPr sz="2400" dirty="0">
                <a:latin typeface="Calibri"/>
                <a:cs typeface="Calibri"/>
              </a:rPr>
              <a:t>,</a:t>
            </a:r>
            <a:r>
              <a:rPr sz="2400" spc="10" dirty="0">
                <a:latin typeface="Calibri"/>
                <a:cs typeface="Calibri"/>
              </a:rPr>
              <a:t> </a:t>
            </a:r>
            <a:r>
              <a:rPr sz="2400" spc="-5" dirty="0">
                <a:latin typeface="Calibri"/>
                <a:cs typeface="Calibri"/>
              </a:rPr>
              <a:t>…,</a:t>
            </a:r>
            <a:r>
              <a:rPr sz="2400" spc="-15" dirty="0">
                <a:latin typeface="Calibri"/>
                <a:cs typeface="Calibri"/>
              </a:rPr>
              <a:t> </a:t>
            </a:r>
            <a:r>
              <a:rPr sz="2400" dirty="0">
                <a:latin typeface="Calibri"/>
                <a:cs typeface="Calibri"/>
              </a:rPr>
              <a:t>x</a:t>
            </a:r>
            <a:r>
              <a:rPr sz="2000" baseline="-21367" dirty="0">
                <a:latin typeface="Calibri"/>
                <a:cs typeface="Calibri"/>
              </a:rPr>
              <a:t>n</a:t>
            </a:r>
            <a:r>
              <a:rPr sz="2400" dirty="0">
                <a:latin typeface="Calibri"/>
                <a:cs typeface="Calibri"/>
              </a:rPr>
              <a:t>)</a:t>
            </a:r>
            <a:r>
              <a:rPr sz="2400" spc="10" dirty="0">
                <a:latin typeface="Calibri"/>
                <a:cs typeface="Calibri"/>
              </a:rPr>
              <a:t> </a:t>
            </a:r>
            <a:r>
              <a:rPr sz="2400" spc="-15" dirty="0">
                <a:latin typeface="Calibri"/>
                <a:cs typeface="Calibri"/>
              </a:rPr>
              <a:t>to</a:t>
            </a:r>
            <a:r>
              <a:rPr lang="en-US" sz="2400" spc="-15" dirty="0">
                <a:latin typeface="Calibri"/>
                <a:cs typeface="Calibri"/>
              </a:rPr>
              <a:t> </a:t>
            </a:r>
            <a:r>
              <a:rPr lang="en-US" sz="2400" dirty="0">
                <a:cs typeface="Calibri"/>
              </a:rPr>
              <a:t>the</a:t>
            </a:r>
            <a:r>
              <a:rPr lang="en-US" sz="2400" spc="5" dirty="0">
                <a:cs typeface="Calibri"/>
              </a:rPr>
              <a:t> </a:t>
            </a:r>
            <a:r>
              <a:rPr lang="en-US" sz="2400" spc="-5" dirty="0">
                <a:cs typeface="Calibri"/>
              </a:rPr>
              <a:t>solution</a:t>
            </a:r>
            <a:r>
              <a:rPr lang="en-US" sz="2400" dirty="0">
                <a:cs typeface="Calibri"/>
              </a:rPr>
              <a:t> </a:t>
            </a:r>
            <a:r>
              <a:rPr sz="2400" spc="5" dirty="0">
                <a:latin typeface="Calibri"/>
                <a:cs typeface="Calibri"/>
              </a:rPr>
              <a:t> </a:t>
            </a:r>
            <a:r>
              <a:rPr sz="2400" spc="-5" dirty="0">
                <a:latin typeface="Calibri"/>
                <a:cs typeface="Calibri"/>
              </a:rPr>
              <a:t>which</a:t>
            </a:r>
            <a:r>
              <a:rPr sz="2400" spc="-15" dirty="0">
                <a:latin typeface="Calibri"/>
                <a:cs typeface="Calibri"/>
              </a:rPr>
              <a:t> </a:t>
            </a:r>
            <a:r>
              <a:rPr sz="2400" spc="-5" dirty="0">
                <a:latin typeface="Calibri"/>
                <a:cs typeface="Calibri"/>
              </a:rPr>
              <a:t>is</a:t>
            </a:r>
            <a:r>
              <a:rPr sz="2400" spc="15"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predicted</a:t>
            </a:r>
            <a:r>
              <a:rPr sz="2400" dirty="0">
                <a:latin typeface="Calibri"/>
                <a:cs typeface="Calibri"/>
              </a:rPr>
              <a:t> output</a:t>
            </a:r>
            <a:r>
              <a:rPr sz="2400" spc="-15" dirty="0">
                <a:latin typeface="Calibri"/>
                <a:cs typeface="Calibri"/>
              </a:rPr>
              <a:t> </a:t>
            </a:r>
            <a:r>
              <a:rPr sz="2400" spc="-20" dirty="0">
                <a:latin typeface="Calibri"/>
                <a:cs typeface="Calibri"/>
              </a:rPr>
              <a:t>for </a:t>
            </a:r>
            <a:r>
              <a:rPr sz="2400" spc="-440" dirty="0">
                <a:latin typeface="Calibri"/>
                <a:cs typeface="Calibri"/>
              </a:rPr>
              <a:t> </a:t>
            </a:r>
            <a:r>
              <a:rPr sz="2400" spc="-5" dirty="0">
                <a:latin typeface="Calibri"/>
                <a:cs typeface="Calibri"/>
              </a:rPr>
              <a:t>that set</a:t>
            </a:r>
            <a:r>
              <a:rPr sz="2400" spc="15" dirty="0">
                <a:latin typeface="Calibri"/>
                <a:cs typeface="Calibri"/>
              </a:rPr>
              <a:t> </a:t>
            </a:r>
            <a:r>
              <a:rPr sz="2400" spc="-5" dirty="0">
                <a:latin typeface="Calibri"/>
                <a:cs typeface="Calibri"/>
              </a:rPr>
              <a:t>of</a:t>
            </a:r>
            <a:r>
              <a:rPr sz="2400" spc="-10" dirty="0">
                <a:latin typeface="Calibri"/>
                <a:cs typeface="Calibri"/>
              </a:rPr>
              <a:t> </a:t>
            </a:r>
            <a:r>
              <a:rPr sz="2400" dirty="0">
                <a:latin typeface="Calibri"/>
                <a:cs typeface="Calibri"/>
              </a:rPr>
              <a:t>input</a:t>
            </a:r>
            <a:r>
              <a:rPr sz="2400" spc="-10" dirty="0">
                <a:latin typeface="Calibri"/>
                <a:cs typeface="Calibri"/>
              </a:rPr>
              <a:t> </a:t>
            </a:r>
            <a:r>
              <a:rPr sz="2400" spc="-5" dirty="0">
                <a:latin typeface="Calibri"/>
                <a:cs typeface="Calibri"/>
              </a:rPr>
              <a:t>values </a:t>
            </a:r>
            <a:r>
              <a:rPr sz="2400" dirty="0">
                <a:latin typeface="Calibri"/>
                <a:cs typeface="Calibri"/>
              </a:rPr>
              <a:t>(y).</a:t>
            </a:r>
          </a:p>
          <a:p>
            <a:pPr marL="393700" marR="30480" indent="-342900">
              <a:lnSpc>
                <a:spcPct val="80000"/>
              </a:lnSpc>
              <a:spcBef>
                <a:spcPts val="480"/>
              </a:spcBef>
              <a:buFont typeface="Arial"/>
              <a:buChar char="•"/>
              <a:tabLst>
                <a:tab pos="393065" algn="l"/>
                <a:tab pos="393700" algn="l"/>
              </a:tabLst>
            </a:pPr>
            <a:r>
              <a:rPr sz="2400" dirty="0">
                <a:latin typeface="Calibri"/>
                <a:cs typeface="Calibri"/>
              </a:rPr>
              <a:t>The</a:t>
            </a:r>
            <a:r>
              <a:rPr sz="2400" spc="5" dirty="0">
                <a:latin typeface="Calibri"/>
                <a:cs typeface="Calibri"/>
              </a:rPr>
              <a:t> </a:t>
            </a:r>
            <a:r>
              <a:rPr sz="2400" spc="-5" dirty="0">
                <a:latin typeface="Calibri"/>
                <a:cs typeface="Calibri"/>
              </a:rPr>
              <a:t>linear</a:t>
            </a:r>
            <a:r>
              <a:rPr sz="2400" spc="15" dirty="0">
                <a:latin typeface="Calibri"/>
                <a:cs typeface="Calibri"/>
              </a:rPr>
              <a:t> </a:t>
            </a:r>
            <a:r>
              <a:rPr sz="2400" spc="-5" dirty="0">
                <a:latin typeface="Calibri"/>
                <a:cs typeface="Calibri"/>
              </a:rPr>
              <a:t>equation</a:t>
            </a:r>
            <a:r>
              <a:rPr sz="2400" spc="5" dirty="0">
                <a:latin typeface="Calibri"/>
                <a:cs typeface="Calibri"/>
              </a:rPr>
              <a:t> </a:t>
            </a:r>
            <a:r>
              <a:rPr sz="2400" spc="-5" dirty="0">
                <a:latin typeface="Calibri"/>
                <a:cs typeface="Calibri"/>
              </a:rPr>
              <a:t>assigns</a:t>
            </a:r>
            <a:r>
              <a:rPr sz="2400" spc="15" dirty="0">
                <a:latin typeface="Calibri"/>
                <a:cs typeface="Calibri"/>
              </a:rPr>
              <a:t> </a:t>
            </a:r>
            <a:r>
              <a:rPr sz="2400" dirty="0">
                <a:latin typeface="Calibri"/>
                <a:cs typeface="Calibri"/>
              </a:rPr>
              <a:t>one</a:t>
            </a:r>
            <a:r>
              <a:rPr sz="2400" spc="-20" dirty="0">
                <a:latin typeface="Calibri"/>
                <a:cs typeface="Calibri"/>
              </a:rPr>
              <a:t> </a:t>
            </a:r>
            <a:r>
              <a:rPr sz="2400" spc="-5" dirty="0">
                <a:latin typeface="Calibri"/>
                <a:cs typeface="Calibri"/>
              </a:rPr>
              <a:t>scale</a:t>
            </a:r>
            <a:r>
              <a:rPr sz="2400" spc="20" dirty="0">
                <a:latin typeface="Calibri"/>
                <a:cs typeface="Calibri"/>
              </a:rPr>
              <a:t> </a:t>
            </a:r>
            <a:r>
              <a:rPr sz="2400" spc="-15" dirty="0">
                <a:latin typeface="Calibri"/>
                <a:cs typeface="Calibri"/>
              </a:rPr>
              <a:t>factor</a:t>
            </a:r>
            <a:r>
              <a:rPr sz="2400" spc="5" dirty="0">
                <a:latin typeface="Calibri"/>
                <a:cs typeface="Calibri"/>
              </a:rPr>
              <a:t> </a:t>
            </a:r>
            <a:r>
              <a:rPr sz="2400" spc="-15" dirty="0">
                <a:latin typeface="Calibri"/>
                <a:cs typeface="Calibri"/>
              </a:rPr>
              <a:t>to</a:t>
            </a:r>
            <a:r>
              <a:rPr sz="2400" spc="10" dirty="0">
                <a:latin typeface="Calibri"/>
                <a:cs typeface="Calibri"/>
              </a:rPr>
              <a:t> </a:t>
            </a:r>
            <a:r>
              <a:rPr sz="2400" dirty="0">
                <a:latin typeface="Calibri"/>
                <a:cs typeface="Calibri"/>
              </a:rPr>
              <a:t>each input</a:t>
            </a:r>
            <a:r>
              <a:rPr sz="2400" spc="-5" dirty="0">
                <a:latin typeface="Calibri"/>
                <a:cs typeface="Calibri"/>
              </a:rPr>
              <a:t> </a:t>
            </a:r>
            <a:r>
              <a:rPr sz="2400" spc="-10" dirty="0">
                <a:latin typeface="Calibri"/>
                <a:cs typeface="Calibri"/>
              </a:rPr>
              <a:t>value</a:t>
            </a:r>
            <a:r>
              <a:rPr sz="2400" dirty="0">
                <a:latin typeface="Calibri"/>
                <a:cs typeface="Calibri"/>
              </a:rPr>
              <a:t> </a:t>
            </a:r>
            <a:r>
              <a:rPr sz="2400" spc="-5" dirty="0">
                <a:latin typeface="Calibri"/>
                <a:cs typeface="Calibri"/>
              </a:rPr>
              <a:t>or</a:t>
            </a:r>
            <a:r>
              <a:rPr sz="2400" dirty="0">
                <a:latin typeface="Calibri"/>
                <a:cs typeface="Calibri"/>
              </a:rPr>
              <a:t> </a:t>
            </a:r>
            <a:r>
              <a:rPr sz="2400" spc="-5" dirty="0">
                <a:latin typeface="Calibri"/>
                <a:cs typeface="Calibri"/>
              </a:rPr>
              <a:t>column, </a:t>
            </a:r>
            <a:r>
              <a:rPr sz="2400" spc="-434" dirty="0">
                <a:latin typeface="Calibri"/>
                <a:cs typeface="Calibri"/>
              </a:rPr>
              <a:t> </a:t>
            </a:r>
            <a:r>
              <a:rPr sz="2400" spc="-5" dirty="0">
                <a:latin typeface="Calibri"/>
                <a:cs typeface="Calibri"/>
              </a:rPr>
              <a:t>called</a:t>
            </a:r>
            <a:r>
              <a:rPr sz="2400" spc="5" dirty="0">
                <a:latin typeface="Calibri"/>
                <a:cs typeface="Calibri"/>
              </a:rPr>
              <a:t> </a:t>
            </a:r>
            <a:r>
              <a:rPr sz="2400" dirty="0">
                <a:latin typeface="Calibri"/>
                <a:cs typeface="Calibri"/>
              </a:rPr>
              <a:t>a</a:t>
            </a:r>
            <a:r>
              <a:rPr sz="2400" spc="5" dirty="0">
                <a:latin typeface="Calibri"/>
                <a:cs typeface="Calibri"/>
              </a:rPr>
              <a:t> </a:t>
            </a:r>
            <a:r>
              <a:rPr sz="2400" spc="-10" dirty="0">
                <a:latin typeface="Calibri"/>
                <a:cs typeface="Calibri"/>
              </a:rPr>
              <a:t>coefficient</a:t>
            </a:r>
            <a:r>
              <a:rPr sz="2400" spc="5" dirty="0">
                <a:latin typeface="Calibri"/>
                <a:cs typeface="Calibri"/>
              </a:rPr>
              <a:t> </a:t>
            </a:r>
            <a:r>
              <a:rPr sz="2400" dirty="0">
                <a:latin typeface="Calibri"/>
                <a:cs typeface="Calibri"/>
              </a:rPr>
              <a:t>and </a:t>
            </a:r>
            <a:r>
              <a:rPr sz="2400" spc="-15" dirty="0">
                <a:latin typeface="Calibri"/>
                <a:cs typeface="Calibri"/>
              </a:rPr>
              <a:t>represented</a:t>
            </a:r>
            <a:r>
              <a:rPr sz="2400" spc="20" dirty="0">
                <a:latin typeface="Calibri"/>
                <a:cs typeface="Calibri"/>
              </a:rPr>
              <a:t> </a:t>
            </a:r>
            <a:r>
              <a:rPr sz="2400" spc="-5" dirty="0">
                <a:latin typeface="Calibri"/>
                <a:cs typeface="Calibri"/>
              </a:rPr>
              <a:t>by</a:t>
            </a:r>
            <a:r>
              <a:rPr sz="2400" spc="-15" dirty="0">
                <a:latin typeface="Calibri"/>
                <a:cs typeface="Calibri"/>
              </a:rPr>
              <a:t> </a:t>
            </a:r>
            <a:r>
              <a:rPr sz="2400" dirty="0">
                <a:latin typeface="Calibri"/>
                <a:cs typeface="Calibri"/>
              </a:rPr>
              <a:t>the </a:t>
            </a:r>
            <a:r>
              <a:rPr sz="2400" spc="-5" dirty="0">
                <a:latin typeface="Calibri"/>
                <a:cs typeface="Calibri"/>
              </a:rPr>
              <a:t>capital</a:t>
            </a:r>
            <a:r>
              <a:rPr sz="2400" spc="5" dirty="0">
                <a:latin typeface="Calibri"/>
                <a:cs typeface="Calibri"/>
              </a:rPr>
              <a:t> </a:t>
            </a:r>
            <a:r>
              <a:rPr sz="2400" spc="-10" dirty="0">
                <a:latin typeface="Calibri"/>
                <a:cs typeface="Calibri"/>
              </a:rPr>
              <a:t>Greek</a:t>
            </a:r>
            <a:r>
              <a:rPr sz="2400" spc="5" dirty="0">
                <a:latin typeface="Calibri"/>
                <a:cs typeface="Calibri"/>
              </a:rPr>
              <a:t> </a:t>
            </a:r>
            <a:r>
              <a:rPr sz="2400" spc="-15" dirty="0">
                <a:latin typeface="Calibri"/>
                <a:cs typeface="Calibri"/>
              </a:rPr>
              <a:t>letter</a:t>
            </a:r>
            <a:r>
              <a:rPr sz="2400" spc="30" dirty="0">
                <a:latin typeface="Calibri"/>
                <a:cs typeface="Calibri"/>
              </a:rPr>
              <a:t> </a:t>
            </a:r>
            <a:r>
              <a:rPr sz="2400" spc="-10" dirty="0">
                <a:latin typeface="Calibri"/>
                <a:cs typeface="Calibri"/>
              </a:rPr>
              <a:t>Beta</a:t>
            </a:r>
            <a:r>
              <a:rPr sz="2400" spc="5" dirty="0">
                <a:latin typeface="Calibri"/>
                <a:cs typeface="Calibri"/>
              </a:rPr>
              <a:t> </a:t>
            </a:r>
            <a:r>
              <a:rPr sz="2400" dirty="0">
                <a:latin typeface="Calibri"/>
                <a:cs typeface="Calibri"/>
              </a:rPr>
              <a:t>(B).</a:t>
            </a:r>
          </a:p>
          <a:p>
            <a:pPr marL="393700" marR="212090" indent="-342900">
              <a:lnSpc>
                <a:spcPct val="80000"/>
              </a:lnSpc>
              <a:spcBef>
                <a:spcPts val="475"/>
              </a:spcBef>
              <a:buFont typeface="Arial"/>
              <a:buChar char="•"/>
              <a:tabLst>
                <a:tab pos="393065" algn="l"/>
                <a:tab pos="393700" algn="l"/>
              </a:tabLst>
            </a:pPr>
            <a:r>
              <a:rPr sz="2400" dirty="0">
                <a:latin typeface="Calibri"/>
                <a:cs typeface="Calibri"/>
              </a:rPr>
              <a:t>One</a:t>
            </a:r>
            <a:r>
              <a:rPr sz="2400" spc="-10" dirty="0">
                <a:latin typeface="Calibri"/>
                <a:cs typeface="Calibri"/>
              </a:rPr>
              <a:t> </a:t>
            </a:r>
            <a:r>
              <a:rPr sz="2400" dirty="0">
                <a:latin typeface="Calibri"/>
                <a:cs typeface="Calibri"/>
              </a:rPr>
              <a:t>additional </a:t>
            </a:r>
            <a:r>
              <a:rPr sz="2400" spc="-10" dirty="0">
                <a:latin typeface="Calibri"/>
                <a:cs typeface="Calibri"/>
              </a:rPr>
              <a:t>coefficient</a:t>
            </a:r>
            <a:r>
              <a:rPr sz="2400" dirty="0">
                <a:latin typeface="Calibri"/>
                <a:cs typeface="Calibri"/>
              </a:rPr>
              <a:t> </a:t>
            </a:r>
            <a:r>
              <a:rPr sz="2400" spc="-5" dirty="0">
                <a:latin typeface="Calibri"/>
                <a:cs typeface="Calibri"/>
              </a:rPr>
              <a:t>is also</a:t>
            </a:r>
            <a:r>
              <a:rPr sz="2400" spc="15" dirty="0">
                <a:latin typeface="Calibri"/>
                <a:cs typeface="Calibri"/>
              </a:rPr>
              <a:t> </a:t>
            </a:r>
            <a:r>
              <a:rPr sz="2400" dirty="0">
                <a:latin typeface="Calibri"/>
                <a:cs typeface="Calibri"/>
              </a:rPr>
              <a:t>added,</a:t>
            </a:r>
            <a:r>
              <a:rPr sz="2400" spc="-20" dirty="0">
                <a:latin typeface="Calibri"/>
                <a:cs typeface="Calibri"/>
              </a:rPr>
              <a:t> </a:t>
            </a:r>
            <a:r>
              <a:rPr sz="2400" spc="-5" dirty="0">
                <a:latin typeface="Calibri"/>
                <a:cs typeface="Calibri"/>
              </a:rPr>
              <a:t>giving</a:t>
            </a:r>
            <a:r>
              <a:rPr sz="2400" spc="-20" dirty="0">
                <a:latin typeface="Calibri"/>
                <a:cs typeface="Calibri"/>
              </a:rPr>
              <a:t> </a:t>
            </a:r>
            <a:r>
              <a:rPr sz="2400" dirty="0">
                <a:latin typeface="Calibri"/>
                <a:cs typeface="Calibri"/>
              </a:rPr>
              <a:t>the </a:t>
            </a:r>
            <a:r>
              <a:rPr sz="2400" spc="-5" dirty="0">
                <a:latin typeface="Calibri"/>
                <a:cs typeface="Calibri"/>
              </a:rPr>
              <a:t>line</a:t>
            </a:r>
            <a:r>
              <a:rPr sz="2400" spc="5" dirty="0">
                <a:latin typeface="Calibri"/>
                <a:cs typeface="Calibri"/>
              </a:rPr>
              <a:t> </a:t>
            </a:r>
            <a:r>
              <a:rPr sz="2400" dirty="0">
                <a:latin typeface="Calibri"/>
                <a:cs typeface="Calibri"/>
              </a:rPr>
              <a:t>an</a:t>
            </a:r>
            <a:r>
              <a:rPr sz="2400" spc="5" dirty="0">
                <a:latin typeface="Calibri"/>
                <a:cs typeface="Calibri"/>
              </a:rPr>
              <a:t> </a:t>
            </a:r>
            <a:r>
              <a:rPr sz="2400" dirty="0">
                <a:latin typeface="Calibri"/>
                <a:cs typeface="Calibri"/>
              </a:rPr>
              <a:t>additional </a:t>
            </a:r>
            <a:r>
              <a:rPr sz="2400" spc="5" dirty="0">
                <a:latin typeface="Calibri"/>
                <a:cs typeface="Calibri"/>
              </a:rPr>
              <a:t> </a:t>
            </a:r>
            <a:r>
              <a:rPr sz="2400" spc="-5" dirty="0">
                <a:latin typeface="Calibri"/>
                <a:cs typeface="Calibri"/>
              </a:rPr>
              <a:t>degree of freedom </a:t>
            </a:r>
            <a:r>
              <a:rPr sz="2400" dirty="0">
                <a:latin typeface="Calibri"/>
                <a:cs typeface="Calibri"/>
              </a:rPr>
              <a:t>(e.g. </a:t>
            </a:r>
            <a:r>
              <a:rPr sz="2400" spc="-5" dirty="0">
                <a:latin typeface="Calibri"/>
                <a:cs typeface="Calibri"/>
              </a:rPr>
              <a:t>moving </a:t>
            </a:r>
            <a:r>
              <a:rPr sz="2400" dirty="0">
                <a:latin typeface="Calibri"/>
                <a:cs typeface="Calibri"/>
              </a:rPr>
              <a:t>up and </a:t>
            </a:r>
            <a:r>
              <a:rPr sz="2400" spc="-5" dirty="0">
                <a:latin typeface="Calibri"/>
                <a:cs typeface="Calibri"/>
              </a:rPr>
              <a:t>down on </a:t>
            </a:r>
            <a:r>
              <a:rPr sz="2400" dirty="0">
                <a:latin typeface="Calibri"/>
                <a:cs typeface="Calibri"/>
              </a:rPr>
              <a:t>a </a:t>
            </a:r>
            <a:r>
              <a:rPr sz="2400" spc="-5" dirty="0">
                <a:latin typeface="Calibri"/>
                <a:cs typeface="Calibri"/>
              </a:rPr>
              <a:t>two-dimensional plot) </a:t>
            </a:r>
            <a:r>
              <a:rPr sz="2400" spc="-440" dirty="0">
                <a:latin typeface="Calibri"/>
                <a:cs typeface="Calibri"/>
              </a:rPr>
              <a:t> </a:t>
            </a:r>
            <a:r>
              <a:rPr sz="2400" dirty="0">
                <a:latin typeface="Calibri"/>
                <a:cs typeface="Calibri"/>
              </a:rPr>
              <a:t>and</a:t>
            </a:r>
            <a:r>
              <a:rPr sz="2400" spc="-5" dirty="0">
                <a:latin typeface="Calibri"/>
                <a:cs typeface="Calibri"/>
              </a:rPr>
              <a:t> is</a:t>
            </a:r>
            <a:r>
              <a:rPr sz="2400" dirty="0">
                <a:latin typeface="Calibri"/>
                <a:cs typeface="Calibri"/>
              </a:rPr>
              <a:t> </a:t>
            </a:r>
            <a:r>
              <a:rPr sz="2400" spc="-10" dirty="0">
                <a:latin typeface="Calibri"/>
                <a:cs typeface="Calibri"/>
              </a:rPr>
              <a:t>often</a:t>
            </a:r>
            <a:r>
              <a:rPr sz="2400" spc="5" dirty="0">
                <a:latin typeface="Calibri"/>
                <a:cs typeface="Calibri"/>
              </a:rPr>
              <a:t> </a:t>
            </a:r>
            <a:r>
              <a:rPr sz="2400" spc="-5" dirty="0">
                <a:latin typeface="Calibri"/>
                <a:cs typeface="Calibri"/>
              </a:rPr>
              <a:t>called</a:t>
            </a:r>
            <a:r>
              <a:rPr sz="2400" spc="5" dirty="0">
                <a:latin typeface="Calibri"/>
                <a:cs typeface="Calibri"/>
              </a:rPr>
              <a:t> </a:t>
            </a:r>
            <a:r>
              <a:rPr sz="2400" dirty="0">
                <a:latin typeface="Calibri"/>
                <a:cs typeface="Calibri"/>
              </a:rPr>
              <a:t>the</a:t>
            </a:r>
            <a:r>
              <a:rPr sz="2400" spc="-10" dirty="0">
                <a:latin typeface="Calibri"/>
                <a:cs typeface="Calibri"/>
              </a:rPr>
              <a:t> intercept</a:t>
            </a:r>
            <a:r>
              <a:rPr sz="2400" spc="15" dirty="0">
                <a:latin typeface="Calibri"/>
                <a:cs typeface="Calibri"/>
              </a:rPr>
              <a:t> </a:t>
            </a:r>
            <a:r>
              <a:rPr sz="2400" spc="-5" dirty="0">
                <a:latin typeface="Calibri"/>
                <a:cs typeface="Calibri"/>
              </a:rPr>
              <a:t>or </a:t>
            </a:r>
            <a:r>
              <a:rPr sz="2400" dirty="0">
                <a:latin typeface="Calibri"/>
                <a:cs typeface="Calibri"/>
              </a:rPr>
              <a:t>the</a:t>
            </a:r>
            <a:r>
              <a:rPr sz="2400" spc="-10" dirty="0">
                <a:latin typeface="Calibri"/>
                <a:cs typeface="Calibri"/>
              </a:rPr>
              <a:t> </a:t>
            </a:r>
            <a:r>
              <a:rPr sz="2400" dirty="0">
                <a:latin typeface="Calibri"/>
                <a:cs typeface="Calibri"/>
              </a:rPr>
              <a:t>bias</a:t>
            </a:r>
            <a:r>
              <a:rPr sz="2400" spc="10" dirty="0">
                <a:latin typeface="Calibri"/>
                <a:cs typeface="Calibri"/>
              </a:rPr>
              <a:t> </a:t>
            </a:r>
            <a:r>
              <a:rPr sz="2400" spc="-10" dirty="0">
                <a:latin typeface="Calibri"/>
                <a:cs typeface="Calibri"/>
              </a:rPr>
              <a:t>coefficient:</a:t>
            </a:r>
            <a:endParaRPr sz="2400" dirty="0">
              <a:latin typeface="Calibri"/>
              <a:cs typeface="Calibri"/>
            </a:endParaRPr>
          </a:p>
          <a:p>
            <a:pPr marL="508000">
              <a:lnSpc>
                <a:spcPct val="100000"/>
              </a:lnSpc>
              <a:spcBef>
                <a:spcPts val="10"/>
              </a:spcBef>
              <a:tabLst>
                <a:tab pos="794385" algn="l"/>
              </a:tabLst>
            </a:pPr>
            <a:r>
              <a:rPr sz="2000" dirty="0">
                <a:latin typeface="Arial"/>
                <a:cs typeface="Arial"/>
              </a:rPr>
              <a:t>–	</a:t>
            </a:r>
            <a:r>
              <a:rPr sz="2000" dirty="0">
                <a:latin typeface="Calibri"/>
                <a:cs typeface="Calibri"/>
              </a:rPr>
              <a:t>y</a:t>
            </a:r>
            <a:r>
              <a:rPr sz="2000" spc="-10" dirty="0">
                <a:latin typeface="Calibri"/>
                <a:cs typeface="Calibri"/>
              </a:rPr>
              <a:t> </a:t>
            </a:r>
            <a:r>
              <a:rPr sz="2000" dirty="0">
                <a:latin typeface="Calibri"/>
                <a:cs typeface="Calibri"/>
              </a:rPr>
              <a:t>=</a:t>
            </a:r>
            <a:r>
              <a:rPr sz="2000" spc="-5" dirty="0">
                <a:latin typeface="Calibri"/>
                <a:cs typeface="Calibri"/>
              </a:rPr>
              <a:t> </a:t>
            </a:r>
            <a:r>
              <a:rPr sz="2000" dirty="0">
                <a:latin typeface="Calibri"/>
                <a:cs typeface="Calibri"/>
              </a:rPr>
              <a:t>B</a:t>
            </a:r>
            <a:r>
              <a:rPr sz="2000" baseline="-20833" dirty="0">
                <a:latin typeface="Calibri"/>
                <a:cs typeface="Calibri"/>
              </a:rPr>
              <a:t>0</a:t>
            </a:r>
            <a:r>
              <a:rPr sz="2000" spc="195" baseline="-20833" dirty="0">
                <a:latin typeface="Calibri"/>
                <a:cs typeface="Calibri"/>
              </a:rPr>
              <a:t> </a:t>
            </a:r>
            <a:r>
              <a:rPr sz="2000" dirty="0">
                <a:latin typeface="Calibri"/>
                <a:cs typeface="Calibri"/>
              </a:rPr>
              <a:t>+</a:t>
            </a:r>
            <a:r>
              <a:rPr sz="2000" spc="-5" dirty="0">
                <a:latin typeface="Calibri"/>
                <a:cs typeface="Calibri"/>
              </a:rPr>
              <a:t> </a:t>
            </a:r>
            <a:r>
              <a:rPr sz="2000" dirty="0">
                <a:latin typeface="Calibri"/>
                <a:cs typeface="Calibri"/>
              </a:rPr>
              <a:t>B</a:t>
            </a:r>
            <a:r>
              <a:rPr sz="2000" baseline="-20833" dirty="0">
                <a:latin typeface="Calibri"/>
                <a:cs typeface="Calibri"/>
              </a:rPr>
              <a:t>1</a:t>
            </a:r>
            <a:r>
              <a:rPr sz="2000" dirty="0">
                <a:latin typeface="Calibri"/>
                <a:cs typeface="Calibri"/>
              </a:rPr>
              <a:t>x</a:t>
            </a:r>
            <a:r>
              <a:rPr sz="2000" baseline="-20833" dirty="0">
                <a:latin typeface="Calibri"/>
                <a:cs typeface="Calibri"/>
              </a:rPr>
              <a:t>1</a:t>
            </a:r>
            <a:r>
              <a:rPr sz="2000" spc="195" baseline="-20833" dirty="0">
                <a:latin typeface="Calibri"/>
                <a:cs typeface="Calibri"/>
              </a:rPr>
              <a:t> </a:t>
            </a:r>
            <a:r>
              <a:rPr sz="2000" dirty="0">
                <a:latin typeface="Calibri"/>
                <a:cs typeface="Calibri"/>
              </a:rPr>
              <a:t>+ B</a:t>
            </a:r>
            <a:r>
              <a:rPr sz="2000" baseline="-20833" dirty="0">
                <a:latin typeface="Calibri"/>
                <a:cs typeface="Calibri"/>
              </a:rPr>
              <a:t>2</a:t>
            </a:r>
            <a:r>
              <a:rPr sz="2000" dirty="0">
                <a:latin typeface="Calibri"/>
                <a:cs typeface="Calibri"/>
              </a:rPr>
              <a:t>x</a:t>
            </a:r>
            <a:r>
              <a:rPr sz="2000" baseline="-20833" dirty="0">
                <a:latin typeface="Calibri"/>
                <a:cs typeface="Calibri"/>
              </a:rPr>
              <a:t>2</a:t>
            </a:r>
            <a:r>
              <a:rPr sz="2000" spc="172" baseline="-20833" dirty="0">
                <a:latin typeface="Calibri"/>
                <a:cs typeface="Calibri"/>
              </a:rPr>
              <a:t> </a:t>
            </a:r>
            <a:r>
              <a:rPr sz="2000" dirty="0">
                <a:latin typeface="Calibri"/>
                <a:cs typeface="Calibri"/>
              </a:rPr>
              <a:t>+</a:t>
            </a:r>
            <a:r>
              <a:rPr sz="2000" spc="5" dirty="0">
                <a:latin typeface="Calibri"/>
                <a:cs typeface="Calibri"/>
              </a:rPr>
              <a:t> </a:t>
            </a:r>
            <a:r>
              <a:rPr sz="2000" dirty="0">
                <a:latin typeface="Calibri"/>
                <a:cs typeface="Calibri"/>
              </a:rPr>
              <a:t>…</a:t>
            </a:r>
            <a:r>
              <a:rPr sz="2000" spc="-15" dirty="0">
                <a:latin typeface="Calibri"/>
                <a:cs typeface="Calibri"/>
              </a:rPr>
              <a:t> </a:t>
            </a:r>
            <a:r>
              <a:rPr sz="2000" dirty="0">
                <a:latin typeface="Calibri"/>
                <a:cs typeface="Calibri"/>
              </a:rPr>
              <a:t>+</a:t>
            </a:r>
            <a:r>
              <a:rPr sz="2000" spc="5" dirty="0">
                <a:latin typeface="Calibri"/>
                <a:cs typeface="Calibri"/>
              </a:rPr>
              <a:t> </a:t>
            </a:r>
            <a:r>
              <a:rPr sz="2000" spc="-5" dirty="0">
                <a:latin typeface="Calibri"/>
                <a:cs typeface="Calibri"/>
              </a:rPr>
              <a:t>B</a:t>
            </a:r>
            <a:r>
              <a:rPr sz="2000" spc="-7" baseline="-20833" dirty="0">
                <a:latin typeface="Calibri"/>
                <a:cs typeface="Calibri"/>
              </a:rPr>
              <a:t>n</a:t>
            </a:r>
            <a:r>
              <a:rPr sz="2000" spc="-5" dirty="0">
                <a:latin typeface="Calibri"/>
                <a:cs typeface="Calibri"/>
              </a:rPr>
              <a:t>x</a:t>
            </a:r>
            <a:r>
              <a:rPr sz="2000" spc="-7" baseline="-20833" dirty="0">
                <a:latin typeface="Calibri"/>
                <a:cs typeface="Calibri"/>
              </a:rPr>
              <a:t>n</a:t>
            </a:r>
            <a:endParaRPr sz="2000" baseline="-20833"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B73A-340F-3E1D-4CA3-E4D726F72C1B}"/>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6600731-1F38-1A73-45B8-34E1A68EA24A}"/>
              </a:ext>
            </a:extLst>
          </p:cNvPr>
          <p:cNvSpPr>
            <a:spLocks noGrp="1"/>
          </p:cNvSpPr>
          <p:nvPr>
            <p:ph idx="1"/>
          </p:nvPr>
        </p:nvSpPr>
        <p:spPr/>
        <p:txBody>
          <a:bodyPr/>
          <a:lstStyle/>
          <a:p>
            <a:r>
              <a:rPr lang="en-US" dirty="0"/>
              <a:t>Machine Learning</a:t>
            </a:r>
          </a:p>
          <a:p>
            <a:r>
              <a:rPr lang="en-US" dirty="0"/>
              <a:t>Supervised Machine Learning</a:t>
            </a:r>
          </a:p>
          <a:p>
            <a:r>
              <a:rPr lang="en-US" dirty="0"/>
              <a:t>Evaluation and Metrics</a:t>
            </a:r>
          </a:p>
          <a:p>
            <a:r>
              <a:rPr lang="en-US" dirty="0"/>
              <a:t>Classifiers</a:t>
            </a:r>
          </a:p>
          <a:p>
            <a:pPr lvl="1"/>
            <a:r>
              <a:rPr lang="en-US" dirty="0"/>
              <a:t>Naïve Bayesian</a:t>
            </a:r>
          </a:p>
          <a:p>
            <a:pPr lvl="1"/>
            <a:r>
              <a:rPr lang="en-US" dirty="0"/>
              <a:t>Regression</a:t>
            </a:r>
          </a:p>
          <a:p>
            <a:pPr lvl="1"/>
            <a:r>
              <a:rPr lang="en-US" dirty="0"/>
              <a:t>LDA and QDA</a:t>
            </a:r>
          </a:p>
          <a:p>
            <a:pPr lvl="1"/>
            <a:r>
              <a:rPr lang="en-US" dirty="0" err="1"/>
              <a:t>kNN</a:t>
            </a:r>
            <a:endParaRPr lang="en-US" dirty="0"/>
          </a:p>
          <a:p>
            <a:pPr lvl="1"/>
            <a:r>
              <a:rPr lang="en-US" dirty="0"/>
              <a:t>SVM</a:t>
            </a:r>
          </a:p>
        </p:txBody>
      </p:sp>
    </p:spTree>
    <p:extLst>
      <p:ext uri="{BB962C8B-B14F-4D97-AF65-F5344CB8AC3E}">
        <p14:creationId xmlns:p14="http://schemas.microsoft.com/office/powerpoint/2010/main" val="4242479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7374" y="461581"/>
            <a:ext cx="6450330" cy="696595"/>
          </a:xfrm>
          <a:prstGeom prst="rect">
            <a:avLst/>
          </a:prstGeom>
        </p:spPr>
        <p:txBody>
          <a:bodyPr vert="horz" wrap="square" lIns="0" tIns="13335" rIns="0" bIns="0" rtlCol="0">
            <a:spAutoFit/>
          </a:bodyPr>
          <a:lstStyle/>
          <a:p>
            <a:pPr marL="12700">
              <a:lnSpc>
                <a:spcPct val="100000"/>
              </a:lnSpc>
              <a:spcBef>
                <a:spcPts val="105"/>
              </a:spcBef>
            </a:pPr>
            <a:r>
              <a:rPr dirty="0"/>
              <a:t>Linear</a:t>
            </a:r>
            <a:r>
              <a:rPr spc="-15" dirty="0"/>
              <a:t> Regression</a:t>
            </a:r>
            <a:r>
              <a:rPr spc="-35" dirty="0"/>
              <a:t> </a:t>
            </a:r>
            <a:r>
              <a:rPr dirty="0"/>
              <a:t>ML</a:t>
            </a:r>
            <a:r>
              <a:rPr spc="-15" dirty="0"/>
              <a:t> </a:t>
            </a:r>
            <a:r>
              <a:rPr dirty="0"/>
              <a:t>Model</a:t>
            </a:r>
          </a:p>
        </p:txBody>
      </p:sp>
      <p:sp>
        <p:nvSpPr>
          <p:cNvPr id="3" name="object 3"/>
          <p:cNvSpPr txBox="1"/>
          <p:nvPr/>
        </p:nvSpPr>
        <p:spPr>
          <a:xfrm>
            <a:off x="246765" y="2025897"/>
            <a:ext cx="4391025" cy="1868845"/>
          </a:xfrm>
          <a:prstGeom prst="rect">
            <a:avLst/>
          </a:prstGeom>
        </p:spPr>
        <p:txBody>
          <a:bodyPr vert="horz" wrap="square" lIns="0" tIns="74295" rIns="0" bIns="0" rtlCol="0">
            <a:spAutoFit/>
          </a:bodyPr>
          <a:lstStyle/>
          <a:p>
            <a:pPr marL="208279" marR="299720" indent="-182880">
              <a:lnSpc>
                <a:spcPct val="80000"/>
              </a:lnSpc>
              <a:spcBef>
                <a:spcPts val="585"/>
              </a:spcBef>
              <a:buFont typeface="Arial"/>
              <a:buChar char="•"/>
              <a:tabLst>
                <a:tab pos="208279" algn="l"/>
              </a:tabLst>
            </a:pPr>
            <a:r>
              <a:rPr sz="2000" spc="-25" dirty="0">
                <a:latin typeface="Calibri"/>
                <a:cs typeface="Calibri"/>
              </a:rPr>
              <a:t>Training</a:t>
            </a:r>
            <a:r>
              <a:rPr sz="2000" spc="-5" dirty="0">
                <a:latin typeface="Calibri"/>
                <a:cs typeface="Calibri"/>
              </a:rPr>
              <a:t> </a:t>
            </a:r>
            <a:r>
              <a:rPr sz="2000" dirty="0">
                <a:latin typeface="Calibri"/>
                <a:cs typeface="Calibri"/>
              </a:rPr>
              <a:t>a</a:t>
            </a:r>
            <a:r>
              <a:rPr sz="2000" spc="-5" dirty="0">
                <a:latin typeface="Calibri"/>
                <a:cs typeface="Calibri"/>
              </a:rPr>
              <a:t> linear</a:t>
            </a:r>
            <a:r>
              <a:rPr sz="2000" spc="10" dirty="0">
                <a:latin typeface="Calibri"/>
                <a:cs typeface="Calibri"/>
              </a:rPr>
              <a:t> </a:t>
            </a:r>
            <a:r>
              <a:rPr sz="2000" spc="-10" dirty="0">
                <a:latin typeface="Calibri"/>
                <a:cs typeface="Calibri"/>
              </a:rPr>
              <a:t>regression</a:t>
            </a:r>
            <a:r>
              <a:rPr sz="2000" spc="20" dirty="0">
                <a:latin typeface="Calibri"/>
                <a:cs typeface="Calibri"/>
              </a:rPr>
              <a:t> </a:t>
            </a:r>
            <a:r>
              <a:rPr sz="2000" dirty="0">
                <a:latin typeface="Calibri"/>
                <a:cs typeface="Calibri"/>
              </a:rPr>
              <a:t>ML</a:t>
            </a:r>
            <a:r>
              <a:rPr sz="2000" spc="-10" dirty="0">
                <a:latin typeface="Calibri"/>
                <a:cs typeface="Calibri"/>
              </a:rPr>
              <a:t> </a:t>
            </a:r>
            <a:r>
              <a:rPr sz="2000" spc="-5" dirty="0">
                <a:latin typeface="Calibri"/>
                <a:cs typeface="Calibri"/>
              </a:rPr>
              <a:t>model </a:t>
            </a:r>
            <a:r>
              <a:rPr sz="2000" spc="-440" dirty="0">
                <a:latin typeface="Calibri"/>
                <a:cs typeface="Calibri"/>
              </a:rPr>
              <a:t> </a:t>
            </a:r>
            <a:r>
              <a:rPr sz="2000" dirty="0">
                <a:latin typeface="Calibri"/>
                <a:cs typeface="Calibri"/>
              </a:rPr>
              <a:t>means</a:t>
            </a:r>
            <a:r>
              <a:rPr sz="2000" spc="-5" dirty="0">
                <a:latin typeface="Calibri"/>
                <a:cs typeface="Calibri"/>
              </a:rPr>
              <a:t> </a:t>
            </a:r>
            <a:r>
              <a:rPr sz="2000" spc="-10" dirty="0">
                <a:latin typeface="Calibri"/>
                <a:cs typeface="Calibri"/>
              </a:rPr>
              <a:t>estimating</a:t>
            </a:r>
            <a:r>
              <a:rPr sz="2000" spc="25" dirty="0">
                <a:latin typeface="Calibri"/>
                <a:cs typeface="Calibri"/>
              </a:rPr>
              <a:t> </a:t>
            </a:r>
            <a:r>
              <a:rPr sz="2000" dirty="0">
                <a:latin typeface="Calibri"/>
                <a:cs typeface="Calibri"/>
              </a:rPr>
              <a:t>the</a:t>
            </a:r>
            <a:r>
              <a:rPr sz="2000" spc="-5" dirty="0">
                <a:latin typeface="Calibri"/>
                <a:cs typeface="Calibri"/>
              </a:rPr>
              <a:t> values</a:t>
            </a:r>
            <a:r>
              <a:rPr sz="2000" spc="-10" dirty="0">
                <a:latin typeface="Calibri"/>
                <a:cs typeface="Calibri"/>
              </a:rPr>
              <a:t> </a:t>
            </a:r>
            <a:r>
              <a:rPr sz="2000" spc="-5" dirty="0">
                <a:latin typeface="Calibri"/>
                <a:cs typeface="Calibri"/>
              </a:rPr>
              <a:t>of</a:t>
            </a:r>
            <a:r>
              <a:rPr sz="2000" spc="-10" dirty="0">
                <a:latin typeface="Calibri"/>
                <a:cs typeface="Calibri"/>
              </a:rPr>
              <a:t> </a:t>
            </a:r>
            <a:r>
              <a:rPr sz="2000" dirty="0">
                <a:latin typeface="Calibri"/>
                <a:cs typeface="Calibri"/>
              </a:rPr>
              <a:t>the </a:t>
            </a:r>
            <a:r>
              <a:rPr sz="2000" spc="5" dirty="0">
                <a:latin typeface="Calibri"/>
                <a:cs typeface="Calibri"/>
              </a:rPr>
              <a:t> </a:t>
            </a:r>
            <a:r>
              <a:rPr sz="2000" spc="-10" dirty="0">
                <a:latin typeface="Calibri"/>
                <a:cs typeface="Calibri"/>
              </a:rPr>
              <a:t>coefficients</a:t>
            </a:r>
            <a:r>
              <a:rPr sz="2000" spc="10" dirty="0">
                <a:latin typeface="Calibri"/>
                <a:cs typeface="Calibri"/>
              </a:rPr>
              <a:t> </a:t>
            </a:r>
            <a:r>
              <a:rPr sz="2000" spc="5" dirty="0">
                <a:latin typeface="Calibri"/>
                <a:cs typeface="Calibri"/>
              </a:rPr>
              <a:t>(</a:t>
            </a:r>
            <a:r>
              <a:rPr sz="2000" spc="5" dirty="0">
                <a:solidFill>
                  <a:srgbClr val="FF0000"/>
                </a:solidFill>
                <a:latin typeface="Calibri"/>
                <a:cs typeface="Calibri"/>
              </a:rPr>
              <a:t>B</a:t>
            </a:r>
            <a:r>
              <a:rPr sz="1950" spc="7" baseline="-21367" dirty="0">
                <a:solidFill>
                  <a:srgbClr val="FF0000"/>
                </a:solidFill>
                <a:latin typeface="Calibri"/>
                <a:cs typeface="Calibri"/>
              </a:rPr>
              <a:t>0</a:t>
            </a:r>
            <a:r>
              <a:rPr sz="2000" spc="5" dirty="0">
                <a:solidFill>
                  <a:srgbClr val="FF0000"/>
                </a:solidFill>
                <a:latin typeface="Calibri"/>
                <a:cs typeface="Calibri"/>
              </a:rPr>
              <a:t>,</a:t>
            </a:r>
            <a:r>
              <a:rPr sz="2000" spc="-5" dirty="0">
                <a:solidFill>
                  <a:srgbClr val="FF0000"/>
                </a:solidFill>
                <a:latin typeface="Calibri"/>
                <a:cs typeface="Calibri"/>
              </a:rPr>
              <a:t> </a:t>
            </a:r>
            <a:r>
              <a:rPr sz="2000" dirty="0">
                <a:solidFill>
                  <a:srgbClr val="FF0000"/>
                </a:solidFill>
                <a:latin typeface="Calibri"/>
                <a:cs typeface="Calibri"/>
              </a:rPr>
              <a:t>B</a:t>
            </a:r>
            <a:r>
              <a:rPr sz="1950" baseline="-21367" dirty="0">
                <a:solidFill>
                  <a:srgbClr val="FF0000"/>
                </a:solidFill>
                <a:latin typeface="Calibri"/>
                <a:cs typeface="Calibri"/>
              </a:rPr>
              <a:t>1</a:t>
            </a:r>
            <a:r>
              <a:rPr sz="2000" dirty="0">
                <a:solidFill>
                  <a:srgbClr val="FF0000"/>
                </a:solidFill>
                <a:latin typeface="Calibri"/>
                <a:cs typeface="Calibri"/>
              </a:rPr>
              <a:t>,</a:t>
            </a:r>
            <a:r>
              <a:rPr sz="2000" spc="-5" dirty="0">
                <a:solidFill>
                  <a:srgbClr val="FF0000"/>
                </a:solidFill>
                <a:latin typeface="Calibri"/>
                <a:cs typeface="Calibri"/>
              </a:rPr>
              <a:t> </a:t>
            </a:r>
            <a:r>
              <a:rPr sz="2000" dirty="0">
                <a:solidFill>
                  <a:srgbClr val="FF0000"/>
                </a:solidFill>
                <a:latin typeface="Calibri"/>
                <a:cs typeface="Calibri"/>
              </a:rPr>
              <a:t>B</a:t>
            </a:r>
            <a:r>
              <a:rPr sz="1950" baseline="-21367" dirty="0">
                <a:solidFill>
                  <a:srgbClr val="FF0000"/>
                </a:solidFill>
                <a:latin typeface="Calibri"/>
                <a:cs typeface="Calibri"/>
              </a:rPr>
              <a:t>2</a:t>
            </a:r>
            <a:r>
              <a:rPr sz="2000" dirty="0">
                <a:solidFill>
                  <a:srgbClr val="FF0000"/>
                </a:solidFill>
                <a:latin typeface="Calibri"/>
                <a:cs typeface="Calibri"/>
              </a:rPr>
              <a:t>, </a:t>
            </a:r>
            <a:r>
              <a:rPr sz="2000" spc="-5" dirty="0">
                <a:solidFill>
                  <a:srgbClr val="FF0000"/>
                </a:solidFill>
                <a:latin typeface="Calibri"/>
                <a:cs typeface="Calibri"/>
              </a:rPr>
              <a:t>…, </a:t>
            </a:r>
            <a:r>
              <a:rPr sz="2000" spc="5" dirty="0">
                <a:solidFill>
                  <a:srgbClr val="FF0000"/>
                </a:solidFill>
                <a:latin typeface="Calibri"/>
                <a:cs typeface="Calibri"/>
              </a:rPr>
              <a:t>B</a:t>
            </a:r>
            <a:r>
              <a:rPr sz="1950" spc="7" baseline="-21367" dirty="0">
                <a:solidFill>
                  <a:srgbClr val="FF0000"/>
                </a:solidFill>
                <a:latin typeface="Calibri"/>
                <a:cs typeface="Calibri"/>
              </a:rPr>
              <a:t>n</a:t>
            </a:r>
            <a:r>
              <a:rPr sz="2000" spc="5" dirty="0">
                <a:solidFill>
                  <a:srgbClr val="FF0000"/>
                </a:solidFill>
                <a:latin typeface="Calibri"/>
                <a:cs typeface="Calibri"/>
              </a:rPr>
              <a:t>)</a:t>
            </a:r>
            <a:r>
              <a:rPr sz="2000" spc="-5" dirty="0">
                <a:solidFill>
                  <a:srgbClr val="FF0000"/>
                </a:solidFill>
                <a:latin typeface="Calibri"/>
                <a:cs typeface="Calibri"/>
              </a:rPr>
              <a:t> </a:t>
            </a:r>
            <a:r>
              <a:rPr sz="2000" spc="-5" dirty="0">
                <a:latin typeface="Calibri"/>
                <a:cs typeface="Calibri"/>
              </a:rPr>
              <a:t>with</a:t>
            </a:r>
            <a:r>
              <a:rPr sz="2000" spc="5" dirty="0">
                <a:latin typeface="Calibri"/>
                <a:cs typeface="Calibri"/>
              </a:rPr>
              <a:t> </a:t>
            </a:r>
            <a:r>
              <a:rPr sz="2000" dirty="0">
                <a:latin typeface="Calibri"/>
                <a:cs typeface="Calibri"/>
              </a:rPr>
              <a:t>the </a:t>
            </a:r>
            <a:r>
              <a:rPr sz="2000" spc="-434" dirty="0">
                <a:latin typeface="Calibri"/>
                <a:cs typeface="Calibri"/>
              </a:rPr>
              <a:t> </a:t>
            </a:r>
            <a:r>
              <a:rPr sz="2000" spc="-5" dirty="0">
                <a:latin typeface="Calibri"/>
                <a:cs typeface="Calibri"/>
              </a:rPr>
              <a:t>training</a:t>
            </a:r>
            <a:r>
              <a:rPr sz="2000" spc="-10" dirty="0">
                <a:latin typeface="Calibri"/>
                <a:cs typeface="Calibri"/>
              </a:rPr>
              <a:t> data.</a:t>
            </a:r>
            <a:endParaRPr sz="2000" dirty="0">
              <a:latin typeface="Calibri"/>
              <a:cs typeface="Calibri"/>
            </a:endParaRPr>
          </a:p>
          <a:p>
            <a:pPr marL="208279" marR="153670" indent="-182880">
              <a:lnSpc>
                <a:spcPct val="80000"/>
              </a:lnSpc>
              <a:spcBef>
                <a:spcPts val="480"/>
              </a:spcBef>
              <a:buFont typeface="Arial"/>
              <a:buChar char="•"/>
              <a:tabLst>
                <a:tab pos="208279" algn="l"/>
              </a:tabLst>
            </a:pPr>
            <a:r>
              <a:rPr sz="2000" dirty="0">
                <a:latin typeface="Calibri"/>
                <a:cs typeface="Calibri"/>
              </a:rPr>
              <a:t>The</a:t>
            </a:r>
            <a:r>
              <a:rPr sz="2000" spc="-5" dirty="0">
                <a:latin typeface="Calibri"/>
                <a:cs typeface="Calibri"/>
              </a:rPr>
              <a:t> </a:t>
            </a:r>
            <a:r>
              <a:rPr sz="2000" spc="-10" dirty="0">
                <a:latin typeface="Calibri"/>
                <a:cs typeface="Calibri"/>
              </a:rPr>
              <a:t>figure</a:t>
            </a:r>
            <a:r>
              <a:rPr sz="2000" spc="-15" dirty="0">
                <a:latin typeface="Calibri"/>
                <a:cs typeface="Calibri"/>
              </a:rPr>
              <a:t> to</a:t>
            </a:r>
            <a:r>
              <a:rPr sz="2000" spc="-10" dirty="0">
                <a:latin typeface="Calibri"/>
                <a:cs typeface="Calibri"/>
              </a:rPr>
              <a:t> </a:t>
            </a:r>
            <a:r>
              <a:rPr sz="2000" dirty="0">
                <a:latin typeface="Calibri"/>
                <a:cs typeface="Calibri"/>
              </a:rPr>
              <a:t>the </a:t>
            </a:r>
            <a:r>
              <a:rPr lang="en-US" sz="2000" spc="-5" dirty="0">
                <a:latin typeface="Calibri"/>
                <a:cs typeface="Calibri"/>
              </a:rPr>
              <a:t>right</a:t>
            </a:r>
            <a:r>
              <a:rPr sz="2000" dirty="0">
                <a:latin typeface="Calibri"/>
                <a:cs typeface="Calibri"/>
              </a:rPr>
              <a:t> </a:t>
            </a:r>
            <a:r>
              <a:rPr sz="2000" spc="-15" dirty="0">
                <a:latin typeface="Calibri"/>
                <a:cs typeface="Calibri"/>
              </a:rPr>
              <a:t>illustrates</a:t>
            </a:r>
            <a:r>
              <a:rPr sz="2000" spc="45" dirty="0">
                <a:latin typeface="Calibri"/>
                <a:cs typeface="Calibri"/>
              </a:rPr>
              <a:t> </a:t>
            </a:r>
            <a:r>
              <a:rPr sz="2000" spc="-5" dirty="0">
                <a:latin typeface="Calibri"/>
                <a:cs typeface="Calibri"/>
              </a:rPr>
              <a:t>how </a:t>
            </a:r>
            <a:r>
              <a:rPr sz="2000" dirty="0">
                <a:latin typeface="Calibri"/>
                <a:cs typeface="Calibri"/>
              </a:rPr>
              <a:t> </a:t>
            </a:r>
            <a:r>
              <a:rPr sz="2000" spc="-10" dirty="0">
                <a:latin typeface="Calibri"/>
                <a:cs typeface="Calibri"/>
              </a:rPr>
              <a:t>“regression”</a:t>
            </a:r>
            <a:r>
              <a:rPr sz="2000" dirty="0">
                <a:latin typeface="Calibri"/>
                <a:cs typeface="Calibri"/>
              </a:rPr>
              <a:t> fits</a:t>
            </a:r>
            <a:r>
              <a:rPr sz="2000" spc="5" dirty="0">
                <a:latin typeface="Calibri"/>
                <a:cs typeface="Calibri"/>
              </a:rPr>
              <a:t> </a:t>
            </a:r>
            <a:r>
              <a:rPr sz="2000" dirty="0">
                <a:latin typeface="Calibri"/>
                <a:cs typeface="Calibri"/>
              </a:rPr>
              <a:t>the</a:t>
            </a:r>
            <a:r>
              <a:rPr sz="2000" spc="-15" dirty="0">
                <a:latin typeface="Calibri"/>
                <a:cs typeface="Calibri"/>
              </a:rPr>
              <a:t> </a:t>
            </a:r>
            <a:r>
              <a:rPr sz="2000" spc="-5" dirty="0">
                <a:latin typeface="Calibri"/>
                <a:cs typeface="Calibri"/>
              </a:rPr>
              <a:t>training</a:t>
            </a:r>
            <a:r>
              <a:rPr sz="2000" dirty="0">
                <a:latin typeface="Calibri"/>
                <a:cs typeface="Calibri"/>
              </a:rPr>
              <a:t> </a:t>
            </a:r>
            <a:r>
              <a:rPr sz="2000" spc="-15" dirty="0">
                <a:latin typeface="Calibri"/>
                <a:cs typeface="Calibri"/>
              </a:rPr>
              <a:t>data</a:t>
            </a:r>
            <a:r>
              <a:rPr sz="2000" spc="-5" dirty="0">
                <a:latin typeface="Calibri"/>
                <a:cs typeface="Calibri"/>
              </a:rPr>
              <a:t> </a:t>
            </a:r>
            <a:r>
              <a:rPr sz="2000" dirty="0">
                <a:latin typeface="Calibri"/>
                <a:cs typeface="Calibri"/>
              </a:rPr>
              <a:t>(</a:t>
            </a:r>
            <a:r>
              <a:rPr sz="2000" dirty="0">
                <a:solidFill>
                  <a:srgbClr val="0070C0"/>
                </a:solidFill>
                <a:latin typeface="Calibri"/>
                <a:cs typeface="Calibri"/>
              </a:rPr>
              <a:t>blue </a:t>
            </a:r>
            <a:r>
              <a:rPr sz="2000" spc="-434" dirty="0">
                <a:solidFill>
                  <a:srgbClr val="0070C0"/>
                </a:solidFill>
                <a:latin typeface="Calibri"/>
                <a:cs typeface="Calibri"/>
              </a:rPr>
              <a:t> </a:t>
            </a:r>
            <a:r>
              <a:rPr sz="2000" spc="-5" dirty="0">
                <a:solidFill>
                  <a:srgbClr val="0070C0"/>
                </a:solidFill>
                <a:latin typeface="Calibri"/>
                <a:cs typeface="Calibri"/>
              </a:rPr>
              <a:t>dots</a:t>
            </a:r>
            <a:r>
              <a:rPr sz="2000" spc="-5" dirty="0">
                <a:latin typeface="Calibri"/>
                <a:cs typeface="Calibri"/>
              </a:rPr>
              <a:t>)</a:t>
            </a:r>
            <a:r>
              <a:rPr sz="2000" spc="-10" dirty="0">
                <a:latin typeface="Calibri"/>
                <a:cs typeface="Calibri"/>
              </a:rPr>
              <a:t> </a:t>
            </a:r>
            <a:r>
              <a:rPr sz="2000" spc="-15" dirty="0">
                <a:latin typeface="Calibri"/>
                <a:cs typeface="Calibri"/>
              </a:rPr>
              <a:t>to</a:t>
            </a:r>
            <a:r>
              <a:rPr sz="2000" dirty="0">
                <a:latin typeface="Calibri"/>
                <a:cs typeface="Calibri"/>
              </a:rPr>
              <a:t> the </a:t>
            </a:r>
            <a:r>
              <a:rPr sz="2000" spc="-10" dirty="0">
                <a:solidFill>
                  <a:srgbClr val="FF0000"/>
                </a:solidFill>
                <a:latin typeface="Calibri"/>
                <a:cs typeface="Calibri"/>
              </a:rPr>
              <a:t>red </a:t>
            </a:r>
            <a:r>
              <a:rPr sz="2000" spc="-5" dirty="0">
                <a:solidFill>
                  <a:srgbClr val="FF0000"/>
                </a:solidFill>
                <a:latin typeface="Calibri"/>
                <a:cs typeface="Calibri"/>
              </a:rPr>
              <a:t>line</a:t>
            </a:r>
            <a:r>
              <a:rPr sz="2000" spc="-5" dirty="0">
                <a:latin typeface="Calibri"/>
                <a:cs typeface="Calibri"/>
              </a:rPr>
              <a:t>.</a:t>
            </a:r>
            <a:endParaRPr sz="2000" dirty="0">
              <a:latin typeface="Calibri"/>
              <a:cs typeface="Calibri"/>
            </a:endParaRPr>
          </a:p>
        </p:txBody>
      </p:sp>
      <p:sp>
        <p:nvSpPr>
          <p:cNvPr id="5" name="object 5"/>
          <p:cNvSpPr txBox="1"/>
          <p:nvPr/>
        </p:nvSpPr>
        <p:spPr>
          <a:xfrm>
            <a:off x="3660647" y="5731764"/>
            <a:ext cx="1865630" cy="646430"/>
          </a:xfrm>
          <a:prstGeom prst="rect">
            <a:avLst/>
          </a:prstGeom>
          <a:ln w="9144">
            <a:solidFill>
              <a:srgbClr val="4F81BD"/>
            </a:solidFill>
          </a:ln>
        </p:spPr>
        <p:txBody>
          <a:bodyPr vert="horz" wrap="square" lIns="0" tIns="29845" rIns="0" bIns="0" rtlCol="0">
            <a:spAutoFit/>
          </a:bodyPr>
          <a:lstStyle/>
          <a:p>
            <a:pPr marL="631190" marR="94615" indent="-530860">
              <a:lnSpc>
                <a:spcPct val="100000"/>
              </a:lnSpc>
              <a:spcBef>
                <a:spcPts val="235"/>
              </a:spcBef>
            </a:pPr>
            <a:r>
              <a:rPr sz="1800" spc="-5" dirty="0">
                <a:latin typeface="Calibri"/>
                <a:cs typeface="Calibri"/>
              </a:rPr>
              <a:t>Machine Learning </a:t>
            </a:r>
            <a:r>
              <a:rPr sz="1800" spc="-395" dirty="0">
                <a:latin typeface="Calibri"/>
                <a:cs typeface="Calibri"/>
              </a:rPr>
              <a:t> </a:t>
            </a:r>
            <a:r>
              <a:rPr sz="1800" spc="-5" dirty="0">
                <a:latin typeface="Calibri"/>
                <a:cs typeface="Calibri"/>
              </a:rPr>
              <a:t>Model</a:t>
            </a:r>
            <a:endParaRPr sz="1800">
              <a:latin typeface="Calibri"/>
              <a:cs typeface="Calibri"/>
            </a:endParaRPr>
          </a:p>
        </p:txBody>
      </p:sp>
      <p:sp>
        <p:nvSpPr>
          <p:cNvPr id="6" name="object 6"/>
          <p:cNvSpPr txBox="1"/>
          <p:nvPr/>
        </p:nvSpPr>
        <p:spPr>
          <a:xfrm>
            <a:off x="586680" y="5515393"/>
            <a:ext cx="2398395" cy="671830"/>
          </a:xfrm>
          <a:prstGeom prst="rect">
            <a:avLst/>
          </a:prstGeom>
        </p:spPr>
        <p:txBody>
          <a:bodyPr vert="horz" wrap="square" lIns="0" tIns="61594" rIns="0" bIns="0" rtlCol="0">
            <a:spAutoFit/>
          </a:bodyPr>
          <a:lstStyle/>
          <a:p>
            <a:pPr marL="15240" algn="ctr">
              <a:lnSpc>
                <a:spcPct val="100000"/>
              </a:lnSpc>
              <a:spcBef>
                <a:spcPts val="484"/>
              </a:spcBef>
            </a:pPr>
            <a:r>
              <a:rPr sz="1800" dirty="0">
                <a:solidFill>
                  <a:srgbClr val="FF0000"/>
                </a:solidFill>
                <a:latin typeface="Calibri"/>
                <a:cs typeface="Calibri"/>
              </a:rPr>
              <a:t>x</a:t>
            </a:r>
            <a:r>
              <a:rPr sz="1800" baseline="-20833" dirty="0">
                <a:solidFill>
                  <a:srgbClr val="FF0000"/>
                </a:solidFill>
                <a:latin typeface="Calibri"/>
                <a:cs typeface="Calibri"/>
              </a:rPr>
              <a:t>1</a:t>
            </a:r>
            <a:r>
              <a:rPr sz="1800" dirty="0">
                <a:solidFill>
                  <a:srgbClr val="FF0000"/>
                </a:solidFill>
                <a:latin typeface="Calibri"/>
                <a:cs typeface="Calibri"/>
              </a:rPr>
              <a:t>,</a:t>
            </a:r>
            <a:r>
              <a:rPr sz="1800" spc="-25" dirty="0">
                <a:solidFill>
                  <a:srgbClr val="FF0000"/>
                </a:solidFill>
                <a:latin typeface="Calibri"/>
                <a:cs typeface="Calibri"/>
              </a:rPr>
              <a:t> </a:t>
            </a:r>
            <a:r>
              <a:rPr sz="1800" spc="-5" dirty="0">
                <a:solidFill>
                  <a:srgbClr val="FF0000"/>
                </a:solidFill>
                <a:latin typeface="Calibri"/>
                <a:cs typeface="Calibri"/>
              </a:rPr>
              <a:t>x</a:t>
            </a:r>
            <a:r>
              <a:rPr sz="1800" spc="-7" baseline="-20833" dirty="0">
                <a:solidFill>
                  <a:srgbClr val="FF0000"/>
                </a:solidFill>
                <a:latin typeface="Calibri"/>
                <a:cs typeface="Calibri"/>
              </a:rPr>
              <a:t>2</a:t>
            </a:r>
            <a:r>
              <a:rPr sz="1800" spc="-5" dirty="0">
                <a:solidFill>
                  <a:srgbClr val="FF0000"/>
                </a:solidFill>
                <a:latin typeface="Calibri"/>
                <a:cs typeface="Calibri"/>
              </a:rPr>
              <a:t>,</a:t>
            </a:r>
            <a:r>
              <a:rPr sz="1800" spc="-15" dirty="0">
                <a:solidFill>
                  <a:srgbClr val="FF0000"/>
                </a:solidFill>
                <a:latin typeface="Calibri"/>
                <a:cs typeface="Calibri"/>
              </a:rPr>
              <a:t> </a:t>
            </a:r>
            <a:r>
              <a:rPr sz="1800" dirty="0">
                <a:solidFill>
                  <a:srgbClr val="FF0000"/>
                </a:solidFill>
                <a:latin typeface="Calibri"/>
                <a:cs typeface="Calibri"/>
              </a:rPr>
              <a:t>…,</a:t>
            </a:r>
            <a:r>
              <a:rPr sz="1800" spc="-25" dirty="0">
                <a:solidFill>
                  <a:srgbClr val="FF0000"/>
                </a:solidFill>
                <a:latin typeface="Calibri"/>
                <a:cs typeface="Calibri"/>
              </a:rPr>
              <a:t> </a:t>
            </a:r>
            <a:r>
              <a:rPr sz="1800" spc="-5" dirty="0">
                <a:solidFill>
                  <a:srgbClr val="FF0000"/>
                </a:solidFill>
                <a:latin typeface="Calibri"/>
                <a:cs typeface="Calibri"/>
              </a:rPr>
              <a:t>x</a:t>
            </a:r>
            <a:r>
              <a:rPr sz="1800" spc="-7" baseline="-20833" dirty="0">
                <a:solidFill>
                  <a:srgbClr val="FF0000"/>
                </a:solidFill>
                <a:latin typeface="Calibri"/>
                <a:cs typeface="Calibri"/>
              </a:rPr>
              <a:t>n</a:t>
            </a:r>
            <a:endParaRPr sz="1800" baseline="-20833">
              <a:latin typeface="Calibri"/>
              <a:cs typeface="Calibri"/>
            </a:endParaRPr>
          </a:p>
          <a:p>
            <a:pPr algn="ctr">
              <a:lnSpc>
                <a:spcPct val="100000"/>
              </a:lnSpc>
              <a:spcBef>
                <a:spcPts val="384"/>
              </a:spcBef>
            </a:pPr>
            <a:r>
              <a:rPr sz="1800" spc="-5" dirty="0">
                <a:latin typeface="Calibri"/>
                <a:cs typeface="Calibri"/>
              </a:rPr>
              <a:t>input </a:t>
            </a:r>
            <a:r>
              <a:rPr sz="1800" spc="-15" dirty="0">
                <a:latin typeface="Calibri"/>
                <a:cs typeface="Calibri"/>
              </a:rPr>
              <a:t>(features</a:t>
            </a:r>
            <a:r>
              <a:rPr sz="1800" spc="10" dirty="0">
                <a:latin typeface="Calibri"/>
                <a:cs typeface="Calibri"/>
              </a:rPr>
              <a:t> </a:t>
            </a:r>
            <a:r>
              <a:rPr sz="1800" spc="-5" dirty="0">
                <a:latin typeface="Calibri"/>
                <a:cs typeface="Calibri"/>
              </a:rPr>
              <a:t>of</a:t>
            </a:r>
            <a:r>
              <a:rPr sz="1800" spc="-10" dirty="0">
                <a:latin typeface="Calibri"/>
                <a:cs typeface="Calibri"/>
              </a:rPr>
              <a:t> </a:t>
            </a:r>
            <a:r>
              <a:rPr sz="1800" spc="-5" dirty="0">
                <a:latin typeface="Calibri"/>
                <a:cs typeface="Calibri"/>
              </a:rPr>
              <a:t>object)</a:t>
            </a:r>
            <a:endParaRPr sz="1800">
              <a:latin typeface="Calibri"/>
              <a:cs typeface="Calibri"/>
            </a:endParaRPr>
          </a:p>
        </p:txBody>
      </p:sp>
      <p:grpSp>
        <p:nvGrpSpPr>
          <p:cNvPr id="7" name="object 7"/>
          <p:cNvGrpSpPr/>
          <p:nvPr/>
        </p:nvGrpSpPr>
        <p:grpSpPr>
          <a:xfrm>
            <a:off x="3063239" y="6004048"/>
            <a:ext cx="591185" cy="101600"/>
            <a:chOff x="3063239" y="6004048"/>
            <a:chExt cx="591185" cy="101600"/>
          </a:xfrm>
        </p:grpSpPr>
        <p:sp>
          <p:nvSpPr>
            <p:cNvPr id="8" name="object 8"/>
            <p:cNvSpPr/>
            <p:nvPr/>
          </p:nvSpPr>
          <p:spPr>
            <a:xfrm>
              <a:off x="3063239" y="6054852"/>
              <a:ext cx="584835" cy="0"/>
            </a:xfrm>
            <a:custGeom>
              <a:avLst/>
              <a:gdLst/>
              <a:ahLst/>
              <a:cxnLst/>
              <a:rect l="l" t="t" r="r" b="b"/>
              <a:pathLst>
                <a:path w="584835">
                  <a:moveTo>
                    <a:pt x="0" y="0"/>
                  </a:moveTo>
                  <a:lnTo>
                    <a:pt x="584581" y="0"/>
                  </a:lnTo>
                </a:path>
              </a:pathLst>
            </a:custGeom>
            <a:ln w="12700">
              <a:solidFill>
                <a:srgbClr val="4A7EBB"/>
              </a:solidFill>
            </a:ln>
          </p:spPr>
          <p:txBody>
            <a:bodyPr wrap="square" lIns="0" tIns="0" rIns="0" bIns="0" rtlCol="0"/>
            <a:lstStyle/>
            <a:p>
              <a:endParaRPr/>
            </a:p>
          </p:txBody>
        </p:sp>
        <p:sp>
          <p:nvSpPr>
            <p:cNvPr id="9" name="object 9"/>
            <p:cNvSpPr/>
            <p:nvPr/>
          </p:nvSpPr>
          <p:spPr>
            <a:xfrm>
              <a:off x="3571618" y="6010398"/>
              <a:ext cx="76200" cy="88900"/>
            </a:xfrm>
            <a:custGeom>
              <a:avLst/>
              <a:gdLst/>
              <a:ahLst/>
              <a:cxnLst/>
              <a:rect l="l" t="t" r="r" b="b"/>
              <a:pathLst>
                <a:path w="76200" h="88900">
                  <a:moveTo>
                    <a:pt x="0" y="0"/>
                  </a:moveTo>
                  <a:lnTo>
                    <a:pt x="76200" y="44449"/>
                  </a:lnTo>
                  <a:lnTo>
                    <a:pt x="0" y="88899"/>
                  </a:lnTo>
                </a:path>
              </a:pathLst>
            </a:custGeom>
            <a:ln w="12700">
              <a:solidFill>
                <a:srgbClr val="4A7EBB"/>
              </a:solidFill>
            </a:ln>
          </p:spPr>
          <p:txBody>
            <a:bodyPr wrap="square" lIns="0" tIns="0" rIns="0" bIns="0" rtlCol="0"/>
            <a:lstStyle/>
            <a:p>
              <a:endParaRPr/>
            </a:p>
          </p:txBody>
        </p:sp>
      </p:grpSp>
      <p:sp>
        <p:nvSpPr>
          <p:cNvPr id="10" name="object 10"/>
          <p:cNvSpPr txBox="1"/>
          <p:nvPr/>
        </p:nvSpPr>
        <p:spPr>
          <a:xfrm>
            <a:off x="6201230" y="5515427"/>
            <a:ext cx="2165985" cy="671830"/>
          </a:xfrm>
          <a:prstGeom prst="rect">
            <a:avLst/>
          </a:prstGeom>
        </p:spPr>
        <p:txBody>
          <a:bodyPr vert="horz" wrap="square" lIns="0" tIns="61594" rIns="0" bIns="0" rtlCol="0">
            <a:spAutoFit/>
          </a:bodyPr>
          <a:lstStyle/>
          <a:p>
            <a:pPr marL="34925" algn="ctr">
              <a:lnSpc>
                <a:spcPct val="100000"/>
              </a:lnSpc>
              <a:spcBef>
                <a:spcPts val="484"/>
              </a:spcBef>
            </a:pPr>
            <a:r>
              <a:rPr sz="1800" dirty="0">
                <a:solidFill>
                  <a:srgbClr val="FF0000"/>
                </a:solidFill>
                <a:latin typeface="Calibri"/>
                <a:cs typeface="Calibri"/>
              </a:rPr>
              <a:t>y</a:t>
            </a:r>
            <a:endParaRPr sz="1800">
              <a:latin typeface="Calibri"/>
              <a:cs typeface="Calibri"/>
            </a:endParaRPr>
          </a:p>
          <a:p>
            <a:pPr algn="ctr">
              <a:lnSpc>
                <a:spcPct val="100000"/>
              </a:lnSpc>
              <a:spcBef>
                <a:spcPts val="384"/>
              </a:spcBef>
            </a:pPr>
            <a:r>
              <a:rPr sz="1800" spc="-5" dirty="0">
                <a:latin typeface="Calibri"/>
                <a:cs typeface="Calibri"/>
              </a:rPr>
              <a:t>output</a:t>
            </a:r>
            <a:r>
              <a:rPr sz="1800" spc="-15" dirty="0">
                <a:latin typeface="Calibri"/>
                <a:cs typeface="Calibri"/>
              </a:rPr>
              <a:t> </a:t>
            </a:r>
            <a:r>
              <a:rPr sz="1800" spc="-5" dirty="0">
                <a:latin typeface="Calibri"/>
                <a:cs typeface="Calibri"/>
              </a:rPr>
              <a:t>(class</a:t>
            </a:r>
            <a:r>
              <a:rPr sz="1800" dirty="0">
                <a:latin typeface="Calibri"/>
                <a:cs typeface="Calibri"/>
              </a:rPr>
              <a:t> </a:t>
            </a:r>
            <a:r>
              <a:rPr sz="1800" spc="-5" dirty="0">
                <a:latin typeface="Calibri"/>
                <a:cs typeface="Calibri"/>
              </a:rPr>
              <a:t>of</a:t>
            </a:r>
            <a:r>
              <a:rPr sz="1800" spc="-15" dirty="0">
                <a:latin typeface="Calibri"/>
                <a:cs typeface="Calibri"/>
              </a:rPr>
              <a:t> </a:t>
            </a:r>
            <a:r>
              <a:rPr sz="1800" spc="-5" dirty="0">
                <a:latin typeface="Calibri"/>
                <a:cs typeface="Calibri"/>
              </a:rPr>
              <a:t>object)</a:t>
            </a:r>
            <a:endParaRPr sz="1800">
              <a:latin typeface="Calibri"/>
              <a:cs typeface="Calibri"/>
            </a:endParaRPr>
          </a:p>
        </p:txBody>
      </p:sp>
      <p:grpSp>
        <p:nvGrpSpPr>
          <p:cNvPr id="11" name="object 11"/>
          <p:cNvGrpSpPr/>
          <p:nvPr/>
        </p:nvGrpSpPr>
        <p:grpSpPr>
          <a:xfrm>
            <a:off x="5526023" y="6004055"/>
            <a:ext cx="591185" cy="101600"/>
            <a:chOff x="5526023" y="6004055"/>
            <a:chExt cx="591185" cy="101600"/>
          </a:xfrm>
        </p:grpSpPr>
        <p:sp>
          <p:nvSpPr>
            <p:cNvPr id="12" name="object 12"/>
            <p:cNvSpPr/>
            <p:nvPr/>
          </p:nvSpPr>
          <p:spPr>
            <a:xfrm>
              <a:off x="5526023" y="6054853"/>
              <a:ext cx="584835" cy="0"/>
            </a:xfrm>
            <a:custGeom>
              <a:avLst/>
              <a:gdLst/>
              <a:ahLst/>
              <a:cxnLst/>
              <a:rect l="l" t="t" r="r" b="b"/>
              <a:pathLst>
                <a:path w="584835">
                  <a:moveTo>
                    <a:pt x="0" y="0"/>
                  </a:moveTo>
                  <a:lnTo>
                    <a:pt x="584581" y="0"/>
                  </a:lnTo>
                </a:path>
              </a:pathLst>
            </a:custGeom>
            <a:ln w="12700">
              <a:solidFill>
                <a:srgbClr val="4A7EBB"/>
              </a:solidFill>
            </a:ln>
          </p:spPr>
          <p:txBody>
            <a:bodyPr wrap="square" lIns="0" tIns="0" rIns="0" bIns="0" rtlCol="0"/>
            <a:lstStyle/>
            <a:p>
              <a:endParaRPr/>
            </a:p>
          </p:txBody>
        </p:sp>
        <p:sp>
          <p:nvSpPr>
            <p:cNvPr id="13" name="object 13"/>
            <p:cNvSpPr/>
            <p:nvPr/>
          </p:nvSpPr>
          <p:spPr>
            <a:xfrm>
              <a:off x="6034402" y="6010405"/>
              <a:ext cx="76200" cy="88900"/>
            </a:xfrm>
            <a:custGeom>
              <a:avLst/>
              <a:gdLst/>
              <a:ahLst/>
              <a:cxnLst/>
              <a:rect l="l" t="t" r="r" b="b"/>
              <a:pathLst>
                <a:path w="76200" h="88900">
                  <a:moveTo>
                    <a:pt x="0" y="88899"/>
                  </a:moveTo>
                  <a:lnTo>
                    <a:pt x="76200" y="44449"/>
                  </a:lnTo>
                  <a:lnTo>
                    <a:pt x="0" y="0"/>
                  </a:lnTo>
                </a:path>
              </a:pathLst>
            </a:custGeom>
            <a:ln w="12700">
              <a:solidFill>
                <a:srgbClr val="4A7EBB"/>
              </a:solidFill>
            </a:ln>
          </p:spPr>
          <p:txBody>
            <a:bodyPr wrap="square" lIns="0" tIns="0" rIns="0" bIns="0" rtlCol="0"/>
            <a:lstStyle/>
            <a:p>
              <a:endParaRPr/>
            </a:p>
          </p:txBody>
        </p:sp>
      </p:grpSp>
      <p:sp>
        <p:nvSpPr>
          <p:cNvPr id="14" name="object 14"/>
          <p:cNvSpPr txBox="1"/>
          <p:nvPr/>
        </p:nvSpPr>
        <p:spPr>
          <a:xfrm>
            <a:off x="4140708" y="5138928"/>
            <a:ext cx="905510" cy="370840"/>
          </a:xfrm>
          <a:prstGeom prst="rect">
            <a:avLst/>
          </a:prstGeom>
          <a:ln w="9144">
            <a:solidFill>
              <a:srgbClr val="4F81BD"/>
            </a:solidFill>
          </a:ln>
        </p:spPr>
        <p:txBody>
          <a:bodyPr vert="horz" wrap="square" lIns="0" tIns="30480" rIns="0" bIns="0" rtlCol="0">
            <a:spAutoFit/>
          </a:bodyPr>
          <a:lstStyle/>
          <a:p>
            <a:pPr marL="90170">
              <a:lnSpc>
                <a:spcPct val="100000"/>
              </a:lnSpc>
              <a:spcBef>
                <a:spcPts val="240"/>
              </a:spcBef>
            </a:pPr>
            <a:r>
              <a:rPr sz="1800" spc="-10" dirty="0">
                <a:latin typeface="Calibri"/>
                <a:cs typeface="Calibri"/>
              </a:rPr>
              <a:t>training</a:t>
            </a:r>
            <a:endParaRPr sz="1800">
              <a:latin typeface="Calibri"/>
              <a:cs typeface="Calibri"/>
            </a:endParaRPr>
          </a:p>
        </p:txBody>
      </p:sp>
      <p:grpSp>
        <p:nvGrpSpPr>
          <p:cNvPr id="15" name="object 15"/>
          <p:cNvGrpSpPr/>
          <p:nvPr/>
        </p:nvGrpSpPr>
        <p:grpSpPr>
          <a:xfrm>
            <a:off x="4542540" y="5509259"/>
            <a:ext cx="101600" cy="216535"/>
            <a:chOff x="4542540" y="5509259"/>
            <a:chExt cx="101600" cy="216535"/>
          </a:xfrm>
        </p:grpSpPr>
        <p:sp>
          <p:nvSpPr>
            <p:cNvPr id="16" name="object 16"/>
            <p:cNvSpPr/>
            <p:nvPr/>
          </p:nvSpPr>
          <p:spPr>
            <a:xfrm>
              <a:off x="4593335" y="5509259"/>
              <a:ext cx="0" cy="210185"/>
            </a:xfrm>
            <a:custGeom>
              <a:avLst/>
              <a:gdLst/>
              <a:ahLst/>
              <a:cxnLst/>
              <a:rect l="l" t="t" r="r" b="b"/>
              <a:pathLst>
                <a:path h="210185">
                  <a:moveTo>
                    <a:pt x="0" y="0"/>
                  </a:moveTo>
                  <a:lnTo>
                    <a:pt x="0" y="209930"/>
                  </a:lnTo>
                </a:path>
              </a:pathLst>
            </a:custGeom>
            <a:ln w="12700">
              <a:solidFill>
                <a:srgbClr val="4A7EBB"/>
              </a:solidFill>
            </a:ln>
          </p:spPr>
          <p:txBody>
            <a:bodyPr wrap="square" lIns="0" tIns="0" rIns="0" bIns="0" rtlCol="0"/>
            <a:lstStyle/>
            <a:p>
              <a:endParaRPr/>
            </a:p>
          </p:txBody>
        </p:sp>
        <p:sp>
          <p:nvSpPr>
            <p:cNvPr id="17" name="object 17"/>
            <p:cNvSpPr/>
            <p:nvPr/>
          </p:nvSpPr>
          <p:spPr>
            <a:xfrm>
              <a:off x="4548890" y="5642992"/>
              <a:ext cx="88900" cy="76200"/>
            </a:xfrm>
            <a:custGeom>
              <a:avLst/>
              <a:gdLst/>
              <a:ahLst/>
              <a:cxnLst/>
              <a:rect l="l" t="t" r="r" b="b"/>
              <a:pathLst>
                <a:path w="88900" h="76200">
                  <a:moveTo>
                    <a:pt x="88900" y="0"/>
                  </a:moveTo>
                  <a:lnTo>
                    <a:pt x="44450" y="76199"/>
                  </a:lnTo>
                  <a:lnTo>
                    <a:pt x="0" y="0"/>
                  </a:lnTo>
                </a:path>
              </a:pathLst>
            </a:custGeom>
            <a:ln w="12700">
              <a:solidFill>
                <a:srgbClr val="4A7EBB"/>
              </a:solidFill>
            </a:ln>
          </p:spPr>
          <p:txBody>
            <a:bodyPr wrap="square" lIns="0" tIns="0" rIns="0" bIns="0" rtlCol="0"/>
            <a:lstStyle/>
            <a:p>
              <a:endParaRPr/>
            </a:p>
          </p:txBody>
        </p:sp>
      </p:grpSp>
      <p:sp>
        <p:nvSpPr>
          <p:cNvPr id="18" name="object 18"/>
          <p:cNvSpPr txBox="1"/>
          <p:nvPr/>
        </p:nvSpPr>
        <p:spPr>
          <a:xfrm>
            <a:off x="5076352" y="5153019"/>
            <a:ext cx="1480820" cy="299720"/>
          </a:xfrm>
          <a:prstGeom prst="rect">
            <a:avLst/>
          </a:prstGeom>
        </p:spPr>
        <p:txBody>
          <a:bodyPr vert="horz" wrap="square" lIns="0" tIns="12700" rIns="0" bIns="0" rtlCol="0">
            <a:spAutoFit/>
          </a:bodyPr>
          <a:lstStyle/>
          <a:p>
            <a:pPr marL="38100">
              <a:lnSpc>
                <a:spcPct val="100000"/>
              </a:lnSpc>
              <a:spcBef>
                <a:spcPts val="100"/>
              </a:spcBef>
            </a:pPr>
            <a:r>
              <a:rPr sz="1800" dirty="0">
                <a:solidFill>
                  <a:srgbClr val="FF0000"/>
                </a:solidFill>
                <a:latin typeface="Calibri"/>
                <a:cs typeface="Calibri"/>
              </a:rPr>
              <a:t>B</a:t>
            </a:r>
            <a:r>
              <a:rPr sz="1800" baseline="-20833" dirty="0">
                <a:solidFill>
                  <a:srgbClr val="FF0000"/>
                </a:solidFill>
                <a:latin typeface="Calibri"/>
                <a:cs typeface="Calibri"/>
              </a:rPr>
              <a:t>0</a:t>
            </a:r>
            <a:r>
              <a:rPr sz="1800" dirty="0">
                <a:solidFill>
                  <a:srgbClr val="FF0000"/>
                </a:solidFill>
                <a:latin typeface="Calibri"/>
                <a:cs typeface="Calibri"/>
              </a:rPr>
              <a:t>,</a:t>
            </a:r>
            <a:r>
              <a:rPr sz="1800" spc="-25" dirty="0">
                <a:solidFill>
                  <a:srgbClr val="FF0000"/>
                </a:solidFill>
                <a:latin typeface="Calibri"/>
                <a:cs typeface="Calibri"/>
              </a:rPr>
              <a:t> </a:t>
            </a:r>
            <a:r>
              <a:rPr sz="1800" dirty="0">
                <a:solidFill>
                  <a:srgbClr val="FF0000"/>
                </a:solidFill>
                <a:latin typeface="Calibri"/>
                <a:cs typeface="Calibri"/>
              </a:rPr>
              <a:t>B</a:t>
            </a:r>
            <a:r>
              <a:rPr sz="1800" baseline="-20833" dirty="0">
                <a:solidFill>
                  <a:srgbClr val="FF0000"/>
                </a:solidFill>
                <a:latin typeface="Calibri"/>
                <a:cs typeface="Calibri"/>
              </a:rPr>
              <a:t>1</a:t>
            </a:r>
            <a:r>
              <a:rPr sz="1800" dirty="0">
                <a:solidFill>
                  <a:srgbClr val="FF0000"/>
                </a:solidFill>
                <a:latin typeface="Calibri"/>
                <a:cs typeface="Calibri"/>
              </a:rPr>
              <a:t>,</a:t>
            </a:r>
            <a:r>
              <a:rPr sz="1800" spc="-25" dirty="0">
                <a:solidFill>
                  <a:srgbClr val="FF0000"/>
                </a:solidFill>
                <a:latin typeface="Calibri"/>
                <a:cs typeface="Calibri"/>
              </a:rPr>
              <a:t> </a:t>
            </a:r>
            <a:r>
              <a:rPr sz="1800" dirty="0">
                <a:solidFill>
                  <a:srgbClr val="FF0000"/>
                </a:solidFill>
                <a:latin typeface="Calibri"/>
                <a:cs typeface="Calibri"/>
              </a:rPr>
              <a:t>B</a:t>
            </a:r>
            <a:r>
              <a:rPr sz="1800" baseline="-20833" dirty="0">
                <a:solidFill>
                  <a:srgbClr val="FF0000"/>
                </a:solidFill>
                <a:latin typeface="Calibri"/>
                <a:cs typeface="Calibri"/>
              </a:rPr>
              <a:t>2</a:t>
            </a:r>
            <a:r>
              <a:rPr sz="1800" dirty="0">
                <a:solidFill>
                  <a:srgbClr val="FF0000"/>
                </a:solidFill>
                <a:latin typeface="Calibri"/>
                <a:cs typeface="Calibri"/>
              </a:rPr>
              <a:t>,</a:t>
            </a:r>
            <a:r>
              <a:rPr sz="1800" spc="-25" dirty="0">
                <a:solidFill>
                  <a:srgbClr val="FF0000"/>
                </a:solidFill>
                <a:latin typeface="Calibri"/>
                <a:cs typeface="Calibri"/>
              </a:rPr>
              <a:t> </a:t>
            </a:r>
            <a:r>
              <a:rPr sz="1800" dirty="0">
                <a:solidFill>
                  <a:srgbClr val="FF0000"/>
                </a:solidFill>
                <a:latin typeface="Calibri"/>
                <a:cs typeface="Calibri"/>
              </a:rPr>
              <a:t>…,</a:t>
            </a:r>
            <a:r>
              <a:rPr sz="1800" spc="-25" dirty="0">
                <a:solidFill>
                  <a:srgbClr val="FF0000"/>
                </a:solidFill>
                <a:latin typeface="Calibri"/>
                <a:cs typeface="Calibri"/>
              </a:rPr>
              <a:t> </a:t>
            </a:r>
            <a:r>
              <a:rPr sz="1800" dirty="0">
                <a:solidFill>
                  <a:srgbClr val="FF0000"/>
                </a:solidFill>
                <a:latin typeface="Calibri"/>
                <a:cs typeface="Calibri"/>
              </a:rPr>
              <a:t>B</a:t>
            </a:r>
            <a:r>
              <a:rPr sz="1800" baseline="-20833" dirty="0">
                <a:solidFill>
                  <a:srgbClr val="FF0000"/>
                </a:solidFill>
                <a:latin typeface="Calibri"/>
                <a:cs typeface="Calibri"/>
              </a:rPr>
              <a:t>n</a:t>
            </a:r>
            <a:endParaRPr sz="1800" baseline="-20833">
              <a:latin typeface="Calibri"/>
              <a:cs typeface="Calibri"/>
            </a:endParaRPr>
          </a:p>
        </p:txBody>
      </p:sp>
      <p:pic>
        <p:nvPicPr>
          <p:cNvPr id="19" name="object 19"/>
          <p:cNvPicPr/>
          <p:nvPr/>
        </p:nvPicPr>
        <p:blipFill>
          <a:blip r:embed="rId2" cstate="print"/>
          <a:stretch>
            <a:fillRect/>
          </a:stretch>
        </p:blipFill>
        <p:spPr>
          <a:xfrm>
            <a:off x="4689103" y="1858486"/>
            <a:ext cx="4299282" cy="2790785"/>
          </a:xfrm>
          <a:prstGeom prst="rect">
            <a:avLst/>
          </a:prstGeom>
        </p:spPr>
      </p:pic>
      <p:sp>
        <p:nvSpPr>
          <p:cNvPr id="20" name="object 20"/>
          <p:cNvSpPr txBox="1"/>
          <p:nvPr/>
        </p:nvSpPr>
        <p:spPr>
          <a:xfrm>
            <a:off x="7054419" y="3599179"/>
            <a:ext cx="1120140" cy="299720"/>
          </a:xfrm>
          <a:prstGeom prst="rect">
            <a:avLst/>
          </a:prstGeom>
        </p:spPr>
        <p:txBody>
          <a:bodyPr vert="horz" wrap="square" lIns="0" tIns="12700" rIns="0" bIns="0" rtlCol="0">
            <a:spAutoFit/>
          </a:bodyPr>
          <a:lstStyle/>
          <a:p>
            <a:pPr marL="38100">
              <a:lnSpc>
                <a:spcPct val="100000"/>
              </a:lnSpc>
              <a:spcBef>
                <a:spcPts val="100"/>
              </a:spcBef>
            </a:pPr>
            <a:r>
              <a:rPr sz="1800" dirty="0">
                <a:solidFill>
                  <a:srgbClr val="FF0000"/>
                </a:solidFill>
                <a:latin typeface="Calibri"/>
                <a:cs typeface="Calibri"/>
              </a:rPr>
              <a:t>y</a:t>
            </a:r>
            <a:r>
              <a:rPr sz="1800" spc="-25" dirty="0">
                <a:solidFill>
                  <a:srgbClr val="FF0000"/>
                </a:solidFill>
                <a:latin typeface="Calibri"/>
                <a:cs typeface="Calibri"/>
              </a:rPr>
              <a:t> </a:t>
            </a:r>
            <a:r>
              <a:rPr sz="1800" dirty="0">
                <a:solidFill>
                  <a:srgbClr val="FF0000"/>
                </a:solidFill>
                <a:latin typeface="Calibri"/>
                <a:cs typeface="Calibri"/>
              </a:rPr>
              <a:t>=</a:t>
            </a:r>
            <a:r>
              <a:rPr sz="1800" spc="-15" dirty="0">
                <a:solidFill>
                  <a:srgbClr val="FF0000"/>
                </a:solidFill>
                <a:latin typeface="Calibri"/>
                <a:cs typeface="Calibri"/>
              </a:rPr>
              <a:t> </a:t>
            </a:r>
            <a:r>
              <a:rPr sz="1800" dirty="0">
                <a:solidFill>
                  <a:srgbClr val="FF0000"/>
                </a:solidFill>
                <a:latin typeface="Calibri"/>
                <a:cs typeface="Calibri"/>
              </a:rPr>
              <a:t>B</a:t>
            </a:r>
            <a:r>
              <a:rPr sz="1800" baseline="-20833" dirty="0">
                <a:solidFill>
                  <a:srgbClr val="FF0000"/>
                </a:solidFill>
                <a:latin typeface="Calibri"/>
                <a:cs typeface="Calibri"/>
              </a:rPr>
              <a:t>0</a:t>
            </a:r>
            <a:r>
              <a:rPr sz="1800" spc="172" baseline="-20833" dirty="0">
                <a:solidFill>
                  <a:srgbClr val="FF0000"/>
                </a:solidFill>
                <a:latin typeface="Calibri"/>
                <a:cs typeface="Calibri"/>
              </a:rPr>
              <a:t> </a:t>
            </a:r>
            <a:r>
              <a:rPr sz="1800" dirty="0">
                <a:solidFill>
                  <a:srgbClr val="FF0000"/>
                </a:solidFill>
                <a:latin typeface="Calibri"/>
                <a:cs typeface="Calibri"/>
              </a:rPr>
              <a:t>+</a:t>
            </a:r>
            <a:r>
              <a:rPr sz="1800" spc="-15" dirty="0">
                <a:solidFill>
                  <a:srgbClr val="FF0000"/>
                </a:solidFill>
                <a:latin typeface="Calibri"/>
                <a:cs typeface="Calibri"/>
              </a:rPr>
              <a:t> </a:t>
            </a:r>
            <a:r>
              <a:rPr sz="1800" dirty="0">
                <a:solidFill>
                  <a:srgbClr val="FF0000"/>
                </a:solidFill>
                <a:latin typeface="Calibri"/>
                <a:cs typeface="Calibri"/>
              </a:rPr>
              <a:t>B</a:t>
            </a:r>
            <a:r>
              <a:rPr sz="1800" baseline="-20833" dirty="0">
                <a:solidFill>
                  <a:srgbClr val="FF0000"/>
                </a:solidFill>
                <a:latin typeface="Calibri"/>
                <a:cs typeface="Calibri"/>
              </a:rPr>
              <a:t>1</a:t>
            </a:r>
            <a:r>
              <a:rPr sz="1800" dirty="0">
                <a:solidFill>
                  <a:srgbClr val="FF0000"/>
                </a:solidFill>
                <a:latin typeface="Calibri"/>
                <a:cs typeface="Calibri"/>
              </a:rPr>
              <a:t>x</a:t>
            </a:r>
            <a:endParaRPr sz="180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9347" y="191833"/>
            <a:ext cx="6383020" cy="1243965"/>
          </a:xfrm>
          <a:prstGeom prst="rect">
            <a:avLst/>
          </a:prstGeom>
        </p:spPr>
        <p:txBody>
          <a:bodyPr vert="horz" wrap="square" lIns="0" tIns="12065" rIns="0" bIns="0" rtlCol="0">
            <a:spAutoFit/>
          </a:bodyPr>
          <a:lstStyle/>
          <a:p>
            <a:pPr marL="2077085" marR="5080" indent="-2065020">
              <a:lnSpc>
                <a:spcPct val="100000"/>
              </a:lnSpc>
              <a:spcBef>
                <a:spcPts val="95"/>
              </a:spcBef>
            </a:pPr>
            <a:r>
              <a:rPr sz="4000" spc="-5" dirty="0"/>
              <a:t>Making</a:t>
            </a:r>
            <a:r>
              <a:rPr sz="4000" spc="-30" dirty="0"/>
              <a:t> </a:t>
            </a:r>
            <a:r>
              <a:rPr sz="4000" spc="-10" dirty="0"/>
              <a:t>Predictions</a:t>
            </a:r>
            <a:r>
              <a:rPr sz="4000" spc="-40" dirty="0"/>
              <a:t> </a:t>
            </a:r>
            <a:r>
              <a:rPr sz="4000" spc="-5" dirty="0"/>
              <a:t>with</a:t>
            </a:r>
            <a:r>
              <a:rPr sz="4000" spc="-30" dirty="0"/>
              <a:t> </a:t>
            </a:r>
            <a:r>
              <a:rPr sz="4000" spc="-5" dirty="0"/>
              <a:t>Linear </a:t>
            </a:r>
            <a:r>
              <a:rPr sz="4000" spc="-890" dirty="0"/>
              <a:t> </a:t>
            </a:r>
            <a:r>
              <a:rPr sz="4000" spc="-20" dirty="0"/>
              <a:t>Regression</a:t>
            </a:r>
            <a:endParaRPr sz="4000"/>
          </a:p>
        </p:txBody>
      </p:sp>
      <p:sp>
        <p:nvSpPr>
          <p:cNvPr id="3" name="object 3"/>
          <p:cNvSpPr txBox="1"/>
          <p:nvPr/>
        </p:nvSpPr>
        <p:spPr>
          <a:xfrm>
            <a:off x="523240" y="1555496"/>
            <a:ext cx="7962900" cy="4396105"/>
          </a:xfrm>
          <a:prstGeom prst="rect">
            <a:avLst/>
          </a:prstGeom>
        </p:spPr>
        <p:txBody>
          <a:bodyPr vert="horz" wrap="square" lIns="0" tIns="76835" rIns="0" bIns="0" rtlCol="0">
            <a:spAutoFit/>
          </a:bodyPr>
          <a:lstStyle/>
          <a:p>
            <a:pPr marL="368300" marR="17780" indent="-342900">
              <a:lnSpc>
                <a:spcPts val="2110"/>
              </a:lnSpc>
              <a:spcBef>
                <a:spcPts val="605"/>
              </a:spcBef>
              <a:buFont typeface="Arial"/>
              <a:buChar char="•"/>
              <a:tabLst>
                <a:tab pos="367665" algn="l"/>
                <a:tab pos="368300" algn="l"/>
              </a:tabLst>
            </a:pPr>
            <a:r>
              <a:rPr sz="2200" spc="-15" dirty="0">
                <a:latin typeface="Calibri"/>
                <a:cs typeface="Calibri"/>
              </a:rPr>
              <a:t>Given</a:t>
            </a:r>
            <a:r>
              <a:rPr sz="2200" spc="5" dirty="0">
                <a:latin typeface="Calibri"/>
                <a:cs typeface="Calibri"/>
              </a:rPr>
              <a:t> </a:t>
            </a:r>
            <a:r>
              <a:rPr sz="2200" spc="-10" dirty="0">
                <a:latin typeface="Calibri"/>
                <a:cs typeface="Calibri"/>
              </a:rPr>
              <a:t>the</a:t>
            </a:r>
            <a:r>
              <a:rPr sz="2200" spc="20" dirty="0">
                <a:latin typeface="Calibri"/>
                <a:cs typeface="Calibri"/>
              </a:rPr>
              <a:t> </a:t>
            </a:r>
            <a:r>
              <a:rPr sz="2200" spc="-15" dirty="0">
                <a:latin typeface="Calibri"/>
                <a:cs typeface="Calibri"/>
              </a:rPr>
              <a:t>representation</a:t>
            </a:r>
            <a:r>
              <a:rPr sz="2200" dirty="0">
                <a:latin typeface="Calibri"/>
                <a:cs typeface="Calibri"/>
              </a:rPr>
              <a:t> </a:t>
            </a:r>
            <a:r>
              <a:rPr sz="2200" spc="-5" dirty="0">
                <a:latin typeface="Calibri"/>
                <a:cs typeface="Calibri"/>
              </a:rPr>
              <a:t>is</a:t>
            </a:r>
            <a:r>
              <a:rPr sz="2200" dirty="0">
                <a:latin typeface="Calibri"/>
                <a:cs typeface="Calibri"/>
              </a:rPr>
              <a:t> </a:t>
            </a:r>
            <a:r>
              <a:rPr sz="2200" spc="-5" dirty="0">
                <a:latin typeface="Calibri"/>
                <a:cs typeface="Calibri"/>
              </a:rPr>
              <a:t>a</a:t>
            </a:r>
            <a:r>
              <a:rPr sz="2200" spc="10" dirty="0">
                <a:latin typeface="Calibri"/>
                <a:cs typeface="Calibri"/>
              </a:rPr>
              <a:t> </a:t>
            </a:r>
            <a:r>
              <a:rPr sz="2200" spc="-5" dirty="0">
                <a:latin typeface="Calibri"/>
                <a:cs typeface="Calibri"/>
              </a:rPr>
              <a:t>linear </a:t>
            </a:r>
            <a:r>
              <a:rPr sz="2200" spc="-10" dirty="0">
                <a:latin typeface="Calibri"/>
                <a:cs typeface="Calibri"/>
              </a:rPr>
              <a:t>equation,</a:t>
            </a:r>
            <a:r>
              <a:rPr sz="2200" spc="10" dirty="0">
                <a:latin typeface="Calibri"/>
                <a:cs typeface="Calibri"/>
              </a:rPr>
              <a:t> </a:t>
            </a:r>
            <a:r>
              <a:rPr sz="2200" spc="-10" dirty="0">
                <a:latin typeface="Calibri"/>
                <a:cs typeface="Calibri"/>
              </a:rPr>
              <a:t>making</a:t>
            </a:r>
            <a:r>
              <a:rPr sz="2200" spc="5" dirty="0">
                <a:latin typeface="Calibri"/>
                <a:cs typeface="Calibri"/>
              </a:rPr>
              <a:t> </a:t>
            </a:r>
            <a:r>
              <a:rPr sz="2200" spc="-10" dirty="0">
                <a:latin typeface="Calibri"/>
                <a:cs typeface="Calibri"/>
              </a:rPr>
              <a:t>predictions</a:t>
            </a:r>
            <a:r>
              <a:rPr sz="2200" spc="-5" dirty="0">
                <a:latin typeface="Calibri"/>
                <a:cs typeface="Calibri"/>
              </a:rPr>
              <a:t> </a:t>
            </a:r>
            <a:r>
              <a:rPr sz="2200" spc="-10" dirty="0">
                <a:latin typeface="Calibri"/>
                <a:cs typeface="Calibri"/>
              </a:rPr>
              <a:t>is </a:t>
            </a:r>
            <a:r>
              <a:rPr sz="2200" spc="-484" dirty="0">
                <a:latin typeface="Calibri"/>
                <a:cs typeface="Calibri"/>
              </a:rPr>
              <a:t> </a:t>
            </a:r>
            <a:r>
              <a:rPr sz="2200" spc="-5" dirty="0">
                <a:latin typeface="Calibri"/>
                <a:cs typeface="Calibri"/>
              </a:rPr>
              <a:t>as</a:t>
            </a:r>
            <a:r>
              <a:rPr sz="2200" dirty="0">
                <a:latin typeface="Calibri"/>
                <a:cs typeface="Calibri"/>
              </a:rPr>
              <a:t> </a:t>
            </a:r>
            <a:r>
              <a:rPr sz="2200" spc="-5" dirty="0">
                <a:latin typeface="Calibri"/>
                <a:cs typeface="Calibri"/>
              </a:rPr>
              <a:t>simple</a:t>
            </a:r>
            <a:r>
              <a:rPr sz="2200" spc="5" dirty="0">
                <a:latin typeface="Calibri"/>
                <a:cs typeface="Calibri"/>
              </a:rPr>
              <a:t> </a:t>
            </a:r>
            <a:r>
              <a:rPr sz="2200" spc="-5" dirty="0">
                <a:latin typeface="Calibri"/>
                <a:cs typeface="Calibri"/>
              </a:rPr>
              <a:t>as</a:t>
            </a:r>
            <a:r>
              <a:rPr sz="2200" spc="5" dirty="0">
                <a:latin typeface="Calibri"/>
                <a:cs typeface="Calibri"/>
              </a:rPr>
              <a:t> </a:t>
            </a:r>
            <a:r>
              <a:rPr sz="2200" spc="-5" dirty="0">
                <a:latin typeface="Calibri"/>
                <a:cs typeface="Calibri"/>
              </a:rPr>
              <a:t>solving</a:t>
            </a:r>
            <a:r>
              <a:rPr sz="2200" spc="-10" dirty="0">
                <a:latin typeface="Calibri"/>
                <a:cs typeface="Calibri"/>
              </a:rPr>
              <a:t> the</a:t>
            </a:r>
            <a:r>
              <a:rPr sz="2200" spc="5" dirty="0">
                <a:latin typeface="Calibri"/>
                <a:cs typeface="Calibri"/>
              </a:rPr>
              <a:t> </a:t>
            </a:r>
            <a:r>
              <a:rPr sz="2200" spc="-10" dirty="0">
                <a:latin typeface="Calibri"/>
                <a:cs typeface="Calibri"/>
              </a:rPr>
              <a:t>equation</a:t>
            </a:r>
            <a:r>
              <a:rPr sz="2200" spc="10" dirty="0">
                <a:latin typeface="Calibri"/>
                <a:cs typeface="Calibri"/>
              </a:rPr>
              <a:t> </a:t>
            </a:r>
            <a:r>
              <a:rPr sz="2200" spc="-20" dirty="0">
                <a:latin typeface="Calibri"/>
                <a:cs typeface="Calibri"/>
              </a:rPr>
              <a:t>for</a:t>
            </a:r>
            <a:r>
              <a:rPr sz="2200" spc="-5" dirty="0">
                <a:latin typeface="Calibri"/>
                <a:cs typeface="Calibri"/>
              </a:rPr>
              <a:t> a</a:t>
            </a:r>
            <a:r>
              <a:rPr sz="2200" spc="10" dirty="0">
                <a:latin typeface="Calibri"/>
                <a:cs typeface="Calibri"/>
              </a:rPr>
              <a:t> </a:t>
            </a:r>
            <a:r>
              <a:rPr sz="2200" spc="-5" dirty="0">
                <a:latin typeface="Calibri"/>
                <a:cs typeface="Calibri"/>
              </a:rPr>
              <a:t>specific set</a:t>
            </a:r>
            <a:r>
              <a:rPr sz="2200" spc="10" dirty="0">
                <a:latin typeface="Calibri"/>
                <a:cs typeface="Calibri"/>
              </a:rPr>
              <a:t> </a:t>
            </a:r>
            <a:r>
              <a:rPr sz="2200" dirty="0">
                <a:latin typeface="Calibri"/>
                <a:cs typeface="Calibri"/>
              </a:rPr>
              <a:t>of</a:t>
            </a:r>
            <a:r>
              <a:rPr sz="2200" spc="5" dirty="0">
                <a:latin typeface="Calibri"/>
                <a:cs typeface="Calibri"/>
              </a:rPr>
              <a:t> </a:t>
            </a:r>
            <a:r>
              <a:rPr sz="2200" spc="-5" dirty="0">
                <a:latin typeface="Calibri"/>
                <a:cs typeface="Calibri"/>
              </a:rPr>
              <a:t>inputs.</a:t>
            </a:r>
            <a:endParaRPr sz="2200">
              <a:latin typeface="Calibri"/>
              <a:cs typeface="Calibri"/>
            </a:endParaRPr>
          </a:p>
          <a:p>
            <a:pPr marL="368300" indent="-342900">
              <a:lnSpc>
                <a:spcPct val="100000"/>
              </a:lnSpc>
              <a:spcBef>
                <a:spcPts val="20"/>
              </a:spcBef>
              <a:buFont typeface="Arial"/>
              <a:buChar char="•"/>
              <a:tabLst>
                <a:tab pos="367665" algn="l"/>
                <a:tab pos="368300" algn="l"/>
              </a:tabLst>
            </a:pPr>
            <a:r>
              <a:rPr sz="2200" spc="-20" dirty="0">
                <a:latin typeface="Calibri"/>
                <a:cs typeface="Calibri"/>
              </a:rPr>
              <a:t>Let’s</a:t>
            </a:r>
            <a:r>
              <a:rPr sz="2200" spc="10" dirty="0">
                <a:latin typeface="Calibri"/>
                <a:cs typeface="Calibri"/>
              </a:rPr>
              <a:t> </a:t>
            </a:r>
            <a:r>
              <a:rPr sz="2200" spc="-25" dirty="0">
                <a:latin typeface="Calibri"/>
                <a:cs typeface="Calibri"/>
              </a:rPr>
              <a:t>make</a:t>
            </a:r>
            <a:r>
              <a:rPr sz="2200" spc="10" dirty="0">
                <a:latin typeface="Calibri"/>
                <a:cs typeface="Calibri"/>
              </a:rPr>
              <a:t> </a:t>
            </a:r>
            <a:r>
              <a:rPr sz="2200" spc="-5" dirty="0">
                <a:latin typeface="Calibri"/>
                <a:cs typeface="Calibri"/>
              </a:rPr>
              <a:t>this</a:t>
            </a:r>
            <a:r>
              <a:rPr sz="2200" spc="-15" dirty="0">
                <a:latin typeface="Calibri"/>
                <a:cs typeface="Calibri"/>
              </a:rPr>
              <a:t> concrete</a:t>
            </a:r>
            <a:r>
              <a:rPr sz="2200" spc="10" dirty="0">
                <a:latin typeface="Calibri"/>
                <a:cs typeface="Calibri"/>
              </a:rPr>
              <a:t> </a:t>
            </a:r>
            <a:r>
              <a:rPr sz="2200" spc="-5" dirty="0">
                <a:latin typeface="Calibri"/>
                <a:cs typeface="Calibri"/>
              </a:rPr>
              <a:t>with an</a:t>
            </a:r>
            <a:r>
              <a:rPr sz="2200" spc="-15" dirty="0">
                <a:latin typeface="Calibri"/>
                <a:cs typeface="Calibri"/>
              </a:rPr>
              <a:t> example.</a:t>
            </a:r>
            <a:endParaRPr sz="2200">
              <a:latin typeface="Calibri"/>
              <a:cs typeface="Calibri"/>
            </a:endParaRPr>
          </a:p>
          <a:p>
            <a:pPr marL="368300" indent="-342900">
              <a:lnSpc>
                <a:spcPct val="100000"/>
              </a:lnSpc>
              <a:buFont typeface="Arial"/>
              <a:buChar char="•"/>
              <a:tabLst>
                <a:tab pos="367665" algn="l"/>
                <a:tab pos="368300" algn="l"/>
              </a:tabLst>
            </a:pPr>
            <a:r>
              <a:rPr sz="2200" spc="-5" dirty="0">
                <a:latin typeface="Calibri"/>
                <a:cs typeface="Calibri"/>
              </a:rPr>
              <a:t>Imagine</a:t>
            </a:r>
            <a:r>
              <a:rPr sz="2200" dirty="0">
                <a:latin typeface="Calibri"/>
                <a:cs typeface="Calibri"/>
              </a:rPr>
              <a:t> </a:t>
            </a:r>
            <a:r>
              <a:rPr sz="2200" spc="-15" dirty="0">
                <a:latin typeface="Calibri"/>
                <a:cs typeface="Calibri"/>
              </a:rPr>
              <a:t>we</a:t>
            </a:r>
            <a:r>
              <a:rPr sz="2200" spc="15" dirty="0">
                <a:latin typeface="Calibri"/>
                <a:cs typeface="Calibri"/>
              </a:rPr>
              <a:t> </a:t>
            </a:r>
            <a:r>
              <a:rPr sz="2200" spc="-15" dirty="0">
                <a:latin typeface="Calibri"/>
                <a:cs typeface="Calibri"/>
              </a:rPr>
              <a:t>are</a:t>
            </a:r>
            <a:r>
              <a:rPr sz="2200" spc="-10" dirty="0">
                <a:latin typeface="Calibri"/>
                <a:cs typeface="Calibri"/>
              </a:rPr>
              <a:t> predicting</a:t>
            </a:r>
            <a:r>
              <a:rPr sz="2200" spc="5" dirty="0">
                <a:latin typeface="Calibri"/>
                <a:cs typeface="Calibri"/>
              </a:rPr>
              <a:t> </a:t>
            </a:r>
            <a:r>
              <a:rPr sz="2200" spc="-15" dirty="0">
                <a:latin typeface="Calibri"/>
                <a:cs typeface="Calibri"/>
              </a:rPr>
              <a:t>weight</a:t>
            </a:r>
            <a:r>
              <a:rPr sz="2200" spc="10" dirty="0">
                <a:latin typeface="Calibri"/>
                <a:cs typeface="Calibri"/>
              </a:rPr>
              <a:t> </a:t>
            </a:r>
            <a:r>
              <a:rPr sz="2200" spc="-5" dirty="0">
                <a:latin typeface="Calibri"/>
                <a:cs typeface="Calibri"/>
              </a:rPr>
              <a:t>(y)</a:t>
            </a:r>
            <a:r>
              <a:rPr sz="2200" spc="10" dirty="0">
                <a:latin typeface="Calibri"/>
                <a:cs typeface="Calibri"/>
              </a:rPr>
              <a:t> </a:t>
            </a:r>
            <a:r>
              <a:rPr sz="2200" spc="-10" dirty="0">
                <a:latin typeface="Calibri"/>
                <a:cs typeface="Calibri"/>
              </a:rPr>
              <a:t>from</a:t>
            </a:r>
            <a:r>
              <a:rPr sz="2200" spc="5" dirty="0">
                <a:latin typeface="Calibri"/>
                <a:cs typeface="Calibri"/>
              </a:rPr>
              <a:t> </a:t>
            </a:r>
            <a:r>
              <a:rPr sz="2200" spc="-10" dirty="0">
                <a:latin typeface="Calibri"/>
                <a:cs typeface="Calibri"/>
              </a:rPr>
              <a:t>height</a:t>
            </a:r>
            <a:r>
              <a:rPr sz="2200" spc="10" dirty="0">
                <a:latin typeface="Calibri"/>
                <a:cs typeface="Calibri"/>
              </a:rPr>
              <a:t> </a:t>
            </a:r>
            <a:r>
              <a:rPr sz="2200" spc="-10" dirty="0">
                <a:latin typeface="Calibri"/>
                <a:cs typeface="Calibri"/>
              </a:rPr>
              <a:t>(x).</a:t>
            </a:r>
            <a:endParaRPr sz="2200">
              <a:latin typeface="Calibri"/>
              <a:cs typeface="Calibri"/>
            </a:endParaRPr>
          </a:p>
          <a:p>
            <a:pPr marL="368300" marR="41275" indent="-342900">
              <a:lnSpc>
                <a:spcPts val="2110"/>
              </a:lnSpc>
              <a:spcBef>
                <a:spcPts val="515"/>
              </a:spcBef>
              <a:buFont typeface="Arial"/>
              <a:buChar char="•"/>
              <a:tabLst>
                <a:tab pos="367665" algn="l"/>
                <a:tab pos="368300" algn="l"/>
              </a:tabLst>
            </a:pPr>
            <a:r>
              <a:rPr sz="2200" spc="-10" dirty="0">
                <a:latin typeface="Calibri"/>
                <a:cs typeface="Calibri"/>
              </a:rPr>
              <a:t>Our</a:t>
            </a:r>
            <a:r>
              <a:rPr sz="2200" spc="5" dirty="0">
                <a:latin typeface="Calibri"/>
                <a:cs typeface="Calibri"/>
              </a:rPr>
              <a:t> </a:t>
            </a:r>
            <a:r>
              <a:rPr sz="2200" spc="-5" dirty="0">
                <a:latin typeface="Calibri"/>
                <a:cs typeface="Calibri"/>
              </a:rPr>
              <a:t>linear</a:t>
            </a:r>
            <a:r>
              <a:rPr sz="2200" spc="-10" dirty="0">
                <a:latin typeface="Calibri"/>
                <a:cs typeface="Calibri"/>
              </a:rPr>
              <a:t> regression </a:t>
            </a:r>
            <a:r>
              <a:rPr sz="2200" spc="-5" dirty="0">
                <a:latin typeface="Calibri"/>
                <a:cs typeface="Calibri"/>
              </a:rPr>
              <a:t>model</a:t>
            </a:r>
            <a:r>
              <a:rPr sz="2200" spc="20" dirty="0">
                <a:latin typeface="Calibri"/>
                <a:cs typeface="Calibri"/>
              </a:rPr>
              <a:t> </a:t>
            </a:r>
            <a:r>
              <a:rPr sz="2200" spc="-15" dirty="0">
                <a:latin typeface="Calibri"/>
                <a:cs typeface="Calibri"/>
              </a:rPr>
              <a:t>representation</a:t>
            </a:r>
            <a:r>
              <a:rPr sz="2200" spc="-10" dirty="0">
                <a:latin typeface="Calibri"/>
                <a:cs typeface="Calibri"/>
              </a:rPr>
              <a:t> </a:t>
            </a:r>
            <a:r>
              <a:rPr sz="2200" spc="-20" dirty="0">
                <a:latin typeface="Calibri"/>
                <a:cs typeface="Calibri"/>
              </a:rPr>
              <a:t>for</a:t>
            </a:r>
            <a:r>
              <a:rPr sz="2200" spc="10" dirty="0">
                <a:latin typeface="Calibri"/>
                <a:cs typeface="Calibri"/>
              </a:rPr>
              <a:t> </a:t>
            </a:r>
            <a:r>
              <a:rPr sz="2200" spc="-10" dirty="0">
                <a:latin typeface="Calibri"/>
                <a:cs typeface="Calibri"/>
              </a:rPr>
              <a:t>this</a:t>
            </a:r>
            <a:r>
              <a:rPr sz="2200" spc="-5" dirty="0">
                <a:latin typeface="Calibri"/>
                <a:cs typeface="Calibri"/>
              </a:rPr>
              <a:t> </a:t>
            </a:r>
            <a:r>
              <a:rPr sz="2200" spc="-10" dirty="0">
                <a:latin typeface="Calibri"/>
                <a:cs typeface="Calibri"/>
              </a:rPr>
              <a:t>problem</a:t>
            </a:r>
            <a:r>
              <a:rPr sz="2200" spc="5" dirty="0">
                <a:latin typeface="Calibri"/>
                <a:cs typeface="Calibri"/>
              </a:rPr>
              <a:t> </a:t>
            </a:r>
            <a:r>
              <a:rPr sz="2200" spc="-10" dirty="0">
                <a:latin typeface="Calibri"/>
                <a:cs typeface="Calibri"/>
              </a:rPr>
              <a:t>would </a:t>
            </a:r>
            <a:r>
              <a:rPr sz="2200" spc="-480" dirty="0">
                <a:latin typeface="Calibri"/>
                <a:cs typeface="Calibri"/>
              </a:rPr>
              <a:t> </a:t>
            </a:r>
            <a:r>
              <a:rPr sz="2200" spc="-10" dirty="0">
                <a:latin typeface="Calibri"/>
                <a:cs typeface="Calibri"/>
              </a:rPr>
              <a:t>be:</a:t>
            </a:r>
            <a:endParaRPr sz="2200">
              <a:latin typeface="Calibri"/>
              <a:cs typeface="Calibri"/>
            </a:endParaRPr>
          </a:p>
          <a:p>
            <a:pPr marL="482600">
              <a:lnSpc>
                <a:spcPts val="2395"/>
              </a:lnSpc>
              <a:spcBef>
                <a:spcPts val="25"/>
              </a:spcBef>
            </a:pPr>
            <a:r>
              <a:rPr sz="2000" dirty="0">
                <a:latin typeface="Calibri"/>
                <a:cs typeface="Calibri"/>
              </a:rPr>
              <a:t>y</a:t>
            </a:r>
            <a:r>
              <a:rPr sz="2000" spc="-30" dirty="0">
                <a:latin typeface="Calibri"/>
                <a:cs typeface="Calibri"/>
              </a:rPr>
              <a:t> </a:t>
            </a:r>
            <a:r>
              <a:rPr sz="2000" dirty="0">
                <a:latin typeface="Calibri"/>
                <a:cs typeface="Calibri"/>
              </a:rPr>
              <a:t>=</a:t>
            </a:r>
            <a:r>
              <a:rPr sz="2000" spc="-15" dirty="0">
                <a:latin typeface="Calibri"/>
                <a:cs typeface="Calibri"/>
              </a:rPr>
              <a:t> </a:t>
            </a:r>
            <a:r>
              <a:rPr sz="2000" spc="5" dirty="0">
                <a:latin typeface="Calibri"/>
                <a:cs typeface="Calibri"/>
              </a:rPr>
              <a:t>B</a:t>
            </a:r>
            <a:r>
              <a:rPr sz="1950" spc="7" baseline="-21367" dirty="0">
                <a:latin typeface="Calibri"/>
                <a:cs typeface="Calibri"/>
              </a:rPr>
              <a:t>0</a:t>
            </a:r>
            <a:r>
              <a:rPr sz="1950" spc="217" baseline="-21367" dirty="0">
                <a:latin typeface="Calibri"/>
                <a:cs typeface="Calibri"/>
              </a:rPr>
              <a:t> </a:t>
            </a:r>
            <a:r>
              <a:rPr sz="2000" dirty="0">
                <a:latin typeface="Calibri"/>
                <a:cs typeface="Calibri"/>
              </a:rPr>
              <a:t>+</a:t>
            </a:r>
            <a:r>
              <a:rPr sz="2000" spc="-15" dirty="0">
                <a:latin typeface="Calibri"/>
                <a:cs typeface="Calibri"/>
              </a:rPr>
              <a:t> </a:t>
            </a:r>
            <a:r>
              <a:rPr sz="2000" spc="5" dirty="0">
                <a:latin typeface="Calibri"/>
                <a:cs typeface="Calibri"/>
              </a:rPr>
              <a:t>B</a:t>
            </a:r>
            <a:r>
              <a:rPr sz="1950" spc="7" baseline="-21367" dirty="0">
                <a:latin typeface="Calibri"/>
                <a:cs typeface="Calibri"/>
              </a:rPr>
              <a:t>1</a:t>
            </a:r>
            <a:r>
              <a:rPr sz="2000" spc="5" dirty="0">
                <a:latin typeface="Calibri"/>
                <a:cs typeface="Calibri"/>
              </a:rPr>
              <a:t>x</a:t>
            </a:r>
            <a:r>
              <a:rPr sz="1950" spc="7" baseline="-21367" dirty="0">
                <a:latin typeface="Calibri"/>
                <a:cs typeface="Calibri"/>
              </a:rPr>
              <a:t>1</a:t>
            </a:r>
            <a:endParaRPr sz="1950" baseline="-21367">
              <a:latin typeface="Calibri"/>
              <a:cs typeface="Calibri"/>
            </a:endParaRPr>
          </a:p>
          <a:p>
            <a:pPr marL="368300" indent="-342900">
              <a:lnSpc>
                <a:spcPts val="2635"/>
              </a:lnSpc>
              <a:buFont typeface="Arial"/>
              <a:buChar char="•"/>
              <a:tabLst>
                <a:tab pos="367665" algn="l"/>
                <a:tab pos="368300" algn="l"/>
              </a:tabLst>
            </a:pPr>
            <a:r>
              <a:rPr sz="2200" dirty="0">
                <a:latin typeface="Calibri"/>
                <a:cs typeface="Calibri"/>
              </a:rPr>
              <a:t>or</a:t>
            </a:r>
            <a:endParaRPr sz="2200">
              <a:latin typeface="Calibri"/>
              <a:cs typeface="Calibri"/>
            </a:endParaRPr>
          </a:p>
          <a:p>
            <a:pPr marL="482600">
              <a:lnSpc>
                <a:spcPts val="2395"/>
              </a:lnSpc>
              <a:spcBef>
                <a:spcPts val="10"/>
              </a:spcBef>
            </a:pPr>
            <a:r>
              <a:rPr sz="2000" spc="-10" dirty="0">
                <a:latin typeface="Calibri"/>
                <a:cs typeface="Calibri"/>
              </a:rPr>
              <a:t>weight</a:t>
            </a:r>
            <a:r>
              <a:rPr sz="2000" spc="-20" dirty="0">
                <a:latin typeface="Calibri"/>
                <a:cs typeface="Calibri"/>
              </a:rPr>
              <a:t> </a:t>
            </a:r>
            <a:r>
              <a:rPr sz="2000" dirty="0">
                <a:latin typeface="Calibri"/>
                <a:cs typeface="Calibri"/>
              </a:rPr>
              <a:t>=</a:t>
            </a:r>
            <a:r>
              <a:rPr sz="2000" spc="-10" dirty="0">
                <a:latin typeface="Calibri"/>
                <a:cs typeface="Calibri"/>
              </a:rPr>
              <a:t> </a:t>
            </a:r>
            <a:r>
              <a:rPr sz="2000" spc="5" dirty="0">
                <a:latin typeface="Calibri"/>
                <a:cs typeface="Calibri"/>
              </a:rPr>
              <a:t>B</a:t>
            </a:r>
            <a:r>
              <a:rPr sz="1950" spc="7" baseline="-21367" dirty="0">
                <a:latin typeface="Calibri"/>
                <a:cs typeface="Calibri"/>
              </a:rPr>
              <a:t>0</a:t>
            </a:r>
            <a:r>
              <a:rPr sz="1950" spc="202" baseline="-21367" dirty="0">
                <a:latin typeface="Calibri"/>
                <a:cs typeface="Calibri"/>
              </a:rPr>
              <a:t> </a:t>
            </a:r>
            <a:r>
              <a:rPr sz="2000" spc="-5" dirty="0">
                <a:latin typeface="Calibri"/>
                <a:cs typeface="Calibri"/>
              </a:rPr>
              <a:t>+B</a:t>
            </a:r>
            <a:r>
              <a:rPr sz="1950" spc="-7" baseline="-21367" dirty="0">
                <a:latin typeface="Calibri"/>
                <a:cs typeface="Calibri"/>
              </a:rPr>
              <a:t>1</a:t>
            </a:r>
            <a:r>
              <a:rPr sz="2000" spc="-5" dirty="0">
                <a:latin typeface="Calibri"/>
                <a:cs typeface="Calibri"/>
              </a:rPr>
              <a:t>·height</a:t>
            </a:r>
            <a:endParaRPr sz="2000">
              <a:latin typeface="Calibri"/>
              <a:cs typeface="Calibri"/>
            </a:endParaRPr>
          </a:p>
          <a:p>
            <a:pPr marL="368300" indent="-342900">
              <a:lnSpc>
                <a:spcPts val="2635"/>
              </a:lnSpc>
              <a:buFont typeface="Arial"/>
              <a:buChar char="•"/>
              <a:tabLst>
                <a:tab pos="367665" algn="l"/>
                <a:tab pos="368300" algn="l"/>
              </a:tabLst>
            </a:pPr>
            <a:r>
              <a:rPr sz="2200" spc="-10" dirty="0">
                <a:latin typeface="Calibri"/>
                <a:cs typeface="Calibri"/>
              </a:rPr>
              <a:t>Where:</a:t>
            </a:r>
            <a:endParaRPr sz="2200">
              <a:latin typeface="Calibri"/>
              <a:cs typeface="Calibri"/>
            </a:endParaRPr>
          </a:p>
          <a:p>
            <a:pPr marL="482600">
              <a:lnSpc>
                <a:spcPct val="100000"/>
              </a:lnSpc>
              <a:spcBef>
                <a:spcPts val="10"/>
              </a:spcBef>
            </a:pPr>
            <a:r>
              <a:rPr sz="2000" spc="5" dirty="0">
                <a:latin typeface="Calibri"/>
                <a:cs typeface="Calibri"/>
              </a:rPr>
              <a:t>B</a:t>
            </a:r>
            <a:r>
              <a:rPr sz="1950" spc="7" baseline="-21367" dirty="0">
                <a:latin typeface="Calibri"/>
                <a:cs typeface="Calibri"/>
              </a:rPr>
              <a:t>0</a:t>
            </a:r>
            <a:r>
              <a:rPr sz="1950" spc="195" baseline="-21367" dirty="0">
                <a:latin typeface="Calibri"/>
                <a:cs typeface="Calibri"/>
              </a:rPr>
              <a:t> </a:t>
            </a:r>
            <a:r>
              <a:rPr sz="2000" dirty="0">
                <a:latin typeface="Calibri"/>
                <a:cs typeface="Calibri"/>
              </a:rPr>
              <a:t>=</a:t>
            </a:r>
            <a:r>
              <a:rPr sz="2000" spc="-15" dirty="0">
                <a:latin typeface="Calibri"/>
                <a:cs typeface="Calibri"/>
              </a:rPr>
              <a:t> </a:t>
            </a:r>
            <a:r>
              <a:rPr sz="2000" dirty="0">
                <a:latin typeface="Calibri"/>
                <a:cs typeface="Calibri"/>
              </a:rPr>
              <a:t>bias</a:t>
            </a:r>
            <a:r>
              <a:rPr sz="2000" spc="-5" dirty="0">
                <a:latin typeface="Calibri"/>
                <a:cs typeface="Calibri"/>
              </a:rPr>
              <a:t> </a:t>
            </a:r>
            <a:r>
              <a:rPr sz="2000" spc="-10" dirty="0">
                <a:latin typeface="Calibri"/>
                <a:cs typeface="Calibri"/>
              </a:rPr>
              <a:t>coefficient</a:t>
            </a:r>
            <a:endParaRPr sz="2000">
              <a:latin typeface="Calibri"/>
              <a:cs typeface="Calibri"/>
            </a:endParaRPr>
          </a:p>
          <a:p>
            <a:pPr marL="481965">
              <a:lnSpc>
                <a:spcPts val="2395"/>
              </a:lnSpc>
            </a:pPr>
            <a:r>
              <a:rPr sz="2000" spc="5" dirty="0">
                <a:latin typeface="Calibri"/>
                <a:cs typeface="Calibri"/>
              </a:rPr>
              <a:t>B</a:t>
            </a:r>
            <a:r>
              <a:rPr sz="1950" spc="7" baseline="-21367" dirty="0">
                <a:latin typeface="Calibri"/>
                <a:cs typeface="Calibri"/>
              </a:rPr>
              <a:t>1</a:t>
            </a:r>
            <a:r>
              <a:rPr sz="1950" spc="202" baseline="-21367" dirty="0">
                <a:latin typeface="Calibri"/>
                <a:cs typeface="Calibri"/>
              </a:rPr>
              <a:t> </a:t>
            </a:r>
            <a:r>
              <a:rPr sz="2000" dirty="0">
                <a:latin typeface="Calibri"/>
                <a:cs typeface="Calibri"/>
              </a:rPr>
              <a:t>=</a:t>
            </a:r>
            <a:r>
              <a:rPr sz="2000" spc="-5" dirty="0">
                <a:latin typeface="Calibri"/>
                <a:cs typeface="Calibri"/>
              </a:rPr>
              <a:t> </a:t>
            </a:r>
            <a:r>
              <a:rPr sz="2000" spc="-10" dirty="0">
                <a:latin typeface="Calibri"/>
                <a:cs typeface="Calibri"/>
              </a:rPr>
              <a:t>coefficient</a:t>
            </a:r>
            <a:r>
              <a:rPr sz="2000" spc="-5" dirty="0">
                <a:latin typeface="Calibri"/>
                <a:cs typeface="Calibri"/>
              </a:rPr>
              <a:t> </a:t>
            </a:r>
            <a:r>
              <a:rPr sz="2000" spc="-15" dirty="0">
                <a:latin typeface="Calibri"/>
                <a:cs typeface="Calibri"/>
              </a:rPr>
              <a:t>for</a:t>
            </a:r>
            <a:r>
              <a:rPr sz="2000" spc="-20" dirty="0">
                <a:latin typeface="Calibri"/>
                <a:cs typeface="Calibri"/>
              </a:rPr>
              <a:t> </a:t>
            </a:r>
            <a:r>
              <a:rPr sz="2000" dirty="0">
                <a:latin typeface="Calibri"/>
                <a:cs typeface="Calibri"/>
              </a:rPr>
              <a:t>the</a:t>
            </a:r>
            <a:r>
              <a:rPr sz="2000" spc="-5" dirty="0">
                <a:latin typeface="Calibri"/>
                <a:cs typeface="Calibri"/>
              </a:rPr>
              <a:t> height</a:t>
            </a:r>
            <a:endParaRPr sz="2000">
              <a:latin typeface="Calibri"/>
              <a:cs typeface="Calibri"/>
            </a:endParaRPr>
          </a:p>
          <a:p>
            <a:pPr marL="368300" marR="864869" indent="-342900">
              <a:lnSpc>
                <a:spcPts val="2110"/>
              </a:lnSpc>
              <a:spcBef>
                <a:spcPts val="505"/>
              </a:spcBef>
              <a:buFont typeface="Arial"/>
              <a:buChar char="•"/>
              <a:tabLst>
                <a:tab pos="367665" algn="l"/>
                <a:tab pos="368300" algn="l"/>
              </a:tabLst>
            </a:pPr>
            <a:r>
              <a:rPr sz="2200" spc="-50" dirty="0">
                <a:latin typeface="Calibri"/>
                <a:cs typeface="Calibri"/>
              </a:rPr>
              <a:t>We</a:t>
            </a:r>
            <a:r>
              <a:rPr sz="2200" spc="15" dirty="0">
                <a:latin typeface="Calibri"/>
                <a:cs typeface="Calibri"/>
              </a:rPr>
              <a:t> </a:t>
            </a:r>
            <a:r>
              <a:rPr sz="2200" spc="-5" dirty="0">
                <a:latin typeface="Calibri"/>
                <a:cs typeface="Calibri"/>
              </a:rPr>
              <a:t>use</a:t>
            </a:r>
            <a:r>
              <a:rPr sz="2200" spc="5" dirty="0">
                <a:latin typeface="Calibri"/>
                <a:cs typeface="Calibri"/>
              </a:rPr>
              <a:t> </a:t>
            </a:r>
            <a:r>
              <a:rPr sz="2200" spc="-5" dirty="0">
                <a:latin typeface="Calibri"/>
                <a:cs typeface="Calibri"/>
              </a:rPr>
              <a:t>one</a:t>
            </a:r>
            <a:r>
              <a:rPr sz="2200" spc="10" dirty="0">
                <a:latin typeface="Calibri"/>
                <a:cs typeface="Calibri"/>
              </a:rPr>
              <a:t> </a:t>
            </a:r>
            <a:r>
              <a:rPr sz="2200" dirty="0">
                <a:latin typeface="Calibri"/>
                <a:cs typeface="Calibri"/>
              </a:rPr>
              <a:t>of</a:t>
            </a:r>
            <a:r>
              <a:rPr sz="2200" spc="5" dirty="0">
                <a:latin typeface="Calibri"/>
                <a:cs typeface="Calibri"/>
              </a:rPr>
              <a:t> </a:t>
            </a:r>
            <a:r>
              <a:rPr sz="2200" spc="-10" dirty="0">
                <a:latin typeface="Calibri"/>
                <a:cs typeface="Calibri"/>
              </a:rPr>
              <a:t>the</a:t>
            </a:r>
            <a:r>
              <a:rPr sz="2200" spc="20" dirty="0">
                <a:latin typeface="Calibri"/>
                <a:cs typeface="Calibri"/>
              </a:rPr>
              <a:t> </a:t>
            </a:r>
            <a:r>
              <a:rPr sz="2200" spc="-10" dirty="0">
                <a:latin typeface="Calibri"/>
                <a:cs typeface="Calibri"/>
              </a:rPr>
              <a:t>regression methods</a:t>
            </a:r>
            <a:r>
              <a:rPr sz="2200" spc="30" dirty="0">
                <a:latin typeface="Calibri"/>
                <a:cs typeface="Calibri"/>
              </a:rPr>
              <a:t> </a:t>
            </a:r>
            <a:r>
              <a:rPr sz="2200" spc="-20" dirty="0">
                <a:latin typeface="Calibri"/>
                <a:cs typeface="Calibri"/>
              </a:rPr>
              <a:t>to</a:t>
            </a:r>
            <a:r>
              <a:rPr sz="2200" spc="10" dirty="0">
                <a:latin typeface="Calibri"/>
                <a:cs typeface="Calibri"/>
              </a:rPr>
              <a:t> </a:t>
            </a:r>
            <a:r>
              <a:rPr sz="2200" spc="-5" dirty="0">
                <a:latin typeface="Calibri"/>
                <a:cs typeface="Calibri"/>
              </a:rPr>
              <a:t>find a good</a:t>
            </a:r>
            <a:r>
              <a:rPr sz="2200" spc="5" dirty="0">
                <a:latin typeface="Calibri"/>
                <a:cs typeface="Calibri"/>
              </a:rPr>
              <a:t> </a:t>
            </a:r>
            <a:r>
              <a:rPr sz="2200" spc="-5" dirty="0">
                <a:latin typeface="Calibri"/>
                <a:cs typeface="Calibri"/>
              </a:rPr>
              <a:t>set</a:t>
            </a:r>
            <a:r>
              <a:rPr sz="2200" dirty="0">
                <a:latin typeface="Calibri"/>
                <a:cs typeface="Calibri"/>
              </a:rPr>
              <a:t> of </a:t>
            </a:r>
            <a:r>
              <a:rPr sz="2200" spc="-480" dirty="0">
                <a:latin typeface="Calibri"/>
                <a:cs typeface="Calibri"/>
              </a:rPr>
              <a:t> </a:t>
            </a:r>
            <a:r>
              <a:rPr sz="2200" spc="-15" dirty="0">
                <a:latin typeface="Calibri"/>
                <a:cs typeface="Calibri"/>
              </a:rPr>
              <a:t>coefficient</a:t>
            </a:r>
            <a:r>
              <a:rPr sz="2200" spc="20" dirty="0">
                <a:latin typeface="Calibri"/>
                <a:cs typeface="Calibri"/>
              </a:rPr>
              <a:t> </a:t>
            </a:r>
            <a:r>
              <a:rPr sz="2200" spc="-10" dirty="0">
                <a:latin typeface="Calibri"/>
                <a:cs typeface="Calibri"/>
              </a:rPr>
              <a:t>values.</a:t>
            </a:r>
            <a:endParaRPr sz="220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8758" y="461581"/>
            <a:ext cx="5124450" cy="696595"/>
          </a:xfrm>
          <a:prstGeom prst="rect">
            <a:avLst/>
          </a:prstGeom>
        </p:spPr>
        <p:txBody>
          <a:bodyPr vert="horz" wrap="square" lIns="0" tIns="13335" rIns="0" bIns="0" rtlCol="0">
            <a:spAutoFit/>
          </a:bodyPr>
          <a:lstStyle/>
          <a:p>
            <a:pPr marL="12700">
              <a:lnSpc>
                <a:spcPct val="100000"/>
              </a:lnSpc>
              <a:spcBef>
                <a:spcPts val="105"/>
              </a:spcBef>
            </a:pPr>
            <a:r>
              <a:rPr spc="-10" dirty="0"/>
              <a:t>Polynomial</a:t>
            </a:r>
            <a:r>
              <a:rPr spc="-65" dirty="0"/>
              <a:t> </a:t>
            </a:r>
            <a:r>
              <a:rPr spc="-15" dirty="0"/>
              <a:t>Regression</a:t>
            </a:r>
          </a:p>
        </p:txBody>
      </p:sp>
      <p:sp>
        <p:nvSpPr>
          <p:cNvPr id="3" name="object 3"/>
          <p:cNvSpPr txBox="1"/>
          <p:nvPr/>
        </p:nvSpPr>
        <p:spPr>
          <a:xfrm>
            <a:off x="187266" y="1784889"/>
            <a:ext cx="3314065" cy="4048760"/>
          </a:xfrm>
          <a:prstGeom prst="rect">
            <a:avLst/>
          </a:prstGeom>
        </p:spPr>
        <p:txBody>
          <a:bodyPr vert="horz" wrap="square" lIns="0" tIns="76835" rIns="0" bIns="0" rtlCol="0">
            <a:spAutoFit/>
          </a:bodyPr>
          <a:lstStyle/>
          <a:p>
            <a:pPr marL="194945" marR="142240" indent="-182880">
              <a:lnSpc>
                <a:spcPts val="2110"/>
              </a:lnSpc>
              <a:spcBef>
                <a:spcPts val="605"/>
              </a:spcBef>
              <a:buFont typeface="Arial"/>
              <a:buChar char="•"/>
              <a:tabLst>
                <a:tab pos="195580" algn="l"/>
              </a:tabLst>
            </a:pPr>
            <a:r>
              <a:rPr sz="2200" spc="-5" dirty="0">
                <a:latin typeface="Calibri"/>
                <a:cs typeface="Calibri"/>
              </a:rPr>
              <a:t>Linear </a:t>
            </a:r>
            <a:r>
              <a:rPr sz="2200" spc="-10" dirty="0">
                <a:latin typeface="Calibri"/>
                <a:cs typeface="Calibri"/>
              </a:rPr>
              <a:t>regression </a:t>
            </a:r>
            <a:r>
              <a:rPr sz="2200" spc="-5" dirty="0">
                <a:latin typeface="Calibri"/>
                <a:cs typeface="Calibri"/>
              </a:rPr>
              <a:t>assumes </a:t>
            </a:r>
            <a:r>
              <a:rPr sz="2200" spc="-484" dirty="0">
                <a:latin typeface="Calibri"/>
                <a:cs typeface="Calibri"/>
              </a:rPr>
              <a:t> </a:t>
            </a:r>
            <a:r>
              <a:rPr sz="2200" spc="-10" dirty="0">
                <a:latin typeface="Calibri"/>
                <a:cs typeface="Calibri"/>
              </a:rPr>
              <a:t>that</a:t>
            </a:r>
            <a:r>
              <a:rPr sz="2200" spc="-5" dirty="0">
                <a:latin typeface="Calibri"/>
                <a:cs typeface="Calibri"/>
              </a:rPr>
              <a:t> </a:t>
            </a:r>
            <a:r>
              <a:rPr sz="2200" spc="-10" dirty="0">
                <a:latin typeface="Calibri"/>
                <a:cs typeface="Calibri"/>
              </a:rPr>
              <a:t>the</a:t>
            </a:r>
            <a:r>
              <a:rPr sz="2200" spc="10" dirty="0">
                <a:latin typeface="Calibri"/>
                <a:cs typeface="Calibri"/>
              </a:rPr>
              <a:t> </a:t>
            </a:r>
            <a:r>
              <a:rPr sz="2200" spc="-10" dirty="0">
                <a:latin typeface="Calibri"/>
                <a:cs typeface="Calibri"/>
              </a:rPr>
              <a:t>relationship </a:t>
            </a:r>
            <a:r>
              <a:rPr sz="2200" spc="-5" dirty="0">
                <a:latin typeface="Calibri"/>
                <a:cs typeface="Calibri"/>
              </a:rPr>
              <a:t> </a:t>
            </a:r>
            <a:r>
              <a:rPr sz="2200" spc="-15" dirty="0">
                <a:latin typeface="Calibri"/>
                <a:cs typeface="Calibri"/>
              </a:rPr>
              <a:t>between</a:t>
            </a:r>
            <a:r>
              <a:rPr sz="2200" spc="20" dirty="0">
                <a:latin typeface="Calibri"/>
                <a:cs typeface="Calibri"/>
              </a:rPr>
              <a:t> </a:t>
            </a:r>
            <a:r>
              <a:rPr sz="2200" spc="-10" dirty="0">
                <a:latin typeface="Calibri"/>
                <a:cs typeface="Calibri"/>
              </a:rPr>
              <a:t>the</a:t>
            </a:r>
            <a:r>
              <a:rPr sz="2200" spc="5" dirty="0">
                <a:latin typeface="Calibri"/>
                <a:cs typeface="Calibri"/>
              </a:rPr>
              <a:t> </a:t>
            </a:r>
            <a:r>
              <a:rPr sz="2200" spc="-5" dirty="0">
                <a:latin typeface="Calibri"/>
                <a:cs typeface="Calibri"/>
              </a:rPr>
              <a:t>input</a:t>
            </a:r>
            <a:r>
              <a:rPr sz="2200" spc="-20" dirty="0">
                <a:latin typeface="Calibri"/>
                <a:cs typeface="Calibri"/>
              </a:rPr>
              <a:t> </a:t>
            </a:r>
            <a:r>
              <a:rPr sz="2200" spc="-10" dirty="0">
                <a:latin typeface="Calibri"/>
                <a:cs typeface="Calibri"/>
              </a:rPr>
              <a:t>and </a:t>
            </a:r>
            <a:r>
              <a:rPr sz="2200" spc="-5" dirty="0">
                <a:latin typeface="Calibri"/>
                <a:cs typeface="Calibri"/>
              </a:rPr>
              <a:t> output is</a:t>
            </a:r>
            <a:r>
              <a:rPr sz="2200" spc="-10" dirty="0">
                <a:latin typeface="Calibri"/>
                <a:cs typeface="Calibri"/>
              </a:rPr>
              <a:t> </a:t>
            </a:r>
            <a:r>
              <a:rPr sz="2200" spc="-35" dirty="0">
                <a:latin typeface="Calibri"/>
                <a:cs typeface="Calibri"/>
              </a:rPr>
              <a:t>linear.</a:t>
            </a:r>
            <a:endParaRPr sz="2200">
              <a:latin typeface="Calibri"/>
              <a:cs typeface="Calibri"/>
            </a:endParaRPr>
          </a:p>
          <a:p>
            <a:pPr marL="195580" indent="-182880">
              <a:lnSpc>
                <a:spcPct val="100000"/>
              </a:lnSpc>
              <a:spcBef>
                <a:spcPts val="25"/>
              </a:spcBef>
              <a:buFont typeface="Arial"/>
              <a:buChar char="•"/>
              <a:tabLst>
                <a:tab pos="195580" algn="l"/>
              </a:tabLst>
            </a:pPr>
            <a:r>
              <a:rPr sz="2200" spc="-10" dirty="0">
                <a:latin typeface="Calibri"/>
                <a:cs typeface="Calibri"/>
              </a:rPr>
              <a:t>What</a:t>
            </a:r>
            <a:r>
              <a:rPr sz="2200" spc="-20" dirty="0">
                <a:latin typeface="Calibri"/>
                <a:cs typeface="Calibri"/>
              </a:rPr>
              <a:t> </a:t>
            </a:r>
            <a:r>
              <a:rPr sz="2200" spc="-5" dirty="0">
                <a:latin typeface="Calibri"/>
                <a:cs typeface="Calibri"/>
              </a:rPr>
              <a:t>if</a:t>
            </a:r>
            <a:r>
              <a:rPr sz="2200" spc="-10" dirty="0">
                <a:latin typeface="Calibri"/>
                <a:cs typeface="Calibri"/>
              </a:rPr>
              <a:t> </a:t>
            </a:r>
            <a:r>
              <a:rPr sz="2200" spc="-5" dirty="0">
                <a:latin typeface="Calibri"/>
                <a:cs typeface="Calibri"/>
              </a:rPr>
              <a:t>it</a:t>
            </a:r>
            <a:r>
              <a:rPr sz="2200" spc="-20" dirty="0">
                <a:latin typeface="Calibri"/>
                <a:cs typeface="Calibri"/>
              </a:rPr>
              <a:t> </a:t>
            </a:r>
            <a:r>
              <a:rPr sz="2200" spc="-5" dirty="0">
                <a:latin typeface="Calibri"/>
                <a:cs typeface="Calibri"/>
              </a:rPr>
              <a:t>is</a:t>
            </a:r>
            <a:r>
              <a:rPr sz="2200" spc="-15" dirty="0">
                <a:latin typeface="Calibri"/>
                <a:cs typeface="Calibri"/>
              </a:rPr>
              <a:t> </a:t>
            </a:r>
            <a:r>
              <a:rPr sz="2200" spc="-5" dirty="0">
                <a:latin typeface="Calibri"/>
                <a:cs typeface="Calibri"/>
              </a:rPr>
              <a:t>not?</a:t>
            </a:r>
            <a:endParaRPr sz="2200">
              <a:latin typeface="Calibri"/>
              <a:cs typeface="Calibri"/>
            </a:endParaRPr>
          </a:p>
          <a:p>
            <a:pPr marL="194945" marR="5080" indent="-182880">
              <a:lnSpc>
                <a:spcPts val="2110"/>
              </a:lnSpc>
              <a:spcBef>
                <a:spcPts val="515"/>
              </a:spcBef>
              <a:buFont typeface="Arial"/>
              <a:buChar char="•"/>
              <a:tabLst>
                <a:tab pos="195580" algn="l"/>
              </a:tabLst>
            </a:pPr>
            <a:r>
              <a:rPr sz="2200" spc="-10" dirty="0">
                <a:latin typeface="Calibri"/>
                <a:cs typeface="Calibri"/>
              </a:rPr>
              <a:t>Sometimes</a:t>
            </a:r>
            <a:r>
              <a:rPr sz="2200" spc="40" dirty="0">
                <a:latin typeface="Calibri"/>
                <a:cs typeface="Calibri"/>
              </a:rPr>
              <a:t> </a:t>
            </a:r>
            <a:r>
              <a:rPr sz="2200" spc="-10" dirty="0">
                <a:latin typeface="Calibri"/>
                <a:cs typeface="Calibri"/>
              </a:rPr>
              <a:t>you</a:t>
            </a:r>
            <a:r>
              <a:rPr sz="2200" spc="-5" dirty="0">
                <a:latin typeface="Calibri"/>
                <a:cs typeface="Calibri"/>
              </a:rPr>
              <a:t> </a:t>
            </a:r>
            <a:r>
              <a:rPr sz="2200" spc="-15" dirty="0">
                <a:latin typeface="Calibri"/>
                <a:cs typeface="Calibri"/>
              </a:rPr>
              <a:t>can </a:t>
            </a:r>
            <a:r>
              <a:rPr sz="2200" spc="-10" dirty="0">
                <a:latin typeface="Calibri"/>
                <a:cs typeface="Calibri"/>
              </a:rPr>
              <a:t> </a:t>
            </a:r>
            <a:r>
              <a:rPr sz="2200" spc="-20" dirty="0">
                <a:latin typeface="Calibri"/>
                <a:cs typeface="Calibri"/>
              </a:rPr>
              <a:t>transform</a:t>
            </a:r>
            <a:r>
              <a:rPr sz="2200" dirty="0">
                <a:latin typeface="Calibri"/>
                <a:cs typeface="Calibri"/>
              </a:rPr>
              <a:t> </a:t>
            </a:r>
            <a:r>
              <a:rPr sz="2200" spc="-10" dirty="0">
                <a:latin typeface="Calibri"/>
                <a:cs typeface="Calibri"/>
              </a:rPr>
              <a:t>the</a:t>
            </a:r>
            <a:r>
              <a:rPr sz="2200" spc="15" dirty="0">
                <a:latin typeface="Calibri"/>
                <a:cs typeface="Calibri"/>
              </a:rPr>
              <a:t> </a:t>
            </a:r>
            <a:r>
              <a:rPr sz="2200" spc="-20" dirty="0">
                <a:latin typeface="Calibri"/>
                <a:cs typeface="Calibri"/>
              </a:rPr>
              <a:t>data</a:t>
            </a:r>
            <a:r>
              <a:rPr sz="2200" dirty="0">
                <a:latin typeface="Calibri"/>
                <a:cs typeface="Calibri"/>
              </a:rPr>
              <a:t> </a:t>
            </a:r>
            <a:r>
              <a:rPr sz="2200" spc="-20" dirty="0">
                <a:latin typeface="Calibri"/>
                <a:cs typeface="Calibri"/>
              </a:rPr>
              <a:t>to</a:t>
            </a:r>
            <a:r>
              <a:rPr sz="2200" spc="5" dirty="0">
                <a:latin typeface="Calibri"/>
                <a:cs typeface="Calibri"/>
              </a:rPr>
              <a:t> </a:t>
            </a:r>
            <a:r>
              <a:rPr sz="2200" spc="-25" dirty="0">
                <a:latin typeface="Calibri"/>
                <a:cs typeface="Calibri"/>
              </a:rPr>
              <a:t>make </a:t>
            </a:r>
            <a:r>
              <a:rPr sz="2200" spc="-480" dirty="0">
                <a:latin typeface="Calibri"/>
                <a:cs typeface="Calibri"/>
              </a:rPr>
              <a:t> </a:t>
            </a:r>
            <a:r>
              <a:rPr sz="2200" spc="-10" dirty="0">
                <a:latin typeface="Calibri"/>
                <a:cs typeface="Calibri"/>
              </a:rPr>
              <a:t>the relationship </a:t>
            </a:r>
            <a:r>
              <a:rPr sz="2200" spc="-5" dirty="0">
                <a:latin typeface="Calibri"/>
                <a:cs typeface="Calibri"/>
              </a:rPr>
              <a:t>linear (e.g. </a:t>
            </a:r>
            <a:r>
              <a:rPr sz="2200" spc="-484" dirty="0">
                <a:latin typeface="Calibri"/>
                <a:cs typeface="Calibri"/>
              </a:rPr>
              <a:t> </a:t>
            </a:r>
            <a:r>
              <a:rPr sz="2200" dirty="0">
                <a:latin typeface="Calibri"/>
                <a:cs typeface="Calibri"/>
              </a:rPr>
              <a:t>log</a:t>
            </a:r>
            <a:r>
              <a:rPr sz="2200" spc="-5" dirty="0">
                <a:latin typeface="Calibri"/>
                <a:cs typeface="Calibri"/>
              </a:rPr>
              <a:t> </a:t>
            </a:r>
            <a:r>
              <a:rPr sz="2200" spc="-20" dirty="0">
                <a:latin typeface="Calibri"/>
                <a:cs typeface="Calibri"/>
              </a:rPr>
              <a:t>transform</a:t>
            </a:r>
            <a:r>
              <a:rPr sz="2200" spc="-5" dirty="0">
                <a:latin typeface="Calibri"/>
                <a:cs typeface="Calibri"/>
              </a:rPr>
              <a:t> </a:t>
            </a:r>
            <a:r>
              <a:rPr sz="2200" spc="-20" dirty="0">
                <a:latin typeface="Calibri"/>
                <a:cs typeface="Calibri"/>
              </a:rPr>
              <a:t>for</a:t>
            </a:r>
            <a:r>
              <a:rPr sz="2200" spc="-5" dirty="0">
                <a:latin typeface="Calibri"/>
                <a:cs typeface="Calibri"/>
              </a:rPr>
              <a:t> an </a:t>
            </a:r>
            <a:r>
              <a:rPr sz="2200" dirty="0">
                <a:latin typeface="Calibri"/>
                <a:cs typeface="Calibri"/>
              </a:rPr>
              <a:t> </a:t>
            </a:r>
            <a:r>
              <a:rPr sz="2200" spc="-15" dirty="0">
                <a:latin typeface="Calibri"/>
                <a:cs typeface="Calibri"/>
              </a:rPr>
              <a:t>exponential</a:t>
            </a:r>
            <a:r>
              <a:rPr sz="2200" spc="-10" dirty="0">
                <a:latin typeface="Calibri"/>
                <a:cs typeface="Calibri"/>
              </a:rPr>
              <a:t> relationship).</a:t>
            </a:r>
            <a:endParaRPr sz="2200">
              <a:latin typeface="Calibri"/>
              <a:cs typeface="Calibri"/>
            </a:endParaRPr>
          </a:p>
          <a:p>
            <a:pPr marL="194945" marR="24130" indent="-182880">
              <a:lnSpc>
                <a:spcPts val="2110"/>
              </a:lnSpc>
              <a:spcBef>
                <a:spcPts val="535"/>
              </a:spcBef>
              <a:buFont typeface="Arial"/>
              <a:buChar char="•"/>
              <a:tabLst>
                <a:tab pos="195580" algn="l"/>
              </a:tabLst>
            </a:pPr>
            <a:r>
              <a:rPr sz="2200" spc="-5" dirty="0">
                <a:latin typeface="Calibri"/>
                <a:cs typeface="Calibri"/>
              </a:rPr>
              <a:t>If </a:t>
            </a:r>
            <a:r>
              <a:rPr sz="2200" spc="-10" dirty="0">
                <a:latin typeface="Calibri"/>
                <a:cs typeface="Calibri"/>
              </a:rPr>
              <a:t>that</a:t>
            </a:r>
            <a:r>
              <a:rPr sz="2200" spc="-5" dirty="0">
                <a:latin typeface="Calibri"/>
                <a:cs typeface="Calibri"/>
              </a:rPr>
              <a:t> doesn’t </a:t>
            </a:r>
            <a:r>
              <a:rPr sz="2200" spc="-10" dirty="0">
                <a:latin typeface="Calibri"/>
                <a:cs typeface="Calibri"/>
              </a:rPr>
              <a:t>work,</a:t>
            </a:r>
            <a:r>
              <a:rPr sz="2200" spc="-5" dirty="0">
                <a:latin typeface="Calibri"/>
                <a:cs typeface="Calibri"/>
              </a:rPr>
              <a:t> </a:t>
            </a:r>
            <a:r>
              <a:rPr sz="2200" spc="-10" dirty="0">
                <a:latin typeface="Calibri"/>
                <a:cs typeface="Calibri"/>
              </a:rPr>
              <a:t>you </a:t>
            </a:r>
            <a:r>
              <a:rPr sz="2200" spc="-5" dirty="0">
                <a:latin typeface="Calibri"/>
                <a:cs typeface="Calibri"/>
              </a:rPr>
              <a:t> </a:t>
            </a:r>
            <a:r>
              <a:rPr sz="2200" spc="-15" dirty="0">
                <a:latin typeface="Calibri"/>
                <a:cs typeface="Calibri"/>
              </a:rPr>
              <a:t>can</a:t>
            </a:r>
            <a:r>
              <a:rPr sz="2200" spc="-5" dirty="0">
                <a:latin typeface="Calibri"/>
                <a:cs typeface="Calibri"/>
              </a:rPr>
              <a:t> use </a:t>
            </a:r>
            <a:r>
              <a:rPr sz="2200" spc="-5" dirty="0">
                <a:solidFill>
                  <a:srgbClr val="FF0000"/>
                </a:solidFill>
                <a:latin typeface="Calibri"/>
                <a:cs typeface="Calibri"/>
              </a:rPr>
              <a:t>polynomial </a:t>
            </a:r>
            <a:r>
              <a:rPr sz="2200" dirty="0">
                <a:solidFill>
                  <a:srgbClr val="FF0000"/>
                </a:solidFill>
                <a:latin typeface="Calibri"/>
                <a:cs typeface="Calibri"/>
              </a:rPr>
              <a:t> </a:t>
            </a:r>
            <a:r>
              <a:rPr sz="2200" spc="-10" dirty="0">
                <a:solidFill>
                  <a:srgbClr val="FF0000"/>
                </a:solidFill>
                <a:latin typeface="Calibri"/>
                <a:cs typeface="Calibri"/>
              </a:rPr>
              <a:t>regression</a:t>
            </a:r>
            <a:r>
              <a:rPr sz="2200" spc="-15" dirty="0">
                <a:solidFill>
                  <a:srgbClr val="FF0000"/>
                </a:solidFill>
                <a:latin typeface="Calibri"/>
                <a:cs typeface="Calibri"/>
              </a:rPr>
              <a:t> </a:t>
            </a:r>
            <a:r>
              <a:rPr sz="2200" spc="-20" dirty="0">
                <a:latin typeface="Calibri"/>
                <a:cs typeface="Calibri"/>
              </a:rPr>
              <a:t>to</a:t>
            </a:r>
            <a:r>
              <a:rPr sz="2200" spc="5" dirty="0">
                <a:latin typeface="Calibri"/>
                <a:cs typeface="Calibri"/>
              </a:rPr>
              <a:t> </a:t>
            </a:r>
            <a:r>
              <a:rPr sz="2200" spc="-5" dirty="0">
                <a:latin typeface="Calibri"/>
                <a:cs typeface="Calibri"/>
              </a:rPr>
              <a:t>fit</a:t>
            </a:r>
            <a:r>
              <a:rPr sz="2200" dirty="0">
                <a:latin typeface="Calibri"/>
                <a:cs typeface="Calibri"/>
              </a:rPr>
              <a:t> </a:t>
            </a:r>
            <a:r>
              <a:rPr sz="2200" spc="-10" dirty="0">
                <a:latin typeface="Calibri"/>
                <a:cs typeface="Calibri"/>
              </a:rPr>
              <a:t>the</a:t>
            </a:r>
            <a:r>
              <a:rPr sz="2200" spc="10" dirty="0">
                <a:latin typeface="Calibri"/>
                <a:cs typeface="Calibri"/>
              </a:rPr>
              <a:t> </a:t>
            </a:r>
            <a:r>
              <a:rPr sz="2200" spc="-20" dirty="0">
                <a:latin typeface="Calibri"/>
                <a:cs typeface="Calibri"/>
              </a:rPr>
              <a:t>data</a:t>
            </a:r>
            <a:r>
              <a:rPr sz="2200" spc="-5" dirty="0">
                <a:latin typeface="Calibri"/>
                <a:cs typeface="Calibri"/>
              </a:rPr>
              <a:t> </a:t>
            </a:r>
            <a:r>
              <a:rPr sz="2200" spc="-35" dirty="0">
                <a:latin typeface="Calibri"/>
                <a:cs typeface="Calibri"/>
              </a:rPr>
              <a:t>to </a:t>
            </a:r>
            <a:r>
              <a:rPr sz="2200" spc="-484" dirty="0">
                <a:latin typeface="Calibri"/>
                <a:cs typeface="Calibri"/>
              </a:rPr>
              <a:t> </a:t>
            </a:r>
            <a:r>
              <a:rPr sz="2200" spc="-5" dirty="0">
                <a:latin typeface="Calibri"/>
                <a:cs typeface="Calibri"/>
              </a:rPr>
              <a:t>a</a:t>
            </a:r>
            <a:r>
              <a:rPr sz="2200" spc="-10" dirty="0">
                <a:latin typeface="Calibri"/>
                <a:cs typeface="Calibri"/>
              </a:rPr>
              <a:t> </a:t>
            </a:r>
            <a:r>
              <a:rPr sz="2200" spc="-5" dirty="0">
                <a:latin typeface="Calibri"/>
                <a:cs typeface="Calibri"/>
              </a:rPr>
              <a:t>curve.</a:t>
            </a:r>
            <a:endParaRPr sz="2200">
              <a:latin typeface="Calibri"/>
              <a:cs typeface="Calibri"/>
            </a:endParaRPr>
          </a:p>
        </p:txBody>
      </p:sp>
      <p:pic>
        <p:nvPicPr>
          <p:cNvPr id="4" name="object 4"/>
          <p:cNvPicPr/>
          <p:nvPr/>
        </p:nvPicPr>
        <p:blipFill>
          <a:blip r:embed="rId2" cstate="print"/>
          <a:stretch>
            <a:fillRect/>
          </a:stretch>
        </p:blipFill>
        <p:spPr>
          <a:xfrm>
            <a:off x="3797808" y="2058923"/>
            <a:ext cx="5237975" cy="3657587"/>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505DB-F932-8653-30B9-4F5DF6292A46}"/>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4FEB5EB5-72A7-4EB7-632D-B5716C307D3E}"/>
              </a:ext>
            </a:extLst>
          </p:cNvPr>
          <p:cNvSpPr>
            <a:spLocks noGrp="1"/>
          </p:cNvSpPr>
          <p:nvPr>
            <p:ph idx="1"/>
          </p:nvPr>
        </p:nvSpPr>
        <p:spPr/>
        <p:txBody>
          <a:bodyPr/>
          <a:lstStyle/>
          <a:p>
            <a:r>
              <a:rPr lang="en-US" dirty="0"/>
              <a:t>We will be testing logistic regression in our project</a:t>
            </a:r>
          </a:p>
          <a:p>
            <a:r>
              <a:rPr lang="en-US" dirty="0"/>
              <a:t>Logistic regression predicts categorical variables compared to linear regression that predicts continuous variables</a:t>
            </a:r>
          </a:p>
          <a:p>
            <a:r>
              <a:rPr lang="en-US" dirty="0"/>
              <a:t>Our project will involve a fixed number of categories to predict, therefore logistic regression is better suited for the problem</a:t>
            </a:r>
          </a:p>
        </p:txBody>
      </p:sp>
    </p:spTree>
    <p:extLst>
      <p:ext uri="{BB962C8B-B14F-4D97-AF65-F5344CB8AC3E}">
        <p14:creationId xmlns:p14="http://schemas.microsoft.com/office/powerpoint/2010/main" val="2229956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5E9DF-3238-4B89-B552-45A37F5A294A}"/>
              </a:ext>
            </a:extLst>
          </p:cNvPr>
          <p:cNvSpPr>
            <a:spLocks noGrp="1"/>
          </p:cNvSpPr>
          <p:nvPr>
            <p:ph type="title"/>
          </p:nvPr>
        </p:nvSpPr>
        <p:spPr>
          <a:xfrm>
            <a:off x="457200" y="274638"/>
            <a:ext cx="8229600" cy="1143000"/>
          </a:xfrm>
        </p:spPr>
        <p:txBody>
          <a:bodyPr>
            <a:normAutofit/>
          </a:bodyPr>
          <a:lstStyle/>
          <a:p>
            <a:r>
              <a:rPr lang="en-US" dirty="0"/>
              <a:t>Discriminant Analysis Classifiers</a:t>
            </a:r>
          </a:p>
        </p:txBody>
      </p:sp>
      <p:sp>
        <p:nvSpPr>
          <p:cNvPr id="3" name="Content Placeholder 2">
            <a:extLst>
              <a:ext uri="{FF2B5EF4-FFF2-40B4-BE49-F238E27FC236}">
                <a16:creationId xmlns:a16="http://schemas.microsoft.com/office/drawing/2014/main" id="{4E0EFF9C-25D3-4F30-81F1-60C944CA97C3}"/>
              </a:ext>
            </a:extLst>
          </p:cNvPr>
          <p:cNvSpPr>
            <a:spLocks noGrp="1"/>
          </p:cNvSpPr>
          <p:nvPr>
            <p:ph idx="1"/>
          </p:nvPr>
        </p:nvSpPr>
        <p:spPr>
          <a:xfrm>
            <a:off x="457200" y="1600200"/>
            <a:ext cx="8229600" cy="4525963"/>
          </a:xfrm>
        </p:spPr>
        <p:txBody>
          <a:bodyPr>
            <a:normAutofit/>
          </a:bodyPr>
          <a:lstStyle/>
          <a:p>
            <a:r>
              <a:rPr lang="en-US" dirty="0"/>
              <a:t>Linear Discriminant Analysis (LDA) and Quadratic Discriminant Analysis (QDA) are two classic classifiers, with, as their names suggest, a linear and a quadratic decision surface, respectively.</a:t>
            </a:r>
          </a:p>
          <a:p>
            <a:r>
              <a:rPr lang="en-US" dirty="0"/>
              <a:t>These classifiers are attractive because they have closed-form solutions (uses a finite number of standard operations) that can be easily computed, are inherently multiclass, have proven to work well in practice, and have no hyperparameters (a parameter whose value is used to control the learning process) to tune.</a:t>
            </a:r>
          </a:p>
        </p:txBody>
      </p:sp>
    </p:spTree>
    <p:extLst>
      <p:ext uri="{BB962C8B-B14F-4D97-AF65-F5344CB8AC3E}">
        <p14:creationId xmlns:p14="http://schemas.microsoft.com/office/powerpoint/2010/main" val="37196012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5E9DF-3238-4B89-B552-45A37F5A294A}"/>
              </a:ext>
            </a:extLst>
          </p:cNvPr>
          <p:cNvSpPr>
            <a:spLocks noGrp="1"/>
          </p:cNvSpPr>
          <p:nvPr>
            <p:ph type="title"/>
          </p:nvPr>
        </p:nvSpPr>
        <p:spPr>
          <a:xfrm>
            <a:off x="65741" y="174625"/>
            <a:ext cx="4343400" cy="1311275"/>
          </a:xfrm>
        </p:spPr>
        <p:txBody>
          <a:bodyPr>
            <a:normAutofit/>
          </a:bodyPr>
          <a:lstStyle/>
          <a:p>
            <a:r>
              <a:rPr lang="en-US" dirty="0"/>
              <a:t>Discriminant Analysis Classifiers</a:t>
            </a:r>
          </a:p>
        </p:txBody>
      </p:sp>
      <p:sp>
        <p:nvSpPr>
          <p:cNvPr id="3" name="Content Placeholder 2">
            <a:extLst>
              <a:ext uri="{FF2B5EF4-FFF2-40B4-BE49-F238E27FC236}">
                <a16:creationId xmlns:a16="http://schemas.microsoft.com/office/drawing/2014/main" id="{4E0EFF9C-25D3-4F30-81F1-60C944CA97C3}"/>
              </a:ext>
            </a:extLst>
          </p:cNvPr>
          <p:cNvSpPr>
            <a:spLocks noGrp="1"/>
          </p:cNvSpPr>
          <p:nvPr>
            <p:ph idx="1"/>
          </p:nvPr>
        </p:nvSpPr>
        <p:spPr>
          <a:xfrm>
            <a:off x="4474882" y="136525"/>
            <a:ext cx="4603376" cy="1387475"/>
          </a:xfrm>
        </p:spPr>
        <p:txBody>
          <a:bodyPr>
            <a:normAutofit fontScale="85000" lnSpcReduction="10000"/>
          </a:bodyPr>
          <a:lstStyle/>
          <a:p>
            <a:pPr marL="182880" indent="-182880">
              <a:spcBef>
                <a:spcPts val="0"/>
              </a:spcBef>
            </a:pPr>
            <a:r>
              <a:rPr lang="en-US" sz="1800" dirty="0"/>
              <a:t>The plot shows decision boundaries for Linear Discriminant Analysis and Quadratic Discriminant Analysis. </a:t>
            </a:r>
          </a:p>
          <a:p>
            <a:pPr marL="182880" indent="-182880">
              <a:spcBef>
                <a:spcPts val="0"/>
              </a:spcBef>
            </a:pPr>
            <a:r>
              <a:rPr lang="en-US" sz="1800" dirty="0"/>
              <a:t>The bottom row demonstrates that Linear Discriminant Analysis can only learn linear boundaries, while Quadratic Discriminant Analysis can learn quadratic boundaries and is therefore more flexible.</a:t>
            </a:r>
          </a:p>
        </p:txBody>
      </p:sp>
      <p:pic>
        <p:nvPicPr>
          <p:cNvPr id="7" name="Picture 6">
            <a:extLst>
              <a:ext uri="{FF2B5EF4-FFF2-40B4-BE49-F238E27FC236}">
                <a16:creationId xmlns:a16="http://schemas.microsoft.com/office/drawing/2014/main" id="{FF3D3442-203E-487C-BD95-9B047C634CAC}"/>
              </a:ext>
            </a:extLst>
          </p:cNvPr>
          <p:cNvPicPr>
            <a:picLocks noChangeAspect="1"/>
          </p:cNvPicPr>
          <p:nvPr/>
        </p:nvPicPr>
        <p:blipFill>
          <a:blip r:embed="rId2" cstate="print"/>
          <a:stretch>
            <a:fillRect/>
          </a:stretch>
        </p:blipFill>
        <p:spPr>
          <a:xfrm>
            <a:off x="1447800" y="1479550"/>
            <a:ext cx="6248400" cy="4998720"/>
          </a:xfrm>
          <a:prstGeom prst="rect">
            <a:avLst/>
          </a:prstGeom>
        </p:spPr>
      </p:pic>
    </p:spTree>
    <p:extLst>
      <p:ext uri="{BB962C8B-B14F-4D97-AF65-F5344CB8AC3E}">
        <p14:creationId xmlns:p14="http://schemas.microsoft.com/office/powerpoint/2010/main" val="948349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C4F8D-4DA5-419C-92F5-C9E69998DB22}"/>
              </a:ext>
            </a:extLst>
          </p:cNvPr>
          <p:cNvSpPr>
            <a:spLocks noGrp="1"/>
          </p:cNvSpPr>
          <p:nvPr>
            <p:ph type="title"/>
          </p:nvPr>
        </p:nvSpPr>
        <p:spPr/>
        <p:txBody>
          <a:bodyPr/>
          <a:lstStyle/>
          <a:p>
            <a:r>
              <a:rPr lang="en-US" dirty="0"/>
              <a:t>LDA and QDA Classifiers</a:t>
            </a:r>
          </a:p>
        </p:txBody>
      </p:sp>
      <p:sp>
        <p:nvSpPr>
          <p:cNvPr id="6" name="Rectangle 5">
            <a:extLst>
              <a:ext uri="{FF2B5EF4-FFF2-40B4-BE49-F238E27FC236}">
                <a16:creationId xmlns:a16="http://schemas.microsoft.com/office/drawing/2014/main" id="{88CF47BB-5444-47E9-8EAA-45DDB463A49C}"/>
              </a:ext>
            </a:extLst>
          </p:cNvPr>
          <p:cNvSpPr/>
          <p:nvPr/>
        </p:nvSpPr>
        <p:spPr>
          <a:xfrm>
            <a:off x="609600" y="1640443"/>
            <a:ext cx="7924800" cy="923330"/>
          </a:xfrm>
          <a:prstGeom prst="rect">
            <a:avLst/>
          </a:prstGeom>
        </p:spPr>
        <p:txBody>
          <a:bodyPr wrap="square">
            <a:spAutoFit/>
          </a:bodyPr>
          <a:lstStyle/>
          <a:p>
            <a:pPr marL="285750" indent="-285750">
              <a:buFont typeface="Arial" panose="020B0604020202020204" pitchFamily="34" charset="0"/>
              <a:buChar char="•"/>
            </a:pPr>
            <a:r>
              <a:rPr lang="en-US" dirty="0"/>
              <a:t>Both LDA and QDA can be derived from simple probabilistic models which model the class conditional distribution of the data P(</a:t>
            </a:r>
            <a:r>
              <a:rPr lang="en-US" dirty="0" err="1"/>
              <a:t>X|y</a:t>
            </a:r>
            <a:r>
              <a:rPr lang="en-US" dirty="0"/>
              <a:t>=k) for each class k. </a:t>
            </a:r>
          </a:p>
          <a:p>
            <a:pPr marL="285750" indent="-285750">
              <a:buFont typeface="Arial" panose="020B0604020202020204" pitchFamily="34" charset="0"/>
              <a:buChar char="•"/>
            </a:pPr>
            <a:r>
              <a:rPr lang="en-US" dirty="0"/>
              <a:t>Predictions can then be obtained by using Bayes’ rule:</a:t>
            </a:r>
          </a:p>
        </p:txBody>
      </p:sp>
      <p:pic>
        <p:nvPicPr>
          <p:cNvPr id="7" name="Picture 6">
            <a:extLst>
              <a:ext uri="{FF2B5EF4-FFF2-40B4-BE49-F238E27FC236}">
                <a16:creationId xmlns:a16="http://schemas.microsoft.com/office/drawing/2014/main" id="{8A568D14-B715-4221-BB78-A0210A7CD3F2}"/>
              </a:ext>
            </a:extLst>
          </p:cNvPr>
          <p:cNvPicPr>
            <a:picLocks noChangeAspect="1"/>
          </p:cNvPicPr>
          <p:nvPr/>
        </p:nvPicPr>
        <p:blipFill rotWithShape="1">
          <a:blip r:embed="rId2" cstate="print"/>
          <a:srcRect l="38444" t="20671" r="20667" b="74005"/>
          <a:stretch/>
        </p:blipFill>
        <p:spPr>
          <a:xfrm>
            <a:off x="1577333" y="2786578"/>
            <a:ext cx="5989334" cy="623889"/>
          </a:xfrm>
          <a:prstGeom prst="rect">
            <a:avLst/>
          </a:prstGeom>
        </p:spPr>
      </p:pic>
      <p:sp>
        <p:nvSpPr>
          <p:cNvPr id="10" name="Rectangle 9">
            <a:extLst>
              <a:ext uri="{FF2B5EF4-FFF2-40B4-BE49-F238E27FC236}">
                <a16:creationId xmlns:a16="http://schemas.microsoft.com/office/drawing/2014/main" id="{88CF47BB-5444-47E9-8EAA-45DDB463A49C}"/>
              </a:ext>
            </a:extLst>
          </p:cNvPr>
          <p:cNvSpPr/>
          <p:nvPr/>
        </p:nvSpPr>
        <p:spPr>
          <a:xfrm>
            <a:off x="609600" y="3633272"/>
            <a:ext cx="7924800" cy="923330"/>
          </a:xfrm>
          <a:prstGeom prst="rect">
            <a:avLst/>
          </a:prstGeom>
        </p:spPr>
        <p:txBody>
          <a:bodyPr wrap="square">
            <a:spAutoFit/>
          </a:bodyPr>
          <a:lstStyle/>
          <a:p>
            <a:pPr marL="285750" indent="-285750">
              <a:buFont typeface="Arial" panose="020B0604020202020204" pitchFamily="34" charset="0"/>
              <a:buChar char="•"/>
            </a:pPr>
            <a:r>
              <a:rPr lang="en-US" dirty="0"/>
              <a:t>and we select the k class which maximizes this conditional probability.</a:t>
            </a:r>
          </a:p>
          <a:p>
            <a:pPr marL="285750" indent="-285750">
              <a:buFont typeface="Arial" panose="020B0604020202020204" pitchFamily="34" charset="0"/>
              <a:buChar char="•"/>
            </a:pPr>
            <a:r>
              <a:rPr lang="en-US" dirty="0"/>
              <a:t>More specifically, for linear and quadratic </a:t>
            </a:r>
            <a:r>
              <a:rPr lang="en-US" dirty="0" err="1"/>
              <a:t>discriminant</a:t>
            </a:r>
            <a:r>
              <a:rPr lang="en-US" dirty="0"/>
              <a:t> analysis, P(</a:t>
            </a:r>
            <a:r>
              <a:rPr lang="en-US" dirty="0" err="1"/>
              <a:t>X|y</a:t>
            </a:r>
            <a:r>
              <a:rPr lang="en-US" dirty="0"/>
              <a:t>) is modeled as a multivariate Gaussian distribution with density:</a:t>
            </a:r>
          </a:p>
        </p:txBody>
      </p:sp>
      <p:pic>
        <p:nvPicPr>
          <p:cNvPr id="11" name="Picture 10">
            <a:extLst>
              <a:ext uri="{FF2B5EF4-FFF2-40B4-BE49-F238E27FC236}">
                <a16:creationId xmlns:a16="http://schemas.microsoft.com/office/drawing/2014/main" id="{2FF903CC-93DE-4E20-BAC7-01FF6D5562F3}"/>
              </a:ext>
            </a:extLst>
          </p:cNvPr>
          <p:cNvPicPr>
            <a:picLocks noChangeAspect="1"/>
          </p:cNvPicPr>
          <p:nvPr/>
        </p:nvPicPr>
        <p:blipFill>
          <a:blip r:embed="rId2" cstate="print"/>
          <a:srcRect l="38445" t="37778" r="20666" b="55555"/>
          <a:stretch>
            <a:fillRect/>
          </a:stretch>
        </p:blipFill>
        <p:spPr>
          <a:xfrm>
            <a:off x="1651000" y="4779407"/>
            <a:ext cx="5842000" cy="762000"/>
          </a:xfrm>
          <a:prstGeom prst="rect">
            <a:avLst/>
          </a:prstGeom>
        </p:spPr>
      </p:pic>
      <p:sp>
        <p:nvSpPr>
          <p:cNvPr id="13" name="Rectangle 12">
            <a:extLst>
              <a:ext uri="{FF2B5EF4-FFF2-40B4-BE49-F238E27FC236}">
                <a16:creationId xmlns:a16="http://schemas.microsoft.com/office/drawing/2014/main" id="{88CF47BB-5444-47E9-8EAA-45DDB463A49C}"/>
              </a:ext>
            </a:extLst>
          </p:cNvPr>
          <p:cNvSpPr/>
          <p:nvPr/>
        </p:nvSpPr>
        <p:spPr>
          <a:xfrm>
            <a:off x="609600" y="5764212"/>
            <a:ext cx="7924800" cy="369332"/>
          </a:xfrm>
          <a:prstGeom prst="rect">
            <a:avLst/>
          </a:prstGeom>
        </p:spPr>
        <p:txBody>
          <a:bodyPr wrap="square">
            <a:spAutoFit/>
          </a:bodyPr>
          <a:lstStyle/>
          <a:p>
            <a:pPr marL="285750" indent="-285750">
              <a:buFont typeface="Arial" panose="020B0604020202020204" pitchFamily="34" charset="0"/>
              <a:buChar char="•"/>
            </a:pPr>
            <a:r>
              <a:rPr lang="en-US" dirty="0"/>
              <a:t>where d is the number of features</a:t>
            </a:r>
          </a:p>
        </p:txBody>
      </p:sp>
    </p:spTree>
    <p:extLst>
      <p:ext uri="{BB962C8B-B14F-4D97-AF65-F5344CB8AC3E}">
        <p14:creationId xmlns:p14="http://schemas.microsoft.com/office/powerpoint/2010/main" val="1046839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0690" y="461581"/>
            <a:ext cx="5201920" cy="696595"/>
          </a:xfrm>
          <a:prstGeom prst="rect">
            <a:avLst/>
          </a:prstGeom>
        </p:spPr>
        <p:txBody>
          <a:bodyPr vert="horz" wrap="square" lIns="0" tIns="13335" rIns="0" bIns="0" rtlCol="0">
            <a:spAutoFit/>
          </a:bodyPr>
          <a:lstStyle/>
          <a:p>
            <a:pPr marL="12700">
              <a:lnSpc>
                <a:spcPct val="100000"/>
              </a:lnSpc>
              <a:spcBef>
                <a:spcPts val="105"/>
              </a:spcBef>
            </a:pPr>
            <a:r>
              <a:rPr dirty="0"/>
              <a:t>ML</a:t>
            </a:r>
            <a:r>
              <a:rPr spc="-35" dirty="0"/>
              <a:t> </a:t>
            </a:r>
            <a:r>
              <a:rPr dirty="0"/>
              <a:t>Model</a:t>
            </a:r>
            <a:r>
              <a:rPr spc="-45" dirty="0"/>
              <a:t> </a:t>
            </a:r>
            <a:r>
              <a:rPr dirty="0"/>
              <a:t>Comparison</a:t>
            </a:r>
          </a:p>
        </p:txBody>
      </p:sp>
      <p:sp>
        <p:nvSpPr>
          <p:cNvPr id="3" name="object 3"/>
          <p:cNvSpPr txBox="1"/>
          <p:nvPr/>
        </p:nvSpPr>
        <p:spPr>
          <a:xfrm>
            <a:off x="535940" y="1555496"/>
            <a:ext cx="7770495" cy="3957954"/>
          </a:xfrm>
          <a:prstGeom prst="rect">
            <a:avLst/>
          </a:prstGeom>
        </p:spPr>
        <p:txBody>
          <a:bodyPr vert="horz" wrap="square" lIns="0" tIns="12065" rIns="0" bIns="0" rtlCol="0">
            <a:spAutoFit/>
          </a:bodyPr>
          <a:lstStyle/>
          <a:p>
            <a:pPr marL="12700">
              <a:lnSpc>
                <a:spcPct val="100000"/>
              </a:lnSpc>
              <a:spcBef>
                <a:spcPts val="95"/>
              </a:spcBef>
            </a:pPr>
            <a:r>
              <a:rPr sz="2200" b="1" spc="-5" dirty="0">
                <a:latin typeface="Calibri"/>
                <a:cs typeface="Calibri"/>
              </a:rPr>
              <a:t>Linear</a:t>
            </a:r>
            <a:r>
              <a:rPr sz="2200" b="1" spc="5" dirty="0">
                <a:latin typeface="Calibri"/>
                <a:cs typeface="Calibri"/>
              </a:rPr>
              <a:t> </a:t>
            </a:r>
            <a:r>
              <a:rPr sz="2200" b="1" spc="-10" dirty="0">
                <a:latin typeface="Calibri"/>
                <a:cs typeface="Calibri"/>
              </a:rPr>
              <a:t>Discriminant</a:t>
            </a:r>
            <a:r>
              <a:rPr sz="2200" b="1" spc="10" dirty="0">
                <a:latin typeface="Calibri"/>
                <a:cs typeface="Calibri"/>
              </a:rPr>
              <a:t> </a:t>
            </a:r>
            <a:r>
              <a:rPr sz="2200" b="1" spc="-5" dirty="0">
                <a:latin typeface="Calibri"/>
                <a:cs typeface="Calibri"/>
              </a:rPr>
              <a:t>Analysis</a:t>
            </a:r>
            <a:r>
              <a:rPr sz="2200" b="1" spc="-20" dirty="0">
                <a:latin typeface="Calibri"/>
                <a:cs typeface="Calibri"/>
              </a:rPr>
              <a:t> </a:t>
            </a:r>
            <a:r>
              <a:rPr sz="2200" b="1" spc="-15" dirty="0">
                <a:latin typeface="Calibri"/>
                <a:cs typeface="Calibri"/>
              </a:rPr>
              <a:t>(LDA)</a:t>
            </a:r>
            <a:endParaRPr sz="2200">
              <a:latin typeface="Calibri"/>
              <a:cs typeface="Calibri"/>
            </a:endParaRPr>
          </a:p>
          <a:p>
            <a:pPr marL="355600" indent="-342900">
              <a:lnSpc>
                <a:spcPct val="100000"/>
              </a:lnSpc>
              <a:buFont typeface="Arial"/>
              <a:buChar char="•"/>
              <a:tabLst>
                <a:tab pos="354965" algn="l"/>
                <a:tab pos="355600" algn="l"/>
              </a:tabLst>
            </a:pPr>
            <a:r>
              <a:rPr sz="2200" spc="-15" dirty="0">
                <a:latin typeface="Calibri"/>
                <a:cs typeface="Calibri"/>
              </a:rPr>
              <a:t>Strengths:</a:t>
            </a:r>
            <a:endParaRPr sz="2200">
              <a:latin typeface="Calibri"/>
              <a:cs typeface="Calibri"/>
            </a:endParaRPr>
          </a:p>
          <a:p>
            <a:pPr marL="756285" lvl="1" indent="-287020">
              <a:lnSpc>
                <a:spcPct val="100000"/>
              </a:lnSpc>
              <a:spcBef>
                <a:spcPts val="10"/>
              </a:spcBef>
              <a:buFont typeface="Arial"/>
              <a:buChar char="–"/>
              <a:tabLst>
                <a:tab pos="756285" algn="l"/>
                <a:tab pos="756920" algn="l"/>
              </a:tabLst>
            </a:pPr>
            <a:r>
              <a:rPr sz="2000" spc="-10" dirty="0">
                <a:latin typeface="Calibri"/>
                <a:cs typeface="Calibri"/>
              </a:rPr>
              <a:t>Closed-form</a:t>
            </a:r>
            <a:r>
              <a:rPr sz="2000" spc="-15" dirty="0">
                <a:latin typeface="Calibri"/>
                <a:cs typeface="Calibri"/>
              </a:rPr>
              <a:t> </a:t>
            </a:r>
            <a:r>
              <a:rPr sz="2000" spc="-5" dirty="0">
                <a:latin typeface="Calibri"/>
                <a:cs typeface="Calibri"/>
              </a:rPr>
              <a:t>solution</a:t>
            </a:r>
            <a:r>
              <a:rPr sz="2000" spc="5" dirty="0">
                <a:latin typeface="Calibri"/>
                <a:cs typeface="Calibri"/>
              </a:rPr>
              <a:t> </a:t>
            </a:r>
            <a:r>
              <a:rPr sz="2000" spc="-5" dirty="0">
                <a:latin typeface="Calibri"/>
                <a:cs typeface="Calibri"/>
              </a:rPr>
              <a:t>that</a:t>
            </a:r>
            <a:r>
              <a:rPr sz="2000" spc="5" dirty="0">
                <a:latin typeface="Calibri"/>
                <a:cs typeface="Calibri"/>
              </a:rPr>
              <a:t> </a:t>
            </a:r>
            <a:r>
              <a:rPr sz="2000" spc="-5" dirty="0">
                <a:latin typeface="Calibri"/>
                <a:cs typeface="Calibri"/>
              </a:rPr>
              <a:t>can </a:t>
            </a:r>
            <a:r>
              <a:rPr sz="2000" dirty="0">
                <a:latin typeface="Calibri"/>
                <a:cs typeface="Calibri"/>
              </a:rPr>
              <a:t>be</a:t>
            </a:r>
            <a:r>
              <a:rPr sz="2000" spc="-5" dirty="0">
                <a:latin typeface="Calibri"/>
                <a:cs typeface="Calibri"/>
              </a:rPr>
              <a:t> easily</a:t>
            </a:r>
            <a:r>
              <a:rPr sz="2000" spc="20" dirty="0">
                <a:latin typeface="Calibri"/>
                <a:cs typeface="Calibri"/>
              </a:rPr>
              <a:t> </a:t>
            </a:r>
            <a:r>
              <a:rPr sz="2000" spc="-5" dirty="0">
                <a:latin typeface="Calibri"/>
                <a:cs typeface="Calibri"/>
              </a:rPr>
              <a:t>computed</a:t>
            </a:r>
            <a:endParaRPr sz="2000">
              <a:latin typeface="Calibri"/>
              <a:cs typeface="Calibri"/>
            </a:endParaRPr>
          </a:p>
          <a:p>
            <a:pPr marL="756285" lvl="1" indent="-287020">
              <a:lnSpc>
                <a:spcPct val="100000"/>
              </a:lnSpc>
              <a:buFont typeface="Arial"/>
              <a:buChar char="–"/>
              <a:tabLst>
                <a:tab pos="756285" algn="l"/>
                <a:tab pos="756920" algn="l"/>
              </a:tabLst>
            </a:pPr>
            <a:r>
              <a:rPr sz="2000" spc="-10" dirty="0">
                <a:latin typeface="Calibri"/>
                <a:cs typeface="Calibri"/>
              </a:rPr>
              <a:t>Inherently</a:t>
            </a:r>
            <a:r>
              <a:rPr sz="2000" spc="-15" dirty="0">
                <a:latin typeface="Calibri"/>
                <a:cs typeface="Calibri"/>
              </a:rPr>
              <a:t> </a:t>
            </a:r>
            <a:r>
              <a:rPr sz="2000" spc="-5" dirty="0">
                <a:latin typeface="Calibri"/>
                <a:cs typeface="Calibri"/>
              </a:rPr>
              <a:t>multiclass</a:t>
            </a:r>
            <a:endParaRPr sz="2000">
              <a:latin typeface="Calibri"/>
              <a:cs typeface="Calibri"/>
            </a:endParaRPr>
          </a:p>
          <a:p>
            <a:pPr marL="756285" lvl="1" indent="-287020">
              <a:lnSpc>
                <a:spcPct val="100000"/>
              </a:lnSpc>
              <a:buFont typeface="Arial"/>
              <a:buChar char="–"/>
              <a:tabLst>
                <a:tab pos="756285" algn="l"/>
                <a:tab pos="756920" algn="l"/>
              </a:tabLst>
            </a:pPr>
            <a:r>
              <a:rPr sz="2000" spc="-15" dirty="0">
                <a:latin typeface="Calibri"/>
                <a:cs typeface="Calibri"/>
              </a:rPr>
              <a:t>Proven</a:t>
            </a:r>
            <a:r>
              <a:rPr sz="2000" spc="5" dirty="0">
                <a:latin typeface="Calibri"/>
                <a:cs typeface="Calibri"/>
              </a:rPr>
              <a:t> </a:t>
            </a:r>
            <a:r>
              <a:rPr sz="2000" spc="-15" dirty="0">
                <a:latin typeface="Calibri"/>
                <a:cs typeface="Calibri"/>
              </a:rPr>
              <a:t>to </a:t>
            </a:r>
            <a:r>
              <a:rPr sz="2000" spc="-10" dirty="0">
                <a:latin typeface="Calibri"/>
                <a:cs typeface="Calibri"/>
              </a:rPr>
              <a:t>work well</a:t>
            </a:r>
            <a:r>
              <a:rPr sz="2000" spc="-5" dirty="0">
                <a:latin typeface="Calibri"/>
                <a:cs typeface="Calibri"/>
              </a:rPr>
              <a:t> in</a:t>
            </a:r>
            <a:r>
              <a:rPr sz="2000" dirty="0">
                <a:latin typeface="Calibri"/>
                <a:cs typeface="Calibri"/>
              </a:rPr>
              <a:t> </a:t>
            </a:r>
            <a:r>
              <a:rPr sz="2000" spc="-5" dirty="0">
                <a:latin typeface="Calibri"/>
                <a:cs typeface="Calibri"/>
              </a:rPr>
              <a:t>practice</a:t>
            </a:r>
            <a:endParaRPr sz="2000">
              <a:latin typeface="Calibri"/>
              <a:cs typeface="Calibri"/>
            </a:endParaRPr>
          </a:p>
          <a:p>
            <a:pPr marL="756285" lvl="1" indent="-287020">
              <a:lnSpc>
                <a:spcPct val="100000"/>
              </a:lnSpc>
              <a:buFont typeface="Arial"/>
              <a:buChar char="–"/>
              <a:tabLst>
                <a:tab pos="756285" algn="l"/>
                <a:tab pos="756920" algn="l"/>
              </a:tabLst>
            </a:pPr>
            <a:r>
              <a:rPr sz="2000" dirty="0">
                <a:latin typeface="Calibri"/>
                <a:cs typeface="Calibri"/>
              </a:rPr>
              <a:t>No</a:t>
            </a:r>
            <a:r>
              <a:rPr sz="2000" spc="-30" dirty="0">
                <a:latin typeface="Calibri"/>
                <a:cs typeface="Calibri"/>
              </a:rPr>
              <a:t> </a:t>
            </a:r>
            <a:r>
              <a:rPr sz="2000" spc="-15" dirty="0">
                <a:latin typeface="Calibri"/>
                <a:cs typeface="Calibri"/>
              </a:rPr>
              <a:t>hyperparameters</a:t>
            </a:r>
            <a:r>
              <a:rPr sz="2000" spc="15" dirty="0">
                <a:latin typeface="Calibri"/>
                <a:cs typeface="Calibri"/>
              </a:rPr>
              <a:t> </a:t>
            </a:r>
            <a:r>
              <a:rPr sz="2000" spc="-15" dirty="0">
                <a:latin typeface="Calibri"/>
                <a:cs typeface="Calibri"/>
              </a:rPr>
              <a:t>to</a:t>
            </a:r>
            <a:r>
              <a:rPr sz="2000" dirty="0">
                <a:latin typeface="Calibri"/>
                <a:cs typeface="Calibri"/>
              </a:rPr>
              <a:t> tune</a:t>
            </a:r>
            <a:endParaRPr sz="2000">
              <a:latin typeface="Calibri"/>
              <a:cs typeface="Calibri"/>
            </a:endParaRPr>
          </a:p>
          <a:p>
            <a:pPr marL="756285" lvl="1" indent="-287020">
              <a:lnSpc>
                <a:spcPts val="2395"/>
              </a:lnSpc>
              <a:buFont typeface="Arial"/>
              <a:buChar char="–"/>
              <a:tabLst>
                <a:tab pos="756285" algn="l"/>
                <a:tab pos="756920" algn="l"/>
              </a:tabLst>
            </a:pPr>
            <a:r>
              <a:rPr sz="2000" spc="-5" dirty="0">
                <a:latin typeface="Calibri"/>
                <a:cs typeface="Calibri"/>
              </a:rPr>
              <a:t>Use</a:t>
            </a:r>
            <a:r>
              <a:rPr sz="2000" spc="10" dirty="0">
                <a:latin typeface="Calibri"/>
                <a:cs typeface="Calibri"/>
              </a:rPr>
              <a:t> </a:t>
            </a:r>
            <a:r>
              <a:rPr sz="2000" spc="-5" dirty="0">
                <a:latin typeface="Calibri"/>
                <a:cs typeface="Calibri"/>
              </a:rPr>
              <a:t>covariance </a:t>
            </a:r>
            <a:r>
              <a:rPr sz="2000" spc="-15" dirty="0">
                <a:latin typeface="Calibri"/>
                <a:cs typeface="Calibri"/>
              </a:rPr>
              <a:t>to</a:t>
            </a:r>
            <a:r>
              <a:rPr sz="2000" spc="5" dirty="0">
                <a:latin typeface="Calibri"/>
                <a:cs typeface="Calibri"/>
              </a:rPr>
              <a:t> </a:t>
            </a:r>
            <a:r>
              <a:rPr sz="2000" spc="-20" dirty="0">
                <a:latin typeface="Calibri"/>
                <a:cs typeface="Calibri"/>
              </a:rPr>
              <a:t>take</a:t>
            </a:r>
            <a:r>
              <a:rPr sz="2000" spc="5" dirty="0">
                <a:latin typeface="Calibri"/>
                <a:cs typeface="Calibri"/>
              </a:rPr>
              <a:t> </a:t>
            </a:r>
            <a:r>
              <a:rPr sz="2000" spc="-15" dirty="0">
                <a:latin typeface="Calibri"/>
                <a:cs typeface="Calibri"/>
              </a:rPr>
              <a:t>into</a:t>
            </a:r>
            <a:r>
              <a:rPr sz="2000" spc="5" dirty="0">
                <a:latin typeface="Calibri"/>
                <a:cs typeface="Calibri"/>
              </a:rPr>
              <a:t> </a:t>
            </a:r>
            <a:r>
              <a:rPr sz="2000" spc="-5" dirty="0">
                <a:latin typeface="Calibri"/>
                <a:cs typeface="Calibri"/>
              </a:rPr>
              <a:t>account</a:t>
            </a:r>
            <a:r>
              <a:rPr sz="2000" spc="-15" dirty="0">
                <a:latin typeface="Calibri"/>
                <a:cs typeface="Calibri"/>
              </a:rPr>
              <a:t> </a:t>
            </a:r>
            <a:r>
              <a:rPr sz="2000" spc="-10" dirty="0">
                <a:latin typeface="Calibri"/>
                <a:cs typeface="Calibri"/>
              </a:rPr>
              <a:t>interdependence</a:t>
            </a:r>
            <a:r>
              <a:rPr sz="2000" spc="-5" dirty="0">
                <a:latin typeface="Calibri"/>
                <a:cs typeface="Calibri"/>
              </a:rPr>
              <a:t> of </a:t>
            </a:r>
            <a:r>
              <a:rPr sz="2000" spc="-15" dirty="0">
                <a:latin typeface="Calibri"/>
                <a:cs typeface="Calibri"/>
              </a:rPr>
              <a:t>features</a:t>
            </a:r>
            <a:endParaRPr sz="2000">
              <a:latin typeface="Calibri"/>
              <a:cs typeface="Calibri"/>
            </a:endParaRPr>
          </a:p>
          <a:p>
            <a:pPr marL="355600" indent="-342900">
              <a:lnSpc>
                <a:spcPts val="2635"/>
              </a:lnSpc>
              <a:buFont typeface="Arial"/>
              <a:buChar char="•"/>
              <a:tabLst>
                <a:tab pos="354965" algn="l"/>
                <a:tab pos="355600" algn="l"/>
              </a:tabLst>
            </a:pPr>
            <a:r>
              <a:rPr sz="2200" spc="-15" dirty="0">
                <a:latin typeface="Calibri"/>
                <a:cs typeface="Calibri"/>
              </a:rPr>
              <a:t>Weaknesses:</a:t>
            </a:r>
            <a:endParaRPr sz="2200">
              <a:latin typeface="Calibri"/>
              <a:cs typeface="Calibri"/>
            </a:endParaRPr>
          </a:p>
          <a:p>
            <a:pPr marL="756285" marR="5080" lvl="1" indent="-287020">
              <a:lnSpc>
                <a:spcPct val="80000"/>
              </a:lnSpc>
              <a:spcBef>
                <a:spcPts val="484"/>
              </a:spcBef>
              <a:buFont typeface="Arial"/>
              <a:buChar char="–"/>
              <a:tabLst>
                <a:tab pos="756285" algn="l"/>
                <a:tab pos="756920" algn="l"/>
              </a:tabLst>
            </a:pPr>
            <a:r>
              <a:rPr sz="2000" spc="-5" dirty="0">
                <a:latin typeface="Calibri"/>
                <a:cs typeface="Calibri"/>
              </a:rPr>
              <a:t>Assumes</a:t>
            </a:r>
            <a:r>
              <a:rPr sz="2000" spc="15" dirty="0">
                <a:latin typeface="Calibri"/>
                <a:cs typeface="Calibri"/>
              </a:rPr>
              <a:t> </a:t>
            </a:r>
            <a:r>
              <a:rPr sz="2000" dirty="0">
                <a:latin typeface="Calibri"/>
                <a:cs typeface="Calibri"/>
              </a:rPr>
              <a:t>the</a:t>
            </a:r>
            <a:r>
              <a:rPr sz="2000" spc="5" dirty="0">
                <a:latin typeface="Calibri"/>
                <a:cs typeface="Calibri"/>
              </a:rPr>
              <a:t> </a:t>
            </a:r>
            <a:r>
              <a:rPr sz="2000" spc="-15" dirty="0">
                <a:latin typeface="Calibri"/>
                <a:cs typeface="Calibri"/>
              </a:rPr>
              <a:t>data</a:t>
            </a:r>
            <a:r>
              <a:rPr sz="2000" spc="5" dirty="0">
                <a:latin typeface="Calibri"/>
                <a:cs typeface="Calibri"/>
              </a:rPr>
              <a:t> </a:t>
            </a:r>
            <a:r>
              <a:rPr sz="2000" spc="-5" dirty="0">
                <a:latin typeface="Calibri"/>
                <a:cs typeface="Calibri"/>
              </a:rPr>
              <a:t>is</a:t>
            </a:r>
            <a:r>
              <a:rPr sz="2000" spc="15" dirty="0">
                <a:latin typeface="Calibri"/>
                <a:cs typeface="Calibri"/>
              </a:rPr>
              <a:t> </a:t>
            </a:r>
            <a:r>
              <a:rPr sz="2000" spc="-5" dirty="0">
                <a:latin typeface="Calibri"/>
                <a:cs typeface="Calibri"/>
              </a:rPr>
              <a:t>Gaussian,</a:t>
            </a:r>
            <a:r>
              <a:rPr sz="2000" spc="10" dirty="0">
                <a:latin typeface="Calibri"/>
                <a:cs typeface="Calibri"/>
              </a:rPr>
              <a:t> </a:t>
            </a:r>
            <a:r>
              <a:rPr sz="2000" spc="-5" dirty="0">
                <a:latin typeface="Calibri"/>
                <a:cs typeface="Calibri"/>
              </a:rPr>
              <a:t>i.e.,</a:t>
            </a:r>
            <a:r>
              <a:rPr sz="2000" spc="10" dirty="0">
                <a:latin typeface="Calibri"/>
                <a:cs typeface="Calibri"/>
              </a:rPr>
              <a:t> </a:t>
            </a:r>
            <a:r>
              <a:rPr sz="2000" dirty="0">
                <a:latin typeface="Calibri"/>
                <a:cs typeface="Calibri"/>
              </a:rPr>
              <a:t>each </a:t>
            </a:r>
            <a:r>
              <a:rPr sz="2000" spc="-5" dirty="0">
                <a:latin typeface="Calibri"/>
                <a:cs typeface="Calibri"/>
              </a:rPr>
              <a:t>variable</a:t>
            </a:r>
            <a:r>
              <a:rPr sz="2000" spc="15" dirty="0">
                <a:latin typeface="Calibri"/>
                <a:cs typeface="Calibri"/>
              </a:rPr>
              <a:t> </a:t>
            </a:r>
            <a:r>
              <a:rPr sz="2000" spc="-5" dirty="0">
                <a:latin typeface="Calibri"/>
                <a:cs typeface="Calibri"/>
              </a:rPr>
              <a:t>is</a:t>
            </a:r>
            <a:r>
              <a:rPr sz="2000" spc="5" dirty="0">
                <a:latin typeface="Calibri"/>
                <a:cs typeface="Calibri"/>
              </a:rPr>
              <a:t> </a:t>
            </a:r>
            <a:r>
              <a:rPr sz="2000" dirty="0">
                <a:latin typeface="Calibri"/>
                <a:cs typeface="Calibri"/>
              </a:rPr>
              <a:t>shaped</a:t>
            </a:r>
            <a:r>
              <a:rPr sz="2000" spc="10" dirty="0">
                <a:latin typeface="Calibri"/>
                <a:cs typeface="Calibri"/>
              </a:rPr>
              <a:t> </a:t>
            </a:r>
            <a:r>
              <a:rPr sz="2000" spc="-20" dirty="0">
                <a:latin typeface="Calibri"/>
                <a:cs typeface="Calibri"/>
              </a:rPr>
              <a:t>like</a:t>
            </a:r>
            <a:r>
              <a:rPr sz="2000" spc="5" dirty="0">
                <a:latin typeface="Calibri"/>
                <a:cs typeface="Calibri"/>
              </a:rPr>
              <a:t> </a:t>
            </a:r>
            <a:r>
              <a:rPr sz="2000" dirty="0">
                <a:latin typeface="Calibri"/>
                <a:cs typeface="Calibri"/>
              </a:rPr>
              <a:t>a</a:t>
            </a:r>
            <a:r>
              <a:rPr sz="2000" spc="5" dirty="0">
                <a:latin typeface="Calibri"/>
                <a:cs typeface="Calibri"/>
              </a:rPr>
              <a:t> </a:t>
            </a:r>
            <a:r>
              <a:rPr sz="2000" spc="-5" dirty="0">
                <a:latin typeface="Calibri"/>
                <a:cs typeface="Calibri"/>
              </a:rPr>
              <a:t>bell </a:t>
            </a:r>
            <a:r>
              <a:rPr sz="2000" spc="-434" dirty="0">
                <a:latin typeface="Calibri"/>
                <a:cs typeface="Calibri"/>
              </a:rPr>
              <a:t> </a:t>
            </a:r>
            <a:r>
              <a:rPr sz="2000" spc="-5" dirty="0">
                <a:latin typeface="Calibri"/>
                <a:cs typeface="Calibri"/>
              </a:rPr>
              <a:t>curve</a:t>
            </a:r>
            <a:r>
              <a:rPr sz="2000" spc="-15" dirty="0">
                <a:latin typeface="Calibri"/>
                <a:cs typeface="Calibri"/>
              </a:rPr>
              <a:t> </a:t>
            </a:r>
            <a:r>
              <a:rPr sz="2000" spc="-5" dirty="0">
                <a:latin typeface="Calibri"/>
                <a:cs typeface="Calibri"/>
              </a:rPr>
              <a:t>when</a:t>
            </a:r>
            <a:r>
              <a:rPr sz="2000" spc="-10" dirty="0">
                <a:latin typeface="Calibri"/>
                <a:cs typeface="Calibri"/>
              </a:rPr>
              <a:t> plotted.</a:t>
            </a:r>
            <a:endParaRPr sz="2000">
              <a:latin typeface="Calibri"/>
              <a:cs typeface="Calibri"/>
            </a:endParaRPr>
          </a:p>
          <a:p>
            <a:pPr marL="756285" marR="364490" lvl="1" indent="-287020">
              <a:lnSpc>
                <a:spcPct val="80000"/>
              </a:lnSpc>
              <a:spcBef>
                <a:spcPts val="480"/>
              </a:spcBef>
              <a:buFont typeface="Arial"/>
              <a:buChar char="–"/>
              <a:tabLst>
                <a:tab pos="756285" algn="l"/>
                <a:tab pos="756920" algn="l"/>
              </a:tabLst>
            </a:pPr>
            <a:r>
              <a:rPr sz="2000" spc="-5" dirty="0">
                <a:latin typeface="Calibri"/>
                <a:cs typeface="Calibri"/>
              </a:rPr>
              <a:t>Assumes</a:t>
            </a:r>
            <a:r>
              <a:rPr sz="2000" spc="10" dirty="0">
                <a:latin typeface="Calibri"/>
                <a:cs typeface="Calibri"/>
              </a:rPr>
              <a:t> </a:t>
            </a:r>
            <a:r>
              <a:rPr sz="2000" dirty="0">
                <a:latin typeface="Calibri"/>
                <a:cs typeface="Calibri"/>
              </a:rPr>
              <a:t>each</a:t>
            </a:r>
            <a:r>
              <a:rPr sz="2000" spc="5" dirty="0">
                <a:latin typeface="Calibri"/>
                <a:cs typeface="Calibri"/>
              </a:rPr>
              <a:t> </a:t>
            </a:r>
            <a:r>
              <a:rPr sz="2000" spc="-15" dirty="0">
                <a:latin typeface="Calibri"/>
                <a:cs typeface="Calibri"/>
              </a:rPr>
              <a:t>feature</a:t>
            </a:r>
            <a:r>
              <a:rPr sz="2000" dirty="0">
                <a:latin typeface="Calibri"/>
                <a:cs typeface="Calibri"/>
              </a:rPr>
              <a:t> has</a:t>
            </a:r>
            <a:r>
              <a:rPr sz="2000" spc="-5" dirty="0">
                <a:latin typeface="Calibri"/>
                <a:cs typeface="Calibri"/>
              </a:rPr>
              <a:t> </a:t>
            </a:r>
            <a:r>
              <a:rPr sz="2000" dirty="0">
                <a:latin typeface="Calibri"/>
                <a:cs typeface="Calibri"/>
              </a:rPr>
              <a:t>the </a:t>
            </a:r>
            <a:r>
              <a:rPr sz="2000" spc="-5" dirty="0">
                <a:latin typeface="Calibri"/>
                <a:cs typeface="Calibri"/>
              </a:rPr>
              <a:t>same</a:t>
            </a:r>
            <a:r>
              <a:rPr sz="2000" spc="10" dirty="0">
                <a:latin typeface="Calibri"/>
                <a:cs typeface="Calibri"/>
              </a:rPr>
              <a:t> </a:t>
            </a:r>
            <a:r>
              <a:rPr sz="2000" spc="-5" dirty="0">
                <a:latin typeface="Calibri"/>
                <a:cs typeface="Calibri"/>
              </a:rPr>
              <a:t>variance, i.e.,</a:t>
            </a:r>
            <a:r>
              <a:rPr sz="2000" spc="5" dirty="0">
                <a:latin typeface="Calibri"/>
                <a:cs typeface="Calibri"/>
              </a:rPr>
              <a:t> </a:t>
            </a:r>
            <a:r>
              <a:rPr sz="2000" spc="-5" dirty="0">
                <a:latin typeface="Calibri"/>
                <a:cs typeface="Calibri"/>
              </a:rPr>
              <a:t>values of</a:t>
            </a:r>
            <a:r>
              <a:rPr sz="2000" spc="-10" dirty="0">
                <a:latin typeface="Calibri"/>
                <a:cs typeface="Calibri"/>
              </a:rPr>
              <a:t> </a:t>
            </a:r>
            <a:r>
              <a:rPr sz="2000" dirty="0">
                <a:latin typeface="Calibri"/>
                <a:cs typeface="Calibri"/>
              </a:rPr>
              <a:t>each </a:t>
            </a:r>
            <a:r>
              <a:rPr sz="2000" spc="-440" dirty="0">
                <a:latin typeface="Calibri"/>
                <a:cs typeface="Calibri"/>
              </a:rPr>
              <a:t> </a:t>
            </a:r>
            <a:r>
              <a:rPr sz="2000" spc="-15" dirty="0">
                <a:latin typeface="Calibri"/>
                <a:cs typeface="Calibri"/>
              </a:rPr>
              <a:t>feature</a:t>
            </a:r>
            <a:r>
              <a:rPr sz="2000" spc="5" dirty="0">
                <a:latin typeface="Calibri"/>
                <a:cs typeface="Calibri"/>
              </a:rPr>
              <a:t> </a:t>
            </a:r>
            <a:r>
              <a:rPr sz="2000" spc="-5" dirty="0">
                <a:latin typeface="Calibri"/>
                <a:cs typeface="Calibri"/>
              </a:rPr>
              <a:t>vary</a:t>
            </a:r>
            <a:r>
              <a:rPr sz="2000" spc="-15" dirty="0">
                <a:latin typeface="Calibri"/>
                <a:cs typeface="Calibri"/>
              </a:rPr>
              <a:t> </a:t>
            </a:r>
            <a:r>
              <a:rPr sz="2000" spc="-10" dirty="0">
                <a:latin typeface="Calibri"/>
                <a:cs typeface="Calibri"/>
              </a:rPr>
              <a:t>around</a:t>
            </a:r>
            <a:r>
              <a:rPr sz="2000" spc="-20" dirty="0">
                <a:latin typeface="Calibri"/>
                <a:cs typeface="Calibri"/>
              </a:rPr>
              <a:t> </a:t>
            </a:r>
            <a:r>
              <a:rPr sz="2000" dirty="0">
                <a:latin typeface="Calibri"/>
                <a:cs typeface="Calibri"/>
              </a:rPr>
              <a:t>the </a:t>
            </a:r>
            <a:r>
              <a:rPr sz="2000" spc="-5" dirty="0">
                <a:latin typeface="Calibri"/>
                <a:cs typeface="Calibri"/>
              </a:rPr>
              <a:t>mean</a:t>
            </a:r>
            <a:r>
              <a:rPr sz="2000" spc="5" dirty="0">
                <a:latin typeface="Calibri"/>
                <a:cs typeface="Calibri"/>
              </a:rPr>
              <a:t> </a:t>
            </a:r>
            <a:r>
              <a:rPr sz="2000" spc="-5" dirty="0">
                <a:latin typeface="Calibri"/>
                <a:cs typeface="Calibri"/>
              </a:rPr>
              <a:t>by</a:t>
            </a:r>
            <a:r>
              <a:rPr sz="2000" spc="-15" dirty="0">
                <a:latin typeface="Calibri"/>
                <a:cs typeface="Calibri"/>
              </a:rPr>
              <a:t> </a:t>
            </a:r>
            <a:r>
              <a:rPr sz="2000" dirty="0">
                <a:latin typeface="Calibri"/>
                <a:cs typeface="Calibri"/>
              </a:rPr>
              <a:t>the </a:t>
            </a:r>
            <a:r>
              <a:rPr sz="2000" spc="-5" dirty="0">
                <a:latin typeface="Calibri"/>
                <a:cs typeface="Calibri"/>
              </a:rPr>
              <a:t>same</a:t>
            </a:r>
            <a:r>
              <a:rPr sz="2000" spc="10" dirty="0">
                <a:latin typeface="Calibri"/>
                <a:cs typeface="Calibri"/>
              </a:rPr>
              <a:t> </a:t>
            </a:r>
            <a:r>
              <a:rPr sz="2000" spc="-5" dirty="0">
                <a:latin typeface="Calibri"/>
                <a:cs typeface="Calibri"/>
              </a:rPr>
              <a:t>amount</a:t>
            </a:r>
            <a:r>
              <a:rPr sz="2000" spc="-10" dirty="0">
                <a:latin typeface="Calibri"/>
                <a:cs typeface="Calibri"/>
              </a:rPr>
              <a:t> </a:t>
            </a:r>
            <a:r>
              <a:rPr sz="2000" spc="-5" dirty="0">
                <a:latin typeface="Calibri"/>
                <a:cs typeface="Calibri"/>
              </a:rPr>
              <a:t>on</a:t>
            </a:r>
            <a:r>
              <a:rPr sz="2000" spc="-20" dirty="0">
                <a:latin typeface="Calibri"/>
                <a:cs typeface="Calibri"/>
              </a:rPr>
              <a:t> </a:t>
            </a:r>
            <a:r>
              <a:rPr sz="2000" spc="-15" dirty="0">
                <a:latin typeface="Calibri"/>
                <a:cs typeface="Calibri"/>
              </a:rPr>
              <a:t>average.</a:t>
            </a:r>
            <a:endParaRPr sz="2000">
              <a:latin typeface="Calibri"/>
              <a:cs typeface="Calibri"/>
            </a:endParaRPr>
          </a:p>
          <a:p>
            <a:pPr marL="756285" lvl="1" indent="-287020">
              <a:lnSpc>
                <a:spcPct val="100000"/>
              </a:lnSpc>
              <a:buFont typeface="Arial"/>
              <a:buChar char="–"/>
              <a:tabLst>
                <a:tab pos="756285" algn="l"/>
                <a:tab pos="756920" algn="l"/>
              </a:tabLst>
            </a:pPr>
            <a:r>
              <a:rPr sz="2000" dirty="0">
                <a:latin typeface="Calibri"/>
                <a:cs typeface="Calibri"/>
              </a:rPr>
              <a:t>Can</a:t>
            </a:r>
            <a:r>
              <a:rPr sz="2000" spc="-5" dirty="0">
                <a:latin typeface="Calibri"/>
                <a:cs typeface="Calibri"/>
              </a:rPr>
              <a:t> only</a:t>
            </a:r>
            <a:r>
              <a:rPr sz="2000" spc="-15" dirty="0">
                <a:latin typeface="Calibri"/>
                <a:cs typeface="Calibri"/>
              </a:rPr>
              <a:t> </a:t>
            </a:r>
            <a:r>
              <a:rPr sz="2000" spc="-5" dirty="0">
                <a:latin typeface="Calibri"/>
                <a:cs typeface="Calibri"/>
              </a:rPr>
              <a:t>learn</a:t>
            </a:r>
            <a:r>
              <a:rPr sz="2000" spc="10" dirty="0">
                <a:latin typeface="Calibri"/>
                <a:cs typeface="Calibri"/>
              </a:rPr>
              <a:t> </a:t>
            </a:r>
            <a:r>
              <a:rPr sz="2000" spc="-5" dirty="0">
                <a:latin typeface="Calibri"/>
                <a:cs typeface="Calibri"/>
              </a:rPr>
              <a:t>linear</a:t>
            </a:r>
            <a:r>
              <a:rPr sz="2000" spc="10" dirty="0">
                <a:latin typeface="Calibri"/>
                <a:cs typeface="Calibri"/>
              </a:rPr>
              <a:t> </a:t>
            </a:r>
            <a:r>
              <a:rPr sz="2000" spc="-5" dirty="0">
                <a:latin typeface="Calibri"/>
                <a:cs typeface="Calibri"/>
              </a:rPr>
              <a:t>boundaries.</a:t>
            </a:r>
            <a:endParaRPr sz="2000">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0690" y="461581"/>
            <a:ext cx="5201920" cy="696595"/>
          </a:xfrm>
          <a:prstGeom prst="rect">
            <a:avLst/>
          </a:prstGeom>
        </p:spPr>
        <p:txBody>
          <a:bodyPr vert="horz" wrap="square" lIns="0" tIns="13335" rIns="0" bIns="0" rtlCol="0">
            <a:spAutoFit/>
          </a:bodyPr>
          <a:lstStyle/>
          <a:p>
            <a:pPr marL="12700">
              <a:lnSpc>
                <a:spcPct val="100000"/>
              </a:lnSpc>
              <a:spcBef>
                <a:spcPts val="105"/>
              </a:spcBef>
            </a:pPr>
            <a:r>
              <a:rPr dirty="0"/>
              <a:t>ML</a:t>
            </a:r>
            <a:r>
              <a:rPr spc="-35" dirty="0"/>
              <a:t> </a:t>
            </a:r>
            <a:r>
              <a:rPr dirty="0"/>
              <a:t>Model</a:t>
            </a:r>
            <a:r>
              <a:rPr spc="-45" dirty="0"/>
              <a:t> </a:t>
            </a:r>
            <a:r>
              <a:rPr dirty="0"/>
              <a:t>Comparison</a:t>
            </a:r>
          </a:p>
        </p:txBody>
      </p:sp>
      <p:sp>
        <p:nvSpPr>
          <p:cNvPr id="3" name="object 3"/>
          <p:cNvSpPr txBox="1"/>
          <p:nvPr/>
        </p:nvSpPr>
        <p:spPr>
          <a:xfrm>
            <a:off x="535940" y="1526540"/>
            <a:ext cx="7952740" cy="4252595"/>
          </a:xfrm>
          <a:prstGeom prst="rect">
            <a:avLst/>
          </a:prstGeom>
        </p:spPr>
        <p:txBody>
          <a:bodyPr vert="horz" wrap="square" lIns="0" tIns="12700" rIns="0" bIns="0" rtlCol="0">
            <a:spAutoFit/>
          </a:bodyPr>
          <a:lstStyle/>
          <a:p>
            <a:pPr marL="12700">
              <a:lnSpc>
                <a:spcPct val="100000"/>
              </a:lnSpc>
              <a:spcBef>
                <a:spcPts val="100"/>
              </a:spcBef>
            </a:pPr>
            <a:r>
              <a:rPr sz="3000" b="1" spc="-15" dirty="0">
                <a:latin typeface="Calibri"/>
                <a:cs typeface="Calibri"/>
              </a:rPr>
              <a:t>Quadratic </a:t>
            </a:r>
            <a:r>
              <a:rPr sz="3000" b="1" spc="-10" dirty="0">
                <a:latin typeface="Calibri"/>
                <a:cs typeface="Calibri"/>
              </a:rPr>
              <a:t>Discriminant</a:t>
            </a:r>
            <a:r>
              <a:rPr sz="3000" b="1" spc="-15" dirty="0">
                <a:latin typeface="Calibri"/>
                <a:cs typeface="Calibri"/>
              </a:rPr>
              <a:t> </a:t>
            </a:r>
            <a:r>
              <a:rPr sz="3000" b="1" spc="-10" dirty="0">
                <a:latin typeface="Calibri"/>
                <a:cs typeface="Calibri"/>
              </a:rPr>
              <a:t>Analysis</a:t>
            </a:r>
            <a:r>
              <a:rPr sz="3000" b="1" spc="30" dirty="0">
                <a:latin typeface="Calibri"/>
                <a:cs typeface="Calibri"/>
              </a:rPr>
              <a:t> </a:t>
            </a:r>
            <a:r>
              <a:rPr sz="3000" b="1" spc="-15" dirty="0">
                <a:latin typeface="Calibri"/>
                <a:cs typeface="Calibri"/>
              </a:rPr>
              <a:t>(QDA)</a:t>
            </a:r>
            <a:endParaRPr sz="3000">
              <a:latin typeface="Calibri"/>
              <a:cs typeface="Calibri"/>
            </a:endParaRPr>
          </a:p>
          <a:p>
            <a:pPr marL="355600" indent="-342900">
              <a:lnSpc>
                <a:spcPct val="100000"/>
              </a:lnSpc>
              <a:buFont typeface="Arial"/>
              <a:buChar char="•"/>
              <a:tabLst>
                <a:tab pos="354965" algn="l"/>
                <a:tab pos="355600" algn="l"/>
              </a:tabLst>
            </a:pPr>
            <a:r>
              <a:rPr sz="3000" spc="-15" dirty="0">
                <a:latin typeface="Calibri"/>
                <a:cs typeface="Calibri"/>
              </a:rPr>
              <a:t>Strengths:</a:t>
            </a:r>
            <a:endParaRPr sz="3000">
              <a:latin typeface="Calibri"/>
              <a:cs typeface="Calibri"/>
            </a:endParaRPr>
          </a:p>
          <a:p>
            <a:pPr marL="756285" lvl="1" indent="-287020">
              <a:lnSpc>
                <a:spcPct val="100000"/>
              </a:lnSpc>
              <a:spcBef>
                <a:spcPts val="15"/>
              </a:spcBef>
              <a:buFont typeface="Arial"/>
              <a:buChar char="–"/>
              <a:tabLst>
                <a:tab pos="756920" algn="l"/>
              </a:tabLst>
            </a:pPr>
            <a:r>
              <a:rPr sz="2600" dirty="0">
                <a:latin typeface="Calibri"/>
                <a:cs typeface="Calibri"/>
              </a:rPr>
              <a:t>Same</a:t>
            </a:r>
            <a:r>
              <a:rPr sz="2600" spc="-20" dirty="0">
                <a:latin typeface="Calibri"/>
                <a:cs typeface="Calibri"/>
              </a:rPr>
              <a:t> </a:t>
            </a:r>
            <a:r>
              <a:rPr sz="2600" dirty="0">
                <a:latin typeface="Calibri"/>
                <a:cs typeface="Calibri"/>
              </a:rPr>
              <a:t>as</a:t>
            </a:r>
            <a:r>
              <a:rPr sz="2600" spc="-10" dirty="0">
                <a:latin typeface="Calibri"/>
                <a:cs typeface="Calibri"/>
              </a:rPr>
              <a:t> </a:t>
            </a:r>
            <a:r>
              <a:rPr sz="2600" spc="-15" dirty="0">
                <a:latin typeface="Calibri"/>
                <a:cs typeface="Calibri"/>
              </a:rPr>
              <a:t>LDA</a:t>
            </a:r>
            <a:r>
              <a:rPr sz="2600" spc="-30" dirty="0">
                <a:latin typeface="Calibri"/>
                <a:cs typeface="Calibri"/>
              </a:rPr>
              <a:t> </a:t>
            </a:r>
            <a:r>
              <a:rPr sz="2600" spc="-5" dirty="0">
                <a:latin typeface="Calibri"/>
                <a:cs typeface="Calibri"/>
              </a:rPr>
              <a:t>plus</a:t>
            </a:r>
            <a:r>
              <a:rPr sz="2600" spc="-30" dirty="0">
                <a:latin typeface="Calibri"/>
                <a:cs typeface="Calibri"/>
              </a:rPr>
              <a:t> </a:t>
            </a:r>
            <a:r>
              <a:rPr sz="2600" spc="-15" dirty="0">
                <a:latin typeface="Calibri"/>
                <a:cs typeface="Calibri"/>
              </a:rPr>
              <a:t>more</a:t>
            </a:r>
            <a:endParaRPr sz="2600">
              <a:latin typeface="Calibri"/>
              <a:cs typeface="Calibri"/>
            </a:endParaRPr>
          </a:p>
          <a:p>
            <a:pPr marL="756285" marR="6985" lvl="1" indent="-287020">
              <a:lnSpc>
                <a:spcPts val="2500"/>
              </a:lnSpc>
              <a:spcBef>
                <a:spcPts val="600"/>
              </a:spcBef>
              <a:buFont typeface="Arial"/>
              <a:buChar char="–"/>
              <a:tabLst>
                <a:tab pos="756920" algn="l"/>
              </a:tabLst>
            </a:pPr>
            <a:r>
              <a:rPr sz="2600" dirty="0">
                <a:latin typeface="Calibri"/>
                <a:cs typeface="Calibri"/>
              </a:rPr>
              <a:t>Can learn </a:t>
            </a:r>
            <a:r>
              <a:rPr sz="2600" spc="-10" dirty="0">
                <a:latin typeface="Calibri"/>
                <a:cs typeface="Calibri"/>
              </a:rPr>
              <a:t>quadratic </a:t>
            </a:r>
            <a:r>
              <a:rPr sz="2600" spc="-5" dirty="0">
                <a:latin typeface="Calibri"/>
                <a:cs typeface="Calibri"/>
              </a:rPr>
              <a:t>boundaries </a:t>
            </a:r>
            <a:r>
              <a:rPr sz="2600" dirty="0">
                <a:latin typeface="Calibri"/>
                <a:cs typeface="Calibri"/>
              </a:rPr>
              <a:t>and is </a:t>
            </a:r>
            <a:r>
              <a:rPr sz="2600" spc="-20" dirty="0">
                <a:latin typeface="Calibri"/>
                <a:cs typeface="Calibri"/>
              </a:rPr>
              <a:t>therefore </a:t>
            </a:r>
            <a:r>
              <a:rPr sz="2600" spc="-15" dirty="0">
                <a:latin typeface="Calibri"/>
                <a:cs typeface="Calibri"/>
              </a:rPr>
              <a:t>more </a:t>
            </a:r>
            <a:r>
              <a:rPr sz="2600" spc="-575" dirty="0">
                <a:latin typeface="Calibri"/>
                <a:cs typeface="Calibri"/>
              </a:rPr>
              <a:t> </a:t>
            </a:r>
            <a:r>
              <a:rPr sz="2600" spc="-5" dirty="0">
                <a:latin typeface="Calibri"/>
                <a:cs typeface="Calibri"/>
              </a:rPr>
              <a:t>flexible.</a:t>
            </a:r>
            <a:endParaRPr sz="2600">
              <a:latin typeface="Calibri"/>
              <a:cs typeface="Calibri"/>
            </a:endParaRPr>
          </a:p>
          <a:p>
            <a:pPr marL="756285" marR="5080" lvl="1" indent="-287020">
              <a:lnSpc>
                <a:spcPts val="2500"/>
              </a:lnSpc>
              <a:spcBef>
                <a:spcPts val="615"/>
              </a:spcBef>
              <a:buFont typeface="Arial"/>
              <a:buChar char="–"/>
              <a:tabLst>
                <a:tab pos="756920" algn="l"/>
              </a:tabLst>
            </a:pPr>
            <a:r>
              <a:rPr sz="2600" dirty="0">
                <a:latin typeface="Calibri"/>
                <a:cs typeface="Calibri"/>
              </a:rPr>
              <a:t>Does</a:t>
            </a:r>
            <a:r>
              <a:rPr sz="2600" spc="-10" dirty="0">
                <a:latin typeface="Calibri"/>
                <a:cs typeface="Calibri"/>
              </a:rPr>
              <a:t> </a:t>
            </a:r>
            <a:r>
              <a:rPr sz="2600" spc="-5" dirty="0">
                <a:latin typeface="Calibri"/>
                <a:cs typeface="Calibri"/>
              </a:rPr>
              <a:t>not</a:t>
            </a:r>
            <a:r>
              <a:rPr sz="2600" dirty="0">
                <a:latin typeface="Calibri"/>
                <a:cs typeface="Calibri"/>
              </a:rPr>
              <a:t> </a:t>
            </a:r>
            <a:r>
              <a:rPr sz="2600" spc="-5" dirty="0">
                <a:latin typeface="Calibri"/>
                <a:cs typeface="Calibri"/>
              </a:rPr>
              <a:t>assume</a:t>
            </a:r>
            <a:r>
              <a:rPr sz="2600" spc="-35" dirty="0">
                <a:latin typeface="Calibri"/>
                <a:cs typeface="Calibri"/>
              </a:rPr>
              <a:t> </a:t>
            </a:r>
            <a:r>
              <a:rPr sz="2600" dirty="0">
                <a:latin typeface="Calibri"/>
                <a:cs typeface="Calibri"/>
              </a:rPr>
              <a:t>each</a:t>
            </a:r>
            <a:r>
              <a:rPr sz="2600" spc="-15" dirty="0">
                <a:latin typeface="Calibri"/>
                <a:cs typeface="Calibri"/>
              </a:rPr>
              <a:t> </a:t>
            </a:r>
            <a:r>
              <a:rPr sz="2600" spc="-20" dirty="0">
                <a:latin typeface="Calibri"/>
                <a:cs typeface="Calibri"/>
              </a:rPr>
              <a:t>feature</a:t>
            </a:r>
            <a:r>
              <a:rPr sz="2600" spc="-35" dirty="0">
                <a:latin typeface="Calibri"/>
                <a:cs typeface="Calibri"/>
              </a:rPr>
              <a:t> </a:t>
            </a:r>
            <a:r>
              <a:rPr sz="2600" spc="-5" dirty="0">
                <a:latin typeface="Calibri"/>
                <a:cs typeface="Calibri"/>
              </a:rPr>
              <a:t>has</a:t>
            </a:r>
            <a:r>
              <a:rPr sz="2600" spc="-15" dirty="0">
                <a:latin typeface="Calibri"/>
                <a:cs typeface="Calibri"/>
              </a:rPr>
              <a:t> </a:t>
            </a:r>
            <a:r>
              <a:rPr sz="2600" dirty="0">
                <a:latin typeface="Calibri"/>
                <a:cs typeface="Calibri"/>
              </a:rPr>
              <a:t>the</a:t>
            </a:r>
            <a:r>
              <a:rPr sz="2600" spc="-15" dirty="0">
                <a:latin typeface="Calibri"/>
                <a:cs typeface="Calibri"/>
              </a:rPr>
              <a:t> </a:t>
            </a:r>
            <a:r>
              <a:rPr sz="2600" dirty="0">
                <a:latin typeface="Calibri"/>
                <a:cs typeface="Calibri"/>
              </a:rPr>
              <a:t>same</a:t>
            </a:r>
            <a:r>
              <a:rPr sz="2600" spc="-10" dirty="0">
                <a:latin typeface="Calibri"/>
                <a:cs typeface="Calibri"/>
              </a:rPr>
              <a:t> </a:t>
            </a:r>
            <a:r>
              <a:rPr sz="2600" spc="-5" dirty="0">
                <a:latin typeface="Calibri"/>
                <a:cs typeface="Calibri"/>
              </a:rPr>
              <a:t>variance, </a:t>
            </a:r>
            <a:r>
              <a:rPr sz="2600" spc="-575" dirty="0">
                <a:latin typeface="Calibri"/>
                <a:cs typeface="Calibri"/>
              </a:rPr>
              <a:t> </a:t>
            </a:r>
            <a:r>
              <a:rPr sz="2600" dirty="0">
                <a:latin typeface="Calibri"/>
                <a:cs typeface="Calibri"/>
              </a:rPr>
              <a:t>i.e., all </a:t>
            </a:r>
            <a:r>
              <a:rPr sz="2600" spc="-15" dirty="0">
                <a:latin typeface="Calibri"/>
                <a:cs typeface="Calibri"/>
              </a:rPr>
              <a:t>features </a:t>
            </a:r>
            <a:r>
              <a:rPr sz="2600" spc="-10" dirty="0">
                <a:latin typeface="Calibri"/>
                <a:cs typeface="Calibri"/>
              </a:rPr>
              <a:t>can </a:t>
            </a:r>
            <a:r>
              <a:rPr sz="2600" spc="-5" dirty="0">
                <a:latin typeface="Calibri"/>
                <a:cs typeface="Calibri"/>
              </a:rPr>
              <a:t>be </a:t>
            </a:r>
            <a:r>
              <a:rPr sz="2600" spc="-15" dirty="0">
                <a:latin typeface="Calibri"/>
                <a:cs typeface="Calibri"/>
              </a:rPr>
              <a:t>interdependent to </a:t>
            </a:r>
            <a:r>
              <a:rPr sz="2600" spc="-5" dirty="0">
                <a:latin typeface="Calibri"/>
                <a:cs typeface="Calibri"/>
              </a:rPr>
              <a:t>varying </a:t>
            </a:r>
            <a:r>
              <a:rPr sz="2600" dirty="0">
                <a:latin typeface="Calibri"/>
                <a:cs typeface="Calibri"/>
              </a:rPr>
              <a:t> </a:t>
            </a:r>
            <a:r>
              <a:rPr sz="2600" spc="-10" dirty="0">
                <a:latin typeface="Calibri"/>
                <a:cs typeface="Calibri"/>
              </a:rPr>
              <a:t>degrees</a:t>
            </a:r>
            <a:endParaRPr sz="2600">
              <a:latin typeface="Calibri"/>
              <a:cs typeface="Calibri"/>
            </a:endParaRPr>
          </a:p>
          <a:p>
            <a:pPr marL="355600" indent="-342900">
              <a:lnSpc>
                <a:spcPts val="3595"/>
              </a:lnSpc>
              <a:buFont typeface="Arial"/>
              <a:buChar char="•"/>
              <a:tabLst>
                <a:tab pos="354965" algn="l"/>
                <a:tab pos="355600" algn="l"/>
              </a:tabLst>
            </a:pPr>
            <a:r>
              <a:rPr sz="3000" spc="-15" dirty="0">
                <a:latin typeface="Calibri"/>
                <a:cs typeface="Calibri"/>
              </a:rPr>
              <a:t>Weaknesses:</a:t>
            </a:r>
            <a:endParaRPr sz="3000">
              <a:latin typeface="Calibri"/>
              <a:cs typeface="Calibri"/>
            </a:endParaRPr>
          </a:p>
          <a:p>
            <a:pPr marL="756285" marR="485775" lvl="1" indent="-287020">
              <a:lnSpc>
                <a:spcPts val="2500"/>
              </a:lnSpc>
              <a:spcBef>
                <a:spcPts val="615"/>
              </a:spcBef>
              <a:buFont typeface="Arial"/>
              <a:buChar char="–"/>
              <a:tabLst>
                <a:tab pos="756920" algn="l"/>
              </a:tabLst>
            </a:pPr>
            <a:r>
              <a:rPr sz="2600" spc="-5" dirty="0">
                <a:latin typeface="Calibri"/>
                <a:cs typeface="Calibri"/>
              </a:rPr>
              <a:t>Assumes</a:t>
            </a:r>
            <a:r>
              <a:rPr sz="2600" spc="-45" dirty="0">
                <a:latin typeface="Calibri"/>
                <a:cs typeface="Calibri"/>
              </a:rPr>
              <a:t> </a:t>
            </a:r>
            <a:r>
              <a:rPr sz="2600" dirty="0">
                <a:latin typeface="Calibri"/>
                <a:cs typeface="Calibri"/>
              </a:rPr>
              <a:t>the</a:t>
            </a:r>
            <a:r>
              <a:rPr sz="2600" spc="-15" dirty="0">
                <a:latin typeface="Calibri"/>
                <a:cs typeface="Calibri"/>
              </a:rPr>
              <a:t> data</a:t>
            </a:r>
            <a:r>
              <a:rPr sz="2600" dirty="0">
                <a:latin typeface="Calibri"/>
                <a:cs typeface="Calibri"/>
              </a:rPr>
              <a:t> is</a:t>
            </a:r>
            <a:r>
              <a:rPr sz="2600" spc="-15" dirty="0">
                <a:latin typeface="Calibri"/>
                <a:cs typeface="Calibri"/>
              </a:rPr>
              <a:t> </a:t>
            </a:r>
            <a:r>
              <a:rPr sz="2600" dirty="0">
                <a:latin typeface="Calibri"/>
                <a:cs typeface="Calibri"/>
              </a:rPr>
              <a:t>Gaussian,</a:t>
            </a:r>
            <a:r>
              <a:rPr sz="2600" spc="-30" dirty="0">
                <a:latin typeface="Calibri"/>
                <a:cs typeface="Calibri"/>
              </a:rPr>
              <a:t> </a:t>
            </a:r>
            <a:r>
              <a:rPr sz="2600" dirty="0">
                <a:latin typeface="Calibri"/>
                <a:cs typeface="Calibri"/>
              </a:rPr>
              <a:t>i.e.,</a:t>
            </a:r>
            <a:r>
              <a:rPr sz="2600" spc="-5" dirty="0">
                <a:latin typeface="Calibri"/>
                <a:cs typeface="Calibri"/>
              </a:rPr>
              <a:t> </a:t>
            </a:r>
            <a:r>
              <a:rPr sz="2600" dirty="0">
                <a:latin typeface="Calibri"/>
                <a:cs typeface="Calibri"/>
              </a:rPr>
              <a:t>each</a:t>
            </a:r>
            <a:r>
              <a:rPr sz="2600" spc="-25" dirty="0">
                <a:latin typeface="Calibri"/>
                <a:cs typeface="Calibri"/>
              </a:rPr>
              <a:t> </a:t>
            </a:r>
            <a:r>
              <a:rPr sz="2600" spc="-5" dirty="0">
                <a:latin typeface="Calibri"/>
                <a:cs typeface="Calibri"/>
              </a:rPr>
              <a:t>variable</a:t>
            </a:r>
            <a:r>
              <a:rPr sz="2600" spc="-20" dirty="0">
                <a:latin typeface="Calibri"/>
                <a:cs typeface="Calibri"/>
              </a:rPr>
              <a:t> </a:t>
            </a:r>
            <a:r>
              <a:rPr sz="2600" dirty="0">
                <a:latin typeface="Calibri"/>
                <a:cs typeface="Calibri"/>
              </a:rPr>
              <a:t>is </a:t>
            </a:r>
            <a:r>
              <a:rPr sz="2600" spc="-570" dirty="0">
                <a:latin typeface="Calibri"/>
                <a:cs typeface="Calibri"/>
              </a:rPr>
              <a:t> </a:t>
            </a:r>
            <a:r>
              <a:rPr sz="2600" spc="-5" dirty="0">
                <a:latin typeface="Calibri"/>
                <a:cs typeface="Calibri"/>
              </a:rPr>
              <a:t>shaped</a:t>
            </a:r>
            <a:r>
              <a:rPr sz="2600" spc="-45" dirty="0">
                <a:latin typeface="Calibri"/>
                <a:cs typeface="Calibri"/>
              </a:rPr>
              <a:t> </a:t>
            </a:r>
            <a:r>
              <a:rPr sz="2600" spc="-20" dirty="0">
                <a:latin typeface="Calibri"/>
                <a:cs typeface="Calibri"/>
              </a:rPr>
              <a:t>like</a:t>
            </a:r>
            <a:r>
              <a:rPr sz="2600" dirty="0">
                <a:latin typeface="Calibri"/>
                <a:cs typeface="Calibri"/>
              </a:rPr>
              <a:t> a </a:t>
            </a:r>
            <a:r>
              <a:rPr sz="2600" spc="-5" dirty="0">
                <a:latin typeface="Calibri"/>
                <a:cs typeface="Calibri"/>
              </a:rPr>
              <a:t>bell</a:t>
            </a:r>
            <a:r>
              <a:rPr sz="2600" spc="-10" dirty="0">
                <a:latin typeface="Calibri"/>
                <a:cs typeface="Calibri"/>
              </a:rPr>
              <a:t> </a:t>
            </a:r>
            <a:r>
              <a:rPr sz="2600" dirty="0">
                <a:latin typeface="Calibri"/>
                <a:cs typeface="Calibri"/>
              </a:rPr>
              <a:t>curve</a:t>
            </a:r>
            <a:r>
              <a:rPr sz="2600" spc="-25" dirty="0">
                <a:latin typeface="Calibri"/>
                <a:cs typeface="Calibri"/>
              </a:rPr>
              <a:t> </a:t>
            </a:r>
            <a:r>
              <a:rPr sz="2600" spc="-5" dirty="0">
                <a:latin typeface="Calibri"/>
                <a:cs typeface="Calibri"/>
              </a:rPr>
              <a:t>when</a:t>
            </a:r>
            <a:r>
              <a:rPr sz="2600" spc="-25" dirty="0">
                <a:latin typeface="Calibri"/>
                <a:cs typeface="Calibri"/>
              </a:rPr>
              <a:t> </a:t>
            </a:r>
            <a:r>
              <a:rPr sz="2600" spc="-10" dirty="0">
                <a:latin typeface="Calibri"/>
                <a:cs typeface="Calibri"/>
              </a:rPr>
              <a:t>plotted.</a:t>
            </a:r>
            <a:endParaRPr sz="2600">
              <a:latin typeface="Calibri"/>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6991" y="496633"/>
            <a:ext cx="7510145" cy="635000"/>
          </a:xfrm>
          <a:prstGeom prst="rect">
            <a:avLst/>
          </a:prstGeom>
        </p:spPr>
        <p:txBody>
          <a:bodyPr vert="horz" wrap="square" lIns="0" tIns="12065" rIns="0" bIns="0" rtlCol="0">
            <a:spAutoFit/>
          </a:bodyPr>
          <a:lstStyle/>
          <a:p>
            <a:pPr marL="12700">
              <a:lnSpc>
                <a:spcPct val="100000"/>
              </a:lnSpc>
              <a:spcBef>
                <a:spcPts val="95"/>
              </a:spcBef>
            </a:pPr>
            <a:r>
              <a:rPr sz="4000" spc="-15" dirty="0"/>
              <a:t>k-Nearest</a:t>
            </a:r>
            <a:r>
              <a:rPr sz="4000" spc="-20" dirty="0"/>
              <a:t> </a:t>
            </a:r>
            <a:r>
              <a:rPr sz="4000" spc="-15" dirty="0"/>
              <a:t>Neighbors</a:t>
            </a:r>
            <a:r>
              <a:rPr sz="4000" spc="-10" dirty="0"/>
              <a:t> </a:t>
            </a:r>
            <a:r>
              <a:rPr sz="4000" spc="-5" dirty="0"/>
              <a:t>(kNN)</a:t>
            </a:r>
            <a:r>
              <a:rPr sz="4000" spc="5" dirty="0"/>
              <a:t> </a:t>
            </a:r>
            <a:r>
              <a:rPr sz="4000" spc="-5" dirty="0"/>
              <a:t>Classifier</a:t>
            </a:r>
            <a:endParaRPr sz="4000"/>
          </a:p>
        </p:txBody>
      </p:sp>
      <p:sp>
        <p:nvSpPr>
          <p:cNvPr id="3" name="object 3"/>
          <p:cNvSpPr txBox="1"/>
          <p:nvPr/>
        </p:nvSpPr>
        <p:spPr>
          <a:xfrm>
            <a:off x="535940" y="1555496"/>
            <a:ext cx="8044815" cy="4030655"/>
          </a:xfrm>
          <a:prstGeom prst="rect">
            <a:avLst/>
          </a:prstGeom>
        </p:spPr>
        <p:txBody>
          <a:bodyPr vert="horz" wrap="square" lIns="0" tIns="12065" rIns="0" bIns="0" rtlCol="0">
            <a:spAutoFit/>
          </a:bodyPr>
          <a:lstStyle/>
          <a:p>
            <a:pPr marL="355600" indent="-342900">
              <a:lnSpc>
                <a:spcPct val="100000"/>
              </a:lnSpc>
              <a:spcBef>
                <a:spcPts val="95"/>
              </a:spcBef>
              <a:buFont typeface="Arial"/>
              <a:buChar char="•"/>
              <a:tabLst>
                <a:tab pos="354965" algn="l"/>
                <a:tab pos="355600" algn="l"/>
              </a:tabLst>
            </a:pPr>
            <a:r>
              <a:rPr sz="2200" spc="-10" dirty="0">
                <a:latin typeface="Calibri"/>
                <a:cs typeface="Calibri"/>
              </a:rPr>
              <a:t>The</a:t>
            </a:r>
            <a:r>
              <a:rPr sz="2200" spc="20" dirty="0">
                <a:latin typeface="Calibri"/>
                <a:cs typeface="Calibri"/>
              </a:rPr>
              <a:t> </a:t>
            </a:r>
            <a:r>
              <a:rPr sz="2200" spc="-5" dirty="0">
                <a:latin typeface="Calibri"/>
                <a:cs typeface="Calibri"/>
              </a:rPr>
              <a:t>model</a:t>
            </a:r>
            <a:r>
              <a:rPr sz="2200" spc="5" dirty="0">
                <a:latin typeface="Calibri"/>
                <a:cs typeface="Calibri"/>
              </a:rPr>
              <a:t> </a:t>
            </a:r>
            <a:r>
              <a:rPr sz="2200" spc="-15" dirty="0">
                <a:latin typeface="Calibri"/>
                <a:cs typeface="Calibri"/>
              </a:rPr>
              <a:t>representation</a:t>
            </a:r>
            <a:r>
              <a:rPr sz="2200" spc="5" dirty="0">
                <a:latin typeface="Calibri"/>
                <a:cs typeface="Calibri"/>
              </a:rPr>
              <a:t> </a:t>
            </a:r>
            <a:r>
              <a:rPr sz="2200" spc="-20" dirty="0">
                <a:latin typeface="Calibri"/>
                <a:cs typeface="Calibri"/>
              </a:rPr>
              <a:t>for</a:t>
            </a:r>
            <a:r>
              <a:rPr sz="2200" spc="10" dirty="0">
                <a:latin typeface="Calibri"/>
                <a:cs typeface="Calibri"/>
              </a:rPr>
              <a:t> </a:t>
            </a:r>
            <a:r>
              <a:rPr sz="2200" spc="-10" dirty="0">
                <a:latin typeface="Calibri"/>
                <a:cs typeface="Calibri"/>
              </a:rPr>
              <a:t>kNN</a:t>
            </a:r>
            <a:r>
              <a:rPr sz="2200" spc="30" dirty="0">
                <a:latin typeface="Calibri"/>
                <a:cs typeface="Calibri"/>
              </a:rPr>
              <a:t> </a:t>
            </a:r>
            <a:r>
              <a:rPr sz="2200" spc="-5" dirty="0">
                <a:latin typeface="Calibri"/>
                <a:cs typeface="Calibri"/>
              </a:rPr>
              <a:t>is</a:t>
            </a:r>
            <a:r>
              <a:rPr sz="2200" dirty="0">
                <a:latin typeface="Calibri"/>
                <a:cs typeface="Calibri"/>
              </a:rPr>
              <a:t> </a:t>
            </a:r>
            <a:r>
              <a:rPr sz="2200" spc="-10" dirty="0">
                <a:latin typeface="Calibri"/>
                <a:cs typeface="Calibri"/>
              </a:rPr>
              <a:t>the</a:t>
            </a:r>
            <a:r>
              <a:rPr sz="2200" spc="25" dirty="0">
                <a:latin typeface="Calibri"/>
                <a:cs typeface="Calibri"/>
              </a:rPr>
              <a:t> </a:t>
            </a:r>
            <a:r>
              <a:rPr sz="2200" spc="-15" dirty="0">
                <a:latin typeface="Calibri"/>
                <a:cs typeface="Calibri"/>
              </a:rPr>
              <a:t>entire</a:t>
            </a:r>
            <a:r>
              <a:rPr sz="2200" spc="10" dirty="0">
                <a:latin typeface="Calibri"/>
                <a:cs typeface="Calibri"/>
              </a:rPr>
              <a:t> </a:t>
            </a:r>
            <a:r>
              <a:rPr sz="2200" spc="-15" dirty="0">
                <a:latin typeface="Calibri"/>
                <a:cs typeface="Calibri"/>
              </a:rPr>
              <a:t>training</a:t>
            </a:r>
            <a:r>
              <a:rPr sz="2200" spc="-5" dirty="0">
                <a:latin typeface="Calibri"/>
                <a:cs typeface="Calibri"/>
              </a:rPr>
              <a:t> </a:t>
            </a:r>
            <a:r>
              <a:rPr sz="2200" spc="-15" dirty="0">
                <a:latin typeface="Calibri"/>
                <a:cs typeface="Calibri"/>
              </a:rPr>
              <a:t>dataset.</a:t>
            </a:r>
            <a:endParaRPr sz="2200" dirty="0">
              <a:latin typeface="Calibri"/>
              <a:cs typeface="Calibri"/>
            </a:endParaRPr>
          </a:p>
          <a:p>
            <a:pPr marL="355600" indent="-342900">
              <a:lnSpc>
                <a:spcPct val="100000"/>
              </a:lnSpc>
              <a:buFont typeface="Arial"/>
              <a:buChar char="•"/>
              <a:tabLst>
                <a:tab pos="354965" algn="l"/>
                <a:tab pos="355600" algn="l"/>
              </a:tabLst>
            </a:pPr>
            <a:r>
              <a:rPr sz="2200" spc="-5" dirty="0">
                <a:latin typeface="Calibri"/>
                <a:cs typeface="Calibri"/>
              </a:rPr>
              <a:t>It</a:t>
            </a:r>
            <a:r>
              <a:rPr sz="2200" spc="-15" dirty="0">
                <a:latin typeface="Calibri"/>
                <a:cs typeface="Calibri"/>
              </a:rPr>
              <a:t> </a:t>
            </a:r>
            <a:r>
              <a:rPr sz="2200" spc="-5" dirty="0">
                <a:latin typeface="Calibri"/>
                <a:cs typeface="Calibri"/>
              </a:rPr>
              <a:t>is</a:t>
            </a:r>
            <a:r>
              <a:rPr sz="2200" spc="-10" dirty="0">
                <a:latin typeface="Calibri"/>
                <a:cs typeface="Calibri"/>
              </a:rPr>
              <a:t> </a:t>
            </a:r>
            <a:r>
              <a:rPr sz="2200" dirty="0">
                <a:latin typeface="Calibri"/>
                <a:cs typeface="Calibri"/>
              </a:rPr>
              <a:t>as</a:t>
            </a:r>
            <a:r>
              <a:rPr sz="2200" spc="-10" dirty="0">
                <a:latin typeface="Calibri"/>
                <a:cs typeface="Calibri"/>
              </a:rPr>
              <a:t> </a:t>
            </a:r>
            <a:r>
              <a:rPr sz="2200" spc="-5" dirty="0">
                <a:latin typeface="Calibri"/>
                <a:cs typeface="Calibri"/>
              </a:rPr>
              <a:t>simple</a:t>
            </a:r>
            <a:r>
              <a:rPr sz="2200" spc="-10" dirty="0">
                <a:latin typeface="Calibri"/>
                <a:cs typeface="Calibri"/>
              </a:rPr>
              <a:t> </a:t>
            </a:r>
            <a:r>
              <a:rPr sz="2200" dirty="0">
                <a:latin typeface="Calibri"/>
                <a:cs typeface="Calibri"/>
              </a:rPr>
              <a:t>as </a:t>
            </a:r>
            <a:r>
              <a:rPr sz="2200" spc="-10" dirty="0">
                <a:latin typeface="Calibri"/>
                <a:cs typeface="Calibri"/>
              </a:rPr>
              <a:t>that.</a:t>
            </a:r>
            <a:endParaRPr sz="2200" dirty="0">
              <a:latin typeface="Calibri"/>
              <a:cs typeface="Calibri"/>
            </a:endParaRPr>
          </a:p>
          <a:p>
            <a:pPr marL="355600" marR="97790" indent="-342900">
              <a:lnSpc>
                <a:spcPts val="2110"/>
              </a:lnSpc>
              <a:spcBef>
                <a:spcPts val="509"/>
              </a:spcBef>
              <a:buFont typeface="Arial"/>
              <a:buChar char="•"/>
              <a:tabLst>
                <a:tab pos="354965" algn="l"/>
                <a:tab pos="355600" algn="l"/>
              </a:tabLst>
            </a:pPr>
            <a:r>
              <a:rPr sz="2200" spc="-10" dirty="0">
                <a:latin typeface="Calibri"/>
                <a:cs typeface="Calibri"/>
              </a:rPr>
              <a:t>kNN</a:t>
            </a:r>
            <a:r>
              <a:rPr sz="2200" spc="15" dirty="0">
                <a:latin typeface="Calibri"/>
                <a:cs typeface="Calibri"/>
              </a:rPr>
              <a:t> </a:t>
            </a:r>
            <a:r>
              <a:rPr sz="2200" spc="-5" dirty="0">
                <a:latin typeface="Calibri"/>
                <a:cs typeface="Calibri"/>
              </a:rPr>
              <a:t>has no</a:t>
            </a:r>
            <a:r>
              <a:rPr sz="2200" spc="10" dirty="0">
                <a:latin typeface="Calibri"/>
                <a:cs typeface="Calibri"/>
              </a:rPr>
              <a:t> </a:t>
            </a:r>
            <a:r>
              <a:rPr sz="2200" spc="-5" dirty="0">
                <a:latin typeface="Calibri"/>
                <a:cs typeface="Calibri"/>
              </a:rPr>
              <a:t>model</a:t>
            </a:r>
            <a:r>
              <a:rPr sz="2200" dirty="0">
                <a:latin typeface="Calibri"/>
                <a:cs typeface="Calibri"/>
              </a:rPr>
              <a:t> </a:t>
            </a:r>
            <a:r>
              <a:rPr sz="2200" spc="-5" dirty="0">
                <a:latin typeface="Calibri"/>
                <a:cs typeface="Calibri"/>
              </a:rPr>
              <a:t>other</a:t>
            </a:r>
            <a:r>
              <a:rPr sz="2200" spc="5" dirty="0">
                <a:latin typeface="Calibri"/>
                <a:cs typeface="Calibri"/>
              </a:rPr>
              <a:t> </a:t>
            </a:r>
            <a:r>
              <a:rPr sz="2200" spc="-5" dirty="0">
                <a:latin typeface="Calibri"/>
                <a:cs typeface="Calibri"/>
              </a:rPr>
              <a:t>than</a:t>
            </a:r>
            <a:r>
              <a:rPr sz="2200" spc="5" dirty="0">
                <a:latin typeface="Calibri"/>
                <a:cs typeface="Calibri"/>
              </a:rPr>
              <a:t> </a:t>
            </a:r>
            <a:r>
              <a:rPr sz="2200" spc="-10" dirty="0">
                <a:latin typeface="Calibri"/>
                <a:cs typeface="Calibri"/>
              </a:rPr>
              <a:t>storing</a:t>
            </a:r>
            <a:r>
              <a:rPr sz="2200" spc="-15" dirty="0">
                <a:latin typeface="Calibri"/>
                <a:cs typeface="Calibri"/>
              </a:rPr>
              <a:t> </a:t>
            </a:r>
            <a:r>
              <a:rPr sz="2200" spc="-10" dirty="0">
                <a:latin typeface="Calibri"/>
                <a:cs typeface="Calibri"/>
              </a:rPr>
              <a:t>the</a:t>
            </a:r>
            <a:r>
              <a:rPr sz="2200" spc="10" dirty="0">
                <a:latin typeface="Calibri"/>
                <a:cs typeface="Calibri"/>
              </a:rPr>
              <a:t> </a:t>
            </a:r>
            <a:r>
              <a:rPr sz="2200" spc="-15" dirty="0">
                <a:latin typeface="Calibri"/>
                <a:cs typeface="Calibri"/>
              </a:rPr>
              <a:t>entire</a:t>
            </a:r>
            <a:r>
              <a:rPr sz="2200" dirty="0">
                <a:latin typeface="Calibri"/>
                <a:cs typeface="Calibri"/>
              </a:rPr>
              <a:t> </a:t>
            </a:r>
            <a:r>
              <a:rPr sz="2200" spc="-15" dirty="0">
                <a:latin typeface="Calibri"/>
                <a:cs typeface="Calibri"/>
              </a:rPr>
              <a:t>dataset,</a:t>
            </a:r>
            <a:r>
              <a:rPr sz="2200" spc="5" dirty="0">
                <a:latin typeface="Calibri"/>
                <a:cs typeface="Calibri"/>
              </a:rPr>
              <a:t> </a:t>
            </a:r>
            <a:r>
              <a:rPr sz="2200" dirty="0">
                <a:latin typeface="Calibri"/>
                <a:cs typeface="Calibri"/>
              </a:rPr>
              <a:t>so</a:t>
            </a:r>
            <a:r>
              <a:rPr sz="2200" spc="5" dirty="0">
                <a:latin typeface="Calibri"/>
                <a:cs typeface="Calibri"/>
              </a:rPr>
              <a:t> </a:t>
            </a:r>
            <a:r>
              <a:rPr sz="2200" spc="-10" dirty="0">
                <a:latin typeface="Calibri"/>
                <a:cs typeface="Calibri"/>
              </a:rPr>
              <a:t>there</a:t>
            </a:r>
            <a:r>
              <a:rPr sz="2200" spc="15" dirty="0">
                <a:latin typeface="Calibri"/>
                <a:cs typeface="Calibri"/>
              </a:rPr>
              <a:t> </a:t>
            </a:r>
            <a:r>
              <a:rPr sz="2200" spc="-5" dirty="0">
                <a:latin typeface="Calibri"/>
                <a:cs typeface="Calibri"/>
              </a:rPr>
              <a:t>is </a:t>
            </a:r>
            <a:r>
              <a:rPr sz="2200" spc="-484" dirty="0">
                <a:latin typeface="Calibri"/>
                <a:cs typeface="Calibri"/>
              </a:rPr>
              <a:t> </a:t>
            </a:r>
            <a:r>
              <a:rPr sz="2200" spc="-5" dirty="0">
                <a:latin typeface="Calibri"/>
                <a:cs typeface="Calibri"/>
              </a:rPr>
              <a:t>no learning</a:t>
            </a:r>
            <a:r>
              <a:rPr sz="2200" spc="-15" dirty="0">
                <a:latin typeface="Calibri"/>
                <a:cs typeface="Calibri"/>
              </a:rPr>
              <a:t> required.</a:t>
            </a:r>
            <a:endParaRPr sz="2200" dirty="0">
              <a:latin typeface="Calibri"/>
              <a:cs typeface="Calibri"/>
            </a:endParaRPr>
          </a:p>
          <a:p>
            <a:pPr marL="355600" marR="430530" indent="-342900">
              <a:lnSpc>
                <a:spcPts val="2110"/>
              </a:lnSpc>
              <a:spcBef>
                <a:spcPts val="535"/>
              </a:spcBef>
              <a:buFont typeface="Arial"/>
              <a:buChar char="•"/>
              <a:tabLst>
                <a:tab pos="354965" algn="l"/>
                <a:tab pos="355600" algn="l"/>
              </a:tabLst>
            </a:pPr>
            <a:r>
              <a:rPr sz="2200" spc="-20" dirty="0">
                <a:latin typeface="Calibri"/>
                <a:cs typeface="Calibri"/>
              </a:rPr>
              <a:t>Efficient</a:t>
            </a:r>
            <a:r>
              <a:rPr sz="2200" spc="25" dirty="0">
                <a:latin typeface="Calibri"/>
                <a:cs typeface="Calibri"/>
              </a:rPr>
              <a:t> </a:t>
            </a:r>
            <a:r>
              <a:rPr sz="2200" spc="-10" dirty="0">
                <a:latin typeface="Calibri"/>
                <a:cs typeface="Calibri"/>
              </a:rPr>
              <a:t>implementations</a:t>
            </a:r>
            <a:r>
              <a:rPr sz="2200" spc="40" dirty="0">
                <a:latin typeface="Calibri"/>
                <a:cs typeface="Calibri"/>
              </a:rPr>
              <a:t> </a:t>
            </a:r>
            <a:r>
              <a:rPr sz="2200" spc="-15" dirty="0">
                <a:latin typeface="Calibri"/>
                <a:cs typeface="Calibri"/>
              </a:rPr>
              <a:t>can</a:t>
            </a:r>
            <a:r>
              <a:rPr sz="2200" spc="-5" dirty="0">
                <a:latin typeface="Calibri"/>
                <a:cs typeface="Calibri"/>
              </a:rPr>
              <a:t> </a:t>
            </a:r>
            <a:r>
              <a:rPr sz="2200" spc="-20" dirty="0">
                <a:latin typeface="Calibri"/>
                <a:cs typeface="Calibri"/>
              </a:rPr>
              <a:t>store</a:t>
            </a:r>
            <a:r>
              <a:rPr sz="2200" dirty="0">
                <a:latin typeface="Calibri"/>
                <a:cs typeface="Calibri"/>
              </a:rPr>
              <a:t> </a:t>
            </a:r>
            <a:r>
              <a:rPr sz="2200" spc="-10" dirty="0">
                <a:latin typeface="Calibri"/>
                <a:cs typeface="Calibri"/>
              </a:rPr>
              <a:t>the</a:t>
            </a:r>
            <a:r>
              <a:rPr sz="2200" spc="20" dirty="0">
                <a:latin typeface="Calibri"/>
                <a:cs typeface="Calibri"/>
              </a:rPr>
              <a:t> </a:t>
            </a:r>
            <a:r>
              <a:rPr sz="2200" spc="-20" dirty="0">
                <a:latin typeface="Calibri"/>
                <a:cs typeface="Calibri"/>
              </a:rPr>
              <a:t>data</a:t>
            </a:r>
            <a:r>
              <a:rPr sz="2200" dirty="0">
                <a:latin typeface="Calibri"/>
                <a:cs typeface="Calibri"/>
              </a:rPr>
              <a:t> </a:t>
            </a:r>
            <a:r>
              <a:rPr sz="2200" spc="-5" dirty="0">
                <a:latin typeface="Calibri"/>
                <a:cs typeface="Calibri"/>
              </a:rPr>
              <a:t>using</a:t>
            </a:r>
            <a:r>
              <a:rPr sz="2200" spc="-10" dirty="0">
                <a:latin typeface="Calibri"/>
                <a:cs typeface="Calibri"/>
              </a:rPr>
              <a:t> </a:t>
            </a:r>
            <a:r>
              <a:rPr sz="2200" spc="-15" dirty="0">
                <a:latin typeface="Calibri"/>
                <a:cs typeface="Calibri"/>
              </a:rPr>
              <a:t>complex</a:t>
            </a:r>
            <a:r>
              <a:rPr sz="2200" spc="15" dirty="0">
                <a:latin typeface="Calibri"/>
                <a:cs typeface="Calibri"/>
              </a:rPr>
              <a:t> </a:t>
            </a:r>
            <a:r>
              <a:rPr sz="2200" spc="-20" dirty="0">
                <a:latin typeface="Calibri"/>
                <a:cs typeface="Calibri"/>
              </a:rPr>
              <a:t>data </a:t>
            </a:r>
            <a:r>
              <a:rPr sz="2200" spc="-484" dirty="0">
                <a:latin typeface="Calibri"/>
                <a:cs typeface="Calibri"/>
              </a:rPr>
              <a:t> </a:t>
            </a:r>
            <a:r>
              <a:rPr sz="2200" spc="-10" dirty="0">
                <a:latin typeface="Calibri"/>
                <a:cs typeface="Calibri"/>
              </a:rPr>
              <a:t>structures </a:t>
            </a:r>
            <a:endParaRPr lang="en-US" sz="2200" spc="-10" dirty="0">
              <a:latin typeface="Calibri"/>
              <a:cs typeface="Calibri"/>
            </a:endParaRPr>
          </a:p>
          <a:p>
            <a:pPr marL="355600" marR="430530" indent="-342900">
              <a:lnSpc>
                <a:spcPts val="2110"/>
              </a:lnSpc>
              <a:spcBef>
                <a:spcPts val="535"/>
              </a:spcBef>
              <a:buFont typeface="Arial"/>
              <a:buChar char="•"/>
              <a:tabLst>
                <a:tab pos="354965" algn="l"/>
                <a:tab pos="355600" algn="l"/>
              </a:tabLst>
            </a:pPr>
            <a:r>
              <a:rPr sz="2200" spc="-10" dirty="0">
                <a:latin typeface="Calibri"/>
                <a:cs typeface="Calibri"/>
              </a:rPr>
              <a:t>Because</a:t>
            </a:r>
            <a:r>
              <a:rPr sz="2200" spc="20" dirty="0">
                <a:latin typeface="Calibri"/>
                <a:cs typeface="Calibri"/>
              </a:rPr>
              <a:t> </a:t>
            </a:r>
            <a:r>
              <a:rPr sz="2200" spc="-10" dirty="0">
                <a:latin typeface="Calibri"/>
                <a:cs typeface="Calibri"/>
              </a:rPr>
              <a:t>the</a:t>
            </a:r>
            <a:r>
              <a:rPr sz="2200" spc="5" dirty="0">
                <a:latin typeface="Calibri"/>
                <a:cs typeface="Calibri"/>
              </a:rPr>
              <a:t> </a:t>
            </a:r>
            <a:r>
              <a:rPr sz="2200" spc="-15" dirty="0">
                <a:latin typeface="Calibri"/>
                <a:cs typeface="Calibri"/>
              </a:rPr>
              <a:t>entire</a:t>
            </a:r>
            <a:r>
              <a:rPr sz="2200" spc="20" dirty="0">
                <a:latin typeface="Calibri"/>
                <a:cs typeface="Calibri"/>
              </a:rPr>
              <a:t> </a:t>
            </a:r>
            <a:r>
              <a:rPr sz="2200" spc="-15" dirty="0">
                <a:latin typeface="Calibri"/>
                <a:cs typeface="Calibri"/>
              </a:rPr>
              <a:t>training</a:t>
            </a:r>
            <a:r>
              <a:rPr sz="2200" spc="-5" dirty="0">
                <a:latin typeface="Calibri"/>
                <a:cs typeface="Calibri"/>
              </a:rPr>
              <a:t> </a:t>
            </a:r>
            <a:r>
              <a:rPr sz="2200" spc="-15" dirty="0">
                <a:latin typeface="Calibri"/>
                <a:cs typeface="Calibri"/>
              </a:rPr>
              <a:t>dataset</a:t>
            </a:r>
            <a:r>
              <a:rPr sz="2200" spc="5" dirty="0">
                <a:latin typeface="Calibri"/>
                <a:cs typeface="Calibri"/>
              </a:rPr>
              <a:t> </a:t>
            </a:r>
            <a:r>
              <a:rPr sz="2200" spc="-5" dirty="0">
                <a:latin typeface="Calibri"/>
                <a:cs typeface="Calibri"/>
              </a:rPr>
              <a:t>is</a:t>
            </a:r>
            <a:r>
              <a:rPr sz="2200" dirty="0">
                <a:latin typeface="Calibri"/>
                <a:cs typeface="Calibri"/>
              </a:rPr>
              <a:t> </a:t>
            </a:r>
            <a:r>
              <a:rPr sz="2200" spc="-15" dirty="0">
                <a:latin typeface="Calibri"/>
                <a:cs typeface="Calibri"/>
              </a:rPr>
              <a:t>stored,</a:t>
            </a:r>
            <a:r>
              <a:rPr sz="2200" dirty="0">
                <a:latin typeface="Calibri"/>
                <a:cs typeface="Calibri"/>
              </a:rPr>
              <a:t> </a:t>
            </a:r>
            <a:r>
              <a:rPr sz="2200" spc="-5" dirty="0">
                <a:latin typeface="Calibri"/>
                <a:cs typeface="Calibri"/>
              </a:rPr>
              <a:t>it</a:t>
            </a:r>
            <a:r>
              <a:rPr sz="2200" spc="5" dirty="0">
                <a:latin typeface="Calibri"/>
                <a:cs typeface="Calibri"/>
              </a:rPr>
              <a:t> </a:t>
            </a:r>
            <a:r>
              <a:rPr sz="2200" spc="-5" dirty="0">
                <a:latin typeface="Calibri"/>
                <a:cs typeface="Calibri"/>
              </a:rPr>
              <a:t>is</a:t>
            </a:r>
            <a:r>
              <a:rPr sz="2200" dirty="0">
                <a:latin typeface="Calibri"/>
                <a:cs typeface="Calibri"/>
              </a:rPr>
              <a:t> </a:t>
            </a:r>
            <a:r>
              <a:rPr sz="2200" spc="-15" dirty="0">
                <a:latin typeface="Calibri"/>
                <a:cs typeface="Calibri"/>
              </a:rPr>
              <a:t>easy</a:t>
            </a:r>
            <a:r>
              <a:rPr sz="2200" spc="10" dirty="0">
                <a:latin typeface="Calibri"/>
                <a:cs typeface="Calibri"/>
              </a:rPr>
              <a:t> </a:t>
            </a:r>
            <a:r>
              <a:rPr sz="2200" spc="-20" dirty="0">
                <a:latin typeface="Calibri"/>
                <a:cs typeface="Calibri"/>
              </a:rPr>
              <a:t>to</a:t>
            </a:r>
            <a:r>
              <a:rPr sz="2200" spc="15" dirty="0">
                <a:latin typeface="Calibri"/>
                <a:cs typeface="Calibri"/>
              </a:rPr>
              <a:t> </a:t>
            </a:r>
            <a:r>
              <a:rPr sz="2200" spc="-15" dirty="0">
                <a:latin typeface="Calibri"/>
                <a:cs typeface="Calibri"/>
              </a:rPr>
              <a:t>update</a:t>
            </a:r>
            <a:r>
              <a:rPr sz="2200" spc="10" dirty="0">
                <a:latin typeface="Calibri"/>
                <a:cs typeface="Calibri"/>
              </a:rPr>
              <a:t> </a:t>
            </a:r>
            <a:r>
              <a:rPr sz="2200" spc="-10" dirty="0">
                <a:latin typeface="Calibri"/>
                <a:cs typeface="Calibri"/>
              </a:rPr>
              <a:t>the </a:t>
            </a:r>
            <a:r>
              <a:rPr sz="2200" spc="-480" dirty="0">
                <a:latin typeface="Calibri"/>
                <a:cs typeface="Calibri"/>
              </a:rPr>
              <a:t> </a:t>
            </a:r>
            <a:r>
              <a:rPr sz="2200" spc="-5" dirty="0">
                <a:latin typeface="Calibri"/>
                <a:cs typeface="Calibri"/>
              </a:rPr>
              <a:t>model</a:t>
            </a:r>
            <a:r>
              <a:rPr sz="2200" spc="15" dirty="0">
                <a:latin typeface="Calibri"/>
                <a:cs typeface="Calibri"/>
              </a:rPr>
              <a:t> </a:t>
            </a:r>
            <a:r>
              <a:rPr sz="2200" spc="-10" dirty="0">
                <a:latin typeface="Calibri"/>
                <a:cs typeface="Calibri"/>
              </a:rPr>
              <a:t>by:</a:t>
            </a:r>
            <a:endParaRPr sz="2200" dirty="0">
              <a:latin typeface="Calibri"/>
              <a:cs typeface="Calibri"/>
            </a:endParaRPr>
          </a:p>
          <a:p>
            <a:pPr marL="756285" lvl="1" indent="-287020">
              <a:lnSpc>
                <a:spcPct val="100000"/>
              </a:lnSpc>
              <a:spcBef>
                <a:spcPts val="30"/>
              </a:spcBef>
              <a:buFont typeface="Arial"/>
              <a:buChar char="–"/>
              <a:tabLst>
                <a:tab pos="756285" algn="l"/>
                <a:tab pos="756920" algn="l"/>
              </a:tabLst>
            </a:pPr>
            <a:r>
              <a:rPr sz="2000" dirty="0">
                <a:latin typeface="Calibri"/>
                <a:cs typeface="Calibri"/>
              </a:rPr>
              <a:t>Adding</a:t>
            </a:r>
            <a:r>
              <a:rPr sz="2000" spc="-35" dirty="0">
                <a:latin typeface="Calibri"/>
                <a:cs typeface="Calibri"/>
              </a:rPr>
              <a:t> </a:t>
            </a:r>
            <a:r>
              <a:rPr sz="2000" spc="-5" dirty="0">
                <a:latin typeface="Calibri"/>
                <a:cs typeface="Calibri"/>
              </a:rPr>
              <a:t>new</a:t>
            </a:r>
            <a:r>
              <a:rPr sz="2000" spc="-30" dirty="0">
                <a:latin typeface="Calibri"/>
                <a:cs typeface="Calibri"/>
              </a:rPr>
              <a:t> </a:t>
            </a:r>
            <a:r>
              <a:rPr sz="2000" spc="-5" dirty="0">
                <a:latin typeface="Calibri"/>
                <a:cs typeface="Calibri"/>
              </a:rPr>
              <a:t>training</a:t>
            </a:r>
            <a:r>
              <a:rPr sz="2000" spc="-20" dirty="0">
                <a:latin typeface="Calibri"/>
                <a:cs typeface="Calibri"/>
              </a:rPr>
              <a:t> </a:t>
            </a:r>
            <a:r>
              <a:rPr sz="2000" spc="-15" dirty="0">
                <a:latin typeface="Calibri"/>
                <a:cs typeface="Calibri"/>
              </a:rPr>
              <a:t>data</a:t>
            </a:r>
            <a:endParaRPr sz="2000" dirty="0">
              <a:latin typeface="Calibri"/>
              <a:cs typeface="Calibri"/>
            </a:endParaRPr>
          </a:p>
          <a:p>
            <a:pPr marL="756285" lvl="1" indent="-287020">
              <a:lnSpc>
                <a:spcPct val="100000"/>
              </a:lnSpc>
              <a:buFont typeface="Arial"/>
              <a:buChar char="–"/>
              <a:tabLst>
                <a:tab pos="756285" algn="l"/>
                <a:tab pos="756920" algn="l"/>
              </a:tabLst>
            </a:pPr>
            <a:r>
              <a:rPr sz="2000" spc="-10" dirty="0">
                <a:latin typeface="Calibri"/>
                <a:cs typeface="Calibri"/>
              </a:rPr>
              <a:t>Removing</a:t>
            </a:r>
            <a:r>
              <a:rPr sz="2000" spc="-15" dirty="0">
                <a:latin typeface="Calibri"/>
                <a:cs typeface="Calibri"/>
              </a:rPr>
              <a:t> </a:t>
            </a:r>
            <a:r>
              <a:rPr sz="2000" spc="-10" dirty="0">
                <a:latin typeface="Calibri"/>
                <a:cs typeface="Calibri"/>
              </a:rPr>
              <a:t>erroneous</a:t>
            </a:r>
            <a:r>
              <a:rPr sz="2000" spc="-5" dirty="0">
                <a:latin typeface="Calibri"/>
                <a:cs typeface="Calibri"/>
              </a:rPr>
              <a:t> </a:t>
            </a:r>
            <a:r>
              <a:rPr sz="2000" spc="-15" dirty="0">
                <a:latin typeface="Calibri"/>
                <a:cs typeface="Calibri"/>
              </a:rPr>
              <a:t>data</a:t>
            </a:r>
            <a:endParaRPr sz="2000" dirty="0">
              <a:latin typeface="Calibri"/>
              <a:cs typeface="Calibri"/>
            </a:endParaRPr>
          </a:p>
          <a:p>
            <a:pPr marL="756285" lvl="1" indent="-287020">
              <a:lnSpc>
                <a:spcPts val="2395"/>
              </a:lnSpc>
              <a:buFont typeface="Arial"/>
              <a:buChar char="–"/>
              <a:tabLst>
                <a:tab pos="756285" algn="l"/>
                <a:tab pos="756920" algn="l"/>
              </a:tabLst>
            </a:pPr>
            <a:r>
              <a:rPr sz="2000" spc="-10" dirty="0">
                <a:latin typeface="Calibri"/>
                <a:cs typeface="Calibri"/>
              </a:rPr>
              <a:t>Removing</a:t>
            </a:r>
            <a:r>
              <a:rPr sz="2000" spc="-20" dirty="0">
                <a:latin typeface="Calibri"/>
                <a:cs typeface="Calibri"/>
              </a:rPr>
              <a:t> </a:t>
            </a:r>
            <a:r>
              <a:rPr sz="2000" spc="-5" dirty="0">
                <a:latin typeface="Calibri"/>
                <a:cs typeface="Calibri"/>
              </a:rPr>
              <a:t>outlier</a:t>
            </a:r>
            <a:r>
              <a:rPr sz="2000" spc="-10" dirty="0">
                <a:latin typeface="Calibri"/>
                <a:cs typeface="Calibri"/>
              </a:rPr>
              <a:t> </a:t>
            </a:r>
            <a:r>
              <a:rPr sz="2000" spc="-15" dirty="0">
                <a:latin typeface="Calibri"/>
                <a:cs typeface="Calibri"/>
              </a:rPr>
              <a:t>data</a:t>
            </a:r>
            <a:endParaRPr sz="2000" dirty="0">
              <a:latin typeface="Calibri"/>
              <a:cs typeface="Calibri"/>
            </a:endParaRPr>
          </a:p>
          <a:p>
            <a:pPr marL="355600" marR="186690" indent="-342900">
              <a:lnSpc>
                <a:spcPts val="2110"/>
              </a:lnSpc>
              <a:spcBef>
                <a:spcPts val="509"/>
              </a:spcBef>
              <a:buFont typeface="Arial"/>
              <a:buChar char="•"/>
              <a:tabLst>
                <a:tab pos="354965" algn="l"/>
                <a:tab pos="355600" algn="l"/>
              </a:tabLst>
            </a:pPr>
            <a:r>
              <a:rPr sz="2200" spc="-5" dirty="0">
                <a:latin typeface="Calibri"/>
                <a:cs typeface="Calibri"/>
              </a:rPr>
              <a:t>A</a:t>
            </a:r>
            <a:r>
              <a:rPr sz="2200" spc="5" dirty="0">
                <a:latin typeface="Calibri"/>
                <a:cs typeface="Calibri"/>
              </a:rPr>
              <a:t> </a:t>
            </a:r>
            <a:r>
              <a:rPr sz="2200" spc="-15" dirty="0">
                <a:latin typeface="Calibri"/>
                <a:cs typeface="Calibri"/>
              </a:rPr>
              <a:t>drawback</a:t>
            </a:r>
            <a:r>
              <a:rPr sz="2200" spc="-20" dirty="0">
                <a:latin typeface="Calibri"/>
                <a:cs typeface="Calibri"/>
              </a:rPr>
              <a:t> </a:t>
            </a:r>
            <a:r>
              <a:rPr sz="2200" dirty="0">
                <a:latin typeface="Calibri"/>
                <a:cs typeface="Calibri"/>
              </a:rPr>
              <a:t>of</a:t>
            </a:r>
            <a:r>
              <a:rPr sz="2200" spc="10" dirty="0">
                <a:latin typeface="Calibri"/>
                <a:cs typeface="Calibri"/>
              </a:rPr>
              <a:t> </a:t>
            </a:r>
            <a:r>
              <a:rPr sz="2200" spc="-10" dirty="0">
                <a:latin typeface="Calibri"/>
                <a:cs typeface="Calibri"/>
              </a:rPr>
              <a:t>the</a:t>
            </a:r>
            <a:r>
              <a:rPr sz="2200" spc="25" dirty="0">
                <a:latin typeface="Calibri"/>
                <a:cs typeface="Calibri"/>
              </a:rPr>
              <a:t> </a:t>
            </a:r>
            <a:r>
              <a:rPr sz="2200" spc="-10" dirty="0">
                <a:latin typeface="Calibri"/>
                <a:cs typeface="Calibri"/>
              </a:rPr>
              <a:t>kNN</a:t>
            </a:r>
            <a:r>
              <a:rPr sz="2200" spc="15" dirty="0">
                <a:latin typeface="Calibri"/>
                <a:cs typeface="Calibri"/>
              </a:rPr>
              <a:t> </a:t>
            </a:r>
            <a:r>
              <a:rPr sz="2200" spc="-5" dirty="0">
                <a:latin typeface="Calibri"/>
                <a:cs typeface="Calibri"/>
              </a:rPr>
              <a:t>classifier</a:t>
            </a:r>
            <a:r>
              <a:rPr sz="2200" dirty="0">
                <a:latin typeface="Calibri"/>
                <a:cs typeface="Calibri"/>
              </a:rPr>
              <a:t> </a:t>
            </a:r>
            <a:r>
              <a:rPr sz="2200" spc="-5" dirty="0">
                <a:latin typeface="Calibri"/>
                <a:cs typeface="Calibri"/>
              </a:rPr>
              <a:t>is</a:t>
            </a:r>
            <a:r>
              <a:rPr sz="2200" dirty="0">
                <a:latin typeface="Calibri"/>
                <a:cs typeface="Calibri"/>
              </a:rPr>
              <a:t> </a:t>
            </a:r>
            <a:r>
              <a:rPr sz="2200" spc="-10" dirty="0">
                <a:latin typeface="Calibri"/>
                <a:cs typeface="Calibri"/>
              </a:rPr>
              <a:t>the</a:t>
            </a:r>
            <a:r>
              <a:rPr sz="2200" spc="20" dirty="0">
                <a:latin typeface="Calibri"/>
                <a:cs typeface="Calibri"/>
              </a:rPr>
              <a:t> </a:t>
            </a:r>
            <a:r>
              <a:rPr sz="2200" spc="-10" dirty="0">
                <a:latin typeface="Calibri"/>
                <a:cs typeface="Calibri"/>
              </a:rPr>
              <a:t>storing</a:t>
            </a:r>
            <a:r>
              <a:rPr sz="2200" spc="-5" dirty="0">
                <a:latin typeface="Calibri"/>
                <a:cs typeface="Calibri"/>
              </a:rPr>
              <a:t> </a:t>
            </a:r>
            <a:r>
              <a:rPr sz="2200" dirty="0">
                <a:latin typeface="Calibri"/>
                <a:cs typeface="Calibri"/>
              </a:rPr>
              <a:t>of</a:t>
            </a:r>
            <a:r>
              <a:rPr sz="2200" spc="5" dirty="0">
                <a:latin typeface="Calibri"/>
                <a:cs typeface="Calibri"/>
              </a:rPr>
              <a:t> </a:t>
            </a:r>
            <a:r>
              <a:rPr sz="2200" spc="-10" dirty="0">
                <a:latin typeface="Calibri"/>
                <a:cs typeface="Calibri"/>
              </a:rPr>
              <a:t>the</a:t>
            </a:r>
            <a:r>
              <a:rPr sz="2200" spc="20" dirty="0">
                <a:latin typeface="Calibri"/>
                <a:cs typeface="Calibri"/>
              </a:rPr>
              <a:t> </a:t>
            </a:r>
            <a:r>
              <a:rPr sz="2200" spc="-15" dirty="0">
                <a:latin typeface="Calibri"/>
                <a:cs typeface="Calibri"/>
              </a:rPr>
              <a:t>large</a:t>
            </a:r>
            <a:r>
              <a:rPr sz="2200" spc="-5" dirty="0">
                <a:latin typeface="Calibri"/>
                <a:cs typeface="Calibri"/>
              </a:rPr>
              <a:t> </a:t>
            </a:r>
            <a:r>
              <a:rPr sz="2200" spc="-10" dirty="0">
                <a:latin typeface="Calibri"/>
                <a:cs typeface="Calibri"/>
              </a:rPr>
              <a:t>amount </a:t>
            </a:r>
            <a:r>
              <a:rPr sz="2200" spc="-484" dirty="0">
                <a:latin typeface="Calibri"/>
                <a:cs typeface="Calibri"/>
              </a:rPr>
              <a:t> </a:t>
            </a:r>
            <a:r>
              <a:rPr sz="2200" dirty="0">
                <a:latin typeface="Calibri"/>
                <a:cs typeface="Calibri"/>
              </a:rPr>
              <a:t>of </a:t>
            </a:r>
            <a:r>
              <a:rPr sz="2200" spc="-15" dirty="0">
                <a:latin typeface="Calibri"/>
                <a:cs typeface="Calibri"/>
              </a:rPr>
              <a:t>training</a:t>
            </a:r>
            <a:r>
              <a:rPr sz="2200" spc="-10" dirty="0">
                <a:latin typeface="Calibri"/>
                <a:cs typeface="Calibri"/>
              </a:rPr>
              <a:t> </a:t>
            </a:r>
            <a:r>
              <a:rPr sz="2200" spc="-15" dirty="0">
                <a:latin typeface="Calibri"/>
                <a:cs typeface="Calibri"/>
              </a:rPr>
              <a:t>data.</a:t>
            </a:r>
            <a:endParaRPr sz="22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8404859" y="6463728"/>
            <a:ext cx="24130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A8A8A"/>
                </a:solidFill>
                <a:latin typeface="Calibri"/>
                <a:cs typeface="Calibri"/>
              </a:rPr>
              <a:t>4</a:t>
            </a:fld>
            <a:endParaRPr sz="1200">
              <a:latin typeface="Calibri"/>
              <a:cs typeface="Calibri"/>
            </a:endParaRPr>
          </a:p>
        </p:txBody>
      </p:sp>
      <p:sp>
        <p:nvSpPr>
          <p:cNvPr id="2" name="object 2"/>
          <p:cNvSpPr txBox="1">
            <a:spLocks noGrp="1"/>
          </p:cNvSpPr>
          <p:nvPr>
            <p:ph type="title"/>
          </p:nvPr>
        </p:nvSpPr>
        <p:spPr>
          <a:xfrm>
            <a:off x="1481455" y="464629"/>
            <a:ext cx="6177280" cy="695325"/>
          </a:xfrm>
          <a:prstGeom prst="rect">
            <a:avLst/>
          </a:prstGeom>
        </p:spPr>
        <p:txBody>
          <a:bodyPr vert="horz" wrap="square" lIns="0" tIns="11430" rIns="0" bIns="0" rtlCol="0">
            <a:spAutoFit/>
          </a:bodyPr>
          <a:lstStyle/>
          <a:p>
            <a:pPr marL="12700">
              <a:lnSpc>
                <a:spcPct val="100000"/>
              </a:lnSpc>
              <a:spcBef>
                <a:spcPts val="90"/>
              </a:spcBef>
            </a:pPr>
            <a:r>
              <a:rPr spc="-20" dirty="0"/>
              <a:t>What</a:t>
            </a:r>
            <a:r>
              <a:rPr spc="-15" dirty="0"/>
              <a:t> </a:t>
            </a:r>
            <a:r>
              <a:rPr spc="-5" dirty="0"/>
              <a:t>is</a:t>
            </a:r>
            <a:r>
              <a:rPr spc="5" dirty="0"/>
              <a:t> </a:t>
            </a:r>
            <a:r>
              <a:rPr spc="-10" dirty="0"/>
              <a:t>Machine</a:t>
            </a:r>
            <a:r>
              <a:rPr spc="35" dirty="0"/>
              <a:t> </a:t>
            </a:r>
            <a:r>
              <a:rPr spc="-10" dirty="0"/>
              <a:t>Learning?</a:t>
            </a:r>
          </a:p>
        </p:txBody>
      </p:sp>
      <p:sp>
        <p:nvSpPr>
          <p:cNvPr id="3" name="object 3"/>
          <p:cNvSpPr txBox="1"/>
          <p:nvPr/>
        </p:nvSpPr>
        <p:spPr>
          <a:xfrm>
            <a:off x="535379" y="1553972"/>
            <a:ext cx="7900670" cy="3312795"/>
          </a:xfrm>
          <a:prstGeom prst="rect">
            <a:avLst/>
          </a:prstGeom>
        </p:spPr>
        <p:txBody>
          <a:bodyPr vert="horz" wrap="square" lIns="0" tIns="78740" rIns="0" bIns="0" rtlCol="0">
            <a:spAutoFit/>
          </a:bodyPr>
          <a:lstStyle/>
          <a:p>
            <a:pPr marL="357505" marR="5080" indent="-344805">
              <a:lnSpc>
                <a:spcPts val="2110"/>
              </a:lnSpc>
              <a:spcBef>
                <a:spcPts val="620"/>
              </a:spcBef>
              <a:buFont typeface="Arial"/>
              <a:buChar char="•"/>
              <a:tabLst>
                <a:tab pos="357505" algn="l"/>
                <a:tab pos="358140" algn="l"/>
              </a:tabLst>
            </a:pPr>
            <a:r>
              <a:rPr sz="2200" spc="-5" dirty="0">
                <a:latin typeface="Calibri"/>
                <a:cs typeface="Calibri"/>
              </a:rPr>
              <a:t>Artificial</a:t>
            </a:r>
            <a:r>
              <a:rPr sz="2200" spc="-65" dirty="0">
                <a:latin typeface="Calibri"/>
                <a:cs typeface="Calibri"/>
              </a:rPr>
              <a:t> </a:t>
            </a:r>
            <a:r>
              <a:rPr sz="2200" spc="-10" dirty="0">
                <a:latin typeface="Calibri"/>
                <a:cs typeface="Calibri"/>
              </a:rPr>
              <a:t>intelligence</a:t>
            </a:r>
            <a:r>
              <a:rPr sz="2200" spc="-5" dirty="0">
                <a:latin typeface="Calibri"/>
                <a:cs typeface="Calibri"/>
              </a:rPr>
              <a:t> (AI)</a:t>
            </a:r>
            <a:r>
              <a:rPr sz="2200" spc="-10" dirty="0">
                <a:latin typeface="Calibri"/>
                <a:cs typeface="Calibri"/>
              </a:rPr>
              <a:t> </a:t>
            </a:r>
            <a:r>
              <a:rPr sz="2200" dirty="0">
                <a:latin typeface="Calibri"/>
                <a:cs typeface="Calibri"/>
              </a:rPr>
              <a:t>is</a:t>
            </a:r>
            <a:r>
              <a:rPr sz="2200" spc="-15" dirty="0">
                <a:latin typeface="Calibri"/>
                <a:cs typeface="Calibri"/>
              </a:rPr>
              <a:t> </a:t>
            </a:r>
            <a:r>
              <a:rPr sz="2200" dirty="0">
                <a:latin typeface="Calibri"/>
                <a:cs typeface="Calibri"/>
              </a:rPr>
              <a:t>a</a:t>
            </a:r>
            <a:r>
              <a:rPr sz="2200" spc="10" dirty="0">
                <a:latin typeface="Calibri"/>
                <a:cs typeface="Calibri"/>
              </a:rPr>
              <a:t> </a:t>
            </a:r>
            <a:r>
              <a:rPr sz="2200" spc="-10" dirty="0">
                <a:latin typeface="Calibri"/>
                <a:cs typeface="Calibri"/>
              </a:rPr>
              <a:t>branch</a:t>
            </a:r>
            <a:r>
              <a:rPr sz="2200" spc="-20" dirty="0">
                <a:latin typeface="Calibri"/>
                <a:cs typeface="Calibri"/>
              </a:rPr>
              <a:t> </a:t>
            </a:r>
            <a:r>
              <a:rPr sz="2200" spc="5" dirty="0">
                <a:latin typeface="Calibri"/>
                <a:cs typeface="Calibri"/>
              </a:rPr>
              <a:t>of</a:t>
            </a:r>
            <a:r>
              <a:rPr sz="2200" spc="-15" dirty="0">
                <a:latin typeface="Calibri"/>
                <a:cs typeface="Calibri"/>
              </a:rPr>
              <a:t> </a:t>
            </a:r>
            <a:r>
              <a:rPr sz="2200" spc="-5" dirty="0">
                <a:latin typeface="Calibri"/>
                <a:cs typeface="Calibri"/>
              </a:rPr>
              <a:t>computer</a:t>
            </a:r>
            <a:r>
              <a:rPr sz="2200" spc="-40" dirty="0">
                <a:latin typeface="Calibri"/>
                <a:cs typeface="Calibri"/>
              </a:rPr>
              <a:t> </a:t>
            </a:r>
            <a:r>
              <a:rPr sz="2200" dirty="0">
                <a:latin typeface="Calibri"/>
                <a:cs typeface="Calibri"/>
              </a:rPr>
              <a:t>science</a:t>
            </a:r>
            <a:r>
              <a:rPr sz="2200" spc="-25" dirty="0">
                <a:latin typeface="Calibri"/>
                <a:cs typeface="Calibri"/>
              </a:rPr>
              <a:t> </a:t>
            </a:r>
            <a:r>
              <a:rPr sz="2200" spc="-10" dirty="0">
                <a:latin typeface="Calibri"/>
                <a:cs typeface="Calibri"/>
              </a:rPr>
              <a:t>that</a:t>
            </a:r>
            <a:r>
              <a:rPr sz="2200" spc="-5" dirty="0">
                <a:latin typeface="Calibri"/>
                <a:cs typeface="Calibri"/>
              </a:rPr>
              <a:t> </a:t>
            </a:r>
            <a:r>
              <a:rPr sz="2200" dirty="0">
                <a:latin typeface="Calibri"/>
                <a:cs typeface="Calibri"/>
              </a:rPr>
              <a:t>aims </a:t>
            </a:r>
            <a:r>
              <a:rPr sz="2200" spc="-484" dirty="0">
                <a:latin typeface="Calibri"/>
                <a:cs typeface="Calibri"/>
              </a:rPr>
              <a:t> </a:t>
            </a:r>
            <a:r>
              <a:rPr sz="2200" spc="-10" dirty="0">
                <a:latin typeface="Calibri"/>
                <a:cs typeface="Calibri"/>
              </a:rPr>
              <a:t>to</a:t>
            </a:r>
            <a:r>
              <a:rPr sz="2200" spc="-30" dirty="0">
                <a:latin typeface="Calibri"/>
                <a:cs typeface="Calibri"/>
              </a:rPr>
              <a:t> </a:t>
            </a:r>
            <a:r>
              <a:rPr sz="2200" spc="-10" dirty="0">
                <a:latin typeface="Calibri"/>
                <a:cs typeface="Calibri"/>
              </a:rPr>
              <a:t>create</a:t>
            </a:r>
            <a:r>
              <a:rPr sz="2200" spc="-40" dirty="0">
                <a:latin typeface="Calibri"/>
                <a:cs typeface="Calibri"/>
              </a:rPr>
              <a:t> </a:t>
            </a:r>
            <a:r>
              <a:rPr sz="2200" spc="-5" dirty="0">
                <a:latin typeface="Calibri"/>
                <a:cs typeface="Calibri"/>
              </a:rPr>
              <a:t>computer</a:t>
            </a:r>
            <a:r>
              <a:rPr sz="2200" spc="-45" dirty="0">
                <a:latin typeface="Calibri"/>
                <a:cs typeface="Calibri"/>
              </a:rPr>
              <a:t> </a:t>
            </a:r>
            <a:r>
              <a:rPr sz="2200" spc="-5" dirty="0">
                <a:latin typeface="Calibri"/>
                <a:cs typeface="Calibri"/>
              </a:rPr>
              <a:t>software</a:t>
            </a:r>
            <a:r>
              <a:rPr sz="2200" spc="-40" dirty="0">
                <a:latin typeface="Calibri"/>
                <a:cs typeface="Calibri"/>
              </a:rPr>
              <a:t> </a:t>
            </a:r>
            <a:r>
              <a:rPr sz="2200" spc="-10" dirty="0">
                <a:latin typeface="Calibri"/>
                <a:cs typeface="Calibri"/>
              </a:rPr>
              <a:t>that</a:t>
            </a:r>
            <a:r>
              <a:rPr sz="2200" spc="-15" dirty="0">
                <a:latin typeface="Calibri"/>
                <a:cs typeface="Calibri"/>
              </a:rPr>
              <a:t> </a:t>
            </a:r>
            <a:r>
              <a:rPr sz="2200" spc="-5" dirty="0">
                <a:latin typeface="Calibri"/>
                <a:cs typeface="Calibri"/>
              </a:rPr>
              <a:t>emulates</a:t>
            </a:r>
            <a:r>
              <a:rPr sz="2200" spc="-45" dirty="0">
                <a:latin typeface="Calibri"/>
                <a:cs typeface="Calibri"/>
              </a:rPr>
              <a:t> </a:t>
            </a:r>
            <a:r>
              <a:rPr sz="2200" dirty="0">
                <a:latin typeface="Calibri"/>
                <a:cs typeface="Calibri"/>
              </a:rPr>
              <a:t>human</a:t>
            </a:r>
            <a:r>
              <a:rPr sz="2200" spc="-30" dirty="0">
                <a:latin typeface="Calibri"/>
                <a:cs typeface="Calibri"/>
              </a:rPr>
              <a:t> </a:t>
            </a:r>
            <a:r>
              <a:rPr sz="2200" spc="-5" dirty="0">
                <a:latin typeface="Calibri"/>
                <a:cs typeface="Calibri"/>
              </a:rPr>
              <a:t>intelligence.</a:t>
            </a:r>
            <a:endParaRPr sz="2200" dirty="0">
              <a:latin typeface="Calibri"/>
              <a:cs typeface="Calibri"/>
            </a:endParaRPr>
          </a:p>
          <a:p>
            <a:pPr marL="356870" marR="415925" indent="-344805">
              <a:lnSpc>
                <a:spcPts val="2110"/>
              </a:lnSpc>
              <a:spcBef>
                <a:spcPts val="530"/>
              </a:spcBef>
              <a:buFont typeface="Arial"/>
              <a:buChar char="•"/>
              <a:tabLst>
                <a:tab pos="356870" algn="l"/>
                <a:tab pos="357505" algn="l"/>
              </a:tabLst>
            </a:pPr>
            <a:r>
              <a:rPr sz="2200" dirty="0">
                <a:latin typeface="Calibri"/>
                <a:cs typeface="Calibri"/>
              </a:rPr>
              <a:t>John</a:t>
            </a:r>
            <a:r>
              <a:rPr sz="2200" spc="-50" dirty="0">
                <a:latin typeface="Calibri"/>
                <a:cs typeface="Calibri"/>
              </a:rPr>
              <a:t> </a:t>
            </a:r>
            <a:r>
              <a:rPr sz="2200" spc="-25" dirty="0">
                <a:latin typeface="Calibri"/>
                <a:cs typeface="Calibri"/>
              </a:rPr>
              <a:t>McCarthy,</a:t>
            </a:r>
            <a:r>
              <a:rPr sz="2200" spc="-45" dirty="0">
                <a:latin typeface="Calibri"/>
                <a:cs typeface="Calibri"/>
              </a:rPr>
              <a:t> </a:t>
            </a:r>
            <a:r>
              <a:rPr sz="2200" dirty="0">
                <a:latin typeface="Calibri"/>
                <a:cs typeface="Calibri"/>
              </a:rPr>
              <a:t>who</a:t>
            </a:r>
            <a:r>
              <a:rPr sz="2200" spc="-5" dirty="0">
                <a:latin typeface="Calibri"/>
                <a:cs typeface="Calibri"/>
              </a:rPr>
              <a:t> coined</a:t>
            </a:r>
            <a:r>
              <a:rPr sz="2200" spc="-30" dirty="0">
                <a:latin typeface="Calibri"/>
                <a:cs typeface="Calibri"/>
              </a:rPr>
              <a:t> </a:t>
            </a:r>
            <a:r>
              <a:rPr sz="2200" dirty="0">
                <a:latin typeface="Calibri"/>
                <a:cs typeface="Calibri"/>
              </a:rPr>
              <a:t>the</a:t>
            </a:r>
            <a:r>
              <a:rPr sz="2200" spc="-15" dirty="0">
                <a:latin typeface="Calibri"/>
                <a:cs typeface="Calibri"/>
              </a:rPr>
              <a:t> </a:t>
            </a:r>
            <a:r>
              <a:rPr sz="2200" spc="-5" dirty="0">
                <a:latin typeface="Calibri"/>
                <a:cs typeface="Calibri"/>
              </a:rPr>
              <a:t>term </a:t>
            </a:r>
            <a:r>
              <a:rPr sz="2200" dirty="0">
                <a:latin typeface="Calibri"/>
                <a:cs typeface="Calibri"/>
              </a:rPr>
              <a:t>in</a:t>
            </a:r>
            <a:r>
              <a:rPr sz="2200" spc="-30" dirty="0">
                <a:latin typeface="Calibri"/>
                <a:cs typeface="Calibri"/>
              </a:rPr>
              <a:t> </a:t>
            </a:r>
            <a:r>
              <a:rPr sz="2200" spc="5" dirty="0">
                <a:latin typeface="Calibri"/>
                <a:cs typeface="Calibri"/>
              </a:rPr>
              <a:t>1955,</a:t>
            </a:r>
            <a:r>
              <a:rPr sz="2200" spc="-65" dirty="0">
                <a:latin typeface="Calibri"/>
                <a:cs typeface="Calibri"/>
              </a:rPr>
              <a:t> </a:t>
            </a:r>
            <a:r>
              <a:rPr sz="2200" spc="-5" dirty="0">
                <a:latin typeface="Calibri"/>
                <a:cs typeface="Calibri"/>
              </a:rPr>
              <a:t>defines</a:t>
            </a:r>
            <a:r>
              <a:rPr sz="2200" spc="10" dirty="0">
                <a:latin typeface="Calibri"/>
                <a:cs typeface="Calibri"/>
              </a:rPr>
              <a:t> </a:t>
            </a:r>
            <a:r>
              <a:rPr sz="2200" spc="-5" dirty="0">
                <a:latin typeface="Calibri"/>
                <a:cs typeface="Calibri"/>
              </a:rPr>
              <a:t>it</a:t>
            </a:r>
            <a:r>
              <a:rPr sz="2200" spc="-15" dirty="0">
                <a:latin typeface="Calibri"/>
                <a:cs typeface="Calibri"/>
              </a:rPr>
              <a:t> </a:t>
            </a:r>
            <a:r>
              <a:rPr sz="2200" dirty="0">
                <a:latin typeface="Calibri"/>
                <a:cs typeface="Calibri"/>
              </a:rPr>
              <a:t>as</a:t>
            </a:r>
            <a:r>
              <a:rPr sz="2200" spc="5" dirty="0">
                <a:latin typeface="Calibri"/>
                <a:cs typeface="Calibri"/>
              </a:rPr>
              <a:t> </a:t>
            </a:r>
            <a:r>
              <a:rPr sz="2200" dirty="0">
                <a:latin typeface="Calibri"/>
                <a:cs typeface="Calibri"/>
              </a:rPr>
              <a:t>"the </a:t>
            </a:r>
            <a:r>
              <a:rPr sz="2200" spc="-480" dirty="0">
                <a:latin typeface="Calibri"/>
                <a:cs typeface="Calibri"/>
              </a:rPr>
              <a:t> </a:t>
            </a:r>
            <a:r>
              <a:rPr sz="2200" dirty="0">
                <a:latin typeface="Calibri"/>
                <a:cs typeface="Calibri"/>
              </a:rPr>
              <a:t>science</a:t>
            </a:r>
            <a:r>
              <a:rPr sz="2200" spc="-60" dirty="0">
                <a:latin typeface="Calibri"/>
                <a:cs typeface="Calibri"/>
              </a:rPr>
              <a:t> </a:t>
            </a:r>
            <a:r>
              <a:rPr sz="2200" spc="-5" dirty="0">
                <a:latin typeface="Calibri"/>
                <a:cs typeface="Calibri"/>
              </a:rPr>
              <a:t>and engineering</a:t>
            </a:r>
            <a:r>
              <a:rPr sz="2200" spc="-30" dirty="0">
                <a:latin typeface="Calibri"/>
                <a:cs typeface="Calibri"/>
              </a:rPr>
              <a:t> </a:t>
            </a:r>
            <a:r>
              <a:rPr sz="2200" spc="5" dirty="0">
                <a:latin typeface="Calibri"/>
                <a:cs typeface="Calibri"/>
              </a:rPr>
              <a:t>of</a:t>
            </a:r>
            <a:r>
              <a:rPr sz="2200" spc="-25" dirty="0">
                <a:latin typeface="Calibri"/>
                <a:cs typeface="Calibri"/>
              </a:rPr>
              <a:t> </a:t>
            </a:r>
            <a:r>
              <a:rPr sz="2200" dirty="0">
                <a:latin typeface="Calibri"/>
                <a:cs typeface="Calibri"/>
              </a:rPr>
              <a:t>making</a:t>
            </a:r>
            <a:r>
              <a:rPr sz="2200" spc="-30" dirty="0">
                <a:latin typeface="Calibri"/>
                <a:cs typeface="Calibri"/>
              </a:rPr>
              <a:t> </a:t>
            </a:r>
            <a:r>
              <a:rPr sz="2200" spc="-10" dirty="0">
                <a:latin typeface="Calibri"/>
                <a:cs typeface="Calibri"/>
              </a:rPr>
              <a:t>intelligent</a:t>
            </a:r>
            <a:r>
              <a:rPr sz="2200" spc="-15" dirty="0">
                <a:latin typeface="Calibri"/>
                <a:cs typeface="Calibri"/>
              </a:rPr>
              <a:t> </a:t>
            </a:r>
            <a:r>
              <a:rPr sz="2200" dirty="0">
                <a:latin typeface="Calibri"/>
                <a:cs typeface="Calibri"/>
              </a:rPr>
              <a:t>machines."</a:t>
            </a:r>
          </a:p>
          <a:p>
            <a:pPr marL="356870" marR="56515" indent="-344805">
              <a:lnSpc>
                <a:spcPts val="2110"/>
              </a:lnSpc>
              <a:spcBef>
                <a:spcPts val="535"/>
              </a:spcBef>
              <a:buFont typeface="Arial"/>
              <a:buChar char="•"/>
              <a:tabLst>
                <a:tab pos="356870" algn="l"/>
                <a:tab pos="357505" algn="l"/>
              </a:tabLst>
            </a:pPr>
            <a:r>
              <a:rPr sz="2200" spc="-5" dirty="0">
                <a:latin typeface="Calibri"/>
                <a:cs typeface="Calibri"/>
              </a:rPr>
              <a:t>AI</a:t>
            </a:r>
            <a:r>
              <a:rPr sz="2200" spc="-30" dirty="0">
                <a:latin typeface="Calibri"/>
                <a:cs typeface="Calibri"/>
              </a:rPr>
              <a:t> </a:t>
            </a:r>
            <a:r>
              <a:rPr sz="2200" spc="-5" dirty="0">
                <a:latin typeface="Calibri"/>
                <a:cs typeface="Calibri"/>
              </a:rPr>
              <a:t>software</a:t>
            </a:r>
            <a:r>
              <a:rPr sz="2200" spc="-40" dirty="0">
                <a:latin typeface="Calibri"/>
                <a:cs typeface="Calibri"/>
              </a:rPr>
              <a:t> </a:t>
            </a:r>
            <a:r>
              <a:rPr sz="2200" spc="-5" dirty="0">
                <a:latin typeface="Calibri"/>
                <a:cs typeface="Calibri"/>
              </a:rPr>
              <a:t>emulates</a:t>
            </a:r>
            <a:r>
              <a:rPr sz="2200" spc="-45" dirty="0">
                <a:latin typeface="Calibri"/>
                <a:cs typeface="Calibri"/>
              </a:rPr>
              <a:t> </a:t>
            </a:r>
            <a:r>
              <a:rPr sz="2200" spc="-10" dirty="0">
                <a:latin typeface="Calibri"/>
                <a:cs typeface="Calibri"/>
              </a:rPr>
              <a:t>many</a:t>
            </a:r>
            <a:r>
              <a:rPr sz="2200" spc="-20" dirty="0">
                <a:latin typeface="Calibri"/>
                <a:cs typeface="Calibri"/>
              </a:rPr>
              <a:t> </a:t>
            </a:r>
            <a:r>
              <a:rPr sz="2200" dirty="0">
                <a:latin typeface="Calibri"/>
                <a:cs typeface="Calibri"/>
              </a:rPr>
              <a:t>aspects</a:t>
            </a:r>
            <a:r>
              <a:rPr sz="2200" spc="-45" dirty="0">
                <a:latin typeface="Calibri"/>
                <a:cs typeface="Calibri"/>
              </a:rPr>
              <a:t> </a:t>
            </a:r>
            <a:r>
              <a:rPr sz="2200" spc="5" dirty="0">
                <a:latin typeface="Calibri"/>
                <a:cs typeface="Calibri"/>
              </a:rPr>
              <a:t>of</a:t>
            </a:r>
            <a:r>
              <a:rPr sz="2200" spc="-5" dirty="0">
                <a:latin typeface="Calibri"/>
                <a:cs typeface="Calibri"/>
              </a:rPr>
              <a:t> </a:t>
            </a:r>
            <a:r>
              <a:rPr sz="2200" dirty="0">
                <a:latin typeface="Calibri"/>
                <a:cs typeface="Calibri"/>
              </a:rPr>
              <a:t>human</a:t>
            </a:r>
            <a:r>
              <a:rPr sz="2200" spc="-30" dirty="0">
                <a:latin typeface="Calibri"/>
                <a:cs typeface="Calibri"/>
              </a:rPr>
              <a:t> </a:t>
            </a:r>
            <a:r>
              <a:rPr sz="2200" spc="-5" dirty="0">
                <a:latin typeface="Calibri"/>
                <a:cs typeface="Calibri"/>
              </a:rPr>
              <a:t>intelligence,</a:t>
            </a:r>
            <a:r>
              <a:rPr sz="2200" spc="-50" dirty="0">
                <a:latin typeface="Calibri"/>
                <a:cs typeface="Calibri"/>
              </a:rPr>
              <a:t> </a:t>
            </a:r>
            <a:r>
              <a:rPr sz="2200" dirty="0">
                <a:latin typeface="Calibri"/>
                <a:cs typeface="Calibri"/>
              </a:rPr>
              <a:t>such</a:t>
            </a:r>
            <a:r>
              <a:rPr sz="2200" spc="-35" dirty="0">
                <a:latin typeface="Calibri"/>
                <a:cs typeface="Calibri"/>
              </a:rPr>
              <a:t> </a:t>
            </a:r>
            <a:r>
              <a:rPr sz="2200" dirty="0">
                <a:latin typeface="Calibri"/>
                <a:cs typeface="Calibri"/>
              </a:rPr>
              <a:t>as </a:t>
            </a:r>
            <a:r>
              <a:rPr sz="2200" spc="-480" dirty="0">
                <a:latin typeface="Calibri"/>
                <a:cs typeface="Calibri"/>
              </a:rPr>
              <a:t> </a:t>
            </a:r>
            <a:r>
              <a:rPr sz="2200" spc="-5" dirty="0">
                <a:latin typeface="Calibri"/>
                <a:cs typeface="Calibri"/>
              </a:rPr>
              <a:t>reasoning, knowledge, planning, </a:t>
            </a:r>
            <a:r>
              <a:rPr sz="2200" dirty="0">
                <a:latin typeface="Calibri"/>
                <a:cs typeface="Calibri"/>
              </a:rPr>
              <a:t>learning, </a:t>
            </a:r>
            <a:r>
              <a:rPr sz="2200" spc="-5" dirty="0">
                <a:latin typeface="Calibri"/>
                <a:cs typeface="Calibri"/>
              </a:rPr>
              <a:t>communication, </a:t>
            </a:r>
            <a:r>
              <a:rPr sz="2200" dirty="0">
                <a:latin typeface="Calibri"/>
                <a:cs typeface="Calibri"/>
              </a:rPr>
              <a:t> </a:t>
            </a:r>
            <a:r>
              <a:rPr sz="2200" spc="-5" dirty="0">
                <a:latin typeface="Calibri"/>
                <a:cs typeface="Calibri"/>
              </a:rPr>
              <a:t>perception,</a:t>
            </a:r>
            <a:r>
              <a:rPr sz="2200" spc="-90" dirty="0">
                <a:latin typeface="Calibri"/>
                <a:cs typeface="Calibri"/>
              </a:rPr>
              <a:t> </a:t>
            </a:r>
            <a:r>
              <a:rPr sz="2200" spc="-5" dirty="0">
                <a:latin typeface="Calibri"/>
                <a:cs typeface="Calibri"/>
              </a:rPr>
              <a:t>and</a:t>
            </a:r>
            <a:r>
              <a:rPr sz="2200" spc="-30" dirty="0">
                <a:latin typeface="Calibri"/>
                <a:cs typeface="Calibri"/>
              </a:rPr>
              <a:t> </a:t>
            </a:r>
            <a:r>
              <a:rPr sz="2200" dirty="0">
                <a:latin typeface="Calibri"/>
                <a:cs typeface="Calibri"/>
              </a:rPr>
              <a:t>the</a:t>
            </a:r>
            <a:r>
              <a:rPr sz="2200" spc="-15" dirty="0">
                <a:latin typeface="Calibri"/>
                <a:cs typeface="Calibri"/>
              </a:rPr>
              <a:t> </a:t>
            </a:r>
            <a:r>
              <a:rPr sz="2200" spc="-5" dirty="0">
                <a:latin typeface="Calibri"/>
                <a:cs typeface="Calibri"/>
              </a:rPr>
              <a:t>ability</a:t>
            </a:r>
            <a:r>
              <a:rPr sz="2200" spc="-15" dirty="0">
                <a:latin typeface="Calibri"/>
                <a:cs typeface="Calibri"/>
              </a:rPr>
              <a:t> </a:t>
            </a:r>
            <a:r>
              <a:rPr sz="2200" spc="-10" dirty="0">
                <a:latin typeface="Calibri"/>
                <a:cs typeface="Calibri"/>
              </a:rPr>
              <a:t>to</a:t>
            </a:r>
            <a:r>
              <a:rPr sz="2200" spc="-5" dirty="0">
                <a:latin typeface="Calibri"/>
                <a:cs typeface="Calibri"/>
              </a:rPr>
              <a:t> </a:t>
            </a:r>
            <a:r>
              <a:rPr sz="2200" spc="5" dirty="0">
                <a:latin typeface="Calibri"/>
                <a:cs typeface="Calibri"/>
              </a:rPr>
              <a:t>move</a:t>
            </a:r>
            <a:r>
              <a:rPr sz="2200" spc="-60" dirty="0">
                <a:latin typeface="Calibri"/>
                <a:cs typeface="Calibri"/>
              </a:rPr>
              <a:t> </a:t>
            </a:r>
            <a:r>
              <a:rPr sz="2200" spc="-5" dirty="0">
                <a:latin typeface="Calibri"/>
                <a:cs typeface="Calibri"/>
              </a:rPr>
              <a:t>and manipulate</a:t>
            </a:r>
            <a:r>
              <a:rPr sz="2200" spc="-40" dirty="0">
                <a:latin typeface="Calibri"/>
                <a:cs typeface="Calibri"/>
              </a:rPr>
              <a:t> </a:t>
            </a:r>
            <a:r>
              <a:rPr sz="2200" dirty="0">
                <a:latin typeface="Calibri"/>
                <a:cs typeface="Calibri"/>
              </a:rPr>
              <a:t>objects.</a:t>
            </a:r>
          </a:p>
          <a:p>
            <a:pPr marL="356870" marR="23495" indent="-344805">
              <a:lnSpc>
                <a:spcPts val="2110"/>
              </a:lnSpc>
              <a:spcBef>
                <a:spcPts val="540"/>
              </a:spcBef>
              <a:buFont typeface="Arial"/>
              <a:buChar char="•"/>
              <a:tabLst>
                <a:tab pos="356870" algn="l"/>
                <a:tab pos="357505" algn="l"/>
              </a:tabLst>
            </a:pPr>
            <a:r>
              <a:rPr sz="2200" spc="-5" dirty="0">
                <a:latin typeface="Calibri"/>
                <a:cs typeface="Calibri"/>
              </a:rPr>
              <a:t>There</a:t>
            </a:r>
            <a:r>
              <a:rPr sz="2200" spc="-35" dirty="0">
                <a:latin typeface="Calibri"/>
                <a:cs typeface="Calibri"/>
              </a:rPr>
              <a:t> </a:t>
            </a:r>
            <a:r>
              <a:rPr sz="2200" spc="-10" dirty="0">
                <a:latin typeface="Calibri"/>
                <a:cs typeface="Calibri"/>
              </a:rPr>
              <a:t>are</a:t>
            </a:r>
            <a:r>
              <a:rPr sz="2200" spc="-15" dirty="0">
                <a:latin typeface="Calibri"/>
                <a:cs typeface="Calibri"/>
              </a:rPr>
              <a:t> </a:t>
            </a:r>
            <a:r>
              <a:rPr sz="2200" dirty="0">
                <a:latin typeface="Calibri"/>
                <a:cs typeface="Calibri"/>
              </a:rPr>
              <a:t>a</a:t>
            </a:r>
            <a:r>
              <a:rPr sz="2200" spc="-20" dirty="0">
                <a:latin typeface="Calibri"/>
                <a:cs typeface="Calibri"/>
              </a:rPr>
              <a:t> </a:t>
            </a:r>
            <a:r>
              <a:rPr sz="2200" dirty="0">
                <a:latin typeface="Calibri"/>
                <a:cs typeface="Calibri"/>
              </a:rPr>
              <a:t>number</a:t>
            </a:r>
            <a:r>
              <a:rPr sz="2200" spc="-20" dirty="0">
                <a:latin typeface="Calibri"/>
                <a:cs typeface="Calibri"/>
              </a:rPr>
              <a:t> </a:t>
            </a:r>
            <a:r>
              <a:rPr sz="2200" spc="5" dirty="0">
                <a:latin typeface="Calibri"/>
                <a:cs typeface="Calibri"/>
              </a:rPr>
              <a:t>of</a:t>
            </a:r>
            <a:r>
              <a:rPr sz="2200" spc="-20" dirty="0">
                <a:latin typeface="Calibri"/>
                <a:cs typeface="Calibri"/>
              </a:rPr>
              <a:t> </a:t>
            </a:r>
            <a:r>
              <a:rPr sz="2200" dirty="0">
                <a:latin typeface="Calibri"/>
                <a:cs typeface="Calibri"/>
              </a:rPr>
              <a:t>tools</a:t>
            </a:r>
            <a:r>
              <a:rPr sz="2200" spc="-20" dirty="0">
                <a:latin typeface="Calibri"/>
                <a:cs typeface="Calibri"/>
              </a:rPr>
              <a:t> </a:t>
            </a:r>
            <a:r>
              <a:rPr sz="2200" spc="-10" dirty="0">
                <a:latin typeface="Calibri"/>
                <a:cs typeface="Calibri"/>
              </a:rPr>
              <a:t>that</a:t>
            </a:r>
            <a:r>
              <a:rPr sz="2200" spc="-15" dirty="0">
                <a:latin typeface="Calibri"/>
                <a:cs typeface="Calibri"/>
              </a:rPr>
              <a:t> </a:t>
            </a:r>
            <a:r>
              <a:rPr sz="2200" spc="-5" dirty="0">
                <a:latin typeface="Calibri"/>
                <a:cs typeface="Calibri"/>
              </a:rPr>
              <a:t>AI</a:t>
            </a:r>
            <a:r>
              <a:rPr sz="2200" spc="5" dirty="0">
                <a:latin typeface="Calibri"/>
                <a:cs typeface="Calibri"/>
              </a:rPr>
              <a:t> </a:t>
            </a:r>
            <a:r>
              <a:rPr sz="2200" spc="-5" dirty="0">
                <a:latin typeface="Calibri"/>
                <a:cs typeface="Calibri"/>
              </a:rPr>
              <a:t>uses</a:t>
            </a:r>
            <a:r>
              <a:rPr sz="2200" spc="-20" dirty="0">
                <a:latin typeface="Calibri"/>
                <a:cs typeface="Calibri"/>
              </a:rPr>
              <a:t> </a:t>
            </a:r>
            <a:r>
              <a:rPr sz="2200" spc="-10" dirty="0">
                <a:latin typeface="Calibri"/>
                <a:cs typeface="Calibri"/>
              </a:rPr>
              <a:t>to</a:t>
            </a:r>
            <a:r>
              <a:rPr sz="2200" spc="-5" dirty="0">
                <a:latin typeface="Calibri"/>
                <a:cs typeface="Calibri"/>
              </a:rPr>
              <a:t> emulate</a:t>
            </a:r>
            <a:r>
              <a:rPr sz="2200" spc="-15" dirty="0">
                <a:latin typeface="Calibri"/>
                <a:cs typeface="Calibri"/>
              </a:rPr>
              <a:t> </a:t>
            </a:r>
            <a:r>
              <a:rPr sz="2200" dirty="0">
                <a:latin typeface="Calibri"/>
                <a:cs typeface="Calibri"/>
              </a:rPr>
              <a:t>these</a:t>
            </a:r>
            <a:r>
              <a:rPr sz="2200" spc="-15" dirty="0">
                <a:latin typeface="Calibri"/>
                <a:cs typeface="Calibri"/>
              </a:rPr>
              <a:t> </a:t>
            </a:r>
            <a:r>
              <a:rPr sz="2200" spc="-5" dirty="0">
                <a:latin typeface="Calibri"/>
                <a:cs typeface="Calibri"/>
              </a:rPr>
              <a:t>areas</a:t>
            </a:r>
            <a:r>
              <a:rPr sz="2200" spc="-40" dirty="0">
                <a:latin typeface="Calibri"/>
                <a:cs typeface="Calibri"/>
              </a:rPr>
              <a:t> </a:t>
            </a:r>
            <a:r>
              <a:rPr sz="2200" spc="5" dirty="0">
                <a:latin typeface="Calibri"/>
                <a:cs typeface="Calibri"/>
              </a:rPr>
              <a:t>of </a:t>
            </a:r>
            <a:r>
              <a:rPr sz="2200" spc="-484" dirty="0">
                <a:latin typeface="Calibri"/>
                <a:cs typeface="Calibri"/>
              </a:rPr>
              <a:t> </a:t>
            </a:r>
            <a:r>
              <a:rPr sz="2200" dirty="0">
                <a:latin typeface="Calibri"/>
                <a:cs typeface="Calibri"/>
              </a:rPr>
              <a:t>human</a:t>
            </a:r>
            <a:r>
              <a:rPr sz="2200" spc="-60" dirty="0">
                <a:latin typeface="Calibri"/>
                <a:cs typeface="Calibri"/>
              </a:rPr>
              <a:t> </a:t>
            </a:r>
            <a:r>
              <a:rPr sz="2200" spc="-5" dirty="0">
                <a:latin typeface="Calibri"/>
                <a:cs typeface="Calibri"/>
              </a:rPr>
              <a:t>intelligence.</a:t>
            </a:r>
            <a:endParaRPr sz="2200" dirty="0">
              <a:latin typeface="Calibri"/>
              <a:cs typeface="Calibri"/>
            </a:endParaRPr>
          </a:p>
          <a:p>
            <a:pPr marL="357505" marR="754380" indent="-345440">
              <a:lnSpc>
                <a:spcPct val="79700"/>
              </a:lnSpc>
              <a:spcBef>
                <a:spcPts val="555"/>
              </a:spcBef>
              <a:buFont typeface="Arial"/>
              <a:buChar char="•"/>
              <a:tabLst>
                <a:tab pos="357505" algn="l"/>
                <a:tab pos="358140" algn="l"/>
              </a:tabLst>
            </a:pPr>
            <a:r>
              <a:rPr lang="en-US" sz="2200" dirty="0">
                <a:latin typeface="Calibri"/>
                <a:cs typeface="Calibri"/>
              </a:rPr>
              <a:t>We </a:t>
            </a:r>
            <a:r>
              <a:rPr sz="2200" dirty="0">
                <a:latin typeface="Calibri"/>
                <a:cs typeface="Calibri"/>
              </a:rPr>
              <a:t>will</a:t>
            </a:r>
            <a:r>
              <a:rPr sz="2200" spc="-25" dirty="0">
                <a:latin typeface="Calibri"/>
                <a:cs typeface="Calibri"/>
              </a:rPr>
              <a:t> </a:t>
            </a:r>
            <a:r>
              <a:rPr sz="2200" spc="5" dirty="0">
                <a:latin typeface="Calibri"/>
                <a:cs typeface="Calibri"/>
              </a:rPr>
              <a:t>look</a:t>
            </a:r>
            <a:r>
              <a:rPr sz="2200" spc="-35" dirty="0">
                <a:latin typeface="Calibri"/>
                <a:cs typeface="Calibri"/>
              </a:rPr>
              <a:t> </a:t>
            </a:r>
            <a:r>
              <a:rPr sz="2200" spc="-15" dirty="0">
                <a:latin typeface="Calibri"/>
                <a:cs typeface="Calibri"/>
              </a:rPr>
              <a:t>at</a:t>
            </a:r>
            <a:r>
              <a:rPr sz="2200" spc="10" dirty="0">
                <a:latin typeface="Calibri"/>
                <a:cs typeface="Calibri"/>
              </a:rPr>
              <a:t> </a:t>
            </a:r>
            <a:r>
              <a:rPr sz="2200" dirty="0">
                <a:latin typeface="Calibri"/>
                <a:cs typeface="Calibri"/>
              </a:rPr>
              <a:t>a</a:t>
            </a:r>
            <a:r>
              <a:rPr sz="2200" spc="-20" dirty="0">
                <a:latin typeface="Calibri"/>
                <a:cs typeface="Calibri"/>
              </a:rPr>
              <a:t> </a:t>
            </a:r>
            <a:r>
              <a:rPr sz="2200" spc="-10" dirty="0">
                <a:latin typeface="Calibri"/>
                <a:cs typeface="Calibri"/>
              </a:rPr>
              <a:t>set</a:t>
            </a:r>
            <a:r>
              <a:rPr sz="2200" spc="10" dirty="0">
                <a:latin typeface="Calibri"/>
                <a:cs typeface="Calibri"/>
              </a:rPr>
              <a:t> </a:t>
            </a:r>
            <a:r>
              <a:rPr sz="2200" spc="5" dirty="0">
                <a:latin typeface="Calibri"/>
                <a:cs typeface="Calibri"/>
              </a:rPr>
              <a:t>of</a:t>
            </a:r>
            <a:r>
              <a:rPr sz="2200" dirty="0">
                <a:latin typeface="Calibri"/>
                <a:cs typeface="Calibri"/>
              </a:rPr>
              <a:t> these</a:t>
            </a:r>
            <a:r>
              <a:rPr sz="2200" spc="-10" dirty="0">
                <a:latin typeface="Calibri"/>
                <a:cs typeface="Calibri"/>
              </a:rPr>
              <a:t> </a:t>
            </a:r>
            <a:r>
              <a:rPr sz="2200" dirty="0">
                <a:latin typeface="Calibri"/>
                <a:cs typeface="Calibri"/>
              </a:rPr>
              <a:t>tools</a:t>
            </a:r>
            <a:r>
              <a:rPr sz="2200" spc="-45" dirty="0">
                <a:latin typeface="Calibri"/>
                <a:cs typeface="Calibri"/>
              </a:rPr>
              <a:t> </a:t>
            </a:r>
            <a:r>
              <a:rPr sz="2200" dirty="0">
                <a:latin typeface="Calibri"/>
                <a:cs typeface="Calibri"/>
              </a:rPr>
              <a:t>loosely</a:t>
            </a:r>
            <a:r>
              <a:rPr sz="2200" spc="-30" dirty="0">
                <a:latin typeface="Calibri"/>
                <a:cs typeface="Calibri"/>
              </a:rPr>
              <a:t> </a:t>
            </a:r>
            <a:r>
              <a:rPr sz="2200" spc="-5" dirty="0">
                <a:latin typeface="Calibri"/>
                <a:cs typeface="Calibri"/>
              </a:rPr>
              <a:t>called </a:t>
            </a:r>
            <a:r>
              <a:rPr sz="2200" spc="-484" dirty="0">
                <a:latin typeface="Calibri"/>
                <a:cs typeface="Calibri"/>
              </a:rPr>
              <a:t> </a:t>
            </a:r>
            <a:r>
              <a:rPr sz="2200" dirty="0">
                <a:latin typeface="Calibri"/>
                <a:cs typeface="Calibri"/>
              </a:rPr>
              <a:t>“machine</a:t>
            </a:r>
            <a:r>
              <a:rPr sz="2200" spc="-65" dirty="0">
                <a:latin typeface="Calibri"/>
                <a:cs typeface="Calibri"/>
              </a:rPr>
              <a:t> </a:t>
            </a:r>
            <a:r>
              <a:rPr sz="2200" spc="-20" dirty="0">
                <a:latin typeface="Calibri"/>
                <a:cs typeface="Calibri"/>
              </a:rPr>
              <a:t>learning.”</a:t>
            </a:r>
            <a:endParaRPr sz="2200" dirty="0">
              <a:latin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6991" y="496633"/>
            <a:ext cx="7510145" cy="635000"/>
          </a:xfrm>
          <a:prstGeom prst="rect">
            <a:avLst/>
          </a:prstGeom>
        </p:spPr>
        <p:txBody>
          <a:bodyPr vert="horz" wrap="square" lIns="0" tIns="12065" rIns="0" bIns="0" rtlCol="0">
            <a:spAutoFit/>
          </a:bodyPr>
          <a:lstStyle/>
          <a:p>
            <a:pPr marL="12700">
              <a:lnSpc>
                <a:spcPct val="100000"/>
              </a:lnSpc>
              <a:spcBef>
                <a:spcPts val="95"/>
              </a:spcBef>
            </a:pPr>
            <a:r>
              <a:rPr sz="4000" spc="-15" dirty="0"/>
              <a:t>k-Nearest</a:t>
            </a:r>
            <a:r>
              <a:rPr sz="4000" spc="-20" dirty="0"/>
              <a:t> </a:t>
            </a:r>
            <a:r>
              <a:rPr sz="4000" spc="-15" dirty="0"/>
              <a:t>Neighbors</a:t>
            </a:r>
            <a:r>
              <a:rPr sz="4000" spc="-10" dirty="0"/>
              <a:t> </a:t>
            </a:r>
            <a:r>
              <a:rPr sz="4000" spc="-5" dirty="0"/>
              <a:t>(kNN)</a:t>
            </a:r>
            <a:r>
              <a:rPr sz="4000" spc="5" dirty="0"/>
              <a:t> </a:t>
            </a:r>
            <a:r>
              <a:rPr sz="4000" spc="-5" dirty="0"/>
              <a:t>Classifier</a:t>
            </a:r>
            <a:endParaRPr sz="4000"/>
          </a:p>
        </p:txBody>
      </p:sp>
      <p:sp>
        <p:nvSpPr>
          <p:cNvPr id="3" name="object 3"/>
          <p:cNvSpPr txBox="1"/>
          <p:nvPr/>
        </p:nvSpPr>
        <p:spPr>
          <a:xfrm>
            <a:off x="459740" y="1561591"/>
            <a:ext cx="8214995" cy="4264025"/>
          </a:xfrm>
          <a:prstGeom prst="rect">
            <a:avLst/>
          </a:prstGeom>
        </p:spPr>
        <p:txBody>
          <a:bodyPr vert="horz" wrap="square" lIns="0" tIns="13335" rIns="0" bIns="0" rtlCol="0">
            <a:spAutoFit/>
          </a:bodyPr>
          <a:lstStyle/>
          <a:p>
            <a:pPr marL="431800" indent="-342900">
              <a:lnSpc>
                <a:spcPct val="100000"/>
              </a:lnSpc>
              <a:spcBef>
                <a:spcPts val="105"/>
              </a:spcBef>
              <a:buFont typeface="Arial"/>
              <a:buChar char="•"/>
              <a:tabLst>
                <a:tab pos="431165" algn="l"/>
                <a:tab pos="431800" algn="l"/>
              </a:tabLst>
            </a:pPr>
            <a:r>
              <a:rPr sz="2000" dirty="0">
                <a:latin typeface="Calibri"/>
                <a:cs typeface="Calibri"/>
              </a:rPr>
              <a:t>kNN</a:t>
            </a:r>
            <a:r>
              <a:rPr sz="2000" spc="-20" dirty="0">
                <a:latin typeface="Calibri"/>
                <a:cs typeface="Calibri"/>
              </a:rPr>
              <a:t> </a:t>
            </a:r>
            <a:r>
              <a:rPr sz="2000" spc="-15" dirty="0">
                <a:latin typeface="Calibri"/>
                <a:cs typeface="Calibri"/>
              </a:rPr>
              <a:t>makes</a:t>
            </a:r>
            <a:r>
              <a:rPr sz="2000" spc="10" dirty="0">
                <a:latin typeface="Calibri"/>
                <a:cs typeface="Calibri"/>
              </a:rPr>
              <a:t> </a:t>
            </a:r>
            <a:r>
              <a:rPr sz="2000" spc="-5" dirty="0">
                <a:latin typeface="Calibri"/>
                <a:cs typeface="Calibri"/>
              </a:rPr>
              <a:t>predictions using</a:t>
            </a:r>
            <a:r>
              <a:rPr sz="2000" spc="-20" dirty="0">
                <a:latin typeface="Calibri"/>
                <a:cs typeface="Calibri"/>
              </a:rPr>
              <a:t> </a:t>
            </a:r>
            <a:r>
              <a:rPr sz="2000" dirty="0">
                <a:latin typeface="Calibri"/>
                <a:cs typeface="Calibri"/>
              </a:rPr>
              <a:t>the </a:t>
            </a:r>
            <a:r>
              <a:rPr sz="2000" spc="-5" dirty="0">
                <a:latin typeface="Calibri"/>
                <a:cs typeface="Calibri"/>
              </a:rPr>
              <a:t>training</a:t>
            </a:r>
            <a:r>
              <a:rPr sz="2000" dirty="0">
                <a:latin typeface="Calibri"/>
                <a:cs typeface="Calibri"/>
              </a:rPr>
              <a:t> </a:t>
            </a:r>
            <a:r>
              <a:rPr sz="2000" spc="-10" dirty="0">
                <a:latin typeface="Calibri"/>
                <a:cs typeface="Calibri"/>
              </a:rPr>
              <a:t>dataset</a:t>
            </a:r>
            <a:r>
              <a:rPr sz="2000" spc="15" dirty="0">
                <a:latin typeface="Calibri"/>
                <a:cs typeface="Calibri"/>
              </a:rPr>
              <a:t> </a:t>
            </a:r>
            <a:r>
              <a:rPr sz="2000" spc="-20" dirty="0">
                <a:latin typeface="Calibri"/>
                <a:cs typeface="Calibri"/>
              </a:rPr>
              <a:t>directly.</a:t>
            </a:r>
            <a:endParaRPr sz="2000">
              <a:latin typeface="Calibri"/>
              <a:cs typeface="Calibri"/>
            </a:endParaRPr>
          </a:p>
          <a:p>
            <a:pPr marL="431800" marR="179070" indent="-342900">
              <a:lnSpc>
                <a:spcPct val="80000"/>
              </a:lnSpc>
              <a:spcBef>
                <a:spcPts val="480"/>
              </a:spcBef>
              <a:buFont typeface="Arial"/>
              <a:buChar char="•"/>
              <a:tabLst>
                <a:tab pos="431165" algn="l"/>
                <a:tab pos="431800" algn="l"/>
              </a:tabLst>
            </a:pPr>
            <a:r>
              <a:rPr sz="2000" spc="-5" dirty="0">
                <a:latin typeface="Calibri"/>
                <a:cs typeface="Calibri"/>
              </a:rPr>
              <a:t>Predictions</a:t>
            </a:r>
            <a:r>
              <a:rPr sz="2000" spc="10" dirty="0">
                <a:latin typeface="Calibri"/>
                <a:cs typeface="Calibri"/>
              </a:rPr>
              <a:t> </a:t>
            </a:r>
            <a:r>
              <a:rPr sz="2000" spc="-10" dirty="0">
                <a:latin typeface="Calibri"/>
                <a:cs typeface="Calibri"/>
              </a:rPr>
              <a:t>are</a:t>
            </a:r>
            <a:r>
              <a:rPr sz="2000" dirty="0">
                <a:latin typeface="Calibri"/>
                <a:cs typeface="Calibri"/>
              </a:rPr>
              <a:t> made </a:t>
            </a:r>
            <a:r>
              <a:rPr sz="2000" spc="-15" dirty="0">
                <a:latin typeface="Calibri"/>
                <a:cs typeface="Calibri"/>
              </a:rPr>
              <a:t>for</a:t>
            </a:r>
            <a:r>
              <a:rPr sz="2000" spc="-10" dirty="0">
                <a:latin typeface="Calibri"/>
                <a:cs typeface="Calibri"/>
              </a:rPr>
              <a:t> </a:t>
            </a:r>
            <a:r>
              <a:rPr sz="2000" dirty="0">
                <a:latin typeface="Calibri"/>
                <a:cs typeface="Calibri"/>
              </a:rPr>
              <a:t>a</a:t>
            </a:r>
            <a:r>
              <a:rPr sz="2000" spc="-10" dirty="0">
                <a:latin typeface="Calibri"/>
                <a:cs typeface="Calibri"/>
              </a:rPr>
              <a:t> </a:t>
            </a:r>
            <a:r>
              <a:rPr sz="2000" spc="-15" dirty="0">
                <a:latin typeface="Calibri"/>
                <a:cs typeface="Calibri"/>
              </a:rPr>
              <a:t>test</a:t>
            </a:r>
            <a:r>
              <a:rPr sz="2000" spc="25" dirty="0">
                <a:latin typeface="Calibri"/>
                <a:cs typeface="Calibri"/>
              </a:rPr>
              <a:t> </a:t>
            </a:r>
            <a:r>
              <a:rPr sz="2000" spc="-5" dirty="0">
                <a:latin typeface="Calibri"/>
                <a:cs typeface="Calibri"/>
              </a:rPr>
              <a:t>sample</a:t>
            </a:r>
            <a:r>
              <a:rPr sz="2000" spc="15" dirty="0">
                <a:latin typeface="Calibri"/>
                <a:cs typeface="Calibri"/>
              </a:rPr>
              <a:t> </a:t>
            </a:r>
            <a:r>
              <a:rPr sz="2000" spc="-5" dirty="0">
                <a:latin typeface="Calibri"/>
                <a:cs typeface="Calibri"/>
              </a:rPr>
              <a:t>(x) by</a:t>
            </a:r>
            <a:r>
              <a:rPr sz="2000" spc="-20" dirty="0">
                <a:latin typeface="Calibri"/>
                <a:cs typeface="Calibri"/>
              </a:rPr>
              <a:t> </a:t>
            </a:r>
            <a:r>
              <a:rPr sz="2000" spc="-5" dirty="0">
                <a:latin typeface="Calibri"/>
                <a:cs typeface="Calibri"/>
              </a:rPr>
              <a:t>searching through</a:t>
            </a:r>
            <a:r>
              <a:rPr sz="2000" spc="-20" dirty="0">
                <a:latin typeface="Calibri"/>
                <a:cs typeface="Calibri"/>
              </a:rPr>
              <a:t> </a:t>
            </a:r>
            <a:r>
              <a:rPr sz="2000" dirty="0">
                <a:latin typeface="Calibri"/>
                <a:cs typeface="Calibri"/>
              </a:rPr>
              <a:t>the</a:t>
            </a:r>
            <a:r>
              <a:rPr sz="2000" spc="-10" dirty="0">
                <a:latin typeface="Calibri"/>
                <a:cs typeface="Calibri"/>
              </a:rPr>
              <a:t> entire </a:t>
            </a:r>
            <a:r>
              <a:rPr sz="2000" spc="-434" dirty="0">
                <a:latin typeface="Calibri"/>
                <a:cs typeface="Calibri"/>
              </a:rPr>
              <a:t> </a:t>
            </a:r>
            <a:r>
              <a:rPr sz="2000" spc="-5" dirty="0">
                <a:latin typeface="Calibri"/>
                <a:cs typeface="Calibri"/>
              </a:rPr>
              <a:t>training set</a:t>
            </a:r>
            <a:r>
              <a:rPr sz="2000" spc="15" dirty="0">
                <a:latin typeface="Calibri"/>
                <a:cs typeface="Calibri"/>
              </a:rPr>
              <a:t> </a:t>
            </a:r>
            <a:r>
              <a:rPr sz="2000" spc="-15" dirty="0">
                <a:latin typeface="Calibri"/>
                <a:cs typeface="Calibri"/>
              </a:rPr>
              <a:t>for </a:t>
            </a:r>
            <a:r>
              <a:rPr sz="2000" dirty="0">
                <a:latin typeface="Calibri"/>
                <a:cs typeface="Calibri"/>
              </a:rPr>
              <a:t>the</a:t>
            </a:r>
            <a:r>
              <a:rPr sz="2000" spc="-10" dirty="0">
                <a:latin typeface="Calibri"/>
                <a:cs typeface="Calibri"/>
              </a:rPr>
              <a:t> </a:t>
            </a:r>
            <a:r>
              <a:rPr sz="2000" dirty="0">
                <a:latin typeface="Calibri"/>
                <a:cs typeface="Calibri"/>
              </a:rPr>
              <a:t>k </a:t>
            </a:r>
            <a:r>
              <a:rPr sz="2000" spc="-10" dirty="0">
                <a:latin typeface="Calibri"/>
                <a:cs typeface="Calibri"/>
              </a:rPr>
              <a:t>most</a:t>
            </a:r>
            <a:r>
              <a:rPr sz="2000" dirty="0">
                <a:latin typeface="Calibri"/>
                <a:cs typeface="Calibri"/>
              </a:rPr>
              <a:t> </a:t>
            </a:r>
            <a:r>
              <a:rPr sz="2000" spc="-5" dirty="0">
                <a:latin typeface="Calibri"/>
                <a:cs typeface="Calibri"/>
              </a:rPr>
              <a:t>similar</a:t>
            </a:r>
            <a:r>
              <a:rPr sz="2000" spc="35" dirty="0">
                <a:latin typeface="Calibri"/>
                <a:cs typeface="Calibri"/>
              </a:rPr>
              <a:t> </a:t>
            </a:r>
            <a:r>
              <a:rPr sz="2000" spc="-10" dirty="0">
                <a:latin typeface="Calibri"/>
                <a:cs typeface="Calibri"/>
              </a:rPr>
              <a:t>instances</a:t>
            </a:r>
            <a:r>
              <a:rPr sz="2000" spc="10" dirty="0">
                <a:latin typeface="Calibri"/>
                <a:cs typeface="Calibri"/>
              </a:rPr>
              <a:t> </a:t>
            </a:r>
            <a:r>
              <a:rPr sz="2000" dirty="0">
                <a:latin typeface="Calibri"/>
                <a:cs typeface="Calibri"/>
              </a:rPr>
              <a:t>(the </a:t>
            </a:r>
            <a:r>
              <a:rPr sz="2000" spc="-5" dirty="0">
                <a:latin typeface="Calibri"/>
                <a:cs typeface="Calibri"/>
              </a:rPr>
              <a:t>neighbors).</a:t>
            </a:r>
            <a:endParaRPr sz="2000">
              <a:latin typeface="Calibri"/>
              <a:cs typeface="Calibri"/>
            </a:endParaRPr>
          </a:p>
          <a:p>
            <a:pPr marL="431800" marR="93980" indent="-342900">
              <a:lnSpc>
                <a:spcPct val="80000"/>
              </a:lnSpc>
              <a:spcBef>
                <a:spcPts val="480"/>
              </a:spcBef>
              <a:buFont typeface="Arial"/>
              <a:buChar char="•"/>
              <a:tabLst>
                <a:tab pos="431165" algn="l"/>
                <a:tab pos="431800" algn="l"/>
              </a:tabLst>
            </a:pPr>
            <a:r>
              <a:rPr sz="2000" dirty="0">
                <a:latin typeface="Calibri"/>
                <a:cs typeface="Calibri"/>
              </a:rPr>
              <a:t>The </a:t>
            </a:r>
            <a:r>
              <a:rPr sz="2000" spc="-5" dirty="0">
                <a:latin typeface="Calibri"/>
                <a:cs typeface="Calibri"/>
              </a:rPr>
              <a:t>class</a:t>
            </a:r>
            <a:r>
              <a:rPr sz="2000" spc="15" dirty="0">
                <a:latin typeface="Calibri"/>
                <a:cs typeface="Calibri"/>
              </a:rPr>
              <a:t> </a:t>
            </a:r>
            <a:r>
              <a:rPr sz="2000" spc="-5" dirty="0">
                <a:latin typeface="Calibri"/>
                <a:cs typeface="Calibri"/>
              </a:rPr>
              <a:t>of </a:t>
            </a:r>
            <a:r>
              <a:rPr sz="2000" dirty="0">
                <a:latin typeface="Calibri"/>
                <a:cs typeface="Calibri"/>
              </a:rPr>
              <a:t>the </a:t>
            </a:r>
            <a:r>
              <a:rPr sz="2000" spc="-15" dirty="0">
                <a:latin typeface="Calibri"/>
                <a:cs typeface="Calibri"/>
              </a:rPr>
              <a:t>test</a:t>
            </a:r>
            <a:r>
              <a:rPr sz="2000" spc="20" dirty="0">
                <a:latin typeface="Calibri"/>
                <a:cs typeface="Calibri"/>
              </a:rPr>
              <a:t> </a:t>
            </a:r>
            <a:r>
              <a:rPr sz="2000" spc="-5" dirty="0">
                <a:latin typeface="Calibri"/>
                <a:cs typeface="Calibri"/>
              </a:rPr>
              <a:t>sample</a:t>
            </a:r>
            <a:r>
              <a:rPr sz="2000" spc="15" dirty="0">
                <a:latin typeface="Calibri"/>
                <a:cs typeface="Calibri"/>
              </a:rPr>
              <a:t> </a:t>
            </a:r>
            <a:r>
              <a:rPr sz="2000" spc="-5" dirty="0">
                <a:latin typeface="Calibri"/>
                <a:cs typeface="Calibri"/>
              </a:rPr>
              <a:t>is</a:t>
            </a:r>
            <a:r>
              <a:rPr sz="2000" spc="15" dirty="0">
                <a:latin typeface="Calibri"/>
                <a:cs typeface="Calibri"/>
              </a:rPr>
              <a:t> </a:t>
            </a:r>
            <a:r>
              <a:rPr sz="2000" spc="-5" dirty="0">
                <a:latin typeface="Calibri"/>
                <a:cs typeface="Calibri"/>
              </a:rPr>
              <a:t>determined</a:t>
            </a:r>
            <a:r>
              <a:rPr sz="2000" spc="5" dirty="0">
                <a:latin typeface="Calibri"/>
                <a:cs typeface="Calibri"/>
              </a:rPr>
              <a:t> </a:t>
            </a:r>
            <a:r>
              <a:rPr sz="2000" spc="-5" dirty="0">
                <a:latin typeface="Calibri"/>
                <a:cs typeface="Calibri"/>
              </a:rPr>
              <a:t>by</a:t>
            </a:r>
            <a:r>
              <a:rPr sz="2000" dirty="0">
                <a:latin typeface="Calibri"/>
                <a:cs typeface="Calibri"/>
              </a:rPr>
              <a:t> the</a:t>
            </a:r>
            <a:r>
              <a:rPr sz="2000" spc="-5" dirty="0">
                <a:latin typeface="Calibri"/>
                <a:cs typeface="Calibri"/>
              </a:rPr>
              <a:t> </a:t>
            </a:r>
            <a:r>
              <a:rPr sz="2000" spc="-10" dirty="0">
                <a:latin typeface="Calibri"/>
                <a:cs typeface="Calibri"/>
              </a:rPr>
              <a:t>most</a:t>
            </a:r>
            <a:r>
              <a:rPr sz="2000" spc="5" dirty="0">
                <a:latin typeface="Calibri"/>
                <a:cs typeface="Calibri"/>
              </a:rPr>
              <a:t> </a:t>
            </a:r>
            <a:r>
              <a:rPr sz="2000" spc="-5" dirty="0">
                <a:latin typeface="Calibri"/>
                <a:cs typeface="Calibri"/>
              </a:rPr>
              <a:t>common (or</a:t>
            </a:r>
            <a:r>
              <a:rPr sz="2000" spc="-10" dirty="0">
                <a:latin typeface="Calibri"/>
                <a:cs typeface="Calibri"/>
              </a:rPr>
              <a:t> </a:t>
            </a:r>
            <a:r>
              <a:rPr sz="2000" spc="-5" dirty="0">
                <a:latin typeface="Calibri"/>
                <a:cs typeface="Calibri"/>
              </a:rPr>
              <a:t>mode) </a:t>
            </a:r>
            <a:r>
              <a:rPr sz="2000" spc="-434" dirty="0">
                <a:latin typeface="Calibri"/>
                <a:cs typeface="Calibri"/>
              </a:rPr>
              <a:t> </a:t>
            </a:r>
            <a:r>
              <a:rPr sz="2000" spc="-5" dirty="0">
                <a:latin typeface="Calibri"/>
                <a:cs typeface="Calibri"/>
              </a:rPr>
              <a:t>class</a:t>
            </a:r>
            <a:r>
              <a:rPr sz="2000" spc="5" dirty="0">
                <a:latin typeface="Calibri"/>
                <a:cs typeface="Calibri"/>
              </a:rPr>
              <a:t> </a:t>
            </a:r>
            <a:r>
              <a:rPr sz="2000" spc="-5" dirty="0">
                <a:latin typeface="Calibri"/>
                <a:cs typeface="Calibri"/>
              </a:rPr>
              <a:t>value.</a:t>
            </a:r>
            <a:endParaRPr sz="2000">
              <a:latin typeface="Calibri"/>
              <a:cs typeface="Calibri"/>
            </a:endParaRPr>
          </a:p>
          <a:p>
            <a:pPr marL="431800" marR="568960" indent="-342900">
              <a:lnSpc>
                <a:spcPct val="80000"/>
              </a:lnSpc>
              <a:spcBef>
                <a:spcPts val="480"/>
              </a:spcBef>
              <a:buFont typeface="Arial"/>
              <a:buChar char="•"/>
              <a:tabLst>
                <a:tab pos="431165" algn="l"/>
                <a:tab pos="431800" algn="l"/>
              </a:tabLst>
            </a:pPr>
            <a:r>
              <a:rPr sz="2000" spc="-95" dirty="0">
                <a:latin typeface="Calibri"/>
                <a:cs typeface="Calibri"/>
              </a:rPr>
              <a:t>To</a:t>
            </a:r>
            <a:r>
              <a:rPr sz="2000" spc="-10" dirty="0">
                <a:latin typeface="Calibri"/>
                <a:cs typeface="Calibri"/>
              </a:rPr>
              <a:t> </a:t>
            </a:r>
            <a:r>
              <a:rPr sz="2000" spc="-5" dirty="0">
                <a:latin typeface="Calibri"/>
                <a:cs typeface="Calibri"/>
              </a:rPr>
              <a:t>determine</a:t>
            </a:r>
            <a:r>
              <a:rPr sz="2000" spc="30" dirty="0">
                <a:latin typeface="Calibri"/>
                <a:cs typeface="Calibri"/>
              </a:rPr>
              <a:t> </a:t>
            </a:r>
            <a:r>
              <a:rPr sz="2000" spc="-5" dirty="0">
                <a:latin typeface="Calibri"/>
                <a:cs typeface="Calibri"/>
              </a:rPr>
              <a:t>which</a:t>
            </a:r>
            <a:r>
              <a:rPr sz="2000" spc="-20" dirty="0">
                <a:latin typeface="Calibri"/>
                <a:cs typeface="Calibri"/>
              </a:rPr>
              <a:t> </a:t>
            </a:r>
            <a:r>
              <a:rPr sz="2000" spc="-5" dirty="0">
                <a:latin typeface="Calibri"/>
                <a:cs typeface="Calibri"/>
              </a:rPr>
              <a:t>of </a:t>
            </a:r>
            <a:r>
              <a:rPr sz="2000" dirty="0">
                <a:latin typeface="Calibri"/>
                <a:cs typeface="Calibri"/>
              </a:rPr>
              <a:t>the k</a:t>
            </a:r>
            <a:r>
              <a:rPr sz="2000" spc="10" dirty="0">
                <a:latin typeface="Calibri"/>
                <a:cs typeface="Calibri"/>
              </a:rPr>
              <a:t> </a:t>
            </a:r>
            <a:r>
              <a:rPr sz="2000" spc="-10" dirty="0">
                <a:latin typeface="Calibri"/>
                <a:cs typeface="Calibri"/>
              </a:rPr>
              <a:t>instances</a:t>
            </a:r>
            <a:r>
              <a:rPr sz="2000" spc="10" dirty="0">
                <a:latin typeface="Calibri"/>
                <a:cs typeface="Calibri"/>
              </a:rPr>
              <a:t> </a:t>
            </a:r>
            <a:r>
              <a:rPr sz="2000" spc="-5" dirty="0">
                <a:latin typeface="Calibri"/>
                <a:cs typeface="Calibri"/>
              </a:rPr>
              <a:t>in</a:t>
            </a:r>
            <a:r>
              <a:rPr sz="2000" dirty="0">
                <a:latin typeface="Calibri"/>
                <a:cs typeface="Calibri"/>
              </a:rPr>
              <a:t> the </a:t>
            </a:r>
            <a:r>
              <a:rPr sz="2000" spc="-5" dirty="0">
                <a:latin typeface="Calibri"/>
                <a:cs typeface="Calibri"/>
              </a:rPr>
              <a:t>training</a:t>
            </a:r>
            <a:r>
              <a:rPr sz="2000" dirty="0">
                <a:latin typeface="Calibri"/>
                <a:cs typeface="Calibri"/>
              </a:rPr>
              <a:t> </a:t>
            </a:r>
            <a:r>
              <a:rPr sz="2000" spc="-10" dirty="0">
                <a:latin typeface="Calibri"/>
                <a:cs typeface="Calibri"/>
              </a:rPr>
              <a:t>dataset</a:t>
            </a:r>
            <a:r>
              <a:rPr sz="2000" spc="15" dirty="0">
                <a:latin typeface="Calibri"/>
                <a:cs typeface="Calibri"/>
              </a:rPr>
              <a:t> </a:t>
            </a:r>
            <a:r>
              <a:rPr sz="2000" spc="-10" dirty="0">
                <a:latin typeface="Calibri"/>
                <a:cs typeface="Calibri"/>
              </a:rPr>
              <a:t>are</a:t>
            </a:r>
            <a:r>
              <a:rPr sz="2000" spc="5" dirty="0">
                <a:latin typeface="Calibri"/>
                <a:cs typeface="Calibri"/>
              </a:rPr>
              <a:t> </a:t>
            </a:r>
            <a:r>
              <a:rPr sz="2000" spc="-10" dirty="0">
                <a:latin typeface="Calibri"/>
                <a:cs typeface="Calibri"/>
              </a:rPr>
              <a:t>most </a:t>
            </a:r>
            <a:r>
              <a:rPr sz="2000" spc="-434" dirty="0">
                <a:latin typeface="Calibri"/>
                <a:cs typeface="Calibri"/>
              </a:rPr>
              <a:t> </a:t>
            </a:r>
            <a:r>
              <a:rPr sz="2000" spc="-5" dirty="0">
                <a:latin typeface="Calibri"/>
                <a:cs typeface="Calibri"/>
              </a:rPr>
              <a:t>similar</a:t>
            </a:r>
            <a:r>
              <a:rPr sz="2000" spc="35" dirty="0">
                <a:latin typeface="Calibri"/>
                <a:cs typeface="Calibri"/>
              </a:rPr>
              <a:t> </a:t>
            </a:r>
            <a:r>
              <a:rPr sz="2000" spc="-15" dirty="0">
                <a:latin typeface="Calibri"/>
                <a:cs typeface="Calibri"/>
              </a:rPr>
              <a:t>to</a:t>
            </a:r>
            <a:r>
              <a:rPr sz="2000" spc="-10" dirty="0">
                <a:latin typeface="Calibri"/>
                <a:cs typeface="Calibri"/>
              </a:rPr>
              <a:t> </a:t>
            </a:r>
            <a:r>
              <a:rPr sz="2000" dirty="0">
                <a:latin typeface="Calibri"/>
                <a:cs typeface="Calibri"/>
              </a:rPr>
              <a:t>a </a:t>
            </a:r>
            <a:r>
              <a:rPr sz="2000" spc="-15" dirty="0">
                <a:latin typeface="Calibri"/>
                <a:cs typeface="Calibri"/>
              </a:rPr>
              <a:t>to</a:t>
            </a:r>
            <a:r>
              <a:rPr sz="2000" spc="5" dirty="0">
                <a:latin typeface="Calibri"/>
                <a:cs typeface="Calibri"/>
              </a:rPr>
              <a:t> </a:t>
            </a:r>
            <a:r>
              <a:rPr sz="2000" dirty="0">
                <a:latin typeface="Calibri"/>
                <a:cs typeface="Calibri"/>
              </a:rPr>
              <a:t>the</a:t>
            </a:r>
            <a:r>
              <a:rPr sz="2000" spc="-10" dirty="0">
                <a:latin typeface="Calibri"/>
                <a:cs typeface="Calibri"/>
              </a:rPr>
              <a:t> </a:t>
            </a:r>
            <a:r>
              <a:rPr sz="2000" spc="-15" dirty="0">
                <a:latin typeface="Calibri"/>
                <a:cs typeface="Calibri"/>
              </a:rPr>
              <a:t>test</a:t>
            </a:r>
            <a:r>
              <a:rPr sz="2000" spc="15" dirty="0">
                <a:latin typeface="Calibri"/>
                <a:cs typeface="Calibri"/>
              </a:rPr>
              <a:t> </a:t>
            </a:r>
            <a:r>
              <a:rPr sz="2000" spc="-5" dirty="0">
                <a:latin typeface="Calibri"/>
                <a:cs typeface="Calibri"/>
              </a:rPr>
              <a:t>sample</a:t>
            </a:r>
            <a:r>
              <a:rPr sz="2000" spc="25" dirty="0">
                <a:latin typeface="Calibri"/>
                <a:cs typeface="Calibri"/>
              </a:rPr>
              <a:t> </a:t>
            </a:r>
            <a:r>
              <a:rPr sz="2000" dirty="0">
                <a:latin typeface="Calibri"/>
                <a:cs typeface="Calibri"/>
              </a:rPr>
              <a:t>a</a:t>
            </a:r>
            <a:r>
              <a:rPr sz="2000" spc="-5" dirty="0">
                <a:latin typeface="Calibri"/>
                <a:cs typeface="Calibri"/>
              </a:rPr>
              <a:t> </a:t>
            </a:r>
            <a:r>
              <a:rPr sz="2000" spc="-10" dirty="0">
                <a:latin typeface="Calibri"/>
                <a:cs typeface="Calibri"/>
              </a:rPr>
              <a:t>distance</a:t>
            </a:r>
            <a:r>
              <a:rPr sz="2000" spc="10" dirty="0">
                <a:latin typeface="Calibri"/>
                <a:cs typeface="Calibri"/>
              </a:rPr>
              <a:t> </a:t>
            </a:r>
            <a:r>
              <a:rPr sz="2000" spc="-5" dirty="0">
                <a:latin typeface="Calibri"/>
                <a:cs typeface="Calibri"/>
              </a:rPr>
              <a:t>measure</a:t>
            </a:r>
            <a:r>
              <a:rPr sz="2000" spc="10" dirty="0">
                <a:latin typeface="Calibri"/>
                <a:cs typeface="Calibri"/>
              </a:rPr>
              <a:t> </a:t>
            </a:r>
            <a:r>
              <a:rPr sz="2000" spc="-5" dirty="0">
                <a:latin typeface="Calibri"/>
                <a:cs typeface="Calibri"/>
              </a:rPr>
              <a:t>is used.</a:t>
            </a:r>
            <a:endParaRPr sz="2000">
              <a:latin typeface="Calibri"/>
              <a:cs typeface="Calibri"/>
            </a:endParaRPr>
          </a:p>
          <a:p>
            <a:pPr marL="431800" indent="-342900">
              <a:lnSpc>
                <a:spcPct val="100000"/>
              </a:lnSpc>
              <a:buFont typeface="Arial"/>
              <a:buChar char="•"/>
              <a:tabLst>
                <a:tab pos="431165" algn="l"/>
                <a:tab pos="431800" algn="l"/>
              </a:tabLst>
            </a:pPr>
            <a:r>
              <a:rPr sz="2000" dirty="0">
                <a:latin typeface="Calibri"/>
                <a:cs typeface="Calibri"/>
              </a:rPr>
              <a:t>The </a:t>
            </a:r>
            <a:r>
              <a:rPr sz="2000" spc="-10" dirty="0">
                <a:latin typeface="Calibri"/>
                <a:cs typeface="Calibri"/>
              </a:rPr>
              <a:t>most</a:t>
            </a:r>
            <a:r>
              <a:rPr sz="2000" dirty="0">
                <a:latin typeface="Calibri"/>
                <a:cs typeface="Calibri"/>
              </a:rPr>
              <a:t> popular</a:t>
            </a:r>
            <a:r>
              <a:rPr sz="2000" spc="-15" dirty="0">
                <a:latin typeface="Calibri"/>
                <a:cs typeface="Calibri"/>
              </a:rPr>
              <a:t> </a:t>
            </a:r>
            <a:r>
              <a:rPr sz="2000" spc="-10" dirty="0">
                <a:latin typeface="Calibri"/>
                <a:cs typeface="Calibri"/>
              </a:rPr>
              <a:t>distance</a:t>
            </a:r>
            <a:r>
              <a:rPr sz="2000" dirty="0">
                <a:latin typeface="Calibri"/>
                <a:cs typeface="Calibri"/>
              </a:rPr>
              <a:t> </a:t>
            </a:r>
            <a:r>
              <a:rPr sz="2000" spc="-5" dirty="0">
                <a:latin typeface="Calibri"/>
                <a:cs typeface="Calibri"/>
              </a:rPr>
              <a:t>measure</a:t>
            </a:r>
            <a:r>
              <a:rPr sz="2000" spc="10" dirty="0">
                <a:latin typeface="Calibri"/>
                <a:cs typeface="Calibri"/>
              </a:rPr>
              <a:t> </a:t>
            </a:r>
            <a:r>
              <a:rPr sz="2000" spc="-5" dirty="0">
                <a:latin typeface="Calibri"/>
                <a:cs typeface="Calibri"/>
              </a:rPr>
              <a:t>is</a:t>
            </a:r>
            <a:r>
              <a:rPr sz="2000" spc="10" dirty="0">
                <a:latin typeface="Calibri"/>
                <a:cs typeface="Calibri"/>
              </a:rPr>
              <a:t> </a:t>
            </a:r>
            <a:r>
              <a:rPr sz="2000" dirty="0">
                <a:latin typeface="Calibri"/>
                <a:cs typeface="Calibri"/>
              </a:rPr>
              <a:t>Euclidean</a:t>
            </a:r>
            <a:r>
              <a:rPr sz="2000" spc="-20" dirty="0">
                <a:latin typeface="Calibri"/>
                <a:cs typeface="Calibri"/>
              </a:rPr>
              <a:t> </a:t>
            </a:r>
            <a:r>
              <a:rPr sz="2000" spc="-10" dirty="0">
                <a:latin typeface="Calibri"/>
                <a:cs typeface="Calibri"/>
              </a:rPr>
              <a:t>distance.</a:t>
            </a:r>
            <a:endParaRPr sz="2000">
              <a:latin typeface="Calibri"/>
              <a:cs typeface="Calibri"/>
            </a:endParaRPr>
          </a:p>
          <a:p>
            <a:pPr marL="431800" indent="-342900">
              <a:lnSpc>
                <a:spcPct val="100000"/>
              </a:lnSpc>
              <a:buFont typeface="Arial"/>
              <a:buChar char="•"/>
              <a:tabLst>
                <a:tab pos="431165" algn="l"/>
                <a:tab pos="431800" algn="l"/>
              </a:tabLst>
            </a:pPr>
            <a:r>
              <a:rPr sz="2000" dirty="0">
                <a:latin typeface="Calibri"/>
                <a:cs typeface="Calibri"/>
              </a:rPr>
              <a:t>Euclidean</a:t>
            </a:r>
            <a:r>
              <a:rPr sz="2000" spc="-10" dirty="0">
                <a:latin typeface="Calibri"/>
                <a:cs typeface="Calibri"/>
              </a:rPr>
              <a:t> distance</a:t>
            </a:r>
            <a:r>
              <a:rPr sz="2000" dirty="0">
                <a:latin typeface="Calibri"/>
                <a:cs typeface="Calibri"/>
              </a:rPr>
              <a:t> </a:t>
            </a:r>
            <a:r>
              <a:rPr sz="2000" spc="-5" dirty="0">
                <a:latin typeface="Calibri"/>
                <a:cs typeface="Calibri"/>
              </a:rPr>
              <a:t>is</a:t>
            </a:r>
            <a:r>
              <a:rPr sz="2000" spc="10" dirty="0">
                <a:latin typeface="Calibri"/>
                <a:cs typeface="Calibri"/>
              </a:rPr>
              <a:t> </a:t>
            </a:r>
            <a:r>
              <a:rPr sz="2000" spc="-10" dirty="0">
                <a:latin typeface="Calibri"/>
                <a:cs typeface="Calibri"/>
              </a:rPr>
              <a:t>calculated:</a:t>
            </a:r>
            <a:endParaRPr sz="2000">
              <a:latin typeface="Calibri"/>
              <a:cs typeface="Calibri"/>
            </a:endParaRPr>
          </a:p>
          <a:p>
            <a:pPr marL="546100">
              <a:lnSpc>
                <a:spcPts val="2155"/>
              </a:lnSpc>
              <a:spcBef>
                <a:spcPts val="5"/>
              </a:spcBef>
            </a:pPr>
            <a:r>
              <a:rPr sz="1800" spc="-10" dirty="0">
                <a:latin typeface="Calibri"/>
                <a:cs typeface="Calibri"/>
              </a:rPr>
              <a:t>EuclideanDistance(</a:t>
            </a:r>
            <a:r>
              <a:rPr sz="1800" b="1" spc="-10" dirty="0">
                <a:latin typeface="Calibri"/>
                <a:cs typeface="Calibri"/>
              </a:rPr>
              <a:t>x</a:t>
            </a:r>
            <a:r>
              <a:rPr sz="1800" b="1" spc="-15" baseline="-20833" dirty="0">
                <a:latin typeface="Calibri"/>
                <a:cs typeface="Calibri"/>
              </a:rPr>
              <a:t>test</a:t>
            </a:r>
            <a:r>
              <a:rPr sz="1800" spc="-10" dirty="0">
                <a:latin typeface="Calibri"/>
                <a:cs typeface="Calibri"/>
              </a:rPr>
              <a:t>,</a:t>
            </a:r>
            <a:r>
              <a:rPr sz="1800" spc="35" dirty="0">
                <a:latin typeface="Calibri"/>
                <a:cs typeface="Calibri"/>
              </a:rPr>
              <a:t> </a:t>
            </a:r>
            <a:r>
              <a:rPr sz="1800" b="1" spc="-5" dirty="0">
                <a:latin typeface="Calibri"/>
                <a:cs typeface="Calibri"/>
              </a:rPr>
              <a:t>x</a:t>
            </a:r>
            <a:r>
              <a:rPr sz="1800" b="1" spc="-7" baseline="-20833" dirty="0">
                <a:latin typeface="Calibri"/>
                <a:cs typeface="Calibri"/>
              </a:rPr>
              <a:t>train,i</a:t>
            </a:r>
            <a:r>
              <a:rPr sz="1800" spc="-5" dirty="0">
                <a:latin typeface="Calibri"/>
                <a:cs typeface="Calibri"/>
              </a:rPr>
              <a:t>)</a:t>
            </a:r>
            <a:r>
              <a:rPr sz="1800" spc="-10" dirty="0">
                <a:latin typeface="Calibri"/>
                <a:cs typeface="Calibri"/>
              </a:rPr>
              <a:t> </a:t>
            </a:r>
            <a:r>
              <a:rPr sz="1800" dirty="0">
                <a:latin typeface="Calibri"/>
                <a:cs typeface="Calibri"/>
              </a:rPr>
              <a:t>=</a:t>
            </a:r>
            <a:r>
              <a:rPr sz="1800" spc="20" dirty="0">
                <a:latin typeface="Calibri"/>
                <a:cs typeface="Calibri"/>
              </a:rPr>
              <a:t> </a:t>
            </a:r>
            <a:r>
              <a:rPr sz="1800" spc="-5" dirty="0">
                <a:latin typeface="Calibri"/>
                <a:cs typeface="Calibri"/>
              </a:rPr>
              <a:t>sqrt(</a:t>
            </a:r>
            <a:r>
              <a:rPr sz="1800" spc="5" dirty="0">
                <a:latin typeface="Calibri"/>
                <a:cs typeface="Calibri"/>
              </a:rPr>
              <a:t> </a:t>
            </a:r>
            <a:r>
              <a:rPr sz="1800" dirty="0">
                <a:latin typeface="Calibri"/>
                <a:cs typeface="Calibri"/>
              </a:rPr>
              <a:t>sum(</a:t>
            </a:r>
            <a:r>
              <a:rPr sz="1800" spc="15" dirty="0">
                <a:latin typeface="Calibri"/>
                <a:cs typeface="Calibri"/>
              </a:rPr>
              <a:t> </a:t>
            </a:r>
            <a:r>
              <a:rPr sz="1800" spc="-5" dirty="0">
                <a:latin typeface="Calibri"/>
                <a:cs typeface="Calibri"/>
              </a:rPr>
              <a:t>(x</a:t>
            </a:r>
            <a:r>
              <a:rPr sz="1800" spc="-7" baseline="-20833" dirty="0">
                <a:latin typeface="Calibri"/>
                <a:cs typeface="Calibri"/>
              </a:rPr>
              <a:t>test,j</a:t>
            </a:r>
            <a:r>
              <a:rPr sz="1800" spc="217" baseline="-20833" dirty="0">
                <a:latin typeface="Calibri"/>
                <a:cs typeface="Calibri"/>
              </a:rPr>
              <a:t> </a:t>
            </a:r>
            <a:r>
              <a:rPr sz="1800" dirty="0">
                <a:latin typeface="Calibri"/>
                <a:cs typeface="Calibri"/>
              </a:rPr>
              <a:t>–</a:t>
            </a:r>
            <a:r>
              <a:rPr sz="1800" spc="20" dirty="0">
                <a:latin typeface="Calibri"/>
                <a:cs typeface="Calibri"/>
              </a:rPr>
              <a:t> </a:t>
            </a:r>
            <a:r>
              <a:rPr sz="1800" spc="-5" dirty="0">
                <a:latin typeface="Calibri"/>
                <a:cs typeface="Calibri"/>
              </a:rPr>
              <a:t>x</a:t>
            </a:r>
            <a:r>
              <a:rPr sz="1800" spc="-7" baseline="-20833" dirty="0">
                <a:latin typeface="Calibri"/>
                <a:cs typeface="Calibri"/>
              </a:rPr>
              <a:t>train,i,j</a:t>
            </a:r>
            <a:r>
              <a:rPr sz="1800" spc="-5" dirty="0">
                <a:latin typeface="Calibri"/>
                <a:cs typeface="Calibri"/>
              </a:rPr>
              <a:t>)</a:t>
            </a:r>
            <a:r>
              <a:rPr sz="1800" spc="-7" baseline="25462" dirty="0">
                <a:latin typeface="Calibri"/>
                <a:cs typeface="Calibri"/>
              </a:rPr>
              <a:t>2</a:t>
            </a:r>
            <a:r>
              <a:rPr sz="1800" spc="187" baseline="25462" dirty="0">
                <a:latin typeface="Calibri"/>
                <a:cs typeface="Calibri"/>
              </a:rPr>
              <a:t> </a:t>
            </a:r>
            <a:r>
              <a:rPr sz="1800" dirty="0">
                <a:latin typeface="Calibri"/>
                <a:cs typeface="Calibri"/>
              </a:rPr>
              <a:t>)</a:t>
            </a:r>
            <a:r>
              <a:rPr sz="1800" spc="20" dirty="0">
                <a:latin typeface="Calibri"/>
                <a:cs typeface="Calibri"/>
              </a:rPr>
              <a:t> </a:t>
            </a:r>
            <a:r>
              <a:rPr sz="1800" dirty="0">
                <a:latin typeface="Calibri"/>
                <a:cs typeface="Calibri"/>
              </a:rPr>
              <a:t>)</a:t>
            </a:r>
            <a:endParaRPr sz="1800">
              <a:latin typeface="Calibri"/>
              <a:cs typeface="Calibri"/>
            </a:endParaRPr>
          </a:p>
          <a:p>
            <a:pPr marL="431800" indent="-342900">
              <a:lnSpc>
                <a:spcPts val="2395"/>
              </a:lnSpc>
              <a:buFont typeface="Arial"/>
              <a:buChar char="•"/>
              <a:tabLst>
                <a:tab pos="431165" algn="l"/>
                <a:tab pos="431800" algn="l"/>
              </a:tabLst>
            </a:pPr>
            <a:r>
              <a:rPr sz="2000" spc="-10" dirty="0">
                <a:latin typeface="Calibri"/>
                <a:cs typeface="Calibri"/>
              </a:rPr>
              <a:t>where:</a:t>
            </a:r>
            <a:endParaRPr sz="2000">
              <a:latin typeface="Calibri"/>
              <a:cs typeface="Calibri"/>
            </a:endParaRPr>
          </a:p>
          <a:p>
            <a:pPr marL="546100">
              <a:lnSpc>
                <a:spcPct val="100000"/>
              </a:lnSpc>
              <a:spcBef>
                <a:spcPts val="10"/>
              </a:spcBef>
            </a:pPr>
            <a:r>
              <a:rPr sz="1800" b="1" spc="-10" dirty="0">
                <a:latin typeface="Calibri"/>
                <a:cs typeface="Calibri"/>
              </a:rPr>
              <a:t>x</a:t>
            </a:r>
            <a:r>
              <a:rPr sz="1800" b="1" spc="-15" baseline="-20833" dirty="0">
                <a:latin typeface="Calibri"/>
                <a:cs typeface="Calibri"/>
              </a:rPr>
              <a:t>test</a:t>
            </a:r>
            <a:r>
              <a:rPr sz="1800" b="1" spc="172" baseline="-20833" dirty="0">
                <a:latin typeface="Calibri"/>
                <a:cs typeface="Calibri"/>
              </a:rPr>
              <a:t> </a:t>
            </a:r>
            <a:r>
              <a:rPr sz="1800" dirty="0">
                <a:latin typeface="Calibri"/>
                <a:cs typeface="Calibri"/>
              </a:rPr>
              <a:t>=</a:t>
            </a:r>
            <a:r>
              <a:rPr sz="1800" spc="5" dirty="0">
                <a:latin typeface="Calibri"/>
                <a:cs typeface="Calibri"/>
              </a:rPr>
              <a:t> </a:t>
            </a:r>
            <a:r>
              <a:rPr sz="1800" spc="-15" dirty="0">
                <a:latin typeface="Calibri"/>
                <a:cs typeface="Calibri"/>
              </a:rPr>
              <a:t>test</a:t>
            </a:r>
            <a:r>
              <a:rPr sz="1800" spc="5" dirty="0">
                <a:latin typeface="Calibri"/>
                <a:cs typeface="Calibri"/>
              </a:rPr>
              <a:t> </a:t>
            </a:r>
            <a:r>
              <a:rPr sz="1800" spc="-5" dirty="0">
                <a:latin typeface="Calibri"/>
                <a:cs typeface="Calibri"/>
              </a:rPr>
              <a:t>sample</a:t>
            </a:r>
            <a:r>
              <a:rPr sz="1800" spc="5" dirty="0">
                <a:latin typeface="Calibri"/>
                <a:cs typeface="Calibri"/>
              </a:rPr>
              <a:t> </a:t>
            </a:r>
            <a:r>
              <a:rPr sz="1800" spc="-10" dirty="0">
                <a:latin typeface="Calibri"/>
                <a:cs typeface="Calibri"/>
              </a:rPr>
              <a:t>vector</a:t>
            </a:r>
            <a:r>
              <a:rPr sz="1800" dirty="0">
                <a:latin typeface="Calibri"/>
                <a:cs typeface="Calibri"/>
              </a:rPr>
              <a:t> </a:t>
            </a:r>
            <a:r>
              <a:rPr sz="1800" spc="-5" dirty="0">
                <a:latin typeface="Calibri"/>
                <a:cs typeface="Calibri"/>
              </a:rPr>
              <a:t>of</a:t>
            </a:r>
            <a:r>
              <a:rPr sz="1800" dirty="0">
                <a:latin typeface="Calibri"/>
                <a:cs typeface="Calibri"/>
              </a:rPr>
              <a:t> j </a:t>
            </a:r>
            <a:r>
              <a:rPr sz="1800" spc="-15" dirty="0">
                <a:latin typeface="Calibri"/>
                <a:cs typeface="Calibri"/>
              </a:rPr>
              <a:t>features</a:t>
            </a:r>
            <a:endParaRPr sz="1800">
              <a:latin typeface="Calibri"/>
              <a:cs typeface="Calibri"/>
            </a:endParaRPr>
          </a:p>
          <a:p>
            <a:pPr marL="546100" marR="3350895" indent="-635">
              <a:lnSpc>
                <a:spcPct val="100000"/>
              </a:lnSpc>
            </a:pPr>
            <a:r>
              <a:rPr sz="1800" b="1" spc="-5" dirty="0">
                <a:latin typeface="Calibri"/>
                <a:cs typeface="Calibri"/>
              </a:rPr>
              <a:t>x</a:t>
            </a:r>
            <a:r>
              <a:rPr sz="1800" b="1" spc="-7" baseline="-20833" dirty="0">
                <a:latin typeface="Calibri"/>
                <a:cs typeface="Calibri"/>
              </a:rPr>
              <a:t>train,i</a:t>
            </a:r>
            <a:r>
              <a:rPr sz="1800" b="1" baseline="-20833" dirty="0">
                <a:latin typeface="Calibri"/>
                <a:cs typeface="Calibri"/>
              </a:rPr>
              <a:t> </a:t>
            </a:r>
            <a:r>
              <a:rPr sz="1800" dirty="0">
                <a:latin typeface="Calibri"/>
                <a:cs typeface="Calibri"/>
              </a:rPr>
              <a:t>= </a:t>
            </a:r>
            <a:r>
              <a:rPr sz="1800" spc="-5" dirty="0">
                <a:latin typeface="Calibri"/>
                <a:cs typeface="Calibri"/>
              </a:rPr>
              <a:t>i-th </a:t>
            </a:r>
            <a:r>
              <a:rPr sz="1800" spc="-10" dirty="0">
                <a:latin typeface="Calibri"/>
                <a:cs typeface="Calibri"/>
              </a:rPr>
              <a:t>training </a:t>
            </a:r>
            <a:r>
              <a:rPr sz="1800" spc="-5" dirty="0">
                <a:latin typeface="Calibri"/>
                <a:cs typeface="Calibri"/>
              </a:rPr>
              <a:t>sample </a:t>
            </a:r>
            <a:r>
              <a:rPr sz="1800" spc="-10" dirty="0">
                <a:latin typeface="Calibri"/>
                <a:cs typeface="Calibri"/>
              </a:rPr>
              <a:t>vector </a:t>
            </a:r>
            <a:r>
              <a:rPr sz="1800" spc="-5" dirty="0">
                <a:latin typeface="Calibri"/>
                <a:cs typeface="Calibri"/>
              </a:rPr>
              <a:t>of </a:t>
            </a:r>
            <a:r>
              <a:rPr sz="1800" dirty="0">
                <a:latin typeface="Calibri"/>
                <a:cs typeface="Calibri"/>
              </a:rPr>
              <a:t>j </a:t>
            </a:r>
            <a:r>
              <a:rPr sz="1800" spc="-15" dirty="0">
                <a:latin typeface="Calibri"/>
                <a:cs typeface="Calibri"/>
              </a:rPr>
              <a:t>features </a:t>
            </a:r>
            <a:r>
              <a:rPr sz="1800" spc="-395" dirty="0">
                <a:latin typeface="Calibri"/>
                <a:cs typeface="Calibri"/>
              </a:rPr>
              <a:t> </a:t>
            </a:r>
            <a:r>
              <a:rPr sz="1800" spc="-5" dirty="0">
                <a:latin typeface="Calibri"/>
                <a:cs typeface="Calibri"/>
              </a:rPr>
              <a:t>x</a:t>
            </a:r>
            <a:r>
              <a:rPr sz="1800" spc="-7" baseline="-20833" dirty="0">
                <a:latin typeface="Calibri"/>
                <a:cs typeface="Calibri"/>
              </a:rPr>
              <a:t>test,j</a:t>
            </a:r>
            <a:r>
              <a:rPr sz="1800" spc="179" baseline="-20833" dirty="0">
                <a:latin typeface="Calibri"/>
                <a:cs typeface="Calibri"/>
              </a:rPr>
              <a:t> </a:t>
            </a:r>
            <a:r>
              <a:rPr sz="1800" dirty="0">
                <a:latin typeface="Calibri"/>
                <a:cs typeface="Calibri"/>
              </a:rPr>
              <a:t>=</a:t>
            </a:r>
            <a:r>
              <a:rPr sz="1800" spc="15" dirty="0">
                <a:latin typeface="Calibri"/>
                <a:cs typeface="Calibri"/>
              </a:rPr>
              <a:t> </a:t>
            </a:r>
            <a:r>
              <a:rPr sz="1800" spc="-10" dirty="0">
                <a:latin typeface="Calibri"/>
                <a:cs typeface="Calibri"/>
              </a:rPr>
              <a:t>value</a:t>
            </a:r>
            <a:r>
              <a:rPr sz="1800" dirty="0">
                <a:latin typeface="Calibri"/>
                <a:cs typeface="Calibri"/>
              </a:rPr>
              <a:t> </a:t>
            </a:r>
            <a:r>
              <a:rPr sz="1800" spc="-5" dirty="0">
                <a:latin typeface="Calibri"/>
                <a:cs typeface="Calibri"/>
              </a:rPr>
              <a:t>of</a:t>
            </a:r>
            <a:r>
              <a:rPr sz="1800" dirty="0">
                <a:latin typeface="Calibri"/>
                <a:cs typeface="Calibri"/>
              </a:rPr>
              <a:t> </a:t>
            </a:r>
            <a:r>
              <a:rPr sz="1800" spc="-15" dirty="0">
                <a:latin typeface="Calibri"/>
                <a:cs typeface="Calibri"/>
              </a:rPr>
              <a:t>test</a:t>
            </a:r>
            <a:r>
              <a:rPr sz="1800" spc="5" dirty="0">
                <a:latin typeface="Calibri"/>
                <a:cs typeface="Calibri"/>
              </a:rPr>
              <a:t> </a:t>
            </a:r>
            <a:r>
              <a:rPr sz="1800" spc="-5" dirty="0">
                <a:latin typeface="Calibri"/>
                <a:cs typeface="Calibri"/>
              </a:rPr>
              <a:t>sample</a:t>
            </a:r>
            <a:r>
              <a:rPr sz="1800" spc="5" dirty="0">
                <a:latin typeface="Calibri"/>
                <a:cs typeface="Calibri"/>
              </a:rPr>
              <a:t> </a:t>
            </a:r>
            <a:r>
              <a:rPr sz="1800" spc="-15" dirty="0">
                <a:latin typeface="Calibri"/>
                <a:cs typeface="Calibri"/>
              </a:rPr>
              <a:t>feature</a:t>
            </a:r>
            <a:r>
              <a:rPr sz="1800" dirty="0">
                <a:latin typeface="Calibri"/>
                <a:cs typeface="Calibri"/>
              </a:rPr>
              <a:t> j</a:t>
            </a:r>
            <a:endParaRPr sz="1800">
              <a:latin typeface="Calibri"/>
              <a:cs typeface="Calibri"/>
            </a:endParaRPr>
          </a:p>
          <a:p>
            <a:pPr marL="546100">
              <a:lnSpc>
                <a:spcPct val="100000"/>
              </a:lnSpc>
            </a:pPr>
            <a:r>
              <a:rPr sz="1800" spc="-5" dirty="0">
                <a:latin typeface="Calibri"/>
                <a:cs typeface="Calibri"/>
              </a:rPr>
              <a:t>x</a:t>
            </a:r>
            <a:r>
              <a:rPr sz="1800" spc="-7" baseline="-20833" dirty="0">
                <a:latin typeface="Calibri"/>
                <a:cs typeface="Calibri"/>
              </a:rPr>
              <a:t>train,i,j</a:t>
            </a:r>
            <a:r>
              <a:rPr sz="1800" spc="165" baseline="-20833" dirty="0">
                <a:latin typeface="Calibri"/>
                <a:cs typeface="Calibri"/>
              </a:rPr>
              <a:t> </a:t>
            </a:r>
            <a:r>
              <a:rPr sz="1800" dirty="0">
                <a:latin typeface="Calibri"/>
                <a:cs typeface="Calibri"/>
              </a:rPr>
              <a:t>=</a:t>
            </a:r>
            <a:r>
              <a:rPr sz="1800" spc="5" dirty="0">
                <a:latin typeface="Calibri"/>
                <a:cs typeface="Calibri"/>
              </a:rPr>
              <a:t> </a:t>
            </a:r>
            <a:r>
              <a:rPr sz="1800" spc="-10" dirty="0">
                <a:latin typeface="Calibri"/>
                <a:cs typeface="Calibri"/>
              </a:rPr>
              <a:t>value</a:t>
            </a:r>
            <a:r>
              <a:rPr sz="1800" spc="10" dirty="0">
                <a:latin typeface="Calibri"/>
                <a:cs typeface="Calibri"/>
              </a:rPr>
              <a:t> </a:t>
            </a:r>
            <a:r>
              <a:rPr sz="1800" spc="-5" dirty="0">
                <a:latin typeface="Calibri"/>
                <a:cs typeface="Calibri"/>
              </a:rPr>
              <a:t>of</a:t>
            </a:r>
            <a:r>
              <a:rPr sz="1800" spc="5" dirty="0">
                <a:latin typeface="Calibri"/>
                <a:cs typeface="Calibri"/>
              </a:rPr>
              <a:t> </a:t>
            </a:r>
            <a:r>
              <a:rPr sz="1800" spc="-5" dirty="0">
                <a:latin typeface="Calibri"/>
                <a:cs typeface="Calibri"/>
              </a:rPr>
              <a:t>i-th</a:t>
            </a:r>
            <a:r>
              <a:rPr sz="1800" spc="15" dirty="0">
                <a:latin typeface="Calibri"/>
                <a:cs typeface="Calibri"/>
              </a:rPr>
              <a:t> </a:t>
            </a:r>
            <a:r>
              <a:rPr sz="1800" spc="-10" dirty="0">
                <a:latin typeface="Calibri"/>
                <a:cs typeface="Calibri"/>
              </a:rPr>
              <a:t>training</a:t>
            </a:r>
            <a:r>
              <a:rPr sz="1800" spc="15" dirty="0">
                <a:latin typeface="Calibri"/>
                <a:cs typeface="Calibri"/>
              </a:rPr>
              <a:t> </a:t>
            </a:r>
            <a:r>
              <a:rPr sz="1800" spc="-5" dirty="0">
                <a:latin typeface="Calibri"/>
                <a:cs typeface="Calibri"/>
              </a:rPr>
              <a:t>sample</a:t>
            </a:r>
            <a:r>
              <a:rPr sz="1800" spc="5" dirty="0">
                <a:latin typeface="Calibri"/>
                <a:cs typeface="Calibri"/>
              </a:rPr>
              <a:t> </a:t>
            </a:r>
            <a:r>
              <a:rPr sz="1800" spc="-15" dirty="0">
                <a:latin typeface="Calibri"/>
                <a:cs typeface="Calibri"/>
              </a:rPr>
              <a:t>feature</a:t>
            </a:r>
            <a:r>
              <a:rPr sz="1800" spc="5" dirty="0">
                <a:latin typeface="Calibri"/>
                <a:cs typeface="Calibri"/>
              </a:rPr>
              <a:t> </a:t>
            </a:r>
            <a:r>
              <a:rPr sz="1800" dirty="0">
                <a:latin typeface="Calibri"/>
                <a:cs typeface="Calibri"/>
              </a:rPr>
              <a:t>j</a:t>
            </a:r>
            <a:endParaRPr sz="180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6991" y="347212"/>
            <a:ext cx="7510145" cy="635000"/>
          </a:xfrm>
          <a:prstGeom prst="rect">
            <a:avLst/>
          </a:prstGeom>
        </p:spPr>
        <p:txBody>
          <a:bodyPr vert="horz" wrap="square" lIns="0" tIns="12065" rIns="0" bIns="0" rtlCol="0">
            <a:spAutoFit/>
          </a:bodyPr>
          <a:lstStyle/>
          <a:p>
            <a:pPr marL="12700">
              <a:lnSpc>
                <a:spcPct val="100000"/>
              </a:lnSpc>
              <a:spcBef>
                <a:spcPts val="95"/>
              </a:spcBef>
            </a:pPr>
            <a:r>
              <a:rPr sz="4000" spc="-15" dirty="0"/>
              <a:t>k-Nearest</a:t>
            </a:r>
            <a:r>
              <a:rPr sz="4000" spc="-20" dirty="0"/>
              <a:t> </a:t>
            </a:r>
            <a:r>
              <a:rPr sz="4000" spc="-15" dirty="0"/>
              <a:t>Neighbors</a:t>
            </a:r>
            <a:r>
              <a:rPr sz="4000" spc="-10" dirty="0"/>
              <a:t> </a:t>
            </a:r>
            <a:r>
              <a:rPr sz="4000" spc="-5" dirty="0"/>
              <a:t>(kNN)</a:t>
            </a:r>
            <a:r>
              <a:rPr sz="4000" spc="5" dirty="0"/>
              <a:t> </a:t>
            </a:r>
            <a:r>
              <a:rPr sz="4000" spc="-5" dirty="0"/>
              <a:t>Classifier</a:t>
            </a:r>
            <a:endParaRPr sz="4000"/>
          </a:p>
        </p:txBody>
      </p:sp>
      <p:sp>
        <p:nvSpPr>
          <p:cNvPr id="3" name="object 3"/>
          <p:cNvSpPr txBox="1"/>
          <p:nvPr/>
        </p:nvSpPr>
        <p:spPr>
          <a:xfrm>
            <a:off x="535940" y="1137379"/>
            <a:ext cx="6667500" cy="3911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Calibri"/>
                <a:cs typeface="Calibri"/>
              </a:rPr>
              <a:t>Example</a:t>
            </a:r>
            <a:r>
              <a:rPr sz="2400" b="1" spc="-15" dirty="0">
                <a:latin typeface="Calibri"/>
                <a:cs typeface="Calibri"/>
              </a:rPr>
              <a:t> </a:t>
            </a:r>
            <a:r>
              <a:rPr sz="2400" b="1" spc="-5" dirty="0">
                <a:latin typeface="Calibri"/>
                <a:cs typeface="Calibri"/>
              </a:rPr>
              <a:t>(Euclidean</a:t>
            </a:r>
            <a:r>
              <a:rPr sz="2400" b="1" spc="-10" dirty="0">
                <a:latin typeface="Calibri"/>
                <a:cs typeface="Calibri"/>
              </a:rPr>
              <a:t> Distance</a:t>
            </a:r>
            <a:r>
              <a:rPr sz="2400" b="1" spc="15" dirty="0">
                <a:latin typeface="Calibri"/>
                <a:cs typeface="Calibri"/>
              </a:rPr>
              <a:t> </a:t>
            </a:r>
            <a:r>
              <a:rPr sz="2400" b="1" spc="-5" dirty="0">
                <a:latin typeface="Calibri"/>
                <a:cs typeface="Calibri"/>
              </a:rPr>
              <a:t>calculation,</a:t>
            </a:r>
            <a:r>
              <a:rPr sz="2400" b="1" spc="-10" dirty="0">
                <a:latin typeface="Calibri"/>
                <a:cs typeface="Calibri"/>
              </a:rPr>
              <a:t> </a:t>
            </a:r>
            <a:r>
              <a:rPr sz="2400" b="1" dirty="0">
                <a:latin typeface="Calibri"/>
                <a:cs typeface="Calibri"/>
              </a:rPr>
              <a:t>2</a:t>
            </a:r>
            <a:r>
              <a:rPr sz="2400" b="1" spc="-20" dirty="0">
                <a:latin typeface="Calibri"/>
                <a:cs typeface="Calibri"/>
              </a:rPr>
              <a:t> </a:t>
            </a:r>
            <a:r>
              <a:rPr sz="2400" b="1" spc="-15" dirty="0">
                <a:latin typeface="Calibri"/>
                <a:cs typeface="Calibri"/>
              </a:rPr>
              <a:t>features):</a:t>
            </a:r>
            <a:endParaRPr sz="2400">
              <a:latin typeface="Calibri"/>
              <a:cs typeface="Calibri"/>
            </a:endParaRPr>
          </a:p>
        </p:txBody>
      </p:sp>
      <p:sp>
        <p:nvSpPr>
          <p:cNvPr id="4" name="object 4"/>
          <p:cNvSpPr txBox="1"/>
          <p:nvPr/>
        </p:nvSpPr>
        <p:spPr>
          <a:xfrm>
            <a:off x="853439" y="2016726"/>
            <a:ext cx="714375" cy="391160"/>
          </a:xfrm>
          <a:prstGeom prst="rect">
            <a:avLst/>
          </a:prstGeom>
        </p:spPr>
        <p:txBody>
          <a:bodyPr vert="horz" wrap="square" lIns="0" tIns="12700" rIns="0" bIns="0" rtlCol="0">
            <a:spAutoFit/>
          </a:bodyPr>
          <a:lstStyle/>
          <a:p>
            <a:pPr marL="38100">
              <a:lnSpc>
                <a:spcPct val="100000"/>
              </a:lnSpc>
              <a:spcBef>
                <a:spcPts val="100"/>
              </a:spcBef>
            </a:pPr>
            <a:r>
              <a:rPr sz="3600" b="1" spc="-15" baseline="13888" dirty="0">
                <a:latin typeface="Calibri"/>
                <a:cs typeface="Calibri"/>
              </a:rPr>
              <a:t>x</a:t>
            </a:r>
            <a:r>
              <a:rPr sz="1600" b="1" spc="-10" dirty="0">
                <a:latin typeface="Calibri"/>
                <a:cs typeface="Calibri"/>
              </a:rPr>
              <a:t>train,i</a:t>
            </a:r>
            <a:endParaRPr sz="1600">
              <a:latin typeface="Calibri"/>
              <a:cs typeface="Calibri"/>
            </a:endParaRPr>
          </a:p>
        </p:txBody>
      </p:sp>
      <p:sp>
        <p:nvSpPr>
          <p:cNvPr id="5" name="object 5"/>
          <p:cNvSpPr txBox="1"/>
          <p:nvPr/>
        </p:nvSpPr>
        <p:spPr>
          <a:xfrm>
            <a:off x="1654555" y="1942050"/>
            <a:ext cx="26422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(big</a:t>
            </a:r>
            <a:r>
              <a:rPr sz="2400" spc="-35" dirty="0">
                <a:latin typeface="Calibri"/>
                <a:cs typeface="Calibri"/>
              </a:rPr>
              <a:t> </a:t>
            </a:r>
            <a:r>
              <a:rPr sz="2400" dirty="0">
                <a:latin typeface="Calibri"/>
                <a:cs typeface="Calibri"/>
              </a:rPr>
              <a:t>black</a:t>
            </a:r>
            <a:r>
              <a:rPr sz="2400" spc="-40" dirty="0">
                <a:latin typeface="Calibri"/>
                <a:cs typeface="Calibri"/>
              </a:rPr>
              <a:t> </a:t>
            </a:r>
            <a:r>
              <a:rPr sz="2400" spc="-5" dirty="0">
                <a:latin typeface="Calibri"/>
                <a:cs typeface="Calibri"/>
              </a:rPr>
              <a:t>dot)</a:t>
            </a:r>
            <a:r>
              <a:rPr sz="2400" spc="-20" dirty="0">
                <a:latin typeface="Calibri"/>
                <a:cs typeface="Calibri"/>
              </a:rPr>
              <a:t> </a:t>
            </a:r>
            <a:r>
              <a:rPr sz="2400" dirty="0">
                <a:latin typeface="Calibri"/>
                <a:cs typeface="Calibri"/>
              </a:rPr>
              <a:t>=</a:t>
            </a:r>
            <a:r>
              <a:rPr sz="2400" spc="-25" dirty="0">
                <a:latin typeface="Calibri"/>
                <a:cs typeface="Calibri"/>
              </a:rPr>
              <a:t> </a:t>
            </a:r>
            <a:r>
              <a:rPr sz="2400" spc="-5" dirty="0">
                <a:latin typeface="Calibri"/>
                <a:cs typeface="Calibri"/>
              </a:rPr>
              <a:t>(7,3)</a:t>
            </a:r>
            <a:endParaRPr sz="2400">
              <a:latin typeface="Calibri"/>
              <a:cs typeface="Calibri"/>
            </a:endParaRPr>
          </a:p>
        </p:txBody>
      </p:sp>
      <p:sp>
        <p:nvSpPr>
          <p:cNvPr id="6" name="object 6"/>
          <p:cNvSpPr txBox="1"/>
          <p:nvPr/>
        </p:nvSpPr>
        <p:spPr>
          <a:xfrm>
            <a:off x="510540" y="1503139"/>
            <a:ext cx="7839709" cy="1635125"/>
          </a:xfrm>
          <a:prstGeom prst="rect">
            <a:avLst/>
          </a:prstGeom>
        </p:spPr>
        <p:txBody>
          <a:bodyPr vert="horz" wrap="square" lIns="0" tIns="48895" rIns="0" bIns="0" rtlCol="0">
            <a:spAutoFit/>
          </a:bodyPr>
          <a:lstStyle/>
          <a:p>
            <a:pPr marL="381000" indent="-342900">
              <a:lnSpc>
                <a:spcPct val="100000"/>
              </a:lnSpc>
              <a:spcBef>
                <a:spcPts val="385"/>
              </a:spcBef>
              <a:buFont typeface="Arial"/>
              <a:buChar char="•"/>
              <a:tabLst>
                <a:tab pos="380365" algn="l"/>
                <a:tab pos="381000" algn="l"/>
              </a:tabLst>
            </a:pPr>
            <a:r>
              <a:rPr sz="2400" spc="-15" dirty="0">
                <a:latin typeface="Calibri"/>
                <a:cs typeface="Calibri"/>
              </a:rPr>
              <a:t>Features</a:t>
            </a:r>
            <a:r>
              <a:rPr sz="2400" spc="-10" dirty="0">
                <a:latin typeface="Calibri"/>
                <a:cs typeface="Calibri"/>
              </a:rPr>
              <a:t> </a:t>
            </a:r>
            <a:r>
              <a:rPr sz="2400" dirty="0">
                <a:latin typeface="Calibri"/>
                <a:cs typeface="Calibri"/>
              </a:rPr>
              <a:t>x</a:t>
            </a:r>
            <a:r>
              <a:rPr sz="2400" spc="-10" dirty="0">
                <a:latin typeface="Calibri"/>
                <a:cs typeface="Calibri"/>
              </a:rPr>
              <a:t> </a:t>
            </a:r>
            <a:r>
              <a:rPr sz="2400" spc="-5" dirty="0">
                <a:latin typeface="Calibri"/>
                <a:cs typeface="Calibri"/>
              </a:rPr>
              <a:t>and </a:t>
            </a:r>
            <a:r>
              <a:rPr sz="2400" dirty="0">
                <a:latin typeface="Calibri"/>
                <a:cs typeface="Calibri"/>
              </a:rPr>
              <a:t>y</a:t>
            </a:r>
            <a:r>
              <a:rPr sz="2400" spc="-10" dirty="0">
                <a:latin typeface="Calibri"/>
                <a:cs typeface="Calibri"/>
              </a:rPr>
              <a:t> represented</a:t>
            </a:r>
            <a:r>
              <a:rPr sz="2400" spc="5" dirty="0">
                <a:latin typeface="Calibri"/>
                <a:cs typeface="Calibri"/>
              </a:rPr>
              <a:t> </a:t>
            </a:r>
            <a:r>
              <a:rPr sz="2400" dirty="0">
                <a:latin typeface="Calibri"/>
                <a:cs typeface="Calibri"/>
              </a:rPr>
              <a:t>as</a:t>
            </a:r>
            <a:r>
              <a:rPr sz="2400" spc="-10" dirty="0">
                <a:latin typeface="Calibri"/>
                <a:cs typeface="Calibri"/>
              </a:rPr>
              <a:t> </a:t>
            </a:r>
            <a:r>
              <a:rPr sz="2400" dirty="0">
                <a:latin typeface="Calibri"/>
                <a:cs typeface="Calibri"/>
              </a:rPr>
              <a:t>the</a:t>
            </a:r>
            <a:r>
              <a:rPr sz="2400" spc="-10" dirty="0">
                <a:latin typeface="Calibri"/>
                <a:cs typeface="Calibri"/>
              </a:rPr>
              <a:t> </a:t>
            </a:r>
            <a:r>
              <a:rPr sz="2400" spc="-15" dirty="0">
                <a:latin typeface="Calibri"/>
                <a:cs typeface="Calibri"/>
              </a:rPr>
              <a:t>ordered</a:t>
            </a:r>
            <a:r>
              <a:rPr sz="2400" spc="5" dirty="0">
                <a:latin typeface="Calibri"/>
                <a:cs typeface="Calibri"/>
              </a:rPr>
              <a:t> </a:t>
            </a:r>
            <a:r>
              <a:rPr sz="2400" spc="-5" dirty="0">
                <a:latin typeface="Calibri"/>
                <a:cs typeface="Calibri"/>
              </a:rPr>
              <a:t>pair:</a:t>
            </a:r>
            <a:r>
              <a:rPr sz="2400" spc="-10" dirty="0">
                <a:latin typeface="Calibri"/>
                <a:cs typeface="Calibri"/>
              </a:rPr>
              <a:t> </a:t>
            </a:r>
            <a:r>
              <a:rPr sz="2400" dirty="0">
                <a:latin typeface="Calibri"/>
                <a:cs typeface="Calibri"/>
              </a:rPr>
              <a:t>(x,y)</a:t>
            </a:r>
            <a:endParaRPr sz="2400">
              <a:latin typeface="Calibri"/>
              <a:cs typeface="Calibri"/>
            </a:endParaRPr>
          </a:p>
          <a:p>
            <a:pPr marL="38100">
              <a:lnSpc>
                <a:spcPct val="100000"/>
              </a:lnSpc>
              <a:spcBef>
                <a:spcPts val="290"/>
              </a:spcBef>
            </a:pPr>
            <a:r>
              <a:rPr sz="2400" dirty="0">
                <a:latin typeface="Arial"/>
                <a:cs typeface="Arial"/>
              </a:rPr>
              <a:t>•</a:t>
            </a:r>
            <a:endParaRPr sz="2400">
              <a:latin typeface="Arial"/>
              <a:cs typeface="Arial"/>
            </a:endParaRPr>
          </a:p>
          <a:p>
            <a:pPr marL="381000" indent="-342900">
              <a:lnSpc>
                <a:spcPct val="100000"/>
              </a:lnSpc>
              <a:spcBef>
                <a:spcPts val="290"/>
              </a:spcBef>
              <a:buFont typeface="Arial"/>
              <a:buChar char="•"/>
              <a:tabLst>
                <a:tab pos="380365" algn="l"/>
                <a:tab pos="381000" algn="l"/>
              </a:tabLst>
            </a:pPr>
            <a:r>
              <a:rPr sz="2400" b="1" spc="-10" dirty="0">
                <a:latin typeface="Calibri"/>
                <a:cs typeface="Calibri"/>
              </a:rPr>
              <a:t>x</a:t>
            </a:r>
            <a:r>
              <a:rPr sz="2400" b="1" spc="-15" baseline="-20833" dirty="0">
                <a:latin typeface="Calibri"/>
                <a:cs typeface="Calibri"/>
              </a:rPr>
              <a:t>test</a:t>
            </a:r>
            <a:r>
              <a:rPr sz="2400" b="1" spc="225" baseline="-20833" dirty="0">
                <a:latin typeface="Calibri"/>
                <a:cs typeface="Calibri"/>
              </a:rPr>
              <a:t> </a:t>
            </a:r>
            <a:r>
              <a:rPr sz="2400" spc="-10" dirty="0">
                <a:latin typeface="Calibri"/>
                <a:cs typeface="Calibri"/>
              </a:rPr>
              <a:t>(little</a:t>
            </a:r>
            <a:r>
              <a:rPr sz="2400" spc="-30" dirty="0">
                <a:latin typeface="Calibri"/>
                <a:cs typeface="Calibri"/>
              </a:rPr>
              <a:t> </a:t>
            </a:r>
            <a:r>
              <a:rPr sz="2400" dirty="0">
                <a:latin typeface="Calibri"/>
                <a:cs typeface="Calibri"/>
              </a:rPr>
              <a:t>black</a:t>
            </a:r>
            <a:r>
              <a:rPr sz="2400" spc="-25" dirty="0">
                <a:latin typeface="Calibri"/>
                <a:cs typeface="Calibri"/>
              </a:rPr>
              <a:t> </a:t>
            </a:r>
            <a:r>
              <a:rPr sz="2400" spc="-5" dirty="0">
                <a:latin typeface="Calibri"/>
                <a:cs typeface="Calibri"/>
              </a:rPr>
              <a:t>dot)</a:t>
            </a:r>
            <a:r>
              <a:rPr sz="2400" spc="-15" dirty="0">
                <a:latin typeface="Calibri"/>
                <a:cs typeface="Calibri"/>
              </a:rPr>
              <a:t> </a:t>
            </a:r>
            <a:r>
              <a:rPr sz="2400" dirty="0">
                <a:latin typeface="Calibri"/>
                <a:cs typeface="Calibri"/>
              </a:rPr>
              <a:t>=</a:t>
            </a:r>
            <a:r>
              <a:rPr sz="2400" spc="-10" dirty="0">
                <a:latin typeface="Calibri"/>
                <a:cs typeface="Calibri"/>
              </a:rPr>
              <a:t> </a:t>
            </a:r>
            <a:r>
              <a:rPr sz="2400" spc="-5" dirty="0">
                <a:latin typeface="Calibri"/>
                <a:cs typeface="Calibri"/>
              </a:rPr>
              <a:t>(4,5)</a:t>
            </a:r>
            <a:endParaRPr sz="2400">
              <a:latin typeface="Calibri"/>
              <a:cs typeface="Calibri"/>
            </a:endParaRPr>
          </a:p>
          <a:p>
            <a:pPr marL="332105">
              <a:lnSpc>
                <a:spcPct val="100000"/>
              </a:lnSpc>
              <a:spcBef>
                <a:spcPts val="285"/>
              </a:spcBef>
            </a:pPr>
            <a:r>
              <a:rPr sz="2400" spc="-10" dirty="0">
                <a:latin typeface="Calibri"/>
                <a:cs typeface="Calibri"/>
              </a:rPr>
              <a:t>EuclideanDistance(</a:t>
            </a:r>
            <a:r>
              <a:rPr sz="2400" b="1" spc="-10" dirty="0">
                <a:latin typeface="Calibri"/>
                <a:cs typeface="Calibri"/>
              </a:rPr>
              <a:t>x</a:t>
            </a:r>
            <a:r>
              <a:rPr sz="2400" b="1" spc="-15" baseline="-20833" dirty="0">
                <a:latin typeface="Calibri"/>
                <a:cs typeface="Calibri"/>
              </a:rPr>
              <a:t>test</a:t>
            </a:r>
            <a:r>
              <a:rPr sz="2400" spc="-10" dirty="0">
                <a:latin typeface="Calibri"/>
                <a:cs typeface="Calibri"/>
              </a:rPr>
              <a:t>,</a:t>
            </a:r>
            <a:r>
              <a:rPr sz="2400" spc="-35" dirty="0">
                <a:latin typeface="Calibri"/>
                <a:cs typeface="Calibri"/>
              </a:rPr>
              <a:t> </a:t>
            </a:r>
            <a:r>
              <a:rPr sz="2400" b="1" spc="-10" dirty="0">
                <a:latin typeface="Calibri"/>
                <a:cs typeface="Calibri"/>
              </a:rPr>
              <a:t>x</a:t>
            </a:r>
            <a:r>
              <a:rPr sz="2400" b="1" spc="-15" baseline="-20833" dirty="0">
                <a:latin typeface="Calibri"/>
                <a:cs typeface="Calibri"/>
              </a:rPr>
              <a:t>train,i</a:t>
            </a:r>
            <a:r>
              <a:rPr sz="2400" spc="-10" dirty="0">
                <a:latin typeface="Calibri"/>
                <a:cs typeface="Calibri"/>
              </a:rPr>
              <a:t>)</a:t>
            </a:r>
            <a:r>
              <a:rPr sz="2400" spc="-5" dirty="0">
                <a:latin typeface="Calibri"/>
                <a:cs typeface="Calibri"/>
              </a:rPr>
              <a:t> </a:t>
            </a:r>
            <a:r>
              <a:rPr sz="2400" dirty="0">
                <a:latin typeface="Calibri"/>
                <a:cs typeface="Calibri"/>
              </a:rPr>
              <a:t>=</a:t>
            </a:r>
            <a:r>
              <a:rPr sz="2400" spc="10" dirty="0">
                <a:latin typeface="Calibri"/>
                <a:cs typeface="Calibri"/>
              </a:rPr>
              <a:t> </a:t>
            </a:r>
            <a:r>
              <a:rPr sz="2400" spc="-5" dirty="0">
                <a:latin typeface="Calibri"/>
                <a:cs typeface="Calibri"/>
              </a:rPr>
              <a:t>sqrt( sum( (x</a:t>
            </a:r>
            <a:r>
              <a:rPr sz="2400" spc="-7" baseline="-20833" dirty="0">
                <a:latin typeface="Calibri"/>
                <a:cs typeface="Calibri"/>
              </a:rPr>
              <a:t>test,j</a:t>
            </a:r>
            <a:r>
              <a:rPr sz="2400" spc="247" baseline="-20833" dirty="0">
                <a:latin typeface="Calibri"/>
                <a:cs typeface="Calibri"/>
              </a:rPr>
              <a:t> </a:t>
            </a:r>
            <a:r>
              <a:rPr sz="2400" dirty="0">
                <a:latin typeface="Calibri"/>
                <a:cs typeface="Calibri"/>
              </a:rPr>
              <a:t>–</a:t>
            </a:r>
            <a:r>
              <a:rPr sz="2400" spc="10" dirty="0">
                <a:latin typeface="Calibri"/>
                <a:cs typeface="Calibri"/>
              </a:rPr>
              <a:t> </a:t>
            </a:r>
            <a:r>
              <a:rPr sz="2400" spc="-5" dirty="0">
                <a:latin typeface="Calibri"/>
                <a:cs typeface="Calibri"/>
              </a:rPr>
              <a:t>x</a:t>
            </a:r>
            <a:r>
              <a:rPr sz="2400" spc="-7" baseline="-20833" dirty="0">
                <a:latin typeface="Calibri"/>
                <a:cs typeface="Calibri"/>
              </a:rPr>
              <a:t>train,i,j</a:t>
            </a:r>
            <a:r>
              <a:rPr sz="2400" spc="-5" dirty="0">
                <a:latin typeface="Calibri"/>
                <a:cs typeface="Calibri"/>
              </a:rPr>
              <a:t>)</a:t>
            </a:r>
            <a:r>
              <a:rPr sz="2400" spc="-7" baseline="24305" dirty="0">
                <a:latin typeface="Calibri"/>
                <a:cs typeface="Calibri"/>
              </a:rPr>
              <a:t>2</a:t>
            </a:r>
            <a:r>
              <a:rPr sz="2400" spc="232" baseline="24305" dirty="0">
                <a:latin typeface="Calibri"/>
                <a:cs typeface="Calibri"/>
              </a:rPr>
              <a:t> </a:t>
            </a:r>
            <a:r>
              <a:rPr sz="2400" dirty="0">
                <a:latin typeface="Calibri"/>
                <a:cs typeface="Calibri"/>
              </a:rPr>
              <a:t>)</a:t>
            </a:r>
            <a:r>
              <a:rPr sz="2400" spc="10" dirty="0">
                <a:latin typeface="Calibri"/>
                <a:cs typeface="Calibri"/>
              </a:rPr>
              <a:t> </a:t>
            </a:r>
            <a:r>
              <a:rPr sz="2400" dirty="0">
                <a:latin typeface="Calibri"/>
                <a:cs typeface="Calibri"/>
              </a:rPr>
              <a:t>)</a:t>
            </a:r>
            <a:endParaRPr sz="2400">
              <a:latin typeface="Calibri"/>
              <a:cs typeface="Calibri"/>
            </a:endParaRPr>
          </a:p>
        </p:txBody>
      </p:sp>
      <p:pic>
        <p:nvPicPr>
          <p:cNvPr id="7" name="object 7"/>
          <p:cNvPicPr/>
          <p:nvPr/>
        </p:nvPicPr>
        <p:blipFill>
          <a:blip r:embed="rId2" cstate="print"/>
          <a:stretch>
            <a:fillRect/>
          </a:stretch>
        </p:blipFill>
        <p:spPr>
          <a:xfrm>
            <a:off x="2228451" y="3494879"/>
            <a:ext cx="4687157" cy="2809561"/>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6991" y="496633"/>
            <a:ext cx="7510145" cy="635000"/>
          </a:xfrm>
          <a:prstGeom prst="rect">
            <a:avLst/>
          </a:prstGeom>
        </p:spPr>
        <p:txBody>
          <a:bodyPr vert="horz" wrap="square" lIns="0" tIns="12065" rIns="0" bIns="0" rtlCol="0">
            <a:spAutoFit/>
          </a:bodyPr>
          <a:lstStyle/>
          <a:p>
            <a:pPr marL="12700">
              <a:lnSpc>
                <a:spcPct val="100000"/>
              </a:lnSpc>
              <a:spcBef>
                <a:spcPts val="95"/>
              </a:spcBef>
            </a:pPr>
            <a:r>
              <a:rPr sz="4000" spc="-15" dirty="0"/>
              <a:t>k-Nearest</a:t>
            </a:r>
            <a:r>
              <a:rPr sz="4000" spc="-20" dirty="0"/>
              <a:t> </a:t>
            </a:r>
            <a:r>
              <a:rPr sz="4000" spc="-15" dirty="0"/>
              <a:t>Neighbors</a:t>
            </a:r>
            <a:r>
              <a:rPr sz="4000" spc="-10" dirty="0"/>
              <a:t> </a:t>
            </a:r>
            <a:r>
              <a:rPr sz="4000" spc="-5" dirty="0"/>
              <a:t>(kNN)</a:t>
            </a:r>
            <a:r>
              <a:rPr sz="4000" spc="5" dirty="0"/>
              <a:t> </a:t>
            </a:r>
            <a:r>
              <a:rPr sz="4000" spc="-5" dirty="0"/>
              <a:t>Classifier</a:t>
            </a:r>
            <a:endParaRPr sz="4000"/>
          </a:p>
        </p:txBody>
      </p:sp>
      <p:sp>
        <p:nvSpPr>
          <p:cNvPr id="3" name="object 3"/>
          <p:cNvSpPr txBox="1"/>
          <p:nvPr/>
        </p:nvSpPr>
        <p:spPr>
          <a:xfrm>
            <a:off x="535940" y="1501885"/>
            <a:ext cx="4790440" cy="482600"/>
          </a:xfrm>
          <a:prstGeom prst="rect">
            <a:avLst/>
          </a:prstGeom>
        </p:spPr>
        <p:txBody>
          <a:bodyPr vert="horz" wrap="square" lIns="0" tIns="12700" rIns="0" bIns="0" rtlCol="0">
            <a:spAutoFit/>
          </a:bodyPr>
          <a:lstStyle/>
          <a:p>
            <a:pPr marL="12700">
              <a:lnSpc>
                <a:spcPct val="100000"/>
              </a:lnSpc>
              <a:spcBef>
                <a:spcPts val="100"/>
              </a:spcBef>
            </a:pPr>
            <a:r>
              <a:rPr sz="3000" b="1" spc="-10" dirty="0">
                <a:latin typeface="Calibri"/>
                <a:cs typeface="Calibri"/>
              </a:rPr>
              <a:t>Example</a:t>
            </a:r>
            <a:r>
              <a:rPr sz="3000" b="1" spc="-5" dirty="0">
                <a:latin typeface="Calibri"/>
                <a:cs typeface="Calibri"/>
              </a:rPr>
              <a:t> </a:t>
            </a:r>
            <a:r>
              <a:rPr sz="3000" b="1" spc="-10" dirty="0">
                <a:latin typeface="Calibri"/>
                <a:cs typeface="Calibri"/>
              </a:rPr>
              <a:t>(Classification,</a:t>
            </a:r>
            <a:r>
              <a:rPr sz="3000" b="1" spc="-5" dirty="0">
                <a:latin typeface="Calibri"/>
                <a:cs typeface="Calibri"/>
              </a:rPr>
              <a:t> </a:t>
            </a:r>
            <a:r>
              <a:rPr sz="3000" b="1" dirty="0">
                <a:latin typeface="Calibri"/>
                <a:cs typeface="Calibri"/>
              </a:rPr>
              <a:t>k</a:t>
            </a:r>
            <a:r>
              <a:rPr sz="3000" b="1" spc="-15" dirty="0">
                <a:latin typeface="Calibri"/>
                <a:cs typeface="Calibri"/>
              </a:rPr>
              <a:t> </a:t>
            </a:r>
            <a:r>
              <a:rPr sz="3000" b="1" dirty="0">
                <a:latin typeface="Calibri"/>
                <a:cs typeface="Calibri"/>
              </a:rPr>
              <a:t>=</a:t>
            </a:r>
            <a:r>
              <a:rPr sz="3000" b="1" spc="5" dirty="0">
                <a:latin typeface="Calibri"/>
                <a:cs typeface="Calibri"/>
              </a:rPr>
              <a:t> </a:t>
            </a:r>
            <a:r>
              <a:rPr sz="3000" b="1" dirty="0">
                <a:latin typeface="Calibri"/>
                <a:cs typeface="Calibri"/>
              </a:rPr>
              <a:t>4):</a:t>
            </a:r>
            <a:endParaRPr sz="3000">
              <a:latin typeface="Calibri"/>
              <a:cs typeface="Calibri"/>
            </a:endParaRPr>
          </a:p>
        </p:txBody>
      </p:sp>
      <p:graphicFrame>
        <p:nvGraphicFramePr>
          <p:cNvPr id="4" name="object 4"/>
          <p:cNvGraphicFramePr>
            <a:graphicFrameLocks noGrp="1"/>
          </p:cNvGraphicFramePr>
          <p:nvPr/>
        </p:nvGraphicFramePr>
        <p:xfrm>
          <a:off x="1715770" y="2171847"/>
          <a:ext cx="5699760" cy="3561715"/>
        </p:xfrm>
        <a:graphic>
          <a:graphicData uri="http://schemas.openxmlformats.org/drawingml/2006/table">
            <a:tbl>
              <a:tblPr firstRow="1" bandRow="1">
                <a:tableStyleId>{2D5ABB26-0587-4C30-8999-92F81FD0307C}</a:tableStyleId>
              </a:tblPr>
              <a:tblGrid>
                <a:gridCol w="182880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822960">
                <a:tc>
                  <a:txBody>
                    <a:bodyPr/>
                    <a:lstStyle/>
                    <a:p>
                      <a:pPr>
                        <a:lnSpc>
                          <a:spcPct val="100000"/>
                        </a:lnSpc>
                        <a:spcBef>
                          <a:spcPts val="25"/>
                        </a:spcBef>
                      </a:pPr>
                      <a:endParaRPr sz="1750">
                        <a:latin typeface="Times New Roman"/>
                        <a:cs typeface="Times New Roman"/>
                      </a:endParaRPr>
                    </a:p>
                    <a:p>
                      <a:pPr marL="635" algn="ctr">
                        <a:lnSpc>
                          <a:spcPct val="100000"/>
                        </a:lnSpc>
                      </a:pPr>
                      <a:r>
                        <a:rPr sz="1800" spc="-25" dirty="0">
                          <a:solidFill>
                            <a:srgbClr val="FFFFFF"/>
                          </a:solidFill>
                          <a:latin typeface="Calibri"/>
                          <a:cs typeface="Calibri"/>
                        </a:rPr>
                        <a:t>Training</a:t>
                      </a:r>
                      <a:r>
                        <a:rPr sz="1800" dirty="0">
                          <a:solidFill>
                            <a:srgbClr val="FFFFFF"/>
                          </a:solidFill>
                          <a:latin typeface="Calibri"/>
                          <a:cs typeface="Calibri"/>
                        </a:rPr>
                        <a:t> </a:t>
                      </a:r>
                      <a:r>
                        <a:rPr sz="1800" spc="-5" dirty="0">
                          <a:solidFill>
                            <a:srgbClr val="FFFFFF"/>
                          </a:solidFill>
                          <a:latin typeface="Calibri"/>
                          <a:cs typeface="Calibri"/>
                        </a:rPr>
                        <a:t>Sample (i)</a:t>
                      </a:r>
                      <a:endParaRPr sz="1800">
                        <a:latin typeface="Calibri"/>
                        <a:cs typeface="Calibri"/>
                      </a:endParaRPr>
                    </a:p>
                  </a:txBody>
                  <a:tcPr marL="0" marR="0" marT="31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a:lnSpc>
                          <a:spcPct val="100000"/>
                        </a:lnSpc>
                        <a:spcBef>
                          <a:spcPts val="25"/>
                        </a:spcBef>
                      </a:pPr>
                      <a:endParaRPr sz="1750">
                        <a:latin typeface="Times New Roman"/>
                        <a:cs typeface="Times New Roman"/>
                      </a:endParaRPr>
                    </a:p>
                    <a:p>
                      <a:pPr marL="635" algn="ctr">
                        <a:lnSpc>
                          <a:spcPct val="100000"/>
                        </a:lnSpc>
                      </a:pPr>
                      <a:r>
                        <a:rPr sz="1800" spc="-5" dirty="0">
                          <a:solidFill>
                            <a:srgbClr val="FFFFFF"/>
                          </a:solidFill>
                          <a:latin typeface="Calibri"/>
                          <a:cs typeface="Calibri"/>
                        </a:rPr>
                        <a:t>Class</a:t>
                      </a:r>
                      <a:endParaRPr sz="1800">
                        <a:latin typeface="Calibri"/>
                        <a:cs typeface="Calibri"/>
                      </a:endParaRPr>
                    </a:p>
                  </a:txBody>
                  <a:tcPr marL="0" marR="0" marT="31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algn="ctr">
                        <a:lnSpc>
                          <a:spcPts val="2039"/>
                        </a:lnSpc>
                      </a:pPr>
                      <a:r>
                        <a:rPr sz="1800" spc="-5" dirty="0">
                          <a:solidFill>
                            <a:srgbClr val="FFFFFF"/>
                          </a:solidFill>
                          <a:latin typeface="Calibri"/>
                          <a:cs typeface="Calibri"/>
                        </a:rPr>
                        <a:t>Euclidean</a:t>
                      </a:r>
                      <a:endParaRPr sz="1800">
                        <a:latin typeface="Calibri"/>
                        <a:cs typeface="Calibri"/>
                      </a:endParaRPr>
                    </a:p>
                    <a:p>
                      <a:pPr marL="112395" marR="106045" algn="ctr">
                        <a:lnSpc>
                          <a:spcPct val="100000"/>
                        </a:lnSpc>
                      </a:pPr>
                      <a:r>
                        <a:rPr sz="1800" spc="-10" dirty="0">
                          <a:solidFill>
                            <a:srgbClr val="FFFFFF"/>
                          </a:solidFill>
                          <a:latin typeface="Calibri"/>
                          <a:cs typeface="Calibri"/>
                        </a:rPr>
                        <a:t>Distance</a:t>
                      </a:r>
                      <a:r>
                        <a:rPr sz="1800" spc="-50" dirty="0">
                          <a:solidFill>
                            <a:srgbClr val="FFFFFF"/>
                          </a:solidFill>
                          <a:latin typeface="Calibri"/>
                          <a:cs typeface="Calibri"/>
                        </a:rPr>
                        <a:t> </a:t>
                      </a:r>
                      <a:r>
                        <a:rPr sz="1800" spc="-10" dirty="0">
                          <a:solidFill>
                            <a:srgbClr val="FFFFFF"/>
                          </a:solidFill>
                          <a:latin typeface="Calibri"/>
                          <a:cs typeface="Calibri"/>
                        </a:rPr>
                        <a:t>from </a:t>
                      </a:r>
                      <a:r>
                        <a:rPr sz="1800" spc="-390" dirty="0">
                          <a:solidFill>
                            <a:srgbClr val="FFFFFF"/>
                          </a:solidFill>
                          <a:latin typeface="Calibri"/>
                          <a:cs typeface="Calibri"/>
                        </a:rPr>
                        <a:t> </a:t>
                      </a:r>
                      <a:r>
                        <a:rPr sz="1800" spc="-45" dirty="0">
                          <a:solidFill>
                            <a:srgbClr val="FFFFFF"/>
                          </a:solidFill>
                          <a:latin typeface="Calibri"/>
                          <a:cs typeface="Calibri"/>
                        </a:rPr>
                        <a:t>Test</a:t>
                      </a:r>
                      <a:r>
                        <a:rPr sz="1800" spc="-25" dirty="0">
                          <a:solidFill>
                            <a:srgbClr val="FFFFFF"/>
                          </a:solidFill>
                          <a:latin typeface="Calibri"/>
                          <a:cs typeface="Calibri"/>
                        </a:rPr>
                        <a:t> </a:t>
                      </a:r>
                      <a:r>
                        <a:rPr sz="1800" spc="-5" dirty="0">
                          <a:solidFill>
                            <a:srgbClr val="FFFFFF"/>
                          </a:solidFill>
                          <a:latin typeface="Calibri"/>
                          <a:cs typeface="Calibri"/>
                        </a:rPr>
                        <a:t>Sample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marL="396240">
                        <a:lnSpc>
                          <a:spcPts val="2039"/>
                        </a:lnSpc>
                      </a:pPr>
                      <a:r>
                        <a:rPr sz="1800" spc="-5" dirty="0">
                          <a:solidFill>
                            <a:srgbClr val="FFFFFF"/>
                          </a:solidFill>
                          <a:latin typeface="Calibri"/>
                          <a:cs typeface="Calibri"/>
                        </a:rPr>
                        <a:t>Rank</a:t>
                      </a:r>
                      <a:r>
                        <a:rPr sz="1800" spc="-45" dirty="0">
                          <a:solidFill>
                            <a:srgbClr val="FFFFFF"/>
                          </a:solidFill>
                          <a:latin typeface="Calibri"/>
                          <a:cs typeface="Calibri"/>
                        </a:rPr>
                        <a:t> </a:t>
                      </a:r>
                      <a:r>
                        <a:rPr sz="1800" spc="-5" dirty="0">
                          <a:solidFill>
                            <a:srgbClr val="FFFFFF"/>
                          </a:solidFill>
                          <a:latin typeface="Calibri"/>
                          <a:cs typeface="Calibri"/>
                        </a:rPr>
                        <a:t>by</a:t>
                      </a:r>
                      <a:endParaRPr sz="1800">
                        <a:latin typeface="Calibri"/>
                        <a:cs typeface="Calibri"/>
                      </a:endParaRPr>
                    </a:p>
                    <a:p>
                      <a:pPr marL="365760" marR="358140" indent="15240">
                        <a:lnSpc>
                          <a:spcPct val="100000"/>
                        </a:lnSpc>
                      </a:pPr>
                      <a:r>
                        <a:rPr sz="1800" spc="-10" dirty="0">
                          <a:solidFill>
                            <a:srgbClr val="FFFFFF"/>
                          </a:solidFill>
                          <a:latin typeface="Calibri"/>
                          <a:cs typeface="Calibri"/>
                        </a:rPr>
                        <a:t>shortest </a:t>
                      </a:r>
                      <a:r>
                        <a:rPr sz="1800" spc="-395" dirty="0">
                          <a:solidFill>
                            <a:srgbClr val="FFFFFF"/>
                          </a:solidFill>
                          <a:latin typeface="Calibri"/>
                          <a:cs typeface="Calibri"/>
                        </a:rPr>
                        <a:t> </a:t>
                      </a:r>
                      <a:r>
                        <a:rPr sz="1800" spc="-5" dirty="0">
                          <a:solidFill>
                            <a:srgbClr val="FFFFFF"/>
                          </a:solidFill>
                          <a:latin typeface="Calibri"/>
                          <a:cs typeface="Calibri"/>
                        </a:rPr>
                        <a:t>D</a:t>
                      </a:r>
                      <a:r>
                        <a:rPr sz="1800" spc="-10" dirty="0">
                          <a:solidFill>
                            <a:srgbClr val="FFFFFF"/>
                          </a:solidFill>
                          <a:latin typeface="Calibri"/>
                          <a:cs typeface="Calibri"/>
                        </a:rPr>
                        <a:t>i</a:t>
                      </a:r>
                      <a:r>
                        <a:rPr sz="1800" spc="-20" dirty="0">
                          <a:solidFill>
                            <a:srgbClr val="FFFFFF"/>
                          </a:solidFill>
                          <a:latin typeface="Calibri"/>
                          <a:cs typeface="Calibri"/>
                        </a:rPr>
                        <a:t>s</a:t>
                      </a:r>
                      <a:r>
                        <a:rPr sz="1800" spc="-30" dirty="0">
                          <a:solidFill>
                            <a:srgbClr val="FFFFFF"/>
                          </a:solidFill>
                          <a:latin typeface="Calibri"/>
                          <a:cs typeface="Calibri"/>
                        </a:rPr>
                        <a:t>t</a:t>
                      </a:r>
                      <a:r>
                        <a:rPr sz="1800" dirty="0">
                          <a:solidFill>
                            <a:srgbClr val="FFFFFF"/>
                          </a:solidFill>
                          <a:latin typeface="Calibri"/>
                          <a:cs typeface="Calibri"/>
                        </a:rPr>
                        <a:t>an</a:t>
                      </a:r>
                      <a:r>
                        <a:rPr sz="1800" spc="-5" dirty="0">
                          <a:solidFill>
                            <a:srgbClr val="FFFFFF"/>
                          </a:solidFill>
                          <a:latin typeface="Calibri"/>
                          <a:cs typeface="Calibri"/>
                        </a:rPr>
                        <a:t>c</a:t>
                      </a:r>
                      <a:r>
                        <a:rPr sz="1800" dirty="0">
                          <a:solidFill>
                            <a:srgbClr val="FFFFFF"/>
                          </a:solidFill>
                          <a:latin typeface="Calibri"/>
                          <a:cs typeface="Calibri"/>
                        </a:rPr>
                        <a:t>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extLst>
                  <a:ext uri="{0D108BD9-81ED-4DB2-BD59-A6C34878D82A}">
                    <a16:rowId xmlns:a16="http://schemas.microsoft.com/office/drawing/2014/main" val="10000"/>
                  </a:ext>
                </a:extLst>
              </a:tr>
              <a:tr h="274320">
                <a:tc>
                  <a:txBody>
                    <a:bodyPr/>
                    <a:lstStyle/>
                    <a:p>
                      <a:pPr algn="ctr">
                        <a:lnSpc>
                          <a:spcPts val="2039"/>
                        </a:lnSpc>
                      </a:pPr>
                      <a:r>
                        <a:rPr sz="1800" dirty="0">
                          <a:solidFill>
                            <a:srgbClr val="FF0000"/>
                          </a:solidFill>
                          <a:latin typeface="Calibri"/>
                          <a:cs typeface="Calibri"/>
                        </a:rPr>
                        <a:t>1</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algn="ctr">
                        <a:lnSpc>
                          <a:spcPts val="2039"/>
                        </a:lnSpc>
                      </a:pPr>
                      <a:r>
                        <a:rPr sz="1800" spc="-5" dirty="0">
                          <a:solidFill>
                            <a:srgbClr val="FF0000"/>
                          </a:solidFill>
                          <a:latin typeface="Calibri"/>
                          <a:cs typeface="Calibri"/>
                        </a:rPr>
                        <a:t>Cat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marL="635" algn="ctr">
                        <a:lnSpc>
                          <a:spcPts val="2039"/>
                        </a:lnSpc>
                      </a:pPr>
                      <a:r>
                        <a:rPr sz="1800" dirty="0">
                          <a:solidFill>
                            <a:srgbClr val="FF0000"/>
                          </a:solidFill>
                          <a:latin typeface="Calibri"/>
                          <a:cs typeface="Calibri"/>
                        </a:rPr>
                        <a:t>3.93</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algn="ctr">
                        <a:lnSpc>
                          <a:spcPts val="2039"/>
                        </a:lnSpc>
                      </a:pPr>
                      <a:r>
                        <a:rPr sz="1800" dirty="0">
                          <a:solidFill>
                            <a:srgbClr val="FF0000"/>
                          </a:solidFill>
                          <a:latin typeface="Calibri"/>
                          <a:cs typeface="Calibri"/>
                        </a:rPr>
                        <a:t>2</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1"/>
                  </a:ext>
                </a:extLst>
              </a:tr>
              <a:tr h="273685">
                <a:tc>
                  <a:txBody>
                    <a:bodyPr/>
                    <a:lstStyle/>
                    <a:p>
                      <a:pPr algn="ctr">
                        <a:lnSpc>
                          <a:spcPts val="2039"/>
                        </a:lnSpc>
                      </a:pPr>
                      <a:r>
                        <a:rPr sz="1800" dirty="0">
                          <a:latin typeface="Calibri"/>
                          <a:cs typeface="Calibri"/>
                        </a:rPr>
                        <a:t>2</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2039"/>
                        </a:lnSpc>
                      </a:pPr>
                      <a:r>
                        <a:rPr sz="1800" spc="-5" dirty="0">
                          <a:latin typeface="Calibri"/>
                          <a:cs typeface="Calibri"/>
                        </a:rPr>
                        <a:t>Dog</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2039"/>
                        </a:lnSpc>
                      </a:pPr>
                      <a:r>
                        <a:rPr sz="1800" dirty="0">
                          <a:latin typeface="Calibri"/>
                          <a:cs typeface="Calibri"/>
                        </a:rPr>
                        <a:t>12.51</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2039"/>
                        </a:lnSpc>
                      </a:pPr>
                      <a:r>
                        <a:rPr sz="1800" dirty="0">
                          <a:latin typeface="Calibri"/>
                          <a:cs typeface="Calibri"/>
                        </a:rPr>
                        <a:t>6</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2"/>
                  </a:ext>
                </a:extLst>
              </a:tr>
              <a:tr h="274320">
                <a:tc>
                  <a:txBody>
                    <a:bodyPr/>
                    <a:lstStyle/>
                    <a:p>
                      <a:pPr algn="ctr">
                        <a:lnSpc>
                          <a:spcPts val="2039"/>
                        </a:lnSpc>
                      </a:pPr>
                      <a:r>
                        <a:rPr sz="1800" dirty="0">
                          <a:solidFill>
                            <a:srgbClr val="FF0000"/>
                          </a:solidFill>
                          <a:latin typeface="Calibri"/>
                          <a:cs typeface="Calibri"/>
                        </a:rPr>
                        <a:t>3</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2039"/>
                        </a:lnSpc>
                      </a:pPr>
                      <a:r>
                        <a:rPr sz="1800" spc="-5" dirty="0">
                          <a:solidFill>
                            <a:srgbClr val="FF0000"/>
                          </a:solidFill>
                          <a:latin typeface="Calibri"/>
                          <a:cs typeface="Calibri"/>
                        </a:rPr>
                        <a:t>Cat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2039"/>
                        </a:lnSpc>
                      </a:pPr>
                      <a:r>
                        <a:rPr sz="1800" dirty="0">
                          <a:solidFill>
                            <a:srgbClr val="FF0000"/>
                          </a:solidFill>
                          <a:latin typeface="Calibri"/>
                          <a:cs typeface="Calibri"/>
                        </a:rPr>
                        <a:t>7.46</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2039"/>
                        </a:lnSpc>
                      </a:pPr>
                      <a:r>
                        <a:rPr sz="1800" dirty="0">
                          <a:solidFill>
                            <a:srgbClr val="FF0000"/>
                          </a:solidFill>
                          <a:latin typeface="Calibri"/>
                          <a:cs typeface="Calibri"/>
                        </a:rPr>
                        <a:t>3</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3"/>
                  </a:ext>
                </a:extLst>
              </a:tr>
              <a:tr h="273685">
                <a:tc>
                  <a:txBody>
                    <a:bodyPr/>
                    <a:lstStyle/>
                    <a:p>
                      <a:pPr algn="ctr">
                        <a:lnSpc>
                          <a:spcPts val="2039"/>
                        </a:lnSpc>
                      </a:pPr>
                      <a:r>
                        <a:rPr sz="1800" dirty="0">
                          <a:latin typeface="Calibri"/>
                          <a:cs typeface="Calibri"/>
                        </a:rPr>
                        <a:t>4</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2039"/>
                        </a:lnSpc>
                      </a:pPr>
                      <a:r>
                        <a:rPr sz="1800" spc="-15" dirty="0">
                          <a:latin typeface="Calibri"/>
                          <a:cs typeface="Calibri"/>
                        </a:rPr>
                        <a:t>Chicken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2039"/>
                        </a:lnSpc>
                      </a:pPr>
                      <a:r>
                        <a:rPr sz="1800" dirty="0">
                          <a:latin typeface="Calibri"/>
                          <a:cs typeface="Calibri"/>
                        </a:rPr>
                        <a:t>19.00</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2039"/>
                        </a:lnSpc>
                      </a:pPr>
                      <a:r>
                        <a:rPr sz="1800" dirty="0">
                          <a:latin typeface="Calibri"/>
                          <a:cs typeface="Calibri"/>
                        </a:rPr>
                        <a:t>10</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4"/>
                  </a:ext>
                </a:extLst>
              </a:tr>
              <a:tr h="273685">
                <a:tc>
                  <a:txBody>
                    <a:bodyPr/>
                    <a:lstStyle/>
                    <a:p>
                      <a:pPr algn="ctr">
                        <a:lnSpc>
                          <a:spcPts val="2039"/>
                        </a:lnSpc>
                      </a:pPr>
                      <a:r>
                        <a:rPr sz="1800" dirty="0">
                          <a:latin typeface="Calibri"/>
                          <a:cs typeface="Calibri"/>
                        </a:rPr>
                        <a:t>5</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2039"/>
                        </a:lnSpc>
                      </a:pPr>
                      <a:r>
                        <a:rPr sz="1800" spc="-15" dirty="0">
                          <a:latin typeface="Calibri"/>
                          <a:cs typeface="Calibri"/>
                        </a:rPr>
                        <a:t>Chicken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2039"/>
                        </a:lnSpc>
                      </a:pPr>
                      <a:r>
                        <a:rPr sz="1800" dirty="0">
                          <a:latin typeface="Calibri"/>
                          <a:cs typeface="Calibri"/>
                        </a:rPr>
                        <a:t>15.67</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2039"/>
                        </a:lnSpc>
                      </a:pPr>
                      <a:r>
                        <a:rPr sz="1800" dirty="0">
                          <a:latin typeface="Calibri"/>
                          <a:cs typeface="Calibri"/>
                        </a:rPr>
                        <a:t>8</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5"/>
                  </a:ext>
                </a:extLst>
              </a:tr>
              <a:tr h="273685">
                <a:tc>
                  <a:txBody>
                    <a:bodyPr/>
                    <a:lstStyle/>
                    <a:p>
                      <a:pPr algn="ctr">
                        <a:lnSpc>
                          <a:spcPts val="2039"/>
                        </a:lnSpc>
                      </a:pPr>
                      <a:r>
                        <a:rPr sz="1800" dirty="0">
                          <a:solidFill>
                            <a:srgbClr val="FF0000"/>
                          </a:solidFill>
                          <a:latin typeface="Calibri"/>
                          <a:cs typeface="Calibri"/>
                        </a:rPr>
                        <a:t>6</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2039"/>
                        </a:lnSpc>
                      </a:pPr>
                      <a:r>
                        <a:rPr sz="1800" spc="-5" dirty="0">
                          <a:solidFill>
                            <a:srgbClr val="FF0000"/>
                          </a:solidFill>
                          <a:latin typeface="Calibri"/>
                          <a:cs typeface="Calibri"/>
                        </a:rPr>
                        <a:t>Cat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2039"/>
                        </a:lnSpc>
                      </a:pPr>
                      <a:r>
                        <a:rPr sz="1800" dirty="0">
                          <a:solidFill>
                            <a:srgbClr val="FF0000"/>
                          </a:solidFill>
                          <a:latin typeface="Calibri"/>
                          <a:cs typeface="Calibri"/>
                        </a:rPr>
                        <a:t>0.91</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2039"/>
                        </a:lnSpc>
                      </a:pPr>
                      <a:r>
                        <a:rPr sz="1800" dirty="0">
                          <a:solidFill>
                            <a:srgbClr val="FF0000"/>
                          </a:solidFill>
                          <a:latin typeface="Calibri"/>
                          <a:cs typeface="Calibri"/>
                        </a:rPr>
                        <a:t>1</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6"/>
                  </a:ext>
                </a:extLst>
              </a:tr>
              <a:tr h="273685">
                <a:tc>
                  <a:txBody>
                    <a:bodyPr/>
                    <a:lstStyle/>
                    <a:p>
                      <a:pPr algn="ctr">
                        <a:lnSpc>
                          <a:spcPts val="2039"/>
                        </a:lnSpc>
                      </a:pPr>
                      <a:r>
                        <a:rPr sz="1800" dirty="0">
                          <a:latin typeface="Calibri"/>
                          <a:cs typeface="Calibri"/>
                        </a:rPr>
                        <a:t>7</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2039"/>
                        </a:lnSpc>
                      </a:pPr>
                      <a:r>
                        <a:rPr sz="1800" spc="-15" dirty="0">
                          <a:latin typeface="Calibri"/>
                          <a:cs typeface="Calibri"/>
                        </a:rPr>
                        <a:t>Chicken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2039"/>
                        </a:lnSpc>
                      </a:pPr>
                      <a:r>
                        <a:rPr sz="1800" dirty="0">
                          <a:latin typeface="Calibri"/>
                          <a:cs typeface="Calibri"/>
                        </a:rPr>
                        <a:t>18.52</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2039"/>
                        </a:lnSpc>
                      </a:pPr>
                      <a:r>
                        <a:rPr sz="1800" dirty="0">
                          <a:latin typeface="Calibri"/>
                          <a:cs typeface="Calibri"/>
                        </a:rPr>
                        <a:t>9</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7"/>
                  </a:ext>
                </a:extLst>
              </a:tr>
              <a:tr h="274320">
                <a:tc>
                  <a:txBody>
                    <a:bodyPr/>
                    <a:lstStyle/>
                    <a:p>
                      <a:pPr algn="ctr">
                        <a:lnSpc>
                          <a:spcPts val="2039"/>
                        </a:lnSpc>
                      </a:pPr>
                      <a:r>
                        <a:rPr sz="1800" dirty="0">
                          <a:latin typeface="Calibri"/>
                          <a:cs typeface="Calibri"/>
                        </a:rPr>
                        <a:t>8</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2039"/>
                        </a:lnSpc>
                      </a:pPr>
                      <a:r>
                        <a:rPr sz="1800" spc="-5" dirty="0">
                          <a:latin typeface="Calibri"/>
                          <a:cs typeface="Calibri"/>
                        </a:rPr>
                        <a:t>Dog</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2039"/>
                        </a:lnSpc>
                      </a:pPr>
                      <a:r>
                        <a:rPr sz="1800" dirty="0">
                          <a:latin typeface="Calibri"/>
                          <a:cs typeface="Calibri"/>
                        </a:rPr>
                        <a:t>12.70</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2039"/>
                        </a:lnSpc>
                      </a:pPr>
                      <a:r>
                        <a:rPr sz="1800" dirty="0">
                          <a:latin typeface="Calibri"/>
                          <a:cs typeface="Calibri"/>
                        </a:rPr>
                        <a:t>7</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8"/>
                  </a:ext>
                </a:extLst>
              </a:tr>
              <a:tr h="273685">
                <a:tc>
                  <a:txBody>
                    <a:bodyPr/>
                    <a:lstStyle/>
                    <a:p>
                      <a:pPr algn="ctr">
                        <a:lnSpc>
                          <a:spcPts val="2039"/>
                        </a:lnSpc>
                      </a:pPr>
                      <a:r>
                        <a:rPr sz="1800" dirty="0">
                          <a:latin typeface="Calibri"/>
                          <a:cs typeface="Calibri"/>
                        </a:rPr>
                        <a:t>9</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2039"/>
                        </a:lnSpc>
                      </a:pPr>
                      <a:r>
                        <a:rPr sz="1800" spc="-5" dirty="0">
                          <a:latin typeface="Calibri"/>
                          <a:cs typeface="Calibri"/>
                        </a:rPr>
                        <a:t>Dog</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2039"/>
                        </a:lnSpc>
                      </a:pPr>
                      <a:r>
                        <a:rPr sz="1800" dirty="0">
                          <a:latin typeface="Calibri"/>
                          <a:cs typeface="Calibri"/>
                        </a:rPr>
                        <a:t>12.35</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ts val="2039"/>
                        </a:lnSpc>
                      </a:pPr>
                      <a:r>
                        <a:rPr sz="1800" dirty="0">
                          <a:latin typeface="Calibri"/>
                          <a:cs typeface="Calibri"/>
                        </a:rPr>
                        <a:t>5</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9"/>
                  </a:ext>
                </a:extLst>
              </a:tr>
              <a:tr h="273685">
                <a:tc>
                  <a:txBody>
                    <a:bodyPr/>
                    <a:lstStyle/>
                    <a:p>
                      <a:pPr algn="ctr">
                        <a:lnSpc>
                          <a:spcPts val="2039"/>
                        </a:lnSpc>
                      </a:pPr>
                      <a:r>
                        <a:rPr sz="1800" dirty="0">
                          <a:solidFill>
                            <a:srgbClr val="FF0000"/>
                          </a:solidFill>
                          <a:latin typeface="Calibri"/>
                          <a:cs typeface="Calibri"/>
                        </a:rPr>
                        <a:t>10</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2039"/>
                        </a:lnSpc>
                      </a:pPr>
                      <a:r>
                        <a:rPr sz="1800" spc="-5" dirty="0">
                          <a:solidFill>
                            <a:srgbClr val="FF0000"/>
                          </a:solidFill>
                          <a:latin typeface="Calibri"/>
                          <a:cs typeface="Calibri"/>
                        </a:rPr>
                        <a:t>Dog</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2039"/>
                        </a:lnSpc>
                      </a:pPr>
                      <a:r>
                        <a:rPr sz="1800" dirty="0">
                          <a:solidFill>
                            <a:srgbClr val="FF0000"/>
                          </a:solidFill>
                          <a:latin typeface="Calibri"/>
                          <a:cs typeface="Calibri"/>
                        </a:rPr>
                        <a:t>11.19</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ts val="2039"/>
                        </a:lnSpc>
                      </a:pPr>
                      <a:r>
                        <a:rPr sz="1800" dirty="0">
                          <a:solidFill>
                            <a:srgbClr val="FF0000"/>
                          </a:solidFill>
                          <a:latin typeface="Calibri"/>
                          <a:cs typeface="Calibri"/>
                        </a:rPr>
                        <a:t>4</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10"/>
                  </a:ext>
                </a:extLst>
              </a:tr>
            </a:tbl>
          </a:graphicData>
        </a:graphic>
      </p:graphicFrame>
      <p:sp>
        <p:nvSpPr>
          <p:cNvPr id="5" name="object 5"/>
          <p:cNvSpPr txBox="1"/>
          <p:nvPr/>
        </p:nvSpPr>
        <p:spPr>
          <a:xfrm>
            <a:off x="826008" y="5865876"/>
            <a:ext cx="7492365" cy="368935"/>
          </a:xfrm>
          <a:prstGeom prst="rect">
            <a:avLst/>
          </a:prstGeom>
          <a:ln w="9144">
            <a:solidFill>
              <a:srgbClr val="4F81BD"/>
            </a:solidFill>
          </a:ln>
        </p:spPr>
        <p:txBody>
          <a:bodyPr vert="horz" wrap="square" lIns="0" tIns="29845" rIns="0" bIns="0" rtlCol="0">
            <a:spAutoFit/>
          </a:bodyPr>
          <a:lstStyle/>
          <a:p>
            <a:pPr marL="91440">
              <a:lnSpc>
                <a:spcPct val="100000"/>
              </a:lnSpc>
              <a:spcBef>
                <a:spcPts val="235"/>
              </a:spcBef>
            </a:pPr>
            <a:r>
              <a:rPr sz="1800" dirty="0">
                <a:latin typeface="Calibri"/>
                <a:cs typeface="Calibri"/>
              </a:rPr>
              <a:t>3 </a:t>
            </a:r>
            <a:r>
              <a:rPr sz="1800" spc="-5" dirty="0">
                <a:latin typeface="Calibri"/>
                <a:cs typeface="Calibri"/>
              </a:rPr>
              <a:t>of</a:t>
            </a:r>
            <a:r>
              <a:rPr sz="1800" spc="20" dirty="0">
                <a:latin typeface="Calibri"/>
                <a:cs typeface="Calibri"/>
              </a:rPr>
              <a:t> </a:t>
            </a:r>
            <a:r>
              <a:rPr sz="1800" spc="-5" dirty="0">
                <a:latin typeface="Calibri"/>
                <a:cs typeface="Calibri"/>
              </a:rPr>
              <a:t>the</a:t>
            </a:r>
            <a:r>
              <a:rPr sz="1800" spc="10" dirty="0">
                <a:latin typeface="Calibri"/>
                <a:cs typeface="Calibri"/>
              </a:rPr>
              <a:t> </a:t>
            </a:r>
            <a:r>
              <a:rPr sz="1800" dirty="0">
                <a:latin typeface="Calibri"/>
                <a:cs typeface="Calibri"/>
              </a:rPr>
              <a:t>4</a:t>
            </a:r>
            <a:r>
              <a:rPr sz="1800" spc="15" dirty="0">
                <a:latin typeface="Calibri"/>
                <a:cs typeface="Calibri"/>
              </a:rPr>
              <a:t> </a:t>
            </a:r>
            <a:r>
              <a:rPr sz="1800" spc="-5" dirty="0">
                <a:latin typeface="Calibri"/>
                <a:cs typeface="Calibri"/>
              </a:rPr>
              <a:t>(k)</a:t>
            </a:r>
            <a:r>
              <a:rPr sz="1800" spc="5" dirty="0">
                <a:latin typeface="Calibri"/>
                <a:cs typeface="Calibri"/>
              </a:rPr>
              <a:t> </a:t>
            </a:r>
            <a:r>
              <a:rPr sz="1800" spc="-10" dirty="0">
                <a:latin typeface="Calibri"/>
                <a:cs typeface="Calibri"/>
              </a:rPr>
              <a:t>closest</a:t>
            </a:r>
            <a:r>
              <a:rPr sz="1800" spc="15" dirty="0">
                <a:latin typeface="Calibri"/>
                <a:cs typeface="Calibri"/>
              </a:rPr>
              <a:t> </a:t>
            </a:r>
            <a:r>
              <a:rPr sz="1800" spc="-10" dirty="0">
                <a:latin typeface="Calibri"/>
                <a:cs typeface="Calibri"/>
              </a:rPr>
              <a:t>training</a:t>
            </a:r>
            <a:r>
              <a:rPr sz="1800" spc="20" dirty="0">
                <a:latin typeface="Calibri"/>
                <a:cs typeface="Calibri"/>
              </a:rPr>
              <a:t> </a:t>
            </a:r>
            <a:r>
              <a:rPr sz="1800" spc="-5" dirty="0">
                <a:latin typeface="Calibri"/>
                <a:cs typeface="Calibri"/>
              </a:rPr>
              <a:t>samples</a:t>
            </a:r>
            <a:r>
              <a:rPr sz="1800" spc="-10" dirty="0">
                <a:latin typeface="Calibri"/>
                <a:cs typeface="Calibri"/>
              </a:rPr>
              <a:t> are</a:t>
            </a:r>
            <a:r>
              <a:rPr sz="1800" spc="20" dirty="0">
                <a:latin typeface="Calibri"/>
                <a:cs typeface="Calibri"/>
              </a:rPr>
              <a:t> </a:t>
            </a:r>
            <a:r>
              <a:rPr sz="1800" spc="-5" dirty="0">
                <a:latin typeface="Calibri"/>
                <a:cs typeface="Calibri"/>
              </a:rPr>
              <a:t>Cat,</a:t>
            </a:r>
            <a:r>
              <a:rPr sz="1800" dirty="0">
                <a:latin typeface="Calibri"/>
                <a:cs typeface="Calibri"/>
              </a:rPr>
              <a:t> so </a:t>
            </a:r>
            <a:r>
              <a:rPr sz="1800" spc="-15" dirty="0">
                <a:latin typeface="Calibri"/>
                <a:cs typeface="Calibri"/>
              </a:rPr>
              <a:t>test</a:t>
            </a:r>
            <a:r>
              <a:rPr sz="1800" spc="10" dirty="0">
                <a:latin typeface="Calibri"/>
                <a:cs typeface="Calibri"/>
              </a:rPr>
              <a:t> </a:t>
            </a:r>
            <a:r>
              <a:rPr sz="1800" spc="-5" dirty="0">
                <a:latin typeface="Calibri"/>
                <a:cs typeface="Calibri"/>
              </a:rPr>
              <a:t>sample</a:t>
            </a:r>
            <a:r>
              <a:rPr sz="1800" spc="10" dirty="0">
                <a:latin typeface="Calibri"/>
                <a:cs typeface="Calibri"/>
              </a:rPr>
              <a:t> </a:t>
            </a:r>
            <a:r>
              <a:rPr sz="1800" spc="-5" dirty="0">
                <a:latin typeface="Calibri"/>
                <a:cs typeface="Calibri"/>
              </a:rPr>
              <a:t>is</a:t>
            </a:r>
            <a:r>
              <a:rPr sz="1800" spc="5" dirty="0">
                <a:latin typeface="Calibri"/>
                <a:cs typeface="Calibri"/>
              </a:rPr>
              <a:t> </a:t>
            </a:r>
            <a:r>
              <a:rPr sz="1800" spc="-5" dirty="0">
                <a:latin typeface="Calibri"/>
                <a:cs typeface="Calibri"/>
              </a:rPr>
              <a:t>classified</a:t>
            </a:r>
            <a:r>
              <a:rPr sz="1800" spc="5" dirty="0">
                <a:latin typeface="Calibri"/>
                <a:cs typeface="Calibri"/>
              </a:rPr>
              <a:t> </a:t>
            </a:r>
            <a:r>
              <a:rPr sz="1800" dirty="0">
                <a:latin typeface="Calibri"/>
                <a:cs typeface="Calibri"/>
              </a:rPr>
              <a:t>as </a:t>
            </a:r>
            <a:r>
              <a:rPr sz="1800" spc="-5" dirty="0">
                <a:latin typeface="Calibri"/>
                <a:cs typeface="Calibri"/>
              </a:rPr>
              <a:t>Cat</a:t>
            </a:r>
            <a:endParaRPr sz="1800">
              <a:latin typeface="Calibri"/>
              <a:cs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6991" y="496633"/>
            <a:ext cx="7510145" cy="635000"/>
          </a:xfrm>
          <a:prstGeom prst="rect">
            <a:avLst/>
          </a:prstGeom>
        </p:spPr>
        <p:txBody>
          <a:bodyPr vert="horz" wrap="square" lIns="0" tIns="12065" rIns="0" bIns="0" rtlCol="0">
            <a:spAutoFit/>
          </a:bodyPr>
          <a:lstStyle/>
          <a:p>
            <a:pPr marL="12700">
              <a:lnSpc>
                <a:spcPct val="100000"/>
              </a:lnSpc>
              <a:spcBef>
                <a:spcPts val="95"/>
              </a:spcBef>
            </a:pPr>
            <a:r>
              <a:rPr sz="4000" spc="-15" dirty="0"/>
              <a:t>k-Nearest</a:t>
            </a:r>
            <a:r>
              <a:rPr sz="4000" spc="-20" dirty="0"/>
              <a:t> </a:t>
            </a:r>
            <a:r>
              <a:rPr sz="4000" spc="-15" dirty="0"/>
              <a:t>Neighbors</a:t>
            </a:r>
            <a:r>
              <a:rPr sz="4000" spc="-10" dirty="0"/>
              <a:t> </a:t>
            </a:r>
            <a:r>
              <a:rPr sz="4000" spc="-5" dirty="0"/>
              <a:t>(kNN)</a:t>
            </a:r>
            <a:r>
              <a:rPr sz="4000" spc="5" dirty="0"/>
              <a:t> </a:t>
            </a:r>
            <a:r>
              <a:rPr sz="4000" spc="-5" dirty="0"/>
              <a:t>Classifier</a:t>
            </a:r>
            <a:endParaRPr sz="4000"/>
          </a:p>
        </p:txBody>
      </p:sp>
      <p:sp>
        <p:nvSpPr>
          <p:cNvPr id="3" name="object 3"/>
          <p:cNvSpPr txBox="1"/>
          <p:nvPr/>
        </p:nvSpPr>
        <p:spPr>
          <a:xfrm>
            <a:off x="535940" y="1537208"/>
            <a:ext cx="7948295" cy="1510798"/>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sz="2700" spc="-5" dirty="0">
                <a:latin typeface="Calibri"/>
                <a:cs typeface="Calibri"/>
              </a:rPr>
              <a:t>The</a:t>
            </a:r>
            <a:r>
              <a:rPr sz="2700" spc="-20" dirty="0">
                <a:latin typeface="Calibri"/>
                <a:cs typeface="Calibri"/>
              </a:rPr>
              <a:t> </a:t>
            </a:r>
            <a:r>
              <a:rPr sz="2700" spc="-10" dirty="0">
                <a:latin typeface="Calibri"/>
                <a:cs typeface="Calibri"/>
              </a:rPr>
              <a:t>value</a:t>
            </a:r>
            <a:r>
              <a:rPr sz="2700" spc="-25" dirty="0">
                <a:latin typeface="Calibri"/>
                <a:cs typeface="Calibri"/>
              </a:rPr>
              <a:t> </a:t>
            </a:r>
            <a:r>
              <a:rPr sz="2700" spc="-20" dirty="0">
                <a:latin typeface="Calibri"/>
                <a:cs typeface="Calibri"/>
              </a:rPr>
              <a:t>for</a:t>
            </a:r>
            <a:r>
              <a:rPr sz="2700" spc="-5" dirty="0">
                <a:latin typeface="Calibri"/>
                <a:cs typeface="Calibri"/>
              </a:rPr>
              <a:t> </a:t>
            </a:r>
            <a:r>
              <a:rPr sz="2700" dirty="0">
                <a:latin typeface="Calibri"/>
                <a:cs typeface="Calibri"/>
              </a:rPr>
              <a:t>k</a:t>
            </a:r>
            <a:r>
              <a:rPr sz="2700" spc="-10" dirty="0">
                <a:latin typeface="Calibri"/>
                <a:cs typeface="Calibri"/>
              </a:rPr>
              <a:t> can</a:t>
            </a:r>
            <a:r>
              <a:rPr sz="2700" spc="-20" dirty="0">
                <a:latin typeface="Calibri"/>
                <a:cs typeface="Calibri"/>
              </a:rPr>
              <a:t> </a:t>
            </a:r>
            <a:r>
              <a:rPr sz="2700" spc="-5" dirty="0">
                <a:latin typeface="Calibri"/>
                <a:cs typeface="Calibri"/>
              </a:rPr>
              <a:t>be</a:t>
            </a:r>
            <a:r>
              <a:rPr sz="2700" spc="-15" dirty="0">
                <a:latin typeface="Calibri"/>
                <a:cs typeface="Calibri"/>
              </a:rPr>
              <a:t> found</a:t>
            </a:r>
            <a:r>
              <a:rPr sz="2700" spc="-20" dirty="0">
                <a:latin typeface="Calibri"/>
                <a:cs typeface="Calibri"/>
              </a:rPr>
              <a:t> </a:t>
            </a:r>
            <a:r>
              <a:rPr sz="2700" spc="-10" dirty="0">
                <a:latin typeface="Calibri"/>
                <a:cs typeface="Calibri"/>
              </a:rPr>
              <a:t>by</a:t>
            </a:r>
            <a:r>
              <a:rPr sz="2700" spc="-5" dirty="0">
                <a:latin typeface="Calibri"/>
                <a:cs typeface="Calibri"/>
              </a:rPr>
              <a:t> </a:t>
            </a:r>
            <a:r>
              <a:rPr sz="2700" spc="-10" dirty="0">
                <a:latin typeface="Calibri"/>
                <a:cs typeface="Calibri"/>
              </a:rPr>
              <a:t>algorithm</a:t>
            </a:r>
            <a:r>
              <a:rPr sz="2700" spc="5" dirty="0">
                <a:latin typeface="Calibri"/>
                <a:cs typeface="Calibri"/>
              </a:rPr>
              <a:t> </a:t>
            </a:r>
            <a:r>
              <a:rPr sz="2700" spc="-5" dirty="0">
                <a:latin typeface="Calibri"/>
                <a:cs typeface="Calibri"/>
              </a:rPr>
              <a:t>tuning.</a:t>
            </a:r>
            <a:endParaRPr sz="2700" dirty="0">
              <a:latin typeface="Calibri"/>
              <a:cs typeface="Calibri"/>
            </a:endParaRPr>
          </a:p>
          <a:p>
            <a:pPr marL="355600" marR="5080" indent="-342900">
              <a:lnSpc>
                <a:spcPct val="80000"/>
              </a:lnSpc>
              <a:spcBef>
                <a:spcPts val="645"/>
              </a:spcBef>
              <a:buFont typeface="Arial"/>
              <a:buChar char="•"/>
              <a:tabLst>
                <a:tab pos="354965" algn="l"/>
                <a:tab pos="355600" algn="l"/>
              </a:tabLst>
            </a:pPr>
            <a:r>
              <a:rPr sz="2700" dirty="0">
                <a:latin typeface="Calibri"/>
                <a:cs typeface="Calibri"/>
              </a:rPr>
              <a:t>It is a </a:t>
            </a:r>
            <a:r>
              <a:rPr sz="2700" spc="-10" dirty="0">
                <a:latin typeface="Calibri"/>
                <a:cs typeface="Calibri"/>
              </a:rPr>
              <a:t>good </a:t>
            </a:r>
            <a:r>
              <a:rPr sz="2700" spc="-5" dirty="0">
                <a:latin typeface="Calibri"/>
                <a:cs typeface="Calibri"/>
              </a:rPr>
              <a:t>idea </a:t>
            </a:r>
            <a:r>
              <a:rPr sz="2700" spc="-15" dirty="0">
                <a:latin typeface="Calibri"/>
                <a:cs typeface="Calibri"/>
              </a:rPr>
              <a:t>to </a:t>
            </a:r>
            <a:r>
              <a:rPr sz="2700" spc="-5" dirty="0">
                <a:latin typeface="Calibri"/>
                <a:cs typeface="Calibri"/>
              </a:rPr>
              <a:t>try </a:t>
            </a:r>
            <a:r>
              <a:rPr sz="2700" spc="-15" dirty="0">
                <a:latin typeface="Calibri"/>
                <a:cs typeface="Calibri"/>
              </a:rPr>
              <a:t>many </a:t>
            </a:r>
            <a:r>
              <a:rPr sz="2700" spc="-20" dirty="0">
                <a:latin typeface="Calibri"/>
                <a:cs typeface="Calibri"/>
              </a:rPr>
              <a:t>different </a:t>
            </a:r>
            <a:r>
              <a:rPr sz="2700" spc="-10" dirty="0">
                <a:latin typeface="Calibri"/>
                <a:cs typeface="Calibri"/>
              </a:rPr>
              <a:t>values </a:t>
            </a:r>
            <a:r>
              <a:rPr sz="2700" spc="-20" dirty="0">
                <a:latin typeface="Calibri"/>
                <a:cs typeface="Calibri"/>
              </a:rPr>
              <a:t>for </a:t>
            </a:r>
            <a:r>
              <a:rPr sz="2700" dirty="0">
                <a:latin typeface="Calibri"/>
                <a:cs typeface="Calibri"/>
              </a:rPr>
              <a:t>k (e.g., </a:t>
            </a:r>
            <a:r>
              <a:rPr sz="2700" spc="-600" dirty="0">
                <a:latin typeface="Calibri"/>
                <a:cs typeface="Calibri"/>
              </a:rPr>
              <a:t> </a:t>
            </a:r>
            <a:r>
              <a:rPr sz="2700" spc="-10" dirty="0">
                <a:latin typeface="Calibri"/>
                <a:cs typeface="Calibri"/>
              </a:rPr>
              <a:t>values </a:t>
            </a:r>
            <a:r>
              <a:rPr sz="2700" spc="-15" dirty="0">
                <a:latin typeface="Calibri"/>
                <a:cs typeface="Calibri"/>
              </a:rPr>
              <a:t>from </a:t>
            </a:r>
            <a:r>
              <a:rPr sz="2700" dirty="0">
                <a:latin typeface="Calibri"/>
                <a:cs typeface="Calibri"/>
              </a:rPr>
              <a:t>1 </a:t>
            </a:r>
            <a:r>
              <a:rPr sz="2700" spc="-15" dirty="0">
                <a:latin typeface="Calibri"/>
                <a:cs typeface="Calibri"/>
              </a:rPr>
              <a:t>to </a:t>
            </a:r>
            <a:r>
              <a:rPr sz="2700" dirty="0">
                <a:latin typeface="Calibri"/>
                <a:cs typeface="Calibri"/>
              </a:rPr>
              <a:t>21) </a:t>
            </a:r>
            <a:r>
              <a:rPr sz="2700" spc="-5" dirty="0">
                <a:latin typeface="Calibri"/>
                <a:cs typeface="Calibri"/>
              </a:rPr>
              <a:t>and see </a:t>
            </a:r>
            <a:r>
              <a:rPr sz="2700" spc="-10" dirty="0">
                <a:latin typeface="Calibri"/>
                <a:cs typeface="Calibri"/>
              </a:rPr>
              <a:t>what </a:t>
            </a:r>
            <a:r>
              <a:rPr sz="2700" spc="-15" dirty="0">
                <a:latin typeface="Calibri"/>
                <a:cs typeface="Calibri"/>
              </a:rPr>
              <a:t>works </a:t>
            </a:r>
            <a:r>
              <a:rPr sz="2700" spc="-10" dirty="0">
                <a:latin typeface="Calibri"/>
                <a:cs typeface="Calibri"/>
              </a:rPr>
              <a:t>best </a:t>
            </a:r>
            <a:r>
              <a:rPr sz="2700" spc="-20" dirty="0">
                <a:latin typeface="Calibri"/>
                <a:cs typeface="Calibri"/>
              </a:rPr>
              <a:t>for </a:t>
            </a:r>
            <a:r>
              <a:rPr sz="2700" spc="-10" dirty="0">
                <a:latin typeface="Calibri"/>
                <a:cs typeface="Calibri"/>
              </a:rPr>
              <a:t>your </a:t>
            </a:r>
            <a:r>
              <a:rPr sz="2700" spc="-5" dirty="0">
                <a:latin typeface="Calibri"/>
                <a:cs typeface="Calibri"/>
              </a:rPr>
              <a:t> </a:t>
            </a:r>
            <a:r>
              <a:rPr sz="2700" spc="-10" dirty="0">
                <a:latin typeface="Calibri"/>
                <a:cs typeface="Calibri"/>
              </a:rPr>
              <a:t>problem.</a:t>
            </a:r>
            <a:endParaRPr sz="2700" dirty="0">
              <a:latin typeface="Calibri"/>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0690" y="461581"/>
            <a:ext cx="5201920" cy="696595"/>
          </a:xfrm>
          <a:prstGeom prst="rect">
            <a:avLst/>
          </a:prstGeom>
        </p:spPr>
        <p:txBody>
          <a:bodyPr vert="horz" wrap="square" lIns="0" tIns="13335" rIns="0" bIns="0" rtlCol="0">
            <a:spAutoFit/>
          </a:bodyPr>
          <a:lstStyle/>
          <a:p>
            <a:pPr marL="12700">
              <a:lnSpc>
                <a:spcPct val="100000"/>
              </a:lnSpc>
              <a:spcBef>
                <a:spcPts val="105"/>
              </a:spcBef>
            </a:pPr>
            <a:r>
              <a:rPr dirty="0"/>
              <a:t>ML</a:t>
            </a:r>
            <a:r>
              <a:rPr spc="-35" dirty="0"/>
              <a:t> </a:t>
            </a:r>
            <a:r>
              <a:rPr dirty="0"/>
              <a:t>Model</a:t>
            </a:r>
            <a:r>
              <a:rPr spc="-45" dirty="0"/>
              <a:t> </a:t>
            </a:r>
            <a:r>
              <a:rPr dirty="0"/>
              <a:t>Comparison</a:t>
            </a:r>
          </a:p>
        </p:txBody>
      </p:sp>
      <p:sp>
        <p:nvSpPr>
          <p:cNvPr id="3" name="object 3"/>
          <p:cNvSpPr txBox="1"/>
          <p:nvPr/>
        </p:nvSpPr>
        <p:spPr>
          <a:xfrm>
            <a:off x="535940" y="1537208"/>
            <a:ext cx="7364730" cy="4333875"/>
          </a:xfrm>
          <a:prstGeom prst="rect">
            <a:avLst/>
          </a:prstGeom>
        </p:spPr>
        <p:txBody>
          <a:bodyPr vert="horz" wrap="square" lIns="0" tIns="12700" rIns="0" bIns="0" rtlCol="0">
            <a:spAutoFit/>
          </a:bodyPr>
          <a:lstStyle/>
          <a:p>
            <a:pPr marL="12700">
              <a:lnSpc>
                <a:spcPct val="100000"/>
              </a:lnSpc>
              <a:spcBef>
                <a:spcPts val="100"/>
              </a:spcBef>
            </a:pPr>
            <a:r>
              <a:rPr sz="2700" b="1" spc="-5" dirty="0">
                <a:latin typeface="Calibri"/>
                <a:cs typeface="Calibri"/>
              </a:rPr>
              <a:t>kNN</a:t>
            </a:r>
            <a:endParaRPr sz="2700">
              <a:latin typeface="Calibri"/>
              <a:cs typeface="Calibri"/>
            </a:endParaRPr>
          </a:p>
          <a:p>
            <a:pPr marL="355600" indent="-342900">
              <a:lnSpc>
                <a:spcPct val="100000"/>
              </a:lnSpc>
              <a:buFont typeface="Arial"/>
              <a:buChar char="•"/>
              <a:tabLst>
                <a:tab pos="354965" algn="l"/>
                <a:tab pos="355600" algn="l"/>
              </a:tabLst>
            </a:pPr>
            <a:r>
              <a:rPr sz="2700" spc="-15" dirty="0">
                <a:latin typeface="Calibri"/>
                <a:cs typeface="Calibri"/>
              </a:rPr>
              <a:t>Strengths:</a:t>
            </a:r>
            <a:endParaRPr sz="2700">
              <a:latin typeface="Calibri"/>
              <a:cs typeface="Calibri"/>
            </a:endParaRPr>
          </a:p>
          <a:p>
            <a:pPr marL="756285" lvl="1" indent="-287020">
              <a:lnSpc>
                <a:spcPct val="100000"/>
              </a:lnSpc>
              <a:spcBef>
                <a:spcPts val="10"/>
              </a:spcBef>
              <a:buFont typeface="Arial"/>
              <a:buChar char="–"/>
              <a:tabLst>
                <a:tab pos="756920" algn="l"/>
              </a:tabLst>
            </a:pPr>
            <a:r>
              <a:rPr sz="2400" spc="-5" dirty="0">
                <a:latin typeface="Calibri"/>
                <a:cs typeface="Calibri"/>
              </a:rPr>
              <a:t>Simple</a:t>
            </a:r>
            <a:r>
              <a:rPr sz="2400" spc="-15" dirty="0">
                <a:latin typeface="Calibri"/>
                <a:cs typeface="Calibri"/>
              </a:rPr>
              <a:t> </a:t>
            </a:r>
            <a:r>
              <a:rPr sz="2400" dirty="0">
                <a:latin typeface="Calibri"/>
                <a:cs typeface="Calibri"/>
              </a:rPr>
              <a:t>–</a:t>
            </a:r>
            <a:r>
              <a:rPr sz="2400" spc="-15" dirty="0">
                <a:latin typeface="Calibri"/>
                <a:cs typeface="Calibri"/>
              </a:rPr>
              <a:t> </a:t>
            </a:r>
            <a:r>
              <a:rPr sz="2400" dirty="0">
                <a:latin typeface="Calibri"/>
                <a:cs typeface="Calibri"/>
              </a:rPr>
              <a:t>the </a:t>
            </a:r>
            <a:r>
              <a:rPr sz="2400" spc="-5" dirty="0">
                <a:latin typeface="Calibri"/>
                <a:cs typeface="Calibri"/>
              </a:rPr>
              <a:t>model</a:t>
            </a:r>
            <a:r>
              <a:rPr sz="2400" spc="-10" dirty="0">
                <a:latin typeface="Calibri"/>
                <a:cs typeface="Calibri"/>
              </a:rPr>
              <a:t> </a:t>
            </a:r>
            <a:r>
              <a:rPr sz="2400" dirty="0">
                <a:latin typeface="Calibri"/>
                <a:cs typeface="Calibri"/>
              </a:rPr>
              <a:t>is</a:t>
            </a:r>
            <a:r>
              <a:rPr sz="2400" spc="-20"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training</a:t>
            </a:r>
            <a:r>
              <a:rPr sz="2400" spc="-25" dirty="0">
                <a:latin typeface="Calibri"/>
                <a:cs typeface="Calibri"/>
              </a:rPr>
              <a:t> </a:t>
            </a:r>
            <a:r>
              <a:rPr sz="2400" spc="-15" dirty="0">
                <a:latin typeface="Calibri"/>
                <a:cs typeface="Calibri"/>
              </a:rPr>
              <a:t>data.</a:t>
            </a:r>
            <a:endParaRPr sz="2400">
              <a:latin typeface="Calibri"/>
              <a:cs typeface="Calibri"/>
            </a:endParaRPr>
          </a:p>
          <a:p>
            <a:pPr marL="756285" lvl="1" indent="-287020">
              <a:lnSpc>
                <a:spcPct val="100000"/>
              </a:lnSpc>
              <a:buFont typeface="Arial"/>
              <a:buChar char="–"/>
              <a:tabLst>
                <a:tab pos="756920" algn="l"/>
              </a:tabLst>
            </a:pPr>
            <a:r>
              <a:rPr sz="2400" spc="-25" dirty="0">
                <a:latin typeface="Calibri"/>
                <a:cs typeface="Calibri"/>
              </a:rPr>
              <a:t>Easy</a:t>
            </a:r>
            <a:r>
              <a:rPr sz="2400" spc="-30" dirty="0">
                <a:latin typeface="Calibri"/>
                <a:cs typeface="Calibri"/>
              </a:rPr>
              <a:t> </a:t>
            </a:r>
            <a:r>
              <a:rPr sz="2400" spc="-15" dirty="0">
                <a:latin typeface="Calibri"/>
                <a:cs typeface="Calibri"/>
              </a:rPr>
              <a:t>to</a:t>
            </a:r>
            <a:r>
              <a:rPr sz="2400" spc="-25" dirty="0">
                <a:latin typeface="Calibri"/>
                <a:cs typeface="Calibri"/>
              </a:rPr>
              <a:t> </a:t>
            </a:r>
            <a:r>
              <a:rPr sz="2400" spc="-15" dirty="0">
                <a:latin typeface="Calibri"/>
                <a:cs typeface="Calibri"/>
              </a:rPr>
              <a:t>update</a:t>
            </a:r>
            <a:endParaRPr sz="2400">
              <a:latin typeface="Calibri"/>
              <a:cs typeface="Calibri"/>
            </a:endParaRPr>
          </a:p>
          <a:p>
            <a:pPr marL="756285" marR="431165" lvl="1" indent="-287020">
              <a:lnSpc>
                <a:spcPts val="2300"/>
              </a:lnSpc>
              <a:spcBef>
                <a:spcPts val="560"/>
              </a:spcBef>
              <a:buFont typeface="Arial"/>
              <a:buChar char="–"/>
              <a:tabLst>
                <a:tab pos="756920" algn="l"/>
              </a:tabLst>
            </a:pPr>
            <a:r>
              <a:rPr sz="2400" spc="-5" dirty="0">
                <a:latin typeface="Calibri"/>
                <a:cs typeface="Calibri"/>
              </a:rPr>
              <a:t>It </a:t>
            </a:r>
            <a:r>
              <a:rPr sz="2400" spc="-15" dirty="0">
                <a:latin typeface="Calibri"/>
                <a:cs typeface="Calibri"/>
              </a:rPr>
              <a:t>makes </a:t>
            </a:r>
            <a:r>
              <a:rPr sz="2400" spc="-5" dirty="0">
                <a:latin typeface="Calibri"/>
                <a:cs typeface="Calibri"/>
              </a:rPr>
              <a:t>no assumptions about </a:t>
            </a:r>
            <a:r>
              <a:rPr sz="2400" dirty="0">
                <a:latin typeface="Calibri"/>
                <a:cs typeface="Calibri"/>
              </a:rPr>
              <a:t>the </a:t>
            </a:r>
            <a:r>
              <a:rPr sz="2400" spc="-5" dirty="0">
                <a:latin typeface="Calibri"/>
                <a:cs typeface="Calibri"/>
              </a:rPr>
              <a:t>distribution or </a:t>
            </a:r>
            <a:r>
              <a:rPr sz="2400" spc="-530" dirty="0">
                <a:latin typeface="Calibri"/>
                <a:cs typeface="Calibri"/>
              </a:rPr>
              <a:t> </a:t>
            </a:r>
            <a:r>
              <a:rPr sz="2400" spc="-5" dirty="0">
                <a:latin typeface="Calibri"/>
                <a:cs typeface="Calibri"/>
              </a:rPr>
              <a:t>independence</a:t>
            </a:r>
            <a:r>
              <a:rPr sz="2400" spc="5" dirty="0">
                <a:latin typeface="Calibri"/>
                <a:cs typeface="Calibri"/>
              </a:rPr>
              <a:t> </a:t>
            </a:r>
            <a:r>
              <a:rPr sz="2400" spc="-5" dirty="0">
                <a:latin typeface="Calibri"/>
                <a:cs typeface="Calibri"/>
              </a:rPr>
              <a:t>of</a:t>
            </a:r>
            <a:r>
              <a:rPr sz="2400" spc="5" dirty="0">
                <a:latin typeface="Calibri"/>
                <a:cs typeface="Calibri"/>
              </a:rPr>
              <a:t> </a:t>
            </a:r>
            <a:r>
              <a:rPr sz="2400" dirty="0">
                <a:latin typeface="Calibri"/>
                <a:cs typeface="Calibri"/>
              </a:rPr>
              <a:t>the</a:t>
            </a:r>
            <a:r>
              <a:rPr sz="2400" spc="-10" dirty="0">
                <a:latin typeface="Calibri"/>
                <a:cs typeface="Calibri"/>
              </a:rPr>
              <a:t> </a:t>
            </a:r>
            <a:r>
              <a:rPr sz="2400" spc="-15" dirty="0">
                <a:latin typeface="Calibri"/>
                <a:cs typeface="Calibri"/>
              </a:rPr>
              <a:t>data.</a:t>
            </a:r>
            <a:endParaRPr sz="2400">
              <a:latin typeface="Calibri"/>
              <a:cs typeface="Calibri"/>
            </a:endParaRPr>
          </a:p>
          <a:p>
            <a:pPr marL="355600" indent="-342900">
              <a:lnSpc>
                <a:spcPct val="100000"/>
              </a:lnSpc>
              <a:spcBef>
                <a:spcPts val="10"/>
              </a:spcBef>
              <a:buFont typeface="Arial"/>
              <a:buChar char="•"/>
              <a:tabLst>
                <a:tab pos="354965" algn="l"/>
                <a:tab pos="355600" algn="l"/>
              </a:tabLst>
            </a:pPr>
            <a:r>
              <a:rPr sz="2700" spc="-15" dirty="0">
                <a:latin typeface="Calibri"/>
                <a:cs typeface="Calibri"/>
              </a:rPr>
              <a:t>Weaknesses:</a:t>
            </a:r>
            <a:endParaRPr sz="2700">
              <a:latin typeface="Calibri"/>
              <a:cs typeface="Calibri"/>
            </a:endParaRPr>
          </a:p>
          <a:p>
            <a:pPr marL="756285" lvl="1" indent="-287020">
              <a:lnSpc>
                <a:spcPct val="100000"/>
              </a:lnSpc>
              <a:spcBef>
                <a:spcPts val="15"/>
              </a:spcBef>
              <a:buFont typeface="Arial"/>
              <a:buChar char="–"/>
              <a:tabLst>
                <a:tab pos="756920" algn="l"/>
              </a:tabLst>
            </a:pPr>
            <a:r>
              <a:rPr sz="2400" spc="-5" dirty="0">
                <a:latin typeface="Calibri"/>
                <a:cs typeface="Calibri"/>
              </a:rPr>
              <a:t>Memory-intensive</a:t>
            </a:r>
            <a:endParaRPr sz="2400">
              <a:latin typeface="Calibri"/>
              <a:cs typeface="Calibri"/>
            </a:endParaRPr>
          </a:p>
          <a:p>
            <a:pPr marL="756285" marR="5080" lvl="1" indent="-287020">
              <a:lnSpc>
                <a:spcPct val="80000"/>
              </a:lnSpc>
              <a:spcBef>
                <a:spcPts val="575"/>
              </a:spcBef>
              <a:buFont typeface="Arial"/>
              <a:buChar char="–"/>
              <a:tabLst>
                <a:tab pos="756920" algn="l"/>
              </a:tabLst>
            </a:pPr>
            <a:r>
              <a:rPr sz="2400" spc="-15" dirty="0">
                <a:latin typeface="Calibri"/>
                <a:cs typeface="Calibri"/>
              </a:rPr>
              <a:t>Performs </a:t>
            </a:r>
            <a:r>
              <a:rPr sz="2400" spc="-5" dirty="0">
                <a:latin typeface="Calibri"/>
                <a:cs typeface="Calibri"/>
              </a:rPr>
              <a:t>poorly </a:t>
            </a:r>
            <a:r>
              <a:rPr sz="2400" spc="-20" dirty="0">
                <a:latin typeface="Calibri"/>
                <a:cs typeface="Calibri"/>
              </a:rPr>
              <a:t>for </a:t>
            </a:r>
            <a:r>
              <a:rPr sz="2400" spc="-5" dirty="0">
                <a:latin typeface="Calibri"/>
                <a:cs typeface="Calibri"/>
              </a:rPr>
              <a:t>high-dimensional </a:t>
            </a:r>
            <a:r>
              <a:rPr sz="2400" spc="-15" dirty="0">
                <a:latin typeface="Calibri"/>
                <a:cs typeface="Calibri"/>
              </a:rPr>
              <a:t>data </a:t>
            </a:r>
            <a:r>
              <a:rPr sz="2400" spc="-5" dirty="0">
                <a:latin typeface="Calibri"/>
                <a:cs typeface="Calibri"/>
              </a:rPr>
              <a:t>(i.e., </a:t>
            </a:r>
            <a:r>
              <a:rPr sz="2400" spc="-15" dirty="0">
                <a:latin typeface="Calibri"/>
                <a:cs typeface="Calibri"/>
              </a:rPr>
              <a:t>many </a:t>
            </a:r>
            <a:r>
              <a:rPr sz="2400" spc="-530" dirty="0">
                <a:latin typeface="Calibri"/>
                <a:cs typeface="Calibri"/>
              </a:rPr>
              <a:t> </a:t>
            </a:r>
            <a:r>
              <a:rPr sz="2400" spc="-15" dirty="0">
                <a:latin typeface="Calibri"/>
                <a:cs typeface="Calibri"/>
              </a:rPr>
              <a:t>features)</a:t>
            </a:r>
            <a:endParaRPr sz="2400">
              <a:latin typeface="Calibri"/>
              <a:cs typeface="Calibri"/>
            </a:endParaRPr>
          </a:p>
          <a:p>
            <a:pPr marL="756285" marR="266700" lvl="1" indent="-287020">
              <a:lnSpc>
                <a:spcPts val="2300"/>
              </a:lnSpc>
              <a:spcBef>
                <a:spcPts val="560"/>
              </a:spcBef>
              <a:buFont typeface="Arial"/>
              <a:buChar char="–"/>
              <a:tabLst>
                <a:tab pos="756920" algn="l"/>
              </a:tabLst>
            </a:pPr>
            <a:r>
              <a:rPr sz="2400" spc="-15" dirty="0">
                <a:latin typeface="Calibri"/>
                <a:cs typeface="Calibri"/>
              </a:rPr>
              <a:t>Require </a:t>
            </a:r>
            <a:r>
              <a:rPr sz="2400" dirty="0">
                <a:latin typeface="Calibri"/>
                <a:cs typeface="Calibri"/>
              </a:rPr>
              <a:t>a </a:t>
            </a:r>
            <a:r>
              <a:rPr sz="2400" spc="-5" dirty="0">
                <a:latin typeface="Calibri"/>
                <a:cs typeface="Calibri"/>
              </a:rPr>
              <a:t>meaningful </a:t>
            </a:r>
            <a:r>
              <a:rPr sz="2400" spc="-10" dirty="0">
                <a:latin typeface="Calibri"/>
                <a:cs typeface="Calibri"/>
              </a:rPr>
              <a:t>distance </a:t>
            </a:r>
            <a:r>
              <a:rPr sz="2400" spc="-5" dirty="0">
                <a:latin typeface="Calibri"/>
                <a:cs typeface="Calibri"/>
              </a:rPr>
              <a:t>function </a:t>
            </a:r>
            <a:r>
              <a:rPr sz="2400" spc="-15" dirty="0">
                <a:latin typeface="Calibri"/>
                <a:cs typeface="Calibri"/>
              </a:rPr>
              <a:t>to </a:t>
            </a:r>
            <a:r>
              <a:rPr sz="2400" spc="-10" dirty="0">
                <a:latin typeface="Calibri"/>
                <a:cs typeface="Calibri"/>
              </a:rPr>
              <a:t>calculate </a:t>
            </a:r>
            <a:r>
              <a:rPr sz="2400" spc="-530" dirty="0">
                <a:latin typeface="Calibri"/>
                <a:cs typeface="Calibri"/>
              </a:rPr>
              <a:t> </a:t>
            </a:r>
            <a:r>
              <a:rPr sz="2400" spc="-15" dirty="0">
                <a:latin typeface="Calibri"/>
                <a:cs typeface="Calibri"/>
              </a:rPr>
              <a:t>similarity.</a:t>
            </a:r>
            <a:endParaRPr sz="240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5894" y="464629"/>
            <a:ext cx="7273925" cy="695325"/>
          </a:xfrm>
          <a:prstGeom prst="rect">
            <a:avLst/>
          </a:prstGeom>
        </p:spPr>
        <p:txBody>
          <a:bodyPr vert="horz" wrap="square" lIns="0" tIns="11430" rIns="0" bIns="0" rtlCol="0">
            <a:spAutoFit/>
          </a:bodyPr>
          <a:lstStyle/>
          <a:p>
            <a:pPr marL="12700">
              <a:lnSpc>
                <a:spcPct val="100000"/>
              </a:lnSpc>
              <a:spcBef>
                <a:spcPts val="90"/>
              </a:spcBef>
            </a:pPr>
            <a:r>
              <a:rPr spc="-5" dirty="0"/>
              <a:t>Support</a:t>
            </a:r>
            <a:r>
              <a:rPr spc="5" dirty="0"/>
              <a:t> </a:t>
            </a:r>
            <a:r>
              <a:rPr spc="-55" dirty="0"/>
              <a:t>Vector</a:t>
            </a:r>
            <a:r>
              <a:rPr spc="15" dirty="0"/>
              <a:t> </a:t>
            </a:r>
            <a:r>
              <a:rPr spc="-10" dirty="0"/>
              <a:t>Machines</a:t>
            </a:r>
            <a:r>
              <a:rPr spc="45" dirty="0"/>
              <a:t> </a:t>
            </a:r>
            <a:r>
              <a:rPr spc="-15" dirty="0"/>
              <a:t>(SVM)</a:t>
            </a:r>
          </a:p>
        </p:txBody>
      </p:sp>
      <p:sp>
        <p:nvSpPr>
          <p:cNvPr id="3" name="object 3"/>
          <p:cNvSpPr txBox="1"/>
          <p:nvPr/>
        </p:nvSpPr>
        <p:spPr>
          <a:xfrm>
            <a:off x="535098" y="1553972"/>
            <a:ext cx="7931784" cy="4383251"/>
          </a:xfrm>
          <a:prstGeom prst="rect">
            <a:avLst/>
          </a:prstGeom>
        </p:spPr>
        <p:txBody>
          <a:bodyPr vert="horz" wrap="square" lIns="0" tIns="78740" rIns="0" bIns="0" rtlCol="0">
            <a:spAutoFit/>
          </a:bodyPr>
          <a:lstStyle/>
          <a:p>
            <a:pPr marL="357505" marR="106045" indent="-344805">
              <a:lnSpc>
                <a:spcPts val="2110"/>
              </a:lnSpc>
              <a:spcBef>
                <a:spcPts val="620"/>
              </a:spcBef>
              <a:buFont typeface="Arial"/>
              <a:buChar char="•"/>
              <a:tabLst>
                <a:tab pos="357505" algn="l"/>
                <a:tab pos="358140" algn="l"/>
              </a:tabLst>
            </a:pPr>
            <a:r>
              <a:rPr sz="2200" dirty="0">
                <a:latin typeface="Calibri"/>
                <a:cs typeface="Calibri"/>
              </a:rPr>
              <a:t>One</a:t>
            </a:r>
            <a:r>
              <a:rPr sz="2200" spc="-20" dirty="0">
                <a:latin typeface="Calibri"/>
                <a:cs typeface="Calibri"/>
              </a:rPr>
              <a:t> </a:t>
            </a:r>
            <a:r>
              <a:rPr sz="2200" spc="5" dirty="0">
                <a:latin typeface="Calibri"/>
                <a:cs typeface="Calibri"/>
              </a:rPr>
              <a:t>of</a:t>
            </a:r>
            <a:r>
              <a:rPr sz="2200" spc="-25" dirty="0">
                <a:latin typeface="Calibri"/>
                <a:cs typeface="Calibri"/>
              </a:rPr>
              <a:t> </a:t>
            </a:r>
            <a:r>
              <a:rPr sz="2200" dirty="0">
                <a:latin typeface="Calibri"/>
                <a:cs typeface="Calibri"/>
              </a:rPr>
              <a:t>the</a:t>
            </a:r>
            <a:r>
              <a:rPr sz="2200" spc="-20" dirty="0">
                <a:latin typeface="Calibri"/>
                <a:cs typeface="Calibri"/>
              </a:rPr>
              <a:t> </a:t>
            </a:r>
            <a:r>
              <a:rPr sz="2200" dirty="0">
                <a:latin typeface="Calibri"/>
                <a:cs typeface="Calibri"/>
              </a:rPr>
              <a:t>easier</a:t>
            </a:r>
            <a:r>
              <a:rPr sz="2200" spc="-20" dirty="0">
                <a:latin typeface="Calibri"/>
                <a:cs typeface="Calibri"/>
              </a:rPr>
              <a:t> </a:t>
            </a:r>
            <a:r>
              <a:rPr sz="2200" dirty="0">
                <a:latin typeface="Calibri"/>
                <a:cs typeface="Calibri"/>
              </a:rPr>
              <a:t>machine</a:t>
            </a:r>
            <a:r>
              <a:rPr sz="2200" spc="-40" dirty="0">
                <a:latin typeface="Calibri"/>
                <a:cs typeface="Calibri"/>
              </a:rPr>
              <a:t> </a:t>
            </a:r>
            <a:r>
              <a:rPr sz="2200" spc="-5" dirty="0">
                <a:latin typeface="Calibri"/>
                <a:cs typeface="Calibri"/>
              </a:rPr>
              <a:t>learning</a:t>
            </a:r>
            <a:r>
              <a:rPr sz="2200" spc="-35" dirty="0">
                <a:latin typeface="Calibri"/>
                <a:cs typeface="Calibri"/>
              </a:rPr>
              <a:t> </a:t>
            </a:r>
            <a:r>
              <a:rPr sz="2200" spc="-5" dirty="0">
                <a:latin typeface="Calibri"/>
                <a:cs typeface="Calibri"/>
              </a:rPr>
              <a:t>classifiers</a:t>
            </a:r>
            <a:r>
              <a:rPr sz="2200" spc="-20" dirty="0">
                <a:latin typeface="Calibri"/>
                <a:cs typeface="Calibri"/>
              </a:rPr>
              <a:t> </a:t>
            </a:r>
            <a:r>
              <a:rPr sz="2200" spc="-10" dirty="0">
                <a:latin typeface="Calibri"/>
                <a:cs typeface="Calibri"/>
              </a:rPr>
              <a:t>to understand</a:t>
            </a:r>
            <a:r>
              <a:rPr sz="2200" spc="-55" dirty="0">
                <a:latin typeface="Calibri"/>
                <a:cs typeface="Calibri"/>
              </a:rPr>
              <a:t> </a:t>
            </a:r>
            <a:r>
              <a:rPr sz="2200" dirty="0">
                <a:latin typeface="Calibri"/>
                <a:cs typeface="Calibri"/>
              </a:rPr>
              <a:t>is</a:t>
            </a:r>
            <a:r>
              <a:rPr sz="2200" spc="5" dirty="0">
                <a:latin typeface="Calibri"/>
                <a:cs typeface="Calibri"/>
              </a:rPr>
              <a:t> </a:t>
            </a:r>
            <a:r>
              <a:rPr sz="2200" dirty="0">
                <a:latin typeface="Calibri"/>
                <a:cs typeface="Calibri"/>
              </a:rPr>
              <a:t>the </a:t>
            </a:r>
            <a:r>
              <a:rPr sz="2200" spc="-484" dirty="0">
                <a:latin typeface="Calibri"/>
                <a:cs typeface="Calibri"/>
              </a:rPr>
              <a:t> </a:t>
            </a:r>
            <a:r>
              <a:rPr sz="2200" spc="-5" dirty="0">
                <a:latin typeface="Calibri"/>
                <a:cs typeface="Calibri"/>
              </a:rPr>
              <a:t>Support</a:t>
            </a:r>
            <a:r>
              <a:rPr sz="2200" spc="-45" dirty="0">
                <a:latin typeface="Calibri"/>
                <a:cs typeface="Calibri"/>
              </a:rPr>
              <a:t> </a:t>
            </a:r>
            <a:r>
              <a:rPr sz="2200" spc="-20" dirty="0">
                <a:latin typeface="Calibri"/>
                <a:cs typeface="Calibri"/>
              </a:rPr>
              <a:t>Vector</a:t>
            </a:r>
            <a:r>
              <a:rPr sz="2200" spc="-45" dirty="0">
                <a:latin typeface="Calibri"/>
                <a:cs typeface="Calibri"/>
              </a:rPr>
              <a:t> </a:t>
            </a:r>
            <a:r>
              <a:rPr sz="2200" dirty="0">
                <a:latin typeface="Calibri"/>
                <a:cs typeface="Calibri"/>
              </a:rPr>
              <a:t>Machine</a:t>
            </a:r>
            <a:r>
              <a:rPr sz="2200" spc="-40" dirty="0">
                <a:latin typeface="Calibri"/>
                <a:cs typeface="Calibri"/>
              </a:rPr>
              <a:t> </a:t>
            </a:r>
            <a:r>
              <a:rPr sz="2200" spc="-5" dirty="0">
                <a:latin typeface="Calibri"/>
                <a:cs typeface="Calibri"/>
              </a:rPr>
              <a:t>(SVM).</a:t>
            </a:r>
            <a:endParaRPr sz="2200" dirty="0">
              <a:latin typeface="Calibri"/>
              <a:cs typeface="Calibri"/>
            </a:endParaRPr>
          </a:p>
          <a:p>
            <a:pPr marL="357505" indent="-345440">
              <a:lnSpc>
                <a:spcPct val="100000"/>
              </a:lnSpc>
              <a:spcBef>
                <a:spcPts val="20"/>
              </a:spcBef>
              <a:buFont typeface="Arial"/>
              <a:buChar char="•"/>
              <a:tabLst>
                <a:tab pos="357505" algn="l"/>
                <a:tab pos="358140" algn="l"/>
              </a:tabLst>
            </a:pPr>
            <a:r>
              <a:rPr sz="2200" dirty="0">
                <a:latin typeface="Calibri"/>
                <a:cs typeface="Calibri"/>
              </a:rPr>
              <a:t>The</a:t>
            </a:r>
            <a:r>
              <a:rPr sz="2200" spc="-45" dirty="0">
                <a:latin typeface="Calibri"/>
                <a:cs typeface="Calibri"/>
              </a:rPr>
              <a:t> </a:t>
            </a:r>
            <a:r>
              <a:rPr sz="2200" spc="-10" dirty="0">
                <a:latin typeface="Calibri"/>
                <a:cs typeface="Calibri"/>
              </a:rPr>
              <a:t>SVM</a:t>
            </a:r>
            <a:r>
              <a:rPr sz="2200" spc="5" dirty="0">
                <a:latin typeface="Calibri"/>
                <a:cs typeface="Calibri"/>
              </a:rPr>
              <a:t> </a:t>
            </a:r>
            <a:r>
              <a:rPr sz="2200" spc="-10" dirty="0">
                <a:latin typeface="Calibri"/>
                <a:cs typeface="Calibri"/>
              </a:rPr>
              <a:t>can</a:t>
            </a:r>
            <a:r>
              <a:rPr sz="2200" spc="-30" dirty="0">
                <a:latin typeface="Calibri"/>
                <a:cs typeface="Calibri"/>
              </a:rPr>
              <a:t> </a:t>
            </a:r>
            <a:r>
              <a:rPr sz="2200" spc="-5" dirty="0">
                <a:latin typeface="Calibri"/>
                <a:cs typeface="Calibri"/>
              </a:rPr>
              <a:t>be</a:t>
            </a:r>
            <a:r>
              <a:rPr sz="2200" spc="5" dirty="0">
                <a:latin typeface="Calibri"/>
                <a:cs typeface="Calibri"/>
              </a:rPr>
              <a:t> </a:t>
            </a:r>
            <a:r>
              <a:rPr sz="2200" spc="-5" dirty="0">
                <a:latin typeface="Calibri"/>
                <a:cs typeface="Calibri"/>
              </a:rPr>
              <a:t>explained</a:t>
            </a:r>
            <a:r>
              <a:rPr sz="2200" spc="-50" dirty="0">
                <a:latin typeface="Calibri"/>
                <a:cs typeface="Calibri"/>
              </a:rPr>
              <a:t> </a:t>
            </a:r>
            <a:r>
              <a:rPr sz="2200" spc="-5" dirty="0">
                <a:latin typeface="Calibri"/>
                <a:cs typeface="Calibri"/>
              </a:rPr>
              <a:t>best</a:t>
            </a:r>
            <a:r>
              <a:rPr sz="2200" spc="-20" dirty="0">
                <a:latin typeface="Calibri"/>
                <a:cs typeface="Calibri"/>
              </a:rPr>
              <a:t> </a:t>
            </a:r>
            <a:r>
              <a:rPr sz="2200" dirty="0">
                <a:latin typeface="Calibri"/>
                <a:cs typeface="Calibri"/>
              </a:rPr>
              <a:t>with</a:t>
            </a:r>
            <a:r>
              <a:rPr sz="2200" spc="-25" dirty="0">
                <a:latin typeface="Calibri"/>
                <a:cs typeface="Calibri"/>
              </a:rPr>
              <a:t> </a:t>
            </a:r>
            <a:r>
              <a:rPr sz="2200" dirty="0">
                <a:latin typeface="Calibri"/>
                <a:cs typeface="Calibri"/>
              </a:rPr>
              <a:t>an</a:t>
            </a:r>
            <a:r>
              <a:rPr sz="2200" spc="-35" dirty="0">
                <a:latin typeface="Calibri"/>
                <a:cs typeface="Calibri"/>
              </a:rPr>
              <a:t> </a:t>
            </a:r>
            <a:r>
              <a:rPr sz="2200" spc="-5" dirty="0">
                <a:latin typeface="Calibri"/>
                <a:cs typeface="Calibri"/>
              </a:rPr>
              <a:t>example.</a:t>
            </a:r>
            <a:endParaRPr lang="en-US" sz="2200" spc="-5" dirty="0">
              <a:latin typeface="Calibri"/>
              <a:cs typeface="Calibri"/>
            </a:endParaRPr>
          </a:p>
          <a:p>
            <a:pPr marL="12065">
              <a:lnSpc>
                <a:spcPct val="100000"/>
              </a:lnSpc>
              <a:spcBef>
                <a:spcPts val="20"/>
              </a:spcBef>
              <a:tabLst>
                <a:tab pos="357505" algn="l"/>
                <a:tab pos="358140" algn="l"/>
              </a:tabLst>
            </a:pPr>
            <a:endParaRPr sz="2200" dirty="0">
              <a:latin typeface="Calibri"/>
              <a:cs typeface="Calibri"/>
            </a:endParaRPr>
          </a:p>
          <a:p>
            <a:pPr marL="357505" indent="-345440">
              <a:lnSpc>
                <a:spcPct val="100000"/>
              </a:lnSpc>
              <a:buFont typeface="Arial"/>
              <a:buChar char="•"/>
              <a:tabLst>
                <a:tab pos="357505" algn="l"/>
                <a:tab pos="358140" algn="l"/>
              </a:tabLst>
            </a:pPr>
            <a:r>
              <a:rPr sz="2200" spc="-5" dirty="0">
                <a:latin typeface="Calibri"/>
                <a:cs typeface="Calibri"/>
              </a:rPr>
              <a:t>As</a:t>
            </a:r>
            <a:r>
              <a:rPr sz="2200" spc="-25" dirty="0">
                <a:latin typeface="Calibri"/>
                <a:cs typeface="Calibri"/>
              </a:rPr>
              <a:t> </a:t>
            </a:r>
            <a:r>
              <a:rPr sz="2200" dirty="0">
                <a:latin typeface="Calibri"/>
                <a:cs typeface="Calibri"/>
              </a:rPr>
              <a:t>an</a:t>
            </a:r>
            <a:r>
              <a:rPr sz="2200" spc="-35" dirty="0">
                <a:latin typeface="Calibri"/>
                <a:cs typeface="Calibri"/>
              </a:rPr>
              <a:t> </a:t>
            </a:r>
            <a:r>
              <a:rPr sz="2200" spc="-5" dirty="0">
                <a:latin typeface="Calibri"/>
                <a:cs typeface="Calibri"/>
              </a:rPr>
              <a:t>example,</a:t>
            </a:r>
            <a:r>
              <a:rPr sz="2200" spc="-40" dirty="0">
                <a:latin typeface="Calibri"/>
                <a:cs typeface="Calibri"/>
              </a:rPr>
              <a:t> </a:t>
            </a:r>
            <a:r>
              <a:rPr sz="2200" spc="-5" dirty="0">
                <a:latin typeface="Calibri"/>
                <a:cs typeface="Calibri"/>
              </a:rPr>
              <a:t>consider</a:t>
            </a:r>
            <a:r>
              <a:rPr sz="2200" spc="-25" dirty="0">
                <a:latin typeface="Calibri"/>
                <a:cs typeface="Calibri"/>
              </a:rPr>
              <a:t> </a:t>
            </a:r>
            <a:r>
              <a:rPr sz="2200" spc="-5" dirty="0">
                <a:latin typeface="Calibri"/>
                <a:cs typeface="Calibri"/>
              </a:rPr>
              <a:t>anticancer</a:t>
            </a:r>
            <a:r>
              <a:rPr sz="2200" spc="-75" dirty="0">
                <a:latin typeface="Calibri"/>
                <a:cs typeface="Calibri"/>
              </a:rPr>
              <a:t> </a:t>
            </a:r>
            <a:r>
              <a:rPr sz="2200" spc="-5" dirty="0">
                <a:latin typeface="Calibri"/>
                <a:cs typeface="Calibri"/>
              </a:rPr>
              <a:t>drug design.</a:t>
            </a:r>
            <a:endParaRPr sz="2200" dirty="0">
              <a:latin typeface="Calibri"/>
              <a:cs typeface="Calibri"/>
            </a:endParaRPr>
          </a:p>
          <a:p>
            <a:pPr marL="356870" marR="15240" indent="-344805">
              <a:lnSpc>
                <a:spcPts val="2110"/>
              </a:lnSpc>
              <a:spcBef>
                <a:spcPts val="515"/>
              </a:spcBef>
              <a:buFont typeface="Arial"/>
              <a:buChar char="•"/>
              <a:tabLst>
                <a:tab pos="356870" algn="l"/>
                <a:tab pos="357505" algn="l"/>
              </a:tabLst>
            </a:pPr>
            <a:r>
              <a:rPr sz="2200" dirty="0">
                <a:latin typeface="Calibri"/>
                <a:cs typeface="Calibri"/>
              </a:rPr>
              <a:t>One</a:t>
            </a:r>
            <a:r>
              <a:rPr sz="2200" spc="-20" dirty="0">
                <a:latin typeface="Calibri"/>
                <a:cs typeface="Calibri"/>
              </a:rPr>
              <a:t> </a:t>
            </a:r>
            <a:r>
              <a:rPr sz="2200" dirty="0">
                <a:latin typeface="Calibri"/>
                <a:cs typeface="Calibri"/>
              </a:rPr>
              <a:t>method</a:t>
            </a:r>
            <a:r>
              <a:rPr sz="2200" spc="-50" dirty="0">
                <a:latin typeface="Calibri"/>
                <a:cs typeface="Calibri"/>
              </a:rPr>
              <a:t> </a:t>
            </a:r>
            <a:r>
              <a:rPr sz="2200" spc="5" dirty="0">
                <a:latin typeface="Calibri"/>
                <a:cs typeface="Calibri"/>
              </a:rPr>
              <a:t>of</a:t>
            </a:r>
            <a:r>
              <a:rPr sz="2200" dirty="0">
                <a:latin typeface="Calibri"/>
                <a:cs typeface="Calibri"/>
              </a:rPr>
              <a:t> </a:t>
            </a:r>
            <a:r>
              <a:rPr sz="2200" spc="-5" dirty="0">
                <a:latin typeface="Calibri"/>
                <a:cs typeface="Calibri"/>
              </a:rPr>
              <a:t>anticancer</a:t>
            </a:r>
            <a:r>
              <a:rPr sz="2200" spc="-70" dirty="0">
                <a:latin typeface="Calibri"/>
                <a:cs typeface="Calibri"/>
              </a:rPr>
              <a:t> </a:t>
            </a:r>
            <a:r>
              <a:rPr sz="2200" spc="-5" dirty="0">
                <a:latin typeface="Calibri"/>
                <a:cs typeface="Calibri"/>
              </a:rPr>
              <a:t>drug design</a:t>
            </a:r>
            <a:r>
              <a:rPr sz="2200" spc="-30" dirty="0">
                <a:latin typeface="Calibri"/>
                <a:cs typeface="Calibri"/>
              </a:rPr>
              <a:t> </a:t>
            </a:r>
            <a:r>
              <a:rPr sz="2200" dirty="0">
                <a:latin typeface="Calibri"/>
                <a:cs typeface="Calibri"/>
              </a:rPr>
              <a:t>is</a:t>
            </a:r>
            <a:r>
              <a:rPr sz="2200" spc="5" dirty="0">
                <a:latin typeface="Calibri"/>
                <a:cs typeface="Calibri"/>
              </a:rPr>
              <a:t> </a:t>
            </a:r>
            <a:r>
              <a:rPr sz="2200" spc="-10" dirty="0">
                <a:latin typeface="Calibri"/>
                <a:cs typeface="Calibri"/>
              </a:rPr>
              <a:t>to create</a:t>
            </a:r>
            <a:r>
              <a:rPr sz="2200" spc="-40" dirty="0">
                <a:latin typeface="Calibri"/>
                <a:cs typeface="Calibri"/>
              </a:rPr>
              <a:t> </a:t>
            </a:r>
            <a:r>
              <a:rPr sz="2200" dirty="0">
                <a:latin typeface="Calibri"/>
                <a:cs typeface="Calibri"/>
              </a:rPr>
              <a:t>compounds</a:t>
            </a:r>
            <a:r>
              <a:rPr sz="2200" spc="-45" dirty="0">
                <a:latin typeface="Calibri"/>
                <a:cs typeface="Calibri"/>
              </a:rPr>
              <a:t> </a:t>
            </a:r>
            <a:r>
              <a:rPr sz="2200" spc="-5" dirty="0">
                <a:latin typeface="Calibri"/>
                <a:cs typeface="Calibri"/>
              </a:rPr>
              <a:t>and </a:t>
            </a:r>
            <a:r>
              <a:rPr sz="2200" spc="-480" dirty="0">
                <a:latin typeface="Calibri"/>
                <a:cs typeface="Calibri"/>
              </a:rPr>
              <a:t> </a:t>
            </a:r>
            <a:r>
              <a:rPr sz="2200" dirty="0">
                <a:latin typeface="Calibri"/>
                <a:cs typeface="Calibri"/>
              </a:rPr>
              <a:t>then</a:t>
            </a:r>
            <a:r>
              <a:rPr sz="2200" spc="-50" dirty="0">
                <a:latin typeface="Calibri"/>
                <a:cs typeface="Calibri"/>
              </a:rPr>
              <a:t> </a:t>
            </a:r>
            <a:r>
              <a:rPr sz="2200" spc="-10" dirty="0">
                <a:latin typeface="Calibri"/>
                <a:cs typeface="Calibri"/>
              </a:rPr>
              <a:t>test </a:t>
            </a:r>
            <a:r>
              <a:rPr sz="2200" dirty="0">
                <a:latin typeface="Calibri"/>
                <a:cs typeface="Calibri"/>
              </a:rPr>
              <a:t>how</a:t>
            </a:r>
            <a:r>
              <a:rPr sz="2200" spc="-10" dirty="0">
                <a:latin typeface="Calibri"/>
                <a:cs typeface="Calibri"/>
              </a:rPr>
              <a:t> </a:t>
            </a:r>
            <a:r>
              <a:rPr sz="2200" spc="-5" dirty="0">
                <a:latin typeface="Calibri"/>
                <a:cs typeface="Calibri"/>
              </a:rPr>
              <a:t>well</a:t>
            </a:r>
            <a:r>
              <a:rPr sz="2200" spc="-25" dirty="0">
                <a:latin typeface="Calibri"/>
                <a:cs typeface="Calibri"/>
              </a:rPr>
              <a:t> </a:t>
            </a:r>
            <a:r>
              <a:rPr sz="2200" spc="-5" dirty="0">
                <a:latin typeface="Calibri"/>
                <a:cs typeface="Calibri"/>
              </a:rPr>
              <a:t>they</a:t>
            </a:r>
            <a:r>
              <a:rPr sz="2200" spc="-10" dirty="0">
                <a:latin typeface="Calibri"/>
                <a:cs typeface="Calibri"/>
              </a:rPr>
              <a:t> </a:t>
            </a:r>
            <a:r>
              <a:rPr sz="2200" spc="-5" dirty="0">
                <a:latin typeface="Calibri"/>
                <a:cs typeface="Calibri"/>
              </a:rPr>
              <a:t>kill</a:t>
            </a:r>
            <a:r>
              <a:rPr sz="2200" spc="-20" dirty="0">
                <a:latin typeface="Calibri"/>
                <a:cs typeface="Calibri"/>
              </a:rPr>
              <a:t> </a:t>
            </a:r>
            <a:r>
              <a:rPr sz="2200" spc="-5" dirty="0">
                <a:latin typeface="Calibri"/>
                <a:cs typeface="Calibri"/>
              </a:rPr>
              <a:t>cancer</a:t>
            </a:r>
            <a:r>
              <a:rPr sz="2200" spc="-15" dirty="0">
                <a:latin typeface="Calibri"/>
                <a:cs typeface="Calibri"/>
              </a:rPr>
              <a:t> </a:t>
            </a:r>
            <a:r>
              <a:rPr sz="2200" dirty="0">
                <a:latin typeface="Calibri"/>
                <a:cs typeface="Calibri"/>
              </a:rPr>
              <a:t>cells</a:t>
            </a:r>
            <a:r>
              <a:rPr sz="2200" spc="-20" dirty="0">
                <a:latin typeface="Calibri"/>
                <a:cs typeface="Calibri"/>
              </a:rPr>
              <a:t> </a:t>
            </a:r>
            <a:r>
              <a:rPr sz="2200" dirty="0">
                <a:latin typeface="Calibri"/>
                <a:cs typeface="Calibri"/>
              </a:rPr>
              <a:t>in</a:t>
            </a:r>
            <a:r>
              <a:rPr sz="2200" spc="-25" dirty="0">
                <a:latin typeface="Calibri"/>
                <a:cs typeface="Calibri"/>
              </a:rPr>
              <a:t> </a:t>
            </a:r>
            <a:r>
              <a:rPr sz="2200" spc="-10" dirty="0">
                <a:latin typeface="Calibri"/>
                <a:cs typeface="Calibri"/>
              </a:rPr>
              <a:t>laboratory</a:t>
            </a:r>
            <a:r>
              <a:rPr sz="2200" spc="-15" dirty="0">
                <a:latin typeface="Calibri"/>
                <a:cs typeface="Calibri"/>
              </a:rPr>
              <a:t> </a:t>
            </a:r>
            <a:r>
              <a:rPr sz="2200" spc="-5" dirty="0">
                <a:latin typeface="Calibri"/>
                <a:cs typeface="Calibri"/>
              </a:rPr>
              <a:t>petri</a:t>
            </a:r>
            <a:r>
              <a:rPr sz="2200" spc="-15" dirty="0">
                <a:latin typeface="Calibri"/>
                <a:cs typeface="Calibri"/>
              </a:rPr>
              <a:t> </a:t>
            </a:r>
            <a:r>
              <a:rPr sz="2200" spc="-5" dirty="0">
                <a:latin typeface="Calibri"/>
                <a:cs typeface="Calibri"/>
              </a:rPr>
              <a:t>dishes.</a:t>
            </a:r>
            <a:endParaRPr sz="2200" dirty="0">
              <a:latin typeface="Calibri"/>
              <a:cs typeface="Calibri"/>
            </a:endParaRPr>
          </a:p>
          <a:p>
            <a:pPr marL="356870" marR="41275" indent="-344805">
              <a:lnSpc>
                <a:spcPts val="2110"/>
              </a:lnSpc>
              <a:spcBef>
                <a:spcPts val="535"/>
              </a:spcBef>
              <a:buFont typeface="Arial"/>
              <a:buChar char="•"/>
              <a:tabLst>
                <a:tab pos="356870" algn="l"/>
                <a:tab pos="357505" algn="l"/>
              </a:tabLst>
            </a:pPr>
            <a:r>
              <a:rPr sz="2200" spc="-5" dirty="0">
                <a:latin typeface="Calibri"/>
                <a:cs typeface="Calibri"/>
              </a:rPr>
              <a:t>Thousands</a:t>
            </a:r>
            <a:r>
              <a:rPr sz="2200" spc="-65" dirty="0">
                <a:latin typeface="Calibri"/>
                <a:cs typeface="Calibri"/>
              </a:rPr>
              <a:t> </a:t>
            </a:r>
            <a:r>
              <a:rPr sz="2200" spc="5" dirty="0">
                <a:latin typeface="Calibri"/>
                <a:cs typeface="Calibri"/>
              </a:rPr>
              <a:t>of </a:t>
            </a:r>
            <a:r>
              <a:rPr sz="2200" dirty="0">
                <a:latin typeface="Calibri"/>
                <a:cs typeface="Calibri"/>
              </a:rPr>
              <a:t>compounds</a:t>
            </a:r>
            <a:r>
              <a:rPr sz="2200" spc="-65" dirty="0">
                <a:latin typeface="Calibri"/>
                <a:cs typeface="Calibri"/>
              </a:rPr>
              <a:t> </a:t>
            </a:r>
            <a:r>
              <a:rPr sz="2200" spc="-15" dirty="0">
                <a:latin typeface="Calibri"/>
                <a:cs typeface="Calibri"/>
              </a:rPr>
              <a:t>may</a:t>
            </a:r>
            <a:r>
              <a:rPr sz="2200" spc="-10" dirty="0">
                <a:latin typeface="Calibri"/>
                <a:cs typeface="Calibri"/>
              </a:rPr>
              <a:t> </a:t>
            </a:r>
            <a:r>
              <a:rPr sz="2200" spc="-5" dirty="0">
                <a:latin typeface="Calibri"/>
                <a:cs typeface="Calibri"/>
              </a:rPr>
              <a:t>be</a:t>
            </a:r>
            <a:r>
              <a:rPr sz="2200" spc="15" dirty="0">
                <a:latin typeface="Calibri"/>
                <a:cs typeface="Calibri"/>
              </a:rPr>
              <a:t> </a:t>
            </a:r>
            <a:r>
              <a:rPr sz="2200" spc="-10" dirty="0">
                <a:latin typeface="Calibri"/>
                <a:cs typeface="Calibri"/>
              </a:rPr>
              <a:t>created</a:t>
            </a:r>
            <a:r>
              <a:rPr sz="2200" spc="-45" dirty="0">
                <a:latin typeface="Calibri"/>
                <a:cs typeface="Calibri"/>
              </a:rPr>
              <a:t> </a:t>
            </a:r>
            <a:r>
              <a:rPr sz="2200" spc="-5" dirty="0">
                <a:latin typeface="Calibri"/>
                <a:cs typeface="Calibri"/>
              </a:rPr>
              <a:t>and</a:t>
            </a:r>
            <a:r>
              <a:rPr sz="2200" spc="-25" dirty="0">
                <a:latin typeface="Calibri"/>
                <a:cs typeface="Calibri"/>
              </a:rPr>
              <a:t> </a:t>
            </a:r>
            <a:r>
              <a:rPr sz="2200" spc="-10" dirty="0">
                <a:latin typeface="Calibri"/>
                <a:cs typeface="Calibri"/>
              </a:rPr>
              <a:t>tested</a:t>
            </a:r>
            <a:r>
              <a:rPr sz="2200" spc="-20" dirty="0">
                <a:latin typeface="Calibri"/>
                <a:cs typeface="Calibri"/>
              </a:rPr>
              <a:t> </a:t>
            </a:r>
            <a:r>
              <a:rPr sz="2200" spc="-15" dirty="0">
                <a:latin typeface="Calibri"/>
                <a:cs typeface="Calibri"/>
              </a:rPr>
              <a:t>before</a:t>
            </a:r>
            <a:r>
              <a:rPr sz="2200" spc="-10" dirty="0">
                <a:latin typeface="Calibri"/>
                <a:cs typeface="Calibri"/>
              </a:rPr>
              <a:t> </a:t>
            </a:r>
            <a:r>
              <a:rPr sz="2200" dirty="0">
                <a:latin typeface="Calibri"/>
                <a:cs typeface="Calibri"/>
              </a:rPr>
              <a:t>one</a:t>
            </a:r>
            <a:r>
              <a:rPr sz="2200" spc="-10" dirty="0">
                <a:latin typeface="Calibri"/>
                <a:cs typeface="Calibri"/>
              </a:rPr>
              <a:t> </a:t>
            </a:r>
            <a:r>
              <a:rPr sz="2200" dirty="0">
                <a:latin typeface="Calibri"/>
                <a:cs typeface="Calibri"/>
              </a:rPr>
              <a:t>is </a:t>
            </a:r>
            <a:r>
              <a:rPr sz="2200" spc="-484" dirty="0">
                <a:latin typeface="Calibri"/>
                <a:cs typeface="Calibri"/>
              </a:rPr>
              <a:t> </a:t>
            </a:r>
            <a:r>
              <a:rPr sz="2200" spc="-10" dirty="0">
                <a:latin typeface="Calibri"/>
                <a:cs typeface="Calibri"/>
              </a:rPr>
              <a:t>found</a:t>
            </a:r>
            <a:r>
              <a:rPr sz="2200" spc="-55" dirty="0">
                <a:latin typeface="Calibri"/>
                <a:cs typeface="Calibri"/>
              </a:rPr>
              <a:t> </a:t>
            </a:r>
            <a:r>
              <a:rPr sz="2200" spc="-10" dirty="0">
                <a:latin typeface="Calibri"/>
                <a:cs typeface="Calibri"/>
              </a:rPr>
              <a:t>that</a:t>
            </a:r>
            <a:r>
              <a:rPr sz="2200" spc="-15" dirty="0">
                <a:latin typeface="Calibri"/>
                <a:cs typeface="Calibri"/>
              </a:rPr>
              <a:t> </a:t>
            </a:r>
            <a:r>
              <a:rPr sz="2200" spc="-5" dirty="0">
                <a:latin typeface="Calibri"/>
                <a:cs typeface="Calibri"/>
              </a:rPr>
              <a:t>kills</a:t>
            </a:r>
            <a:r>
              <a:rPr sz="2200" spc="-20" dirty="0">
                <a:latin typeface="Calibri"/>
                <a:cs typeface="Calibri"/>
              </a:rPr>
              <a:t> </a:t>
            </a:r>
            <a:r>
              <a:rPr sz="2200" spc="-5" dirty="0">
                <a:latin typeface="Calibri"/>
                <a:cs typeface="Calibri"/>
              </a:rPr>
              <a:t>cancer</a:t>
            </a:r>
            <a:r>
              <a:rPr sz="2200" spc="-20" dirty="0">
                <a:latin typeface="Calibri"/>
                <a:cs typeface="Calibri"/>
              </a:rPr>
              <a:t> </a:t>
            </a:r>
            <a:r>
              <a:rPr sz="2200" dirty="0">
                <a:latin typeface="Calibri"/>
                <a:cs typeface="Calibri"/>
              </a:rPr>
              <a:t>cells.</a:t>
            </a:r>
          </a:p>
          <a:p>
            <a:pPr marL="356870" marR="5080" indent="-344805">
              <a:lnSpc>
                <a:spcPts val="2110"/>
              </a:lnSpc>
              <a:spcBef>
                <a:spcPts val="530"/>
              </a:spcBef>
              <a:buFont typeface="Arial"/>
              <a:buChar char="•"/>
              <a:tabLst>
                <a:tab pos="356870" algn="l"/>
                <a:tab pos="357505" algn="l"/>
              </a:tabLst>
            </a:pPr>
            <a:r>
              <a:rPr sz="2200" spc="-25" dirty="0">
                <a:latin typeface="Calibri"/>
                <a:cs typeface="Calibri"/>
              </a:rPr>
              <a:t>Clearly,</a:t>
            </a:r>
            <a:r>
              <a:rPr sz="2200" spc="-35" dirty="0">
                <a:latin typeface="Calibri"/>
                <a:cs typeface="Calibri"/>
              </a:rPr>
              <a:t> </a:t>
            </a:r>
            <a:r>
              <a:rPr sz="2200" dirty="0">
                <a:latin typeface="Calibri"/>
                <a:cs typeface="Calibri"/>
              </a:rPr>
              <a:t>the</a:t>
            </a:r>
            <a:r>
              <a:rPr sz="2200" spc="-10" dirty="0">
                <a:latin typeface="Calibri"/>
                <a:cs typeface="Calibri"/>
              </a:rPr>
              <a:t> </a:t>
            </a:r>
            <a:r>
              <a:rPr sz="2200" spc="-5" dirty="0">
                <a:latin typeface="Calibri"/>
                <a:cs typeface="Calibri"/>
              </a:rPr>
              <a:t>process</a:t>
            </a:r>
            <a:r>
              <a:rPr sz="2200" spc="-40" dirty="0">
                <a:latin typeface="Calibri"/>
                <a:cs typeface="Calibri"/>
              </a:rPr>
              <a:t> </a:t>
            </a:r>
            <a:r>
              <a:rPr sz="2200" spc="5" dirty="0">
                <a:latin typeface="Calibri"/>
                <a:cs typeface="Calibri"/>
              </a:rPr>
              <a:t>of</a:t>
            </a:r>
            <a:r>
              <a:rPr sz="2200" spc="-20" dirty="0">
                <a:latin typeface="Calibri"/>
                <a:cs typeface="Calibri"/>
              </a:rPr>
              <a:t> </a:t>
            </a:r>
            <a:r>
              <a:rPr sz="2200" spc="-10" dirty="0">
                <a:latin typeface="Calibri"/>
                <a:cs typeface="Calibri"/>
              </a:rPr>
              <a:t>creating</a:t>
            </a:r>
            <a:r>
              <a:rPr sz="2200" spc="-25" dirty="0">
                <a:latin typeface="Calibri"/>
                <a:cs typeface="Calibri"/>
              </a:rPr>
              <a:t> </a:t>
            </a:r>
            <a:r>
              <a:rPr sz="2200" dirty="0">
                <a:latin typeface="Calibri"/>
                <a:cs typeface="Calibri"/>
              </a:rPr>
              <a:t>the</a:t>
            </a:r>
            <a:r>
              <a:rPr sz="2200" spc="-10" dirty="0">
                <a:latin typeface="Calibri"/>
                <a:cs typeface="Calibri"/>
              </a:rPr>
              <a:t> </a:t>
            </a:r>
            <a:r>
              <a:rPr sz="2200" dirty="0">
                <a:latin typeface="Calibri"/>
                <a:cs typeface="Calibri"/>
              </a:rPr>
              <a:t>compound</a:t>
            </a:r>
            <a:r>
              <a:rPr sz="2200" spc="-45" dirty="0">
                <a:latin typeface="Calibri"/>
                <a:cs typeface="Calibri"/>
              </a:rPr>
              <a:t> </a:t>
            </a:r>
            <a:r>
              <a:rPr sz="2200" spc="-5" dirty="0">
                <a:latin typeface="Calibri"/>
                <a:cs typeface="Calibri"/>
              </a:rPr>
              <a:t>and</a:t>
            </a:r>
            <a:r>
              <a:rPr sz="2200" spc="-25" dirty="0">
                <a:latin typeface="Calibri"/>
                <a:cs typeface="Calibri"/>
              </a:rPr>
              <a:t> </a:t>
            </a:r>
            <a:r>
              <a:rPr sz="2200" dirty="0">
                <a:latin typeface="Calibri"/>
                <a:cs typeface="Calibri"/>
              </a:rPr>
              <a:t>then</a:t>
            </a:r>
            <a:r>
              <a:rPr sz="2200" spc="-25" dirty="0">
                <a:latin typeface="Calibri"/>
                <a:cs typeface="Calibri"/>
              </a:rPr>
              <a:t> </a:t>
            </a:r>
            <a:r>
              <a:rPr sz="2200" spc="-5" dirty="0">
                <a:latin typeface="Calibri"/>
                <a:cs typeface="Calibri"/>
              </a:rPr>
              <a:t>testing</a:t>
            </a:r>
            <a:r>
              <a:rPr sz="2200" spc="-25" dirty="0">
                <a:latin typeface="Calibri"/>
                <a:cs typeface="Calibri"/>
              </a:rPr>
              <a:t> </a:t>
            </a:r>
            <a:r>
              <a:rPr sz="2200" spc="-5" dirty="0">
                <a:latin typeface="Calibri"/>
                <a:cs typeface="Calibri"/>
              </a:rPr>
              <a:t>it</a:t>
            </a:r>
            <a:r>
              <a:rPr sz="2200" spc="15" dirty="0">
                <a:latin typeface="Calibri"/>
                <a:cs typeface="Calibri"/>
              </a:rPr>
              <a:t> </a:t>
            </a:r>
            <a:r>
              <a:rPr sz="2200" dirty="0">
                <a:latin typeface="Calibri"/>
                <a:cs typeface="Calibri"/>
              </a:rPr>
              <a:t>is </a:t>
            </a:r>
            <a:r>
              <a:rPr sz="2200" spc="-484" dirty="0">
                <a:latin typeface="Calibri"/>
                <a:cs typeface="Calibri"/>
              </a:rPr>
              <a:t> </a:t>
            </a:r>
            <a:r>
              <a:rPr sz="2200" dirty="0">
                <a:latin typeface="Calibri"/>
                <a:cs typeface="Calibri"/>
              </a:rPr>
              <a:t>a</a:t>
            </a:r>
            <a:r>
              <a:rPr sz="2200" spc="-30" dirty="0">
                <a:latin typeface="Calibri"/>
                <a:cs typeface="Calibri"/>
              </a:rPr>
              <a:t> </a:t>
            </a:r>
            <a:r>
              <a:rPr sz="2200" spc="-15" dirty="0">
                <a:latin typeface="Calibri"/>
                <a:cs typeface="Calibri"/>
              </a:rPr>
              <a:t>lengthy</a:t>
            </a:r>
            <a:r>
              <a:rPr sz="2200" spc="-35" dirty="0">
                <a:latin typeface="Calibri"/>
                <a:cs typeface="Calibri"/>
              </a:rPr>
              <a:t> </a:t>
            </a:r>
            <a:r>
              <a:rPr sz="2200" dirty="0">
                <a:latin typeface="Calibri"/>
                <a:cs typeface="Calibri"/>
              </a:rPr>
              <a:t>one.</a:t>
            </a:r>
          </a:p>
          <a:p>
            <a:pPr marL="356870" marR="142240" indent="-344805">
              <a:lnSpc>
                <a:spcPts val="2110"/>
              </a:lnSpc>
              <a:spcBef>
                <a:spcPts val="535"/>
              </a:spcBef>
              <a:buFont typeface="Arial"/>
              <a:buChar char="•"/>
              <a:tabLst>
                <a:tab pos="356870" algn="l"/>
                <a:tab pos="357505" algn="l"/>
              </a:tabLst>
            </a:pPr>
            <a:r>
              <a:rPr sz="2200" dirty="0">
                <a:latin typeface="Calibri"/>
                <a:cs typeface="Calibri"/>
              </a:rPr>
              <a:t>Machine </a:t>
            </a:r>
            <a:r>
              <a:rPr sz="2200" spc="-5" dirty="0">
                <a:latin typeface="Calibri"/>
                <a:cs typeface="Calibri"/>
              </a:rPr>
              <a:t>learning has </a:t>
            </a:r>
            <a:r>
              <a:rPr sz="2200" dirty="0">
                <a:latin typeface="Calibri"/>
                <a:cs typeface="Calibri"/>
              </a:rPr>
              <a:t>been </a:t>
            </a:r>
            <a:r>
              <a:rPr sz="2200" spc="-5" dirty="0">
                <a:latin typeface="Calibri"/>
                <a:cs typeface="Calibri"/>
              </a:rPr>
              <a:t>applied </a:t>
            </a:r>
            <a:r>
              <a:rPr sz="2200" spc="-10" dirty="0">
                <a:latin typeface="Calibri"/>
                <a:cs typeface="Calibri"/>
              </a:rPr>
              <a:t>to </a:t>
            </a:r>
            <a:r>
              <a:rPr sz="2200" dirty="0">
                <a:latin typeface="Calibri"/>
                <a:cs typeface="Calibri"/>
              </a:rPr>
              <a:t>speed </a:t>
            </a:r>
            <a:r>
              <a:rPr sz="2200" spc="-5" dirty="0">
                <a:latin typeface="Calibri"/>
                <a:cs typeface="Calibri"/>
              </a:rPr>
              <a:t>this process up by </a:t>
            </a:r>
            <a:r>
              <a:rPr sz="2200" dirty="0">
                <a:latin typeface="Calibri"/>
                <a:cs typeface="Calibri"/>
              </a:rPr>
              <a:t> </a:t>
            </a:r>
            <a:r>
              <a:rPr sz="2200" spc="-5" dirty="0">
                <a:latin typeface="Calibri"/>
                <a:cs typeface="Calibri"/>
              </a:rPr>
              <a:t>identifying</a:t>
            </a:r>
            <a:r>
              <a:rPr sz="2200" spc="-55" dirty="0">
                <a:latin typeface="Calibri"/>
                <a:cs typeface="Calibri"/>
              </a:rPr>
              <a:t> </a:t>
            </a:r>
            <a:r>
              <a:rPr sz="2200" dirty="0">
                <a:latin typeface="Calibri"/>
                <a:cs typeface="Calibri"/>
              </a:rPr>
              <a:t>the</a:t>
            </a:r>
            <a:r>
              <a:rPr sz="2200" spc="10" dirty="0">
                <a:latin typeface="Calibri"/>
                <a:cs typeface="Calibri"/>
              </a:rPr>
              <a:t> </a:t>
            </a:r>
            <a:r>
              <a:rPr sz="2200" dirty="0">
                <a:latin typeface="Calibri"/>
                <a:cs typeface="Calibri"/>
              </a:rPr>
              <a:t>compounds</a:t>
            </a:r>
            <a:r>
              <a:rPr sz="2200" spc="-70" dirty="0">
                <a:latin typeface="Calibri"/>
                <a:cs typeface="Calibri"/>
              </a:rPr>
              <a:t> </a:t>
            </a:r>
            <a:r>
              <a:rPr sz="2200" spc="-10" dirty="0">
                <a:latin typeface="Calibri"/>
                <a:cs typeface="Calibri"/>
              </a:rPr>
              <a:t>that</a:t>
            </a:r>
            <a:r>
              <a:rPr sz="2200" spc="-15" dirty="0">
                <a:latin typeface="Calibri"/>
                <a:cs typeface="Calibri"/>
              </a:rPr>
              <a:t> </a:t>
            </a:r>
            <a:r>
              <a:rPr sz="2200" spc="-10" dirty="0">
                <a:latin typeface="Calibri"/>
                <a:cs typeface="Calibri"/>
              </a:rPr>
              <a:t>are </a:t>
            </a:r>
            <a:r>
              <a:rPr sz="2200" dirty="0">
                <a:latin typeface="Calibri"/>
                <a:cs typeface="Calibri"/>
              </a:rPr>
              <a:t>more</a:t>
            </a:r>
            <a:r>
              <a:rPr sz="2200" spc="-40" dirty="0">
                <a:latin typeface="Calibri"/>
                <a:cs typeface="Calibri"/>
              </a:rPr>
              <a:t> </a:t>
            </a:r>
            <a:r>
              <a:rPr sz="2200" spc="-15" dirty="0">
                <a:latin typeface="Calibri"/>
                <a:cs typeface="Calibri"/>
              </a:rPr>
              <a:t>likely </a:t>
            </a:r>
            <a:r>
              <a:rPr sz="2200" spc="-10" dirty="0">
                <a:latin typeface="Calibri"/>
                <a:cs typeface="Calibri"/>
              </a:rPr>
              <a:t>to </a:t>
            </a:r>
            <a:r>
              <a:rPr sz="2200" dirty="0">
                <a:latin typeface="Calibri"/>
                <a:cs typeface="Calibri"/>
              </a:rPr>
              <a:t>kill</a:t>
            </a:r>
            <a:r>
              <a:rPr sz="2200" spc="-25" dirty="0">
                <a:latin typeface="Calibri"/>
                <a:cs typeface="Calibri"/>
              </a:rPr>
              <a:t> </a:t>
            </a:r>
            <a:r>
              <a:rPr sz="2200" spc="-5" dirty="0">
                <a:latin typeface="Calibri"/>
                <a:cs typeface="Calibri"/>
              </a:rPr>
              <a:t>cancer</a:t>
            </a:r>
            <a:r>
              <a:rPr sz="2200" spc="-40" dirty="0">
                <a:latin typeface="Calibri"/>
                <a:cs typeface="Calibri"/>
              </a:rPr>
              <a:t> </a:t>
            </a:r>
            <a:r>
              <a:rPr sz="2200" dirty="0">
                <a:latin typeface="Calibri"/>
                <a:cs typeface="Calibri"/>
              </a:rPr>
              <a:t>cells.</a:t>
            </a:r>
          </a:p>
          <a:p>
            <a:pPr marL="356870" indent="-344805">
              <a:lnSpc>
                <a:spcPct val="100000"/>
              </a:lnSpc>
              <a:spcBef>
                <a:spcPts val="20"/>
              </a:spcBef>
              <a:buFont typeface="Arial"/>
              <a:buChar char="•"/>
              <a:tabLst>
                <a:tab pos="356870" algn="l"/>
                <a:tab pos="357505" algn="l"/>
              </a:tabLst>
            </a:pPr>
            <a:r>
              <a:rPr sz="2200" dirty="0">
                <a:latin typeface="Calibri"/>
                <a:cs typeface="Calibri"/>
              </a:rPr>
              <a:t>Those</a:t>
            </a:r>
            <a:r>
              <a:rPr sz="2200" spc="-45" dirty="0">
                <a:latin typeface="Calibri"/>
                <a:cs typeface="Calibri"/>
              </a:rPr>
              <a:t> </a:t>
            </a:r>
            <a:r>
              <a:rPr sz="2200" dirty="0">
                <a:latin typeface="Calibri"/>
                <a:cs typeface="Calibri"/>
              </a:rPr>
              <a:t>compounds</a:t>
            </a:r>
            <a:r>
              <a:rPr sz="2200" spc="-70" dirty="0">
                <a:latin typeface="Calibri"/>
                <a:cs typeface="Calibri"/>
              </a:rPr>
              <a:t> </a:t>
            </a:r>
            <a:r>
              <a:rPr sz="2200" spc="-10" dirty="0">
                <a:latin typeface="Calibri"/>
                <a:cs typeface="Calibri"/>
              </a:rPr>
              <a:t>are</a:t>
            </a:r>
            <a:r>
              <a:rPr sz="2200" spc="-15" dirty="0">
                <a:latin typeface="Calibri"/>
                <a:cs typeface="Calibri"/>
              </a:rPr>
              <a:t> </a:t>
            </a:r>
            <a:r>
              <a:rPr sz="2200" dirty="0">
                <a:latin typeface="Calibri"/>
                <a:cs typeface="Calibri"/>
              </a:rPr>
              <a:t>then</a:t>
            </a:r>
            <a:r>
              <a:rPr sz="2200" spc="-30" dirty="0">
                <a:latin typeface="Calibri"/>
                <a:cs typeface="Calibri"/>
              </a:rPr>
              <a:t> </a:t>
            </a:r>
            <a:r>
              <a:rPr sz="2200" spc="-10" dirty="0">
                <a:latin typeface="Calibri"/>
                <a:cs typeface="Calibri"/>
              </a:rPr>
              <a:t>created</a:t>
            </a:r>
            <a:r>
              <a:rPr sz="2200" spc="-30" dirty="0">
                <a:latin typeface="Calibri"/>
                <a:cs typeface="Calibri"/>
              </a:rPr>
              <a:t> </a:t>
            </a:r>
            <a:r>
              <a:rPr sz="2200" spc="-5" dirty="0">
                <a:latin typeface="Calibri"/>
                <a:cs typeface="Calibri"/>
              </a:rPr>
              <a:t>and</a:t>
            </a:r>
            <a:r>
              <a:rPr sz="2200" spc="-30" dirty="0">
                <a:latin typeface="Calibri"/>
                <a:cs typeface="Calibri"/>
              </a:rPr>
              <a:t> </a:t>
            </a:r>
            <a:r>
              <a:rPr sz="2200" spc="-10" dirty="0">
                <a:latin typeface="Calibri"/>
                <a:cs typeface="Calibri"/>
              </a:rPr>
              <a:t>tested.</a:t>
            </a:r>
            <a:endParaRPr sz="2200" dirty="0">
              <a:latin typeface="Calibri"/>
              <a:cs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5894" y="464629"/>
            <a:ext cx="7273925" cy="695325"/>
          </a:xfrm>
          <a:prstGeom prst="rect">
            <a:avLst/>
          </a:prstGeom>
        </p:spPr>
        <p:txBody>
          <a:bodyPr vert="horz" wrap="square" lIns="0" tIns="11430" rIns="0" bIns="0" rtlCol="0">
            <a:spAutoFit/>
          </a:bodyPr>
          <a:lstStyle/>
          <a:p>
            <a:pPr marL="12700">
              <a:lnSpc>
                <a:spcPct val="100000"/>
              </a:lnSpc>
              <a:spcBef>
                <a:spcPts val="90"/>
              </a:spcBef>
            </a:pPr>
            <a:r>
              <a:rPr spc="-5" dirty="0"/>
              <a:t>Support</a:t>
            </a:r>
            <a:r>
              <a:rPr spc="5" dirty="0"/>
              <a:t> </a:t>
            </a:r>
            <a:r>
              <a:rPr spc="-55" dirty="0"/>
              <a:t>Vector</a:t>
            </a:r>
            <a:r>
              <a:rPr spc="15" dirty="0"/>
              <a:t> </a:t>
            </a:r>
            <a:r>
              <a:rPr spc="-10" dirty="0"/>
              <a:t>Machines</a:t>
            </a:r>
            <a:r>
              <a:rPr spc="45" dirty="0"/>
              <a:t> </a:t>
            </a:r>
            <a:r>
              <a:rPr spc="-15" dirty="0"/>
              <a:t>(SVM)</a:t>
            </a:r>
          </a:p>
        </p:txBody>
      </p:sp>
      <p:sp>
        <p:nvSpPr>
          <p:cNvPr id="3" name="object 3"/>
          <p:cNvSpPr txBox="1"/>
          <p:nvPr/>
        </p:nvSpPr>
        <p:spPr>
          <a:xfrm>
            <a:off x="535940" y="1553973"/>
            <a:ext cx="7886700" cy="3045460"/>
          </a:xfrm>
          <a:prstGeom prst="rect">
            <a:avLst/>
          </a:prstGeom>
        </p:spPr>
        <p:txBody>
          <a:bodyPr vert="horz" wrap="square" lIns="0" tIns="13335" rIns="0" bIns="0" rtlCol="0">
            <a:spAutoFit/>
          </a:bodyPr>
          <a:lstStyle/>
          <a:p>
            <a:pPr marL="356870" indent="-344805">
              <a:lnSpc>
                <a:spcPct val="100000"/>
              </a:lnSpc>
              <a:spcBef>
                <a:spcPts val="105"/>
              </a:spcBef>
              <a:buFont typeface="Arial"/>
              <a:buChar char="•"/>
              <a:tabLst>
                <a:tab pos="356870" algn="l"/>
                <a:tab pos="357505" algn="l"/>
              </a:tabLst>
            </a:pPr>
            <a:r>
              <a:rPr sz="2200" spc="5" dirty="0">
                <a:latin typeface="Calibri"/>
                <a:cs typeface="Calibri"/>
              </a:rPr>
              <a:t>How</a:t>
            </a:r>
            <a:r>
              <a:rPr sz="2200" spc="-55" dirty="0">
                <a:latin typeface="Calibri"/>
                <a:cs typeface="Calibri"/>
              </a:rPr>
              <a:t> </a:t>
            </a:r>
            <a:r>
              <a:rPr sz="2200" dirty="0">
                <a:latin typeface="Calibri"/>
                <a:cs typeface="Calibri"/>
              </a:rPr>
              <a:t>is</a:t>
            </a:r>
            <a:r>
              <a:rPr sz="2200" spc="-35" dirty="0">
                <a:latin typeface="Calibri"/>
                <a:cs typeface="Calibri"/>
              </a:rPr>
              <a:t> </a:t>
            </a:r>
            <a:r>
              <a:rPr sz="2200" spc="-5" dirty="0">
                <a:latin typeface="Calibri"/>
                <a:cs typeface="Calibri"/>
              </a:rPr>
              <a:t>this</a:t>
            </a:r>
            <a:r>
              <a:rPr sz="2200" spc="-10" dirty="0">
                <a:latin typeface="Calibri"/>
                <a:cs typeface="Calibri"/>
              </a:rPr>
              <a:t> </a:t>
            </a:r>
            <a:r>
              <a:rPr sz="2200" dirty="0">
                <a:latin typeface="Calibri"/>
                <a:cs typeface="Calibri"/>
              </a:rPr>
              <a:t>done?</a:t>
            </a:r>
          </a:p>
          <a:p>
            <a:pPr marL="356870" marR="135255" indent="-344805">
              <a:lnSpc>
                <a:spcPts val="2110"/>
              </a:lnSpc>
              <a:spcBef>
                <a:spcPts val="515"/>
              </a:spcBef>
              <a:buFont typeface="Arial"/>
              <a:buChar char="•"/>
              <a:tabLst>
                <a:tab pos="356870" algn="l"/>
                <a:tab pos="357505" algn="l"/>
              </a:tabLst>
            </a:pPr>
            <a:r>
              <a:rPr sz="2200" spc="-15" dirty="0">
                <a:latin typeface="Calibri"/>
                <a:cs typeface="Calibri"/>
              </a:rPr>
              <a:t>Before</a:t>
            </a:r>
            <a:r>
              <a:rPr sz="2200" spc="-35" dirty="0">
                <a:latin typeface="Calibri"/>
                <a:cs typeface="Calibri"/>
              </a:rPr>
              <a:t> </a:t>
            </a:r>
            <a:r>
              <a:rPr sz="2200" dirty="0">
                <a:latin typeface="Calibri"/>
                <a:cs typeface="Calibri"/>
              </a:rPr>
              <a:t>a</a:t>
            </a:r>
            <a:r>
              <a:rPr sz="2200" spc="-20" dirty="0">
                <a:latin typeface="Calibri"/>
                <a:cs typeface="Calibri"/>
              </a:rPr>
              <a:t> </a:t>
            </a:r>
            <a:r>
              <a:rPr sz="2200" dirty="0">
                <a:latin typeface="Calibri"/>
                <a:cs typeface="Calibri"/>
              </a:rPr>
              <a:t>compound</a:t>
            </a:r>
            <a:r>
              <a:rPr sz="2200" spc="-45" dirty="0">
                <a:latin typeface="Calibri"/>
                <a:cs typeface="Calibri"/>
              </a:rPr>
              <a:t> </a:t>
            </a:r>
            <a:r>
              <a:rPr sz="2200" dirty="0">
                <a:latin typeface="Calibri"/>
                <a:cs typeface="Calibri"/>
              </a:rPr>
              <a:t>is</a:t>
            </a:r>
            <a:r>
              <a:rPr sz="2200" spc="10" dirty="0">
                <a:latin typeface="Calibri"/>
                <a:cs typeface="Calibri"/>
              </a:rPr>
              <a:t> </a:t>
            </a:r>
            <a:r>
              <a:rPr sz="2200" spc="-10" dirty="0">
                <a:latin typeface="Calibri"/>
                <a:cs typeface="Calibri"/>
              </a:rPr>
              <a:t>created</a:t>
            </a:r>
            <a:r>
              <a:rPr sz="2200" spc="-45" dirty="0">
                <a:latin typeface="Calibri"/>
                <a:cs typeface="Calibri"/>
              </a:rPr>
              <a:t> </a:t>
            </a:r>
            <a:r>
              <a:rPr sz="2200" dirty="0">
                <a:latin typeface="Calibri"/>
                <a:cs typeface="Calibri"/>
              </a:rPr>
              <a:t>the</a:t>
            </a:r>
            <a:r>
              <a:rPr sz="2200" spc="-5" dirty="0">
                <a:latin typeface="Calibri"/>
                <a:cs typeface="Calibri"/>
              </a:rPr>
              <a:t> chemical</a:t>
            </a:r>
            <a:r>
              <a:rPr sz="2200" spc="-45" dirty="0">
                <a:latin typeface="Calibri"/>
                <a:cs typeface="Calibri"/>
              </a:rPr>
              <a:t> </a:t>
            </a:r>
            <a:r>
              <a:rPr sz="2200" spc="-10" dirty="0">
                <a:latin typeface="Calibri"/>
                <a:cs typeface="Calibri"/>
              </a:rPr>
              <a:t>attributes</a:t>
            </a:r>
            <a:r>
              <a:rPr sz="2200" spc="-40" dirty="0">
                <a:latin typeface="Calibri"/>
                <a:cs typeface="Calibri"/>
              </a:rPr>
              <a:t> </a:t>
            </a:r>
            <a:r>
              <a:rPr sz="2200" spc="5" dirty="0">
                <a:latin typeface="Calibri"/>
                <a:cs typeface="Calibri"/>
              </a:rPr>
              <a:t>of</a:t>
            </a:r>
            <a:r>
              <a:rPr sz="2200" spc="-20" dirty="0">
                <a:latin typeface="Calibri"/>
                <a:cs typeface="Calibri"/>
              </a:rPr>
              <a:t> </a:t>
            </a:r>
            <a:r>
              <a:rPr sz="2200" spc="-5" dirty="0">
                <a:latin typeface="Calibri"/>
                <a:cs typeface="Calibri"/>
              </a:rPr>
              <a:t>it</a:t>
            </a:r>
            <a:r>
              <a:rPr sz="2200" spc="20" dirty="0">
                <a:latin typeface="Calibri"/>
                <a:cs typeface="Calibri"/>
              </a:rPr>
              <a:t> </a:t>
            </a:r>
            <a:r>
              <a:rPr sz="2200" spc="-10" dirty="0">
                <a:latin typeface="Calibri"/>
                <a:cs typeface="Calibri"/>
              </a:rPr>
              <a:t>can</a:t>
            </a:r>
            <a:r>
              <a:rPr sz="2200" spc="-25" dirty="0">
                <a:latin typeface="Calibri"/>
                <a:cs typeface="Calibri"/>
              </a:rPr>
              <a:t> </a:t>
            </a:r>
            <a:r>
              <a:rPr sz="2200" spc="-5" dirty="0">
                <a:latin typeface="Calibri"/>
                <a:cs typeface="Calibri"/>
              </a:rPr>
              <a:t>be </a:t>
            </a:r>
            <a:r>
              <a:rPr sz="2200" spc="-484" dirty="0">
                <a:latin typeface="Calibri"/>
                <a:cs typeface="Calibri"/>
              </a:rPr>
              <a:t> </a:t>
            </a:r>
            <a:r>
              <a:rPr sz="2200" spc="-5" dirty="0">
                <a:latin typeface="Calibri"/>
                <a:cs typeface="Calibri"/>
              </a:rPr>
              <a:t>determined</a:t>
            </a:r>
            <a:r>
              <a:rPr sz="2200" spc="-80" dirty="0">
                <a:latin typeface="Calibri"/>
                <a:cs typeface="Calibri"/>
              </a:rPr>
              <a:t> </a:t>
            </a:r>
            <a:r>
              <a:rPr sz="2200" dirty="0">
                <a:latin typeface="Calibri"/>
                <a:cs typeface="Calibri"/>
              </a:rPr>
              <a:t>(e.g.,</a:t>
            </a:r>
            <a:r>
              <a:rPr sz="2200" spc="5" dirty="0">
                <a:latin typeface="Calibri"/>
                <a:cs typeface="Calibri"/>
              </a:rPr>
              <a:t> </a:t>
            </a:r>
            <a:r>
              <a:rPr sz="2200" dirty="0">
                <a:latin typeface="Calibri"/>
                <a:cs typeface="Calibri"/>
              </a:rPr>
              <a:t>is</a:t>
            </a:r>
            <a:r>
              <a:rPr sz="2200" spc="-20" dirty="0">
                <a:latin typeface="Calibri"/>
                <a:cs typeface="Calibri"/>
              </a:rPr>
              <a:t> </a:t>
            </a:r>
            <a:r>
              <a:rPr sz="2200" spc="-5" dirty="0">
                <a:latin typeface="Calibri"/>
                <a:cs typeface="Calibri"/>
              </a:rPr>
              <a:t>it</a:t>
            </a:r>
            <a:r>
              <a:rPr sz="2200" spc="10" dirty="0">
                <a:latin typeface="Calibri"/>
                <a:cs typeface="Calibri"/>
              </a:rPr>
              <a:t> </a:t>
            </a:r>
            <a:r>
              <a:rPr sz="2200" dirty="0">
                <a:latin typeface="Calibri"/>
                <a:cs typeface="Calibri"/>
              </a:rPr>
              <a:t>an</a:t>
            </a:r>
            <a:r>
              <a:rPr sz="2200" spc="-30" dirty="0">
                <a:latin typeface="Calibri"/>
                <a:cs typeface="Calibri"/>
              </a:rPr>
              <a:t> </a:t>
            </a:r>
            <a:r>
              <a:rPr sz="2200" dirty="0">
                <a:latin typeface="Calibri"/>
                <a:cs typeface="Calibri"/>
              </a:rPr>
              <a:t>acid</a:t>
            </a:r>
            <a:r>
              <a:rPr sz="2200" spc="-30" dirty="0">
                <a:latin typeface="Calibri"/>
                <a:cs typeface="Calibri"/>
              </a:rPr>
              <a:t> </a:t>
            </a:r>
            <a:r>
              <a:rPr sz="2200" spc="5" dirty="0">
                <a:latin typeface="Calibri"/>
                <a:cs typeface="Calibri"/>
              </a:rPr>
              <a:t>or</a:t>
            </a:r>
            <a:r>
              <a:rPr sz="2200" spc="-20" dirty="0">
                <a:latin typeface="Calibri"/>
                <a:cs typeface="Calibri"/>
              </a:rPr>
              <a:t> </a:t>
            </a:r>
            <a:r>
              <a:rPr sz="2200" dirty="0">
                <a:latin typeface="Calibri"/>
                <a:cs typeface="Calibri"/>
              </a:rPr>
              <a:t>a base?).</a:t>
            </a:r>
          </a:p>
          <a:p>
            <a:pPr marL="356870" indent="-344805">
              <a:lnSpc>
                <a:spcPct val="100000"/>
              </a:lnSpc>
              <a:spcBef>
                <a:spcPts val="20"/>
              </a:spcBef>
              <a:buFont typeface="Arial"/>
              <a:buChar char="•"/>
              <a:tabLst>
                <a:tab pos="356870" algn="l"/>
                <a:tab pos="357505" algn="l"/>
              </a:tabLst>
            </a:pPr>
            <a:r>
              <a:rPr sz="2200" spc="-10" dirty="0">
                <a:latin typeface="Calibri"/>
                <a:cs typeface="Calibri"/>
              </a:rPr>
              <a:t>What</a:t>
            </a:r>
            <a:r>
              <a:rPr sz="2200" spc="-40" dirty="0">
                <a:latin typeface="Calibri"/>
                <a:cs typeface="Calibri"/>
              </a:rPr>
              <a:t> </a:t>
            </a:r>
            <a:r>
              <a:rPr sz="2200" dirty="0">
                <a:latin typeface="Calibri"/>
                <a:cs typeface="Calibri"/>
              </a:rPr>
              <a:t>the</a:t>
            </a:r>
            <a:r>
              <a:rPr sz="2200" spc="-15" dirty="0">
                <a:latin typeface="Calibri"/>
                <a:cs typeface="Calibri"/>
              </a:rPr>
              <a:t> </a:t>
            </a:r>
            <a:r>
              <a:rPr sz="2200" spc="-10" dirty="0">
                <a:latin typeface="Calibri"/>
                <a:cs typeface="Calibri"/>
              </a:rPr>
              <a:t>attributes</a:t>
            </a:r>
            <a:r>
              <a:rPr sz="2200" spc="-40" dirty="0">
                <a:latin typeface="Calibri"/>
                <a:cs typeface="Calibri"/>
              </a:rPr>
              <a:t> </a:t>
            </a:r>
            <a:r>
              <a:rPr sz="2200" spc="-5" dirty="0">
                <a:latin typeface="Calibri"/>
                <a:cs typeface="Calibri"/>
              </a:rPr>
              <a:t>are,</a:t>
            </a:r>
            <a:r>
              <a:rPr sz="2200" spc="-20" dirty="0">
                <a:latin typeface="Calibri"/>
                <a:cs typeface="Calibri"/>
              </a:rPr>
              <a:t> </a:t>
            </a:r>
            <a:r>
              <a:rPr sz="2200" spc="-5" dirty="0">
                <a:latin typeface="Calibri"/>
                <a:cs typeface="Calibri"/>
              </a:rPr>
              <a:t>do</a:t>
            </a:r>
            <a:r>
              <a:rPr sz="2200" spc="-10" dirty="0">
                <a:latin typeface="Calibri"/>
                <a:cs typeface="Calibri"/>
              </a:rPr>
              <a:t> </a:t>
            </a:r>
            <a:r>
              <a:rPr sz="2200" dirty="0">
                <a:latin typeface="Calibri"/>
                <a:cs typeface="Calibri"/>
              </a:rPr>
              <a:t>not</a:t>
            </a:r>
            <a:r>
              <a:rPr sz="2200" spc="-10" dirty="0">
                <a:latin typeface="Calibri"/>
                <a:cs typeface="Calibri"/>
              </a:rPr>
              <a:t> </a:t>
            </a:r>
            <a:r>
              <a:rPr sz="2200" spc="-5" dirty="0">
                <a:latin typeface="Calibri"/>
                <a:cs typeface="Calibri"/>
              </a:rPr>
              <a:t>really</a:t>
            </a:r>
            <a:r>
              <a:rPr sz="2200" spc="-15" dirty="0">
                <a:latin typeface="Calibri"/>
                <a:cs typeface="Calibri"/>
              </a:rPr>
              <a:t> </a:t>
            </a:r>
            <a:r>
              <a:rPr sz="2200" spc="-40" dirty="0">
                <a:latin typeface="Calibri"/>
                <a:cs typeface="Calibri"/>
              </a:rPr>
              <a:t>matter.</a:t>
            </a:r>
            <a:endParaRPr sz="2200" dirty="0">
              <a:latin typeface="Calibri"/>
              <a:cs typeface="Calibri"/>
            </a:endParaRPr>
          </a:p>
          <a:p>
            <a:pPr marL="356870" marR="5080" indent="-344805">
              <a:lnSpc>
                <a:spcPts val="2110"/>
              </a:lnSpc>
              <a:spcBef>
                <a:spcPts val="515"/>
              </a:spcBef>
              <a:buFont typeface="Arial"/>
              <a:buChar char="•"/>
              <a:tabLst>
                <a:tab pos="356870" algn="l"/>
                <a:tab pos="357505" algn="l"/>
              </a:tabLst>
            </a:pPr>
            <a:r>
              <a:rPr sz="2200" dirty="0">
                <a:latin typeface="Calibri"/>
                <a:cs typeface="Calibri"/>
              </a:rPr>
              <a:t>The</a:t>
            </a:r>
            <a:r>
              <a:rPr sz="2200" spc="-40" dirty="0">
                <a:latin typeface="Calibri"/>
                <a:cs typeface="Calibri"/>
              </a:rPr>
              <a:t> </a:t>
            </a:r>
            <a:r>
              <a:rPr sz="2200" dirty="0">
                <a:latin typeface="Calibri"/>
                <a:cs typeface="Calibri"/>
              </a:rPr>
              <a:t>idea is</a:t>
            </a:r>
            <a:r>
              <a:rPr sz="2200" spc="-15" dirty="0">
                <a:latin typeface="Calibri"/>
                <a:cs typeface="Calibri"/>
              </a:rPr>
              <a:t> </a:t>
            </a:r>
            <a:r>
              <a:rPr sz="2200" spc="-10" dirty="0">
                <a:latin typeface="Calibri"/>
                <a:cs typeface="Calibri"/>
              </a:rPr>
              <a:t>to </a:t>
            </a:r>
            <a:r>
              <a:rPr sz="2200" spc="-5" dirty="0">
                <a:latin typeface="Calibri"/>
                <a:cs typeface="Calibri"/>
              </a:rPr>
              <a:t>find </a:t>
            </a:r>
            <a:r>
              <a:rPr sz="2200" dirty="0">
                <a:latin typeface="Calibri"/>
                <a:cs typeface="Calibri"/>
              </a:rPr>
              <a:t>those</a:t>
            </a:r>
            <a:r>
              <a:rPr sz="2200" spc="-10" dirty="0">
                <a:latin typeface="Calibri"/>
                <a:cs typeface="Calibri"/>
              </a:rPr>
              <a:t> </a:t>
            </a:r>
            <a:r>
              <a:rPr sz="2200" dirty="0">
                <a:latin typeface="Calibri"/>
                <a:cs typeface="Calibri"/>
              </a:rPr>
              <a:t>compounds</a:t>
            </a:r>
            <a:r>
              <a:rPr sz="2200" spc="-70" dirty="0">
                <a:latin typeface="Calibri"/>
                <a:cs typeface="Calibri"/>
              </a:rPr>
              <a:t> </a:t>
            </a:r>
            <a:r>
              <a:rPr sz="2200" spc="-10" dirty="0">
                <a:latin typeface="Calibri"/>
                <a:cs typeface="Calibri"/>
              </a:rPr>
              <a:t>that </a:t>
            </a:r>
            <a:r>
              <a:rPr sz="2200" spc="-20" dirty="0">
                <a:latin typeface="Calibri"/>
                <a:cs typeface="Calibri"/>
              </a:rPr>
              <a:t>have</a:t>
            </a:r>
            <a:r>
              <a:rPr sz="2200" spc="-15" dirty="0">
                <a:latin typeface="Calibri"/>
                <a:cs typeface="Calibri"/>
              </a:rPr>
              <a:t> </a:t>
            </a:r>
            <a:r>
              <a:rPr sz="2200" spc="-10" dirty="0">
                <a:latin typeface="Calibri"/>
                <a:cs typeface="Calibri"/>
              </a:rPr>
              <a:t>attributes</a:t>
            </a:r>
            <a:r>
              <a:rPr sz="2200" spc="-45" dirty="0">
                <a:latin typeface="Calibri"/>
                <a:cs typeface="Calibri"/>
              </a:rPr>
              <a:t> </a:t>
            </a:r>
            <a:r>
              <a:rPr sz="2200" dirty="0">
                <a:latin typeface="Calibri"/>
                <a:cs typeface="Calibri"/>
              </a:rPr>
              <a:t>similar</a:t>
            </a:r>
            <a:r>
              <a:rPr sz="2200" spc="-40" dirty="0">
                <a:latin typeface="Calibri"/>
                <a:cs typeface="Calibri"/>
              </a:rPr>
              <a:t> </a:t>
            </a:r>
            <a:r>
              <a:rPr sz="2200" spc="-10" dirty="0">
                <a:latin typeface="Calibri"/>
                <a:cs typeface="Calibri"/>
              </a:rPr>
              <a:t>to </a:t>
            </a:r>
            <a:r>
              <a:rPr sz="2200" spc="-484" dirty="0">
                <a:latin typeface="Calibri"/>
                <a:cs typeface="Calibri"/>
              </a:rPr>
              <a:t> </a:t>
            </a:r>
            <a:r>
              <a:rPr sz="2200" dirty="0">
                <a:latin typeface="Calibri"/>
                <a:cs typeface="Calibri"/>
              </a:rPr>
              <a:t>those</a:t>
            </a:r>
            <a:r>
              <a:rPr sz="2200" spc="-45" dirty="0">
                <a:latin typeface="Calibri"/>
                <a:cs typeface="Calibri"/>
              </a:rPr>
              <a:t> </a:t>
            </a:r>
            <a:r>
              <a:rPr sz="2200" spc="5" dirty="0">
                <a:latin typeface="Calibri"/>
                <a:cs typeface="Calibri"/>
              </a:rPr>
              <a:t>of</a:t>
            </a:r>
            <a:r>
              <a:rPr sz="2200" spc="-25" dirty="0">
                <a:latin typeface="Calibri"/>
                <a:cs typeface="Calibri"/>
              </a:rPr>
              <a:t> </a:t>
            </a:r>
            <a:r>
              <a:rPr sz="2200" dirty="0">
                <a:latin typeface="Calibri"/>
                <a:cs typeface="Calibri"/>
              </a:rPr>
              <a:t>compounds</a:t>
            </a:r>
            <a:r>
              <a:rPr sz="2200" spc="-45" dirty="0">
                <a:latin typeface="Calibri"/>
                <a:cs typeface="Calibri"/>
              </a:rPr>
              <a:t> </a:t>
            </a:r>
            <a:r>
              <a:rPr sz="2200" dirty="0">
                <a:latin typeface="Calibri"/>
                <a:cs typeface="Calibri"/>
              </a:rPr>
              <a:t>known</a:t>
            </a:r>
            <a:r>
              <a:rPr sz="2200" spc="-50" dirty="0">
                <a:latin typeface="Calibri"/>
                <a:cs typeface="Calibri"/>
              </a:rPr>
              <a:t> </a:t>
            </a:r>
            <a:r>
              <a:rPr sz="2200" spc="-10" dirty="0">
                <a:latin typeface="Calibri"/>
                <a:cs typeface="Calibri"/>
              </a:rPr>
              <a:t>to </a:t>
            </a:r>
            <a:r>
              <a:rPr sz="2200" spc="-5" dirty="0">
                <a:latin typeface="Calibri"/>
                <a:cs typeface="Calibri"/>
              </a:rPr>
              <a:t>kill</a:t>
            </a:r>
            <a:r>
              <a:rPr sz="2200" spc="-25" dirty="0">
                <a:latin typeface="Calibri"/>
                <a:cs typeface="Calibri"/>
              </a:rPr>
              <a:t> </a:t>
            </a:r>
            <a:r>
              <a:rPr sz="2200" spc="-35" dirty="0">
                <a:latin typeface="Calibri"/>
                <a:cs typeface="Calibri"/>
              </a:rPr>
              <a:t>cancer.</a:t>
            </a:r>
            <a:endParaRPr sz="2200" dirty="0">
              <a:latin typeface="Calibri"/>
              <a:cs typeface="Calibri"/>
            </a:endParaRPr>
          </a:p>
          <a:p>
            <a:pPr marL="356870" marR="185420" indent="-344805">
              <a:lnSpc>
                <a:spcPts val="2110"/>
              </a:lnSpc>
              <a:spcBef>
                <a:spcPts val="535"/>
              </a:spcBef>
              <a:buFont typeface="Arial"/>
              <a:buChar char="•"/>
              <a:tabLst>
                <a:tab pos="356870" algn="l"/>
                <a:tab pos="357505" algn="l"/>
              </a:tabLst>
            </a:pPr>
            <a:r>
              <a:rPr sz="2200" spc="-5" dirty="0">
                <a:latin typeface="Calibri"/>
                <a:cs typeface="Calibri"/>
              </a:rPr>
              <a:t>Thus, </a:t>
            </a:r>
            <a:r>
              <a:rPr sz="2200" dirty="0">
                <a:latin typeface="Calibri"/>
                <a:cs typeface="Calibri"/>
              </a:rPr>
              <a:t>the </a:t>
            </a:r>
            <a:r>
              <a:rPr sz="2200" spc="-15" dirty="0">
                <a:latin typeface="Calibri"/>
                <a:cs typeface="Calibri"/>
              </a:rPr>
              <a:t>features </a:t>
            </a:r>
            <a:r>
              <a:rPr sz="2200" spc="-10" dirty="0">
                <a:latin typeface="Calibri"/>
                <a:cs typeface="Calibri"/>
              </a:rPr>
              <a:t>that are </a:t>
            </a:r>
            <a:r>
              <a:rPr sz="2200" dirty="0">
                <a:latin typeface="Calibri"/>
                <a:cs typeface="Calibri"/>
              </a:rPr>
              <a:t>the </a:t>
            </a:r>
            <a:r>
              <a:rPr sz="2200" spc="-5" dirty="0">
                <a:latin typeface="Calibri"/>
                <a:cs typeface="Calibri"/>
              </a:rPr>
              <a:t>input </a:t>
            </a:r>
            <a:r>
              <a:rPr sz="2200" spc="-10" dirty="0">
                <a:latin typeface="Calibri"/>
                <a:cs typeface="Calibri"/>
              </a:rPr>
              <a:t>to </a:t>
            </a:r>
            <a:r>
              <a:rPr sz="2200" dirty="0">
                <a:latin typeface="Calibri"/>
                <a:cs typeface="Calibri"/>
              </a:rPr>
              <a:t>the machine </a:t>
            </a:r>
            <a:r>
              <a:rPr sz="2200" spc="-5" dirty="0">
                <a:latin typeface="Calibri"/>
                <a:cs typeface="Calibri"/>
              </a:rPr>
              <a:t>learning </a:t>
            </a:r>
            <a:r>
              <a:rPr sz="2200" dirty="0">
                <a:latin typeface="Calibri"/>
                <a:cs typeface="Calibri"/>
              </a:rPr>
              <a:t> </a:t>
            </a:r>
            <a:r>
              <a:rPr sz="2200" spc="-5" dirty="0">
                <a:latin typeface="Calibri"/>
                <a:cs typeface="Calibri"/>
              </a:rPr>
              <a:t>classifier </a:t>
            </a:r>
            <a:r>
              <a:rPr sz="2200" spc="-10" dirty="0">
                <a:latin typeface="Calibri"/>
                <a:cs typeface="Calibri"/>
              </a:rPr>
              <a:t>are </a:t>
            </a:r>
            <a:r>
              <a:rPr sz="2200" dirty="0">
                <a:latin typeface="Calibri"/>
                <a:cs typeface="Calibri"/>
              </a:rPr>
              <a:t>the </a:t>
            </a:r>
            <a:r>
              <a:rPr sz="2200" spc="-10" dirty="0">
                <a:latin typeface="Calibri"/>
                <a:cs typeface="Calibri"/>
              </a:rPr>
              <a:t>attributes </a:t>
            </a:r>
            <a:r>
              <a:rPr sz="2200" spc="5" dirty="0">
                <a:latin typeface="Calibri"/>
                <a:cs typeface="Calibri"/>
              </a:rPr>
              <a:t>of </a:t>
            </a:r>
            <a:r>
              <a:rPr sz="2200" dirty="0">
                <a:latin typeface="Calibri"/>
                <a:cs typeface="Calibri"/>
              </a:rPr>
              <a:t>the compounds, </a:t>
            </a:r>
            <a:r>
              <a:rPr sz="2200" spc="-5" dirty="0">
                <a:latin typeface="Calibri"/>
                <a:cs typeface="Calibri"/>
              </a:rPr>
              <a:t>and </a:t>
            </a:r>
            <a:r>
              <a:rPr sz="2200" dirty="0">
                <a:latin typeface="Calibri"/>
                <a:cs typeface="Calibri"/>
              </a:rPr>
              <a:t>the machine </a:t>
            </a:r>
            <a:r>
              <a:rPr sz="2200" spc="5" dirty="0">
                <a:latin typeface="Calibri"/>
                <a:cs typeface="Calibri"/>
              </a:rPr>
              <a:t> </a:t>
            </a:r>
            <a:r>
              <a:rPr sz="2200" spc="-5" dirty="0">
                <a:latin typeface="Calibri"/>
                <a:cs typeface="Calibri"/>
              </a:rPr>
              <a:t>learning</a:t>
            </a:r>
            <a:r>
              <a:rPr sz="2200" spc="-45" dirty="0">
                <a:latin typeface="Calibri"/>
                <a:cs typeface="Calibri"/>
              </a:rPr>
              <a:t> </a:t>
            </a:r>
            <a:r>
              <a:rPr sz="2200" spc="-5" dirty="0">
                <a:latin typeface="Calibri"/>
                <a:cs typeface="Calibri"/>
              </a:rPr>
              <a:t>classifier</a:t>
            </a:r>
            <a:r>
              <a:rPr sz="2200" spc="-35" dirty="0">
                <a:latin typeface="Calibri"/>
                <a:cs typeface="Calibri"/>
              </a:rPr>
              <a:t> </a:t>
            </a:r>
            <a:r>
              <a:rPr sz="2200" spc="-5" dirty="0">
                <a:latin typeface="Calibri"/>
                <a:cs typeface="Calibri"/>
              </a:rPr>
              <a:t>predicts</a:t>
            </a:r>
            <a:r>
              <a:rPr sz="2200" spc="-35" dirty="0">
                <a:latin typeface="Calibri"/>
                <a:cs typeface="Calibri"/>
              </a:rPr>
              <a:t> </a:t>
            </a:r>
            <a:r>
              <a:rPr sz="2200" spc="-5" dirty="0">
                <a:latin typeface="Calibri"/>
                <a:cs typeface="Calibri"/>
              </a:rPr>
              <a:t>whether</a:t>
            </a:r>
            <a:r>
              <a:rPr sz="2200" spc="-15" dirty="0">
                <a:latin typeface="Calibri"/>
                <a:cs typeface="Calibri"/>
              </a:rPr>
              <a:t> </a:t>
            </a:r>
            <a:r>
              <a:rPr sz="2200" dirty="0">
                <a:latin typeface="Calibri"/>
                <a:cs typeface="Calibri"/>
              </a:rPr>
              <a:t>the</a:t>
            </a:r>
            <a:r>
              <a:rPr sz="2200" spc="20" dirty="0">
                <a:latin typeface="Calibri"/>
                <a:cs typeface="Calibri"/>
              </a:rPr>
              <a:t> </a:t>
            </a:r>
            <a:r>
              <a:rPr sz="2200" dirty="0">
                <a:latin typeface="Calibri"/>
                <a:cs typeface="Calibri"/>
              </a:rPr>
              <a:t>compound</a:t>
            </a:r>
            <a:r>
              <a:rPr sz="2200" spc="-65" dirty="0">
                <a:latin typeface="Calibri"/>
                <a:cs typeface="Calibri"/>
              </a:rPr>
              <a:t> </a:t>
            </a:r>
            <a:r>
              <a:rPr sz="2200" dirty="0">
                <a:latin typeface="Calibri"/>
                <a:cs typeface="Calibri"/>
              </a:rPr>
              <a:t>will</a:t>
            </a:r>
            <a:r>
              <a:rPr sz="2200" spc="-20" dirty="0">
                <a:latin typeface="Calibri"/>
                <a:cs typeface="Calibri"/>
              </a:rPr>
              <a:t> </a:t>
            </a:r>
            <a:r>
              <a:rPr sz="2200" spc="-5" dirty="0">
                <a:latin typeface="Calibri"/>
                <a:cs typeface="Calibri"/>
              </a:rPr>
              <a:t>kill</a:t>
            </a:r>
            <a:r>
              <a:rPr sz="2200" spc="-15" dirty="0">
                <a:latin typeface="Calibri"/>
                <a:cs typeface="Calibri"/>
              </a:rPr>
              <a:t> </a:t>
            </a:r>
            <a:r>
              <a:rPr sz="2200" spc="-5" dirty="0">
                <a:latin typeface="Calibri"/>
                <a:cs typeface="Calibri"/>
              </a:rPr>
              <a:t>cancer </a:t>
            </a:r>
            <a:r>
              <a:rPr sz="2200" spc="-480" dirty="0">
                <a:latin typeface="Calibri"/>
                <a:cs typeface="Calibri"/>
              </a:rPr>
              <a:t> </a:t>
            </a:r>
            <a:r>
              <a:rPr sz="2200" dirty="0">
                <a:latin typeface="Calibri"/>
                <a:cs typeface="Calibri"/>
              </a:rPr>
              <a:t>cells</a:t>
            </a:r>
            <a:r>
              <a:rPr sz="2200" spc="-50" dirty="0">
                <a:latin typeface="Calibri"/>
                <a:cs typeface="Calibri"/>
              </a:rPr>
              <a:t> </a:t>
            </a:r>
            <a:r>
              <a:rPr sz="2200" spc="5" dirty="0">
                <a:latin typeface="Calibri"/>
                <a:cs typeface="Calibri"/>
              </a:rPr>
              <a:t>or</a:t>
            </a:r>
            <a:r>
              <a:rPr sz="2200" spc="-20" dirty="0">
                <a:latin typeface="Calibri"/>
                <a:cs typeface="Calibri"/>
              </a:rPr>
              <a:t> </a:t>
            </a:r>
            <a:r>
              <a:rPr sz="2200" dirty="0">
                <a:latin typeface="Calibri"/>
                <a:cs typeface="Calibri"/>
              </a:rPr>
              <a:t>not.</a:t>
            </a:r>
          </a:p>
        </p:txBody>
      </p:sp>
      <p:sp>
        <p:nvSpPr>
          <p:cNvPr id="4" name="object 4"/>
          <p:cNvSpPr txBox="1"/>
          <p:nvPr/>
        </p:nvSpPr>
        <p:spPr>
          <a:xfrm>
            <a:off x="3660724" y="5475020"/>
            <a:ext cx="1864995" cy="646430"/>
          </a:xfrm>
          <a:prstGeom prst="rect">
            <a:avLst/>
          </a:prstGeom>
          <a:ln w="9525">
            <a:solidFill>
              <a:srgbClr val="4F81BD"/>
            </a:solidFill>
          </a:ln>
        </p:spPr>
        <p:txBody>
          <a:bodyPr vert="horz" wrap="square" lIns="0" tIns="30480" rIns="0" bIns="0" rtlCol="0">
            <a:spAutoFit/>
          </a:bodyPr>
          <a:lstStyle/>
          <a:p>
            <a:pPr marL="630555" marR="96520" indent="-527685">
              <a:lnSpc>
                <a:spcPct val="100000"/>
              </a:lnSpc>
              <a:spcBef>
                <a:spcPts val="240"/>
              </a:spcBef>
            </a:pPr>
            <a:r>
              <a:rPr sz="1800" spc="-5" dirty="0">
                <a:latin typeface="Calibri"/>
                <a:cs typeface="Calibri"/>
              </a:rPr>
              <a:t>Machine</a:t>
            </a:r>
            <a:r>
              <a:rPr sz="1800" spc="-60" dirty="0">
                <a:latin typeface="Calibri"/>
                <a:cs typeface="Calibri"/>
              </a:rPr>
              <a:t> </a:t>
            </a:r>
            <a:r>
              <a:rPr sz="1800" spc="-5" dirty="0">
                <a:latin typeface="Calibri"/>
                <a:cs typeface="Calibri"/>
              </a:rPr>
              <a:t>Learning </a:t>
            </a:r>
            <a:r>
              <a:rPr sz="1800" spc="-390" dirty="0">
                <a:latin typeface="Calibri"/>
                <a:cs typeface="Calibri"/>
              </a:rPr>
              <a:t> </a:t>
            </a:r>
            <a:r>
              <a:rPr sz="1800" spc="-5" dirty="0">
                <a:latin typeface="Calibri"/>
                <a:cs typeface="Calibri"/>
              </a:rPr>
              <a:t>Model</a:t>
            </a:r>
            <a:endParaRPr sz="1800">
              <a:latin typeface="Calibri"/>
              <a:cs typeface="Calibri"/>
            </a:endParaRPr>
          </a:p>
        </p:txBody>
      </p:sp>
      <p:sp>
        <p:nvSpPr>
          <p:cNvPr id="5" name="object 5"/>
          <p:cNvSpPr txBox="1"/>
          <p:nvPr/>
        </p:nvSpPr>
        <p:spPr>
          <a:xfrm>
            <a:off x="612194" y="5631338"/>
            <a:ext cx="234378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input</a:t>
            </a:r>
            <a:r>
              <a:rPr sz="1800" dirty="0">
                <a:latin typeface="Calibri"/>
                <a:cs typeface="Calibri"/>
              </a:rPr>
              <a:t> </a:t>
            </a:r>
            <a:r>
              <a:rPr sz="1800" spc="-15" dirty="0">
                <a:latin typeface="Calibri"/>
                <a:cs typeface="Calibri"/>
              </a:rPr>
              <a:t>(features</a:t>
            </a:r>
            <a:r>
              <a:rPr sz="1800" spc="20" dirty="0">
                <a:latin typeface="Calibri"/>
                <a:cs typeface="Calibri"/>
              </a:rPr>
              <a:t> </a:t>
            </a:r>
            <a:r>
              <a:rPr sz="1800" spc="5" dirty="0">
                <a:latin typeface="Calibri"/>
                <a:cs typeface="Calibri"/>
              </a:rPr>
              <a:t>of</a:t>
            </a:r>
            <a:r>
              <a:rPr sz="1800" spc="-20" dirty="0">
                <a:latin typeface="Calibri"/>
                <a:cs typeface="Calibri"/>
              </a:rPr>
              <a:t> </a:t>
            </a:r>
            <a:r>
              <a:rPr sz="1800" spc="-5" dirty="0">
                <a:latin typeface="Calibri"/>
                <a:cs typeface="Calibri"/>
              </a:rPr>
              <a:t>object)</a:t>
            </a:r>
            <a:endParaRPr sz="1800">
              <a:latin typeface="Calibri"/>
              <a:cs typeface="Calibri"/>
            </a:endParaRPr>
          </a:p>
        </p:txBody>
      </p:sp>
      <p:grpSp>
        <p:nvGrpSpPr>
          <p:cNvPr id="6" name="object 6"/>
          <p:cNvGrpSpPr/>
          <p:nvPr/>
        </p:nvGrpSpPr>
        <p:grpSpPr>
          <a:xfrm>
            <a:off x="3063580" y="5747388"/>
            <a:ext cx="591185" cy="101600"/>
            <a:chOff x="3063580" y="5747388"/>
            <a:chExt cx="591185" cy="101600"/>
          </a:xfrm>
        </p:grpSpPr>
        <p:sp>
          <p:nvSpPr>
            <p:cNvPr id="7" name="object 7"/>
            <p:cNvSpPr/>
            <p:nvPr/>
          </p:nvSpPr>
          <p:spPr>
            <a:xfrm>
              <a:off x="3063580" y="5798192"/>
              <a:ext cx="584835" cy="0"/>
            </a:xfrm>
            <a:custGeom>
              <a:avLst/>
              <a:gdLst/>
              <a:ahLst/>
              <a:cxnLst/>
              <a:rect l="l" t="t" r="r" b="b"/>
              <a:pathLst>
                <a:path w="584835">
                  <a:moveTo>
                    <a:pt x="0" y="0"/>
                  </a:moveTo>
                  <a:lnTo>
                    <a:pt x="584581" y="0"/>
                  </a:lnTo>
                </a:path>
              </a:pathLst>
            </a:custGeom>
            <a:ln w="12700">
              <a:solidFill>
                <a:srgbClr val="4A7EBB"/>
              </a:solidFill>
            </a:ln>
          </p:spPr>
          <p:txBody>
            <a:bodyPr wrap="square" lIns="0" tIns="0" rIns="0" bIns="0" rtlCol="0"/>
            <a:lstStyle/>
            <a:p>
              <a:endParaRPr/>
            </a:p>
          </p:txBody>
        </p:sp>
        <p:sp>
          <p:nvSpPr>
            <p:cNvPr id="8" name="object 8"/>
            <p:cNvSpPr/>
            <p:nvPr/>
          </p:nvSpPr>
          <p:spPr>
            <a:xfrm>
              <a:off x="3571957" y="5753738"/>
              <a:ext cx="76200" cy="88900"/>
            </a:xfrm>
            <a:custGeom>
              <a:avLst/>
              <a:gdLst/>
              <a:ahLst/>
              <a:cxnLst/>
              <a:rect l="l" t="t" r="r" b="b"/>
              <a:pathLst>
                <a:path w="76200" h="88900">
                  <a:moveTo>
                    <a:pt x="0" y="0"/>
                  </a:moveTo>
                  <a:lnTo>
                    <a:pt x="76200" y="44450"/>
                  </a:lnTo>
                  <a:lnTo>
                    <a:pt x="0" y="88900"/>
                  </a:lnTo>
                </a:path>
              </a:pathLst>
            </a:custGeom>
            <a:ln w="12700">
              <a:solidFill>
                <a:srgbClr val="4A7EBB"/>
              </a:solidFill>
            </a:ln>
          </p:spPr>
          <p:txBody>
            <a:bodyPr wrap="square" lIns="0" tIns="0" rIns="0" bIns="0" rtlCol="0"/>
            <a:lstStyle/>
            <a:p>
              <a:endParaRPr/>
            </a:p>
          </p:txBody>
        </p:sp>
      </p:grpSp>
      <p:sp>
        <p:nvSpPr>
          <p:cNvPr id="9" name="object 9"/>
          <p:cNvSpPr txBox="1"/>
          <p:nvPr/>
        </p:nvSpPr>
        <p:spPr>
          <a:xfrm>
            <a:off x="6201230" y="5046979"/>
            <a:ext cx="2164715" cy="884555"/>
          </a:xfrm>
          <a:prstGeom prst="rect">
            <a:avLst/>
          </a:prstGeom>
        </p:spPr>
        <p:txBody>
          <a:bodyPr vert="horz" wrap="square" lIns="0" tIns="12700" rIns="0" bIns="0" rtlCol="0">
            <a:spAutoFit/>
          </a:bodyPr>
          <a:lstStyle/>
          <a:p>
            <a:pPr marL="138430" marR="229235" indent="246379">
              <a:lnSpc>
                <a:spcPct val="100000"/>
              </a:lnSpc>
              <a:spcBef>
                <a:spcPts val="100"/>
              </a:spcBef>
            </a:pPr>
            <a:r>
              <a:rPr sz="1800" spc="-5" dirty="0">
                <a:solidFill>
                  <a:srgbClr val="FF0000"/>
                </a:solidFill>
                <a:latin typeface="Calibri"/>
                <a:cs typeface="Calibri"/>
              </a:rPr>
              <a:t>kills</a:t>
            </a:r>
            <a:r>
              <a:rPr sz="1800" spc="380" dirty="0">
                <a:solidFill>
                  <a:srgbClr val="FF0000"/>
                </a:solidFill>
                <a:latin typeface="Calibri"/>
                <a:cs typeface="Calibri"/>
              </a:rPr>
              <a:t> </a:t>
            </a:r>
            <a:r>
              <a:rPr sz="1800" spc="-10" dirty="0">
                <a:solidFill>
                  <a:srgbClr val="FF0000"/>
                </a:solidFill>
                <a:latin typeface="Calibri"/>
                <a:cs typeface="Calibri"/>
              </a:rPr>
              <a:t>cancer</a:t>
            </a:r>
            <a:r>
              <a:rPr sz="1800" spc="10" dirty="0">
                <a:solidFill>
                  <a:srgbClr val="FF0000"/>
                </a:solidFill>
                <a:latin typeface="Calibri"/>
                <a:cs typeface="Calibri"/>
              </a:rPr>
              <a:t> </a:t>
            </a:r>
            <a:r>
              <a:rPr sz="1800" spc="5" dirty="0">
                <a:solidFill>
                  <a:srgbClr val="FF0000"/>
                </a:solidFill>
                <a:latin typeface="Calibri"/>
                <a:cs typeface="Calibri"/>
              </a:rPr>
              <a:t>or </a:t>
            </a:r>
            <a:r>
              <a:rPr sz="1800" spc="10" dirty="0">
                <a:solidFill>
                  <a:srgbClr val="FF0000"/>
                </a:solidFill>
                <a:latin typeface="Calibri"/>
                <a:cs typeface="Calibri"/>
              </a:rPr>
              <a:t> </a:t>
            </a:r>
            <a:r>
              <a:rPr sz="1800" spc="-5" dirty="0">
                <a:solidFill>
                  <a:srgbClr val="FF0000"/>
                </a:solidFill>
                <a:latin typeface="Calibri"/>
                <a:cs typeface="Calibri"/>
              </a:rPr>
              <a:t>does</a:t>
            </a:r>
            <a:r>
              <a:rPr sz="1800" spc="-30" dirty="0">
                <a:solidFill>
                  <a:srgbClr val="FF0000"/>
                </a:solidFill>
                <a:latin typeface="Calibri"/>
                <a:cs typeface="Calibri"/>
              </a:rPr>
              <a:t> </a:t>
            </a:r>
            <a:r>
              <a:rPr sz="1800" dirty="0">
                <a:solidFill>
                  <a:srgbClr val="FF0000"/>
                </a:solidFill>
                <a:latin typeface="Calibri"/>
                <a:cs typeface="Calibri"/>
              </a:rPr>
              <a:t>not</a:t>
            </a:r>
            <a:r>
              <a:rPr sz="1800" spc="-25" dirty="0">
                <a:solidFill>
                  <a:srgbClr val="FF0000"/>
                </a:solidFill>
                <a:latin typeface="Calibri"/>
                <a:cs typeface="Calibri"/>
              </a:rPr>
              <a:t> </a:t>
            </a:r>
            <a:r>
              <a:rPr sz="1800" spc="-5" dirty="0">
                <a:solidFill>
                  <a:srgbClr val="FF0000"/>
                </a:solidFill>
                <a:latin typeface="Calibri"/>
                <a:cs typeface="Calibri"/>
              </a:rPr>
              <a:t>kill </a:t>
            </a:r>
            <a:r>
              <a:rPr sz="1800" spc="-10" dirty="0">
                <a:solidFill>
                  <a:srgbClr val="FF0000"/>
                </a:solidFill>
                <a:latin typeface="Calibri"/>
                <a:cs typeface="Calibri"/>
              </a:rPr>
              <a:t>cancer</a:t>
            </a:r>
            <a:endParaRPr sz="1800">
              <a:latin typeface="Calibri"/>
              <a:cs typeface="Calibri"/>
            </a:endParaRPr>
          </a:p>
          <a:p>
            <a:pPr marL="12700">
              <a:lnSpc>
                <a:spcPct val="100000"/>
              </a:lnSpc>
              <a:spcBef>
                <a:spcPts val="280"/>
              </a:spcBef>
            </a:pPr>
            <a:r>
              <a:rPr sz="1800" spc="-5" dirty="0">
                <a:latin typeface="Calibri"/>
                <a:cs typeface="Calibri"/>
              </a:rPr>
              <a:t>output</a:t>
            </a:r>
            <a:r>
              <a:rPr sz="1800" spc="5" dirty="0">
                <a:latin typeface="Calibri"/>
                <a:cs typeface="Calibri"/>
              </a:rPr>
              <a:t> </a:t>
            </a:r>
            <a:r>
              <a:rPr sz="1800" spc="-5" dirty="0">
                <a:latin typeface="Calibri"/>
                <a:cs typeface="Calibri"/>
              </a:rPr>
              <a:t>(class</a:t>
            </a:r>
            <a:r>
              <a:rPr sz="1800" spc="-25" dirty="0">
                <a:latin typeface="Calibri"/>
                <a:cs typeface="Calibri"/>
              </a:rPr>
              <a:t> </a:t>
            </a:r>
            <a:r>
              <a:rPr sz="1800" spc="5" dirty="0">
                <a:latin typeface="Calibri"/>
                <a:cs typeface="Calibri"/>
              </a:rPr>
              <a:t>of</a:t>
            </a:r>
            <a:r>
              <a:rPr sz="1800" spc="-15" dirty="0">
                <a:latin typeface="Calibri"/>
                <a:cs typeface="Calibri"/>
              </a:rPr>
              <a:t> </a:t>
            </a:r>
            <a:r>
              <a:rPr sz="1800" spc="-5" dirty="0">
                <a:latin typeface="Calibri"/>
                <a:cs typeface="Calibri"/>
              </a:rPr>
              <a:t>object)</a:t>
            </a:r>
            <a:endParaRPr sz="1800">
              <a:latin typeface="Calibri"/>
              <a:cs typeface="Calibri"/>
            </a:endParaRPr>
          </a:p>
        </p:txBody>
      </p:sp>
      <p:grpSp>
        <p:nvGrpSpPr>
          <p:cNvPr id="10" name="object 10"/>
          <p:cNvGrpSpPr/>
          <p:nvPr/>
        </p:nvGrpSpPr>
        <p:grpSpPr>
          <a:xfrm>
            <a:off x="5525342" y="5747387"/>
            <a:ext cx="591185" cy="101600"/>
            <a:chOff x="5525342" y="5747387"/>
            <a:chExt cx="591185" cy="101600"/>
          </a:xfrm>
        </p:grpSpPr>
        <p:sp>
          <p:nvSpPr>
            <p:cNvPr id="11" name="object 11"/>
            <p:cNvSpPr/>
            <p:nvPr/>
          </p:nvSpPr>
          <p:spPr>
            <a:xfrm>
              <a:off x="5525342" y="5798192"/>
              <a:ext cx="584835" cy="0"/>
            </a:xfrm>
            <a:custGeom>
              <a:avLst/>
              <a:gdLst/>
              <a:ahLst/>
              <a:cxnLst/>
              <a:rect l="l" t="t" r="r" b="b"/>
              <a:pathLst>
                <a:path w="584835">
                  <a:moveTo>
                    <a:pt x="0" y="0"/>
                  </a:moveTo>
                  <a:lnTo>
                    <a:pt x="584581" y="0"/>
                  </a:lnTo>
                </a:path>
              </a:pathLst>
            </a:custGeom>
            <a:ln w="12700">
              <a:solidFill>
                <a:srgbClr val="4A7EBB"/>
              </a:solidFill>
            </a:ln>
          </p:spPr>
          <p:txBody>
            <a:bodyPr wrap="square" lIns="0" tIns="0" rIns="0" bIns="0" rtlCol="0"/>
            <a:lstStyle/>
            <a:p>
              <a:endParaRPr/>
            </a:p>
          </p:txBody>
        </p:sp>
        <p:sp>
          <p:nvSpPr>
            <p:cNvPr id="12" name="object 12"/>
            <p:cNvSpPr/>
            <p:nvPr/>
          </p:nvSpPr>
          <p:spPr>
            <a:xfrm>
              <a:off x="6033720" y="5753737"/>
              <a:ext cx="76200" cy="88900"/>
            </a:xfrm>
            <a:custGeom>
              <a:avLst/>
              <a:gdLst/>
              <a:ahLst/>
              <a:cxnLst/>
              <a:rect l="l" t="t" r="r" b="b"/>
              <a:pathLst>
                <a:path w="76200" h="88900">
                  <a:moveTo>
                    <a:pt x="0" y="0"/>
                  </a:moveTo>
                  <a:lnTo>
                    <a:pt x="76200" y="44449"/>
                  </a:lnTo>
                  <a:lnTo>
                    <a:pt x="0" y="88899"/>
                  </a:lnTo>
                </a:path>
              </a:pathLst>
            </a:custGeom>
            <a:ln w="12700">
              <a:solidFill>
                <a:srgbClr val="4A7EBB"/>
              </a:solidFill>
            </a:ln>
          </p:spPr>
          <p:txBody>
            <a:bodyPr wrap="square" lIns="0" tIns="0" rIns="0" bIns="0" rtlCol="0"/>
            <a:lstStyle/>
            <a:p>
              <a:endParaRPr/>
            </a:p>
          </p:txBody>
        </p:sp>
      </p:grpSp>
      <p:sp>
        <p:nvSpPr>
          <p:cNvPr id="13" name="object 13"/>
          <p:cNvSpPr txBox="1"/>
          <p:nvPr/>
        </p:nvSpPr>
        <p:spPr>
          <a:xfrm>
            <a:off x="4139996" y="4883187"/>
            <a:ext cx="906144" cy="369570"/>
          </a:xfrm>
          <a:prstGeom prst="rect">
            <a:avLst/>
          </a:prstGeom>
          <a:ln w="9525">
            <a:solidFill>
              <a:srgbClr val="4F81BD"/>
            </a:solidFill>
          </a:ln>
        </p:spPr>
        <p:txBody>
          <a:bodyPr vert="horz" wrap="square" lIns="0" tIns="30480" rIns="0" bIns="0" rtlCol="0">
            <a:spAutoFit/>
          </a:bodyPr>
          <a:lstStyle/>
          <a:p>
            <a:pPr marL="90805">
              <a:lnSpc>
                <a:spcPct val="100000"/>
              </a:lnSpc>
              <a:spcBef>
                <a:spcPts val="240"/>
              </a:spcBef>
            </a:pPr>
            <a:r>
              <a:rPr sz="1800" spc="-15" dirty="0">
                <a:latin typeface="Calibri"/>
                <a:cs typeface="Calibri"/>
              </a:rPr>
              <a:t>training</a:t>
            </a:r>
            <a:endParaRPr sz="1800">
              <a:latin typeface="Calibri"/>
              <a:cs typeface="Calibri"/>
            </a:endParaRPr>
          </a:p>
        </p:txBody>
      </p:sp>
      <p:grpSp>
        <p:nvGrpSpPr>
          <p:cNvPr id="14" name="object 14"/>
          <p:cNvGrpSpPr/>
          <p:nvPr/>
        </p:nvGrpSpPr>
        <p:grpSpPr>
          <a:xfrm>
            <a:off x="4542228" y="5252523"/>
            <a:ext cx="101600" cy="318135"/>
            <a:chOff x="4542228" y="5252523"/>
            <a:chExt cx="101600" cy="318135"/>
          </a:xfrm>
        </p:grpSpPr>
        <p:sp>
          <p:nvSpPr>
            <p:cNvPr id="15" name="object 15"/>
            <p:cNvSpPr/>
            <p:nvPr/>
          </p:nvSpPr>
          <p:spPr>
            <a:xfrm>
              <a:off x="4593034" y="5252523"/>
              <a:ext cx="0" cy="210185"/>
            </a:xfrm>
            <a:custGeom>
              <a:avLst/>
              <a:gdLst/>
              <a:ahLst/>
              <a:cxnLst/>
              <a:rect l="l" t="t" r="r" b="b"/>
              <a:pathLst>
                <a:path h="210185">
                  <a:moveTo>
                    <a:pt x="0" y="0"/>
                  </a:moveTo>
                  <a:lnTo>
                    <a:pt x="0" y="209931"/>
                  </a:lnTo>
                </a:path>
              </a:pathLst>
            </a:custGeom>
            <a:ln w="12700">
              <a:solidFill>
                <a:srgbClr val="4A7EBB"/>
              </a:solidFill>
            </a:ln>
          </p:spPr>
          <p:txBody>
            <a:bodyPr wrap="square" lIns="0" tIns="0" rIns="0" bIns="0" rtlCol="0"/>
            <a:lstStyle/>
            <a:p>
              <a:endParaRPr/>
            </a:p>
          </p:txBody>
        </p:sp>
        <p:sp>
          <p:nvSpPr>
            <p:cNvPr id="16" name="object 16"/>
            <p:cNvSpPr/>
            <p:nvPr/>
          </p:nvSpPr>
          <p:spPr>
            <a:xfrm>
              <a:off x="4548578" y="5487596"/>
              <a:ext cx="88900" cy="76835"/>
            </a:xfrm>
            <a:custGeom>
              <a:avLst/>
              <a:gdLst/>
              <a:ahLst/>
              <a:cxnLst/>
              <a:rect l="l" t="t" r="r" b="b"/>
              <a:pathLst>
                <a:path w="88900" h="76835">
                  <a:moveTo>
                    <a:pt x="0" y="76200"/>
                  </a:moveTo>
                  <a:lnTo>
                    <a:pt x="44462" y="0"/>
                  </a:lnTo>
                  <a:lnTo>
                    <a:pt x="88900" y="76212"/>
                  </a:lnTo>
                </a:path>
              </a:pathLst>
            </a:custGeom>
            <a:ln w="12700">
              <a:solidFill>
                <a:srgbClr val="4A7EBB"/>
              </a:solidFill>
            </a:ln>
          </p:spPr>
          <p:txBody>
            <a:bodyPr wrap="square" lIns="0" tIns="0" rIns="0" bIns="0" rtlCol="0"/>
            <a:lstStyle/>
            <a:p>
              <a:endParaRPr/>
            </a:p>
          </p:txBody>
        </p:sp>
      </p:grpSp>
      <p:sp>
        <p:nvSpPr>
          <p:cNvPr id="17" name="object 17"/>
          <p:cNvSpPr txBox="1"/>
          <p:nvPr/>
        </p:nvSpPr>
        <p:spPr>
          <a:xfrm>
            <a:off x="317118" y="5046979"/>
            <a:ext cx="30994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Calibri"/>
                <a:cs typeface="Calibri"/>
              </a:rPr>
              <a:t>chemical</a:t>
            </a:r>
            <a:r>
              <a:rPr sz="1800" spc="-25" dirty="0">
                <a:solidFill>
                  <a:srgbClr val="FF0000"/>
                </a:solidFill>
                <a:latin typeface="Calibri"/>
                <a:cs typeface="Calibri"/>
              </a:rPr>
              <a:t> </a:t>
            </a:r>
            <a:r>
              <a:rPr sz="1800" spc="-15" dirty="0">
                <a:solidFill>
                  <a:srgbClr val="FF0000"/>
                </a:solidFill>
                <a:latin typeface="Calibri"/>
                <a:cs typeface="Calibri"/>
              </a:rPr>
              <a:t>attributes</a:t>
            </a:r>
            <a:r>
              <a:rPr sz="1800" spc="40" dirty="0">
                <a:solidFill>
                  <a:srgbClr val="FF0000"/>
                </a:solidFill>
                <a:latin typeface="Calibri"/>
                <a:cs typeface="Calibri"/>
              </a:rPr>
              <a:t> </a:t>
            </a:r>
            <a:r>
              <a:rPr sz="1800" spc="5" dirty="0">
                <a:solidFill>
                  <a:srgbClr val="FF0000"/>
                </a:solidFill>
                <a:latin typeface="Calibri"/>
                <a:cs typeface="Calibri"/>
              </a:rPr>
              <a:t>of</a:t>
            </a:r>
            <a:r>
              <a:rPr sz="1800" spc="-20" dirty="0">
                <a:solidFill>
                  <a:srgbClr val="FF0000"/>
                </a:solidFill>
                <a:latin typeface="Calibri"/>
                <a:cs typeface="Calibri"/>
              </a:rPr>
              <a:t> </a:t>
            </a:r>
            <a:r>
              <a:rPr sz="1800" spc="-5" dirty="0">
                <a:solidFill>
                  <a:srgbClr val="FF0000"/>
                </a:solidFill>
                <a:latin typeface="Calibri"/>
                <a:cs typeface="Calibri"/>
              </a:rPr>
              <a:t>compound</a:t>
            </a:r>
            <a:endParaRPr sz="1800">
              <a:latin typeface="Calibri"/>
              <a:cs typeface="Calibri"/>
            </a:endParaRPr>
          </a:p>
        </p:txBody>
      </p:sp>
      <p:sp>
        <p:nvSpPr>
          <p:cNvPr id="18" name="object 18"/>
          <p:cNvSpPr txBox="1"/>
          <p:nvPr/>
        </p:nvSpPr>
        <p:spPr>
          <a:xfrm>
            <a:off x="542747" y="5321300"/>
            <a:ext cx="265049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0000"/>
                </a:solidFill>
                <a:latin typeface="Calibri"/>
                <a:cs typeface="Calibri"/>
              </a:rPr>
              <a:t>(e.g.,</a:t>
            </a:r>
            <a:r>
              <a:rPr sz="1800" spc="-30" dirty="0">
                <a:solidFill>
                  <a:srgbClr val="FF0000"/>
                </a:solidFill>
                <a:latin typeface="Calibri"/>
                <a:cs typeface="Calibri"/>
              </a:rPr>
              <a:t> </a:t>
            </a:r>
            <a:r>
              <a:rPr sz="1800" spc="-5" dirty="0">
                <a:solidFill>
                  <a:srgbClr val="FF0000"/>
                </a:solidFill>
                <a:latin typeface="Calibri"/>
                <a:cs typeface="Calibri"/>
              </a:rPr>
              <a:t>is</a:t>
            </a:r>
            <a:r>
              <a:rPr sz="1800" spc="5" dirty="0">
                <a:solidFill>
                  <a:srgbClr val="FF0000"/>
                </a:solidFill>
                <a:latin typeface="Calibri"/>
                <a:cs typeface="Calibri"/>
              </a:rPr>
              <a:t> </a:t>
            </a:r>
            <a:r>
              <a:rPr sz="1800" spc="-5" dirty="0">
                <a:solidFill>
                  <a:srgbClr val="FF0000"/>
                </a:solidFill>
                <a:latin typeface="Calibri"/>
                <a:cs typeface="Calibri"/>
              </a:rPr>
              <a:t>it</a:t>
            </a:r>
            <a:r>
              <a:rPr sz="1800" spc="-15" dirty="0">
                <a:solidFill>
                  <a:srgbClr val="FF0000"/>
                </a:solidFill>
                <a:latin typeface="Calibri"/>
                <a:cs typeface="Calibri"/>
              </a:rPr>
              <a:t> </a:t>
            </a:r>
            <a:r>
              <a:rPr sz="1800" dirty="0">
                <a:solidFill>
                  <a:srgbClr val="FF0000"/>
                </a:solidFill>
                <a:latin typeface="Calibri"/>
                <a:cs typeface="Calibri"/>
              </a:rPr>
              <a:t>an</a:t>
            </a:r>
            <a:r>
              <a:rPr sz="1800" spc="5" dirty="0">
                <a:solidFill>
                  <a:srgbClr val="FF0000"/>
                </a:solidFill>
                <a:latin typeface="Calibri"/>
                <a:cs typeface="Calibri"/>
              </a:rPr>
              <a:t> </a:t>
            </a:r>
            <a:r>
              <a:rPr sz="1800" dirty="0">
                <a:solidFill>
                  <a:srgbClr val="FF0000"/>
                </a:solidFill>
                <a:latin typeface="Calibri"/>
                <a:cs typeface="Calibri"/>
              </a:rPr>
              <a:t>acid</a:t>
            </a:r>
            <a:r>
              <a:rPr sz="1800" spc="-20" dirty="0">
                <a:solidFill>
                  <a:srgbClr val="FF0000"/>
                </a:solidFill>
                <a:latin typeface="Calibri"/>
                <a:cs typeface="Calibri"/>
              </a:rPr>
              <a:t> </a:t>
            </a:r>
            <a:r>
              <a:rPr sz="1800" spc="5" dirty="0">
                <a:solidFill>
                  <a:srgbClr val="FF0000"/>
                </a:solidFill>
                <a:latin typeface="Calibri"/>
                <a:cs typeface="Calibri"/>
              </a:rPr>
              <a:t>or</a:t>
            </a:r>
            <a:r>
              <a:rPr sz="1800" spc="-15" dirty="0">
                <a:solidFill>
                  <a:srgbClr val="FF0000"/>
                </a:solidFill>
                <a:latin typeface="Calibri"/>
                <a:cs typeface="Calibri"/>
              </a:rPr>
              <a:t> </a:t>
            </a:r>
            <a:r>
              <a:rPr sz="1800" dirty="0">
                <a:solidFill>
                  <a:srgbClr val="FF0000"/>
                </a:solidFill>
                <a:latin typeface="Calibri"/>
                <a:cs typeface="Calibri"/>
              </a:rPr>
              <a:t>a</a:t>
            </a:r>
            <a:r>
              <a:rPr sz="1800" spc="-10" dirty="0">
                <a:solidFill>
                  <a:srgbClr val="FF0000"/>
                </a:solidFill>
                <a:latin typeface="Calibri"/>
                <a:cs typeface="Calibri"/>
              </a:rPr>
              <a:t> </a:t>
            </a:r>
            <a:r>
              <a:rPr sz="1800" spc="-5" dirty="0">
                <a:solidFill>
                  <a:srgbClr val="FF0000"/>
                </a:solidFill>
                <a:latin typeface="Calibri"/>
                <a:cs typeface="Calibri"/>
              </a:rPr>
              <a:t>base?)</a:t>
            </a:r>
            <a:endParaRPr sz="1800">
              <a:latin typeface="Calibri"/>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58728" y="2404694"/>
            <a:ext cx="4252595" cy="3192145"/>
            <a:chOff x="4558728" y="2404694"/>
            <a:chExt cx="4252595" cy="3192145"/>
          </a:xfrm>
        </p:grpSpPr>
        <p:pic>
          <p:nvPicPr>
            <p:cNvPr id="3" name="object 3"/>
            <p:cNvPicPr/>
            <p:nvPr/>
          </p:nvPicPr>
          <p:blipFill>
            <a:blip r:embed="rId2" cstate="print"/>
            <a:stretch>
              <a:fillRect/>
            </a:stretch>
          </p:blipFill>
          <p:spPr>
            <a:xfrm>
              <a:off x="4558728" y="2404694"/>
              <a:ext cx="232191" cy="3104909"/>
            </a:xfrm>
            <a:prstGeom prst="rect">
              <a:avLst/>
            </a:prstGeom>
          </p:spPr>
        </p:pic>
        <p:sp>
          <p:nvSpPr>
            <p:cNvPr id="4" name="object 4"/>
            <p:cNvSpPr/>
            <p:nvPr/>
          </p:nvSpPr>
          <p:spPr>
            <a:xfrm>
              <a:off x="4674806" y="2530195"/>
              <a:ext cx="0" cy="2940685"/>
            </a:xfrm>
            <a:custGeom>
              <a:avLst/>
              <a:gdLst/>
              <a:ahLst/>
              <a:cxnLst/>
              <a:rect l="l" t="t" r="r" b="b"/>
              <a:pathLst>
                <a:path h="2940685">
                  <a:moveTo>
                    <a:pt x="0" y="2940202"/>
                  </a:moveTo>
                  <a:lnTo>
                    <a:pt x="0" y="0"/>
                  </a:lnTo>
                </a:path>
              </a:pathLst>
            </a:custGeom>
            <a:ln w="19354">
              <a:solidFill>
                <a:srgbClr val="000000"/>
              </a:solidFill>
            </a:ln>
          </p:spPr>
          <p:txBody>
            <a:bodyPr wrap="square" lIns="0" tIns="0" rIns="0" bIns="0" rtlCol="0"/>
            <a:lstStyle/>
            <a:p>
              <a:endParaRPr/>
            </a:p>
          </p:txBody>
        </p:sp>
        <p:sp>
          <p:nvSpPr>
            <p:cNvPr id="5" name="object 5"/>
            <p:cNvSpPr/>
            <p:nvPr/>
          </p:nvSpPr>
          <p:spPr>
            <a:xfrm>
              <a:off x="4640948" y="2530195"/>
              <a:ext cx="67945" cy="58419"/>
            </a:xfrm>
            <a:custGeom>
              <a:avLst/>
              <a:gdLst/>
              <a:ahLst/>
              <a:cxnLst/>
              <a:rect l="l" t="t" r="r" b="b"/>
              <a:pathLst>
                <a:path w="67945" h="58419">
                  <a:moveTo>
                    <a:pt x="0" y="58038"/>
                  </a:moveTo>
                  <a:lnTo>
                    <a:pt x="33858" y="0"/>
                  </a:lnTo>
                  <a:lnTo>
                    <a:pt x="67729" y="58026"/>
                  </a:lnTo>
                </a:path>
              </a:pathLst>
            </a:custGeom>
            <a:ln w="19354">
              <a:solidFill>
                <a:srgbClr val="000000"/>
              </a:solidFill>
            </a:ln>
          </p:spPr>
          <p:txBody>
            <a:bodyPr wrap="square" lIns="0" tIns="0" rIns="0" bIns="0" rtlCol="0"/>
            <a:lstStyle/>
            <a:p>
              <a:endParaRPr/>
            </a:p>
          </p:txBody>
        </p:sp>
        <p:pic>
          <p:nvPicPr>
            <p:cNvPr id="6" name="object 6"/>
            <p:cNvPicPr/>
            <p:nvPr/>
          </p:nvPicPr>
          <p:blipFill>
            <a:blip r:embed="rId3" cstate="print"/>
            <a:stretch>
              <a:fillRect/>
            </a:stretch>
          </p:blipFill>
          <p:spPr>
            <a:xfrm>
              <a:off x="4645812" y="5364530"/>
              <a:ext cx="4165516" cy="232129"/>
            </a:xfrm>
            <a:prstGeom prst="rect">
              <a:avLst/>
            </a:prstGeom>
          </p:spPr>
        </p:pic>
        <p:sp>
          <p:nvSpPr>
            <p:cNvPr id="7" name="object 7"/>
            <p:cNvSpPr/>
            <p:nvPr/>
          </p:nvSpPr>
          <p:spPr>
            <a:xfrm>
              <a:off x="4674806" y="5470913"/>
              <a:ext cx="4000500" cy="0"/>
            </a:xfrm>
            <a:custGeom>
              <a:avLst/>
              <a:gdLst/>
              <a:ahLst/>
              <a:cxnLst/>
              <a:rect l="l" t="t" r="r" b="b"/>
              <a:pathLst>
                <a:path w="4000500">
                  <a:moveTo>
                    <a:pt x="0" y="0"/>
                  </a:moveTo>
                  <a:lnTo>
                    <a:pt x="3999953" y="0"/>
                  </a:lnTo>
                </a:path>
              </a:pathLst>
            </a:custGeom>
            <a:ln w="19354">
              <a:solidFill>
                <a:srgbClr val="000000"/>
              </a:solidFill>
            </a:ln>
          </p:spPr>
          <p:txBody>
            <a:bodyPr wrap="square" lIns="0" tIns="0" rIns="0" bIns="0" rtlCol="0"/>
            <a:lstStyle/>
            <a:p>
              <a:endParaRPr/>
            </a:p>
          </p:txBody>
        </p:sp>
        <p:sp>
          <p:nvSpPr>
            <p:cNvPr id="8" name="object 8"/>
            <p:cNvSpPr/>
            <p:nvPr/>
          </p:nvSpPr>
          <p:spPr>
            <a:xfrm>
              <a:off x="8616705" y="5437056"/>
              <a:ext cx="58419" cy="67945"/>
            </a:xfrm>
            <a:custGeom>
              <a:avLst/>
              <a:gdLst/>
              <a:ahLst/>
              <a:cxnLst/>
              <a:rect l="l" t="t" r="r" b="b"/>
              <a:pathLst>
                <a:path w="58420" h="67945">
                  <a:moveTo>
                    <a:pt x="0" y="0"/>
                  </a:moveTo>
                  <a:lnTo>
                    <a:pt x="58051" y="33858"/>
                  </a:lnTo>
                  <a:lnTo>
                    <a:pt x="0" y="67703"/>
                  </a:lnTo>
                </a:path>
              </a:pathLst>
            </a:custGeom>
            <a:ln w="19354">
              <a:solidFill>
                <a:srgbClr val="000000"/>
              </a:solidFill>
            </a:ln>
          </p:spPr>
          <p:txBody>
            <a:bodyPr wrap="square" lIns="0" tIns="0" rIns="0" bIns="0" rtlCol="0"/>
            <a:lstStyle/>
            <a:p>
              <a:endParaRPr/>
            </a:p>
          </p:txBody>
        </p:sp>
        <p:pic>
          <p:nvPicPr>
            <p:cNvPr id="9" name="object 9"/>
            <p:cNvPicPr/>
            <p:nvPr/>
          </p:nvPicPr>
          <p:blipFill>
            <a:blip r:embed="rId4" cstate="print"/>
            <a:stretch>
              <a:fillRect/>
            </a:stretch>
          </p:blipFill>
          <p:spPr>
            <a:xfrm>
              <a:off x="5748850" y="2680312"/>
              <a:ext cx="130632" cy="130594"/>
            </a:xfrm>
            <a:prstGeom prst="rect">
              <a:avLst/>
            </a:prstGeom>
          </p:spPr>
        </p:pic>
        <p:pic>
          <p:nvPicPr>
            <p:cNvPr id="10" name="object 10"/>
            <p:cNvPicPr/>
            <p:nvPr/>
          </p:nvPicPr>
          <p:blipFill>
            <a:blip r:embed="rId4" cstate="print"/>
            <a:stretch>
              <a:fillRect/>
            </a:stretch>
          </p:blipFill>
          <p:spPr>
            <a:xfrm>
              <a:off x="5473082" y="3038205"/>
              <a:ext cx="130632" cy="130594"/>
            </a:xfrm>
            <a:prstGeom prst="rect">
              <a:avLst/>
            </a:prstGeom>
          </p:spPr>
        </p:pic>
        <p:pic>
          <p:nvPicPr>
            <p:cNvPr id="11" name="object 11"/>
            <p:cNvPicPr/>
            <p:nvPr/>
          </p:nvPicPr>
          <p:blipFill>
            <a:blip r:embed="rId5" cstate="print"/>
            <a:stretch>
              <a:fillRect/>
            </a:stretch>
          </p:blipFill>
          <p:spPr>
            <a:xfrm>
              <a:off x="5637575" y="3212316"/>
              <a:ext cx="130632" cy="130594"/>
            </a:xfrm>
            <a:prstGeom prst="rect">
              <a:avLst/>
            </a:prstGeom>
          </p:spPr>
        </p:pic>
        <p:pic>
          <p:nvPicPr>
            <p:cNvPr id="12" name="object 12"/>
            <p:cNvPicPr/>
            <p:nvPr/>
          </p:nvPicPr>
          <p:blipFill>
            <a:blip r:embed="rId5" cstate="print"/>
            <a:stretch>
              <a:fillRect/>
            </a:stretch>
          </p:blipFill>
          <p:spPr>
            <a:xfrm>
              <a:off x="5942371" y="2922134"/>
              <a:ext cx="130632" cy="130594"/>
            </a:xfrm>
            <a:prstGeom prst="rect">
              <a:avLst/>
            </a:prstGeom>
          </p:spPr>
        </p:pic>
        <p:pic>
          <p:nvPicPr>
            <p:cNvPr id="13" name="object 13"/>
            <p:cNvPicPr/>
            <p:nvPr/>
          </p:nvPicPr>
          <p:blipFill>
            <a:blip r:embed="rId6" cstate="print"/>
            <a:stretch>
              <a:fillRect/>
            </a:stretch>
          </p:blipFill>
          <p:spPr>
            <a:xfrm>
              <a:off x="5879477" y="3492828"/>
              <a:ext cx="130632" cy="130594"/>
            </a:xfrm>
            <a:prstGeom prst="rect">
              <a:avLst/>
            </a:prstGeom>
          </p:spPr>
        </p:pic>
        <p:pic>
          <p:nvPicPr>
            <p:cNvPr id="14" name="object 14"/>
            <p:cNvPicPr/>
            <p:nvPr/>
          </p:nvPicPr>
          <p:blipFill>
            <a:blip r:embed="rId7" cstate="print"/>
            <a:stretch>
              <a:fillRect/>
            </a:stretch>
          </p:blipFill>
          <p:spPr>
            <a:xfrm>
              <a:off x="7035768" y="3947450"/>
              <a:ext cx="130632" cy="130594"/>
            </a:xfrm>
            <a:prstGeom prst="rect">
              <a:avLst/>
            </a:prstGeom>
          </p:spPr>
        </p:pic>
        <p:pic>
          <p:nvPicPr>
            <p:cNvPr id="15" name="object 15"/>
            <p:cNvPicPr/>
            <p:nvPr/>
          </p:nvPicPr>
          <p:blipFill>
            <a:blip r:embed="rId5" cstate="print"/>
            <a:stretch>
              <a:fillRect/>
            </a:stretch>
          </p:blipFill>
          <p:spPr>
            <a:xfrm>
              <a:off x="5976237" y="3289701"/>
              <a:ext cx="130632" cy="130594"/>
            </a:xfrm>
            <a:prstGeom prst="rect">
              <a:avLst/>
            </a:prstGeom>
          </p:spPr>
        </p:pic>
        <p:pic>
          <p:nvPicPr>
            <p:cNvPr id="16" name="object 16"/>
            <p:cNvPicPr/>
            <p:nvPr/>
          </p:nvPicPr>
          <p:blipFill>
            <a:blip r:embed="rId8" cstate="print"/>
            <a:stretch>
              <a:fillRect/>
            </a:stretch>
          </p:blipFill>
          <p:spPr>
            <a:xfrm>
              <a:off x="7098662" y="4397235"/>
              <a:ext cx="130632" cy="130594"/>
            </a:xfrm>
            <a:prstGeom prst="rect">
              <a:avLst/>
            </a:prstGeom>
          </p:spPr>
        </p:pic>
        <p:pic>
          <p:nvPicPr>
            <p:cNvPr id="17" name="object 17"/>
            <p:cNvPicPr/>
            <p:nvPr/>
          </p:nvPicPr>
          <p:blipFill>
            <a:blip r:embed="rId6" cstate="print"/>
            <a:stretch>
              <a:fillRect/>
            </a:stretch>
          </p:blipFill>
          <p:spPr>
            <a:xfrm>
              <a:off x="6252006" y="2806063"/>
              <a:ext cx="130632" cy="130594"/>
            </a:xfrm>
            <a:prstGeom prst="rect">
              <a:avLst/>
            </a:prstGeom>
          </p:spPr>
        </p:pic>
        <p:pic>
          <p:nvPicPr>
            <p:cNvPr id="18" name="object 18"/>
            <p:cNvPicPr/>
            <p:nvPr/>
          </p:nvPicPr>
          <p:blipFill>
            <a:blip r:embed="rId9" cstate="print"/>
            <a:stretch>
              <a:fillRect/>
            </a:stretch>
          </p:blipFill>
          <p:spPr>
            <a:xfrm>
              <a:off x="7355079" y="3870070"/>
              <a:ext cx="130632" cy="130594"/>
            </a:xfrm>
            <a:prstGeom prst="rect">
              <a:avLst/>
            </a:prstGeom>
          </p:spPr>
        </p:pic>
      </p:grpSp>
      <p:sp>
        <p:nvSpPr>
          <p:cNvPr id="19" name="object 19"/>
          <p:cNvSpPr txBox="1"/>
          <p:nvPr/>
        </p:nvSpPr>
        <p:spPr>
          <a:xfrm>
            <a:off x="4612233" y="2211458"/>
            <a:ext cx="120014" cy="274955"/>
          </a:xfrm>
          <a:prstGeom prst="rect">
            <a:avLst/>
          </a:prstGeom>
        </p:spPr>
        <p:txBody>
          <a:bodyPr vert="horz" wrap="square" lIns="0" tIns="17145" rIns="0" bIns="0" rtlCol="0">
            <a:spAutoFit/>
          </a:bodyPr>
          <a:lstStyle/>
          <a:p>
            <a:pPr marL="12700">
              <a:lnSpc>
                <a:spcPct val="100000"/>
              </a:lnSpc>
              <a:spcBef>
                <a:spcPts val="135"/>
              </a:spcBef>
            </a:pPr>
            <a:r>
              <a:rPr sz="1600" spc="15" dirty="0">
                <a:latin typeface="Calibri"/>
                <a:cs typeface="Calibri"/>
              </a:rPr>
              <a:t>y</a:t>
            </a:r>
            <a:endParaRPr sz="1600">
              <a:latin typeface="Calibri"/>
              <a:cs typeface="Calibri"/>
            </a:endParaRPr>
          </a:p>
        </p:txBody>
      </p:sp>
      <p:sp>
        <p:nvSpPr>
          <p:cNvPr id="20" name="object 20"/>
          <p:cNvSpPr txBox="1"/>
          <p:nvPr/>
        </p:nvSpPr>
        <p:spPr>
          <a:xfrm>
            <a:off x="8728436" y="5294748"/>
            <a:ext cx="115570" cy="274955"/>
          </a:xfrm>
          <a:prstGeom prst="rect">
            <a:avLst/>
          </a:prstGeom>
        </p:spPr>
        <p:txBody>
          <a:bodyPr vert="horz" wrap="square" lIns="0" tIns="17145" rIns="0" bIns="0" rtlCol="0">
            <a:spAutoFit/>
          </a:bodyPr>
          <a:lstStyle/>
          <a:p>
            <a:pPr marL="12700">
              <a:lnSpc>
                <a:spcPct val="100000"/>
              </a:lnSpc>
              <a:spcBef>
                <a:spcPts val="135"/>
              </a:spcBef>
            </a:pPr>
            <a:r>
              <a:rPr sz="1600" spc="15" dirty="0">
                <a:latin typeface="Calibri"/>
                <a:cs typeface="Calibri"/>
              </a:rPr>
              <a:t>x</a:t>
            </a:r>
            <a:endParaRPr sz="1600">
              <a:latin typeface="Calibri"/>
              <a:cs typeface="Calibri"/>
            </a:endParaRPr>
          </a:p>
        </p:txBody>
      </p:sp>
      <p:sp>
        <p:nvSpPr>
          <p:cNvPr id="21" name="object 21"/>
          <p:cNvSpPr txBox="1">
            <a:spLocks noGrp="1"/>
          </p:cNvSpPr>
          <p:nvPr>
            <p:ph type="title"/>
          </p:nvPr>
        </p:nvSpPr>
        <p:spPr>
          <a:xfrm>
            <a:off x="935894" y="464629"/>
            <a:ext cx="7273925" cy="695325"/>
          </a:xfrm>
          <a:prstGeom prst="rect">
            <a:avLst/>
          </a:prstGeom>
        </p:spPr>
        <p:txBody>
          <a:bodyPr vert="horz" wrap="square" lIns="0" tIns="11430" rIns="0" bIns="0" rtlCol="0">
            <a:spAutoFit/>
          </a:bodyPr>
          <a:lstStyle/>
          <a:p>
            <a:pPr marL="12700">
              <a:lnSpc>
                <a:spcPct val="100000"/>
              </a:lnSpc>
              <a:spcBef>
                <a:spcPts val="90"/>
              </a:spcBef>
            </a:pPr>
            <a:r>
              <a:rPr spc="-5" dirty="0"/>
              <a:t>Support</a:t>
            </a:r>
            <a:r>
              <a:rPr spc="5" dirty="0"/>
              <a:t> </a:t>
            </a:r>
            <a:r>
              <a:rPr spc="-55" dirty="0"/>
              <a:t>Vector</a:t>
            </a:r>
            <a:r>
              <a:rPr spc="15" dirty="0"/>
              <a:t> </a:t>
            </a:r>
            <a:r>
              <a:rPr spc="-10" dirty="0"/>
              <a:t>Machines</a:t>
            </a:r>
            <a:r>
              <a:rPr spc="45" dirty="0"/>
              <a:t> </a:t>
            </a:r>
            <a:r>
              <a:rPr spc="-15" dirty="0"/>
              <a:t>(SVM)</a:t>
            </a:r>
          </a:p>
        </p:txBody>
      </p:sp>
      <p:sp>
        <p:nvSpPr>
          <p:cNvPr id="22" name="object 22"/>
          <p:cNvSpPr txBox="1"/>
          <p:nvPr/>
        </p:nvSpPr>
        <p:spPr>
          <a:xfrm>
            <a:off x="230859" y="1592865"/>
            <a:ext cx="4256405" cy="4452620"/>
          </a:xfrm>
          <a:prstGeom prst="rect">
            <a:avLst/>
          </a:prstGeom>
        </p:spPr>
        <p:txBody>
          <a:bodyPr vert="horz" wrap="square" lIns="0" tIns="78740" rIns="0" bIns="0" rtlCol="0">
            <a:spAutoFit/>
          </a:bodyPr>
          <a:lstStyle/>
          <a:p>
            <a:pPr marL="195580" marR="33020" indent="-182880">
              <a:lnSpc>
                <a:spcPts val="2110"/>
              </a:lnSpc>
              <a:spcBef>
                <a:spcPts val="620"/>
              </a:spcBef>
              <a:buFont typeface="Arial"/>
              <a:buChar char="•"/>
              <a:tabLst>
                <a:tab pos="196215" algn="l"/>
              </a:tabLst>
            </a:pPr>
            <a:r>
              <a:rPr sz="2200" dirty="0">
                <a:latin typeface="Calibri"/>
                <a:cs typeface="Calibri"/>
              </a:rPr>
              <a:t>Assume</a:t>
            </a:r>
            <a:r>
              <a:rPr sz="2200" spc="-55" dirty="0">
                <a:latin typeface="Calibri"/>
                <a:cs typeface="Calibri"/>
              </a:rPr>
              <a:t> </a:t>
            </a:r>
            <a:r>
              <a:rPr sz="2200" dirty="0">
                <a:latin typeface="Calibri"/>
                <a:cs typeface="Calibri"/>
              </a:rPr>
              <a:t>each</a:t>
            </a:r>
            <a:r>
              <a:rPr sz="2200" spc="-40" dirty="0">
                <a:latin typeface="Calibri"/>
                <a:cs typeface="Calibri"/>
              </a:rPr>
              <a:t> </a:t>
            </a:r>
            <a:r>
              <a:rPr sz="2200" spc="5" dirty="0">
                <a:latin typeface="Calibri"/>
                <a:cs typeface="Calibri"/>
              </a:rPr>
              <a:t>of</a:t>
            </a:r>
            <a:r>
              <a:rPr sz="2200" spc="-35" dirty="0">
                <a:latin typeface="Calibri"/>
                <a:cs typeface="Calibri"/>
              </a:rPr>
              <a:t> </a:t>
            </a:r>
            <a:r>
              <a:rPr sz="2200" dirty="0">
                <a:latin typeface="Calibri"/>
                <a:cs typeface="Calibri"/>
              </a:rPr>
              <a:t>the</a:t>
            </a:r>
            <a:r>
              <a:rPr sz="2200" spc="-5" dirty="0">
                <a:latin typeface="Calibri"/>
                <a:cs typeface="Calibri"/>
              </a:rPr>
              <a:t> </a:t>
            </a:r>
            <a:r>
              <a:rPr sz="2200" dirty="0">
                <a:latin typeface="Calibri"/>
                <a:cs typeface="Calibri"/>
              </a:rPr>
              <a:t>compounds</a:t>
            </a:r>
            <a:r>
              <a:rPr sz="2200" spc="-80" dirty="0">
                <a:latin typeface="Calibri"/>
                <a:cs typeface="Calibri"/>
              </a:rPr>
              <a:t> </a:t>
            </a:r>
            <a:r>
              <a:rPr sz="2200" spc="-10" dirty="0">
                <a:latin typeface="Calibri"/>
                <a:cs typeface="Calibri"/>
              </a:rPr>
              <a:t>we </a:t>
            </a:r>
            <a:r>
              <a:rPr sz="2200" spc="-480" dirty="0">
                <a:latin typeface="Calibri"/>
                <a:cs typeface="Calibri"/>
              </a:rPr>
              <a:t> </a:t>
            </a:r>
            <a:r>
              <a:rPr sz="2200" spc="-10" dirty="0">
                <a:latin typeface="Calibri"/>
                <a:cs typeface="Calibri"/>
              </a:rPr>
              <a:t>are </a:t>
            </a:r>
            <a:r>
              <a:rPr sz="2200" spc="-5" dirty="0">
                <a:latin typeface="Calibri"/>
                <a:cs typeface="Calibri"/>
              </a:rPr>
              <a:t>going </a:t>
            </a:r>
            <a:r>
              <a:rPr sz="2200" spc="-10" dirty="0">
                <a:latin typeface="Calibri"/>
                <a:cs typeface="Calibri"/>
              </a:rPr>
              <a:t>to </a:t>
            </a:r>
            <a:r>
              <a:rPr sz="2200" spc="-5" dirty="0">
                <a:latin typeface="Calibri"/>
                <a:cs typeface="Calibri"/>
              </a:rPr>
              <a:t>classify has </a:t>
            </a:r>
            <a:r>
              <a:rPr sz="2200" dirty="0">
                <a:latin typeface="Calibri"/>
                <a:cs typeface="Calibri"/>
              </a:rPr>
              <a:t>only </a:t>
            </a:r>
            <a:r>
              <a:rPr sz="2200" spc="-5" dirty="0">
                <a:latin typeface="Calibri"/>
                <a:cs typeface="Calibri"/>
              </a:rPr>
              <a:t>two </a:t>
            </a:r>
            <a:r>
              <a:rPr sz="2200" dirty="0">
                <a:latin typeface="Calibri"/>
                <a:cs typeface="Calibri"/>
              </a:rPr>
              <a:t> </a:t>
            </a:r>
            <a:r>
              <a:rPr sz="2200" spc="-10" dirty="0">
                <a:latin typeface="Calibri"/>
                <a:cs typeface="Calibri"/>
              </a:rPr>
              <a:t>features:</a:t>
            </a:r>
            <a:r>
              <a:rPr sz="2200" spc="-65" dirty="0">
                <a:latin typeface="Calibri"/>
                <a:cs typeface="Calibri"/>
              </a:rPr>
              <a:t> </a:t>
            </a:r>
            <a:r>
              <a:rPr sz="2200" dirty="0">
                <a:latin typeface="Calibri"/>
                <a:cs typeface="Calibri"/>
              </a:rPr>
              <a:t>x</a:t>
            </a:r>
            <a:r>
              <a:rPr sz="2200" spc="-15" dirty="0">
                <a:latin typeface="Calibri"/>
                <a:cs typeface="Calibri"/>
              </a:rPr>
              <a:t> </a:t>
            </a:r>
            <a:r>
              <a:rPr sz="2200" spc="-5" dirty="0">
                <a:latin typeface="Calibri"/>
                <a:cs typeface="Calibri"/>
              </a:rPr>
              <a:t>and</a:t>
            </a:r>
            <a:r>
              <a:rPr sz="2200" spc="-10" dirty="0">
                <a:latin typeface="Calibri"/>
                <a:cs typeface="Calibri"/>
              </a:rPr>
              <a:t> </a:t>
            </a:r>
            <a:r>
              <a:rPr sz="2200" spc="-70" dirty="0">
                <a:latin typeface="Calibri"/>
                <a:cs typeface="Calibri"/>
              </a:rPr>
              <a:t>y.</a:t>
            </a:r>
            <a:endParaRPr sz="2200" dirty="0">
              <a:latin typeface="Calibri"/>
              <a:cs typeface="Calibri"/>
            </a:endParaRPr>
          </a:p>
          <a:p>
            <a:pPr marL="195580" marR="104139" indent="-182880">
              <a:lnSpc>
                <a:spcPts val="2110"/>
              </a:lnSpc>
              <a:spcBef>
                <a:spcPts val="535"/>
              </a:spcBef>
              <a:buFont typeface="Arial"/>
              <a:buChar char="•"/>
              <a:tabLst>
                <a:tab pos="196215" algn="l"/>
              </a:tabLst>
            </a:pPr>
            <a:r>
              <a:rPr sz="2200" spc="-30" dirty="0">
                <a:latin typeface="Calibri"/>
                <a:cs typeface="Calibri"/>
              </a:rPr>
              <a:t>We </a:t>
            </a:r>
            <a:r>
              <a:rPr sz="2200" dirty="0">
                <a:latin typeface="Calibri"/>
                <a:cs typeface="Calibri"/>
              </a:rPr>
              <a:t>know the </a:t>
            </a:r>
            <a:r>
              <a:rPr sz="2200" spc="-5" dirty="0">
                <a:latin typeface="Calibri"/>
                <a:cs typeface="Calibri"/>
              </a:rPr>
              <a:t>values </a:t>
            </a:r>
            <a:r>
              <a:rPr sz="2200" spc="5" dirty="0">
                <a:latin typeface="Calibri"/>
                <a:cs typeface="Calibri"/>
              </a:rPr>
              <a:t>of </a:t>
            </a:r>
            <a:r>
              <a:rPr sz="2200" dirty="0">
                <a:latin typeface="Calibri"/>
                <a:cs typeface="Calibri"/>
              </a:rPr>
              <a:t>x </a:t>
            </a:r>
            <a:r>
              <a:rPr sz="2200" spc="-5" dirty="0">
                <a:latin typeface="Calibri"/>
                <a:cs typeface="Calibri"/>
              </a:rPr>
              <a:t>and </a:t>
            </a:r>
            <a:r>
              <a:rPr sz="2200" dirty="0">
                <a:latin typeface="Calibri"/>
                <a:cs typeface="Calibri"/>
              </a:rPr>
              <a:t>y </a:t>
            </a:r>
            <a:r>
              <a:rPr sz="2200" spc="-15" dirty="0">
                <a:latin typeface="Calibri"/>
                <a:cs typeface="Calibri"/>
              </a:rPr>
              <a:t>for </a:t>
            </a:r>
            <a:r>
              <a:rPr sz="2200" spc="-10" dirty="0">
                <a:latin typeface="Calibri"/>
                <a:cs typeface="Calibri"/>
              </a:rPr>
              <a:t> </a:t>
            </a:r>
            <a:r>
              <a:rPr sz="2200" dirty="0">
                <a:latin typeface="Calibri"/>
                <a:cs typeface="Calibri"/>
              </a:rPr>
              <a:t>our </a:t>
            </a:r>
            <a:r>
              <a:rPr sz="2200" spc="-10" dirty="0">
                <a:latin typeface="Calibri"/>
                <a:cs typeface="Calibri"/>
              </a:rPr>
              <a:t>training </a:t>
            </a:r>
            <a:r>
              <a:rPr sz="2200" spc="-5" dirty="0">
                <a:latin typeface="Calibri"/>
                <a:cs typeface="Calibri"/>
              </a:rPr>
              <a:t>set, </a:t>
            </a:r>
            <a:r>
              <a:rPr sz="2200" dirty="0">
                <a:latin typeface="Calibri"/>
                <a:cs typeface="Calibri"/>
              </a:rPr>
              <a:t>which </a:t>
            </a:r>
            <a:r>
              <a:rPr sz="2200" spc="-10" dirty="0">
                <a:latin typeface="Calibri"/>
                <a:cs typeface="Calibri"/>
              </a:rPr>
              <a:t>contains </a:t>
            </a:r>
            <a:r>
              <a:rPr sz="2200" spc="-5" dirty="0">
                <a:latin typeface="Calibri"/>
                <a:cs typeface="Calibri"/>
              </a:rPr>
              <a:t> </a:t>
            </a:r>
            <a:r>
              <a:rPr sz="2200" dirty="0">
                <a:latin typeface="Calibri"/>
                <a:cs typeface="Calibri"/>
              </a:rPr>
              <a:t>both</a:t>
            </a:r>
            <a:r>
              <a:rPr sz="2200" spc="-60" dirty="0">
                <a:latin typeface="Calibri"/>
                <a:cs typeface="Calibri"/>
              </a:rPr>
              <a:t> </a:t>
            </a:r>
            <a:r>
              <a:rPr sz="2200" spc="-5" dirty="0">
                <a:latin typeface="Calibri"/>
                <a:cs typeface="Calibri"/>
              </a:rPr>
              <a:t>cancer</a:t>
            </a:r>
            <a:r>
              <a:rPr sz="2200" spc="-50" dirty="0">
                <a:latin typeface="Calibri"/>
                <a:cs typeface="Calibri"/>
              </a:rPr>
              <a:t> </a:t>
            </a:r>
            <a:r>
              <a:rPr sz="2200" spc="-5" dirty="0">
                <a:latin typeface="Calibri"/>
                <a:cs typeface="Calibri"/>
              </a:rPr>
              <a:t>killing</a:t>
            </a:r>
            <a:r>
              <a:rPr sz="2200" spc="-35" dirty="0">
                <a:latin typeface="Calibri"/>
                <a:cs typeface="Calibri"/>
              </a:rPr>
              <a:t> </a:t>
            </a:r>
            <a:r>
              <a:rPr sz="2200" dirty="0">
                <a:latin typeface="Calibri"/>
                <a:cs typeface="Calibri"/>
              </a:rPr>
              <a:t>compounds</a:t>
            </a:r>
            <a:r>
              <a:rPr sz="2200" spc="-50" dirty="0">
                <a:latin typeface="Calibri"/>
                <a:cs typeface="Calibri"/>
              </a:rPr>
              <a:t> </a:t>
            </a:r>
            <a:r>
              <a:rPr sz="2200" spc="-5" dirty="0">
                <a:latin typeface="Calibri"/>
                <a:cs typeface="Calibri"/>
              </a:rPr>
              <a:t>and </a:t>
            </a:r>
            <a:r>
              <a:rPr sz="2200" spc="-480" dirty="0">
                <a:latin typeface="Calibri"/>
                <a:cs typeface="Calibri"/>
              </a:rPr>
              <a:t> </a:t>
            </a:r>
            <a:r>
              <a:rPr sz="2200" spc="5" dirty="0">
                <a:latin typeface="Calibri"/>
                <a:cs typeface="Calibri"/>
              </a:rPr>
              <a:t>ones</a:t>
            </a:r>
            <a:r>
              <a:rPr sz="2200" spc="-50" dirty="0">
                <a:latin typeface="Calibri"/>
                <a:cs typeface="Calibri"/>
              </a:rPr>
              <a:t> </a:t>
            </a:r>
            <a:r>
              <a:rPr sz="2200" spc="-10" dirty="0">
                <a:latin typeface="Calibri"/>
                <a:cs typeface="Calibri"/>
              </a:rPr>
              <a:t>that</a:t>
            </a:r>
            <a:r>
              <a:rPr sz="2200" spc="-15" dirty="0">
                <a:latin typeface="Calibri"/>
                <a:cs typeface="Calibri"/>
              </a:rPr>
              <a:t> </a:t>
            </a:r>
            <a:r>
              <a:rPr sz="2200" spc="-5" dirty="0">
                <a:latin typeface="Calibri"/>
                <a:cs typeface="Calibri"/>
              </a:rPr>
              <a:t>do</a:t>
            </a:r>
            <a:r>
              <a:rPr sz="2200" spc="-15" dirty="0">
                <a:latin typeface="Calibri"/>
                <a:cs typeface="Calibri"/>
              </a:rPr>
              <a:t> </a:t>
            </a:r>
            <a:r>
              <a:rPr sz="2200" dirty="0">
                <a:latin typeface="Calibri"/>
                <a:cs typeface="Calibri"/>
              </a:rPr>
              <a:t>not</a:t>
            </a:r>
            <a:r>
              <a:rPr sz="2200" spc="-15" dirty="0">
                <a:latin typeface="Calibri"/>
                <a:cs typeface="Calibri"/>
              </a:rPr>
              <a:t> </a:t>
            </a:r>
            <a:r>
              <a:rPr sz="2200" spc="-5" dirty="0">
                <a:latin typeface="Calibri"/>
                <a:cs typeface="Calibri"/>
              </a:rPr>
              <a:t>kill</a:t>
            </a:r>
            <a:r>
              <a:rPr sz="2200" spc="-25" dirty="0">
                <a:latin typeface="Calibri"/>
                <a:cs typeface="Calibri"/>
              </a:rPr>
              <a:t> </a:t>
            </a:r>
            <a:r>
              <a:rPr sz="2200" spc="-35" dirty="0">
                <a:latin typeface="Calibri"/>
                <a:cs typeface="Calibri"/>
              </a:rPr>
              <a:t>cancer.</a:t>
            </a:r>
            <a:endParaRPr sz="2200" dirty="0">
              <a:latin typeface="Calibri"/>
              <a:cs typeface="Calibri"/>
            </a:endParaRPr>
          </a:p>
          <a:p>
            <a:pPr marL="195580" marR="292100" indent="-182880">
              <a:lnSpc>
                <a:spcPts val="2110"/>
              </a:lnSpc>
              <a:spcBef>
                <a:spcPts val="540"/>
              </a:spcBef>
              <a:buFont typeface="Arial"/>
              <a:buChar char="•"/>
              <a:tabLst>
                <a:tab pos="196215" algn="l"/>
              </a:tabLst>
            </a:pPr>
            <a:r>
              <a:rPr sz="2200" spc="-15" dirty="0">
                <a:latin typeface="Calibri"/>
                <a:cs typeface="Calibri"/>
              </a:rPr>
              <a:t>First,</a:t>
            </a:r>
            <a:r>
              <a:rPr sz="2200" spc="-35" dirty="0">
                <a:latin typeface="Calibri"/>
                <a:cs typeface="Calibri"/>
              </a:rPr>
              <a:t> </a:t>
            </a:r>
            <a:r>
              <a:rPr sz="2200" spc="-10" dirty="0">
                <a:latin typeface="Calibri"/>
                <a:cs typeface="Calibri"/>
              </a:rPr>
              <a:t>we</a:t>
            </a:r>
            <a:r>
              <a:rPr sz="2200" spc="-25" dirty="0">
                <a:latin typeface="Calibri"/>
                <a:cs typeface="Calibri"/>
              </a:rPr>
              <a:t> </a:t>
            </a:r>
            <a:r>
              <a:rPr sz="2200" dirty="0">
                <a:latin typeface="Calibri"/>
                <a:cs typeface="Calibri"/>
              </a:rPr>
              <a:t>will</a:t>
            </a:r>
            <a:r>
              <a:rPr sz="2200" spc="-40" dirty="0">
                <a:latin typeface="Calibri"/>
                <a:cs typeface="Calibri"/>
              </a:rPr>
              <a:t> </a:t>
            </a:r>
            <a:r>
              <a:rPr sz="2200" dirty="0">
                <a:latin typeface="Calibri"/>
                <a:cs typeface="Calibri"/>
              </a:rPr>
              <a:t>plot</a:t>
            </a:r>
            <a:r>
              <a:rPr sz="2200" spc="-25" dirty="0">
                <a:latin typeface="Calibri"/>
                <a:cs typeface="Calibri"/>
              </a:rPr>
              <a:t> </a:t>
            </a:r>
            <a:r>
              <a:rPr sz="2200" dirty="0">
                <a:latin typeface="Calibri"/>
                <a:cs typeface="Calibri"/>
              </a:rPr>
              <a:t>the</a:t>
            </a:r>
            <a:r>
              <a:rPr sz="2200" spc="-25" dirty="0">
                <a:latin typeface="Calibri"/>
                <a:cs typeface="Calibri"/>
              </a:rPr>
              <a:t> </a:t>
            </a:r>
            <a:r>
              <a:rPr sz="2200" dirty="0">
                <a:latin typeface="Calibri"/>
                <a:cs typeface="Calibri"/>
              </a:rPr>
              <a:t>compounds </a:t>
            </a:r>
            <a:r>
              <a:rPr sz="2200" spc="-484" dirty="0">
                <a:latin typeface="Calibri"/>
                <a:cs typeface="Calibri"/>
              </a:rPr>
              <a:t> </a:t>
            </a:r>
            <a:r>
              <a:rPr sz="2200" spc="-5" dirty="0">
                <a:latin typeface="Calibri"/>
                <a:cs typeface="Calibri"/>
              </a:rPr>
              <a:t>using</a:t>
            </a:r>
            <a:r>
              <a:rPr sz="2200" spc="-35" dirty="0">
                <a:latin typeface="Calibri"/>
                <a:cs typeface="Calibri"/>
              </a:rPr>
              <a:t> </a:t>
            </a:r>
            <a:r>
              <a:rPr sz="2200" dirty="0">
                <a:latin typeface="Calibri"/>
                <a:cs typeface="Calibri"/>
              </a:rPr>
              <a:t>the</a:t>
            </a:r>
            <a:r>
              <a:rPr sz="2200" spc="-15" dirty="0">
                <a:latin typeface="Calibri"/>
                <a:cs typeface="Calibri"/>
              </a:rPr>
              <a:t> </a:t>
            </a:r>
            <a:r>
              <a:rPr sz="2200" spc="-5" dirty="0">
                <a:latin typeface="Calibri"/>
                <a:cs typeface="Calibri"/>
              </a:rPr>
              <a:t>two</a:t>
            </a:r>
            <a:r>
              <a:rPr sz="2200" spc="-15" dirty="0">
                <a:latin typeface="Calibri"/>
                <a:cs typeface="Calibri"/>
              </a:rPr>
              <a:t> features</a:t>
            </a:r>
            <a:r>
              <a:rPr sz="2200" spc="-45" dirty="0">
                <a:latin typeface="Calibri"/>
                <a:cs typeface="Calibri"/>
              </a:rPr>
              <a:t> </a:t>
            </a:r>
            <a:r>
              <a:rPr sz="2200" dirty="0">
                <a:latin typeface="Calibri"/>
                <a:cs typeface="Calibri"/>
              </a:rPr>
              <a:t>x</a:t>
            </a:r>
            <a:r>
              <a:rPr sz="2200" spc="10" dirty="0">
                <a:latin typeface="Calibri"/>
                <a:cs typeface="Calibri"/>
              </a:rPr>
              <a:t> </a:t>
            </a:r>
            <a:r>
              <a:rPr sz="2200" spc="-5" dirty="0">
                <a:latin typeface="Calibri"/>
                <a:cs typeface="Calibri"/>
              </a:rPr>
              <a:t>and</a:t>
            </a:r>
            <a:r>
              <a:rPr sz="2200" spc="-35" dirty="0">
                <a:latin typeface="Calibri"/>
                <a:cs typeface="Calibri"/>
              </a:rPr>
              <a:t> </a:t>
            </a:r>
            <a:r>
              <a:rPr sz="2200" spc="-70" dirty="0">
                <a:latin typeface="Calibri"/>
                <a:cs typeface="Calibri"/>
              </a:rPr>
              <a:t>y.</a:t>
            </a:r>
            <a:endParaRPr sz="2200" dirty="0">
              <a:latin typeface="Calibri"/>
              <a:cs typeface="Calibri"/>
            </a:endParaRPr>
          </a:p>
          <a:p>
            <a:pPr marL="195580" marR="339725" indent="-183515">
              <a:lnSpc>
                <a:spcPct val="79700"/>
              </a:lnSpc>
              <a:spcBef>
                <a:spcPts val="560"/>
              </a:spcBef>
              <a:buFont typeface="Arial"/>
              <a:buChar char="•"/>
              <a:tabLst>
                <a:tab pos="196215" algn="l"/>
              </a:tabLst>
            </a:pPr>
            <a:r>
              <a:rPr sz="2200" dirty="0">
                <a:latin typeface="Calibri"/>
                <a:cs typeface="Calibri"/>
              </a:rPr>
              <a:t>Black</a:t>
            </a:r>
            <a:r>
              <a:rPr sz="2200" spc="-60" dirty="0">
                <a:latin typeface="Calibri"/>
                <a:cs typeface="Calibri"/>
              </a:rPr>
              <a:t> </a:t>
            </a:r>
            <a:r>
              <a:rPr sz="2200" dirty="0">
                <a:latin typeface="Calibri"/>
                <a:cs typeface="Calibri"/>
              </a:rPr>
              <a:t>dots</a:t>
            </a:r>
            <a:r>
              <a:rPr sz="2200" spc="-65" dirty="0">
                <a:latin typeface="Calibri"/>
                <a:cs typeface="Calibri"/>
              </a:rPr>
              <a:t> </a:t>
            </a:r>
            <a:r>
              <a:rPr sz="2200" spc="-10" dirty="0">
                <a:latin typeface="Calibri"/>
                <a:cs typeface="Calibri"/>
              </a:rPr>
              <a:t>represent</a:t>
            </a:r>
            <a:r>
              <a:rPr sz="2200" spc="-35" dirty="0">
                <a:latin typeface="Calibri"/>
                <a:cs typeface="Calibri"/>
              </a:rPr>
              <a:t> </a:t>
            </a:r>
            <a:r>
              <a:rPr sz="2200" dirty="0">
                <a:latin typeface="Calibri"/>
                <a:cs typeface="Calibri"/>
              </a:rPr>
              <a:t>compounds </a:t>
            </a:r>
            <a:r>
              <a:rPr sz="2200" spc="-480" dirty="0">
                <a:latin typeface="Calibri"/>
                <a:cs typeface="Calibri"/>
              </a:rPr>
              <a:t> </a:t>
            </a:r>
            <a:r>
              <a:rPr sz="2200" spc="-10" dirty="0">
                <a:latin typeface="Calibri"/>
                <a:cs typeface="Calibri"/>
              </a:rPr>
              <a:t>that</a:t>
            </a:r>
            <a:r>
              <a:rPr sz="2200" spc="-45" dirty="0">
                <a:latin typeface="Calibri"/>
                <a:cs typeface="Calibri"/>
              </a:rPr>
              <a:t> </a:t>
            </a:r>
            <a:r>
              <a:rPr sz="2200" spc="-10" dirty="0">
                <a:latin typeface="Calibri"/>
                <a:cs typeface="Calibri"/>
              </a:rPr>
              <a:t>are</a:t>
            </a:r>
            <a:r>
              <a:rPr sz="2200" spc="-15" dirty="0">
                <a:latin typeface="Calibri"/>
                <a:cs typeface="Calibri"/>
              </a:rPr>
              <a:t> </a:t>
            </a:r>
            <a:r>
              <a:rPr sz="2200" dirty="0">
                <a:latin typeface="Calibri"/>
                <a:cs typeface="Calibri"/>
              </a:rPr>
              <a:t>known</a:t>
            </a:r>
            <a:r>
              <a:rPr sz="2200" spc="-50" dirty="0">
                <a:latin typeface="Calibri"/>
                <a:cs typeface="Calibri"/>
              </a:rPr>
              <a:t> </a:t>
            </a:r>
            <a:r>
              <a:rPr sz="2200" u="heavy" dirty="0">
                <a:uFill>
                  <a:solidFill>
                    <a:srgbClr val="000000"/>
                  </a:solidFill>
                </a:uFill>
                <a:latin typeface="Calibri"/>
                <a:cs typeface="Calibri"/>
              </a:rPr>
              <a:t>not</a:t>
            </a:r>
            <a:r>
              <a:rPr sz="2200" spc="-25" dirty="0">
                <a:latin typeface="Calibri"/>
                <a:cs typeface="Calibri"/>
              </a:rPr>
              <a:t> </a:t>
            </a:r>
            <a:r>
              <a:rPr sz="2200" spc="-10" dirty="0">
                <a:latin typeface="Calibri"/>
                <a:cs typeface="Calibri"/>
              </a:rPr>
              <a:t>to</a:t>
            </a:r>
            <a:r>
              <a:rPr sz="2200" spc="-5" dirty="0">
                <a:latin typeface="Calibri"/>
                <a:cs typeface="Calibri"/>
              </a:rPr>
              <a:t> kill</a:t>
            </a:r>
            <a:r>
              <a:rPr sz="2200" spc="-25" dirty="0">
                <a:latin typeface="Calibri"/>
                <a:cs typeface="Calibri"/>
              </a:rPr>
              <a:t> </a:t>
            </a:r>
            <a:r>
              <a:rPr sz="2200" spc="-35" dirty="0">
                <a:latin typeface="Calibri"/>
                <a:cs typeface="Calibri"/>
              </a:rPr>
              <a:t>cancer.</a:t>
            </a:r>
            <a:endParaRPr sz="2200" dirty="0">
              <a:latin typeface="Calibri"/>
              <a:cs typeface="Calibri"/>
            </a:endParaRPr>
          </a:p>
          <a:p>
            <a:pPr marL="195580" indent="-183515">
              <a:lnSpc>
                <a:spcPts val="2640"/>
              </a:lnSpc>
              <a:buFont typeface="Arial"/>
              <a:buChar char="•"/>
              <a:tabLst>
                <a:tab pos="196215" algn="l"/>
              </a:tabLst>
            </a:pPr>
            <a:r>
              <a:rPr sz="2200" spc="-5" dirty="0">
                <a:latin typeface="Calibri"/>
                <a:cs typeface="Calibri"/>
              </a:rPr>
              <a:t>White</a:t>
            </a:r>
            <a:r>
              <a:rPr sz="2200" spc="-45" dirty="0">
                <a:latin typeface="Calibri"/>
                <a:cs typeface="Calibri"/>
              </a:rPr>
              <a:t> </a:t>
            </a:r>
            <a:r>
              <a:rPr sz="2200" dirty="0">
                <a:latin typeface="Calibri"/>
                <a:cs typeface="Calibri"/>
              </a:rPr>
              <a:t>dots</a:t>
            </a:r>
            <a:r>
              <a:rPr sz="2200" spc="-25" dirty="0">
                <a:latin typeface="Calibri"/>
                <a:cs typeface="Calibri"/>
              </a:rPr>
              <a:t> </a:t>
            </a:r>
            <a:r>
              <a:rPr sz="2200" spc="-10" dirty="0">
                <a:latin typeface="Calibri"/>
                <a:cs typeface="Calibri"/>
              </a:rPr>
              <a:t>are</a:t>
            </a:r>
            <a:r>
              <a:rPr sz="2200" spc="-20" dirty="0">
                <a:latin typeface="Calibri"/>
                <a:cs typeface="Calibri"/>
              </a:rPr>
              <a:t> </a:t>
            </a:r>
            <a:r>
              <a:rPr sz="2200" spc="5" dirty="0">
                <a:latin typeface="Calibri"/>
                <a:cs typeface="Calibri"/>
              </a:rPr>
              <a:t>known</a:t>
            </a:r>
            <a:r>
              <a:rPr sz="2200" spc="-55" dirty="0">
                <a:latin typeface="Calibri"/>
                <a:cs typeface="Calibri"/>
              </a:rPr>
              <a:t> </a:t>
            </a:r>
            <a:r>
              <a:rPr sz="2200" spc="-10" dirty="0">
                <a:latin typeface="Calibri"/>
                <a:cs typeface="Calibri"/>
              </a:rPr>
              <a:t>to</a:t>
            </a:r>
            <a:r>
              <a:rPr sz="2200" spc="-15" dirty="0">
                <a:latin typeface="Calibri"/>
                <a:cs typeface="Calibri"/>
              </a:rPr>
              <a:t> </a:t>
            </a:r>
            <a:r>
              <a:rPr sz="2200" spc="-5" dirty="0">
                <a:latin typeface="Calibri"/>
                <a:cs typeface="Calibri"/>
              </a:rPr>
              <a:t>kill</a:t>
            </a:r>
            <a:r>
              <a:rPr sz="2200" spc="-30" dirty="0">
                <a:latin typeface="Calibri"/>
                <a:cs typeface="Calibri"/>
              </a:rPr>
              <a:t> </a:t>
            </a:r>
            <a:r>
              <a:rPr sz="2200" spc="-35" dirty="0">
                <a:latin typeface="Calibri"/>
                <a:cs typeface="Calibri"/>
              </a:rPr>
              <a:t>cancer.</a:t>
            </a:r>
            <a:endParaRPr sz="2200" dirty="0">
              <a:latin typeface="Calibri"/>
              <a:cs typeface="Calibri"/>
            </a:endParaRPr>
          </a:p>
          <a:p>
            <a:pPr marL="195580" marR="229870" indent="-182880">
              <a:lnSpc>
                <a:spcPts val="2110"/>
              </a:lnSpc>
              <a:spcBef>
                <a:spcPts val="509"/>
              </a:spcBef>
              <a:buFont typeface="Arial"/>
              <a:buChar char="•"/>
              <a:tabLst>
                <a:tab pos="196215" algn="l"/>
              </a:tabLst>
            </a:pPr>
            <a:r>
              <a:rPr sz="2200" spc="-25" dirty="0">
                <a:latin typeface="Calibri"/>
                <a:cs typeface="Calibri"/>
              </a:rPr>
              <a:t>Clearly, </a:t>
            </a:r>
            <a:r>
              <a:rPr sz="2200" dirty="0">
                <a:latin typeface="Calibri"/>
                <a:cs typeface="Calibri"/>
              </a:rPr>
              <a:t>the </a:t>
            </a:r>
            <a:r>
              <a:rPr sz="2200" spc="-5" dirty="0">
                <a:latin typeface="Calibri"/>
                <a:cs typeface="Calibri"/>
              </a:rPr>
              <a:t>cancer killing </a:t>
            </a:r>
            <a:r>
              <a:rPr sz="2200" dirty="0">
                <a:latin typeface="Calibri"/>
                <a:cs typeface="Calibri"/>
              </a:rPr>
              <a:t> compounds </a:t>
            </a:r>
            <a:r>
              <a:rPr sz="2200" spc="-10" dirty="0">
                <a:latin typeface="Calibri"/>
                <a:cs typeface="Calibri"/>
              </a:rPr>
              <a:t>are clustered </a:t>
            </a:r>
            <a:r>
              <a:rPr sz="2200" spc="-25" dirty="0">
                <a:latin typeface="Calibri"/>
                <a:cs typeface="Calibri"/>
              </a:rPr>
              <a:t>away </a:t>
            </a:r>
            <a:r>
              <a:rPr sz="2200" spc="-20" dirty="0">
                <a:latin typeface="Calibri"/>
                <a:cs typeface="Calibri"/>
              </a:rPr>
              <a:t> </a:t>
            </a:r>
            <a:r>
              <a:rPr sz="2200" spc="-5" dirty="0">
                <a:latin typeface="Calibri"/>
                <a:cs typeface="Calibri"/>
              </a:rPr>
              <a:t>from</a:t>
            </a:r>
            <a:r>
              <a:rPr sz="2200" spc="-60" dirty="0">
                <a:latin typeface="Calibri"/>
                <a:cs typeface="Calibri"/>
              </a:rPr>
              <a:t> </a:t>
            </a:r>
            <a:r>
              <a:rPr sz="2200" dirty="0">
                <a:latin typeface="Calibri"/>
                <a:cs typeface="Calibri"/>
              </a:rPr>
              <a:t>those</a:t>
            </a:r>
            <a:r>
              <a:rPr sz="2200" spc="-15" dirty="0">
                <a:latin typeface="Calibri"/>
                <a:cs typeface="Calibri"/>
              </a:rPr>
              <a:t> </a:t>
            </a:r>
            <a:r>
              <a:rPr sz="2200" spc="-10" dirty="0">
                <a:latin typeface="Calibri"/>
                <a:cs typeface="Calibri"/>
              </a:rPr>
              <a:t>that</a:t>
            </a:r>
            <a:r>
              <a:rPr sz="2200" spc="-15" dirty="0">
                <a:latin typeface="Calibri"/>
                <a:cs typeface="Calibri"/>
              </a:rPr>
              <a:t> </a:t>
            </a:r>
            <a:r>
              <a:rPr sz="2200" spc="-5" dirty="0">
                <a:latin typeface="Calibri"/>
                <a:cs typeface="Calibri"/>
              </a:rPr>
              <a:t>do</a:t>
            </a:r>
            <a:r>
              <a:rPr sz="2200" spc="-15" dirty="0">
                <a:latin typeface="Calibri"/>
                <a:cs typeface="Calibri"/>
              </a:rPr>
              <a:t> </a:t>
            </a:r>
            <a:r>
              <a:rPr sz="2200" dirty="0">
                <a:latin typeface="Calibri"/>
                <a:cs typeface="Calibri"/>
              </a:rPr>
              <a:t>not</a:t>
            </a:r>
            <a:r>
              <a:rPr sz="2200" spc="-15" dirty="0">
                <a:latin typeface="Calibri"/>
                <a:cs typeface="Calibri"/>
              </a:rPr>
              <a:t> </a:t>
            </a:r>
            <a:r>
              <a:rPr sz="2200" spc="-5" dirty="0">
                <a:latin typeface="Calibri"/>
                <a:cs typeface="Calibri"/>
              </a:rPr>
              <a:t>kill</a:t>
            </a:r>
            <a:r>
              <a:rPr sz="2200" spc="-25" dirty="0">
                <a:latin typeface="Calibri"/>
                <a:cs typeface="Calibri"/>
              </a:rPr>
              <a:t> </a:t>
            </a:r>
            <a:r>
              <a:rPr sz="2200" spc="-35" dirty="0">
                <a:latin typeface="Calibri"/>
                <a:cs typeface="Calibri"/>
              </a:rPr>
              <a:t>cancer.</a:t>
            </a:r>
            <a:endParaRPr sz="2200" dirty="0">
              <a:latin typeface="Calibri"/>
              <a:cs typeface="Calibri"/>
            </a:endParaRPr>
          </a:p>
        </p:txBody>
      </p:sp>
      <p:sp>
        <p:nvSpPr>
          <p:cNvPr id="23" name="object 23"/>
          <p:cNvSpPr txBox="1"/>
          <p:nvPr/>
        </p:nvSpPr>
        <p:spPr>
          <a:xfrm>
            <a:off x="7393940" y="4132579"/>
            <a:ext cx="125539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Cancer</a:t>
            </a:r>
            <a:r>
              <a:rPr sz="1800" spc="-75" dirty="0">
                <a:latin typeface="Calibri"/>
                <a:cs typeface="Calibri"/>
              </a:rPr>
              <a:t> </a:t>
            </a:r>
            <a:r>
              <a:rPr sz="1800" spc="-5" dirty="0">
                <a:latin typeface="Calibri"/>
                <a:cs typeface="Calibri"/>
              </a:rPr>
              <a:t>killing</a:t>
            </a:r>
            <a:endParaRPr sz="1800">
              <a:latin typeface="Calibri"/>
              <a:cs typeface="Calibri"/>
            </a:endParaRPr>
          </a:p>
        </p:txBody>
      </p:sp>
      <p:sp>
        <p:nvSpPr>
          <p:cNvPr id="24" name="object 24"/>
          <p:cNvSpPr txBox="1"/>
          <p:nvPr/>
        </p:nvSpPr>
        <p:spPr>
          <a:xfrm>
            <a:off x="5031587" y="2227656"/>
            <a:ext cx="16236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Not</a:t>
            </a:r>
            <a:r>
              <a:rPr sz="1800" spc="-65" dirty="0">
                <a:latin typeface="Calibri"/>
                <a:cs typeface="Calibri"/>
              </a:rPr>
              <a:t> </a:t>
            </a:r>
            <a:r>
              <a:rPr sz="1800" spc="-10" dirty="0">
                <a:latin typeface="Calibri"/>
                <a:cs typeface="Calibri"/>
              </a:rPr>
              <a:t>cancer</a:t>
            </a:r>
            <a:r>
              <a:rPr sz="1800" spc="-15" dirty="0">
                <a:latin typeface="Calibri"/>
                <a:cs typeface="Calibri"/>
              </a:rPr>
              <a:t> </a:t>
            </a:r>
            <a:r>
              <a:rPr sz="1800" spc="-5" dirty="0">
                <a:latin typeface="Calibri"/>
                <a:cs typeface="Calibri"/>
              </a:rPr>
              <a:t>killing</a:t>
            </a:r>
            <a:endParaRPr sz="1800">
              <a:latin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58728" y="2365806"/>
            <a:ext cx="4252595" cy="3192145"/>
            <a:chOff x="4558728" y="2365806"/>
            <a:chExt cx="4252595" cy="3192145"/>
          </a:xfrm>
        </p:grpSpPr>
        <p:pic>
          <p:nvPicPr>
            <p:cNvPr id="3" name="object 3"/>
            <p:cNvPicPr/>
            <p:nvPr/>
          </p:nvPicPr>
          <p:blipFill>
            <a:blip r:embed="rId2" cstate="print"/>
            <a:stretch>
              <a:fillRect/>
            </a:stretch>
          </p:blipFill>
          <p:spPr>
            <a:xfrm>
              <a:off x="4558728" y="2365806"/>
              <a:ext cx="232191" cy="3104902"/>
            </a:xfrm>
            <a:prstGeom prst="rect">
              <a:avLst/>
            </a:prstGeom>
          </p:spPr>
        </p:pic>
        <p:sp>
          <p:nvSpPr>
            <p:cNvPr id="4" name="object 4"/>
            <p:cNvSpPr/>
            <p:nvPr/>
          </p:nvSpPr>
          <p:spPr>
            <a:xfrm>
              <a:off x="4674806" y="2491300"/>
              <a:ext cx="0" cy="2940685"/>
            </a:xfrm>
            <a:custGeom>
              <a:avLst/>
              <a:gdLst/>
              <a:ahLst/>
              <a:cxnLst/>
              <a:rect l="l" t="t" r="r" b="b"/>
              <a:pathLst>
                <a:path h="2940685">
                  <a:moveTo>
                    <a:pt x="0" y="2940202"/>
                  </a:moveTo>
                  <a:lnTo>
                    <a:pt x="0" y="0"/>
                  </a:lnTo>
                </a:path>
              </a:pathLst>
            </a:custGeom>
            <a:ln w="19354">
              <a:solidFill>
                <a:srgbClr val="000000"/>
              </a:solidFill>
            </a:ln>
          </p:spPr>
          <p:txBody>
            <a:bodyPr wrap="square" lIns="0" tIns="0" rIns="0" bIns="0" rtlCol="0"/>
            <a:lstStyle/>
            <a:p>
              <a:endParaRPr/>
            </a:p>
          </p:txBody>
        </p:sp>
        <p:sp>
          <p:nvSpPr>
            <p:cNvPr id="5" name="object 5"/>
            <p:cNvSpPr/>
            <p:nvPr/>
          </p:nvSpPr>
          <p:spPr>
            <a:xfrm>
              <a:off x="4640948" y="2491300"/>
              <a:ext cx="67945" cy="58419"/>
            </a:xfrm>
            <a:custGeom>
              <a:avLst/>
              <a:gdLst/>
              <a:ahLst/>
              <a:cxnLst/>
              <a:rect l="l" t="t" r="r" b="b"/>
              <a:pathLst>
                <a:path w="67945" h="58419">
                  <a:moveTo>
                    <a:pt x="0" y="58038"/>
                  </a:moveTo>
                  <a:lnTo>
                    <a:pt x="33858" y="0"/>
                  </a:lnTo>
                  <a:lnTo>
                    <a:pt x="67729" y="58026"/>
                  </a:lnTo>
                </a:path>
              </a:pathLst>
            </a:custGeom>
            <a:ln w="19354">
              <a:solidFill>
                <a:srgbClr val="000000"/>
              </a:solidFill>
            </a:ln>
          </p:spPr>
          <p:txBody>
            <a:bodyPr wrap="square" lIns="0" tIns="0" rIns="0" bIns="0" rtlCol="0"/>
            <a:lstStyle/>
            <a:p>
              <a:endParaRPr/>
            </a:p>
          </p:txBody>
        </p:sp>
        <p:pic>
          <p:nvPicPr>
            <p:cNvPr id="6" name="object 6"/>
            <p:cNvPicPr/>
            <p:nvPr/>
          </p:nvPicPr>
          <p:blipFill>
            <a:blip r:embed="rId3" cstate="print"/>
            <a:stretch>
              <a:fillRect/>
            </a:stretch>
          </p:blipFill>
          <p:spPr>
            <a:xfrm>
              <a:off x="4645812" y="5325630"/>
              <a:ext cx="4165516" cy="232134"/>
            </a:xfrm>
            <a:prstGeom prst="rect">
              <a:avLst/>
            </a:prstGeom>
          </p:spPr>
        </p:pic>
        <p:sp>
          <p:nvSpPr>
            <p:cNvPr id="7" name="object 7"/>
            <p:cNvSpPr/>
            <p:nvPr/>
          </p:nvSpPr>
          <p:spPr>
            <a:xfrm>
              <a:off x="4674806" y="5432018"/>
              <a:ext cx="4000500" cy="0"/>
            </a:xfrm>
            <a:custGeom>
              <a:avLst/>
              <a:gdLst/>
              <a:ahLst/>
              <a:cxnLst/>
              <a:rect l="l" t="t" r="r" b="b"/>
              <a:pathLst>
                <a:path w="4000500">
                  <a:moveTo>
                    <a:pt x="0" y="0"/>
                  </a:moveTo>
                  <a:lnTo>
                    <a:pt x="3999953" y="0"/>
                  </a:lnTo>
                </a:path>
              </a:pathLst>
            </a:custGeom>
            <a:ln w="19354">
              <a:solidFill>
                <a:srgbClr val="000000"/>
              </a:solidFill>
            </a:ln>
          </p:spPr>
          <p:txBody>
            <a:bodyPr wrap="square" lIns="0" tIns="0" rIns="0" bIns="0" rtlCol="0"/>
            <a:lstStyle/>
            <a:p>
              <a:endParaRPr/>
            </a:p>
          </p:txBody>
        </p:sp>
        <p:sp>
          <p:nvSpPr>
            <p:cNvPr id="8" name="object 8"/>
            <p:cNvSpPr/>
            <p:nvPr/>
          </p:nvSpPr>
          <p:spPr>
            <a:xfrm>
              <a:off x="8616705" y="5398159"/>
              <a:ext cx="58419" cy="67945"/>
            </a:xfrm>
            <a:custGeom>
              <a:avLst/>
              <a:gdLst/>
              <a:ahLst/>
              <a:cxnLst/>
              <a:rect l="l" t="t" r="r" b="b"/>
              <a:pathLst>
                <a:path w="58420" h="67945">
                  <a:moveTo>
                    <a:pt x="0" y="0"/>
                  </a:moveTo>
                  <a:lnTo>
                    <a:pt x="58051" y="33858"/>
                  </a:lnTo>
                  <a:lnTo>
                    <a:pt x="0" y="67703"/>
                  </a:lnTo>
                </a:path>
              </a:pathLst>
            </a:custGeom>
            <a:ln w="19354">
              <a:solidFill>
                <a:srgbClr val="000000"/>
              </a:solidFill>
            </a:ln>
          </p:spPr>
          <p:txBody>
            <a:bodyPr wrap="square" lIns="0" tIns="0" rIns="0" bIns="0" rtlCol="0"/>
            <a:lstStyle/>
            <a:p>
              <a:endParaRPr/>
            </a:p>
          </p:txBody>
        </p:sp>
        <p:pic>
          <p:nvPicPr>
            <p:cNvPr id="9" name="object 9"/>
            <p:cNvPicPr/>
            <p:nvPr/>
          </p:nvPicPr>
          <p:blipFill>
            <a:blip r:embed="rId4" cstate="print"/>
            <a:stretch>
              <a:fillRect/>
            </a:stretch>
          </p:blipFill>
          <p:spPr>
            <a:xfrm>
              <a:off x="5748850" y="2641415"/>
              <a:ext cx="130632" cy="130594"/>
            </a:xfrm>
            <a:prstGeom prst="rect">
              <a:avLst/>
            </a:prstGeom>
          </p:spPr>
        </p:pic>
        <p:pic>
          <p:nvPicPr>
            <p:cNvPr id="10" name="object 10"/>
            <p:cNvPicPr/>
            <p:nvPr/>
          </p:nvPicPr>
          <p:blipFill>
            <a:blip r:embed="rId5" cstate="print"/>
            <a:stretch>
              <a:fillRect/>
            </a:stretch>
          </p:blipFill>
          <p:spPr>
            <a:xfrm>
              <a:off x="5473082" y="2999308"/>
              <a:ext cx="130632" cy="130594"/>
            </a:xfrm>
            <a:prstGeom prst="rect">
              <a:avLst/>
            </a:prstGeom>
          </p:spPr>
        </p:pic>
        <p:pic>
          <p:nvPicPr>
            <p:cNvPr id="11" name="object 11"/>
            <p:cNvPicPr/>
            <p:nvPr/>
          </p:nvPicPr>
          <p:blipFill>
            <a:blip r:embed="rId6" cstate="print"/>
            <a:stretch>
              <a:fillRect/>
            </a:stretch>
          </p:blipFill>
          <p:spPr>
            <a:xfrm>
              <a:off x="5637575" y="3173418"/>
              <a:ext cx="130632" cy="130594"/>
            </a:xfrm>
            <a:prstGeom prst="rect">
              <a:avLst/>
            </a:prstGeom>
          </p:spPr>
        </p:pic>
        <p:pic>
          <p:nvPicPr>
            <p:cNvPr id="12" name="object 12"/>
            <p:cNvPicPr/>
            <p:nvPr/>
          </p:nvPicPr>
          <p:blipFill>
            <a:blip r:embed="rId6" cstate="print"/>
            <a:stretch>
              <a:fillRect/>
            </a:stretch>
          </p:blipFill>
          <p:spPr>
            <a:xfrm>
              <a:off x="5942371" y="2883235"/>
              <a:ext cx="130632" cy="130594"/>
            </a:xfrm>
            <a:prstGeom prst="rect">
              <a:avLst/>
            </a:prstGeom>
          </p:spPr>
        </p:pic>
        <p:pic>
          <p:nvPicPr>
            <p:cNvPr id="13" name="object 13"/>
            <p:cNvPicPr/>
            <p:nvPr/>
          </p:nvPicPr>
          <p:blipFill>
            <a:blip r:embed="rId6" cstate="print"/>
            <a:stretch>
              <a:fillRect/>
            </a:stretch>
          </p:blipFill>
          <p:spPr>
            <a:xfrm>
              <a:off x="5879477" y="3453928"/>
              <a:ext cx="130632" cy="130594"/>
            </a:xfrm>
            <a:prstGeom prst="rect">
              <a:avLst/>
            </a:prstGeom>
          </p:spPr>
        </p:pic>
        <p:pic>
          <p:nvPicPr>
            <p:cNvPr id="14" name="object 14"/>
            <p:cNvPicPr/>
            <p:nvPr/>
          </p:nvPicPr>
          <p:blipFill>
            <a:blip r:embed="rId7" cstate="print"/>
            <a:stretch>
              <a:fillRect/>
            </a:stretch>
          </p:blipFill>
          <p:spPr>
            <a:xfrm>
              <a:off x="7035768" y="3908549"/>
              <a:ext cx="130632" cy="130594"/>
            </a:xfrm>
            <a:prstGeom prst="rect">
              <a:avLst/>
            </a:prstGeom>
          </p:spPr>
        </p:pic>
        <p:pic>
          <p:nvPicPr>
            <p:cNvPr id="15" name="object 15"/>
            <p:cNvPicPr/>
            <p:nvPr/>
          </p:nvPicPr>
          <p:blipFill>
            <a:blip r:embed="rId8" cstate="print"/>
            <a:stretch>
              <a:fillRect/>
            </a:stretch>
          </p:blipFill>
          <p:spPr>
            <a:xfrm>
              <a:off x="5976237" y="3250801"/>
              <a:ext cx="130632" cy="130594"/>
            </a:xfrm>
            <a:prstGeom prst="rect">
              <a:avLst/>
            </a:prstGeom>
          </p:spPr>
        </p:pic>
        <p:pic>
          <p:nvPicPr>
            <p:cNvPr id="16" name="object 16"/>
            <p:cNvPicPr/>
            <p:nvPr/>
          </p:nvPicPr>
          <p:blipFill>
            <a:blip r:embed="rId9" cstate="print"/>
            <a:stretch>
              <a:fillRect/>
            </a:stretch>
          </p:blipFill>
          <p:spPr>
            <a:xfrm>
              <a:off x="7098662" y="4358333"/>
              <a:ext cx="130632" cy="130594"/>
            </a:xfrm>
            <a:prstGeom prst="rect">
              <a:avLst/>
            </a:prstGeom>
          </p:spPr>
        </p:pic>
        <p:pic>
          <p:nvPicPr>
            <p:cNvPr id="17" name="object 17"/>
            <p:cNvPicPr/>
            <p:nvPr/>
          </p:nvPicPr>
          <p:blipFill>
            <a:blip r:embed="rId8" cstate="print"/>
            <a:stretch>
              <a:fillRect/>
            </a:stretch>
          </p:blipFill>
          <p:spPr>
            <a:xfrm>
              <a:off x="6252006" y="2767162"/>
              <a:ext cx="130632" cy="130594"/>
            </a:xfrm>
            <a:prstGeom prst="rect">
              <a:avLst/>
            </a:prstGeom>
          </p:spPr>
        </p:pic>
        <p:pic>
          <p:nvPicPr>
            <p:cNvPr id="18" name="object 18"/>
            <p:cNvPicPr/>
            <p:nvPr/>
          </p:nvPicPr>
          <p:blipFill>
            <a:blip r:embed="rId10" cstate="print"/>
            <a:stretch>
              <a:fillRect/>
            </a:stretch>
          </p:blipFill>
          <p:spPr>
            <a:xfrm>
              <a:off x="7355079" y="3831167"/>
              <a:ext cx="130632" cy="130594"/>
            </a:xfrm>
            <a:prstGeom prst="rect">
              <a:avLst/>
            </a:prstGeom>
          </p:spPr>
        </p:pic>
        <p:pic>
          <p:nvPicPr>
            <p:cNvPr id="19" name="object 19"/>
            <p:cNvPicPr/>
            <p:nvPr/>
          </p:nvPicPr>
          <p:blipFill>
            <a:blip r:embed="rId11" cstate="print"/>
            <a:stretch>
              <a:fillRect/>
            </a:stretch>
          </p:blipFill>
          <p:spPr>
            <a:xfrm>
              <a:off x="5381205" y="2520556"/>
              <a:ext cx="2336726" cy="2389132"/>
            </a:xfrm>
            <a:prstGeom prst="rect">
              <a:avLst/>
            </a:prstGeom>
          </p:spPr>
        </p:pic>
        <p:sp>
          <p:nvSpPr>
            <p:cNvPr id="20" name="object 20"/>
            <p:cNvSpPr/>
            <p:nvPr/>
          </p:nvSpPr>
          <p:spPr>
            <a:xfrm>
              <a:off x="5417446" y="2542277"/>
              <a:ext cx="2266315" cy="2323465"/>
            </a:xfrm>
            <a:custGeom>
              <a:avLst/>
              <a:gdLst/>
              <a:ahLst/>
              <a:cxnLst/>
              <a:rect l="l" t="t" r="r" b="b"/>
              <a:pathLst>
                <a:path w="2266315" h="2323465">
                  <a:moveTo>
                    <a:pt x="0" y="2322842"/>
                  </a:moveTo>
                  <a:lnTo>
                    <a:pt x="2265921" y="0"/>
                  </a:lnTo>
                </a:path>
              </a:pathLst>
            </a:custGeom>
            <a:ln w="14516">
              <a:solidFill>
                <a:srgbClr val="000000"/>
              </a:solidFill>
            </a:ln>
          </p:spPr>
          <p:txBody>
            <a:bodyPr wrap="square" lIns="0" tIns="0" rIns="0" bIns="0" rtlCol="0"/>
            <a:lstStyle/>
            <a:p>
              <a:endParaRPr/>
            </a:p>
          </p:txBody>
        </p:sp>
      </p:grpSp>
      <p:sp>
        <p:nvSpPr>
          <p:cNvPr id="21" name="object 21"/>
          <p:cNvSpPr txBox="1"/>
          <p:nvPr/>
        </p:nvSpPr>
        <p:spPr>
          <a:xfrm>
            <a:off x="4612233" y="2172563"/>
            <a:ext cx="120014" cy="274955"/>
          </a:xfrm>
          <a:prstGeom prst="rect">
            <a:avLst/>
          </a:prstGeom>
        </p:spPr>
        <p:txBody>
          <a:bodyPr vert="horz" wrap="square" lIns="0" tIns="17145" rIns="0" bIns="0" rtlCol="0">
            <a:spAutoFit/>
          </a:bodyPr>
          <a:lstStyle/>
          <a:p>
            <a:pPr marL="12700">
              <a:lnSpc>
                <a:spcPct val="100000"/>
              </a:lnSpc>
              <a:spcBef>
                <a:spcPts val="135"/>
              </a:spcBef>
            </a:pPr>
            <a:r>
              <a:rPr sz="1600" spc="15" dirty="0">
                <a:latin typeface="Calibri"/>
                <a:cs typeface="Calibri"/>
              </a:rPr>
              <a:t>y</a:t>
            </a:r>
            <a:endParaRPr sz="1600">
              <a:latin typeface="Calibri"/>
              <a:cs typeface="Calibri"/>
            </a:endParaRPr>
          </a:p>
        </p:txBody>
      </p:sp>
      <p:sp>
        <p:nvSpPr>
          <p:cNvPr id="22" name="object 22"/>
          <p:cNvSpPr txBox="1"/>
          <p:nvPr/>
        </p:nvSpPr>
        <p:spPr>
          <a:xfrm>
            <a:off x="8728436" y="5255853"/>
            <a:ext cx="115570" cy="274955"/>
          </a:xfrm>
          <a:prstGeom prst="rect">
            <a:avLst/>
          </a:prstGeom>
        </p:spPr>
        <p:txBody>
          <a:bodyPr vert="horz" wrap="square" lIns="0" tIns="17145" rIns="0" bIns="0" rtlCol="0">
            <a:spAutoFit/>
          </a:bodyPr>
          <a:lstStyle/>
          <a:p>
            <a:pPr marL="12700">
              <a:lnSpc>
                <a:spcPct val="100000"/>
              </a:lnSpc>
              <a:spcBef>
                <a:spcPts val="135"/>
              </a:spcBef>
            </a:pPr>
            <a:r>
              <a:rPr sz="1600" spc="15" dirty="0">
                <a:latin typeface="Calibri"/>
                <a:cs typeface="Calibri"/>
              </a:rPr>
              <a:t>x</a:t>
            </a:r>
            <a:endParaRPr sz="1600">
              <a:latin typeface="Calibri"/>
              <a:cs typeface="Calibri"/>
            </a:endParaRPr>
          </a:p>
        </p:txBody>
      </p:sp>
      <p:sp>
        <p:nvSpPr>
          <p:cNvPr id="23" name="object 23"/>
          <p:cNvSpPr txBox="1">
            <a:spLocks noGrp="1"/>
          </p:cNvSpPr>
          <p:nvPr>
            <p:ph type="title"/>
          </p:nvPr>
        </p:nvSpPr>
        <p:spPr>
          <a:xfrm>
            <a:off x="935894" y="464629"/>
            <a:ext cx="7273925" cy="695325"/>
          </a:xfrm>
          <a:prstGeom prst="rect">
            <a:avLst/>
          </a:prstGeom>
        </p:spPr>
        <p:txBody>
          <a:bodyPr vert="horz" wrap="square" lIns="0" tIns="11430" rIns="0" bIns="0" rtlCol="0">
            <a:spAutoFit/>
          </a:bodyPr>
          <a:lstStyle/>
          <a:p>
            <a:pPr marL="12700">
              <a:lnSpc>
                <a:spcPct val="100000"/>
              </a:lnSpc>
              <a:spcBef>
                <a:spcPts val="90"/>
              </a:spcBef>
            </a:pPr>
            <a:r>
              <a:rPr spc="-5" dirty="0"/>
              <a:t>Support</a:t>
            </a:r>
            <a:r>
              <a:rPr spc="5" dirty="0"/>
              <a:t> </a:t>
            </a:r>
            <a:r>
              <a:rPr spc="-55" dirty="0"/>
              <a:t>Vector</a:t>
            </a:r>
            <a:r>
              <a:rPr spc="15" dirty="0"/>
              <a:t> </a:t>
            </a:r>
            <a:r>
              <a:rPr spc="-10" dirty="0"/>
              <a:t>Machines</a:t>
            </a:r>
            <a:r>
              <a:rPr spc="45" dirty="0"/>
              <a:t> </a:t>
            </a:r>
            <a:r>
              <a:rPr spc="-15" dirty="0"/>
              <a:t>(SVM)</a:t>
            </a:r>
          </a:p>
        </p:txBody>
      </p:sp>
      <p:sp>
        <p:nvSpPr>
          <p:cNvPr id="24" name="object 24"/>
          <p:cNvSpPr txBox="1"/>
          <p:nvPr/>
        </p:nvSpPr>
        <p:spPr>
          <a:xfrm>
            <a:off x="231140" y="1783365"/>
            <a:ext cx="4246245" cy="4051935"/>
          </a:xfrm>
          <a:prstGeom prst="rect">
            <a:avLst/>
          </a:prstGeom>
        </p:spPr>
        <p:txBody>
          <a:bodyPr vert="horz" wrap="square" lIns="0" tIns="78740" rIns="0" bIns="0" rtlCol="0">
            <a:spAutoFit/>
          </a:bodyPr>
          <a:lstStyle/>
          <a:p>
            <a:pPr marL="194945" marR="56515" indent="-182880">
              <a:lnSpc>
                <a:spcPts val="2110"/>
              </a:lnSpc>
              <a:spcBef>
                <a:spcPts val="620"/>
              </a:spcBef>
              <a:buFont typeface="Arial"/>
              <a:buChar char="•"/>
              <a:tabLst>
                <a:tab pos="195580" algn="l"/>
              </a:tabLst>
            </a:pPr>
            <a:r>
              <a:rPr sz="2200" dirty="0">
                <a:latin typeface="Calibri"/>
                <a:cs typeface="Calibri"/>
              </a:rPr>
              <a:t>A </a:t>
            </a:r>
            <a:r>
              <a:rPr sz="2200" spc="-10" dirty="0">
                <a:latin typeface="Calibri"/>
                <a:cs typeface="Calibri"/>
              </a:rPr>
              <a:t>SVM </a:t>
            </a:r>
            <a:r>
              <a:rPr sz="2200" spc="-5" dirty="0">
                <a:latin typeface="Calibri"/>
                <a:cs typeface="Calibri"/>
              </a:rPr>
              <a:t>works by </a:t>
            </a:r>
            <a:r>
              <a:rPr sz="2200" spc="-15" dirty="0">
                <a:latin typeface="Calibri"/>
                <a:cs typeface="Calibri"/>
              </a:rPr>
              <a:t>drawing </a:t>
            </a:r>
            <a:r>
              <a:rPr sz="2200" dirty="0">
                <a:latin typeface="Calibri"/>
                <a:cs typeface="Calibri"/>
              </a:rPr>
              <a:t>a </a:t>
            </a:r>
            <a:r>
              <a:rPr sz="2200" spc="-5" dirty="0">
                <a:latin typeface="Calibri"/>
                <a:cs typeface="Calibri"/>
              </a:rPr>
              <a:t>line </a:t>
            </a:r>
            <a:r>
              <a:rPr sz="2200" dirty="0">
                <a:latin typeface="Calibri"/>
                <a:cs typeface="Calibri"/>
              </a:rPr>
              <a:t> </a:t>
            </a:r>
            <a:r>
              <a:rPr sz="2200" spc="-5" dirty="0">
                <a:latin typeface="Calibri"/>
                <a:cs typeface="Calibri"/>
              </a:rPr>
              <a:t>between </a:t>
            </a:r>
            <a:r>
              <a:rPr sz="2200" dirty="0">
                <a:latin typeface="Calibri"/>
                <a:cs typeface="Calibri"/>
              </a:rPr>
              <a:t>the </a:t>
            </a:r>
            <a:r>
              <a:rPr sz="2200" spc="-5" dirty="0">
                <a:latin typeface="Calibri"/>
                <a:cs typeface="Calibri"/>
              </a:rPr>
              <a:t>two </a:t>
            </a:r>
            <a:r>
              <a:rPr sz="2200" spc="-10" dirty="0">
                <a:latin typeface="Calibri"/>
                <a:cs typeface="Calibri"/>
              </a:rPr>
              <a:t>clusters </a:t>
            </a:r>
            <a:r>
              <a:rPr sz="2200" spc="-5" dirty="0">
                <a:latin typeface="Calibri"/>
                <a:cs typeface="Calibri"/>
              </a:rPr>
              <a:t>and </a:t>
            </a:r>
            <a:r>
              <a:rPr sz="2200" dirty="0">
                <a:latin typeface="Calibri"/>
                <a:cs typeface="Calibri"/>
              </a:rPr>
              <a:t>then </a:t>
            </a:r>
            <a:r>
              <a:rPr sz="2200" spc="-484" dirty="0">
                <a:latin typeface="Calibri"/>
                <a:cs typeface="Calibri"/>
              </a:rPr>
              <a:t> </a:t>
            </a:r>
            <a:r>
              <a:rPr sz="2200" spc="-5" dirty="0">
                <a:latin typeface="Calibri"/>
                <a:cs typeface="Calibri"/>
              </a:rPr>
              <a:t>using </a:t>
            </a:r>
            <a:r>
              <a:rPr sz="2200" spc="-10" dirty="0">
                <a:latin typeface="Calibri"/>
                <a:cs typeface="Calibri"/>
              </a:rPr>
              <a:t>that </a:t>
            </a:r>
            <a:r>
              <a:rPr sz="2200" spc="-5" dirty="0">
                <a:latin typeface="Calibri"/>
                <a:cs typeface="Calibri"/>
              </a:rPr>
              <a:t>line </a:t>
            </a:r>
            <a:r>
              <a:rPr sz="2200" spc="-10" dirty="0">
                <a:latin typeface="Calibri"/>
                <a:cs typeface="Calibri"/>
              </a:rPr>
              <a:t>to </a:t>
            </a:r>
            <a:r>
              <a:rPr sz="2200" spc="-5" dirty="0">
                <a:latin typeface="Calibri"/>
                <a:cs typeface="Calibri"/>
              </a:rPr>
              <a:t>predict if </a:t>
            </a:r>
            <a:r>
              <a:rPr sz="2200" dirty="0">
                <a:latin typeface="Calibri"/>
                <a:cs typeface="Calibri"/>
              </a:rPr>
              <a:t>an </a:t>
            </a:r>
            <a:r>
              <a:rPr sz="2200" spc="5" dirty="0">
                <a:latin typeface="Calibri"/>
                <a:cs typeface="Calibri"/>
              </a:rPr>
              <a:t> </a:t>
            </a:r>
            <a:r>
              <a:rPr sz="2200" dirty="0">
                <a:latin typeface="Calibri"/>
                <a:cs typeface="Calibri"/>
              </a:rPr>
              <a:t>unknown</a:t>
            </a:r>
            <a:r>
              <a:rPr sz="2200" spc="-85" dirty="0">
                <a:latin typeface="Calibri"/>
                <a:cs typeface="Calibri"/>
              </a:rPr>
              <a:t> </a:t>
            </a:r>
            <a:r>
              <a:rPr sz="2200" dirty="0">
                <a:latin typeface="Calibri"/>
                <a:cs typeface="Calibri"/>
              </a:rPr>
              <a:t>compound</a:t>
            </a:r>
            <a:r>
              <a:rPr sz="2200" spc="-85" dirty="0">
                <a:latin typeface="Calibri"/>
                <a:cs typeface="Calibri"/>
              </a:rPr>
              <a:t> </a:t>
            </a:r>
            <a:r>
              <a:rPr sz="2200" dirty="0">
                <a:latin typeface="Calibri"/>
                <a:cs typeface="Calibri"/>
              </a:rPr>
              <a:t>will</a:t>
            </a:r>
            <a:r>
              <a:rPr sz="2200" spc="-35" dirty="0">
                <a:latin typeface="Calibri"/>
                <a:cs typeface="Calibri"/>
              </a:rPr>
              <a:t> </a:t>
            </a:r>
            <a:r>
              <a:rPr sz="2200" spc="-5" dirty="0">
                <a:latin typeface="Calibri"/>
                <a:cs typeface="Calibri"/>
              </a:rPr>
              <a:t>kill</a:t>
            </a:r>
            <a:r>
              <a:rPr sz="2200" spc="-40" dirty="0">
                <a:latin typeface="Calibri"/>
                <a:cs typeface="Calibri"/>
              </a:rPr>
              <a:t> </a:t>
            </a:r>
            <a:r>
              <a:rPr sz="2200" spc="-5" dirty="0">
                <a:latin typeface="Calibri"/>
                <a:cs typeface="Calibri"/>
              </a:rPr>
              <a:t>cancer </a:t>
            </a:r>
            <a:r>
              <a:rPr sz="2200" spc="-480" dirty="0">
                <a:latin typeface="Calibri"/>
                <a:cs typeface="Calibri"/>
              </a:rPr>
              <a:t> </a:t>
            </a:r>
            <a:r>
              <a:rPr sz="2200" spc="5" dirty="0">
                <a:latin typeface="Calibri"/>
                <a:cs typeface="Calibri"/>
              </a:rPr>
              <a:t>or</a:t>
            </a:r>
            <a:r>
              <a:rPr sz="2200" spc="-55" dirty="0">
                <a:latin typeface="Calibri"/>
                <a:cs typeface="Calibri"/>
              </a:rPr>
              <a:t> </a:t>
            </a:r>
            <a:r>
              <a:rPr sz="2200" dirty="0">
                <a:latin typeface="Calibri"/>
                <a:cs typeface="Calibri"/>
              </a:rPr>
              <a:t>not.</a:t>
            </a:r>
            <a:endParaRPr sz="2200">
              <a:latin typeface="Calibri"/>
              <a:cs typeface="Calibri"/>
            </a:endParaRPr>
          </a:p>
          <a:p>
            <a:pPr marL="194945" marR="9525" indent="-182880">
              <a:lnSpc>
                <a:spcPts val="2110"/>
              </a:lnSpc>
              <a:spcBef>
                <a:spcPts val="540"/>
              </a:spcBef>
              <a:buFont typeface="Arial"/>
              <a:buChar char="•"/>
              <a:tabLst>
                <a:tab pos="195580" algn="l"/>
              </a:tabLst>
            </a:pPr>
            <a:r>
              <a:rPr sz="2200" spc="-190" dirty="0">
                <a:latin typeface="Calibri"/>
                <a:cs typeface="Calibri"/>
              </a:rPr>
              <a:t>T</a:t>
            </a:r>
            <a:r>
              <a:rPr sz="2200" dirty="0">
                <a:latin typeface="Calibri"/>
                <a:cs typeface="Calibri"/>
              </a:rPr>
              <a:t>o</a:t>
            </a:r>
            <a:r>
              <a:rPr sz="2200" spc="-30" dirty="0">
                <a:latin typeface="Calibri"/>
                <a:cs typeface="Calibri"/>
              </a:rPr>
              <a:t> </a:t>
            </a:r>
            <a:r>
              <a:rPr sz="2200" spc="-10" dirty="0">
                <a:latin typeface="Calibri"/>
                <a:cs typeface="Calibri"/>
              </a:rPr>
              <a:t>p</a:t>
            </a:r>
            <a:r>
              <a:rPr sz="2200" spc="-30" dirty="0">
                <a:latin typeface="Calibri"/>
                <a:cs typeface="Calibri"/>
              </a:rPr>
              <a:t>r</a:t>
            </a:r>
            <a:r>
              <a:rPr sz="2200" spc="5" dirty="0">
                <a:latin typeface="Calibri"/>
                <a:cs typeface="Calibri"/>
              </a:rPr>
              <a:t>e</a:t>
            </a:r>
            <a:r>
              <a:rPr sz="2200" spc="-10" dirty="0">
                <a:latin typeface="Calibri"/>
                <a:cs typeface="Calibri"/>
              </a:rPr>
              <a:t>d</a:t>
            </a:r>
            <a:r>
              <a:rPr sz="2200" spc="-5" dirty="0">
                <a:latin typeface="Calibri"/>
                <a:cs typeface="Calibri"/>
              </a:rPr>
              <a:t>i</a:t>
            </a:r>
            <a:r>
              <a:rPr sz="2200" dirty="0">
                <a:latin typeface="Calibri"/>
                <a:cs typeface="Calibri"/>
              </a:rPr>
              <a:t>ct</a:t>
            </a:r>
            <a:r>
              <a:rPr sz="2200" spc="-40" dirty="0">
                <a:latin typeface="Calibri"/>
                <a:cs typeface="Calibri"/>
              </a:rPr>
              <a:t> </a:t>
            </a:r>
            <a:r>
              <a:rPr sz="2200" spc="-5" dirty="0">
                <a:latin typeface="Calibri"/>
                <a:cs typeface="Calibri"/>
              </a:rPr>
              <a:t>a</a:t>
            </a:r>
            <a:r>
              <a:rPr sz="2200" dirty="0">
                <a:latin typeface="Calibri"/>
                <a:cs typeface="Calibri"/>
              </a:rPr>
              <a:t>n</a:t>
            </a:r>
            <a:r>
              <a:rPr sz="2200" spc="-5" dirty="0">
                <a:latin typeface="Calibri"/>
                <a:cs typeface="Calibri"/>
              </a:rPr>
              <a:t> </a:t>
            </a:r>
            <a:r>
              <a:rPr sz="2200" spc="-10" dirty="0">
                <a:latin typeface="Calibri"/>
                <a:cs typeface="Calibri"/>
              </a:rPr>
              <a:t>un</a:t>
            </a:r>
            <a:r>
              <a:rPr sz="2200" dirty="0">
                <a:latin typeface="Calibri"/>
                <a:cs typeface="Calibri"/>
              </a:rPr>
              <a:t>k</a:t>
            </a:r>
            <a:r>
              <a:rPr sz="2200" spc="-10" dirty="0">
                <a:latin typeface="Calibri"/>
                <a:cs typeface="Calibri"/>
              </a:rPr>
              <a:t>n</a:t>
            </a:r>
            <a:r>
              <a:rPr sz="2200" spc="10" dirty="0">
                <a:latin typeface="Calibri"/>
                <a:cs typeface="Calibri"/>
              </a:rPr>
              <a:t>o</a:t>
            </a:r>
            <a:r>
              <a:rPr sz="2200" spc="5" dirty="0">
                <a:latin typeface="Calibri"/>
                <a:cs typeface="Calibri"/>
              </a:rPr>
              <a:t>wn</a:t>
            </a:r>
            <a:r>
              <a:rPr sz="2200" spc="-75" dirty="0">
                <a:latin typeface="Calibri"/>
                <a:cs typeface="Calibri"/>
              </a:rPr>
              <a:t> </a:t>
            </a:r>
            <a:r>
              <a:rPr sz="2200" spc="-25" dirty="0">
                <a:latin typeface="Calibri"/>
                <a:cs typeface="Calibri"/>
              </a:rPr>
              <a:t>c</a:t>
            </a:r>
            <a:r>
              <a:rPr sz="2200" spc="15" dirty="0">
                <a:latin typeface="Calibri"/>
                <a:cs typeface="Calibri"/>
              </a:rPr>
              <a:t>om</a:t>
            </a:r>
            <a:r>
              <a:rPr sz="2200" spc="-10" dirty="0">
                <a:latin typeface="Calibri"/>
                <a:cs typeface="Calibri"/>
              </a:rPr>
              <a:t>p</a:t>
            </a:r>
            <a:r>
              <a:rPr sz="2200" spc="10" dirty="0">
                <a:latin typeface="Calibri"/>
                <a:cs typeface="Calibri"/>
              </a:rPr>
              <a:t>o</a:t>
            </a:r>
            <a:r>
              <a:rPr sz="2200" spc="-10" dirty="0">
                <a:latin typeface="Calibri"/>
                <a:cs typeface="Calibri"/>
              </a:rPr>
              <a:t>und</a:t>
            </a:r>
            <a:r>
              <a:rPr sz="2200" spc="-145" dirty="0">
                <a:latin typeface="Calibri"/>
                <a:cs typeface="Calibri"/>
              </a:rPr>
              <a:t>’</a:t>
            </a:r>
            <a:r>
              <a:rPr sz="2200" dirty="0">
                <a:latin typeface="Calibri"/>
                <a:cs typeface="Calibri"/>
              </a:rPr>
              <a:t>s  </a:t>
            </a:r>
            <a:r>
              <a:rPr sz="2200" spc="-5" dirty="0">
                <a:latin typeface="Calibri"/>
                <a:cs typeface="Calibri"/>
              </a:rPr>
              <a:t>cancer killing </a:t>
            </a:r>
            <a:r>
              <a:rPr sz="2200" spc="-20" dirty="0">
                <a:latin typeface="Calibri"/>
                <a:cs typeface="Calibri"/>
              </a:rPr>
              <a:t>capability, </a:t>
            </a:r>
            <a:r>
              <a:rPr sz="2200" spc="-10" dirty="0">
                <a:latin typeface="Calibri"/>
                <a:cs typeface="Calibri"/>
              </a:rPr>
              <a:t>we </a:t>
            </a:r>
            <a:r>
              <a:rPr sz="2200" dirty="0">
                <a:latin typeface="Calibri"/>
                <a:cs typeface="Calibri"/>
              </a:rPr>
              <a:t>plot the </a:t>
            </a:r>
            <a:r>
              <a:rPr sz="2200" spc="-484" dirty="0">
                <a:latin typeface="Calibri"/>
                <a:cs typeface="Calibri"/>
              </a:rPr>
              <a:t> </a:t>
            </a:r>
            <a:r>
              <a:rPr sz="2200" spc="-10" dirty="0">
                <a:latin typeface="Calibri"/>
                <a:cs typeface="Calibri"/>
              </a:rPr>
              <a:t>features, </a:t>
            </a:r>
            <a:r>
              <a:rPr sz="2200" dirty="0">
                <a:latin typeface="Calibri"/>
                <a:cs typeface="Calibri"/>
              </a:rPr>
              <a:t>x </a:t>
            </a:r>
            <a:r>
              <a:rPr sz="2200" spc="-5" dirty="0">
                <a:latin typeface="Calibri"/>
                <a:cs typeface="Calibri"/>
              </a:rPr>
              <a:t>and </a:t>
            </a:r>
            <a:r>
              <a:rPr sz="2200" spc="-80" dirty="0">
                <a:latin typeface="Calibri"/>
                <a:cs typeface="Calibri"/>
              </a:rPr>
              <a:t>y, </a:t>
            </a:r>
            <a:r>
              <a:rPr sz="2200" spc="5" dirty="0">
                <a:latin typeface="Calibri"/>
                <a:cs typeface="Calibri"/>
              </a:rPr>
              <a:t>of </a:t>
            </a:r>
            <a:r>
              <a:rPr sz="2200" dirty="0">
                <a:latin typeface="Calibri"/>
                <a:cs typeface="Calibri"/>
              </a:rPr>
              <a:t>the unknown </a:t>
            </a:r>
            <a:r>
              <a:rPr sz="2200" spc="5" dirty="0">
                <a:latin typeface="Calibri"/>
                <a:cs typeface="Calibri"/>
              </a:rPr>
              <a:t> </a:t>
            </a:r>
            <a:r>
              <a:rPr sz="2200" dirty="0">
                <a:latin typeface="Calibri"/>
                <a:cs typeface="Calibri"/>
              </a:rPr>
              <a:t>compound.</a:t>
            </a:r>
            <a:endParaRPr sz="2200">
              <a:latin typeface="Calibri"/>
              <a:cs typeface="Calibri"/>
            </a:endParaRPr>
          </a:p>
          <a:p>
            <a:pPr marL="194945" marR="5080" indent="-182880">
              <a:lnSpc>
                <a:spcPts val="2110"/>
              </a:lnSpc>
              <a:spcBef>
                <a:spcPts val="540"/>
              </a:spcBef>
              <a:buFont typeface="Arial"/>
              <a:buChar char="•"/>
              <a:tabLst>
                <a:tab pos="195580" algn="l"/>
              </a:tabLst>
            </a:pPr>
            <a:r>
              <a:rPr sz="2200" spc="-5" dirty="0">
                <a:latin typeface="Calibri"/>
                <a:cs typeface="Calibri"/>
              </a:rPr>
              <a:t>If </a:t>
            </a:r>
            <a:r>
              <a:rPr sz="2200" dirty="0">
                <a:latin typeface="Calibri"/>
                <a:cs typeface="Calibri"/>
              </a:rPr>
              <a:t>the </a:t>
            </a:r>
            <a:r>
              <a:rPr sz="2200" spc="-5" dirty="0">
                <a:latin typeface="Calibri"/>
                <a:cs typeface="Calibri"/>
              </a:rPr>
              <a:t>point from </a:t>
            </a:r>
            <a:r>
              <a:rPr sz="2200" dirty="0">
                <a:latin typeface="Calibri"/>
                <a:cs typeface="Calibri"/>
              </a:rPr>
              <a:t>an unknown </a:t>
            </a:r>
            <a:r>
              <a:rPr sz="2200" spc="5" dirty="0">
                <a:latin typeface="Calibri"/>
                <a:cs typeface="Calibri"/>
              </a:rPr>
              <a:t> </a:t>
            </a:r>
            <a:r>
              <a:rPr sz="2200" dirty="0">
                <a:latin typeface="Calibri"/>
                <a:cs typeface="Calibri"/>
              </a:rPr>
              <a:t>sample </a:t>
            </a:r>
            <a:r>
              <a:rPr sz="2200" spc="-15" dirty="0">
                <a:latin typeface="Calibri"/>
                <a:cs typeface="Calibri"/>
              </a:rPr>
              <a:t>falls </a:t>
            </a:r>
            <a:r>
              <a:rPr sz="2200" spc="5" dirty="0">
                <a:latin typeface="Calibri"/>
                <a:cs typeface="Calibri"/>
              </a:rPr>
              <a:t>on </a:t>
            </a:r>
            <a:r>
              <a:rPr sz="2200" dirty="0">
                <a:latin typeface="Calibri"/>
                <a:cs typeface="Calibri"/>
              </a:rPr>
              <a:t>the </a:t>
            </a:r>
            <a:r>
              <a:rPr sz="2200" spc="-5" dirty="0">
                <a:latin typeface="Calibri"/>
                <a:cs typeface="Calibri"/>
              </a:rPr>
              <a:t>cancer killing </a:t>
            </a:r>
            <a:r>
              <a:rPr sz="2200" dirty="0">
                <a:latin typeface="Calibri"/>
                <a:cs typeface="Calibri"/>
              </a:rPr>
              <a:t> </a:t>
            </a:r>
            <a:r>
              <a:rPr sz="2200" spc="-5" dirty="0">
                <a:latin typeface="Calibri"/>
                <a:cs typeface="Calibri"/>
              </a:rPr>
              <a:t>side</a:t>
            </a:r>
            <a:r>
              <a:rPr sz="2200" spc="-45" dirty="0">
                <a:latin typeface="Calibri"/>
                <a:cs typeface="Calibri"/>
              </a:rPr>
              <a:t> </a:t>
            </a:r>
            <a:r>
              <a:rPr sz="2200" spc="5" dirty="0">
                <a:latin typeface="Calibri"/>
                <a:cs typeface="Calibri"/>
              </a:rPr>
              <a:t>of</a:t>
            </a:r>
            <a:r>
              <a:rPr sz="2200" spc="-5" dirty="0">
                <a:latin typeface="Calibri"/>
                <a:cs typeface="Calibri"/>
              </a:rPr>
              <a:t> </a:t>
            </a:r>
            <a:r>
              <a:rPr sz="2200" dirty="0">
                <a:latin typeface="Calibri"/>
                <a:cs typeface="Calibri"/>
              </a:rPr>
              <a:t>the</a:t>
            </a:r>
            <a:r>
              <a:rPr sz="2200" spc="-20" dirty="0">
                <a:latin typeface="Calibri"/>
                <a:cs typeface="Calibri"/>
              </a:rPr>
              <a:t> </a:t>
            </a:r>
            <a:r>
              <a:rPr sz="2200" spc="-5" dirty="0">
                <a:latin typeface="Calibri"/>
                <a:cs typeface="Calibri"/>
              </a:rPr>
              <a:t>line,</a:t>
            </a:r>
            <a:r>
              <a:rPr sz="2200" spc="-20" dirty="0">
                <a:latin typeface="Calibri"/>
                <a:cs typeface="Calibri"/>
              </a:rPr>
              <a:t> </a:t>
            </a:r>
            <a:r>
              <a:rPr sz="2200" dirty="0">
                <a:latin typeface="Calibri"/>
                <a:cs typeface="Calibri"/>
              </a:rPr>
              <a:t>then</a:t>
            </a:r>
            <a:r>
              <a:rPr sz="2200" spc="-35" dirty="0">
                <a:latin typeface="Calibri"/>
                <a:cs typeface="Calibri"/>
              </a:rPr>
              <a:t> </a:t>
            </a:r>
            <a:r>
              <a:rPr sz="2200" spc="-10" dirty="0">
                <a:latin typeface="Calibri"/>
                <a:cs typeface="Calibri"/>
              </a:rPr>
              <a:t>we</a:t>
            </a:r>
            <a:r>
              <a:rPr sz="2200" spc="5" dirty="0">
                <a:latin typeface="Calibri"/>
                <a:cs typeface="Calibri"/>
              </a:rPr>
              <a:t> </a:t>
            </a:r>
            <a:r>
              <a:rPr sz="2200" spc="-5" dirty="0">
                <a:latin typeface="Calibri"/>
                <a:cs typeface="Calibri"/>
              </a:rPr>
              <a:t>predict</a:t>
            </a:r>
            <a:r>
              <a:rPr sz="2200" spc="-45" dirty="0">
                <a:latin typeface="Calibri"/>
                <a:cs typeface="Calibri"/>
              </a:rPr>
              <a:t> </a:t>
            </a:r>
            <a:r>
              <a:rPr sz="2200" dirty="0">
                <a:latin typeface="Calibri"/>
                <a:cs typeface="Calibri"/>
              </a:rPr>
              <a:t>the </a:t>
            </a:r>
            <a:r>
              <a:rPr sz="2200" spc="-480" dirty="0">
                <a:latin typeface="Calibri"/>
                <a:cs typeface="Calibri"/>
              </a:rPr>
              <a:t> </a:t>
            </a:r>
            <a:r>
              <a:rPr sz="2200" dirty="0">
                <a:latin typeface="Calibri"/>
                <a:cs typeface="Calibri"/>
              </a:rPr>
              <a:t>unknown</a:t>
            </a:r>
            <a:r>
              <a:rPr sz="2200" spc="-85" dirty="0">
                <a:latin typeface="Calibri"/>
                <a:cs typeface="Calibri"/>
              </a:rPr>
              <a:t> </a:t>
            </a:r>
            <a:r>
              <a:rPr sz="2200" dirty="0">
                <a:latin typeface="Calibri"/>
                <a:cs typeface="Calibri"/>
              </a:rPr>
              <a:t>compound</a:t>
            </a:r>
            <a:r>
              <a:rPr sz="2200" spc="-85" dirty="0">
                <a:latin typeface="Calibri"/>
                <a:cs typeface="Calibri"/>
              </a:rPr>
              <a:t> </a:t>
            </a:r>
            <a:r>
              <a:rPr sz="2200" dirty="0">
                <a:latin typeface="Calibri"/>
                <a:cs typeface="Calibri"/>
              </a:rPr>
              <a:t>will</a:t>
            </a:r>
            <a:r>
              <a:rPr sz="2200" spc="-40" dirty="0">
                <a:latin typeface="Calibri"/>
                <a:cs typeface="Calibri"/>
              </a:rPr>
              <a:t> </a:t>
            </a:r>
            <a:r>
              <a:rPr sz="2200" spc="-5" dirty="0">
                <a:latin typeface="Calibri"/>
                <a:cs typeface="Calibri"/>
              </a:rPr>
              <a:t>kill</a:t>
            </a:r>
            <a:r>
              <a:rPr sz="2200" spc="-35" dirty="0">
                <a:latin typeface="Calibri"/>
                <a:cs typeface="Calibri"/>
              </a:rPr>
              <a:t> cancer.</a:t>
            </a:r>
            <a:endParaRPr sz="2200">
              <a:latin typeface="Calibri"/>
              <a:cs typeface="Calibri"/>
            </a:endParaRPr>
          </a:p>
          <a:p>
            <a:pPr marL="194945" indent="-182880">
              <a:lnSpc>
                <a:spcPct val="100000"/>
              </a:lnSpc>
              <a:spcBef>
                <a:spcPts val="30"/>
              </a:spcBef>
              <a:buFont typeface="Arial"/>
              <a:buChar char="•"/>
              <a:tabLst>
                <a:tab pos="195580" algn="l"/>
              </a:tabLst>
            </a:pPr>
            <a:r>
              <a:rPr sz="2200" dirty="0">
                <a:latin typeface="Calibri"/>
                <a:cs typeface="Calibri"/>
              </a:rPr>
              <a:t>Otherwise,</a:t>
            </a:r>
            <a:r>
              <a:rPr sz="2200" spc="-70" dirty="0">
                <a:latin typeface="Calibri"/>
                <a:cs typeface="Calibri"/>
              </a:rPr>
              <a:t> </a:t>
            </a:r>
            <a:r>
              <a:rPr sz="2200" spc="-10" dirty="0">
                <a:latin typeface="Calibri"/>
                <a:cs typeface="Calibri"/>
              </a:rPr>
              <a:t>we</a:t>
            </a:r>
            <a:r>
              <a:rPr sz="2200" spc="-20" dirty="0">
                <a:latin typeface="Calibri"/>
                <a:cs typeface="Calibri"/>
              </a:rPr>
              <a:t> </a:t>
            </a:r>
            <a:r>
              <a:rPr sz="2200" spc="-5" dirty="0">
                <a:latin typeface="Calibri"/>
                <a:cs typeface="Calibri"/>
              </a:rPr>
              <a:t>predict</a:t>
            </a:r>
            <a:r>
              <a:rPr sz="2200" spc="-40" dirty="0">
                <a:latin typeface="Calibri"/>
                <a:cs typeface="Calibri"/>
              </a:rPr>
              <a:t> </a:t>
            </a:r>
            <a:r>
              <a:rPr sz="2200" spc="-5" dirty="0">
                <a:latin typeface="Calibri"/>
                <a:cs typeface="Calibri"/>
              </a:rPr>
              <a:t>it</a:t>
            </a:r>
            <a:r>
              <a:rPr sz="2200" spc="5" dirty="0">
                <a:latin typeface="Calibri"/>
                <a:cs typeface="Calibri"/>
              </a:rPr>
              <a:t> </a:t>
            </a:r>
            <a:r>
              <a:rPr sz="2200" dirty="0">
                <a:latin typeface="Calibri"/>
                <a:cs typeface="Calibri"/>
              </a:rPr>
              <a:t>will</a:t>
            </a:r>
            <a:r>
              <a:rPr sz="2200" spc="-25" dirty="0">
                <a:latin typeface="Calibri"/>
                <a:cs typeface="Calibri"/>
              </a:rPr>
              <a:t> </a:t>
            </a:r>
            <a:r>
              <a:rPr sz="2200" dirty="0">
                <a:latin typeface="Calibri"/>
                <a:cs typeface="Calibri"/>
              </a:rPr>
              <a:t>not.</a:t>
            </a:r>
            <a:endParaRPr sz="2200">
              <a:latin typeface="Calibri"/>
              <a:cs typeface="Calibri"/>
            </a:endParaRPr>
          </a:p>
        </p:txBody>
      </p:sp>
      <p:sp>
        <p:nvSpPr>
          <p:cNvPr id="25" name="object 25"/>
          <p:cNvSpPr txBox="1"/>
          <p:nvPr/>
        </p:nvSpPr>
        <p:spPr>
          <a:xfrm>
            <a:off x="7393940" y="4132579"/>
            <a:ext cx="125539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Cancer</a:t>
            </a:r>
            <a:r>
              <a:rPr sz="1800" spc="-75" dirty="0">
                <a:latin typeface="Calibri"/>
                <a:cs typeface="Calibri"/>
              </a:rPr>
              <a:t> </a:t>
            </a:r>
            <a:r>
              <a:rPr sz="1800" spc="-5" dirty="0">
                <a:latin typeface="Calibri"/>
                <a:cs typeface="Calibri"/>
              </a:rPr>
              <a:t>killing</a:t>
            </a:r>
            <a:endParaRPr sz="1800">
              <a:latin typeface="Calibri"/>
              <a:cs typeface="Calibri"/>
            </a:endParaRPr>
          </a:p>
        </p:txBody>
      </p:sp>
      <p:sp>
        <p:nvSpPr>
          <p:cNvPr id="26" name="object 26"/>
          <p:cNvSpPr txBox="1"/>
          <p:nvPr/>
        </p:nvSpPr>
        <p:spPr>
          <a:xfrm>
            <a:off x="5031587" y="2227656"/>
            <a:ext cx="16236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Not</a:t>
            </a:r>
            <a:r>
              <a:rPr sz="1800" spc="-65" dirty="0">
                <a:latin typeface="Calibri"/>
                <a:cs typeface="Calibri"/>
              </a:rPr>
              <a:t> </a:t>
            </a:r>
            <a:r>
              <a:rPr sz="1800" spc="-10" dirty="0">
                <a:latin typeface="Calibri"/>
                <a:cs typeface="Calibri"/>
              </a:rPr>
              <a:t>cancer</a:t>
            </a:r>
            <a:r>
              <a:rPr sz="1800" spc="-15" dirty="0">
                <a:latin typeface="Calibri"/>
                <a:cs typeface="Calibri"/>
              </a:rPr>
              <a:t> </a:t>
            </a:r>
            <a:r>
              <a:rPr sz="1800" spc="-5" dirty="0">
                <a:latin typeface="Calibri"/>
                <a:cs typeface="Calibri"/>
              </a:rPr>
              <a:t>killing</a:t>
            </a:r>
            <a:endParaRPr sz="1800">
              <a:latin typeface="Calibri"/>
              <a:cs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5262" y="464629"/>
            <a:ext cx="5193030" cy="695325"/>
          </a:xfrm>
          <a:prstGeom prst="rect">
            <a:avLst/>
          </a:prstGeom>
        </p:spPr>
        <p:txBody>
          <a:bodyPr vert="horz" wrap="square" lIns="0" tIns="11430" rIns="0" bIns="0" rtlCol="0">
            <a:spAutoFit/>
          </a:bodyPr>
          <a:lstStyle/>
          <a:p>
            <a:pPr marL="12700">
              <a:lnSpc>
                <a:spcPct val="100000"/>
              </a:lnSpc>
              <a:spcBef>
                <a:spcPts val="90"/>
              </a:spcBef>
            </a:pPr>
            <a:r>
              <a:rPr spc="-15" dirty="0"/>
              <a:t>ML</a:t>
            </a:r>
            <a:r>
              <a:rPr spc="-20" dirty="0"/>
              <a:t> </a:t>
            </a:r>
            <a:r>
              <a:rPr spc="-10" dirty="0"/>
              <a:t>Model</a:t>
            </a:r>
            <a:r>
              <a:rPr spc="5" dirty="0"/>
              <a:t> </a:t>
            </a:r>
            <a:r>
              <a:rPr spc="-5" dirty="0"/>
              <a:t>Comparison</a:t>
            </a:r>
          </a:p>
        </p:txBody>
      </p:sp>
      <p:sp>
        <p:nvSpPr>
          <p:cNvPr id="3" name="object 3"/>
          <p:cNvSpPr txBox="1"/>
          <p:nvPr/>
        </p:nvSpPr>
        <p:spPr>
          <a:xfrm>
            <a:off x="535940" y="1553972"/>
            <a:ext cx="7900670" cy="4324985"/>
          </a:xfrm>
          <a:prstGeom prst="rect">
            <a:avLst/>
          </a:prstGeom>
        </p:spPr>
        <p:txBody>
          <a:bodyPr vert="horz" wrap="square" lIns="0" tIns="13335" rIns="0" bIns="0" rtlCol="0">
            <a:spAutoFit/>
          </a:bodyPr>
          <a:lstStyle/>
          <a:p>
            <a:pPr marL="12700">
              <a:lnSpc>
                <a:spcPct val="100000"/>
              </a:lnSpc>
              <a:spcBef>
                <a:spcPts val="105"/>
              </a:spcBef>
            </a:pPr>
            <a:r>
              <a:rPr sz="2200" b="1" spc="-15" dirty="0">
                <a:latin typeface="Calibri"/>
                <a:cs typeface="Calibri"/>
              </a:rPr>
              <a:t>SVM</a:t>
            </a:r>
            <a:endParaRPr sz="2200">
              <a:latin typeface="Calibri"/>
              <a:cs typeface="Calibri"/>
            </a:endParaRPr>
          </a:p>
          <a:p>
            <a:pPr marL="356870" indent="-344805">
              <a:lnSpc>
                <a:spcPct val="100000"/>
              </a:lnSpc>
              <a:buFont typeface="Arial"/>
              <a:buChar char="•"/>
              <a:tabLst>
                <a:tab pos="356870" algn="l"/>
                <a:tab pos="357505" algn="l"/>
              </a:tabLst>
            </a:pPr>
            <a:r>
              <a:rPr sz="2200" spc="-10" dirty="0">
                <a:latin typeface="Calibri"/>
                <a:cs typeface="Calibri"/>
              </a:rPr>
              <a:t>Strengths:</a:t>
            </a:r>
            <a:endParaRPr sz="2200">
              <a:latin typeface="Calibri"/>
              <a:cs typeface="Calibri"/>
            </a:endParaRPr>
          </a:p>
          <a:p>
            <a:pPr marL="756285" marR="492759" lvl="1" indent="-287020">
              <a:lnSpc>
                <a:spcPts val="1920"/>
              </a:lnSpc>
              <a:spcBef>
                <a:spcPts val="475"/>
              </a:spcBef>
              <a:buFont typeface="Arial"/>
              <a:buChar char="–"/>
              <a:tabLst>
                <a:tab pos="756285" algn="l"/>
                <a:tab pos="756920" algn="l"/>
              </a:tabLst>
            </a:pPr>
            <a:r>
              <a:rPr sz="2000" spc="-10" dirty="0">
                <a:latin typeface="Calibri"/>
                <a:cs typeface="Calibri"/>
              </a:rPr>
              <a:t>Non-probabilistic,</a:t>
            </a:r>
            <a:r>
              <a:rPr sz="2000" spc="25" dirty="0">
                <a:latin typeface="Calibri"/>
                <a:cs typeface="Calibri"/>
              </a:rPr>
              <a:t> </a:t>
            </a:r>
            <a:r>
              <a:rPr sz="2000" spc="-10" dirty="0">
                <a:latin typeface="Calibri"/>
                <a:cs typeface="Calibri"/>
              </a:rPr>
              <a:t>i.e.,</a:t>
            </a:r>
            <a:r>
              <a:rPr sz="2000" spc="25" dirty="0">
                <a:latin typeface="Calibri"/>
                <a:cs typeface="Calibri"/>
              </a:rPr>
              <a:t> </a:t>
            </a:r>
            <a:r>
              <a:rPr sz="2000" spc="-5" dirty="0">
                <a:latin typeface="Calibri"/>
                <a:cs typeface="Calibri"/>
              </a:rPr>
              <a:t>no</a:t>
            </a:r>
            <a:r>
              <a:rPr sz="2000" dirty="0">
                <a:latin typeface="Calibri"/>
                <a:cs typeface="Calibri"/>
              </a:rPr>
              <a:t> </a:t>
            </a:r>
            <a:r>
              <a:rPr sz="2000" spc="-10" dirty="0">
                <a:latin typeface="Calibri"/>
                <a:cs typeface="Calibri"/>
              </a:rPr>
              <a:t>assumption</a:t>
            </a:r>
            <a:r>
              <a:rPr sz="2000" spc="55" dirty="0">
                <a:latin typeface="Calibri"/>
                <a:cs typeface="Calibri"/>
              </a:rPr>
              <a:t> </a:t>
            </a:r>
            <a:r>
              <a:rPr sz="2000" spc="-5" dirty="0">
                <a:latin typeface="Calibri"/>
                <a:cs typeface="Calibri"/>
              </a:rPr>
              <a:t>of</a:t>
            </a:r>
            <a:r>
              <a:rPr sz="2000" spc="10" dirty="0">
                <a:latin typeface="Calibri"/>
                <a:cs typeface="Calibri"/>
              </a:rPr>
              <a:t> </a:t>
            </a:r>
            <a:r>
              <a:rPr sz="2000" spc="-10" dirty="0">
                <a:latin typeface="Calibri"/>
                <a:cs typeface="Calibri"/>
              </a:rPr>
              <a:t>Gaussian</a:t>
            </a:r>
            <a:r>
              <a:rPr sz="2000" spc="80" dirty="0">
                <a:latin typeface="Calibri"/>
                <a:cs typeface="Calibri"/>
              </a:rPr>
              <a:t> </a:t>
            </a:r>
            <a:r>
              <a:rPr sz="2000" spc="-10" dirty="0">
                <a:latin typeface="Calibri"/>
                <a:cs typeface="Calibri"/>
              </a:rPr>
              <a:t>distribution</a:t>
            </a:r>
            <a:r>
              <a:rPr sz="2000" spc="50" dirty="0">
                <a:latin typeface="Calibri"/>
                <a:cs typeface="Calibri"/>
              </a:rPr>
              <a:t> </a:t>
            </a:r>
            <a:r>
              <a:rPr sz="2000" spc="-5" dirty="0">
                <a:latin typeface="Calibri"/>
                <a:cs typeface="Calibri"/>
              </a:rPr>
              <a:t>or </a:t>
            </a:r>
            <a:r>
              <a:rPr sz="2000" spc="-434" dirty="0">
                <a:latin typeface="Calibri"/>
                <a:cs typeface="Calibri"/>
              </a:rPr>
              <a:t> </a:t>
            </a:r>
            <a:r>
              <a:rPr sz="2000" spc="-5" dirty="0">
                <a:latin typeface="Calibri"/>
                <a:cs typeface="Calibri"/>
              </a:rPr>
              <a:t>independence</a:t>
            </a:r>
            <a:r>
              <a:rPr sz="2000" spc="15" dirty="0">
                <a:latin typeface="Calibri"/>
                <a:cs typeface="Calibri"/>
              </a:rPr>
              <a:t> </a:t>
            </a:r>
            <a:r>
              <a:rPr sz="2000" spc="-5" dirty="0">
                <a:latin typeface="Calibri"/>
                <a:cs typeface="Calibri"/>
              </a:rPr>
              <a:t>of input</a:t>
            </a:r>
            <a:r>
              <a:rPr sz="2000" spc="-20" dirty="0">
                <a:latin typeface="Calibri"/>
                <a:cs typeface="Calibri"/>
              </a:rPr>
              <a:t> features</a:t>
            </a:r>
            <a:endParaRPr sz="2000">
              <a:latin typeface="Calibri"/>
              <a:cs typeface="Calibri"/>
            </a:endParaRPr>
          </a:p>
          <a:p>
            <a:pPr marL="756285" marR="233045" lvl="1" indent="-287020">
              <a:lnSpc>
                <a:spcPts val="1920"/>
              </a:lnSpc>
              <a:spcBef>
                <a:spcPts val="480"/>
              </a:spcBef>
              <a:buFont typeface="Arial"/>
              <a:buChar char="–"/>
              <a:tabLst>
                <a:tab pos="756285" algn="l"/>
                <a:tab pos="756920" algn="l"/>
              </a:tabLst>
            </a:pPr>
            <a:r>
              <a:rPr sz="2000" spc="-10" dirty="0">
                <a:latin typeface="Calibri"/>
                <a:cs typeface="Calibri"/>
              </a:rPr>
              <a:t>Still</a:t>
            </a:r>
            <a:r>
              <a:rPr sz="2000" spc="5" dirty="0">
                <a:latin typeface="Calibri"/>
                <a:cs typeface="Calibri"/>
              </a:rPr>
              <a:t> </a:t>
            </a:r>
            <a:r>
              <a:rPr sz="2000" spc="-25" dirty="0">
                <a:latin typeface="Calibri"/>
                <a:cs typeface="Calibri"/>
              </a:rPr>
              <a:t>effective</a:t>
            </a:r>
            <a:r>
              <a:rPr sz="2000" spc="100" dirty="0">
                <a:latin typeface="Calibri"/>
                <a:cs typeface="Calibri"/>
              </a:rPr>
              <a:t> </a:t>
            </a:r>
            <a:r>
              <a:rPr sz="2000" spc="-10" dirty="0">
                <a:latin typeface="Calibri"/>
                <a:cs typeface="Calibri"/>
              </a:rPr>
              <a:t>in</a:t>
            </a:r>
            <a:r>
              <a:rPr sz="2000" spc="15" dirty="0">
                <a:latin typeface="Calibri"/>
                <a:cs typeface="Calibri"/>
              </a:rPr>
              <a:t> </a:t>
            </a:r>
            <a:r>
              <a:rPr sz="2000" spc="-15" dirty="0">
                <a:latin typeface="Calibri"/>
                <a:cs typeface="Calibri"/>
              </a:rPr>
              <a:t>cases</a:t>
            </a:r>
            <a:r>
              <a:rPr sz="2000" spc="75" dirty="0">
                <a:latin typeface="Calibri"/>
                <a:cs typeface="Calibri"/>
              </a:rPr>
              <a:t> </a:t>
            </a:r>
            <a:r>
              <a:rPr sz="2000" spc="-15" dirty="0">
                <a:latin typeface="Calibri"/>
                <a:cs typeface="Calibri"/>
              </a:rPr>
              <a:t>where</a:t>
            </a:r>
            <a:r>
              <a:rPr sz="2000" spc="25" dirty="0">
                <a:latin typeface="Calibri"/>
                <a:cs typeface="Calibri"/>
              </a:rPr>
              <a:t> </a:t>
            </a:r>
            <a:r>
              <a:rPr sz="2000" spc="-10" dirty="0">
                <a:latin typeface="Calibri"/>
                <a:cs typeface="Calibri"/>
              </a:rPr>
              <a:t>number</a:t>
            </a:r>
            <a:r>
              <a:rPr sz="2000" spc="15" dirty="0">
                <a:latin typeface="Calibri"/>
                <a:cs typeface="Calibri"/>
              </a:rPr>
              <a:t> </a:t>
            </a:r>
            <a:r>
              <a:rPr sz="2000" spc="-5" dirty="0">
                <a:latin typeface="Calibri"/>
                <a:cs typeface="Calibri"/>
              </a:rPr>
              <a:t>of</a:t>
            </a:r>
            <a:r>
              <a:rPr sz="2000" dirty="0">
                <a:latin typeface="Calibri"/>
                <a:cs typeface="Calibri"/>
              </a:rPr>
              <a:t> </a:t>
            </a:r>
            <a:r>
              <a:rPr sz="2000" spc="-20" dirty="0">
                <a:latin typeface="Calibri"/>
                <a:cs typeface="Calibri"/>
              </a:rPr>
              <a:t>features</a:t>
            </a:r>
            <a:r>
              <a:rPr sz="2000" spc="70" dirty="0">
                <a:latin typeface="Calibri"/>
                <a:cs typeface="Calibri"/>
              </a:rPr>
              <a:t> </a:t>
            </a:r>
            <a:r>
              <a:rPr sz="2000" spc="-5" dirty="0">
                <a:latin typeface="Calibri"/>
                <a:cs typeface="Calibri"/>
              </a:rPr>
              <a:t>is</a:t>
            </a:r>
            <a:r>
              <a:rPr sz="2000" spc="20" dirty="0">
                <a:latin typeface="Calibri"/>
                <a:cs typeface="Calibri"/>
              </a:rPr>
              <a:t> </a:t>
            </a:r>
            <a:r>
              <a:rPr sz="2000" spc="-20" dirty="0">
                <a:latin typeface="Calibri"/>
                <a:cs typeface="Calibri"/>
              </a:rPr>
              <a:t>greater</a:t>
            </a:r>
            <a:r>
              <a:rPr sz="2000" spc="60" dirty="0">
                <a:latin typeface="Calibri"/>
                <a:cs typeface="Calibri"/>
              </a:rPr>
              <a:t> </a:t>
            </a:r>
            <a:r>
              <a:rPr sz="2000" spc="-5" dirty="0">
                <a:latin typeface="Calibri"/>
                <a:cs typeface="Calibri"/>
              </a:rPr>
              <a:t>than</a:t>
            </a:r>
            <a:r>
              <a:rPr sz="2000" spc="-10" dirty="0">
                <a:latin typeface="Calibri"/>
                <a:cs typeface="Calibri"/>
              </a:rPr>
              <a:t> </a:t>
            </a:r>
            <a:r>
              <a:rPr sz="2000" spc="-5" dirty="0">
                <a:latin typeface="Calibri"/>
                <a:cs typeface="Calibri"/>
              </a:rPr>
              <a:t>the </a:t>
            </a:r>
            <a:r>
              <a:rPr sz="2000" spc="-434" dirty="0">
                <a:latin typeface="Calibri"/>
                <a:cs typeface="Calibri"/>
              </a:rPr>
              <a:t> </a:t>
            </a:r>
            <a:r>
              <a:rPr sz="2000" spc="-10" dirty="0">
                <a:latin typeface="Calibri"/>
                <a:cs typeface="Calibri"/>
              </a:rPr>
              <a:t>number</a:t>
            </a:r>
            <a:r>
              <a:rPr sz="2000" dirty="0">
                <a:latin typeface="Calibri"/>
                <a:cs typeface="Calibri"/>
              </a:rPr>
              <a:t> </a:t>
            </a:r>
            <a:r>
              <a:rPr sz="2000" spc="-5" dirty="0">
                <a:latin typeface="Calibri"/>
                <a:cs typeface="Calibri"/>
              </a:rPr>
              <a:t>of </a:t>
            </a:r>
            <a:r>
              <a:rPr sz="2000" spc="-10" dirty="0">
                <a:latin typeface="Calibri"/>
                <a:cs typeface="Calibri"/>
              </a:rPr>
              <a:t>samples.</a:t>
            </a:r>
            <a:endParaRPr sz="2000">
              <a:latin typeface="Calibri"/>
              <a:cs typeface="Calibri"/>
            </a:endParaRPr>
          </a:p>
          <a:p>
            <a:pPr marL="756285" marR="701040" lvl="1" indent="-287020">
              <a:lnSpc>
                <a:spcPts val="1920"/>
              </a:lnSpc>
              <a:spcBef>
                <a:spcPts val="480"/>
              </a:spcBef>
              <a:buFont typeface="Arial"/>
              <a:buChar char="–"/>
              <a:tabLst>
                <a:tab pos="756285" algn="l"/>
                <a:tab pos="756920" algn="l"/>
              </a:tabLst>
            </a:pPr>
            <a:r>
              <a:rPr sz="2000" spc="-15" dirty="0">
                <a:latin typeface="Calibri"/>
                <a:cs typeface="Calibri"/>
              </a:rPr>
              <a:t>Uses</a:t>
            </a:r>
            <a:r>
              <a:rPr sz="2000" spc="35" dirty="0">
                <a:latin typeface="Calibri"/>
                <a:cs typeface="Calibri"/>
              </a:rPr>
              <a:t> </a:t>
            </a:r>
            <a:r>
              <a:rPr sz="2000" spc="-5" dirty="0">
                <a:latin typeface="Calibri"/>
                <a:cs typeface="Calibri"/>
              </a:rPr>
              <a:t>a</a:t>
            </a:r>
            <a:r>
              <a:rPr sz="2000" spc="10" dirty="0">
                <a:latin typeface="Calibri"/>
                <a:cs typeface="Calibri"/>
              </a:rPr>
              <a:t> </a:t>
            </a:r>
            <a:r>
              <a:rPr sz="2000" spc="-10" dirty="0">
                <a:latin typeface="Calibri"/>
                <a:cs typeface="Calibri"/>
              </a:rPr>
              <a:t>subset</a:t>
            </a:r>
            <a:r>
              <a:rPr sz="2000" spc="10" dirty="0">
                <a:latin typeface="Calibri"/>
                <a:cs typeface="Calibri"/>
              </a:rPr>
              <a:t> </a:t>
            </a:r>
            <a:r>
              <a:rPr sz="2000" spc="-5" dirty="0">
                <a:latin typeface="Calibri"/>
                <a:cs typeface="Calibri"/>
              </a:rPr>
              <a:t>of </a:t>
            </a:r>
            <a:r>
              <a:rPr sz="2000" spc="-10" dirty="0">
                <a:latin typeface="Calibri"/>
                <a:cs typeface="Calibri"/>
              </a:rPr>
              <a:t>training</a:t>
            </a:r>
            <a:r>
              <a:rPr sz="2000" spc="25" dirty="0">
                <a:latin typeface="Calibri"/>
                <a:cs typeface="Calibri"/>
              </a:rPr>
              <a:t> </a:t>
            </a:r>
            <a:r>
              <a:rPr sz="2000" spc="-5" dirty="0">
                <a:latin typeface="Calibri"/>
                <a:cs typeface="Calibri"/>
              </a:rPr>
              <a:t>points </a:t>
            </a:r>
            <a:r>
              <a:rPr sz="2000" spc="-10" dirty="0">
                <a:latin typeface="Calibri"/>
                <a:cs typeface="Calibri"/>
              </a:rPr>
              <a:t>in</a:t>
            </a:r>
            <a:r>
              <a:rPr sz="2000" spc="10" dirty="0">
                <a:latin typeface="Calibri"/>
                <a:cs typeface="Calibri"/>
              </a:rPr>
              <a:t> </a:t>
            </a:r>
            <a:r>
              <a:rPr sz="2000" spc="-5" dirty="0">
                <a:latin typeface="Calibri"/>
                <a:cs typeface="Calibri"/>
              </a:rPr>
              <a:t>the</a:t>
            </a:r>
            <a:r>
              <a:rPr sz="2000" dirty="0">
                <a:latin typeface="Calibri"/>
                <a:cs typeface="Calibri"/>
              </a:rPr>
              <a:t> </a:t>
            </a:r>
            <a:r>
              <a:rPr sz="2000" spc="-10" dirty="0">
                <a:latin typeface="Calibri"/>
                <a:cs typeface="Calibri"/>
              </a:rPr>
              <a:t>decision</a:t>
            </a:r>
            <a:r>
              <a:rPr sz="2000" spc="60" dirty="0">
                <a:latin typeface="Calibri"/>
                <a:cs typeface="Calibri"/>
              </a:rPr>
              <a:t> </a:t>
            </a:r>
            <a:r>
              <a:rPr sz="2000" spc="-5" dirty="0">
                <a:latin typeface="Calibri"/>
                <a:cs typeface="Calibri"/>
              </a:rPr>
              <a:t>function</a:t>
            </a:r>
            <a:r>
              <a:rPr sz="2000" spc="10" dirty="0">
                <a:latin typeface="Calibri"/>
                <a:cs typeface="Calibri"/>
              </a:rPr>
              <a:t> </a:t>
            </a:r>
            <a:r>
              <a:rPr sz="2000" spc="-15" dirty="0">
                <a:latin typeface="Calibri"/>
                <a:cs typeface="Calibri"/>
              </a:rPr>
              <a:t>(called </a:t>
            </a:r>
            <a:r>
              <a:rPr sz="2000" spc="-434" dirty="0">
                <a:latin typeface="Calibri"/>
                <a:cs typeface="Calibri"/>
              </a:rPr>
              <a:t> </a:t>
            </a:r>
            <a:r>
              <a:rPr sz="2000" spc="-5" dirty="0">
                <a:latin typeface="Calibri"/>
                <a:cs typeface="Calibri"/>
              </a:rPr>
              <a:t>support</a:t>
            </a:r>
            <a:r>
              <a:rPr sz="2000" spc="-25" dirty="0">
                <a:latin typeface="Calibri"/>
                <a:cs typeface="Calibri"/>
              </a:rPr>
              <a:t> </a:t>
            </a:r>
            <a:r>
              <a:rPr sz="2000" spc="-20" dirty="0">
                <a:latin typeface="Calibri"/>
                <a:cs typeface="Calibri"/>
              </a:rPr>
              <a:t>vectors),</a:t>
            </a:r>
            <a:r>
              <a:rPr sz="2000" spc="55" dirty="0">
                <a:latin typeface="Calibri"/>
                <a:cs typeface="Calibri"/>
              </a:rPr>
              <a:t> </a:t>
            </a:r>
            <a:r>
              <a:rPr sz="2000" spc="-15" dirty="0">
                <a:latin typeface="Calibri"/>
                <a:cs typeface="Calibri"/>
              </a:rPr>
              <a:t>so</a:t>
            </a:r>
            <a:r>
              <a:rPr sz="2000" spc="30" dirty="0">
                <a:latin typeface="Calibri"/>
                <a:cs typeface="Calibri"/>
              </a:rPr>
              <a:t> </a:t>
            </a:r>
            <a:r>
              <a:rPr sz="2000" spc="-5" dirty="0">
                <a:latin typeface="Calibri"/>
                <a:cs typeface="Calibri"/>
              </a:rPr>
              <a:t>it</a:t>
            </a:r>
            <a:r>
              <a:rPr sz="2000" spc="5" dirty="0">
                <a:latin typeface="Calibri"/>
                <a:cs typeface="Calibri"/>
              </a:rPr>
              <a:t> </a:t>
            </a:r>
            <a:r>
              <a:rPr sz="2000" spc="-5" dirty="0">
                <a:latin typeface="Calibri"/>
                <a:cs typeface="Calibri"/>
              </a:rPr>
              <a:t>is</a:t>
            </a:r>
            <a:r>
              <a:rPr sz="2000" spc="15" dirty="0">
                <a:latin typeface="Calibri"/>
                <a:cs typeface="Calibri"/>
              </a:rPr>
              <a:t> </a:t>
            </a:r>
            <a:r>
              <a:rPr sz="2000" spc="-10" dirty="0">
                <a:latin typeface="Calibri"/>
                <a:cs typeface="Calibri"/>
              </a:rPr>
              <a:t>also</a:t>
            </a:r>
            <a:r>
              <a:rPr sz="2000" spc="5" dirty="0">
                <a:latin typeface="Calibri"/>
                <a:cs typeface="Calibri"/>
              </a:rPr>
              <a:t> </a:t>
            </a:r>
            <a:r>
              <a:rPr sz="2000" spc="-10" dirty="0">
                <a:latin typeface="Calibri"/>
                <a:cs typeface="Calibri"/>
              </a:rPr>
              <a:t>memory</a:t>
            </a:r>
            <a:r>
              <a:rPr sz="2000" spc="60" dirty="0">
                <a:latin typeface="Calibri"/>
                <a:cs typeface="Calibri"/>
              </a:rPr>
              <a:t> </a:t>
            </a:r>
            <a:r>
              <a:rPr sz="2000" spc="-15" dirty="0">
                <a:latin typeface="Calibri"/>
                <a:cs typeface="Calibri"/>
              </a:rPr>
              <a:t>efficient.</a:t>
            </a:r>
            <a:endParaRPr sz="2000">
              <a:latin typeface="Calibri"/>
              <a:cs typeface="Calibri"/>
            </a:endParaRPr>
          </a:p>
          <a:p>
            <a:pPr marL="756285" marR="109220" lvl="1" indent="-287020">
              <a:lnSpc>
                <a:spcPts val="1920"/>
              </a:lnSpc>
              <a:spcBef>
                <a:spcPts val="480"/>
              </a:spcBef>
              <a:buFont typeface="Arial"/>
              <a:buChar char="–"/>
              <a:tabLst>
                <a:tab pos="756285" algn="l"/>
                <a:tab pos="756920" algn="l"/>
              </a:tabLst>
            </a:pPr>
            <a:r>
              <a:rPr sz="2000" spc="-25" dirty="0">
                <a:latin typeface="Calibri"/>
                <a:cs typeface="Calibri"/>
              </a:rPr>
              <a:t>Versatile:</a:t>
            </a:r>
            <a:r>
              <a:rPr sz="2000" spc="50" dirty="0">
                <a:latin typeface="Calibri"/>
                <a:cs typeface="Calibri"/>
              </a:rPr>
              <a:t> </a:t>
            </a:r>
            <a:r>
              <a:rPr sz="2000" spc="-25" dirty="0">
                <a:latin typeface="Calibri"/>
                <a:cs typeface="Calibri"/>
              </a:rPr>
              <a:t>different</a:t>
            </a:r>
            <a:r>
              <a:rPr sz="2000" spc="90" dirty="0">
                <a:latin typeface="Calibri"/>
                <a:cs typeface="Calibri"/>
              </a:rPr>
              <a:t> </a:t>
            </a:r>
            <a:r>
              <a:rPr sz="2000" spc="-15" dirty="0">
                <a:latin typeface="Calibri"/>
                <a:cs typeface="Calibri"/>
              </a:rPr>
              <a:t>Kernel</a:t>
            </a:r>
            <a:r>
              <a:rPr sz="2000" spc="50" dirty="0">
                <a:latin typeface="Calibri"/>
                <a:cs typeface="Calibri"/>
              </a:rPr>
              <a:t> </a:t>
            </a:r>
            <a:r>
              <a:rPr sz="2000" spc="-5" dirty="0">
                <a:latin typeface="Calibri"/>
                <a:cs typeface="Calibri"/>
              </a:rPr>
              <a:t>functions</a:t>
            </a:r>
            <a:r>
              <a:rPr sz="2000" spc="20" dirty="0">
                <a:latin typeface="Calibri"/>
                <a:cs typeface="Calibri"/>
              </a:rPr>
              <a:t> </a:t>
            </a:r>
            <a:r>
              <a:rPr sz="2000" spc="-15" dirty="0">
                <a:latin typeface="Calibri"/>
                <a:cs typeface="Calibri"/>
              </a:rPr>
              <a:t>can</a:t>
            </a:r>
            <a:r>
              <a:rPr sz="2000" spc="15" dirty="0">
                <a:latin typeface="Calibri"/>
                <a:cs typeface="Calibri"/>
              </a:rPr>
              <a:t> </a:t>
            </a:r>
            <a:r>
              <a:rPr sz="2000" spc="-5" dirty="0">
                <a:latin typeface="Calibri"/>
                <a:cs typeface="Calibri"/>
              </a:rPr>
              <a:t>be</a:t>
            </a:r>
            <a:r>
              <a:rPr sz="2000" dirty="0">
                <a:latin typeface="Calibri"/>
                <a:cs typeface="Calibri"/>
              </a:rPr>
              <a:t> </a:t>
            </a:r>
            <a:r>
              <a:rPr sz="2000" spc="-10" dirty="0">
                <a:latin typeface="Calibri"/>
                <a:cs typeface="Calibri"/>
              </a:rPr>
              <a:t>specified</a:t>
            </a:r>
            <a:r>
              <a:rPr sz="2000" spc="90" dirty="0">
                <a:latin typeface="Calibri"/>
                <a:cs typeface="Calibri"/>
              </a:rPr>
              <a:t> </a:t>
            </a:r>
            <a:r>
              <a:rPr sz="2000" spc="-25" dirty="0">
                <a:latin typeface="Calibri"/>
                <a:cs typeface="Calibri"/>
              </a:rPr>
              <a:t>for</a:t>
            </a:r>
            <a:r>
              <a:rPr sz="2000" spc="10" dirty="0">
                <a:latin typeface="Calibri"/>
                <a:cs typeface="Calibri"/>
              </a:rPr>
              <a:t> </a:t>
            </a:r>
            <a:r>
              <a:rPr sz="2000" spc="-5" dirty="0">
                <a:latin typeface="Calibri"/>
                <a:cs typeface="Calibri"/>
              </a:rPr>
              <a:t>the</a:t>
            </a:r>
            <a:r>
              <a:rPr sz="2000" spc="25" dirty="0">
                <a:latin typeface="Calibri"/>
                <a:cs typeface="Calibri"/>
              </a:rPr>
              <a:t> </a:t>
            </a:r>
            <a:r>
              <a:rPr sz="2000" spc="-10" dirty="0">
                <a:latin typeface="Calibri"/>
                <a:cs typeface="Calibri"/>
              </a:rPr>
              <a:t>decision </a:t>
            </a:r>
            <a:r>
              <a:rPr sz="2000" spc="-440" dirty="0">
                <a:latin typeface="Calibri"/>
                <a:cs typeface="Calibri"/>
              </a:rPr>
              <a:t> </a:t>
            </a:r>
            <a:r>
              <a:rPr sz="2000" spc="-5" dirty="0">
                <a:latin typeface="Calibri"/>
                <a:cs typeface="Calibri"/>
              </a:rPr>
              <a:t>function.</a:t>
            </a:r>
            <a:endParaRPr sz="2000">
              <a:latin typeface="Calibri"/>
              <a:cs typeface="Calibri"/>
            </a:endParaRPr>
          </a:p>
          <a:p>
            <a:pPr marL="356870" indent="-344805">
              <a:lnSpc>
                <a:spcPct val="100000"/>
              </a:lnSpc>
              <a:spcBef>
                <a:spcPts val="5"/>
              </a:spcBef>
              <a:buFont typeface="Arial"/>
              <a:buChar char="•"/>
              <a:tabLst>
                <a:tab pos="356870" algn="l"/>
                <a:tab pos="357505" algn="l"/>
              </a:tabLst>
            </a:pPr>
            <a:r>
              <a:rPr sz="2200" spc="-5" dirty="0">
                <a:latin typeface="Calibri"/>
                <a:cs typeface="Calibri"/>
              </a:rPr>
              <a:t>Weaknesses:</a:t>
            </a:r>
            <a:endParaRPr sz="2200">
              <a:latin typeface="Calibri"/>
              <a:cs typeface="Calibri"/>
            </a:endParaRPr>
          </a:p>
          <a:p>
            <a:pPr marL="756285" marR="24130" lvl="1" indent="-287020">
              <a:lnSpc>
                <a:spcPts val="1920"/>
              </a:lnSpc>
              <a:spcBef>
                <a:spcPts val="475"/>
              </a:spcBef>
              <a:buFont typeface="Arial"/>
              <a:buChar char="–"/>
              <a:tabLst>
                <a:tab pos="756285" algn="l"/>
                <a:tab pos="756920" algn="l"/>
              </a:tabLst>
            </a:pPr>
            <a:r>
              <a:rPr sz="2000" spc="-15" dirty="0">
                <a:latin typeface="Calibri"/>
                <a:cs typeface="Calibri"/>
              </a:rPr>
              <a:t>Over-fitting</a:t>
            </a:r>
            <a:r>
              <a:rPr sz="2000" spc="55" dirty="0">
                <a:latin typeface="Calibri"/>
                <a:cs typeface="Calibri"/>
              </a:rPr>
              <a:t> </a:t>
            </a:r>
            <a:r>
              <a:rPr sz="2000" spc="-15" dirty="0">
                <a:latin typeface="Calibri"/>
                <a:cs typeface="Calibri"/>
              </a:rPr>
              <a:t>can</a:t>
            </a:r>
            <a:r>
              <a:rPr sz="2000" spc="15" dirty="0">
                <a:latin typeface="Calibri"/>
                <a:cs typeface="Calibri"/>
              </a:rPr>
              <a:t> </a:t>
            </a:r>
            <a:r>
              <a:rPr sz="2000" spc="-35" dirty="0">
                <a:latin typeface="Calibri"/>
                <a:cs typeface="Calibri"/>
              </a:rPr>
              <a:t>occur,</a:t>
            </a:r>
            <a:r>
              <a:rPr sz="2000" spc="20" dirty="0">
                <a:latin typeface="Calibri"/>
                <a:cs typeface="Calibri"/>
              </a:rPr>
              <a:t> </a:t>
            </a:r>
            <a:r>
              <a:rPr sz="2000" spc="-5" dirty="0">
                <a:latin typeface="Calibri"/>
                <a:cs typeface="Calibri"/>
              </a:rPr>
              <a:t>if</a:t>
            </a:r>
            <a:r>
              <a:rPr sz="2000" spc="20" dirty="0">
                <a:latin typeface="Calibri"/>
                <a:cs typeface="Calibri"/>
              </a:rPr>
              <a:t> </a:t>
            </a:r>
            <a:r>
              <a:rPr sz="2000" spc="-5" dirty="0">
                <a:latin typeface="Calibri"/>
                <a:cs typeface="Calibri"/>
              </a:rPr>
              <a:t>the</a:t>
            </a:r>
            <a:r>
              <a:rPr sz="2000" dirty="0">
                <a:latin typeface="Calibri"/>
                <a:cs typeface="Calibri"/>
              </a:rPr>
              <a:t> </a:t>
            </a:r>
            <a:r>
              <a:rPr sz="2000" spc="-10" dirty="0">
                <a:latin typeface="Calibri"/>
                <a:cs typeface="Calibri"/>
              </a:rPr>
              <a:t>number</a:t>
            </a:r>
            <a:r>
              <a:rPr sz="2000" spc="35" dirty="0">
                <a:latin typeface="Calibri"/>
                <a:cs typeface="Calibri"/>
              </a:rPr>
              <a:t> </a:t>
            </a:r>
            <a:r>
              <a:rPr sz="2000" spc="-5" dirty="0">
                <a:latin typeface="Calibri"/>
                <a:cs typeface="Calibri"/>
              </a:rPr>
              <a:t>of</a:t>
            </a:r>
            <a:r>
              <a:rPr sz="2000" dirty="0">
                <a:latin typeface="Calibri"/>
                <a:cs typeface="Calibri"/>
              </a:rPr>
              <a:t> </a:t>
            </a:r>
            <a:r>
              <a:rPr sz="2000" spc="-20" dirty="0">
                <a:latin typeface="Calibri"/>
                <a:cs typeface="Calibri"/>
              </a:rPr>
              <a:t>features</a:t>
            </a:r>
            <a:r>
              <a:rPr sz="2000" spc="50" dirty="0">
                <a:latin typeface="Calibri"/>
                <a:cs typeface="Calibri"/>
              </a:rPr>
              <a:t> </a:t>
            </a:r>
            <a:r>
              <a:rPr sz="2000" spc="-5" dirty="0">
                <a:latin typeface="Calibri"/>
                <a:cs typeface="Calibri"/>
              </a:rPr>
              <a:t>is</a:t>
            </a:r>
            <a:r>
              <a:rPr sz="2000" spc="20" dirty="0">
                <a:latin typeface="Calibri"/>
                <a:cs typeface="Calibri"/>
              </a:rPr>
              <a:t> </a:t>
            </a:r>
            <a:r>
              <a:rPr sz="2000" spc="-10" dirty="0">
                <a:latin typeface="Calibri"/>
                <a:cs typeface="Calibri"/>
              </a:rPr>
              <a:t>much</a:t>
            </a:r>
            <a:r>
              <a:rPr sz="2000" spc="15" dirty="0">
                <a:latin typeface="Calibri"/>
                <a:cs typeface="Calibri"/>
              </a:rPr>
              <a:t> </a:t>
            </a:r>
            <a:r>
              <a:rPr sz="2000" spc="-20" dirty="0">
                <a:latin typeface="Calibri"/>
                <a:cs typeface="Calibri"/>
              </a:rPr>
              <a:t>greater</a:t>
            </a:r>
            <a:r>
              <a:rPr sz="2000" spc="60" dirty="0">
                <a:latin typeface="Calibri"/>
                <a:cs typeface="Calibri"/>
              </a:rPr>
              <a:t> </a:t>
            </a:r>
            <a:r>
              <a:rPr sz="2000" spc="-5" dirty="0">
                <a:latin typeface="Calibri"/>
                <a:cs typeface="Calibri"/>
              </a:rPr>
              <a:t>than </a:t>
            </a:r>
            <a:r>
              <a:rPr sz="2000" spc="-440" dirty="0">
                <a:latin typeface="Calibri"/>
                <a:cs typeface="Calibri"/>
              </a:rPr>
              <a:t> </a:t>
            </a:r>
            <a:r>
              <a:rPr sz="2000" spc="-5" dirty="0">
                <a:latin typeface="Calibri"/>
                <a:cs typeface="Calibri"/>
              </a:rPr>
              <a:t>the</a:t>
            </a:r>
            <a:r>
              <a:rPr sz="2000" spc="-35" dirty="0">
                <a:latin typeface="Calibri"/>
                <a:cs typeface="Calibri"/>
              </a:rPr>
              <a:t> </a:t>
            </a:r>
            <a:r>
              <a:rPr sz="2000" spc="-10" dirty="0">
                <a:latin typeface="Calibri"/>
                <a:cs typeface="Calibri"/>
              </a:rPr>
              <a:t>number</a:t>
            </a:r>
            <a:r>
              <a:rPr sz="2000" spc="25" dirty="0">
                <a:latin typeface="Calibri"/>
                <a:cs typeface="Calibri"/>
              </a:rPr>
              <a:t> </a:t>
            </a:r>
            <a:r>
              <a:rPr sz="2000" spc="-5" dirty="0">
                <a:latin typeface="Calibri"/>
                <a:cs typeface="Calibri"/>
              </a:rPr>
              <a:t>of </a:t>
            </a:r>
            <a:r>
              <a:rPr sz="2000" spc="-10" dirty="0">
                <a:latin typeface="Calibri"/>
                <a:cs typeface="Calibri"/>
              </a:rPr>
              <a:t>samples.</a:t>
            </a:r>
            <a:endParaRPr sz="2000">
              <a:latin typeface="Calibri"/>
              <a:cs typeface="Calibri"/>
            </a:endParaRPr>
          </a:p>
          <a:p>
            <a:pPr marL="756285" marR="5080" lvl="1" indent="-286385">
              <a:lnSpc>
                <a:spcPct val="80000"/>
              </a:lnSpc>
              <a:spcBef>
                <a:spcPts val="495"/>
              </a:spcBef>
              <a:buFont typeface="Arial"/>
              <a:buChar char="–"/>
              <a:tabLst>
                <a:tab pos="756285" algn="l"/>
                <a:tab pos="756920" algn="l"/>
              </a:tabLst>
            </a:pPr>
            <a:r>
              <a:rPr sz="2000" spc="-10" dirty="0">
                <a:latin typeface="Calibri"/>
                <a:cs typeface="Calibri"/>
              </a:rPr>
              <a:t>Selection</a:t>
            </a:r>
            <a:r>
              <a:rPr sz="2000" spc="40" dirty="0">
                <a:latin typeface="Calibri"/>
                <a:cs typeface="Calibri"/>
              </a:rPr>
              <a:t> </a:t>
            </a:r>
            <a:r>
              <a:rPr sz="2000" spc="-5" dirty="0">
                <a:latin typeface="Calibri"/>
                <a:cs typeface="Calibri"/>
              </a:rPr>
              <a:t>of</a:t>
            </a:r>
            <a:r>
              <a:rPr sz="2000" spc="5" dirty="0">
                <a:latin typeface="Calibri"/>
                <a:cs typeface="Calibri"/>
              </a:rPr>
              <a:t> </a:t>
            </a:r>
            <a:r>
              <a:rPr sz="2000" spc="-5" dirty="0">
                <a:latin typeface="Calibri"/>
                <a:cs typeface="Calibri"/>
              </a:rPr>
              <a:t>the</a:t>
            </a:r>
            <a:r>
              <a:rPr sz="2000" spc="25" dirty="0">
                <a:latin typeface="Calibri"/>
                <a:cs typeface="Calibri"/>
              </a:rPr>
              <a:t> </a:t>
            </a:r>
            <a:r>
              <a:rPr sz="2000" spc="-20" dirty="0">
                <a:latin typeface="Calibri"/>
                <a:cs typeface="Calibri"/>
              </a:rPr>
              <a:t>kernel</a:t>
            </a:r>
            <a:r>
              <a:rPr sz="2000" spc="35" dirty="0">
                <a:latin typeface="Calibri"/>
                <a:cs typeface="Calibri"/>
              </a:rPr>
              <a:t> </a:t>
            </a:r>
            <a:r>
              <a:rPr sz="2000" spc="-5" dirty="0">
                <a:latin typeface="Calibri"/>
                <a:cs typeface="Calibri"/>
              </a:rPr>
              <a:t>function</a:t>
            </a:r>
            <a:r>
              <a:rPr sz="2000" spc="15" dirty="0">
                <a:latin typeface="Calibri"/>
                <a:cs typeface="Calibri"/>
              </a:rPr>
              <a:t> </a:t>
            </a:r>
            <a:r>
              <a:rPr sz="2000" spc="-5" dirty="0">
                <a:latin typeface="Calibri"/>
                <a:cs typeface="Calibri"/>
              </a:rPr>
              <a:t>is</a:t>
            </a:r>
            <a:r>
              <a:rPr sz="2000" spc="25" dirty="0">
                <a:latin typeface="Calibri"/>
                <a:cs typeface="Calibri"/>
              </a:rPr>
              <a:t> </a:t>
            </a:r>
            <a:r>
              <a:rPr sz="2000" spc="-10" dirty="0">
                <a:latin typeface="Calibri"/>
                <a:cs typeface="Calibri"/>
              </a:rPr>
              <a:t>critical</a:t>
            </a:r>
            <a:r>
              <a:rPr sz="2000" spc="55" dirty="0">
                <a:latin typeface="Calibri"/>
                <a:cs typeface="Calibri"/>
              </a:rPr>
              <a:t> </a:t>
            </a:r>
            <a:r>
              <a:rPr sz="2000" spc="-10" dirty="0">
                <a:latin typeface="Calibri"/>
                <a:cs typeface="Calibri"/>
              </a:rPr>
              <a:t>in</a:t>
            </a:r>
            <a:r>
              <a:rPr sz="2000" spc="15" dirty="0">
                <a:latin typeface="Calibri"/>
                <a:cs typeface="Calibri"/>
              </a:rPr>
              <a:t> </a:t>
            </a:r>
            <a:r>
              <a:rPr sz="2000" spc="-10" dirty="0">
                <a:latin typeface="Calibri"/>
                <a:cs typeface="Calibri"/>
              </a:rPr>
              <a:t>determining</a:t>
            </a:r>
            <a:r>
              <a:rPr sz="2000" spc="35" dirty="0">
                <a:latin typeface="Calibri"/>
                <a:cs typeface="Calibri"/>
              </a:rPr>
              <a:t> </a:t>
            </a:r>
            <a:r>
              <a:rPr sz="2000" spc="-5" dirty="0">
                <a:latin typeface="Calibri"/>
                <a:cs typeface="Calibri"/>
              </a:rPr>
              <a:t>the</a:t>
            </a:r>
            <a:r>
              <a:rPr sz="2000" spc="25" dirty="0">
                <a:latin typeface="Calibri"/>
                <a:cs typeface="Calibri"/>
              </a:rPr>
              <a:t> </a:t>
            </a:r>
            <a:r>
              <a:rPr sz="2000" spc="-20" dirty="0">
                <a:latin typeface="Calibri"/>
                <a:cs typeface="Calibri"/>
              </a:rPr>
              <a:t>“dividing </a:t>
            </a:r>
            <a:r>
              <a:rPr sz="2000" spc="-434" dirty="0">
                <a:latin typeface="Calibri"/>
                <a:cs typeface="Calibri"/>
              </a:rPr>
              <a:t> </a:t>
            </a:r>
            <a:r>
              <a:rPr sz="2000" spc="-10" dirty="0">
                <a:latin typeface="Calibri"/>
                <a:cs typeface="Calibri"/>
              </a:rPr>
              <a:t>line”</a:t>
            </a:r>
            <a:r>
              <a:rPr sz="2000" spc="5" dirty="0">
                <a:latin typeface="Calibri"/>
                <a:cs typeface="Calibri"/>
              </a:rPr>
              <a:t> </a:t>
            </a:r>
            <a:r>
              <a:rPr sz="2000" spc="-15" dirty="0">
                <a:latin typeface="Calibri"/>
                <a:cs typeface="Calibri"/>
              </a:rPr>
              <a:t>between</a:t>
            </a:r>
            <a:r>
              <a:rPr sz="2000" spc="35" dirty="0">
                <a:latin typeface="Calibri"/>
                <a:cs typeface="Calibri"/>
              </a:rPr>
              <a:t> </a:t>
            </a:r>
            <a:r>
              <a:rPr sz="2000" spc="-15" dirty="0">
                <a:latin typeface="Calibri"/>
                <a:cs typeface="Calibri"/>
              </a:rPr>
              <a:t>classes.</a:t>
            </a:r>
            <a:endParaRPr sz="20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1455" y="464629"/>
            <a:ext cx="6177280" cy="695325"/>
          </a:xfrm>
          <a:prstGeom prst="rect">
            <a:avLst/>
          </a:prstGeom>
        </p:spPr>
        <p:txBody>
          <a:bodyPr vert="horz" wrap="square" lIns="0" tIns="11430" rIns="0" bIns="0" rtlCol="0">
            <a:spAutoFit/>
          </a:bodyPr>
          <a:lstStyle/>
          <a:p>
            <a:pPr marL="12700">
              <a:lnSpc>
                <a:spcPct val="100000"/>
              </a:lnSpc>
              <a:spcBef>
                <a:spcPts val="90"/>
              </a:spcBef>
            </a:pPr>
            <a:r>
              <a:rPr spc="-20" dirty="0"/>
              <a:t>What</a:t>
            </a:r>
            <a:r>
              <a:rPr spc="-15" dirty="0"/>
              <a:t> </a:t>
            </a:r>
            <a:r>
              <a:rPr spc="-5" dirty="0"/>
              <a:t>is</a:t>
            </a:r>
            <a:r>
              <a:rPr spc="5" dirty="0"/>
              <a:t> </a:t>
            </a:r>
            <a:r>
              <a:rPr spc="-10" dirty="0"/>
              <a:t>Machine</a:t>
            </a:r>
            <a:r>
              <a:rPr spc="35" dirty="0"/>
              <a:t> </a:t>
            </a:r>
            <a:r>
              <a:rPr spc="-10" dirty="0"/>
              <a:t>Learning?</a:t>
            </a:r>
          </a:p>
        </p:txBody>
      </p:sp>
      <p:sp>
        <p:nvSpPr>
          <p:cNvPr id="3" name="object 3"/>
          <p:cNvSpPr txBox="1"/>
          <p:nvPr/>
        </p:nvSpPr>
        <p:spPr>
          <a:xfrm>
            <a:off x="535434" y="1496468"/>
            <a:ext cx="8035925" cy="3208020"/>
          </a:xfrm>
          <a:prstGeom prst="rect">
            <a:avLst/>
          </a:prstGeom>
        </p:spPr>
        <p:txBody>
          <a:bodyPr vert="horz" wrap="square" lIns="0" tIns="70485" rIns="0" bIns="0" rtlCol="0">
            <a:spAutoFit/>
          </a:bodyPr>
          <a:lstStyle/>
          <a:p>
            <a:pPr marL="357505" marR="484505" indent="-344805">
              <a:lnSpc>
                <a:spcPts val="1920"/>
              </a:lnSpc>
              <a:spcBef>
                <a:spcPts val="555"/>
              </a:spcBef>
              <a:buFont typeface="Arial"/>
              <a:buChar char="•"/>
              <a:tabLst>
                <a:tab pos="356870" algn="l"/>
                <a:tab pos="358140" algn="l"/>
              </a:tabLst>
            </a:pPr>
            <a:r>
              <a:rPr sz="2000" spc="-10" dirty="0">
                <a:latin typeface="Calibri"/>
                <a:cs typeface="Calibri"/>
              </a:rPr>
              <a:t>Early</a:t>
            </a:r>
            <a:r>
              <a:rPr sz="2000" spc="-30" dirty="0">
                <a:latin typeface="Calibri"/>
                <a:cs typeface="Calibri"/>
              </a:rPr>
              <a:t> </a:t>
            </a:r>
            <a:r>
              <a:rPr sz="2000" spc="-10" dirty="0">
                <a:latin typeface="Calibri"/>
                <a:cs typeface="Calibri"/>
              </a:rPr>
              <a:t>in</a:t>
            </a:r>
            <a:r>
              <a:rPr sz="2000" spc="15" dirty="0">
                <a:latin typeface="Calibri"/>
                <a:cs typeface="Calibri"/>
              </a:rPr>
              <a:t> </a:t>
            </a:r>
            <a:r>
              <a:rPr sz="2000" spc="-5" dirty="0">
                <a:latin typeface="Calibri"/>
                <a:cs typeface="Calibri"/>
              </a:rPr>
              <a:t>the</a:t>
            </a:r>
            <a:r>
              <a:rPr sz="2000" spc="5" dirty="0">
                <a:latin typeface="Calibri"/>
                <a:cs typeface="Calibri"/>
              </a:rPr>
              <a:t> </a:t>
            </a:r>
            <a:r>
              <a:rPr sz="2000" spc="-15" dirty="0">
                <a:latin typeface="Calibri"/>
                <a:cs typeface="Calibri"/>
              </a:rPr>
              <a:t>development</a:t>
            </a:r>
            <a:r>
              <a:rPr sz="2000" spc="65" dirty="0">
                <a:latin typeface="Calibri"/>
                <a:cs typeface="Calibri"/>
              </a:rPr>
              <a:t> </a:t>
            </a:r>
            <a:r>
              <a:rPr sz="2000" spc="-5" dirty="0">
                <a:latin typeface="Calibri"/>
                <a:cs typeface="Calibri"/>
              </a:rPr>
              <a:t>of</a:t>
            </a:r>
            <a:r>
              <a:rPr sz="2000" dirty="0">
                <a:latin typeface="Calibri"/>
                <a:cs typeface="Calibri"/>
              </a:rPr>
              <a:t> </a:t>
            </a:r>
            <a:r>
              <a:rPr sz="2000" spc="-5" dirty="0">
                <a:latin typeface="Calibri"/>
                <a:cs typeface="Calibri"/>
              </a:rPr>
              <a:t>AI,</a:t>
            </a:r>
            <a:r>
              <a:rPr sz="2000" spc="20" dirty="0">
                <a:latin typeface="Calibri"/>
                <a:cs typeface="Calibri"/>
              </a:rPr>
              <a:t> </a:t>
            </a:r>
            <a:r>
              <a:rPr sz="2000" spc="-5" dirty="0">
                <a:latin typeface="Calibri"/>
                <a:cs typeface="Calibri"/>
              </a:rPr>
              <a:t>“machine</a:t>
            </a:r>
            <a:r>
              <a:rPr sz="2000" spc="45" dirty="0">
                <a:latin typeface="Calibri"/>
                <a:cs typeface="Calibri"/>
              </a:rPr>
              <a:t> </a:t>
            </a:r>
            <a:r>
              <a:rPr sz="2000" dirty="0">
                <a:latin typeface="Calibri"/>
                <a:cs typeface="Calibri"/>
              </a:rPr>
              <a:t>learning”</a:t>
            </a:r>
            <a:r>
              <a:rPr sz="2000" spc="45" dirty="0">
                <a:latin typeface="Calibri"/>
                <a:cs typeface="Calibri"/>
              </a:rPr>
              <a:t> </a:t>
            </a:r>
            <a:r>
              <a:rPr sz="2000" spc="-15" dirty="0">
                <a:latin typeface="Calibri"/>
                <a:cs typeface="Calibri"/>
              </a:rPr>
              <a:t>was</a:t>
            </a:r>
            <a:r>
              <a:rPr sz="2000" spc="25" dirty="0">
                <a:latin typeface="Calibri"/>
                <a:cs typeface="Calibri"/>
              </a:rPr>
              <a:t> </a:t>
            </a:r>
            <a:r>
              <a:rPr sz="2000" spc="-15" dirty="0">
                <a:latin typeface="Calibri"/>
                <a:cs typeface="Calibri"/>
              </a:rPr>
              <a:t>called</a:t>
            </a:r>
            <a:r>
              <a:rPr sz="2000" spc="40" dirty="0">
                <a:latin typeface="Calibri"/>
                <a:cs typeface="Calibri"/>
              </a:rPr>
              <a:t> </a:t>
            </a:r>
            <a:r>
              <a:rPr sz="2000" spc="-15" dirty="0">
                <a:latin typeface="Calibri"/>
                <a:cs typeface="Calibri"/>
              </a:rPr>
              <a:t>pattern </a:t>
            </a:r>
            <a:r>
              <a:rPr sz="2000" spc="-434" dirty="0">
                <a:latin typeface="Calibri"/>
                <a:cs typeface="Calibri"/>
              </a:rPr>
              <a:t> </a:t>
            </a:r>
            <a:r>
              <a:rPr sz="2000" spc="-10" dirty="0">
                <a:latin typeface="Calibri"/>
                <a:cs typeface="Calibri"/>
              </a:rPr>
              <a:t>recognition.</a:t>
            </a:r>
            <a:endParaRPr sz="2000">
              <a:latin typeface="Calibri"/>
              <a:cs typeface="Calibri"/>
            </a:endParaRPr>
          </a:p>
          <a:p>
            <a:pPr marL="357505" marR="254000" indent="-344805">
              <a:lnSpc>
                <a:spcPts val="1920"/>
              </a:lnSpc>
              <a:spcBef>
                <a:spcPts val="480"/>
              </a:spcBef>
              <a:buFont typeface="Arial"/>
              <a:buChar char="•"/>
              <a:tabLst>
                <a:tab pos="356870" algn="l"/>
                <a:tab pos="358140" algn="l"/>
              </a:tabLst>
            </a:pPr>
            <a:r>
              <a:rPr sz="2000" spc="-10" dirty="0">
                <a:latin typeface="Calibri"/>
                <a:cs typeface="Calibri"/>
              </a:rPr>
              <a:t>The</a:t>
            </a:r>
            <a:r>
              <a:rPr sz="2000" spc="-5" dirty="0">
                <a:latin typeface="Calibri"/>
                <a:cs typeface="Calibri"/>
              </a:rPr>
              <a:t> Machine</a:t>
            </a:r>
            <a:r>
              <a:rPr sz="2000" spc="30" dirty="0">
                <a:latin typeface="Calibri"/>
                <a:cs typeface="Calibri"/>
              </a:rPr>
              <a:t> </a:t>
            </a:r>
            <a:r>
              <a:rPr sz="2000" spc="-5" dirty="0">
                <a:latin typeface="Calibri"/>
                <a:cs typeface="Calibri"/>
              </a:rPr>
              <a:t>Learning</a:t>
            </a:r>
            <a:r>
              <a:rPr sz="2000" dirty="0">
                <a:latin typeface="Calibri"/>
                <a:cs typeface="Calibri"/>
              </a:rPr>
              <a:t> </a:t>
            </a:r>
            <a:r>
              <a:rPr sz="2000" spc="-10" dirty="0">
                <a:latin typeface="Calibri"/>
                <a:cs typeface="Calibri"/>
              </a:rPr>
              <a:t>model</a:t>
            </a:r>
            <a:r>
              <a:rPr sz="2000" spc="35" dirty="0">
                <a:latin typeface="Calibri"/>
                <a:cs typeface="Calibri"/>
              </a:rPr>
              <a:t> </a:t>
            </a:r>
            <a:r>
              <a:rPr sz="2000" spc="-5" dirty="0">
                <a:latin typeface="Calibri"/>
                <a:cs typeface="Calibri"/>
              </a:rPr>
              <a:t>(e.g.,</a:t>
            </a:r>
            <a:r>
              <a:rPr sz="2000" spc="35" dirty="0">
                <a:latin typeface="Calibri"/>
                <a:cs typeface="Calibri"/>
              </a:rPr>
              <a:t> </a:t>
            </a:r>
            <a:r>
              <a:rPr sz="2000" spc="-15" dirty="0">
                <a:latin typeface="Calibri"/>
                <a:cs typeface="Calibri"/>
              </a:rPr>
              <a:t>SVM,</a:t>
            </a:r>
            <a:r>
              <a:rPr sz="2000" spc="35" dirty="0">
                <a:latin typeface="Calibri"/>
                <a:cs typeface="Calibri"/>
              </a:rPr>
              <a:t> </a:t>
            </a:r>
            <a:r>
              <a:rPr sz="2000" spc="-15" dirty="0">
                <a:latin typeface="Calibri"/>
                <a:cs typeface="Calibri"/>
              </a:rPr>
              <a:t>neural</a:t>
            </a:r>
            <a:r>
              <a:rPr sz="2000" spc="30" dirty="0">
                <a:latin typeface="Calibri"/>
                <a:cs typeface="Calibri"/>
              </a:rPr>
              <a:t> </a:t>
            </a:r>
            <a:r>
              <a:rPr sz="2000" spc="-10" dirty="0">
                <a:latin typeface="Calibri"/>
                <a:cs typeface="Calibri"/>
              </a:rPr>
              <a:t>network,</a:t>
            </a:r>
            <a:r>
              <a:rPr sz="2000" spc="20" dirty="0">
                <a:latin typeface="Calibri"/>
                <a:cs typeface="Calibri"/>
              </a:rPr>
              <a:t> </a:t>
            </a:r>
            <a:r>
              <a:rPr sz="2000" spc="-10" dirty="0">
                <a:latin typeface="Calibri"/>
                <a:cs typeface="Calibri"/>
              </a:rPr>
              <a:t>deep</a:t>
            </a:r>
            <a:r>
              <a:rPr sz="2000" spc="15" dirty="0">
                <a:latin typeface="Calibri"/>
                <a:cs typeface="Calibri"/>
              </a:rPr>
              <a:t> </a:t>
            </a:r>
            <a:r>
              <a:rPr sz="2000" spc="-5" dirty="0">
                <a:latin typeface="Calibri"/>
                <a:cs typeface="Calibri"/>
              </a:rPr>
              <a:t>learning) </a:t>
            </a:r>
            <a:r>
              <a:rPr sz="2000" spc="-440" dirty="0">
                <a:latin typeface="Calibri"/>
                <a:cs typeface="Calibri"/>
              </a:rPr>
              <a:t> </a:t>
            </a:r>
            <a:r>
              <a:rPr sz="2000" spc="-10" dirty="0">
                <a:latin typeface="Calibri"/>
                <a:cs typeface="Calibri"/>
              </a:rPr>
              <a:t>predicts</a:t>
            </a:r>
            <a:r>
              <a:rPr sz="2000" spc="15" dirty="0">
                <a:latin typeface="Calibri"/>
                <a:cs typeface="Calibri"/>
              </a:rPr>
              <a:t> </a:t>
            </a:r>
            <a:r>
              <a:rPr sz="2000" spc="-5" dirty="0">
                <a:latin typeface="Calibri"/>
                <a:cs typeface="Calibri"/>
              </a:rPr>
              <a:t>the </a:t>
            </a:r>
            <a:r>
              <a:rPr sz="2000" spc="-10" dirty="0">
                <a:latin typeface="Calibri"/>
                <a:cs typeface="Calibri"/>
              </a:rPr>
              <a:t>class</a:t>
            </a:r>
            <a:r>
              <a:rPr sz="2000" spc="40" dirty="0">
                <a:latin typeface="Calibri"/>
                <a:cs typeface="Calibri"/>
              </a:rPr>
              <a:t> </a:t>
            </a:r>
            <a:r>
              <a:rPr sz="2000" spc="-5" dirty="0">
                <a:latin typeface="Calibri"/>
                <a:cs typeface="Calibri"/>
              </a:rPr>
              <a:t>of an</a:t>
            </a:r>
            <a:r>
              <a:rPr sz="2000" spc="10" dirty="0">
                <a:latin typeface="Calibri"/>
                <a:cs typeface="Calibri"/>
              </a:rPr>
              <a:t> </a:t>
            </a:r>
            <a:r>
              <a:rPr sz="2000" spc="-5" dirty="0">
                <a:latin typeface="Calibri"/>
                <a:cs typeface="Calibri"/>
              </a:rPr>
              <a:t>object</a:t>
            </a:r>
            <a:r>
              <a:rPr sz="2000" spc="5" dirty="0">
                <a:latin typeface="Calibri"/>
                <a:cs typeface="Calibri"/>
              </a:rPr>
              <a:t> </a:t>
            </a:r>
            <a:r>
              <a:rPr sz="2000" spc="-10" dirty="0">
                <a:latin typeface="Calibri"/>
                <a:cs typeface="Calibri"/>
              </a:rPr>
              <a:t>based</a:t>
            </a:r>
            <a:r>
              <a:rPr sz="2000" spc="40" dirty="0">
                <a:latin typeface="Calibri"/>
                <a:cs typeface="Calibri"/>
              </a:rPr>
              <a:t> </a:t>
            </a:r>
            <a:r>
              <a:rPr sz="2000" spc="-5" dirty="0">
                <a:latin typeface="Calibri"/>
                <a:cs typeface="Calibri"/>
              </a:rPr>
              <a:t>on</a:t>
            </a:r>
            <a:r>
              <a:rPr sz="2000" spc="-15" dirty="0">
                <a:latin typeface="Calibri"/>
                <a:cs typeface="Calibri"/>
              </a:rPr>
              <a:t> </a:t>
            </a:r>
            <a:r>
              <a:rPr sz="2000" spc="-20" dirty="0">
                <a:latin typeface="Calibri"/>
                <a:cs typeface="Calibri"/>
              </a:rPr>
              <a:t>features</a:t>
            </a:r>
            <a:r>
              <a:rPr sz="2000" spc="65" dirty="0">
                <a:latin typeface="Calibri"/>
                <a:cs typeface="Calibri"/>
              </a:rPr>
              <a:t> </a:t>
            </a:r>
            <a:r>
              <a:rPr sz="2000" spc="-5" dirty="0">
                <a:latin typeface="Calibri"/>
                <a:cs typeface="Calibri"/>
              </a:rPr>
              <a:t>of the object.</a:t>
            </a:r>
            <a:endParaRPr sz="2000">
              <a:latin typeface="Calibri"/>
              <a:cs typeface="Calibri"/>
            </a:endParaRPr>
          </a:p>
          <a:p>
            <a:pPr marL="356870" marR="5080" indent="-344805">
              <a:lnSpc>
                <a:spcPts val="1920"/>
              </a:lnSpc>
              <a:spcBef>
                <a:spcPts val="480"/>
              </a:spcBef>
              <a:buFont typeface="Arial"/>
              <a:buChar char="•"/>
              <a:tabLst>
                <a:tab pos="356870" algn="l"/>
                <a:tab pos="357505" algn="l"/>
              </a:tabLst>
            </a:pPr>
            <a:r>
              <a:rPr sz="2000" spc="-10" dirty="0">
                <a:latin typeface="Calibri"/>
                <a:cs typeface="Calibri"/>
              </a:rPr>
              <a:t>The</a:t>
            </a:r>
            <a:r>
              <a:rPr sz="2000" spc="-5" dirty="0">
                <a:latin typeface="Calibri"/>
                <a:cs typeface="Calibri"/>
              </a:rPr>
              <a:t> Machine</a:t>
            </a:r>
            <a:r>
              <a:rPr sz="2000" spc="25" dirty="0">
                <a:latin typeface="Calibri"/>
                <a:cs typeface="Calibri"/>
              </a:rPr>
              <a:t> </a:t>
            </a:r>
            <a:r>
              <a:rPr sz="2000" spc="-5" dirty="0">
                <a:latin typeface="Calibri"/>
                <a:cs typeface="Calibri"/>
              </a:rPr>
              <a:t>Learning</a:t>
            </a:r>
            <a:r>
              <a:rPr sz="2000" dirty="0">
                <a:latin typeface="Calibri"/>
                <a:cs typeface="Calibri"/>
              </a:rPr>
              <a:t> </a:t>
            </a:r>
            <a:r>
              <a:rPr sz="2000" spc="-10" dirty="0">
                <a:latin typeface="Calibri"/>
                <a:cs typeface="Calibri"/>
              </a:rPr>
              <a:t>model</a:t>
            </a:r>
            <a:r>
              <a:rPr sz="2000" spc="30" dirty="0">
                <a:latin typeface="Calibri"/>
                <a:cs typeface="Calibri"/>
              </a:rPr>
              <a:t> </a:t>
            </a:r>
            <a:r>
              <a:rPr sz="2000" spc="-5" dirty="0">
                <a:latin typeface="Calibri"/>
                <a:cs typeface="Calibri"/>
              </a:rPr>
              <a:t>is</a:t>
            </a:r>
            <a:r>
              <a:rPr sz="2000" spc="15" dirty="0">
                <a:latin typeface="Calibri"/>
                <a:cs typeface="Calibri"/>
              </a:rPr>
              <a:t> </a:t>
            </a:r>
            <a:r>
              <a:rPr sz="2000" spc="-10" dirty="0">
                <a:latin typeface="Calibri"/>
                <a:cs typeface="Calibri"/>
              </a:rPr>
              <a:t>“trained”</a:t>
            </a:r>
            <a:r>
              <a:rPr sz="2000" spc="40" dirty="0">
                <a:latin typeface="Calibri"/>
                <a:cs typeface="Calibri"/>
              </a:rPr>
              <a:t> </a:t>
            </a:r>
            <a:r>
              <a:rPr sz="2000" spc="-10" dirty="0">
                <a:latin typeface="Calibri"/>
                <a:cs typeface="Calibri"/>
              </a:rPr>
              <a:t>with</a:t>
            </a:r>
            <a:r>
              <a:rPr sz="2000" spc="10" dirty="0">
                <a:latin typeface="Calibri"/>
                <a:cs typeface="Calibri"/>
              </a:rPr>
              <a:t> </a:t>
            </a:r>
            <a:r>
              <a:rPr sz="2000" spc="-20" dirty="0">
                <a:latin typeface="Calibri"/>
                <a:cs typeface="Calibri"/>
              </a:rPr>
              <a:t>examples</a:t>
            </a:r>
            <a:r>
              <a:rPr sz="2000" spc="65" dirty="0">
                <a:latin typeface="Calibri"/>
                <a:cs typeface="Calibri"/>
              </a:rPr>
              <a:t> </a:t>
            </a:r>
            <a:r>
              <a:rPr sz="2000" spc="-5" dirty="0">
                <a:latin typeface="Calibri"/>
                <a:cs typeface="Calibri"/>
              </a:rPr>
              <a:t>of the</a:t>
            </a:r>
            <a:r>
              <a:rPr sz="2000" dirty="0">
                <a:latin typeface="Calibri"/>
                <a:cs typeface="Calibri"/>
              </a:rPr>
              <a:t> </a:t>
            </a:r>
            <a:r>
              <a:rPr sz="2000" spc="-5" dirty="0">
                <a:latin typeface="Calibri"/>
                <a:cs typeface="Calibri"/>
              </a:rPr>
              <a:t>objects</a:t>
            </a:r>
            <a:r>
              <a:rPr sz="2000" spc="20" dirty="0">
                <a:latin typeface="Calibri"/>
                <a:cs typeface="Calibri"/>
              </a:rPr>
              <a:t> </a:t>
            </a:r>
            <a:r>
              <a:rPr sz="2000" spc="-15" dirty="0">
                <a:latin typeface="Calibri"/>
                <a:cs typeface="Calibri"/>
              </a:rPr>
              <a:t>to </a:t>
            </a:r>
            <a:r>
              <a:rPr sz="2000" spc="-10" dirty="0">
                <a:latin typeface="Calibri"/>
                <a:cs typeface="Calibri"/>
              </a:rPr>
              <a:t> </a:t>
            </a:r>
            <a:r>
              <a:rPr sz="2000" spc="-20" dirty="0">
                <a:latin typeface="Calibri"/>
                <a:cs typeface="Calibri"/>
              </a:rPr>
              <a:t>recognize</a:t>
            </a:r>
            <a:r>
              <a:rPr sz="2000" spc="25" dirty="0">
                <a:latin typeface="Calibri"/>
                <a:cs typeface="Calibri"/>
              </a:rPr>
              <a:t> </a:t>
            </a:r>
            <a:r>
              <a:rPr sz="2000" spc="-5" dirty="0">
                <a:latin typeface="Calibri"/>
                <a:cs typeface="Calibri"/>
              </a:rPr>
              <a:t>the</a:t>
            </a:r>
            <a:r>
              <a:rPr sz="2000" dirty="0">
                <a:latin typeface="Calibri"/>
                <a:cs typeface="Calibri"/>
              </a:rPr>
              <a:t> </a:t>
            </a:r>
            <a:r>
              <a:rPr sz="2000" spc="-10" dirty="0">
                <a:latin typeface="Calibri"/>
                <a:cs typeface="Calibri"/>
              </a:rPr>
              <a:t>class</a:t>
            </a:r>
            <a:r>
              <a:rPr sz="2000" spc="40" dirty="0">
                <a:latin typeface="Calibri"/>
                <a:cs typeface="Calibri"/>
              </a:rPr>
              <a:t> </a:t>
            </a:r>
            <a:r>
              <a:rPr sz="2000" spc="-5" dirty="0">
                <a:latin typeface="Calibri"/>
                <a:cs typeface="Calibri"/>
              </a:rPr>
              <a:t>of</a:t>
            </a:r>
            <a:r>
              <a:rPr sz="2000" dirty="0">
                <a:latin typeface="Calibri"/>
                <a:cs typeface="Calibri"/>
              </a:rPr>
              <a:t> </a:t>
            </a:r>
            <a:r>
              <a:rPr sz="2000" spc="-5" dirty="0">
                <a:latin typeface="Calibri"/>
                <a:cs typeface="Calibri"/>
              </a:rPr>
              <a:t>the</a:t>
            </a:r>
            <a:r>
              <a:rPr sz="2000" dirty="0">
                <a:latin typeface="Calibri"/>
                <a:cs typeface="Calibri"/>
              </a:rPr>
              <a:t> </a:t>
            </a:r>
            <a:r>
              <a:rPr sz="2000" spc="-5" dirty="0">
                <a:latin typeface="Calibri"/>
                <a:cs typeface="Calibri"/>
              </a:rPr>
              <a:t>object</a:t>
            </a:r>
            <a:r>
              <a:rPr sz="2000" spc="35" dirty="0">
                <a:latin typeface="Calibri"/>
                <a:cs typeface="Calibri"/>
              </a:rPr>
              <a:t> </a:t>
            </a:r>
            <a:r>
              <a:rPr sz="2000" spc="-5" dirty="0">
                <a:latin typeface="Calibri"/>
                <a:cs typeface="Calibri"/>
              </a:rPr>
              <a:t>by</a:t>
            </a:r>
            <a:r>
              <a:rPr sz="2000" spc="-30" dirty="0">
                <a:latin typeface="Calibri"/>
                <a:cs typeface="Calibri"/>
              </a:rPr>
              <a:t> </a:t>
            </a:r>
            <a:r>
              <a:rPr sz="2000" spc="-5" dirty="0">
                <a:latin typeface="Calibri"/>
                <a:cs typeface="Calibri"/>
              </a:rPr>
              <a:t>the</a:t>
            </a:r>
            <a:r>
              <a:rPr sz="2000" spc="25" dirty="0">
                <a:latin typeface="Calibri"/>
                <a:cs typeface="Calibri"/>
              </a:rPr>
              <a:t> </a:t>
            </a:r>
            <a:r>
              <a:rPr sz="2000" spc="-15" dirty="0">
                <a:latin typeface="Calibri"/>
                <a:cs typeface="Calibri"/>
              </a:rPr>
              <a:t>pattern</a:t>
            </a:r>
            <a:r>
              <a:rPr sz="2000" spc="15" dirty="0">
                <a:latin typeface="Calibri"/>
                <a:cs typeface="Calibri"/>
              </a:rPr>
              <a:t> </a:t>
            </a:r>
            <a:r>
              <a:rPr sz="2000" spc="-5" dirty="0">
                <a:latin typeface="Calibri"/>
                <a:cs typeface="Calibri"/>
              </a:rPr>
              <a:t>of</a:t>
            </a:r>
            <a:r>
              <a:rPr sz="2000" dirty="0">
                <a:latin typeface="Calibri"/>
                <a:cs typeface="Calibri"/>
              </a:rPr>
              <a:t> </a:t>
            </a:r>
            <a:r>
              <a:rPr sz="2000" spc="-5" dirty="0">
                <a:latin typeface="Calibri"/>
                <a:cs typeface="Calibri"/>
              </a:rPr>
              <a:t>its</a:t>
            </a:r>
            <a:r>
              <a:rPr sz="2000" spc="20" dirty="0">
                <a:latin typeface="Calibri"/>
                <a:cs typeface="Calibri"/>
              </a:rPr>
              <a:t> </a:t>
            </a:r>
            <a:r>
              <a:rPr sz="2000" spc="-20" dirty="0">
                <a:latin typeface="Calibri"/>
                <a:cs typeface="Calibri"/>
              </a:rPr>
              <a:t>features,</a:t>
            </a:r>
            <a:r>
              <a:rPr sz="2000" spc="85" dirty="0">
                <a:latin typeface="Calibri"/>
                <a:cs typeface="Calibri"/>
              </a:rPr>
              <a:t> </a:t>
            </a:r>
            <a:r>
              <a:rPr sz="2000" spc="-10" dirty="0">
                <a:latin typeface="Calibri"/>
                <a:cs typeface="Calibri"/>
              </a:rPr>
              <a:t>in much</a:t>
            </a:r>
            <a:r>
              <a:rPr sz="2000" spc="40" dirty="0">
                <a:latin typeface="Calibri"/>
                <a:cs typeface="Calibri"/>
              </a:rPr>
              <a:t> </a:t>
            </a:r>
            <a:r>
              <a:rPr sz="2000" spc="-5" dirty="0">
                <a:latin typeface="Calibri"/>
                <a:cs typeface="Calibri"/>
              </a:rPr>
              <a:t>the </a:t>
            </a:r>
            <a:r>
              <a:rPr sz="2000" spc="-440" dirty="0">
                <a:latin typeface="Calibri"/>
                <a:cs typeface="Calibri"/>
              </a:rPr>
              <a:t> </a:t>
            </a:r>
            <a:r>
              <a:rPr sz="2000" spc="-10" dirty="0">
                <a:latin typeface="Calibri"/>
                <a:cs typeface="Calibri"/>
              </a:rPr>
              <a:t>same</a:t>
            </a:r>
            <a:r>
              <a:rPr sz="2000" spc="15" dirty="0">
                <a:latin typeface="Calibri"/>
                <a:cs typeface="Calibri"/>
              </a:rPr>
              <a:t> </a:t>
            </a:r>
            <a:r>
              <a:rPr sz="2000" spc="-35" dirty="0">
                <a:latin typeface="Calibri"/>
                <a:cs typeface="Calibri"/>
              </a:rPr>
              <a:t>way</a:t>
            </a:r>
            <a:r>
              <a:rPr sz="2000" spc="10" dirty="0">
                <a:latin typeface="Calibri"/>
                <a:cs typeface="Calibri"/>
              </a:rPr>
              <a:t> </a:t>
            </a:r>
            <a:r>
              <a:rPr sz="2000" spc="-5" dirty="0">
                <a:latin typeface="Calibri"/>
                <a:cs typeface="Calibri"/>
              </a:rPr>
              <a:t>humans</a:t>
            </a:r>
            <a:r>
              <a:rPr sz="2000" spc="15" dirty="0">
                <a:latin typeface="Calibri"/>
                <a:cs typeface="Calibri"/>
              </a:rPr>
              <a:t> </a:t>
            </a:r>
            <a:r>
              <a:rPr sz="2000" spc="-10" dirty="0">
                <a:latin typeface="Calibri"/>
                <a:cs typeface="Calibri"/>
              </a:rPr>
              <a:t>learn</a:t>
            </a:r>
            <a:r>
              <a:rPr sz="2000" spc="35" dirty="0">
                <a:latin typeface="Calibri"/>
                <a:cs typeface="Calibri"/>
              </a:rPr>
              <a:t> </a:t>
            </a:r>
            <a:r>
              <a:rPr sz="2000" spc="-15" dirty="0">
                <a:latin typeface="Calibri"/>
                <a:cs typeface="Calibri"/>
              </a:rPr>
              <a:t>to </a:t>
            </a:r>
            <a:r>
              <a:rPr sz="2000" spc="-10" dirty="0">
                <a:latin typeface="Calibri"/>
                <a:cs typeface="Calibri"/>
              </a:rPr>
              <a:t>classify</a:t>
            </a:r>
            <a:r>
              <a:rPr sz="2000" spc="85" dirty="0">
                <a:latin typeface="Calibri"/>
                <a:cs typeface="Calibri"/>
              </a:rPr>
              <a:t> </a:t>
            </a:r>
            <a:r>
              <a:rPr sz="2000" spc="-10" dirty="0">
                <a:latin typeface="Calibri"/>
                <a:cs typeface="Calibri"/>
              </a:rPr>
              <a:t>things.</a:t>
            </a:r>
            <a:endParaRPr sz="2000">
              <a:latin typeface="Calibri"/>
              <a:cs typeface="Calibri"/>
            </a:endParaRPr>
          </a:p>
          <a:p>
            <a:pPr marL="356870" indent="-344805">
              <a:lnSpc>
                <a:spcPct val="100000"/>
              </a:lnSpc>
              <a:spcBef>
                <a:spcPts val="20"/>
              </a:spcBef>
              <a:buFont typeface="Arial"/>
              <a:buChar char="•"/>
              <a:tabLst>
                <a:tab pos="356870" algn="l"/>
                <a:tab pos="357505" algn="l"/>
              </a:tabLst>
            </a:pPr>
            <a:r>
              <a:rPr sz="2000" spc="-15" dirty="0">
                <a:latin typeface="Calibri"/>
                <a:cs typeface="Calibri"/>
              </a:rPr>
              <a:t>For</a:t>
            </a:r>
            <a:r>
              <a:rPr sz="2000" spc="-45" dirty="0">
                <a:latin typeface="Calibri"/>
                <a:cs typeface="Calibri"/>
              </a:rPr>
              <a:t> </a:t>
            </a:r>
            <a:r>
              <a:rPr sz="2000" spc="-20" dirty="0">
                <a:latin typeface="Calibri"/>
                <a:cs typeface="Calibri"/>
              </a:rPr>
              <a:t>example:</a:t>
            </a:r>
            <a:endParaRPr sz="2000">
              <a:latin typeface="Calibri"/>
              <a:cs typeface="Calibri"/>
            </a:endParaRPr>
          </a:p>
          <a:p>
            <a:pPr marL="756285" marR="470534" lvl="1" indent="-287020">
              <a:lnSpc>
                <a:spcPct val="80000"/>
              </a:lnSpc>
              <a:spcBef>
                <a:spcPts val="434"/>
              </a:spcBef>
              <a:buFont typeface="Arial"/>
              <a:buChar char="–"/>
              <a:tabLst>
                <a:tab pos="756285" algn="l"/>
                <a:tab pos="756920" algn="l"/>
              </a:tabLst>
            </a:pPr>
            <a:r>
              <a:rPr sz="1800" dirty="0">
                <a:latin typeface="Calibri"/>
                <a:cs typeface="Calibri"/>
              </a:rPr>
              <a:t>A</a:t>
            </a:r>
            <a:r>
              <a:rPr sz="1800" spc="-35" dirty="0">
                <a:latin typeface="Calibri"/>
                <a:cs typeface="Calibri"/>
              </a:rPr>
              <a:t> </a:t>
            </a:r>
            <a:r>
              <a:rPr sz="1800" spc="-10" dirty="0">
                <a:latin typeface="Calibri"/>
                <a:cs typeface="Calibri"/>
              </a:rPr>
              <a:t>3-year</a:t>
            </a:r>
            <a:r>
              <a:rPr sz="1800" spc="20" dirty="0">
                <a:latin typeface="Calibri"/>
                <a:cs typeface="Calibri"/>
              </a:rPr>
              <a:t> </a:t>
            </a:r>
            <a:r>
              <a:rPr sz="1800" dirty="0">
                <a:latin typeface="Calibri"/>
                <a:cs typeface="Calibri"/>
              </a:rPr>
              <a:t>old</a:t>
            </a:r>
            <a:r>
              <a:rPr sz="1800" spc="15" dirty="0">
                <a:latin typeface="Calibri"/>
                <a:cs typeface="Calibri"/>
              </a:rPr>
              <a:t> </a:t>
            </a:r>
            <a:r>
              <a:rPr sz="1800" spc="-10" dirty="0">
                <a:latin typeface="Calibri"/>
                <a:cs typeface="Calibri"/>
              </a:rPr>
              <a:t>can </a:t>
            </a:r>
            <a:r>
              <a:rPr sz="1800" spc="-15" dirty="0">
                <a:latin typeface="Calibri"/>
                <a:cs typeface="Calibri"/>
              </a:rPr>
              <a:t>recognize</a:t>
            </a:r>
            <a:r>
              <a:rPr sz="1800" spc="65" dirty="0">
                <a:latin typeface="Calibri"/>
                <a:cs typeface="Calibri"/>
              </a:rPr>
              <a:t> </a:t>
            </a:r>
            <a:r>
              <a:rPr sz="1800" spc="-5" dirty="0">
                <a:latin typeface="Calibri"/>
                <a:cs typeface="Calibri"/>
              </a:rPr>
              <a:t>the</a:t>
            </a:r>
            <a:r>
              <a:rPr sz="1800" spc="15" dirty="0">
                <a:latin typeface="Calibri"/>
                <a:cs typeface="Calibri"/>
              </a:rPr>
              <a:t> </a:t>
            </a:r>
            <a:r>
              <a:rPr sz="1800" spc="-15" dirty="0">
                <a:latin typeface="Calibri"/>
                <a:cs typeface="Calibri"/>
              </a:rPr>
              <a:t>difference</a:t>
            </a:r>
            <a:r>
              <a:rPr sz="1800" spc="65" dirty="0">
                <a:latin typeface="Calibri"/>
                <a:cs typeface="Calibri"/>
              </a:rPr>
              <a:t> </a:t>
            </a:r>
            <a:r>
              <a:rPr sz="1800" spc="-10" dirty="0">
                <a:latin typeface="Calibri"/>
                <a:cs typeface="Calibri"/>
              </a:rPr>
              <a:t>between</a:t>
            </a:r>
            <a:r>
              <a:rPr sz="1800" spc="35" dirty="0">
                <a:latin typeface="Calibri"/>
                <a:cs typeface="Calibri"/>
              </a:rPr>
              <a:t> </a:t>
            </a:r>
            <a:r>
              <a:rPr sz="1800" dirty="0">
                <a:latin typeface="Calibri"/>
                <a:cs typeface="Calibri"/>
              </a:rPr>
              <a:t>a </a:t>
            </a:r>
            <a:r>
              <a:rPr sz="1800" spc="-5" dirty="0">
                <a:latin typeface="Calibri"/>
                <a:cs typeface="Calibri"/>
              </a:rPr>
              <a:t>truck</a:t>
            </a:r>
            <a:r>
              <a:rPr sz="1800" spc="20" dirty="0">
                <a:latin typeface="Calibri"/>
                <a:cs typeface="Calibri"/>
              </a:rPr>
              <a:t> </a:t>
            </a:r>
            <a:r>
              <a:rPr sz="1800" spc="-5" dirty="0">
                <a:latin typeface="Calibri"/>
                <a:cs typeface="Calibri"/>
              </a:rPr>
              <a:t>and</a:t>
            </a:r>
            <a:r>
              <a:rPr sz="1800" spc="15" dirty="0">
                <a:latin typeface="Calibri"/>
                <a:cs typeface="Calibri"/>
              </a:rPr>
              <a:t> </a:t>
            </a:r>
            <a:r>
              <a:rPr sz="1800" dirty="0">
                <a:latin typeface="Calibri"/>
                <a:cs typeface="Calibri"/>
              </a:rPr>
              <a:t>a </a:t>
            </a:r>
            <a:r>
              <a:rPr sz="1800" spc="-10" dirty="0">
                <a:latin typeface="Calibri"/>
                <a:cs typeface="Calibri"/>
              </a:rPr>
              <a:t>car</a:t>
            </a:r>
            <a:r>
              <a:rPr sz="1800" spc="20" dirty="0">
                <a:latin typeface="Calibri"/>
                <a:cs typeface="Calibri"/>
              </a:rPr>
              <a:t> </a:t>
            </a:r>
            <a:r>
              <a:rPr sz="1800" spc="-5" dirty="0">
                <a:latin typeface="Calibri"/>
                <a:cs typeface="Calibri"/>
              </a:rPr>
              <a:t>by</a:t>
            </a:r>
            <a:r>
              <a:rPr sz="1800" dirty="0">
                <a:latin typeface="Calibri"/>
                <a:cs typeface="Calibri"/>
              </a:rPr>
              <a:t> </a:t>
            </a:r>
            <a:r>
              <a:rPr sz="1800" spc="-5" dirty="0">
                <a:latin typeface="Calibri"/>
                <a:cs typeface="Calibri"/>
              </a:rPr>
              <a:t>its </a:t>
            </a:r>
            <a:r>
              <a:rPr sz="1800" spc="-395" dirty="0">
                <a:latin typeface="Calibri"/>
                <a:cs typeface="Calibri"/>
              </a:rPr>
              <a:t> </a:t>
            </a:r>
            <a:r>
              <a:rPr sz="1800" spc="-20" dirty="0">
                <a:latin typeface="Calibri"/>
                <a:cs typeface="Calibri"/>
              </a:rPr>
              <a:t>features.</a:t>
            </a:r>
            <a:endParaRPr sz="1800">
              <a:latin typeface="Calibri"/>
              <a:cs typeface="Calibri"/>
            </a:endParaRPr>
          </a:p>
          <a:p>
            <a:pPr marL="756285" marR="330200" lvl="1" indent="-287020">
              <a:lnSpc>
                <a:spcPct val="80000"/>
              </a:lnSpc>
              <a:spcBef>
                <a:spcPts val="434"/>
              </a:spcBef>
              <a:buFont typeface="Arial"/>
              <a:buChar char="–"/>
              <a:tabLst>
                <a:tab pos="756285" algn="l"/>
                <a:tab pos="756920" algn="l"/>
              </a:tabLst>
            </a:pPr>
            <a:r>
              <a:rPr sz="1800" spc="-30" dirty="0">
                <a:latin typeface="Calibri"/>
                <a:cs typeface="Calibri"/>
              </a:rPr>
              <a:t>Younger</a:t>
            </a:r>
            <a:r>
              <a:rPr sz="1800" spc="15" dirty="0">
                <a:latin typeface="Calibri"/>
                <a:cs typeface="Calibri"/>
              </a:rPr>
              <a:t> </a:t>
            </a:r>
            <a:r>
              <a:rPr sz="1800" spc="-10" dirty="0">
                <a:latin typeface="Calibri"/>
                <a:cs typeface="Calibri"/>
              </a:rPr>
              <a:t>children</a:t>
            </a:r>
            <a:r>
              <a:rPr sz="1800" spc="60" dirty="0">
                <a:latin typeface="Calibri"/>
                <a:cs typeface="Calibri"/>
              </a:rPr>
              <a:t> </a:t>
            </a:r>
            <a:r>
              <a:rPr sz="1800" spc="-5" dirty="0">
                <a:latin typeface="Calibri"/>
                <a:cs typeface="Calibri"/>
              </a:rPr>
              <a:t>learn</a:t>
            </a:r>
            <a:r>
              <a:rPr sz="1800" spc="15" dirty="0">
                <a:latin typeface="Calibri"/>
                <a:cs typeface="Calibri"/>
              </a:rPr>
              <a:t> </a:t>
            </a:r>
            <a:r>
              <a:rPr sz="1800" spc="-15" dirty="0">
                <a:latin typeface="Calibri"/>
                <a:cs typeface="Calibri"/>
              </a:rPr>
              <a:t>to</a:t>
            </a:r>
            <a:r>
              <a:rPr sz="1800" spc="5" dirty="0">
                <a:latin typeface="Calibri"/>
                <a:cs typeface="Calibri"/>
              </a:rPr>
              <a:t> </a:t>
            </a:r>
            <a:r>
              <a:rPr sz="1800" spc="-15" dirty="0">
                <a:latin typeface="Calibri"/>
                <a:cs typeface="Calibri"/>
              </a:rPr>
              <a:t>understand</a:t>
            </a:r>
            <a:r>
              <a:rPr sz="1800" spc="85" dirty="0">
                <a:latin typeface="Calibri"/>
                <a:cs typeface="Calibri"/>
              </a:rPr>
              <a:t> </a:t>
            </a:r>
            <a:r>
              <a:rPr sz="1800" spc="-10" dirty="0">
                <a:latin typeface="Calibri"/>
                <a:cs typeface="Calibri"/>
              </a:rPr>
              <a:t>language</a:t>
            </a:r>
            <a:r>
              <a:rPr sz="1800" spc="65" dirty="0">
                <a:latin typeface="Calibri"/>
                <a:cs typeface="Calibri"/>
              </a:rPr>
              <a:t> </a:t>
            </a:r>
            <a:r>
              <a:rPr sz="1800" spc="-5" dirty="0">
                <a:latin typeface="Calibri"/>
                <a:cs typeface="Calibri"/>
              </a:rPr>
              <a:t>by </a:t>
            </a:r>
            <a:r>
              <a:rPr sz="1800" spc="-10" dirty="0">
                <a:latin typeface="Calibri"/>
                <a:cs typeface="Calibri"/>
              </a:rPr>
              <a:t>recognizing</a:t>
            </a:r>
            <a:r>
              <a:rPr sz="1800" spc="65" dirty="0">
                <a:latin typeface="Calibri"/>
                <a:cs typeface="Calibri"/>
              </a:rPr>
              <a:t> </a:t>
            </a:r>
            <a:r>
              <a:rPr sz="1800" spc="-5" dirty="0">
                <a:latin typeface="Calibri"/>
                <a:cs typeface="Calibri"/>
              </a:rPr>
              <a:t>the</a:t>
            </a:r>
            <a:r>
              <a:rPr sz="1800" spc="15" dirty="0">
                <a:latin typeface="Calibri"/>
                <a:cs typeface="Calibri"/>
              </a:rPr>
              <a:t> </a:t>
            </a:r>
            <a:r>
              <a:rPr sz="1800" spc="-20" dirty="0">
                <a:latin typeface="Calibri"/>
                <a:cs typeface="Calibri"/>
              </a:rPr>
              <a:t>different </a:t>
            </a:r>
            <a:r>
              <a:rPr sz="1800" spc="-395" dirty="0">
                <a:latin typeface="Calibri"/>
                <a:cs typeface="Calibri"/>
              </a:rPr>
              <a:t> </a:t>
            </a:r>
            <a:r>
              <a:rPr sz="1800" spc="-5" dirty="0">
                <a:latin typeface="Calibri"/>
                <a:cs typeface="Calibri"/>
              </a:rPr>
              <a:t>sounds</a:t>
            </a:r>
            <a:r>
              <a:rPr sz="1800" spc="10" dirty="0">
                <a:latin typeface="Calibri"/>
                <a:cs typeface="Calibri"/>
              </a:rPr>
              <a:t> </a:t>
            </a:r>
            <a:r>
              <a:rPr sz="1800" spc="5" dirty="0">
                <a:latin typeface="Calibri"/>
                <a:cs typeface="Calibri"/>
              </a:rPr>
              <a:t>of</a:t>
            </a:r>
            <a:r>
              <a:rPr sz="1800" dirty="0">
                <a:latin typeface="Calibri"/>
                <a:cs typeface="Calibri"/>
              </a:rPr>
              <a:t> </a:t>
            </a:r>
            <a:r>
              <a:rPr sz="1800" spc="-15" dirty="0">
                <a:latin typeface="Calibri"/>
                <a:cs typeface="Calibri"/>
              </a:rPr>
              <a:t>words.</a:t>
            </a:r>
            <a:endParaRPr sz="1800">
              <a:latin typeface="Calibri"/>
              <a:cs typeface="Calibri"/>
            </a:endParaRPr>
          </a:p>
        </p:txBody>
      </p:sp>
      <p:sp>
        <p:nvSpPr>
          <p:cNvPr id="4" name="object 4"/>
          <p:cNvSpPr txBox="1"/>
          <p:nvPr/>
        </p:nvSpPr>
        <p:spPr>
          <a:xfrm>
            <a:off x="3660724" y="5594108"/>
            <a:ext cx="1864995" cy="646430"/>
          </a:xfrm>
          <a:prstGeom prst="rect">
            <a:avLst/>
          </a:prstGeom>
          <a:ln w="9525">
            <a:solidFill>
              <a:srgbClr val="4F81BD"/>
            </a:solidFill>
          </a:ln>
        </p:spPr>
        <p:txBody>
          <a:bodyPr vert="horz" wrap="square" lIns="0" tIns="30480" rIns="0" bIns="0" rtlCol="0">
            <a:spAutoFit/>
          </a:bodyPr>
          <a:lstStyle/>
          <a:p>
            <a:pPr marL="630555" marR="96520" indent="-527685">
              <a:lnSpc>
                <a:spcPct val="100000"/>
              </a:lnSpc>
              <a:spcBef>
                <a:spcPts val="240"/>
              </a:spcBef>
            </a:pPr>
            <a:r>
              <a:rPr sz="1800" spc="-5" dirty="0">
                <a:latin typeface="Calibri"/>
                <a:cs typeface="Calibri"/>
              </a:rPr>
              <a:t>Machine</a:t>
            </a:r>
            <a:r>
              <a:rPr sz="1800" spc="-60" dirty="0">
                <a:latin typeface="Calibri"/>
                <a:cs typeface="Calibri"/>
              </a:rPr>
              <a:t> </a:t>
            </a:r>
            <a:r>
              <a:rPr sz="1800" spc="-5" dirty="0">
                <a:latin typeface="Calibri"/>
                <a:cs typeface="Calibri"/>
              </a:rPr>
              <a:t>Learning </a:t>
            </a:r>
            <a:r>
              <a:rPr sz="1800" spc="-390" dirty="0">
                <a:latin typeface="Calibri"/>
                <a:cs typeface="Calibri"/>
              </a:rPr>
              <a:t> </a:t>
            </a:r>
            <a:r>
              <a:rPr sz="1800" spc="-5" dirty="0">
                <a:latin typeface="Calibri"/>
                <a:cs typeface="Calibri"/>
              </a:rPr>
              <a:t>Model</a:t>
            </a:r>
            <a:endParaRPr sz="1800">
              <a:latin typeface="Calibri"/>
              <a:cs typeface="Calibri"/>
            </a:endParaRPr>
          </a:p>
        </p:txBody>
      </p:sp>
      <p:sp>
        <p:nvSpPr>
          <p:cNvPr id="5" name="object 5"/>
          <p:cNvSpPr txBox="1"/>
          <p:nvPr/>
        </p:nvSpPr>
        <p:spPr>
          <a:xfrm>
            <a:off x="612194" y="5750415"/>
            <a:ext cx="234378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input</a:t>
            </a:r>
            <a:r>
              <a:rPr sz="1800" dirty="0">
                <a:latin typeface="Calibri"/>
                <a:cs typeface="Calibri"/>
              </a:rPr>
              <a:t> </a:t>
            </a:r>
            <a:r>
              <a:rPr sz="1800" spc="-15" dirty="0">
                <a:latin typeface="Calibri"/>
                <a:cs typeface="Calibri"/>
              </a:rPr>
              <a:t>(features</a:t>
            </a:r>
            <a:r>
              <a:rPr sz="1800" spc="20" dirty="0">
                <a:latin typeface="Calibri"/>
                <a:cs typeface="Calibri"/>
              </a:rPr>
              <a:t> </a:t>
            </a:r>
            <a:r>
              <a:rPr sz="1800" spc="5" dirty="0">
                <a:latin typeface="Calibri"/>
                <a:cs typeface="Calibri"/>
              </a:rPr>
              <a:t>of</a:t>
            </a:r>
            <a:r>
              <a:rPr sz="1800" spc="-20" dirty="0">
                <a:latin typeface="Calibri"/>
                <a:cs typeface="Calibri"/>
              </a:rPr>
              <a:t> </a:t>
            </a:r>
            <a:r>
              <a:rPr sz="1800" spc="-5" dirty="0">
                <a:latin typeface="Calibri"/>
                <a:cs typeface="Calibri"/>
              </a:rPr>
              <a:t>object)</a:t>
            </a:r>
            <a:endParaRPr sz="1800">
              <a:latin typeface="Calibri"/>
              <a:cs typeface="Calibri"/>
            </a:endParaRPr>
          </a:p>
        </p:txBody>
      </p:sp>
      <p:grpSp>
        <p:nvGrpSpPr>
          <p:cNvPr id="6" name="object 6"/>
          <p:cNvGrpSpPr/>
          <p:nvPr/>
        </p:nvGrpSpPr>
        <p:grpSpPr>
          <a:xfrm>
            <a:off x="3063580" y="5866466"/>
            <a:ext cx="591185" cy="101600"/>
            <a:chOff x="3063580" y="5866466"/>
            <a:chExt cx="591185" cy="101600"/>
          </a:xfrm>
        </p:grpSpPr>
        <p:sp>
          <p:nvSpPr>
            <p:cNvPr id="7" name="object 7"/>
            <p:cNvSpPr/>
            <p:nvPr/>
          </p:nvSpPr>
          <p:spPr>
            <a:xfrm>
              <a:off x="3063580" y="5917269"/>
              <a:ext cx="584835" cy="0"/>
            </a:xfrm>
            <a:custGeom>
              <a:avLst/>
              <a:gdLst/>
              <a:ahLst/>
              <a:cxnLst/>
              <a:rect l="l" t="t" r="r" b="b"/>
              <a:pathLst>
                <a:path w="584835">
                  <a:moveTo>
                    <a:pt x="0" y="0"/>
                  </a:moveTo>
                  <a:lnTo>
                    <a:pt x="584581" y="0"/>
                  </a:lnTo>
                </a:path>
              </a:pathLst>
            </a:custGeom>
            <a:ln w="12700">
              <a:solidFill>
                <a:srgbClr val="4A7EBB"/>
              </a:solidFill>
            </a:ln>
          </p:spPr>
          <p:txBody>
            <a:bodyPr wrap="square" lIns="0" tIns="0" rIns="0" bIns="0" rtlCol="0"/>
            <a:lstStyle/>
            <a:p>
              <a:endParaRPr/>
            </a:p>
          </p:txBody>
        </p:sp>
        <p:sp>
          <p:nvSpPr>
            <p:cNvPr id="8" name="object 8"/>
            <p:cNvSpPr/>
            <p:nvPr/>
          </p:nvSpPr>
          <p:spPr>
            <a:xfrm>
              <a:off x="3571957" y="5872816"/>
              <a:ext cx="76200" cy="88900"/>
            </a:xfrm>
            <a:custGeom>
              <a:avLst/>
              <a:gdLst/>
              <a:ahLst/>
              <a:cxnLst/>
              <a:rect l="l" t="t" r="r" b="b"/>
              <a:pathLst>
                <a:path w="76200" h="88900">
                  <a:moveTo>
                    <a:pt x="0" y="0"/>
                  </a:moveTo>
                  <a:lnTo>
                    <a:pt x="76200" y="44449"/>
                  </a:lnTo>
                  <a:lnTo>
                    <a:pt x="0" y="88899"/>
                  </a:lnTo>
                </a:path>
              </a:pathLst>
            </a:custGeom>
            <a:ln w="12700">
              <a:solidFill>
                <a:srgbClr val="4A7EBB"/>
              </a:solidFill>
            </a:ln>
          </p:spPr>
          <p:txBody>
            <a:bodyPr wrap="square" lIns="0" tIns="0" rIns="0" bIns="0" rtlCol="0"/>
            <a:lstStyle/>
            <a:p>
              <a:endParaRPr/>
            </a:p>
          </p:txBody>
        </p:sp>
      </p:grpSp>
      <p:sp>
        <p:nvSpPr>
          <p:cNvPr id="9" name="object 9"/>
          <p:cNvSpPr txBox="1"/>
          <p:nvPr/>
        </p:nvSpPr>
        <p:spPr>
          <a:xfrm>
            <a:off x="6201230" y="5750382"/>
            <a:ext cx="216471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output</a:t>
            </a:r>
            <a:r>
              <a:rPr sz="1800" spc="5" dirty="0">
                <a:latin typeface="Calibri"/>
                <a:cs typeface="Calibri"/>
              </a:rPr>
              <a:t> </a:t>
            </a:r>
            <a:r>
              <a:rPr sz="1800" spc="-5" dirty="0">
                <a:latin typeface="Calibri"/>
                <a:cs typeface="Calibri"/>
              </a:rPr>
              <a:t>(class</a:t>
            </a:r>
            <a:r>
              <a:rPr sz="1800" spc="-25" dirty="0">
                <a:latin typeface="Calibri"/>
                <a:cs typeface="Calibri"/>
              </a:rPr>
              <a:t> </a:t>
            </a:r>
            <a:r>
              <a:rPr sz="1800" spc="5" dirty="0">
                <a:latin typeface="Calibri"/>
                <a:cs typeface="Calibri"/>
              </a:rPr>
              <a:t>of</a:t>
            </a:r>
            <a:r>
              <a:rPr sz="1800" spc="-15" dirty="0">
                <a:latin typeface="Calibri"/>
                <a:cs typeface="Calibri"/>
              </a:rPr>
              <a:t> </a:t>
            </a:r>
            <a:r>
              <a:rPr sz="1800" spc="-5" dirty="0">
                <a:latin typeface="Calibri"/>
                <a:cs typeface="Calibri"/>
              </a:rPr>
              <a:t>object)</a:t>
            </a:r>
            <a:endParaRPr sz="1800">
              <a:latin typeface="Calibri"/>
              <a:cs typeface="Calibri"/>
            </a:endParaRPr>
          </a:p>
        </p:txBody>
      </p:sp>
      <p:grpSp>
        <p:nvGrpSpPr>
          <p:cNvPr id="10" name="object 10"/>
          <p:cNvGrpSpPr/>
          <p:nvPr/>
        </p:nvGrpSpPr>
        <p:grpSpPr>
          <a:xfrm>
            <a:off x="5525342" y="5866465"/>
            <a:ext cx="591185" cy="101600"/>
            <a:chOff x="5525342" y="5866465"/>
            <a:chExt cx="591185" cy="101600"/>
          </a:xfrm>
        </p:grpSpPr>
        <p:sp>
          <p:nvSpPr>
            <p:cNvPr id="11" name="object 11"/>
            <p:cNvSpPr/>
            <p:nvPr/>
          </p:nvSpPr>
          <p:spPr>
            <a:xfrm>
              <a:off x="5525342" y="5917270"/>
              <a:ext cx="584835" cy="0"/>
            </a:xfrm>
            <a:custGeom>
              <a:avLst/>
              <a:gdLst/>
              <a:ahLst/>
              <a:cxnLst/>
              <a:rect l="l" t="t" r="r" b="b"/>
              <a:pathLst>
                <a:path w="584835">
                  <a:moveTo>
                    <a:pt x="0" y="0"/>
                  </a:moveTo>
                  <a:lnTo>
                    <a:pt x="584581" y="0"/>
                  </a:lnTo>
                </a:path>
              </a:pathLst>
            </a:custGeom>
            <a:ln w="12700">
              <a:solidFill>
                <a:srgbClr val="4A7EBB"/>
              </a:solidFill>
            </a:ln>
          </p:spPr>
          <p:txBody>
            <a:bodyPr wrap="square" lIns="0" tIns="0" rIns="0" bIns="0" rtlCol="0"/>
            <a:lstStyle/>
            <a:p>
              <a:endParaRPr/>
            </a:p>
          </p:txBody>
        </p:sp>
        <p:sp>
          <p:nvSpPr>
            <p:cNvPr id="12" name="object 12"/>
            <p:cNvSpPr/>
            <p:nvPr/>
          </p:nvSpPr>
          <p:spPr>
            <a:xfrm>
              <a:off x="6033720" y="5872815"/>
              <a:ext cx="76200" cy="88900"/>
            </a:xfrm>
            <a:custGeom>
              <a:avLst/>
              <a:gdLst/>
              <a:ahLst/>
              <a:cxnLst/>
              <a:rect l="l" t="t" r="r" b="b"/>
              <a:pathLst>
                <a:path w="76200" h="88900">
                  <a:moveTo>
                    <a:pt x="0" y="0"/>
                  </a:moveTo>
                  <a:lnTo>
                    <a:pt x="76200" y="44450"/>
                  </a:lnTo>
                  <a:lnTo>
                    <a:pt x="0" y="88900"/>
                  </a:lnTo>
                </a:path>
              </a:pathLst>
            </a:custGeom>
            <a:ln w="12700">
              <a:solidFill>
                <a:srgbClr val="4A7EBB"/>
              </a:solidFill>
            </a:ln>
          </p:spPr>
          <p:txBody>
            <a:bodyPr wrap="square" lIns="0" tIns="0" rIns="0" bIns="0" rtlCol="0"/>
            <a:lstStyle/>
            <a:p>
              <a:endParaRPr/>
            </a:p>
          </p:txBody>
        </p:sp>
      </p:grpSp>
      <p:sp>
        <p:nvSpPr>
          <p:cNvPr id="13" name="object 13"/>
          <p:cNvSpPr txBox="1"/>
          <p:nvPr/>
        </p:nvSpPr>
        <p:spPr>
          <a:xfrm>
            <a:off x="4139996" y="5002263"/>
            <a:ext cx="906144" cy="369570"/>
          </a:xfrm>
          <a:prstGeom prst="rect">
            <a:avLst/>
          </a:prstGeom>
          <a:ln w="9525">
            <a:solidFill>
              <a:srgbClr val="4F81BD"/>
            </a:solidFill>
          </a:ln>
        </p:spPr>
        <p:txBody>
          <a:bodyPr vert="horz" wrap="square" lIns="0" tIns="30480" rIns="0" bIns="0" rtlCol="0">
            <a:spAutoFit/>
          </a:bodyPr>
          <a:lstStyle/>
          <a:p>
            <a:pPr marL="90805">
              <a:lnSpc>
                <a:spcPct val="100000"/>
              </a:lnSpc>
              <a:spcBef>
                <a:spcPts val="240"/>
              </a:spcBef>
            </a:pPr>
            <a:r>
              <a:rPr sz="1800" spc="-15" dirty="0">
                <a:latin typeface="Calibri"/>
                <a:cs typeface="Calibri"/>
              </a:rPr>
              <a:t>training</a:t>
            </a:r>
            <a:endParaRPr sz="1800">
              <a:latin typeface="Calibri"/>
              <a:cs typeface="Calibri"/>
            </a:endParaRPr>
          </a:p>
        </p:txBody>
      </p:sp>
      <p:grpSp>
        <p:nvGrpSpPr>
          <p:cNvPr id="14" name="object 14"/>
          <p:cNvGrpSpPr/>
          <p:nvPr/>
        </p:nvGrpSpPr>
        <p:grpSpPr>
          <a:xfrm>
            <a:off x="4542228" y="5371599"/>
            <a:ext cx="101600" cy="318135"/>
            <a:chOff x="4542228" y="5371599"/>
            <a:chExt cx="101600" cy="318135"/>
          </a:xfrm>
        </p:grpSpPr>
        <p:sp>
          <p:nvSpPr>
            <p:cNvPr id="15" name="object 15"/>
            <p:cNvSpPr/>
            <p:nvPr/>
          </p:nvSpPr>
          <p:spPr>
            <a:xfrm>
              <a:off x="4593034" y="5371599"/>
              <a:ext cx="0" cy="210185"/>
            </a:xfrm>
            <a:custGeom>
              <a:avLst/>
              <a:gdLst/>
              <a:ahLst/>
              <a:cxnLst/>
              <a:rect l="l" t="t" r="r" b="b"/>
              <a:pathLst>
                <a:path h="210185">
                  <a:moveTo>
                    <a:pt x="0" y="0"/>
                  </a:moveTo>
                  <a:lnTo>
                    <a:pt x="0" y="209931"/>
                  </a:lnTo>
                </a:path>
              </a:pathLst>
            </a:custGeom>
            <a:ln w="12700">
              <a:solidFill>
                <a:srgbClr val="4A7EBB"/>
              </a:solidFill>
            </a:ln>
          </p:spPr>
          <p:txBody>
            <a:bodyPr wrap="square" lIns="0" tIns="0" rIns="0" bIns="0" rtlCol="0"/>
            <a:lstStyle/>
            <a:p>
              <a:endParaRPr/>
            </a:p>
          </p:txBody>
        </p:sp>
        <p:sp>
          <p:nvSpPr>
            <p:cNvPr id="16" name="object 16"/>
            <p:cNvSpPr/>
            <p:nvPr/>
          </p:nvSpPr>
          <p:spPr>
            <a:xfrm>
              <a:off x="4548578" y="5606672"/>
              <a:ext cx="88900" cy="76835"/>
            </a:xfrm>
            <a:custGeom>
              <a:avLst/>
              <a:gdLst/>
              <a:ahLst/>
              <a:cxnLst/>
              <a:rect l="l" t="t" r="r" b="b"/>
              <a:pathLst>
                <a:path w="88900" h="76835">
                  <a:moveTo>
                    <a:pt x="0" y="76199"/>
                  </a:moveTo>
                  <a:lnTo>
                    <a:pt x="44462" y="0"/>
                  </a:lnTo>
                  <a:lnTo>
                    <a:pt x="88900" y="76212"/>
                  </a:lnTo>
                </a:path>
              </a:pathLst>
            </a:custGeom>
            <a:ln w="12700">
              <a:solidFill>
                <a:srgbClr val="4A7EBB"/>
              </a:solidFill>
            </a:ln>
          </p:spPr>
          <p:txBody>
            <a:bodyPr wrap="square" lIns="0" tIns="0" rIns="0" bIns="0" rtlCol="0"/>
            <a:lstStyle/>
            <a:p>
              <a:endParaRPr/>
            </a:p>
          </p:txBody>
        </p:sp>
      </p:grpSp>
      <p:sp>
        <p:nvSpPr>
          <p:cNvPr id="19" name="object 19"/>
          <p:cNvSpPr txBox="1"/>
          <p:nvPr/>
        </p:nvSpPr>
        <p:spPr>
          <a:xfrm>
            <a:off x="8404859" y="6463728"/>
            <a:ext cx="24130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A8A8A"/>
                </a:solidFill>
                <a:latin typeface="Calibri"/>
                <a:cs typeface="Calibri"/>
              </a:rPr>
              <a:t>5</a:t>
            </a:fld>
            <a:endParaRPr sz="1200">
              <a:latin typeface="Calibri"/>
              <a:cs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A29E-C90A-5FFD-8E38-2AC5391C37D6}"/>
              </a:ext>
            </a:extLst>
          </p:cNvPr>
          <p:cNvSpPr>
            <a:spLocks noGrp="1"/>
          </p:cNvSpPr>
          <p:nvPr>
            <p:ph type="title"/>
          </p:nvPr>
        </p:nvSpPr>
        <p:spPr/>
        <p:txBody>
          <a:bodyPr/>
          <a:lstStyle/>
          <a:p>
            <a:r>
              <a:rPr lang="en-US" dirty="0"/>
              <a:t>Project Time</a:t>
            </a:r>
          </a:p>
        </p:txBody>
      </p:sp>
      <p:sp>
        <p:nvSpPr>
          <p:cNvPr id="3" name="Content Placeholder 2">
            <a:extLst>
              <a:ext uri="{FF2B5EF4-FFF2-40B4-BE49-F238E27FC236}">
                <a16:creationId xmlns:a16="http://schemas.microsoft.com/office/drawing/2014/main" id="{57296B1B-EACD-7AF5-EFBA-BD08E871486A}"/>
              </a:ext>
            </a:extLst>
          </p:cNvPr>
          <p:cNvSpPr>
            <a:spLocks noGrp="1"/>
          </p:cNvSpPr>
          <p:nvPr>
            <p:ph idx="1"/>
          </p:nvPr>
        </p:nvSpPr>
        <p:spPr>
          <a:xfrm>
            <a:off x="628650" y="1825624"/>
            <a:ext cx="7886700" cy="4760233"/>
          </a:xfrm>
        </p:spPr>
        <p:txBody>
          <a:bodyPr>
            <a:normAutofit fontScale="62500" lnSpcReduction="20000"/>
          </a:bodyPr>
          <a:lstStyle/>
          <a:p>
            <a:r>
              <a:rPr lang="en-US" dirty="0"/>
              <a:t>Iris dataset - The “hello world” of machine learning is the Iris flower data set. </a:t>
            </a:r>
          </a:p>
          <a:p>
            <a:pPr lvl="1"/>
            <a:r>
              <a:rPr lang="en-US" dirty="0"/>
              <a:t>3 species of the iris flower</a:t>
            </a:r>
          </a:p>
          <a:p>
            <a:pPr lvl="2"/>
            <a:r>
              <a:rPr lang="en-US" dirty="0"/>
              <a:t>Iris </a:t>
            </a:r>
            <a:r>
              <a:rPr lang="en-US" dirty="0" err="1"/>
              <a:t>Setosa</a:t>
            </a:r>
            <a:endParaRPr lang="en-US" dirty="0"/>
          </a:p>
          <a:p>
            <a:pPr lvl="2"/>
            <a:r>
              <a:rPr lang="en-US" dirty="0"/>
              <a:t>Iris </a:t>
            </a:r>
            <a:r>
              <a:rPr lang="en-US" dirty="0" err="1"/>
              <a:t>Versicolour</a:t>
            </a:r>
            <a:endParaRPr lang="en-US" dirty="0"/>
          </a:p>
          <a:p>
            <a:pPr lvl="2"/>
            <a:r>
              <a:rPr lang="en-US" dirty="0"/>
              <a:t>Iris Virginica</a:t>
            </a:r>
          </a:p>
          <a:p>
            <a:pPr lvl="1"/>
            <a:r>
              <a:rPr lang="en-US" dirty="0"/>
              <a:t>4 features</a:t>
            </a:r>
          </a:p>
          <a:p>
            <a:pPr lvl="2"/>
            <a:r>
              <a:rPr lang="en-US" dirty="0"/>
              <a:t>Length and the width of the sepals and petals, in centimeters</a:t>
            </a:r>
          </a:p>
          <a:p>
            <a:r>
              <a:rPr lang="en-US" dirty="0"/>
              <a:t>We are going to test different models to find which has the best accuracy with this dataset and design a machine learning application with that model to identify species of the iris flower.</a:t>
            </a:r>
          </a:p>
          <a:p>
            <a:r>
              <a:rPr lang="en-US" dirty="0"/>
              <a:t>There are times I give you exact code and some that you will need to change the parameters for in order to work</a:t>
            </a:r>
          </a:p>
          <a:p>
            <a:pPr lvl="1"/>
            <a:r>
              <a:rPr lang="en-US" dirty="0"/>
              <a:t>Watch out for formatted ‘quotes’</a:t>
            </a:r>
          </a:p>
          <a:p>
            <a:r>
              <a:rPr lang="en-US" dirty="0"/>
              <a:t>I also include a ‘Check your Code’ option when I ask you to try something yourself</a:t>
            </a:r>
          </a:p>
          <a:p>
            <a:pPr lvl="1"/>
            <a:r>
              <a:rPr lang="en-US" dirty="0"/>
              <a:t>This way if you encounter errors, you can check against my code (but please try first!)</a:t>
            </a:r>
          </a:p>
          <a:p>
            <a:r>
              <a:rPr lang="en-US" dirty="0"/>
              <a:t>I also have a linear regression and Naïve Bayesian project on the website for you to work on</a:t>
            </a:r>
          </a:p>
        </p:txBody>
      </p:sp>
    </p:spTree>
    <p:extLst>
      <p:ext uri="{BB962C8B-B14F-4D97-AF65-F5344CB8AC3E}">
        <p14:creationId xmlns:p14="http://schemas.microsoft.com/office/powerpoint/2010/main" val="2544423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B7FE-EA3C-46FB-E5D0-ACA054EEED0F}"/>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5327DD63-CEE4-0F29-4CD6-70F2AC7F42B4}"/>
              </a:ext>
            </a:extLst>
          </p:cNvPr>
          <p:cNvSpPr>
            <a:spLocks noGrp="1"/>
          </p:cNvSpPr>
          <p:nvPr>
            <p:ph idx="1"/>
          </p:nvPr>
        </p:nvSpPr>
        <p:spPr/>
        <p:txBody>
          <a:bodyPr/>
          <a:lstStyle/>
          <a:p>
            <a:r>
              <a:rPr lang="en-US" dirty="0"/>
              <a:t>This exercise was adapted from </a:t>
            </a:r>
            <a:r>
              <a:rPr lang="en-US" dirty="0">
                <a:hlinkClick r:id="rId2"/>
              </a:rPr>
              <a:t>https://machinelearningmastery.com/machine-learning-in-python-step-by-step/</a:t>
            </a:r>
            <a:endParaRPr lang="en-US" dirty="0"/>
          </a:p>
          <a:p>
            <a:r>
              <a:rPr lang="en-US" dirty="0"/>
              <a:t>Slides were adapted from Dr. David Johnson’s EECS 690 course materials</a:t>
            </a:r>
          </a:p>
          <a:p>
            <a:pPr marL="0" indent="0">
              <a:buNone/>
            </a:pPr>
            <a:endParaRPr lang="en-US" dirty="0"/>
          </a:p>
        </p:txBody>
      </p:sp>
    </p:spTree>
    <p:extLst>
      <p:ext uri="{BB962C8B-B14F-4D97-AF65-F5344CB8AC3E}">
        <p14:creationId xmlns:p14="http://schemas.microsoft.com/office/powerpoint/2010/main" val="892867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8404859" y="6463728"/>
            <a:ext cx="24130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A8A8A"/>
                </a:solidFill>
                <a:latin typeface="Calibri"/>
                <a:cs typeface="Calibri"/>
              </a:rPr>
              <a:t>6</a:t>
            </a:fld>
            <a:endParaRPr sz="1200">
              <a:latin typeface="Calibri"/>
              <a:cs typeface="Calibri"/>
            </a:endParaRPr>
          </a:p>
        </p:txBody>
      </p:sp>
      <p:sp>
        <p:nvSpPr>
          <p:cNvPr id="2" name="object 2"/>
          <p:cNvSpPr txBox="1">
            <a:spLocks noGrp="1"/>
          </p:cNvSpPr>
          <p:nvPr>
            <p:ph type="title"/>
          </p:nvPr>
        </p:nvSpPr>
        <p:spPr>
          <a:xfrm>
            <a:off x="1530254" y="464629"/>
            <a:ext cx="6084570" cy="695325"/>
          </a:xfrm>
          <a:prstGeom prst="rect">
            <a:avLst/>
          </a:prstGeom>
        </p:spPr>
        <p:txBody>
          <a:bodyPr vert="horz" wrap="square" lIns="0" tIns="11430" rIns="0" bIns="0" rtlCol="0">
            <a:spAutoFit/>
          </a:bodyPr>
          <a:lstStyle/>
          <a:p>
            <a:pPr marL="12700">
              <a:lnSpc>
                <a:spcPct val="100000"/>
              </a:lnSpc>
              <a:spcBef>
                <a:spcPts val="90"/>
              </a:spcBef>
            </a:pPr>
            <a:r>
              <a:rPr spc="-45" dirty="0"/>
              <a:t>Types</a:t>
            </a:r>
            <a:r>
              <a:rPr spc="-25" dirty="0"/>
              <a:t> </a:t>
            </a:r>
            <a:r>
              <a:rPr dirty="0"/>
              <a:t>of</a:t>
            </a:r>
            <a:r>
              <a:rPr spc="-25" dirty="0"/>
              <a:t> </a:t>
            </a:r>
            <a:r>
              <a:rPr spc="-10" dirty="0"/>
              <a:t>Machine</a:t>
            </a:r>
            <a:r>
              <a:rPr spc="35" dirty="0"/>
              <a:t> </a:t>
            </a:r>
            <a:r>
              <a:rPr spc="-10" dirty="0"/>
              <a:t>Learning</a:t>
            </a:r>
          </a:p>
        </p:txBody>
      </p:sp>
      <p:sp>
        <p:nvSpPr>
          <p:cNvPr id="3" name="object 3"/>
          <p:cNvSpPr txBox="1"/>
          <p:nvPr/>
        </p:nvSpPr>
        <p:spPr>
          <a:xfrm>
            <a:off x="543242" y="1247744"/>
            <a:ext cx="8057515" cy="5393784"/>
          </a:xfrm>
          <a:prstGeom prst="rect">
            <a:avLst/>
          </a:prstGeom>
        </p:spPr>
        <p:txBody>
          <a:bodyPr vert="horz" wrap="square" lIns="0" tIns="12700" rIns="0" bIns="0" rtlCol="0">
            <a:spAutoFit/>
          </a:bodyPr>
          <a:lstStyle/>
          <a:p>
            <a:pPr marL="356870" indent="-344805">
              <a:lnSpc>
                <a:spcPct val="100000"/>
              </a:lnSpc>
              <a:spcBef>
                <a:spcPts val="100"/>
              </a:spcBef>
              <a:buFont typeface="Arial"/>
              <a:buChar char="•"/>
              <a:tabLst>
                <a:tab pos="356870" algn="l"/>
                <a:tab pos="357505" algn="l"/>
              </a:tabLst>
            </a:pPr>
            <a:r>
              <a:rPr sz="3000" dirty="0">
                <a:latin typeface="Calibri"/>
                <a:cs typeface="Calibri"/>
              </a:rPr>
              <a:t>Supervised</a:t>
            </a:r>
          </a:p>
          <a:p>
            <a:pPr marL="756285" lvl="1" indent="-286385">
              <a:lnSpc>
                <a:spcPct val="100000"/>
              </a:lnSpc>
              <a:spcBef>
                <a:spcPts val="15"/>
              </a:spcBef>
              <a:buFont typeface="Arial"/>
              <a:buChar char="–"/>
              <a:tabLst>
                <a:tab pos="756285" algn="l"/>
              </a:tabLst>
            </a:pPr>
            <a:r>
              <a:rPr sz="2600" spc="-5" dirty="0">
                <a:latin typeface="Calibri"/>
                <a:cs typeface="Calibri"/>
              </a:rPr>
              <a:t>The</a:t>
            </a:r>
            <a:r>
              <a:rPr sz="2600" spc="-40" dirty="0">
                <a:latin typeface="Calibri"/>
                <a:cs typeface="Calibri"/>
              </a:rPr>
              <a:t> </a:t>
            </a:r>
            <a:r>
              <a:rPr sz="2600" spc="-5" dirty="0">
                <a:latin typeface="Calibri"/>
                <a:cs typeface="Calibri"/>
              </a:rPr>
              <a:t>object</a:t>
            </a:r>
            <a:r>
              <a:rPr sz="2600" spc="-25" dirty="0">
                <a:latin typeface="Calibri"/>
                <a:cs typeface="Calibri"/>
              </a:rPr>
              <a:t> </a:t>
            </a:r>
            <a:r>
              <a:rPr sz="2600" spc="-5" dirty="0">
                <a:latin typeface="Calibri"/>
                <a:cs typeface="Calibri"/>
              </a:rPr>
              <a:t>classes </a:t>
            </a:r>
            <a:r>
              <a:rPr sz="2600" spc="-10" dirty="0">
                <a:latin typeface="Calibri"/>
                <a:cs typeface="Calibri"/>
              </a:rPr>
              <a:t>are</a:t>
            </a:r>
            <a:r>
              <a:rPr sz="2600" spc="-35" dirty="0">
                <a:latin typeface="Calibri"/>
                <a:cs typeface="Calibri"/>
              </a:rPr>
              <a:t> </a:t>
            </a:r>
            <a:r>
              <a:rPr sz="2600" spc="-5" dirty="0">
                <a:latin typeface="Calibri"/>
                <a:cs typeface="Calibri"/>
              </a:rPr>
              <a:t>defined</a:t>
            </a:r>
            <a:endParaRPr lang="en-US" sz="2600" spc="-5" dirty="0">
              <a:latin typeface="Calibri"/>
              <a:cs typeface="Calibri"/>
            </a:endParaRPr>
          </a:p>
          <a:p>
            <a:pPr marL="756285" lvl="1" indent="-286385">
              <a:lnSpc>
                <a:spcPct val="100000"/>
              </a:lnSpc>
              <a:spcBef>
                <a:spcPts val="15"/>
              </a:spcBef>
              <a:buFont typeface="Arial"/>
              <a:buChar char="–"/>
              <a:tabLst>
                <a:tab pos="756285" algn="l"/>
              </a:tabLst>
            </a:pPr>
            <a:r>
              <a:rPr lang="en-US" sz="2600" spc="-5" dirty="0">
                <a:latin typeface="Calibri"/>
                <a:cs typeface="Calibri"/>
              </a:rPr>
              <a:t>Labeled training data</a:t>
            </a:r>
            <a:endParaRPr sz="2600" dirty="0">
              <a:latin typeface="Calibri"/>
              <a:cs typeface="Calibri"/>
            </a:endParaRPr>
          </a:p>
          <a:p>
            <a:pPr marL="755650" lvl="1" indent="-287020">
              <a:lnSpc>
                <a:spcPts val="3110"/>
              </a:lnSpc>
              <a:buFont typeface="Arial"/>
              <a:buChar char="–"/>
              <a:tabLst>
                <a:tab pos="756285" algn="l"/>
              </a:tabLst>
            </a:pPr>
            <a:r>
              <a:rPr sz="2600" spc="-10" dirty="0">
                <a:latin typeface="Calibri"/>
                <a:cs typeface="Calibri"/>
              </a:rPr>
              <a:t>For</a:t>
            </a:r>
            <a:r>
              <a:rPr sz="2600" spc="-35" dirty="0">
                <a:latin typeface="Calibri"/>
                <a:cs typeface="Calibri"/>
              </a:rPr>
              <a:t> </a:t>
            </a:r>
            <a:r>
              <a:rPr sz="2600" spc="-15" dirty="0">
                <a:latin typeface="Calibri"/>
                <a:cs typeface="Calibri"/>
              </a:rPr>
              <a:t>example:</a:t>
            </a:r>
            <a:r>
              <a:rPr sz="2600" spc="10" dirty="0">
                <a:latin typeface="Calibri"/>
                <a:cs typeface="Calibri"/>
              </a:rPr>
              <a:t> </a:t>
            </a:r>
            <a:r>
              <a:rPr lang="en-US" sz="2600" spc="10" dirty="0">
                <a:latin typeface="Calibri"/>
                <a:cs typeface="Calibri"/>
              </a:rPr>
              <a:t>identifying </a:t>
            </a:r>
            <a:r>
              <a:rPr sz="2600" spc="-10" dirty="0">
                <a:latin typeface="Calibri"/>
                <a:cs typeface="Calibri"/>
              </a:rPr>
              <a:t>trucks</a:t>
            </a:r>
            <a:r>
              <a:rPr sz="2600" spc="5" dirty="0">
                <a:latin typeface="Calibri"/>
                <a:cs typeface="Calibri"/>
              </a:rPr>
              <a:t> </a:t>
            </a:r>
            <a:r>
              <a:rPr sz="2600" spc="-5" dirty="0">
                <a:latin typeface="Calibri"/>
                <a:cs typeface="Calibri"/>
              </a:rPr>
              <a:t>vs.</a:t>
            </a:r>
            <a:r>
              <a:rPr sz="2600" dirty="0">
                <a:latin typeface="Calibri"/>
                <a:cs typeface="Calibri"/>
              </a:rPr>
              <a:t> </a:t>
            </a:r>
            <a:r>
              <a:rPr sz="2600" spc="-20" dirty="0">
                <a:latin typeface="Calibri"/>
                <a:cs typeface="Calibri"/>
              </a:rPr>
              <a:t>cars</a:t>
            </a:r>
            <a:endParaRPr lang="en-US" sz="2600" dirty="0">
              <a:latin typeface="Calibri"/>
              <a:cs typeface="Calibri"/>
            </a:endParaRPr>
          </a:p>
          <a:p>
            <a:pPr marL="356870" indent="-344805">
              <a:lnSpc>
                <a:spcPts val="3590"/>
              </a:lnSpc>
              <a:buFont typeface="Arial"/>
              <a:buChar char="•"/>
              <a:tabLst>
                <a:tab pos="356870" algn="l"/>
                <a:tab pos="357505" algn="l"/>
              </a:tabLst>
            </a:pPr>
            <a:r>
              <a:rPr lang="en-US" sz="3000" dirty="0">
                <a:latin typeface="Calibri"/>
                <a:cs typeface="Calibri"/>
              </a:rPr>
              <a:t>Unsupervised</a:t>
            </a:r>
          </a:p>
          <a:p>
            <a:pPr marL="756285" lvl="1" indent="-286385">
              <a:lnSpc>
                <a:spcPct val="100000"/>
              </a:lnSpc>
              <a:spcBef>
                <a:spcPts val="15"/>
              </a:spcBef>
              <a:buFont typeface="Arial"/>
              <a:buChar char="–"/>
              <a:tabLst>
                <a:tab pos="756285" algn="l"/>
              </a:tabLst>
            </a:pPr>
            <a:r>
              <a:rPr sz="2600" spc="-5" dirty="0">
                <a:latin typeface="Calibri"/>
                <a:cs typeface="Calibri"/>
              </a:rPr>
              <a:t>The</a:t>
            </a:r>
            <a:r>
              <a:rPr sz="2600" spc="-40" dirty="0">
                <a:latin typeface="Calibri"/>
                <a:cs typeface="Calibri"/>
              </a:rPr>
              <a:t> </a:t>
            </a:r>
            <a:r>
              <a:rPr sz="2600" spc="-5" dirty="0">
                <a:latin typeface="Calibri"/>
                <a:cs typeface="Calibri"/>
              </a:rPr>
              <a:t>object</a:t>
            </a:r>
            <a:r>
              <a:rPr sz="2600" spc="-25" dirty="0">
                <a:latin typeface="Calibri"/>
                <a:cs typeface="Calibri"/>
              </a:rPr>
              <a:t> </a:t>
            </a:r>
            <a:r>
              <a:rPr sz="2600" spc="-5" dirty="0">
                <a:latin typeface="Calibri"/>
                <a:cs typeface="Calibri"/>
              </a:rPr>
              <a:t>classes</a:t>
            </a:r>
            <a:r>
              <a:rPr sz="2600" dirty="0">
                <a:latin typeface="Calibri"/>
                <a:cs typeface="Calibri"/>
              </a:rPr>
              <a:t> </a:t>
            </a:r>
            <a:r>
              <a:rPr sz="2600" spc="-10" dirty="0">
                <a:latin typeface="Calibri"/>
                <a:cs typeface="Calibri"/>
              </a:rPr>
              <a:t>are</a:t>
            </a:r>
            <a:r>
              <a:rPr sz="2600" spc="-35" dirty="0">
                <a:latin typeface="Calibri"/>
                <a:cs typeface="Calibri"/>
              </a:rPr>
              <a:t> </a:t>
            </a:r>
            <a:r>
              <a:rPr sz="2600" spc="-5" dirty="0">
                <a:latin typeface="Calibri"/>
                <a:cs typeface="Calibri"/>
              </a:rPr>
              <a:t>not</a:t>
            </a:r>
            <a:r>
              <a:rPr sz="2600" dirty="0">
                <a:latin typeface="Calibri"/>
                <a:cs typeface="Calibri"/>
              </a:rPr>
              <a:t> </a:t>
            </a:r>
            <a:r>
              <a:rPr sz="2600" spc="-5" dirty="0">
                <a:latin typeface="Calibri"/>
                <a:cs typeface="Calibri"/>
              </a:rPr>
              <a:t>define</a:t>
            </a:r>
            <a:r>
              <a:rPr lang="en-US" sz="2600" spc="-5" dirty="0">
                <a:latin typeface="Calibri"/>
                <a:cs typeface="Calibri"/>
              </a:rPr>
              <a:t>d</a:t>
            </a:r>
          </a:p>
          <a:p>
            <a:pPr marL="756285" lvl="1" indent="-286385">
              <a:lnSpc>
                <a:spcPct val="100000"/>
              </a:lnSpc>
              <a:spcBef>
                <a:spcPts val="15"/>
              </a:spcBef>
              <a:buFont typeface="Arial"/>
              <a:buChar char="–"/>
              <a:tabLst>
                <a:tab pos="756285" algn="l"/>
              </a:tabLst>
            </a:pPr>
            <a:r>
              <a:rPr lang="en-US" sz="2600" spc="-5" dirty="0">
                <a:latin typeface="Calibri"/>
                <a:cs typeface="Calibri"/>
              </a:rPr>
              <a:t>Learns patterns from unlabeled data</a:t>
            </a:r>
            <a:endParaRPr sz="2600" dirty="0">
              <a:latin typeface="Calibri"/>
              <a:cs typeface="Calibri"/>
            </a:endParaRPr>
          </a:p>
          <a:p>
            <a:pPr marL="756285" lvl="1" indent="-286385">
              <a:lnSpc>
                <a:spcPct val="100000"/>
              </a:lnSpc>
              <a:buFont typeface="Arial"/>
              <a:buChar char="–"/>
              <a:tabLst>
                <a:tab pos="756285" algn="l"/>
              </a:tabLst>
            </a:pPr>
            <a:r>
              <a:rPr sz="2600" spc="-10" dirty="0">
                <a:latin typeface="Calibri"/>
                <a:cs typeface="Calibri"/>
              </a:rPr>
              <a:t>Clustering:</a:t>
            </a:r>
            <a:r>
              <a:rPr sz="2600" spc="-35" dirty="0">
                <a:latin typeface="Calibri"/>
                <a:cs typeface="Calibri"/>
              </a:rPr>
              <a:t> </a:t>
            </a:r>
            <a:r>
              <a:rPr sz="2600" spc="-10" dirty="0">
                <a:latin typeface="Calibri"/>
                <a:cs typeface="Calibri"/>
              </a:rPr>
              <a:t>Grouping</a:t>
            </a:r>
            <a:r>
              <a:rPr sz="2600" spc="15" dirty="0">
                <a:latin typeface="Calibri"/>
                <a:cs typeface="Calibri"/>
              </a:rPr>
              <a:t> </a:t>
            </a:r>
            <a:r>
              <a:rPr sz="2600" spc="-10" dirty="0">
                <a:latin typeface="Calibri"/>
                <a:cs typeface="Calibri"/>
              </a:rPr>
              <a:t>similar</a:t>
            </a:r>
            <a:r>
              <a:rPr sz="2600" spc="15" dirty="0">
                <a:latin typeface="Calibri"/>
                <a:cs typeface="Calibri"/>
              </a:rPr>
              <a:t> </a:t>
            </a:r>
            <a:r>
              <a:rPr sz="2600" spc="-10" dirty="0">
                <a:latin typeface="Calibri"/>
                <a:cs typeface="Calibri"/>
              </a:rPr>
              <a:t>instances</a:t>
            </a:r>
            <a:endParaRPr sz="2600" dirty="0">
              <a:latin typeface="Calibri"/>
              <a:cs typeface="Calibri"/>
            </a:endParaRPr>
          </a:p>
          <a:p>
            <a:pPr marL="756285" lvl="1" indent="-286385">
              <a:lnSpc>
                <a:spcPts val="3110"/>
              </a:lnSpc>
              <a:spcBef>
                <a:spcPts val="5"/>
              </a:spcBef>
              <a:buFont typeface="Arial"/>
              <a:buChar char="–"/>
              <a:tabLst>
                <a:tab pos="756285" algn="l"/>
              </a:tabLst>
            </a:pPr>
            <a:r>
              <a:rPr sz="2600" spc="-10" dirty="0">
                <a:latin typeface="Calibri"/>
                <a:cs typeface="Calibri"/>
              </a:rPr>
              <a:t>For</a:t>
            </a:r>
            <a:r>
              <a:rPr sz="2600" spc="-30" dirty="0">
                <a:latin typeface="Calibri"/>
                <a:cs typeface="Calibri"/>
              </a:rPr>
              <a:t> </a:t>
            </a:r>
            <a:r>
              <a:rPr sz="2600" spc="-15" dirty="0">
                <a:latin typeface="Calibri"/>
                <a:cs typeface="Calibri"/>
              </a:rPr>
              <a:t>example:</a:t>
            </a:r>
            <a:r>
              <a:rPr sz="2600" spc="10" dirty="0">
                <a:latin typeface="Calibri"/>
                <a:cs typeface="Calibri"/>
              </a:rPr>
              <a:t> </a:t>
            </a:r>
            <a:r>
              <a:rPr sz="2600" spc="-15" dirty="0">
                <a:latin typeface="Calibri"/>
                <a:cs typeface="Calibri"/>
              </a:rPr>
              <a:t>customer</a:t>
            </a:r>
            <a:r>
              <a:rPr sz="2600" spc="20" dirty="0">
                <a:latin typeface="Calibri"/>
                <a:cs typeface="Calibri"/>
              </a:rPr>
              <a:t> </a:t>
            </a:r>
            <a:r>
              <a:rPr sz="2600" spc="-15" dirty="0">
                <a:latin typeface="Calibri"/>
                <a:cs typeface="Calibri"/>
              </a:rPr>
              <a:t>segmentation</a:t>
            </a:r>
            <a:r>
              <a:rPr sz="2600" spc="15" dirty="0">
                <a:latin typeface="Calibri"/>
                <a:cs typeface="Calibri"/>
              </a:rPr>
              <a:t> </a:t>
            </a:r>
            <a:r>
              <a:rPr sz="2600" spc="-5" dirty="0">
                <a:latin typeface="Calibri"/>
                <a:cs typeface="Calibri"/>
              </a:rPr>
              <a:t>in </a:t>
            </a:r>
            <a:r>
              <a:rPr sz="2600" spc="-20" dirty="0">
                <a:latin typeface="Calibri"/>
                <a:cs typeface="Calibri"/>
              </a:rPr>
              <a:t>marketing</a:t>
            </a:r>
            <a:endParaRPr sz="2600" dirty="0">
              <a:latin typeface="Calibri"/>
              <a:cs typeface="Calibri"/>
            </a:endParaRPr>
          </a:p>
          <a:p>
            <a:pPr marL="356870" indent="-344805">
              <a:lnSpc>
                <a:spcPts val="3590"/>
              </a:lnSpc>
              <a:buFont typeface="Arial"/>
              <a:buChar char="•"/>
              <a:tabLst>
                <a:tab pos="356870" algn="l"/>
                <a:tab pos="357505" algn="l"/>
              </a:tabLst>
            </a:pPr>
            <a:r>
              <a:rPr sz="3000" spc="-20" dirty="0">
                <a:latin typeface="Calibri"/>
                <a:cs typeface="Calibri"/>
              </a:rPr>
              <a:t>Reinforcement</a:t>
            </a:r>
            <a:r>
              <a:rPr sz="3000" spc="-95" dirty="0">
                <a:latin typeface="Calibri"/>
                <a:cs typeface="Calibri"/>
              </a:rPr>
              <a:t> </a:t>
            </a:r>
            <a:r>
              <a:rPr sz="3000" dirty="0">
                <a:latin typeface="Calibri"/>
                <a:cs typeface="Calibri"/>
              </a:rPr>
              <a:t>Learning</a:t>
            </a:r>
          </a:p>
          <a:p>
            <a:pPr marL="756285" lvl="1" indent="-286385">
              <a:lnSpc>
                <a:spcPct val="100000"/>
              </a:lnSpc>
              <a:spcBef>
                <a:spcPts val="15"/>
              </a:spcBef>
              <a:buFont typeface="Arial"/>
              <a:buChar char="–"/>
              <a:tabLst>
                <a:tab pos="756285" algn="l"/>
              </a:tabLst>
            </a:pPr>
            <a:r>
              <a:rPr sz="2600" spc="-5" dirty="0">
                <a:latin typeface="Calibri"/>
                <a:cs typeface="Calibri"/>
              </a:rPr>
              <a:t>Learning</a:t>
            </a:r>
            <a:r>
              <a:rPr sz="2600" spc="-40" dirty="0">
                <a:latin typeface="Calibri"/>
                <a:cs typeface="Calibri"/>
              </a:rPr>
              <a:t> </a:t>
            </a:r>
            <a:r>
              <a:rPr sz="2600" spc="-5" dirty="0">
                <a:latin typeface="Calibri"/>
                <a:cs typeface="Calibri"/>
              </a:rPr>
              <a:t>a</a:t>
            </a:r>
            <a:r>
              <a:rPr sz="2600" spc="15" dirty="0">
                <a:latin typeface="Calibri"/>
                <a:cs typeface="Calibri"/>
              </a:rPr>
              <a:t> </a:t>
            </a:r>
            <a:r>
              <a:rPr sz="2600" spc="-5" dirty="0">
                <a:latin typeface="Calibri"/>
                <a:cs typeface="Calibri"/>
              </a:rPr>
              <a:t>policy:</a:t>
            </a:r>
            <a:r>
              <a:rPr sz="2600" spc="-15" dirty="0">
                <a:latin typeface="Calibri"/>
                <a:cs typeface="Calibri"/>
              </a:rPr>
              <a:t> </a:t>
            </a:r>
            <a:r>
              <a:rPr lang="en-US" sz="2600" spc="-15" dirty="0">
                <a:latin typeface="Calibri"/>
                <a:cs typeface="Calibri"/>
              </a:rPr>
              <a:t>rewarding desired behaviors, trial and error</a:t>
            </a:r>
            <a:endParaRPr lang="en-US" sz="2600" spc="-5" dirty="0">
              <a:latin typeface="Calibri"/>
              <a:cs typeface="Calibri"/>
            </a:endParaRPr>
          </a:p>
          <a:p>
            <a:pPr marL="756285" lvl="1" indent="-286385">
              <a:lnSpc>
                <a:spcPct val="100000"/>
              </a:lnSpc>
              <a:spcBef>
                <a:spcPts val="15"/>
              </a:spcBef>
              <a:buFont typeface="Arial"/>
              <a:buChar char="–"/>
              <a:tabLst>
                <a:tab pos="756285" algn="l"/>
              </a:tabLst>
            </a:pPr>
            <a:r>
              <a:rPr sz="2600" spc="-10" dirty="0">
                <a:latin typeface="Calibri"/>
                <a:cs typeface="Calibri"/>
              </a:rPr>
              <a:t>For</a:t>
            </a:r>
            <a:r>
              <a:rPr sz="2600" spc="-35" dirty="0">
                <a:latin typeface="Calibri"/>
                <a:cs typeface="Calibri"/>
              </a:rPr>
              <a:t> </a:t>
            </a:r>
            <a:r>
              <a:rPr sz="2600" spc="-15" dirty="0">
                <a:latin typeface="Calibri"/>
                <a:cs typeface="Calibri"/>
              </a:rPr>
              <a:t>example:</a:t>
            </a:r>
            <a:r>
              <a:rPr sz="2600" spc="10" dirty="0">
                <a:latin typeface="Calibri"/>
                <a:cs typeface="Calibri"/>
              </a:rPr>
              <a:t> </a:t>
            </a:r>
            <a:r>
              <a:rPr lang="en-US" sz="2600" spc="-5" dirty="0">
                <a:latin typeface="Calibri"/>
                <a:cs typeface="Calibri"/>
              </a:rPr>
              <a:t>teaching AI to play a game</a:t>
            </a:r>
            <a:endParaRPr sz="26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Machine Learning Projects</a:t>
            </a:r>
          </a:p>
        </p:txBody>
      </p:sp>
      <p:sp>
        <p:nvSpPr>
          <p:cNvPr id="3" name="Content Placeholder 2"/>
          <p:cNvSpPr>
            <a:spLocks noGrp="1"/>
          </p:cNvSpPr>
          <p:nvPr>
            <p:ph idx="1"/>
          </p:nvPr>
        </p:nvSpPr>
        <p:spPr>
          <a:xfrm>
            <a:off x="457200" y="1600201"/>
            <a:ext cx="8229600" cy="3352800"/>
          </a:xfrm>
        </p:spPr>
        <p:txBody>
          <a:bodyPr>
            <a:normAutofit fontScale="85000" lnSpcReduction="20000"/>
          </a:bodyPr>
          <a:lstStyle/>
          <a:p>
            <a:r>
              <a:rPr lang="en-US" dirty="0"/>
              <a:t>A machine learning project may not be linear, but it has a number of well known steps:</a:t>
            </a:r>
          </a:p>
          <a:p>
            <a:pPr lvl="1"/>
            <a:r>
              <a:rPr lang="en-US" dirty="0"/>
              <a:t>Define the problem.</a:t>
            </a:r>
          </a:p>
          <a:p>
            <a:pPr lvl="1"/>
            <a:r>
              <a:rPr lang="en-US" dirty="0"/>
              <a:t>Acquire a data set (sometimes called a corpus) that represents what your application will encounter in the real world.</a:t>
            </a:r>
          </a:p>
          <a:p>
            <a:pPr lvl="1"/>
            <a:r>
              <a:rPr lang="en-US" dirty="0">
                <a:solidFill>
                  <a:srgbClr val="FF0000"/>
                </a:solidFill>
              </a:rPr>
              <a:t>Evaluate several combinations of input features and Machine Learning models and select the best combination for your application.</a:t>
            </a:r>
          </a:p>
          <a:p>
            <a:pPr lvl="1"/>
            <a:r>
              <a:rPr lang="en-US" dirty="0">
                <a:solidFill>
                  <a:srgbClr val="FF0000"/>
                </a:solidFill>
              </a:rPr>
              <a:t>Fine tune the selected model to get the best results.</a:t>
            </a:r>
          </a:p>
          <a:p>
            <a:pPr lvl="1"/>
            <a:r>
              <a:rPr lang="en-US" dirty="0"/>
              <a:t>Train the final model with the corpus and put the application into production.</a:t>
            </a:r>
          </a:p>
          <a:p>
            <a:r>
              <a:rPr lang="en-US" dirty="0"/>
              <a:t>We will spend most of this camp on the </a:t>
            </a:r>
            <a:r>
              <a:rPr lang="en-US" dirty="0">
                <a:solidFill>
                  <a:srgbClr val="FF0000"/>
                </a:solidFill>
              </a:rPr>
              <a:t>red highlighted </a:t>
            </a:r>
            <a:r>
              <a:rPr lang="en-US" dirty="0"/>
              <a:t>steps.</a:t>
            </a:r>
          </a:p>
        </p:txBody>
      </p:sp>
      <p:grpSp>
        <p:nvGrpSpPr>
          <p:cNvPr id="7" name="Group 6"/>
          <p:cNvGrpSpPr/>
          <p:nvPr/>
        </p:nvGrpSpPr>
        <p:grpSpPr>
          <a:xfrm>
            <a:off x="533400" y="5002268"/>
            <a:ext cx="7949703" cy="1238167"/>
            <a:chOff x="597149" y="3657600"/>
            <a:chExt cx="7949703" cy="1238167"/>
          </a:xfrm>
        </p:grpSpPr>
        <p:sp>
          <p:nvSpPr>
            <p:cNvPr id="8" name="TextBox 7"/>
            <p:cNvSpPr txBox="1"/>
            <p:nvPr/>
          </p:nvSpPr>
          <p:spPr>
            <a:xfrm>
              <a:off x="3724478" y="4249436"/>
              <a:ext cx="1864613" cy="646331"/>
            </a:xfrm>
            <a:prstGeom prst="rect">
              <a:avLst/>
            </a:prstGeom>
            <a:noFill/>
            <a:ln>
              <a:solidFill>
                <a:schemeClr val="accent1"/>
              </a:solidFill>
            </a:ln>
          </p:spPr>
          <p:txBody>
            <a:bodyPr wrap="none" rtlCol="0">
              <a:spAutoFit/>
            </a:bodyPr>
            <a:lstStyle/>
            <a:p>
              <a:pPr algn="ctr"/>
              <a:r>
                <a:rPr lang="en-US" dirty="0"/>
                <a:t>Machine Learning</a:t>
              </a:r>
            </a:p>
            <a:p>
              <a:pPr algn="ctr"/>
              <a:r>
                <a:rPr lang="en-US" dirty="0"/>
                <a:t>Model</a:t>
              </a:r>
            </a:p>
          </p:txBody>
        </p:sp>
        <p:sp>
          <p:nvSpPr>
            <p:cNvPr id="9" name="Rectangle 8"/>
            <p:cNvSpPr/>
            <p:nvPr/>
          </p:nvSpPr>
          <p:spPr>
            <a:xfrm>
              <a:off x="597149" y="4387935"/>
              <a:ext cx="2530180" cy="369332"/>
            </a:xfrm>
            <a:prstGeom prst="rect">
              <a:avLst/>
            </a:prstGeom>
          </p:spPr>
          <p:txBody>
            <a:bodyPr wrap="none">
              <a:spAutoFit/>
            </a:bodyPr>
            <a:lstStyle/>
            <a:p>
              <a:r>
                <a:rPr lang="en-US" dirty="0"/>
                <a:t>input (features of object)</a:t>
              </a:r>
            </a:p>
          </p:txBody>
        </p:sp>
        <p:cxnSp>
          <p:nvCxnSpPr>
            <p:cNvPr id="10" name="Straight Arrow Connector 9"/>
            <p:cNvCxnSpPr>
              <a:stCxn id="9" idx="3"/>
              <a:endCxn id="8" idx="1"/>
            </p:cNvCxnSpPr>
            <p:nvPr/>
          </p:nvCxnSpPr>
          <p:spPr>
            <a:xfrm>
              <a:off x="3127329" y="4572601"/>
              <a:ext cx="59714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186240" y="4387935"/>
              <a:ext cx="2360612" cy="369332"/>
            </a:xfrm>
            <a:prstGeom prst="rect">
              <a:avLst/>
            </a:prstGeom>
          </p:spPr>
          <p:txBody>
            <a:bodyPr wrap="square">
              <a:spAutoFit/>
            </a:bodyPr>
            <a:lstStyle/>
            <a:p>
              <a:r>
                <a:rPr lang="en-US" dirty="0">
                  <a:solidFill>
                    <a:prstClr val="black"/>
                  </a:solidFill>
                </a:rPr>
                <a:t>output (class of object)</a:t>
              </a:r>
              <a:endParaRPr lang="en-US" dirty="0"/>
            </a:p>
          </p:txBody>
        </p:sp>
        <p:cxnSp>
          <p:nvCxnSpPr>
            <p:cNvPr id="12" name="Straight Arrow Connector 11"/>
            <p:cNvCxnSpPr>
              <a:stCxn id="8" idx="3"/>
              <a:endCxn id="11" idx="1"/>
            </p:cNvCxnSpPr>
            <p:nvPr/>
          </p:nvCxnSpPr>
          <p:spPr>
            <a:xfrm flipV="1">
              <a:off x="5589091" y="4572601"/>
              <a:ext cx="59714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03743" y="3657600"/>
              <a:ext cx="906082" cy="369332"/>
            </a:xfrm>
            <a:prstGeom prst="rect">
              <a:avLst/>
            </a:prstGeom>
            <a:noFill/>
            <a:ln>
              <a:solidFill>
                <a:schemeClr val="accent1"/>
              </a:solidFill>
            </a:ln>
          </p:spPr>
          <p:txBody>
            <a:bodyPr wrap="none" rtlCol="0">
              <a:spAutoFit/>
            </a:bodyPr>
            <a:lstStyle/>
            <a:p>
              <a:r>
                <a:rPr lang="en-US" dirty="0"/>
                <a:t>training</a:t>
              </a:r>
            </a:p>
          </p:txBody>
        </p:sp>
        <p:cxnSp>
          <p:nvCxnSpPr>
            <p:cNvPr id="14" name="Straight Arrow Connector 13"/>
            <p:cNvCxnSpPr>
              <a:stCxn id="13" idx="2"/>
              <a:endCxn id="8" idx="0"/>
            </p:cNvCxnSpPr>
            <p:nvPr/>
          </p:nvCxnSpPr>
          <p:spPr>
            <a:xfrm>
              <a:off x="4656784" y="4026932"/>
              <a:ext cx="1" cy="222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2406" y="464629"/>
            <a:ext cx="6696709" cy="695325"/>
          </a:xfrm>
          <a:prstGeom prst="rect">
            <a:avLst/>
          </a:prstGeom>
        </p:spPr>
        <p:txBody>
          <a:bodyPr vert="horz" wrap="square" lIns="0" tIns="11430" rIns="0" bIns="0" rtlCol="0">
            <a:spAutoFit/>
          </a:bodyPr>
          <a:lstStyle/>
          <a:p>
            <a:pPr marL="12700">
              <a:lnSpc>
                <a:spcPct val="100000"/>
              </a:lnSpc>
              <a:spcBef>
                <a:spcPts val="90"/>
              </a:spcBef>
            </a:pPr>
            <a:r>
              <a:rPr spc="-5" dirty="0"/>
              <a:t>Supervised </a:t>
            </a:r>
            <a:r>
              <a:rPr spc="-10" dirty="0"/>
              <a:t>Machine</a:t>
            </a:r>
            <a:r>
              <a:rPr spc="45" dirty="0"/>
              <a:t> </a:t>
            </a:r>
            <a:r>
              <a:rPr spc="-10" dirty="0"/>
              <a:t>Learning</a:t>
            </a:r>
          </a:p>
        </p:txBody>
      </p:sp>
      <p:sp>
        <p:nvSpPr>
          <p:cNvPr id="3" name="object 3"/>
          <p:cNvSpPr txBox="1"/>
          <p:nvPr/>
        </p:nvSpPr>
        <p:spPr>
          <a:xfrm>
            <a:off x="535940" y="1535684"/>
            <a:ext cx="8163547" cy="3884397"/>
          </a:xfrm>
          <a:prstGeom prst="rect">
            <a:avLst/>
          </a:prstGeom>
        </p:spPr>
        <p:txBody>
          <a:bodyPr vert="horz" wrap="square" lIns="0" tIns="13970" rIns="0" bIns="0" rtlCol="0">
            <a:spAutoFit/>
          </a:bodyPr>
          <a:lstStyle/>
          <a:p>
            <a:pPr marL="356870" indent="-344805">
              <a:lnSpc>
                <a:spcPct val="100000"/>
              </a:lnSpc>
              <a:spcBef>
                <a:spcPts val="110"/>
              </a:spcBef>
              <a:buFont typeface="Arial"/>
              <a:buChar char="•"/>
              <a:tabLst>
                <a:tab pos="356870" algn="l"/>
                <a:tab pos="357505" algn="l"/>
              </a:tabLst>
            </a:pPr>
            <a:r>
              <a:rPr sz="2700" dirty="0">
                <a:latin typeface="Calibri"/>
                <a:cs typeface="Calibri"/>
              </a:rPr>
              <a:t>The</a:t>
            </a:r>
            <a:r>
              <a:rPr sz="2700" spc="-55" dirty="0">
                <a:latin typeface="Calibri"/>
                <a:cs typeface="Calibri"/>
              </a:rPr>
              <a:t> </a:t>
            </a:r>
            <a:r>
              <a:rPr sz="2700" dirty="0">
                <a:latin typeface="Calibri"/>
                <a:cs typeface="Calibri"/>
              </a:rPr>
              <a:t>object</a:t>
            </a:r>
            <a:r>
              <a:rPr sz="2700" spc="-70" dirty="0">
                <a:latin typeface="Calibri"/>
                <a:cs typeface="Calibri"/>
              </a:rPr>
              <a:t> </a:t>
            </a:r>
            <a:r>
              <a:rPr sz="2700" dirty="0">
                <a:latin typeface="Calibri"/>
                <a:cs typeface="Calibri"/>
              </a:rPr>
              <a:t>classes</a:t>
            </a:r>
            <a:r>
              <a:rPr sz="2700" spc="-60" dirty="0">
                <a:latin typeface="Calibri"/>
                <a:cs typeface="Calibri"/>
              </a:rPr>
              <a:t> </a:t>
            </a:r>
            <a:r>
              <a:rPr sz="2700" spc="-10" dirty="0">
                <a:latin typeface="Calibri"/>
                <a:cs typeface="Calibri"/>
              </a:rPr>
              <a:t>are</a:t>
            </a:r>
            <a:r>
              <a:rPr sz="2700" spc="-50" dirty="0">
                <a:latin typeface="Calibri"/>
                <a:cs typeface="Calibri"/>
              </a:rPr>
              <a:t> </a:t>
            </a:r>
            <a:r>
              <a:rPr sz="2700" spc="-5" dirty="0">
                <a:latin typeface="Calibri"/>
                <a:cs typeface="Calibri"/>
              </a:rPr>
              <a:t>defined.</a:t>
            </a:r>
            <a:endParaRPr sz="2700" dirty="0">
              <a:latin typeface="Calibri"/>
              <a:cs typeface="Calibri"/>
            </a:endParaRPr>
          </a:p>
          <a:p>
            <a:pPr marL="356870" indent="-344805">
              <a:lnSpc>
                <a:spcPct val="100000"/>
              </a:lnSpc>
              <a:buFont typeface="Arial"/>
              <a:buChar char="•"/>
              <a:tabLst>
                <a:tab pos="356870" algn="l"/>
                <a:tab pos="357505" algn="l"/>
              </a:tabLst>
            </a:pPr>
            <a:r>
              <a:rPr sz="2700" dirty="0">
                <a:latin typeface="Calibri"/>
                <a:cs typeface="Calibri"/>
              </a:rPr>
              <a:t>Binary</a:t>
            </a:r>
            <a:r>
              <a:rPr sz="2700" spc="-65" dirty="0">
                <a:latin typeface="Calibri"/>
                <a:cs typeface="Calibri"/>
              </a:rPr>
              <a:t> </a:t>
            </a:r>
            <a:r>
              <a:rPr sz="2700" spc="-5" dirty="0">
                <a:latin typeface="Calibri"/>
                <a:cs typeface="Calibri"/>
              </a:rPr>
              <a:t>Classification:</a:t>
            </a:r>
            <a:endParaRPr sz="2700" dirty="0">
              <a:latin typeface="Calibri"/>
              <a:cs typeface="Calibri"/>
            </a:endParaRPr>
          </a:p>
          <a:p>
            <a:pPr marL="756285" lvl="1" indent="-287020">
              <a:lnSpc>
                <a:spcPct val="100000"/>
              </a:lnSpc>
              <a:spcBef>
                <a:spcPts val="10"/>
              </a:spcBef>
              <a:buFont typeface="Arial"/>
              <a:buChar char="–"/>
              <a:tabLst>
                <a:tab pos="756920" algn="l"/>
              </a:tabLst>
            </a:pPr>
            <a:r>
              <a:rPr sz="2400" spc="-30" dirty="0">
                <a:latin typeface="Calibri"/>
                <a:cs typeface="Calibri"/>
              </a:rPr>
              <a:t>Trucks</a:t>
            </a:r>
            <a:r>
              <a:rPr sz="2400" spc="-70" dirty="0">
                <a:latin typeface="Calibri"/>
                <a:cs typeface="Calibri"/>
              </a:rPr>
              <a:t> </a:t>
            </a:r>
            <a:r>
              <a:rPr sz="2400" spc="-5" dirty="0">
                <a:latin typeface="Calibri"/>
                <a:cs typeface="Calibri"/>
              </a:rPr>
              <a:t>vs.</a:t>
            </a:r>
            <a:r>
              <a:rPr sz="2400" spc="-30" dirty="0">
                <a:latin typeface="Calibri"/>
                <a:cs typeface="Calibri"/>
              </a:rPr>
              <a:t> </a:t>
            </a:r>
            <a:r>
              <a:rPr sz="2400" spc="-20" dirty="0">
                <a:latin typeface="Calibri"/>
                <a:cs typeface="Calibri"/>
              </a:rPr>
              <a:t>cars</a:t>
            </a:r>
            <a:endParaRPr sz="2400" dirty="0">
              <a:latin typeface="Calibri"/>
              <a:cs typeface="Calibri"/>
            </a:endParaRPr>
          </a:p>
          <a:p>
            <a:pPr marL="756285" lvl="1" indent="-287020">
              <a:lnSpc>
                <a:spcPts val="2875"/>
              </a:lnSpc>
              <a:spcBef>
                <a:spcPts val="5"/>
              </a:spcBef>
              <a:buFont typeface="Arial"/>
              <a:buChar char="–"/>
              <a:tabLst>
                <a:tab pos="756920" algn="l"/>
              </a:tabLst>
            </a:pPr>
            <a:r>
              <a:rPr sz="2400" spc="5" dirty="0">
                <a:latin typeface="Calibri"/>
                <a:cs typeface="Calibri"/>
              </a:rPr>
              <a:t>The</a:t>
            </a:r>
            <a:r>
              <a:rPr sz="2400" spc="-45" dirty="0">
                <a:latin typeface="Calibri"/>
                <a:cs typeface="Calibri"/>
              </a:rPr>
              <a:t> </a:t>
            </a:r>
            <a:r>
              <a:rPr sz="2400" spc="-15" dirty="0">
                <a:latin typeface="Calibri"/>
                <a:cs typeface="Calibri"/>
              </a:rPr>
              <a:t>word </a:t>
            </a:r>
            <a:r>
              <a:rPr sz="2400" spc="-45" dirty="0">
                <a:latin typeface="Calibri"/>
                <a:cs typeface="Calibri"/>
              </a:rPr>
              <a:t>“Alexa”</a:t>
            </a:r>
            <a:r>
              <a:rPr sz="2400" spc="-50" dirty="0">
                <a:latin typeface="Calibri"/>
                <a:cs typeface="Calibri"/>
              </a:rPr>
              <a:t> </a:t>
            </a:r>
            <a:r>
              <a:rPr sz="2400" spc="-5" dirty="0">
                <a:latin typeface="Calibri"/>
                <a:cs typeface="Calibri"/>
              </a:rPr>
              <a:t>vs.</a:t>
            </a:r>
            <a:r>
              <a:rPr sz="2400" spc="-10" dirty="0">
                <a:latin typeface="Calibri"/>
                <a:cs typeface="Calibri"/>
              </a:rPr>
              <a:t> </a:t>
            </a:r>
            <a:r>
              <a:rPr sz="2400" dirty="0">
                <a:latin typeface="Calibri"/>
                <a:cs typeface="Calibri"/>
              </a:rPr>
              <a:t>“Siri”</a:t>
            </a:r>
          </a:p>
          <a:p>
            <a:pPr marL="356870" indent="-344805">
              <a:lnSpc>
                <a:spcPts val="3235"/>
              </a:lnSpc>
              <a:buFont typeface="Arial"/>
              <a:buChar char="•"/>
              <a:tabLst>
                <a:tab pos="356870" algn="l"/>
                <a:tab pos="357505" algn="l"/>
              </a:tabLst>
            </a:pPr>
            <a:r>
              <a:rPr lang="en-US" sz="2700" dirty="0">
                <a:latin typeface="Calibri"/>
                <a:cs typeface="Calibri"/>
              </a:rPr>
              <a:t>We will use a database of Iris flowers as an example and in our first project </a:t>
            </a:r>
          </a:p>
          <a:p>
            <a:pPr marL="756285" lvl="1" indent="-287020">
              <a:lnSpc>
                <a:spcPct val="100000"/>
              </a:lnSpc>
              <a:spcBef>
                <a:spcPts val="10"/>
              </a:spcBef>
              <a:buFont typeface="Arial"/>
              <a:buChar char="–"/>
              <a:tabLst>
                <a:tab pos="756920" algn="l"/>
              </a:tabLst>
            </a:pPr>
            <a:r>
              <a:rPr lang="en-US" sz="2400" dirty="0">
                <a:cs typeface="Calibri"/>
              </a:rPr>
              <a:t>Multiple</a:t>
            </a:r>
            <a:r>
              <a:rPr lang="en-US" sz="2400" spc="-70" dirty="0">
                <a:cs typeface="Calibri"/>
              </a:rPr>
              <a:t> </a:t>
            </a:r>
            <a:r>
              <a:rPr lang="en-US" sz="2400" spc="-5" dirty="0">
                <a:cs typeface="Calibri"/>
              </a:rPr>
              <a:t>Classes</a:t>
            </a:r>
            <a:r>
              <a:rPr lang="en-US" sz="2400" spc="-45" dirty="0">
                <a:cs typeface="Calibri"/>
              </a:rPr>
              <a:t> </a:t>
            </a:r>
            <a:r>
              <a:rPr lang="en-US" sz="2400" spc="5" dirty="0">
                <a:cs typeface="Calibri"/>
              </a:rPr>
              <a:t>(e.g.,</a:t>
            </a:r>
            <a:r>
              <a:rPr lang="en-US" sz="2400" spc="-25" dirty="0">
                <a:cs typeface="Calibri"/>
              </a:rPr>
              <a:t> </a:t>
            </a:r>
            <a:r>
              <a:rPr lang="en-US" sz="2400" dirty="0">
                <a:cs typeface="Calibri"/>
              </a:rPr>
              <a:t>species</a:t>
            </a:r>
            <a:r>
              <a:rPr lang="en-US" sz="2400" spc="-45" dirty="0">
                <a:cs typeface="Calibri"/>
              </a:rPr>
              <a:t> </a:t>
            </a:r>
            <a:r>
              <a:rPr lang="en-US" sz="2400" spc="5" dirty="0">
                <a:cs typeface="Calibri"/>
              </a:rPr>
              <a:t>of</a:t>
            </a:r>
            <a:r>
              <a:rPr lang="en-US" sz="2400" spc="-30" dirty="0">
                <a:cs typeface="Calibri"/>
              </a:rPr>
              <a:t> </a:t>
            </a:r>
            <a:r>
              <a:rPr lang="en-US" sz="2400" spc="-5" dirty="0">
                <a:cs typeface="Calibri"/>
              </a:rPr>
              <a:t>Iris):</a:t>
            </a:r>
            <a:endParaRPr lang="en-US" sz="2400" spc="-5" dirty="0">
              <a:latin typeface="Calibri"/>
              <a:cs typeface="Calibri"/>
            </a:endParaRPr>
          </a:p>
          <a:p>
            <a:pPr marL="1213485" lvl="2" indent="-287020">
              <a:spcBef>
                <a:spcPts val="10"/>
              </a:spcBef>
              <a:buFont typeface="Arial"/>
              <a:buChar char="–"/>
              <a:tabLst>
                <a:tab pos="756920" algn="l"/>
              </a:tabLst>
            </a:pPr>
            <a:r>
              <a:rPr sz="2400" spc="-5" dirty="0">
                <a:latin typeface="Calibri"/>
                <a:cs typeface="Calibri"/>
              </a:rPr>
              <a:t>Iris</a:t>
            </a:r>
            <a:r>
              <a:rPr sz="2400" spc="-70" dirty="0">
                <a:latin typeface="Calibri"/>
                <a:cs typeface="Calibri"/>
              </a:rPr>
              <a:t> </a:t>
            </a:r>
            <a:r>
              <a:rPr sz="2400" spc="-10" dirty="0">
                <a:latin typeface="Calibri"/>
                <a:cs typeface="Calibri"/>
              </a:rPr>
              <a:t>Setosa</a:t>
            </a:r>
            <a:endParaRPr sz="2400" dirty="0">
              <a:latin typeface="Calibri"/>
              <a:cs typeface="Calibri"/>
            </a:endParaRPr>
          </a:p>
          <a:p>
            <a:pPr marL="1213485" lvl="2" indent="-287020">
              <a:buFont typeface="Arial"/>
              <a:buChar char="–"/>
              <a:tabLst>
                <a:tab pos="756920" algn="l"/>
              </a:tabLst>
            </a:pPr>
            <a:r>
              <a:rPr sz="2400" spc="-5" dirty="0">
                <a:latin typeface="Calibri"/>
                <a:cs typeface="Calibri"/>
              </a:rPr>
              <a:t>Iris</a:t>
            </a:r>
            <a:r>
              <a:rPr sz="2400" spc="-65" dirty="0">
                <a:latin typeface="Calibri"/>
                <a:cs typeface="Calibri"/>
              </a:rPr>
              <a:t> </a:t>
            </a:r>
            <a:r>
              <a:rPr sz="2400" spc="-20" dirty="0">
                <a:latin typeface="Calibri"/>
                <a:cs typeface="Calibri"/>
              </a:rPr>
              <a:t>Versicolour</a:t>
            </a:r>
            <a:endParaRPr sz="2400" dirty="0">
              <a:latin typeface="Calibri"/>
              <a:cs typeface="Calibri"/>
            </a:endParaRPr>
          </a:p>
          <a:p>
            <a:pPr marL="1213485" lvl="2" indent="-287020">
              <a:buFont typeface="Arial"/>
              <a:buChar char="–"/>
              <a:tabLst>
                <a:tab pos="756920" algn="l"/>
              </a:tabLst>
            </a:pPr>
            <a:r>
              <a:rPr sz="2400" spc="-5" dirty="0">
                <a:latin typeface="Calibri"/>
                <a:cs typeface="Calibri"/>
              </a:rPr>
              <a:t>Iris</a:t>
            </a:r>
            <a:r>
              <a:rPr sz="2400" spc="-65" dirty="0">
                <a:latin typeface="Calibri"/>
                <a:cs typeface="Calibri"/>
              </a:rPr>
              <a:t> </a:t>
            </a:r>
            <a:r>
              <a:rPr sz="2400" spc="-10" dirty="0">
                <a:latin typeface="Calibri"/>
                <a:cs typeface="Calibri"/>
              </a:rPr>
              <a:t>Virginica</a:t>
            </a:r>
            <a:endParaRPr sz="2400" dirty="0">
              <a:latin typeface="Calibri"/>
              <a:cs typeface="Calibri"/>
            </a:endParaRPr>
          </a:p>
        </p:txBody>
      </p:sp>
      <p:grpSp>
        <p:nvGrpSpPr>
          <p:cNvPr id="14" name="object 14"/>
          <p:cNvGrpSpPr/>
          <p:nvPr/>
        </p:nvGrpSpPr>
        <p:grpSpPr>
          <a:xfrm>
            <a:off x="4542228" y="5371599"/>
            <a:ext cx="101600" cy="318135"/>
            <a:chOff x="4542228" y="5371599"/>
            <a:chExt cx="101600" cy="318135"/>
          </a:xfrm>
        </p:grpSpPr>
        <p:sp>
          <p:nvSpPr>
            <p:cNvPr id="15" name="object 15"/>
            <p:cNvSpPr/>
            <p:nvPr/>
          </p:nvSpPr>
          <p:spPr>
            <a:xfrm>
              <a:off x="4593034" y="5371599"/>
              <a:ext cx="0" cy="210185"/>
            </a:xfrm>
            <a:custGeom>
              <a:avLst/>
              <a:gdLst/>
              <a:ahLst/>
              <a:cxnLst/>
              <a:rect l="l" t="t" r="r" b="b"/>
              <a:pathLst>
                <a:path h="210185">
                  <a:moveTo>
                    <a:pt x="0" y="0"/>
                  </a:moveTo>
                  <a:lnTo>
                    <a:pt x="0" y="209931"/>
                  </a:lnTo>
                </a:path>
              </a:pathLst>
            </a:custGeom>
            <a:ln w="12700">
              <a:solidFill>
                <a:srgbClr val="4A7EBB"/>
              </a:solidFill>
            </a:ln>
          </p:spPr>
          <p:txBody>
            <a:bodyPr wrap="square" lIns="0" tIns="0" rIns="0" bIns="0" rtlCol="0"/>
            <a:lstStyle/>
            <a:p>
              <a:endParaRPr/>
            </a:p>
          </p:txBody>
        </p:sp>
        <p:sp>
          <p:nvSpPr>
            <p:cNvPr id="16" name="object 16"/>
            <p:cNvSpPr/>
            <p:nvPr/>
          </p:nvSpPr>
          <p:spPr>
            <a:xfrm>
              <a:off x="4548578" y="5606672"/>
              <a:ext cx="88900" cy="76835"/>
            </a:xfrm>
            <a:custGeom>
              <a:avLst/>
              <a:gdLst/>
              <a:ahLst/>
              <a:cxnLst/>
              <a:rect l="l" t="t" r="r" b="b"/>
              <a:pathLst>
                <a:path w="88900" h="76835">
                  <a:moveTo>
                    <a:pt x="0" y="76199"/>
                  </a:moveTo>
                  <a:lnTo>
                    <a:pt x="44462" y="0"/>
                  </a:lnTo>
                  <a:lnTo>
                    <a:pt x="88900" y="76212"/>
                  </a:lnTo>
                </a:path>
              </a:pathLst>
            </a:custGeom>
            <a:ln w="12700">
              <a:solidFill>
                <a:srgbClr val="4A7EBB"/>
              </a:solidFill>
            </a:ln>
          </p:spPr>
          <p:txBody>
            <a:bodyPr wrap="square" lIns="0" tIns="0" rIns="0" bIns="0" rtlCol="0"/>
            <a:lstStyle/>
            <a:p>
              <a:endParaRPr/>
            </a:p>
          </p:txBody>
        </p:sp>
      </p:grpSp>
      <p:pic>
        <p:nvPicPr>
          <p:cNvPr id="2050" name="Picture 2" descr="Exploratory Data Analysis on Iris Flower Dataset | Kaggle">
            <a:extLst>
              <a:ext uri="{FF2B5EF4-FFF2-40B4-BE49-F238E27FC236}">
                <a16:creationId xmlns:a16="http://schemas.microsoft.com/office/drawing/2014/main" id="{33ED3A57-381D-EC28-B544-D2F368E79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0600" y="4897141"/>
            <a:ext cx="4020455" cy="17973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2406" y="464629"/>
            <a:ext cx="6696709" cy="695325"/>
          </a:xfrm>
          <a:prstGeom prst="rect">
            <a:avLst/>
          </a:prstGeom>
        </p:spPr>
        <p:txBody>
          <a:bodyPr vert="horz" wrap="square" lIns="0" tIns="11430" rIns="0" bIns="0" rtlCol="0">
            <a:spAutoFit/>
          </a:bodyPr>
          <a:lstStyle/>
          <a:p>
            <a:pPr marL="12700">
              <a:lnSpc>
                <a:spcPct val="100000"/>
              </a:lnSpc>
              <a:spcBef>
                <a:spcPts val="90"/>
              </a:spcBef>
            </a:pPr>
            <a:r>
              <a:rPr spc="-5" dirty="0"/>
              <a:t>Supervised </a:t>
            </a:r>
            <a:r>
              <a:rPr spc="-10" dirty="0"/>
              <a:t>Machine</a:t>
            </a:r>
            <a:r>
              <a:rPr spc="45" dirty="0"/>
              <a:t> </a:t>
            </a:r>
            <a:r>
              <a:rPr spc="-10" dirty="0"/>
              <a:t>Learning</a:t>
            </a:r>
          </a:p>
        </p:txBody>
      </p:sp>
      <p:sp>
        <p:nvSpPr>
          <p:cNvPr id="3" name="object 3"/>
          <p:cNvSpPr txBox="1"/>
          <p:nvPr/>
        </p:nvSpPr>
        <p:spPr>
          <a:xfrm>
            <a:off x="535940" y="1563117"/>
            <a:ext cx="7999095" cy="3347720"/>
          </a:xfrm>
          <a:prstGeom prst="rect">
            <a:avLst/>
          </a:prstGeom>
        </p:spPr>
        <p:txBody>
          <a:bodyPr vert="horz" wrap="square" lIns="0" tIns="70485" rIns="0" bIns="0" rtlCol="0">
            <a:spAutoFit/>
          </a:bodyPr>
          <a:lstStyle/>
          <a:p>
            <a:pPr marL="356870" marR="5080" indent="-344805">
              <a:lnSpc>
                <a:spcPts val="1920"/>
              </a:lnSpc>
              <a:spcBef>
                <a:spcPts val="555"/>
              </a:spcBef>
              <a:buFont typeface="Arial"/>
              <a:buChar char="•"/>
              <a:tabLst>
                <a:tab pos="356870" algn="l"/>
                <a:tab pos="357505" algn="l"/>
              </a:tabLst>
            </a:pPr>
            <a:r>
              <a:rPr sz="2000" spc="-10" dirty="0">
                <a:latin typeface="Calibri"/>
                <a:cs typeface="Calibri"/>
              </a:rPr>
              <a:t>The</a:t>
            </a:r>
            <a:r>
              <a:rPr sz="2000" spc="-5" dirty="0">
                <a:latin typeface="Calibri"/>
                <a:cs typeface="Calibri"/>
              </a:rPr>
              <a:t> </a:t>
            </a:r>
            <a:r>
              <a:rPr sz="2000" spc="-15" dirty="0">
                <a:latin typeface="Calibri"/>
                <a:cs typeface="Calibri"/>
              </a:rPr>
              <a:t>focus</a:t>
            </a:r>
            <a:r>
              <a:rPr sz="2000" spc="20" dirty="0">
                <a:latin typeface="Calibri"/>
                <a:cs typeface="Calibri"/>
              </a:rPr>
              <a:t> </a:t>
            </a:r>
            <a:r>
              <a:rPr sz="2000" spc="-5" dirty="0">
                <a:latin typeface="Calibri"/>
                <a:cs typeface="Calibri"/>
              </a:rPr>
              <a:t>of</a:t>
            </a:r>
            <a:r>
              <a:rPr sz="2000" dirty="0">
                <a:latin typeface="Calibri"/>
                <a:cs typeface="Calibri"/>
              </a:rPr>
              <a:t> </a:t>
            </a:r>
            <a:r>
              <a:rPr sz="2000" spc="-5" dirty="0">
                <a:latin typeface="Calibri"/>
                <a:cs typeface="Calibri"/>
              </a:rPr>
              <a:t>a</a:t>
            </a:r>
            <a:r>
              <a:rPr sz="2000" spc="15" dirty="0">
                <a:latin typeface="Calibri"/>
                <a:cs typeface="Calibri"/>
              </a:rPr>
              <a:t> </a:t>
            </a:r>
            <a:r>
              <a:rPr sz="2000" spc="-10" dirty="0">
                <a:latin typeface="Calibri"/>
                <a:cs typeface="Calibri"/>
              </a:rPr>
              <a:t>supervised</a:t>
            </a:r>
            <a:r>
              <a:rPr sz="2000" spc="85" dirty="0">
                <a:latin typeface="Calibri"/>
                <a:cs typeface="Calibri"/>
              </a:rPr>
              <a:t> </a:t>
            </a:r>
            <a:r>
              <a:rPr sz="2000" spc="-5" dirty="0">
                <a:latin typeface="Calibri"/>
                <a:cs typeface="Calibri"/>
              </a:rPr>
              <a:t>machine</a:t>
            </a:r>
            <a:r>
              <a:rPr sz="2000" spc="25" dirty="0">
                <a:latin typeface="Calibri"/>
                <a:cs typeface="Calibri"/>
              </a:rPr>
              <a:t> </a:t>
            </a:r>
            <a:r>
              <a:rPr sz="2000" spc="-5" dirty="0">
                <a:latin typeface="Calibri"/>
                <a:cs typeface="Calibri"/>
              </a:rPr>
              <a:t>learning</a:t>
            </a:r>
            <a:r>
              <a:rPr sz="2000" spc="30" dirty="0">
                <a:latin typeface="Calibri"/>
                <a:cs typeface="Calibri"/>
              </a:rPr>
              <a:t> </a:t>
            </a:r>
            <a:r>
              <a:rPr sz="2000" spc="-15" dirty="0">
                <a:latin typeface="Calibri"/>
                <a:cs typeface="Calibri"/>
              </a:rPr>
              <a:t>software</a:t>
            </a:r>
            <a:r>
              <a:rPr sz="2000" spc="45" dirty="0">
                <a:latin typeface="Calibri"/>
                <a:cs typeface="Calibri"/>
              </a:rPr>
              <a:t> </a:t>
            </a:r>
            <a:r>
              <a:rPr sz="2000" spc="-10" dirty="0">
                <a:latin typeface="Calibri"/>
                <a:cs typeface="Calibri"/>
              </a:rPr>
              <a:t>engineering</a:t>
            </a:r>
            <a:r>
              <a:rPr sz="2000" spc="55" dirty="0">
                <a:latin typeface="Calibri"/>
                <a:cs typeface="Calibri"/>
              </a:rPr>
              <a:t> </a:t>
            </a:r>
            <a:r>
              <a:rPr sz="2000" spc="-10" dirty="0">
                <a:latin typeface="Calibri"/>
                <a:cs typeface="Calibri"/>
              </a:rPr>
              <a:t>problem </a:t>
            </a:r>
            <a:r>
              <a:rPr sz="2000" spc="-434" dirty="0">
                <a:latin typeface="Calibri"/>
                <a:cs typeface="Calibri"/>
              </a:rPr>
              <a:t> </a:t>
            </a:r>
            <a:r>
              <a:rPr sz="2000" spc="-5" dirty="0">
                <a:latin typeface="Calibri"/>
                <a:cs typeface="Calibri"/>
              </a:rPr>
              <a:t>is</a:t>
            </a:r>
            <a:r>
              <a:rPr sz="2000" spc="-10" dirty="0">
                <a:latin typeface="Calibri"/>
                <a:cs typeface="Calibri"/>
              </a:rPr>
              <a:t> </a:t>
            </a:r>
            <a:r>
              <a:rPr sz="2000" u="heavy" spc="-20" dirty="0">
                <a:uFill>
                  <a:solidFill>
                    <a:srgbClr val="000000"/>
                  </a:solidFill>
                </a:uFill>
                <a:latin typeface="Calibri"/>
                <a:cs typeface="Calibri"/>
              </a:rPr>
              <a:t>always</a:t>
            </a:r>
            <a:r>
              <a:rPr sz="2000" spc="40" dirty="0">
                <a:latin typeface="Calibri"/>
                <a:cs typeface="Calibri"/>
              </a:rPr>
              <a:t> </a:t>
            </a:r>
            <a:r>
              <a:rPr sz="2000" spc="-5" dirty="0">
                <a:latin typeface="Calibri"/>
                <a:cs typeface="Calibri"/>
              </a:rPr>
              <a:t>a</a:t>
            </a:r>
            <a:r>
              <a:rPr sz="2000" spc="-15" dirty="0">
                <a:latin typeface="Calibri"/>
                <a:cs typeface="Calibri"/>
              </a:rPr>
              <a:t> data</a:t>
            </a:r>
            <a:r>
              <a:rPr sz="2000" spc="10" dirty="0">
                <a:latin typeface="Calibri"/>
                <a:cs typeface="Calibri"/>
              </a:rPr>
              <a:t> </a:t>
            </a:r>
            <a:r>
              <a:rPr sz="2000" spc="-15" dirty="0">
                <a:latin typeface="Calibri"/>
                <a:cs typeface="Calibri"/>
              </a:rPr>
              <a:t>set</a:t>
            </a:r>
            <a:r>
              <a:rPr sz="2000" spc="30" dirty="0">
                <a:latin typeface="Calibri"/>
                <a:cs typeface="Calibri"/>
              </a:rPr>
              <a:t> </a:t>
            </a:r>
            <a:r>
              <a:rPr sz="2000" spc="-10" dirty="0">
                <a:latin typeface="Calibri"/>
                <a:cs typeface="Calibri"/>
              </a:rPr>
              <a:t>(sometimes</a:t>
            </a:r>
            <a:r>
              <a:rPr sz="2000" spc="85" dirty="0">
                <a:latin typeface="Calibri"/>
                <a:cs typeface="Calibri"/>
              </a:rPr>
              <a:t> </a:t>
            </a:r>
            <a:r>
              <a:rPr sz="2000" spc="-15" dirty="0">
                <a:latin typeface="Calibri"/>
                <a:cs typeface="Calibri"/>
              </a:rPr>
              <a:t>called</a:t>
            </a:r>
            <a:r>
              <a:rPr sz="2000" spc="35" dirty="0">
                <a:latin typeface="Calibri"/>
                <a:cs typeface="Calibri"/>
              </a:rPr>
              <a:t> </a:t>
            </a:r>
            <a:r>
              <a:rPr sz="2000" spc="-5" dirty="0">
                <a:latin typeface="Calibri"/>
                <a:cs typeface="Calibri"/>
              </a:rPr>
              <a:t>a</a:t>
            </a:r>
            <a:r>
              <a:rPr sz="2000" spc="10" dirty="0">
                <a:latin typeface="Calibri"/>
                <a:cs typeface="Calibri"/>
              </a:rPr>
              <a:t> </a:t>
            </a:r>
            <a:r>
              <a:rPr sz="2000" spc="-10" dirty="0">
                <a:latin typeface="Calibri"/>
                <a:cs typeface="Calibri"/>
              </a:rPr>
              <a:t>corpus)</a:t>
            </a:r>
            <a:r>
              <a:rPr sz="2000" spc="20" dirty="0">
                <a:latin typeface="Calibri"/>
                <a:cs typeface="Calibri"/>
              </a:rPr>
              <a:t> </a:t>
            </a:r>
            <a:r>
              <a:rPr sz="2000" spc="-10" dirty="0">
                <a:latin typeface="Calibri"/>
                <a:cs typeface="Calibri"/>
              </a:rPr>
              <a:t>with:</a:t>
            </a:r>
            <a:endParaRPr sz="2000" dirty="0">
              <a:latin typeface="Calibri"/>
              <a:cs typeface="Calibri"/>
            </a:endParaRPr>
          </a:p>
          <a:p>
            <a:pPr marL="356870" marR="392430" indent="-344805">
              <a:lnSpc>
                <a:spcPts val="1920"/>
              </a:lnSpc>
              <a:spcBef>
                <a:spcPts val="480"/>
              </a:spcBef>
              <a:buFont typeface="Arial"/>
              <a:buChar char="•"/>
              <a:tabLst>
                <a:tab pos="356870" algn="l"/>
                <a:tab pos="357505" algn="l"/>
              </a:tabLst>
            </a:pPr>
            <a:r>
              <a:rPr sz="2000" i="1" spc="-5" dirty="0">
                <a:latin typeface="Calibri"/>
                <a:cs typeface="Calibri"/>
              </a:rPr>
              <a:t>n</a:t>
            </a:r>
            <a:r>
              <a:rPr sz="2000" i="1" spc="-40" dirty="0">
                <a:latin typeface="Calibri"/>
                <a:cs typeface="Calibri"/>
              </a:rPr>
              <a:t> </a:t>
            </a:r>
            <a:r>
              <a:rPr sz="2000" spc="-5" dirty="0">
                <a:latin typeface="Calibri"/>
                <a:cs typeface="Calibri"/>
              </a:rPr>
              <a:t>(e.g.,</a:t>
            </a:r>
            <a:r>
              <a:rPr sz="2000" spc="35" dirty="0">
                <a:latin typeface="Calibri"/>
                <a:cs typeface="Calibri"/>
              </a:rPr>
              <a:t> </a:t>
            </a:r>
            <a:r>
              <a:rPr sz="2000" spc="-10" dirty="0">
                <a:latin typeface="Calibri"/>
                <a:cs typeface="Calibri"/>
              </a:rPr>
              <a:t>150</a:t>
            </a:r>
            <a:r>
              <a:rPr sz="2000" spc="5" dirty="0">
                <a:latin typeface="Calibri"/>
                <a:cs typeface="Calibri"/>
              </a:rPr>
              <a:t> </a:t>
            </a:r>
            <a:r>
              <a:rPr sz="2000" spc="-25" dirty="0">
                <a:latin typeface="Calibri"/>
                <a:cs typeface="Calibri"/>
              </a:rPr>
              <a:t>for</a:t>
            </a:r>
            <a:r>
              <a:rPr sz="2000" spc="30" dirty="0">
                <a:latin typeface="Calibri"/>
                <a:cs typeface="Calibri"/>
              </a:rPr>
              <a:t> </a:t>
            </a:r>
            <a:r>
              <a:rPr sz="2000" spc="-5" dirty="0">
                <a:latin typeface="Calibri"/>
                <a:cs typeface="Calibri"/>
              </a:rPr>
              <a:t>the</a:t>
            </a:r>
            <a:r>
              <a:rPr sz="2000" dirty="0">
                <a:latin typeface="Calibri"/>
                <a:cs typeface="Calibri"/>
              </a:rPr>
              <a:t> </a:t>
            </a:r>
            <a:r>
              <a:rPr sz="2000" spc="-10" dirty="0">
                <a:latin typeface="Calibri"/>
                <a:cs typeface="Calibri"/>
              </a:rPr>
              <a:t>iris</a:t>
            </a:r>
            <a:r>
              <a:rPr sz="2000" spc="15" dirty="0">
                <a:latin typeface="Calibri"/>
                <a:cs typeface="Calibri"/>
              </a:rPr>
              <a:t> </a:t>
            </a:r>
            <a:r>
              <a:rPr sz="2000" spc="-15" dirty="0">
                <a:latin typeface="Calibri"/>
                <a:cs typeface="Calibri"/>
              </a:rPr>
              <a:t>data</a:t>
            </a:r>
            <a:r>
              <a:rPr sz="2000" spc="15" dirty="0">
                <a:latin typeface="Calibri"/>
                <a:cs typeface="Calibri"/>
              </a:rPr>
              <a:t> </a:t>
            </a:r>
            <a:r>
              <a:rPr sz="2000" spc="-10" dirty="0">
                <a:latin typeface="Calibri"/>
                <a:cs typeface="Calibri"/>
              </a:rPr>
              <a:t>set)</a:t>
            </a:r>
            <a:r>
              <a:rPr sz="2000" spc="50" dirty="0">
                <a:latin typeface="Calibri"/>
                <a:cs typeface="Calibri"/>
              </a:rPr>
              <a:t> </a:t>
            </a:r>
            <a:r>
              <a:rPr sz="2000" spc="-10" dirty="0">
                <a:latin typeface="Calibri"/>
                <a:cs typeface="Calibri"/>
              </a:rPr>
              <a:t>samples</a:t>
            </a:r>
            <a:r>
              <a:rPr sz="2000" spc="40" dirty="0">
                <a:latin typeface="Calibri"/>
                <a:cs typeface="Calibri"/>
              </a:rPr>
              <a:t> </a:t>
            </a:r>
            <a:r>
              <a:rPr sz="2000" spc="-5" dirty="0">
                <a:latin typeface="Calibri"/>
                <a:cs typeface="Calibri"/>
              </a:rPr>
              <a:t>of</a:t>
            </a:r>
            <a:r>
              <a:rPr sz="2000" spc="20" dirty="0">
                <a:latin typeface="Calibri"/>
                <a:cs typeface="Calibri"/>
              </a:rPr>
              <a:t> </a:t>
            </a:r>
            <a:r>
              <a:rPr sz="2000" spc="-5" dirty="0">
                <a:latin typeface="Calibri"/>
                <a:cs typeface="Calibri"/>
              </a:rPr>
              <a:t>the</a:t>
            </a:r>
            <a:r>
              <a:rPr sz="2000" dirty="0">
                <a:latin typeface="Calibri"/>
                <a:cs typeface="Calibri"/>
              </a:rPr>
              <a:t> </a:t>
            </a:r>
            <a:r>
              <a:rPr sz="2000" spc="-15" dirty="0">
                <a:latin typeface="Calibri"/>
                <a:cs typeface="Calibri"/>
              </a:rPr>
              <a:t>data</a:t>
            </a:r>
            <a:r>
              <a:rPr sz="2000" spc="10" dirty="0">
                <a:latin typeface="Calibri"/>
                <a:cs typeface="Calibri"/>
              </a:rPr>
              <a:t> </a:t>
            </a:r>
            <a:r>
              <a:rPr sz="2000" spc="-15" dirty="0">
                <a:latin typeface="Calibri"/>
                <a:cs typeface="Calibri"/>
              </a:rPr>
              <a:t>where</a:t>
            </a:r>
            <a:r>
              <a:rPr sz="2000" spc="25" dirty="0">
                <a:latin typeface="Calibri"/>
                <a:cs typeface="Calibri"/>
              </a:rPr>
              <a:t> </a:t>
            </a:r>
            <a:r>
              <a:rPr sz="2000" spc="-5" dirty="0">
                <a:latin typeface="Calibri"/>
                <a:cs typeface="Calibri"/>
              </a:rPr>
              <a:t>the</a:t>
            </a:r>
            <a:r>
              <a:rPr sz="2000" dirty="0">
                <a:latin typeface="Calibri"/>
                <a:cs typeface="Calibri"/>
              </a:rPr>
              <a:t> </a:t>
            </a:r>
            <a:r>
              <a:rPr sz="2000" spc="-10" dirty="0">
                <a:latin typeface="Calibri"/>
                <a:cs typeface="Calibri"/>
              </a:rPr>
              <a:t>class</a:t>
            </a:r>
            <a:r>
              <a:rPr sz="2000" spc="65" dirty="0">
                <a:latin typeface="Calibri"/>
                <a:cs typeface="Calibri"/>
              </a:rPr>
              <a:t> </a:t>
            </a:r>
            <a:r>
              <a:rPr sz="2000" spc="-5" dirty="0">
                <a:latin typeface="Calibri"/>
                <a:cs typeface="Calibri"/>
              </a:rPr>
              <a:t>of </a:t>
            </a:r>
            <a:r>
              <a:rPr sz="2000" spc="-434" dirty="0">
                <a:latin typeface="Calibri"/>
                <a:cs typeface="Calibri"/>
              </a:rPr>
              <a:t> </a:t>
            </a:r>
            <a:r>
              <a:rPr sz="2000" spc="-10" dirty="0">
                <a:latin typeface="Calibri"/>
                <a:cs typeface="Calibri"/>
              </a:rPr>
              <a:t>each</a:t>
            </a:r>
            <a:r>
              <a:rPr sz="2000" spc="5" dirty="0">
                <a:latin typeface="Calibri"/>
                <a:cs typeface="Calibri"/>
              </a:rPr>
              <a:t> </a:t>
            </a:r>
            <a:r>
              <a:rPr sz="2000" spc="-10" dirty="0">
                <a:latin typeface="Calibri"/>
                <a:cs typeface="Calibri"/>
              </a:rPr>
              <a:t>sample</a:t>
            </a:r>
            <a:r>
              <a:rPr sz="2000" spc="40" dirty="0">
                <a:latin typeface="Calibri"/>
                <a:cs typeface="Calibri"/>
              </a:rPr>
              <a:t> </a:t>
            </a:r>
            <a:r>
              <a:rPr sz="2000" spc="-5" dirty="0">
                <a:latin typeface="Calibri"/>
                <a:cs typeface="Calibri"/>
              </a:rPr>
              <a:t>is</a:t>
            </a:r>
            <a:r>
              <a:rPr sz="2000" spc="15" dirty="0">
                <a:latin typeface="Calibri"/>
                <a:cs typeface="Calibri"/>
              </a:rPr>
              <a:t> </a:t>
            </a:r>
            <a:r>
              <a:rPr sz="2000" spc="-5" dirty="0">
                <a:latin typeface="Calibri"/>
                <a:cs typeface="Calibri"/>
              </a:rPr>
              <a:t>known,</a:t>
            </a:r>
            <a:r>
              <a:rPr sz="2000" spc="-40" dirty="0">
                <a:latin typeface="Calibri"/>
                <a:cs typeface="Calibri"/>
              </a:rPr>
              <a:t> </a:t>
            </a:r>
            <a:r>
              <a:rPr sz="2000" spc="-5" dirty="0">
                <a:latin typeface="Calibri"/>
                <a:cs typeface="Calibri"/>
              </a:rPr>
              <a:t>e.g.:</a:t>
            </a:r>
            <a:endParaRPr sz="2000" dirty="0">
              <a:latin typeface="Calibri"/>
              <a:cs typeface="Calibri"/>
            </a:endParaRPr>
          </a:p>
          <a:p>
            <a:pPr marL="984885" lvl="1" indent="-457834">
              <a:lnSpc>
                <a:spcPct val="100000"/>
              </a:lnSpc>
              <a:spcBef>
                <a:spcPts val="25"/>
              </a:spcBef>
              <a:buAutoNum type="arabicPeriod"/>
              <a:tabLst>
                <a:tab pos="984885" algn="l"/>
                <a:tab pos="985519" algn="l"/>
              </a:tabLst>
            </a:pPr>
            <a:r>
              <a:rPr sz="1800" spc="-5" dirty="0">
                <a:latin typeface="Calibri"/>
                <a:cs typeface="Calibri"/>
              </a:rPr>
              <a:t>Iris</a:t>
            </a:r>
            <a:r>
              <a:rPr sz="1800" spc="-70" dirty="0">
                <a:latin typeface="Calibri"/>
                <a:cs typeface="Calibri"/>
              </a:rPr>
              <a:t> </a:t>
            </a:r>
            <a:r>
              <a:rPr sz="1800" spc="-10" dirty="0">
                <a:latin typeface="Calibri"/>
                <a:cs typeface="Calibri"/>
              </a:rPr>
              <a:t>Setosa</a:t>
            </a:r>
            <a:endParaRPr sz="1800" dirty="0">
              <a:latin typeface="Calibri"/>
              <a:cs typeface="Calibri"/>
            </a:endParaRPr>
          </a:p>
          <a:p>
            <a:pPr marL="984885" lvl="1" indent="-457834">
              <a:lnSpc>
                <a:spcPct val="100000"/>
              </a:lnSpc>
              <a:buAutoNum type="arabicPeriod"/>
              <a:tabLst>
                <a:tab pos="984885" algn="l"/>
                <a:tab pos="985519" algn="l"/>
              </a:tabLst>
            </a:pPr>
            <a:r>
              <a:rPr sz="1800" spc="-5" dirty="0">
                <a:latin typeface="Calibri"/>
                <a:cs typeface="Calibri"/>
              </a:rPr>
              <a:t>Iris</a:t>
            </a:r>
            <a:r>
              <a:rPr sz="1800" spc="-70" dirty="0">
                <a:latin typeface="Calibri"/>
                <a:cs typeface="Calibri"/>
              </a:rPr>
              <a:t> </a:t>
            </a:r>
            <a:r>
              <a:rPr sz="1800" spc="-15" dirty="0">
                <a:latin typeface="Calibri"/>
                <a:cs typeface="Calibri"/>
              </a:rPr>
              <a:t>Versicolour</a:t>
            </a:r>
            <a:endParaRPr sz="1800" dirty="0">
              <a:latin typeface="Calibri"/>
              <a:cs typeface="Calibri"/>
            </a:endParaRPr>
          </a:p>
          <a:p>
            <a:pPr marL="984885" lvl="1" indent="-457834">
              <a:lnSpc>
                <a:spcPts val="2155"/>
              </a:lnSpc>
              <a:buAutoNum type="arabicPeriod"/>
              <a:tabLst>
                <a:tab pos="984885" algn="l"/>
                <a:tab pos="985519" algn="l"/>
              </a:tabLst>
            </a:pPr>
            <a:r>
              <a:rPr sz="1800" spc="-5" dirty="0">
                <a:latin typeface="Calibri"/>
                <a:cs typeface="Calibri"/>
              </a:rPr>
              <a:t>Iris</a:t>
            </a:r>
            <a:r>
              <a:rPr sz="1800" spc="-65" dirty="0">
                <a:latin typeface="Calibri"/>
                <a:cs typeface="Calibri"/>
              </a:rPr>
              <a:t> </a:t>
            </a:r>
            <a:r>
              <a:rPr sz="1800" spc="-10" dirty="0">
                <a:latin typeface="Calibri"/>
                <a:cs typeface="Calibri"/>
              </a:rPr>
              <a:t>Virginica</a:t>
            </a:r>
            <a:endParaRPr sz="1800" dirty="0">
              <a:latin typeface="Calibri"/>
              <a:cs typeface="Calibri"/>
            </a:endParaRPr>
          </a:p>
          <a:p>
            <a:pPr marL="353695" indent="-283845">
              <a:lnSpc>
                <a:spcPts val="2395"/>
              </a:lnSpc>
              <a:buFont typeface="Arial"/>
              <a:buChar char="•"/>
              <a:tabLst>
                <a:tab pos="353695" algn="l"/>
                <a:tab pos="354330" algn="l"/>
              </a:tabLst>
            </a:pPr>
            <a:r>
              <a:rPr sz="2000" i="1" spc="-10" dirty="0">
                <a:latin typeface="Calibri"/>
                <a:cs typeface="Calibri"/>
              </a:rPr>
              <a:t>m</a:t>
            </a:r>
            <a:r>
              <a:rPr sz="2000" i="1" spc="-15" dirty="0">
                <a:latin typeface="Calibri"/>
                <a:cs typeface="Calibri"/>
              </a:rPr>
              <a:t> </a:t>
            </a:r>
            <a:r>
              <a:rPr sz="2000" spc="-5" dirty="0">
                <a:latin typeface="Calibri"/>
                <a:cs typeface="Calibri"/>
              </a:rPr>
              <a:t>(e.g.,</a:t>
            </a:r>
            <a:r>
              <a:rPr sz="2000" spc="15" dirty="0">
                <a:latin typeface="Calibri"/>
                <a:cs typeface="Calibri"/>
              </a:rPr>
              <a:t> </a:t>
            </a:r>
            <a:r>
              <a:rPr sz="2000" spc="-5" dirty="0">
                <a:latin typeface="Calibri"/>
                <a:cs typeface="Calibri"/>
              </a:rPr>
              <a:t>4</a:t>
            </a:r>
            <a:r>
              <a:rPr sz="2000" spc="5" dirty="0">
                <a:latin typeface="Calibri"/>
                <a:cs typeface="Calibri"/>
              </a:rPr>
              <a:t> </a:t>
            </a:r>
            <a:r>
              <a:rPr sz="2000" spc="-25" dirty="0">
                <a:latin typeface="Calibri"/>
                <a:cs typeface="Calibri"/>
              </a:rPr>
              <a:t>for</a:t>
            </a:r>
            <a:r>
              <a:rPr sz="2000" spc="25" dirty="0">
                <a:latin typeface="Calibri"/>
                <a:cs typeface="Calibri"/>
              </a:rPr>
              <a:t> </a:t>
            </a:r>
            <a:r>
              <a:rPr sz="2000" spc="-5" dirty="0">
                <a:latin typeface="Calibri"/>
                <a:cs typeface="Calibri"/>
              </a:rPr>
              <a:t>the</a:t>
            </a:r>
            <a:r>
              <a:rPr sz="2000" dirty="0">
                <a:latin typeface="Calibri"/>
                <a:cs typeface="Calibri"/>
              </a:rPr>
              <a:t> </a:t>
            </a:r>
            <a:r>
              <a:rPr sz="2000" spc="-10" dirty="0">
                <a:latin typeface="Calibri"/>
                <a:cs typeface="Calibri"/>
              </a:rPr>
              <a:t>iris</a:t>
            </a:r>
            <a:r>
              <a:rPr sz="2000" spc="20" dirty="0">
                <a:latin typeface="Calibri"/>
                <a:cs typeface="Calibri"/>
              </a:rPr>
              <a:t> </a:t>
            </a:r>
            <a:r>
              <a:rPr sz="2000" spc="-15" dirty="0">
                <a:latin typeface="Calibri"/>
                <a:cs typeface="Calibri"/>
              </a:rPr>
              <a:t>data</a:t>
            </a:r>
            <a:r>
              <a:rPr sz="2000" spc="10" dirty="0">
                <a:latin typeface="Calibri"/>
                <a:cs typeface="Calibri"/>
              </a:rPr>
              <a:t> </a:t>
            </a:r>
            <a:r>
              <a:rPr sz="2000" spc="-10" dirty="0">
                <a:latin typeface="Calibri"/>
                <a:cs typeface="Calibri"/>
              </a:rPr>
              <a:t>set)</a:t>
            </a:r>
            <a:r>
              <a:rPr sz="2000" spc="50" dirty="0">
                <a:latin typeface="Calibri"/>
                <a:cs typeface="Calibri"/>
              </a:rPr>
              <a:t> </a:t>
            </a:r>
            <a:r>
              <a:rPr sz="2000" spc="-20" dirty="0">
                <a:latin typeface="Calibri"/>
                <a:cs typeface="Calibri"/>
              </a:rPr>
              <a:t>features</a:t>
            </a:r>
            <a:r>
              <a:rPr sz="2000" spc="40" dirty="0">
                <a:latin typeface="Calibri"/>
                <a:cs typeface="Calibri"/>
              </a:rPr>
              <a:t> </a:t>
            </a:r>
            <a:r>
              <a:rPr sz="2000" spc="-25" dirty="0">
                <a:latin typeface="Calibri"/>
                <a:cs typeface="Calibri"/>
              </a:rPr>
              <a:t>for</a:t>
            </a:r>
            <a:r>
              <a:rPr sz="2000" spc="30" dirty="0">
                <a:latin typeface="Calibri"/>
                <a:cs typeface="Calibri"/>
              </a:rPr>
              <a:t> </a:t>
            </a:r>
            <a:r>
              <a:rPr sz="2000" spc="-10" dirty="0">
                <a:latin typeface="Calibri"/>
                <a:cs typeface="Calibri"/>
              </a:rPr>
              <a:t>each</a:t>
            </a:r>
            <a:r>
              <a:rPr sz="2000" spc="10" dirty="0">
                <a:latin typeface="Calibri"/>
                <a:cs typeface="Calibri"/>
              </a:rPr>
              <a:t> </a:t>
            </a:r>
            <a:r>
              <a:rPr sz="2000" spc="-5" dirty="0">
                <a:latin typeface="Calibri"/>
                <a:cs typeface="Calibri"/>
              </a:rPr>
              <a:t>of</a:t>
            </a:r>
            <a:r>
              <a:rPr sz="2000" dirty="0">
                <a:latin typeface="Calibri"/>
                <a:cs typeface="Calibri"/>
              </a:rPr>
              <a:t> </a:t>
            </a:r>
            <a:r>
              <a:rPr sz="2000" spc="-5" dirty="0">
                <a:latin typeface="Calibri"/>
                <a:cs typeface="Calibri"/>
              </a:rPr>
              <a:t>the</a:t>
            </a:r>
            <a:r>
              <a:rPr sz="2000" spc="25" dirty="0">
                <a:latin typeface="Calibri"/>
                <a:cs typeface="Calibri"/>
              </a:rPr>
              <a:t> </a:t>
            </a:r>
            <a:r>
              <a:rPr sz="2000" spc="-10" dirty="0">
                <a:latin typeface="Calibri"/>
                <a:cs typeface="Calibri"/>
              </a:rPr>
              <a:t>samples,</a:t>
            </a:r>
            <a:r>
              <a:rPr sz="2000" spc="55" dirty="0">
                <a:latin typeface="Calibri"/>
                <a:cs typeface="Calibri"/>
              </a:rPr>
              <a:t> </a:t>
            </a:r>
            <a:r>
              <a:rPr sz="2000" spc="-5" dirty="0">
                <a:latin typeface="Calibri"/>
                <a:cs typeface="Calibri"/>
              </a:rPr>
              <a:t>e.g.:</a:t>
            </a:r>
            <a:endParaRPr sz="2000" dirty="0">
              <a:latin typeface="Calibri"/>
              <a:cs typeface="Calibri"/>
            </a:endParaRPr>
          </a:p>
          <a:p>
            <a:pPr marL="984885" lvl="1" indent="-457834">
              <a:lnSpc>
                <a:spcPct val="100000"/>
              </a:lnSpc>
              <a:spcBef>
                <a:spcPts val="5"/>
              </a:spcBef>
              <a:buAutoNum type="arabicPeriod"/>
              <a:tabLst>
                <a:tab pos="984885" algn="l"/>
                <a:tab pos="985519" algn="l"/>
              </a:tabLst>
            </a:pPr>
            <a:r>
              <a:rPr sz="1800" spc="-10" dirty="0">
                <a:latin typeface="Calibri"/>
                <a:cs typeface="Calibri"/>
              </a:rPr>
              <a:t>Length</a:t>
            </a:r>
            <a:r>
              <a:rPr sz="1800" spc="-25" dirty="0">
                <a:latin typeface="Calibri"/>
                <a:cs typeface="Calibri"/>
              </a:rPr>
              <a:t> </a:t>
            </a:r>
            <a:r>
              <a:rPr sz="1800" spc="5" dirty="0">
                <a:latin typeface="Calibri"/>
                <a:cs typeface="Calibri"/>
              </a:rPr>
              <a:t>of</a:t>
            </a:r>
            <a:r>
              <a:rPr sz="1800" spc="-30" dirty="0">
                <a:latin typeface="Calibri"/>
                <a:cs typeface="Calibri"/>
              </a:rPr>
              <a:t> </a:t>
            </a:r>
            <a:r>
              <a:rPr sz="1800" spc="-10" dirty="0">
                <a:latin typeface="Calibri"/>
                <a:cs typeface="Calibri"/>
              </a:rPr>
              <a:t>sepal</a:t>
            </a:r>
            <a:endParaRPr sz="1800" dirty="0">
              <a:latin typeface="Calibri"/>
              <a:cs typeface="Calibri"/>
            </a:endParaRPr>
          </a:p>
          <a:p>
            <a:pPr marL="984885" lvl="1" indent="-457834">
              <a:lnSpc>
                <a:spcPct val="100000"/>
              </a:lnSpc>
              <a:buAutoNum type="arabicPeriod"/>
              <a:tabLst>
                <a:tab pos="984885" algn="l"/>
                <a:tab pos="985519" algn="l"/>
              </a:tabLst>
            </a:pPr>
            <a:r>
              <a:rPr sz="1800" spc="-10" dirty="0">
                <a:latin typeface="Calibri"/>
                <a:cs typeface="Calibri"/>
              </a:rPr>
              <a:t>Length</a:t>
            </a:r>
            <a:r>
              <a:rPr sz="1800" spc="-35" dirty="0">
                <a:latin typeface="Calibri"/>
                <a:cs typeface="Calibri"/>
              </a:rPr>
              <a:t> </a:t>
            </a:r>
            <a:r>
              <a:rPr sz="1800" spc="5" dirty="0">
                <a:latin typeface="Calibri"/>
                <a:cs typeface="Calibri"/>
              </a:rPr>
              <a:t>of</a:t>
            </a:r>
            <a:r>
              <a:rPr sz="1800" spc="-40" dirty="0">
                <a:latin typeface="Calibri"/>
                <a:cs typeface="Calibri"/>
              </a:rPr>
              <a:t> </a:t>
            </a:r>
            <a:r>
              <a:rPr sz="1800" spc="-10" dirty="0">
                <a:latin typeface="Calibri"/>
                <a:cs typeface="Calibri"/>
              </a:rPr>
              <a:t>petal</a:t>
            </a:r>
            <a:endParaRPr sz="1800" dirty="0">
              <a:latin typeface="Calibri"/>
              <a:cs typeface="Calibri"/>
            </a:endParaRPr>
          </a:p>
          <a:p>
            <a:pPr marL="984885" lvl="1" indent="-457834">
              <a:lnSpc>
                <a:spcPct val="100000"/>
              </a:lnSpc>
              <a:buAutoNum type="arabicPeriod"/>
              <a:tabLst>
                <a:tab pos="984885" algn="l"/>
                <a:tab pos="985519" algn="l"/>
              </a:tabLst>
            </a:pPr>
            <a:r>
              <a:rPr sz="1800" spc="-5" dirty="0">
                <a:latin typeface="Calibri"/>
                <a:cs typeface="Calibri"/>
              </a:rPr>
              <a:t>Width</a:t>
            </a:r>
            <a:r>
              <a:rPr sz="1800" spc="-30" dirty="0">
                <a:latin typeface="Calibri"/>
                <a:cs typeface="Calibri"/>
              </a:rPr>
              <a:t> </a:t>
            </a:r>
            <a:r>
              <a:rPr sz="1800" spc="5" dirty="0">
                <a:latin typeface="Calibri"/>
                <a:cs typeface="Calibri"/>
              </a:rPr>
              <a:t>of</a:t>
            </a:r>
            <a:r>
              <a:rPr sz="1800" spc="-25" dirty="0">
                <a:latin typeface="Calibri"/>
                <a:cs typeface="Calibri"/>
              </a:rPr>
              <a:t> </a:t>
            </a:r>
            <a:r>
              <a:rPr sz="1800" spc="-10" dirty="0">
                <a:latin typeface="Calibri"/>
                <a:cs typeface="Calibri"/>
              </a:rPr>
              <a:t>sepal</a:t>
            </a:r>
            <a:endParaRPr sz="1800" dirty="0">
              <a:latin typeface="Calibri"/>
              <a:cs typeface="Calibri"/>
            </a:endParaRPr>
          </a:p>
          <a:p>
            <a:pPr marL="984885" lvl="1" indent="-457834">
              <a:lnSpc>
                <a:spcPct val="100000"/>
              </a:lnSpc>
              <a:buAutoNum type="arabicPeriod"/>
              <a:tabLst>
                <a:tab pos="984885" algn="l"/>
                <a:tab pos="985519" algn="l"/>
              </a:tabLst>
            </a:pPr>
            <a:r>
              <a:rPr sz="1800" spc="-10" dirty="0">
                <a:latin typeface="Calibri"/>
                <a:cs typeface="Calibri"/>
              </a:rPr>
              <a:t>Length</a:t>
            </a:r>
            <a:r>
              <a:rPr sz="1800" spc="-15" dirty="0">
                <a:latin typeface="Calibri"/>
                <a:cs typeface="Calibri"/>
              </a:rPr>
              <a:t> </a:t>
            </a:r>
            <a:r>
              <a:rPr sz="1800" spc="5" dirty="0">
                <a:latin typeface="Calibri"/>
                <a:cs typeface="Calibri"/>
              </a:rPr>
              <a:t>of</a:t>
            </a:r>
            <a:r>
              <a:rPr sz="1800" spc="-25" dirty="0">
                <a:latin typeface="Calibri"/>
                <a:cs typeface="Calibri"/>
              </a:rPr>
              <a:t> </a:t>
            </a:r>
            <a:r>
              <a:rPr sz="1800" spc="-10" dirty="0">
                <a:latin typeface="Calibri"/>
                <a:cs typeface="Calibri"/>
              </a:rPr>
              <a:t>petal</a:t>
            </a:r>
            <a:endParaRPr sz="1800" dirty="0">
              <a:latin typeface="Calibri"/>
              <a:cs typeface="Calibri"/>
            </a:endParaRPr>
          </a:p>
        </p:txBody>
      </p:sp>
      <p:sp>
        <p:nvSpPr>
          <p:cNvPr id="4" name="object 4"/>
          <p:cNvSpPr txBox="1"/>
          <p:nvPr/>
        </p:nvSpPr>
        <p:spPr>
          <a:xfrm>
            <a:off x="3660724" y="5594108"/>
            <a:ext cx="1864995" cy="646430"/>
          </a:xfrm>
          <a:prstGeom prst="rect">
            <a:avLst/>
          </a:prstGeom>
          <a:ln w="9525">
            <a:solidFill>
              <a:srgbClr val="4F81BD"/>
            </a:solidFill>
          </a:ln>
        </p:spPr>
        <p:txBody>
          <a:bodyPr vert="horz" wrap="square" lIns="0" tIns="30480" rIns="0" bIns="0" rtlCol="0">
            <a:spAutoFit/>
          </a:bodyPr>
          <a:lstStyle/>
          <a:p>
            <a:pPr marL="630555" marR="96520" indent="-527685">
              <a:lnSpc>
                <a:spcPct val="100000"/>
              </a:lnSpc>
              <a:spcBef>
                <a:spcPts val="240"/>
              </a:spcBef>
            </a:pPr>
            <a:r>
              <a:rPr sz="1800" spc="-5" dirty="0">
                <a:latin typeface="Calibri"/>
                <a:cs typeface="Calibri"/>
              </a:rPr>
              <a:t>Machine</a:t>
            </a:r>
            <a:r>
              <a:rPr sz="1800" spc="-60" dirty="0">
                <a:latin typeface="Calibri"/>
                <a:cs typeface="Calibri"/>
              </a:rPr>
              <a:t> </a:t>
            </a:r>
            <a:r>
              <a:rPr sz="1800" spc="-5" dirty="0">
                <a:latin typeface="Calibri"/>
                <a:cs typeface="Calibri"/>
              </a:rPr>
              <a:t>Learning </a:t>
            </a:r>
            <a:r>
              <a:rPr sz="1800" spc="-390" dirty="0">
                <a:latin typeface="Calibri"/>
                <a:cs typeface="Calibri"/>
              </a:rPr>
              <a:t> </a:t>
            </a:r>
            <a:r>
              <a:rPr sz="1800" spc="-5" dirty="0">
                <a:latin typeface="Calibri"/>
                <a:cs typeface="Calibri"/>
              </a:rPr>
              <a:t>Model</a:t>
            </a:r>
            <a:endParaRPr sz="1800">
              <a:latin typeface="Calibri"/>
              <a:cs typeface="Calibri"/>
            </a:endParaRPr>
          </a:p>
        </p:txBody>
      </p:sp>
      <p:sp>
        <p:nvSpPr>
          <p:cNvPr id="5" name="object 5"/>
          <p:cNvSpPr txBox="1"/>
          <p:nvPr/>
        </p:nvSpPr>
        <p:spPr>
          <a:xfrm>
            <a:off x="612194" y="5750415"/>
            <a:ext cx="234378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input</a:t>
            </a:r>
            <a:r>
              <a:rPr sz="1800" dirty="0">
                <a:latin typeface="Calibri"/>
                <a:cs typeface="Calibri"/>
              </a:rPr>
              <a:t> </a:t>
            </a:r>
            <a:r>
              <a:rPr sz="1800" spc="-15" dirty="0">
                <a:latin typeface="Calibri"/>
                <a:cs typeface="Calibri"/>
              </a:rPr>
              <a:t>(features</a:t>
            </a:r>
            <a:r>
              <a:rPr sz="1800" spc="20" dirty="0">
                <a:latin typeface="Calibri"/>
                <a:cs typeface="Calibri"/>
              </a:rPr>
              <a:t> </a:t>
            </a:r>
            <a:r>
              <a:rPr sz="1800" spc="5" dirty="0">
                <a:latin typeface="Calibri"/>
                <a:cs typeface="Calibri"/>
              </a:rPr>
              <a:t>of</a:t>
            </a:r>
            <a:r>
              <a:rPr sz="1800" spc="-20" dirty="0">
                <a:latin typeface="Calibri"/>
                <a:cs typeface="Calibri"/>
              </a:rPr>
              <a:t> </a:t>
            </a:r>
            <a:r>
              <a:rPr sz="1800" spc="-5" dirty="0">
                <a:latin typeface="Calibri"/>
                <a:cs typeface="Calibri"/>
              </a:rPr>
              <a:t>object)</a:t>
            </a:r>
            <a:endParaRPr sz="1800">
              <a:latin typeface="Calibri"/>
              <a:cs typeface="Calibri"/>
            </a:endParaRPr>
          </a:p>
        </p:txBody>
      </p:sp>
      <p:grpSp>
        <p:nvGrpSpPr>
          <p:cNvPr id="6" name="object 6"/>
          <p:cNvGrpSpPr/>
          <p:nvPr/>
        </p:nvGrpSpPr>
        <p:grpSpPr>
          <a:xfrm>
            <a:off x="3063580" y="5866466"/>
            <a:ext cx="591185" cy="101600"/>
            <a:chOff x="3063580" y="5866466"/>
            <a:chExt cx="591185" cy="101600"/>
          </a:xfrm>
        </p:grpSpPr>
        <p:sp>
          <p:nvSpPr>
            <p:cNvPr id="7" name="object 7"/>
            <p:cNvSpPr/>
            <p:nvPr/>
          </p:nvSpPr>
          <p:spPr>
            <a:xfrm>
              <a:off x="3063580" y="5917269"/>
              <a:ext cx="584835" cy="0"/>
            </a:xfrm>
            <a:custGeom>
              <a:avLst/>
              <a:gdLst/>
              <a:ahLst/>
              <a:cxnLst/>
              <a:rect l="l" t="t" r="r" b="b"/>
              <a:pathLst>
                <a:path w="584835">
                  <a:moveTo>
                    <a:pt x="0" y="0"/>
                  </a:moveTo>
                  <a:lnTo>
                    <a:pt x="584581" y="0"/>
                  </a:lnTo>
                </a:path>
              </a:pathLst>
            </a:custGeom>
            <a:ln w="12700">
              <a:solidFill>
                <a:srgbClr val="4A7EBB"/>
              </a:solidFill>
            </a:ln>
          </p:spPr>
          <p:txBody>
            <a:bodyPr wrap="square" lIns="0" tIns="0" rIns="0" bIns="0" rtlCol="0"/>
            <a:lstStyle/>
            <a:p>
              <a:endParaRPr/>
            </a:p>
          </p:txBody>
        </p:sp>
        <p:sp>
          <p:nvSpPr>
            <p:cNvPr id="8" name="object 8"/>
            <p:cNvSpPr/>
            <p:nvPr/>
          </p:nvSpPr>
          <p:spPr>
            <a:xfrm>
              <a:off x="3571957" y="5872816"/>
              <a:ext cx="76200" cy="88900"/>
            </a:xfrm>
            <a:custGeom>
              <a:avLst/>
              <a:gdLst/>
              <a:ahLst/>
              <a:cxnLst/>
              <a:rect l="l" t="t" r="r" b="b"/>
              <a:pathLst>
                <a:path w="76200" h="88900">
                  <a:moveTo>
                    <a:pt x="0" y="0"/>
                  </a:moveTo>
                  <a:lnTo>
                    <a:pt x="76200" y="44449"/>
                  </a:lnTo>
                  <a:lnTo>
                    <a:pt x="0" y="88899"/>
                  </a:lnTo>
                </a:path>
              </a:pathLst>
            </a:custGeom>
            <a:ln w="12700">
              <a:solidFill>
                <a:srgbClr val="4A7EBB"/>
              </a:solidFill>
            </a:ln>
          </p:spPr>
          <p:txBody>
            <a:bodyPr wrap="square" lIns="0" tIns="0" rIns="0" bIns="0" rtlCol="0"/>
            <a:lstStyle/>
            <a:p>
              <a:endParaRPr/>
            </a:p>
          </p:txBody>
        </p:sp>
      </p:grpSp>
      <p:sp>
        <p:nvSpPr>
          <p:cNvPr id="9" name="object 9"/>
          <p:cNvSpPr txBox="1"/>
          <p:nvPr/>
        </p:nvSpPr>
        <p:spPr>
          <a:xfrm>
            <a:off x="6201230" y="5750382"/>
            <a:ext cx="216471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output</a:t>
            </a:r>
            <a:r>
              <a:rPr sz="1800" spc="5" dirty="0">
                <a:latin typeface="Calibri"/>
                <a:cs typeface="Calibri"/>
              </a:rPr>
              <a:t> </a:t>
            </a:r>
            <a:r>
              <a:rPr sz="1800" spc="-5" dirty="0">
                <a:latin typeface="Calibri"/>
                <a:cs typeface="Calibri"/>
              </a:rPr>
              <a:t>(class</a:t>
            </a:r>
            <a:r>
              <a:rPr sz="1800" spc="-25" dirty="0">
                <a:latin typeface="Calibri"/>
                <a:cs typeface="Calibri"/>
              </a:rPr>
              <a:t> </a:t>
            </a:r>
            <a:r>
              <a:rPr sz="1800" spc="5" dirty="0">
                <a:latin typeface="Calibri"/>
                <a:cs typeface="Calibri"/>
              </a:rPr>
              <a:t>of</a:t>
            </a:r>
            <a:r>
              <a:rPr sz="1800" spc="-15" dirty="0">
                <a:latin typeface="Calibri"/>
                <a:cs typeface="Calibri"/>
              </a:rPr>
              <a:t> </a:t>
            </a:r>
            <a:r>
              <a:rPr sz="1800" spc="-5" dirty="0">
                <a:latin typeface="Calibri"/>
                <a:cs typeface="Calibri"/>
              </a:rPr>
              <a:t>object)</a:t>
            </a:r>
            <a:endParaRPr sz="1800">
              <a:latin typeface="Calibri"/>
              <a:cs typeface="Calibri"/>
            </a:endParaRPr>
          </a:p>
        </p:txBody>
      </p:sp>
      <p:grpSp>
        <p:nvGrpSpPr>
          <p:cNvPr id="10" name="object 10"/>
          <p:cNvGrpSpPr/>
          <p:nvPr/>
        </p:nvGrpSpPr>
        <p:grpSpPr>
          <a:xfrm>
            <a:off x="5525342" y="5866465"/>
            <a:ext cx="591185" cy="101600"/>
            <a:chOff x="5525342" y="5866465"/>
            <a:chExt cx="591185" cy="101600"/>
          </a:xfrm>
        </p:grpSpPr>
        <p:sp>
          <p:nvSpPr>
            <p:cNvPr id="11" name="object 11"/>
            <p:cNvSpPr/>
            <p:nvPr/>
          </p:nvSpPr>
          <p:spPr>
            <a:xfrm>
              <a:off x="5525342" y="5917270"/>
              <a:ext cx="584835" cy="0"/>
            </a:xfrm>
            <a:custGeom>
              <a:avLst/>
              <a:gdLst/>
              <a:ahLst/>
              <a:cxnLst/>
              <a:rect l="l" t="t" r="r" b="b"/>
              <a:pathLst>
                <a:path w="584835">
                  <a:moveTo>
                    <a:pt x="0" y="0"/>
                  </a:moveTo>
                  <a:lnTo>
                    <a:pt x="584581" y="0"/>
                  </a:lnTo>
                </a:path>
              </a:pathLst>
            </a:custGeom>
            <a:ln w="12700">
              <a:solidFill>
                <a:srgbClr val="4A7EBB"/>
              </a:solidFill>
            </a:ln>
          </p:spPr>
          <p:txBody>
            <a:bodyPr wrap="square" lIns="0" tIns="0" rIns="0" bIns="0" rtlCol="0"/>
            <a:lstStyle/>
            <a:p>
              <a:endParaRPr/>
            </a:p>
          </p:txBody>
        </p:sp>
        <p:sp>
          <p:nvSpPr>
            <p:cNvPr id="12" name="object 12"/>
            <p:cNvSpPr/>
            <p:nvPr/>
          </p:nvSpPr>
          <p:spPr>
            <a:xfrm>
              <a:off x="6033720" y="5872815"/>
              <a:ext cx="76200" cy="88900"/>
            </a:xfrm>
            <a:custGeom>
              <a:avLst/>
              <a:gdLst/>
              <a:ahLst/>
              <a:cxnLst/>
              <a:rect l="l" t="t" r="r" b="b"/>
              <a:pathLst>
                <a:path w="76200" h="88900">
                  <a:moveTo>
                    <a:pt x="0" y="0"/>
                  </a:moveTo>
                  <a:lnTo>
                    <a:pt x="76200" y="44450"/>
                  </a:lnTo>
                  <a:lnTo>
                    <a:pt x="0" y="88900"/>
                  </a:lnTo>
                </a:path>
              </a:pathLst>
            </a:custGeom>
            <a:ln w="12700">
              <a:solidFill>
                <a:srgbClr val="4A7EBB"/>
              </a:solidFill>
            </a:ln>
          </p:spPr>
          <p:txBody>
            <a:bodyPr wrap="square" lIns="0" tIns="0" rIns="0" bIns="0" rtlCol="0"/>
            <a:lstStyle/>
            <a:p>
              <a:endParaRPr/>
            </a:p>
          </p:txBody>
        </p:sp>
      </p:grpSp>
      <p:sp>
        <p:nvSpPr>
          <p:cNvPr id="13" name="object 13"/>
          <p:cNvSpPr txBox="1"/>
          <p:nvPr/>
        </p:nvSpPr>
        <p:spPr>
          <a:xfrm>
            <a:off x="4139996" y="5002263"/>
            <a:ext cx="906144" cy="369570"/>
          </a:xfrm>
          <a:prstGeom prst="rect">
            <a:avLst/>
          </a:prstGeom>
          <a:ln w="9525">
            <a:solidFill>
              <a:srgbClr val="4F81BD"/>
            </a:solidFill>
          </a:ln>
        </p:spPr>
        <p:txBody>
          <a:bodyPr vert="horz" wrap="square" lIns="0" tIns="30480" rIns="0" bIns="0" rtlCol="0">
            <a:spAutoFit/>
          </a:bodyPr>
          <a:lstStyle/>
          <a:p>
            <a:pPr marL="90805">
              <a:lnSpc>
                <a:spcPct val="100000"/>
              </a:lnSpc>
              <a:spcBef>
                <a:spcPts val="240"/>
              </a:spcBef>
            </a:pPr>
            <a:r>
              <a:rPr sz="1800" spc="-15" dirty="0">
                <a:latin typeface="Calibri"/>
                <a:cs typeface="Calibri"/>
              </a:rPr>
              <a:t>training</a:t>
            </a:r>
            <a:endParaRPr sz="1800">
              <a:latin typeface="Calibri"/>
              <a:cs typeface="Calibri"/>
            </a:endParaRPr>
          </a:p>
        </p:txBody>
      </p:sp>
      <p:grpSp>
        <p:nvGrpSpPr>
          <p:cNvPr id="14" name="object 14"/>
          <p:cNvGrpSpPr/>
          <p:nvPr/>
        </p:nvGrpSpPr>
        <p:grpSpPr>
          <a:xfrm>
            <a:off x="4542228" y="5371599"/>
            <a:ext cx="101600" cy="318135"/>
            <a:chOff x="4542228" y="5371599"/>
            <a:chExt cx="101600" cy="318135"/>
          </a:xfrm>
        </p:grpSpPr>
        <p:sp>
          <p:nvSpPr>
            <p:cNvPr id="15" name="object 15"/>
            <p:cNvSpPr/>
            <p:nvPr/>
          </p:nvSpPr>
          <p:spPr>
            <a:xfrm>
              <a:off x="4593034" y="5371599"/>
              <a:ext cx="0" cy="210185"/>
            </a:xfrm>
            <a:custGeom>
              <a:avLst/>
              <a:gdLst/>
              <a:ahLst/>
              <a:cxnLst/>
              <a:rect l="l" t="t" r="r" b="b"/>
              <a:pathLst>
                <a:path h="210185">
                  <a:moveTo>
                    <a:pt x="0" y="0"/>
                  </a:moveTo>
                  <a:lnTo>
                    <a:pt x="0" y="209931"/>
                  </a:lnTo>
                </a:path>
              </a:pathLst>
            </a:custGeom>
            <a:ln w="12700">
              <a:solidFill>
                <a:srgbClr val="4A7EBB"/>
              </a:solidFill>
            </a:ln>
          </p:spPr>
          <p:txBody>
            <a:bodyPr wrap="square" lIns="0" tIns="0" rIns="0" bIns="0" rtlCol="0"/>
            <a:lstStyle/>
            <a:p>
              <a:endParaRPr/>
            </a:p>
          </p:txBody>
        </p:sp>
        <p:sp>
          <p:nvSpPr>
            <p:cNvPr id="16" name="object 16"/>
            <p:cNvSpPr/>
            <p:nvPr/>
          </p:nvSpPr>
          <p:spPr>
            <a:xfrm>
              <a:off x="4548578" y="5606672"/>
              <a:ext cx="88900" cy="76835"/>
            </a:xfrm>
            <a:custGeom>
              <a:avLst/>
              <a:gdLst/>
              <a:ahLst/>
              <a:cxnLst/>
              <a:rect l="l" t="t" r="r" b="b"/>
              <a:pathLst>
                <a:path w="88900" h="76835">
                  <a:moveTo>
                    <a:pt x="0" y="76199"/>
                  </a:moveTo>
                  <a:lnTo>
                    <a:pt x="44462" y="0"/>
                  </a:lnTo>
                  <a:lnTo>
                    <a:pt x="88900" y="76212"/>
                  </a:lnTo>
                </a:path>
              </a:pathLst>
            </a:custGeom>
            <a:ln w="12700">
              <a:solidFill>
                <a:srgbClr val="4A7EBB"/>
              </a:solidFill>
            </a:ln>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13200</TotalTime>
  <Words>4271</Words>
  <Application>Microsoft Macintosh PowerPoint</Application>
  <PresentationFormat>On-screen Show (4:3)</PresentationFormat>
  <Paragraphs>574</Paragraphs>
  <Slides>51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Times New Roman</vt:lpstr>
      <vt:lpstr>Office Theme</vt:lpstr>
      <vt:lpstr>CS Summer Camp</vt:lpstr>
      <vt:lpstr>Welcome back!</vt:lpstr>
      <vt:lpstr>Outline</vt:lpstr>
      <vt:lpstr>What is Machine Learning?</vt:lpstr>
      <vt:lpstr>What is Machine Learning?</vt:lpstr>
      <vt:lpstr>Types of Machine Learning</vt:lpstr>
      <vt:lpstr>Machine Learning Projects</vt:lpstr>
      <vt:lpstr>Supervised Machine Learning</vt:lpstr>
      <vt:lpstr>Supervised Machine Learning</vt:lpstr>
      <vt:lpstr>Evaluation and Metrics</vt:lpstr>
      <vt:lpstr>Training, Test, &amp; Validation Data</vt:lpstr>
      <vt:lpstr>Training Data</vt:lpstr>
      <vt:lpstr>Test Data</vt:lpstr>
      <vt:lpstr>Validation Data</vt:lpstr>
      <vt:lpstr>Cross-Validation</vt:lpstr>
      <vt:lpstr>k-Fold Cross-Validation</vt:lpstr>
      <vt:lpstr>Evaluation Metrics</vt:lpstr>
      <vt:lpstr>Test Results</vt:lpstr>
      <vt:lpstr>Confusion Matrix</vt:lpstr>
      <vt:lpstr>Confusion Matrix</vt:lpstr>
      <vt:lpstr>Confusion Matrix</vt:lpstr>
      <vt:lpstr>Now On To Classifiers</vt:lpstr>
      <vt:lpstr>Naïve Bayesian Classifier</vt:lpstr>
      <vt:lpstr>Bayes’ Theorem</vt:lpstr>
      <vt:lpstr>Naïve Bayesian Classifier</vt:lpstr>
      <vt:lpstr>ML Model Comparison</vt:lpstr>
      <vt:lpstr>Regression</vt:lpstr>
      <vt:lpstr>Linear Regression</vt:lpstr>
      <vt:lpstr>Linear Regression Model  Representation</vt:lpstr>
      <vt:lpstr>Linear Regression ML Model</vt:lpstr>
      <vt:lpstr>Making Predictions with Linear  Regression</vt:lpstr>
      <vt:lpstr>Polynomial Regression</vt:lpstr>
      <vt:lpstr>Logistic Regression</vt:lpstr>
      <vt:lpstr>Discriminant Analysis Classifiers</vt:lpstr>
      <vt:lpstr>Discriminant Analysis Classifiers</vt:lpstr>
      <vt:lpstr>LDA and QDA Classifiers</vt:lpstr>
      <vt:lpstr>ML Model Comparison</vt:lpstr>
      <vt:lpstr>ML Model Comparison</vt:lpstr>
      <vt:lpstr>k-Nearest Neighbors (kNN) Classifier</vt:lpstr>
      <vt:lpstr>k-Nearest Neighbors (kNN) Classifier</vt:lpstr>
      <vt:lpstr>k-Nearest Neighbors (kNN) Classifier</vt:lpstr>
      <vt:lpstr>k-Nearest Neighbors (kNN) Classifier</vt:lpstr>
      <vt:lpstr>k-Nearest Neighbors (kNN) Classifier</vt:lpstr>
      <vt:lpstr>ML Model Comparison</vt:lpstr>
      <vt:lpstr>Support Vector Machines (SVM)</vt:lpstr>
      <vt:lpstr>Support Vector Machines (SVM)</vt:lpstr>
      <vt:lpstr>Support Vector Machines (SVM)</vt:lpstr>
      <vt:lpstr>Support Vector Machines (SVM)</vt:lpstr>
      <vt:lpstr>ML Model Comparison</vt:lpstr>
      <vt:lpstr>Project Time</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Summer Camp</dc:title>
  <dc:creator>Davidow, Abigail Elizabeth</dc:creator>
  <cp:lastModifiedBy>Davidow, Abigail Elizabeth</cp:lastModifiedBy>
  <cp:revision>88</cp:revision>
  <dcterms:created xsi:type="dcterms:W3CDTF">2022-05-31T05:26:46Z</dcterms:created>
  <dcterms:modified xsi:type="dcterms:W3CDTF">2022-07-11T17:29:10Z</dcterms:modified>
</cp:coreProperties>
</file>