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1068" r:id="rId3"/>
    <p:sldId id="751" r:id="rId4"/>
    <p:sldId id="752" r:id="rId5"/>
    <p:sldId id="753" r:id="rId6"/>
    <p:sldId id="754" r:id="rId7"/>
    <p:sldId id="755" r:id="rId8"/>
    <p:sldId id="756" r:id="rId9"/>
    <p:sldId id="507" r:id="rId10"/>
    <p:sldId id="508" r:id="rId11"/>
    <p:sldId id="509" r:id="rId12"/>
    <p:sldId id="510" r:id="rId13"/>
    <p:sldId id="533" r:id="rId14"/>
    <p:sldId id="534" r:id="rId15"/>
    <p:sldId id="535" r:id="rId16"/>
    <p:sldId id="536" r:id="rId17"/>
    <p:sldId id="1066" r:id="rId18"/>
    <p:sldId id="1067" r:id="rId19"/>
    <p:sldId id="542" r:id="rId20"/>
    <p:sldId id="543" r:id="rId21"/>
    <p:sldId id="552" r:id="rId22"/>
    <p:sldId id="553" r:id="rId23"/>
    <p:sldId id="554" r:id="rId24"/>
    <p:sldId id="555" r:id="rId25"/>
    <p:sldId id="1070" r:id="rId26"/>
    <p:sldId id="10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02B09-1712-444E-BD63-6BBC1F9BB5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B955B-1F81-5946-B7D3-A293387D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layer - deeply connected neural network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B955B-1F81-5946-B7D3-A293387DE0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A3FA-FE4B-8D41-86FB-4548BE0DE02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u-cs-camp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FFB9-9F6A-704C-BEA8-0B350915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8C7F-6698-354E-B89D-96AA40380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79675"/>
            <a:ext cx="6858000" cy="1655762"/>
          </a:xfrm>
        </p:spPr>
        <p:txBody>
          <a:bodyPr/>
          <a:lstStyle/>
          <a:p>
            <a:r>
              <a:rPr lang="en-US" dirty="0"/>
              <a:t>Tuesday Session 1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ABB9200-8724-7642-D15F-8542B17D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5" name="Picture 2" descr="EURIX develops Machine Learning models – EURIX">
            <a:extLst>
              <a:ext uri="{FF2B5EF4-FFF2-40B4-BE49-F238E27FC236}">
                <a16:creationId xmlns:a16="http://schemas.microsoft.com/office/drawing/2014/main" id="{00CCE6CD-3737-233F-F031-0621E505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8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514" y="461581"/>
            <a:ext cx="5220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</a:t>
            </a:r>
            <a:r>
              <a:rPr spc="-20" dirty="0"/>
              <a:t> </a:t>
            </a:r>
            <a:r>
              <a:rPr spc="-85" dirty="0"/>
              <a:t>Tree</a:t>
            </a:r>
            <a:r>
              <a:rPr spc="-20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0577"/>
            <a:ext cx="7859395" cy="15005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good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boundaries </a:t>
            </a:r>
            <a:r>
              <a:rPr sz="2200" spc="-15" dirty="0">
                <a:latin typeface="Calibri"/>
                <a:cs typeface="Calibri"/>
              </a:rPr>
              <a:t>between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non-linear.</a:t>
            </a:r>
            <a:endParaRPr sz="2200">
              <a:latin typeface="Calibri"/>
              <a:cs typeface="Calibri"/>
            </a:endParaRPr>
          </a:p>
          <a:p>
            <a:pPr marL="355600" marR="192405" indent="-342900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And,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non-probabilistic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because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assume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-5" dirty="0">
                <a:latin typeface="Calibri"/>
                <a:cs typeface="Calibri"/>
              </a:rPr>
              <a:t> specific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probability </a:t>
            </a:r>
            <a:r>
              <a:rPr sz="2200" spc="-5" dirty="0">
                <a:latin typeface="Calibri"/>
                <a:cs typeface="Calibri"/>
              </a:rPr>
              <a:t>distribution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independence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dependence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8115" y="3292871"/>
            <a:ext cx="4037965" cy="3032125"/>
            <a:chOff x="2498115" y="3292871"/>
            <a:chExt cx="4037965" cy="3032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8115" y="3292871"/>
              <a:ext cx="220472" cy="2949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08351" y="3412120"/>
              <a:ext cx="0" cy="2792730"/>
            </a:xfrm>
            <a:custGeom>
              <a:avLst/>
              <a:gdLst/>
              <a:ahLst/>
              <a:cxnLst/>
              <a:rect l="l" t="t" r="r" b="b"/>
              <a:pathLst>
                <a:path h="2792729">
                  <a:moveTo>
                    <a:pt x="0" y="2792555"/>
                  </a:moveTo>
                  <a:lnTo>
                    <a:pt x="0" y="0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6206" y="3412109"/>
              <a:ext cx="64769" cy="55244"/>
            </a:xfrm>
            <a:custGeom>
              <a:avLst/>
              <a:gdLst/>
              <a:ahLst/>
              <a:cxnLst/>
              <a:rect l="l" t="t" r="r" b="b"/>
              <a:pathLst>
                <a:path w="64769" h="55245">
                  <a:moveTo>
                    <a:pt x="0" y="55122"/>
                  </a:moveTo>
                  <a:lnTo>
                    <a:pt x="32148" y="0"/>
                  </a:lnTo>
                  <a:lnTo>
                    <a:pt x="64306" y="55116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0792" y="6104091"/>
              <a:ext cx="3954826" cy="2204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08351" y="6205155"/>
              <a:ext cx="3797935" cy="0"/>
            </a:xfrm>
            <a:custGeom>
              <a:avLst/>
              <a:gdLst/>
              <a:ahLst/>
              <a:cxnLst/>
              <a:rect l="l" t="t" r="r" b="b"/>
              <a:pathLst>
                <a:path w="3797935">
                  <a:moveTo>
                    <a:pt x="0" y="0"/>
                  </a:moveTo>
                  <a:lnTo>
                    <a:pt x="3797597" y="0"/>
                  </a:lnTo>
                </a:path>
              </a:pathLst>
            </a:custGeom>
            <a:ln w="15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0837" y="6172979"/>
              <a:ext cx="55244" cy="64769"/>
            </a:xfrm>
            <a:custGeom>
              <a:avLst/>
              <a:gdLst/>
              <a:ahLst/>
              <a:cxnLst/>
              <a:rect l="l" t="t" r="r" b="b"/>
              <a:pathLst>
                <a:path w="55245" h="64770">
                  <a:moveTo>
                    <a:pt x="3" y="0"/>
                  </a:moveTo>
                  <a:lnTo>
                    <a:pt x="55121" y="32156"/>
                  </a:lnTo>
                  <a:lnTo>
                    <a:pt x="0" y="64308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887" y="4730644"/>
              <a:ext cx="124019" cy="124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3177" y="4859262"/>
              <a:ext cx="124018" cy="124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8070" y="5079733"/>
              <a:ext cx="124019" cy="1240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66342" y="453541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342" y="453541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55122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7972" y="5171620"/>
              <a:ext cx="124019" cy="124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0261" y="4969492"/>
              <a:ext cx="124019" cy="1240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0636" y="4900591"/>
              <a:ext cx="124018" cy="124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622" y="5061358"/>
              <a:ext cx="124018" cy="1240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46911" y="459053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1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6911" y="459053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55121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9226" y="4804121"/>
              <a:ext cx="124020" cy="1240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22902" y="3108752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0962" y="6037249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2</a:t>
            </a:r>
            <a:endParaRPr sz="1500" baseline="-19444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32275" y="3807345"/>
            <a:ext cx="808990" cy="1952625"/>
            <a:chOff x="4032275" y="3807345"/>
            <a:chExt cx="808990" cy="19526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2275" y="3807345"/>
              <a:ext cx="808418" cy="19522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066720" y="3823421"/>
              <a:ext cx="741680" cy="1898014"/>
            </a:xfrm>
            <a:custGeom>
              <a:avLst/>
              <a:gdLst/>
              <a:ahLst/>
              <a:cxnLst/>
              <a:rect l="l" t="t" r="r" b="b"/>
              <a:pathLst>
                <a:path w="741679" h="1898014">
                  <a:moveTo>
                    <a:pt x="741095" y="0"/>
                  </a:moveTo>
                  <a:lnTo>
                    <a:pt x="740059" y="61841"/>
                  </a:lnTo>
                  <a:lnTo>
                    <a:pt x="737014" y="123448"/>
                  </a:lnTo>
                  <a:lnTo>
                    <a:pt x="732050" y="184588"/>
                  </a:lnTo>
                  <a:lnTo>
                    <a:pt x="725258" y="245025"/>
                  </a:lnTo>
                  <a:lnTo>
                    <a:pt x="716731" y="304527"/>
                  </a:lnTo>
                  <a:lnTo>
                    <a:pt x="706559" y="362859"/>
                  </a:lnTo>
                  <a:lnTo>
                    <a:pt x="694833" y="419788"/>
                  </a:lnTo>
                  <a:lnTo>
                    <a:pt x="681646" y="475078"/>
                  </a:lnTo>
                  <a:lnTo>
                    <a:pt x="667089" y="528497"/>
                  </a:lnTo>
                  <a:lnTo>
                    <a:pt x="651252" y="579811"/>
                  </a:lnTo>
                  <a:lnTo>
                    <a:pt x="634228" y="628785"/>
                  </a:lnTo>
                  <a:lnTo>
                    <a:pt x="616107" y="675186"/>
                  </a:lnTo>
                  <a:lnTo>
                    <a:pt x="596981" y="718779"/>
                  </a:lnTo>
                  <a:lnTo>
                    <a:pt x="576942" y="759330"/>
                  </a:lnTo>
                  <a:lnTo>
                    <a:pt x="556080" y="796607"/>
                  </a:lnTo>
                  <a:lnTo>
                    <a:pt x="534487" y="830374"/>
                  </a:lnTo>
                  <a:lnTo>
                    <a:pt x="489474" y="886445"/>
                  </a:lnTo>
                  <a:lnTo>
                    <a:pt x="442635" y="925671"/>
                  </a:lnTo>
                  <a:lnTo>
                    <a:pt x="394698" y="946180"/>
                  </a:lnTo>
                  <a:lnTo>
                    <a:pt x="346396" y="951483"/>
                  </a:lnTo>
                  <a:lnTo>
                    <a:pt x="322337" y="959282"/>
                  </a:lnTo>
                  <a:lnTo>
                    <a:pt x="274857" y="989384"/>
                  </a:lnTo>
                  <a:lnTo>
                    <a:pt x="228840" y="1037266"/>
                  </a:lnTo>
                  <a:lnTo>
                    <a:pt x="185015" y="1101057"/>
                  </a:lnTo>
                  <a:lnTo>
                    <a:pt x="164153" y="1138333"/>
                  </a:lnTo>
                  <a:lnTo>
                    <a:pt x="144113" y="1178885"/>
                  </a:lnTo>
                  <a:lnTo>
                    <a:pt x="124988" y="1222478"/>
                  </a:lnTo>
                  <a:lnTo>
                    <a:pt x="106867" y="1268878"/>
                  </a:lnTo>
                  <a:lnTo>
                    <a:pt x="89842" y="1317852"/>
                  </a:lnTo>
                  <a:lnTo>
                    <a:pt x="74006" y="1369166"/>
                  </a:lnTo>
                  <a:lnTo>
                    <a:pt x="59448" y="1422585"/>
                  </a:lnTo>
                  <a:lnTo>
                    <a:pt x="46261" y="1477875"/>
                  </a:lnTo>
                  <a:lnTo>
                    <a:pt x="34536" y="1534804"/>
                  </a:lnTo>
                  <a:lnTo>
                    <a:pt x="24364" y="1593136"/>
                  </a:lnTo>
                  <a:lnTo>
                    <a:pt x="15836" y="1652638"/>
                  </a:lnTo>
                  <a:lnTo>
                    <a:pt x="9045" y="1713075"/>
                  </a:lnTo>
                  <a:lnTo>
                    <a:pt x="4080" y="1774215"/>
                  </a:lnTo>
                  <a:lnTo>
                    <a:pt x="1035" y="1835822"/>
                  </a:lnTo>
                  <a:lnTo>
                    <a:pt x="0" y="1897664"/>
                  </a:lnTo>
                </a:path>
              </a:pathLst>
            </a:custGeom>
            <a:ln w="13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93343" y="3534153"/>
            <a:ext cx="224154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L</a:t>
            </a:r>
            <a:r>
              <a:rPr sz="1500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695" y="461581"/>
            <a:ext cx="5387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spc="-20" dirty="0"/>
              <a:t> </a:t>
            </a:r>
            <a:r>
              <a:rPr spc="-85" dirty="0"/>
              <a:t>Tree</a:t>
            </a:r>
            <a:r>
              <a:rPr spc="-20" dirty="0"/>
              <a:t> </a:t>
            </a:r>
            <a:r>
              <a:rPr spc="-5" dirty="0"/>
              <a:t>Rule</a:t>
            </a:r>
            <a:r>
              <a:rPr spc="-10" dirty="0"/>
              <a:t> </a:t>
            </a:r>
            <a:r>
              <a:rPr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835"/>
            <a:ext cx="780669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246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main </a:t>
            </a:r>
            <a:r>
              <a:rPr sz="3000" spc="-20" dirty="0">
                <a:latin typeface="Calibri"/>
                <a:cs typeface="Calibri"/>
              </a:rPr>
              <a:t>advantage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decision </a:t>
            </a:r>
            <a:r>
              <a:rPr sz="3000" spc="-10" dirty="0">
                <a:latin typeface="Calibri"/>
                <a:cs typeface="Calibri"/>
              </a:rPr>
              <a:t>trees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interpretability.</a:t>
            </a:r>
            <a:endParaRPr sz="3000">
              <a:latin typeface="Calibri"/>
              <a:cs typeface="Calibri"/>
            </a:endParaRPr>
          </a:p>
          <a:p>
            <a:pPr marL="355600" marR="61277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decision nodes carry conditions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simple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understand.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Each </a:t>
            </a:r>
            <a:r>
              <a:rPr sz="3000" spc="-10" dirty="0">
                <a:latin typeface="Calibri"/>
                <a:cs typeface="Calibri"/>
              </a:rPr>
              <a:t>path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root 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leaf </a:t>
            </a:r>
            <a:r>
              <a:rPr sz="3000" spc="-10" dirty="0">
                <a:latin typeface="Calibri"/>
                <a:cs typeface="Calibri"/>
              </a:rPr>
              <a:t>corresponds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 conjunction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tests,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all those conditions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should be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satisﬁed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reach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leaf.</a:t>
            </a:r>
            <a:endParaRPr sz="3000">
              <a:latin typeface="Calibri"/>
              <a:cs typeface="Calibri"/>
            </a:endParaRPr>
          </a:p>
          <a:p>
            <a:pPr marL="355600" marR="20891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0" dirty="0">
                <a:latin typeface="Calibri"/>
                <a:cs typeface="Calibri"/>
              </a:rPr>
              <a:t>paths together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written </a:t>
            </a:r>
            <a:r>
              <a:rPr sz="3000" spc="-5" dirty="0">
                <a:latin typeface="Calibri"/>
                <a:cs typeface="Calibri"/>
              </a:rPr>
              <a:t>down </a:t>
            </a:r>
            <a:r>
              <a:rPr sz="3000" dirty="0">
                <a:latin typeface="Calibri"/>
                <a:cs typeface="Calibri"/>
              </a:rPr>
              <a:t>as 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IF-THEN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rules, </a:t>
            </a:r>
            <a:r>
              <a:rPr sz="3000" spc="-10" dirty="0">
                <a:latin typeface="Calibri"/>
                <a:cs typeface="Calibri"/>
              </a:rPr>
              <a:t>called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rule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354" y="461581"/>
            <a:ext cx="6007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Rule </a:t>
            </a:r>
            <a:r>
              <a:rPr spc="-10" dirty="0"/>
              <a:t>Extraction</a:t>
            </a:r>
            <a:r>
              <a:rPr spc="-20" dirty="0"/>
              <a:t> from</a:t>
            </a:r>
            <a:r>
              <a:rPr spc="-10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01" y="1580775"/>
            <a:ext cx="5315688" cy="2867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022" y="4649732"/>
            <a:ext cx="6582889" cy="1562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60505"/>
            <a:ext cx="4272915" cy="283103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marR="288290" indent="-18288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-5" dirty="0">
                <a:latin typeface="Calibri"/>
                <a:cs typeface="Calibri"/>
              </a:rPr>
              <a:t> (NN)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inspired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biological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constitute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animal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brains.</a:t>
            </a:r>
            <a:r>
              <a:rPr sz="1800" dirty="0">
                <a:latin typeface="Calibri"/>
                <a:cs typeface="Calibri"/>
              </a:rPr>
              <a:t> </a:t>
            </a:r>
            <a:endParaRPr lang="en-US" sz="1800" dirty="0">
              <a:latin typeface="Calibri"/>
              <a:cs typeface="Calibri"/>
            </a:endParaRPr>
          </a:p>
          <a:p>
            <a:pPr marL="195580" marR="288290" indent="-18288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 </a:t>
            </a:r>
            <a:r>
              <a:rPr sz="1800" spc="-5" dirty="0">
                <a:latin typeface="Calibri"/>
                <a:cs typeface="Calibri"/>
              </a:rPr>
              <a:t>best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straight.</a:t>
            </a:r>
            <a:endParaRPr sz="1800" dirty="0">
              <a:latin typeface="Calibri"/>
              <a:cs typeface="Calibri"/>
            </a:endParaRPr>
          </a:p>
          <a:p>
            <a:pPr marL="195580" marR="128270" indent="-183515">
              <a:lnSpc>
                <a:spcPts val="1730"/>
              </a:lnSpc>
              <a:spcBef>
                <a:spcPts val="425"/>
              </a:spcBef>
              <a:buFont typeface="Arial"/>
              <a:buChar char="•"/>
              <a:tabLst>
                <a:tab pos="195580" algn="l"/>
              </a:tabLst>
            </a:pPr>
            <a:r>
              <a:rPr lang="en-US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 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non-probabilistic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15" dirty="0">
                <a:latin typeface="Calibri"/>
                <a:cs typeface="Calibri"/>
              </a:rPr>
              <a:t> any</a:t>
            </a:r>
            <a:r>
              <a:rPr sz="1800" spc="-5" dirty="0">
                <a:latin typeface="Calibri"/>
                <a:cs typeface="Calibri"/>
              </a:rPr>
              <a:t> specific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Gaussian)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84115" y="2479055"/>
            <a:ext cx="4037965" cy="3032125"/>
            <a:chOff x="4784115" y="2479055"/>
            <a:chExt cx="4037965" cy="3032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4115" y="2479055"/>
              <a:ext cx="220472" cy="2949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4350" y="2598305"/>
              <a:ext cx="0" cy="2792730"/>
            </a:xfrm>
            <a:custGeom>
              <a:avLst/>
              <a:gdLst/>
              <a:ahLst/>
              <a:cxnLst/>
              <a:rect l="l" t="t" r="r" b="b"/>
              <a:pathLst>
                <a:path h="2792729">
                  <a:moveTo>
                    <a:pt x="0" y="2792555"/>
                  </a:moveTo>
                  <a:lnTo>
                    <a:pt x="0" y="0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2206" y="2598293"/>
              <a:ext cx="64769" cy="55244"/>
            </a:xfrm>
            <a:custGeom>
              <a:avLst/>
              <a:gdLst/>
              <a:ahLst/>
              <a:cxnLst/>
              <a:rect l="l" t="t" r="r" b="b"/>
              <a:pathLst>
                <a:path w="64770" h="55244">
                  <a:moveTo>
                    <a:pt x="0" y="55122"/>
                  </a:moveTo>
                  <a:lnTo>
                    <a:pt x="32148" y="0"/>
                  </a:lnTo>
                  <a:lnTo>
                    <a:pt x="64306" y="55116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6792" y="5290275"/>
              <a:ext cx="3954826" cy="2204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94351" y="5391339"/>
              <a:ext cx="3797935" cy="0"/>
            </a:xfrm>
            <a:custGeom>
              <a:avLst/>
              <a:gdLst/>
              <a:ahLst/>
              <a:cxnLst/>
              <a:rect l="l" t="t" r="r" b="b"/>
              <a:pathLst>
                <a:path w="3797934">
                  <a:moveTo>
                    <a:pt x="0" y="0"/>
                  </a:moveTo>
                  <a:lnTo>
                    <a:pt x="3797597" y="0"/>
                  </a:lnTo>
                </a:path>
              </a:pathLst>
            </a:custGeom>
            <a:ln w="15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6837" y="5359163"/>
              <a:ext cx="55244" cy="64769"/>
            </a:xfrm>
            <a:custGeom>
              <a:avLst/>
              <a:gdLst/>
              <a:ahLst/>
              <a:cxnLst/>
              <a:rect l="l" t="t" r="r" b="b"/>
              <a:pathLst>
                <a:path w="55245" h="64770">
                  <a:moveTo>
                    <a:pt x="3" y="0"/>
                  </a:moveTo>
                  <a:lnTo>
                    <a:pt x="55121" y="32156"/>
                  </a:lnTo>
                  <a:lnTo>
                    <a:pt x="0" y="64308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886" y="3916829"/>
              <a:ext cx="124019" cy="124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9176" y="4045447"/>
              <a:ext cx="124018" cy="124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070" y="4265917"/>
              <a:ext cx="124019" cy="1240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52340" y="3721601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2340" y="3721601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55122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3972" y="4357805"/>
              <a:ext cx="124019" cy="124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261" y="4155677"/>
              <a:ext cx="124019" cy="1240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6635" y="4086776"/>
              <a:ext cx="124018" cy="124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3621" y="4247543"/>
              <a:ext cx="124018" cy="1240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32911" y="3776722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1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2911" y="3776722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55121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5225" y="3990305"/>
              <a:ext cx="124020" cy="1240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808901" y="2294937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16960" y="5223433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2</a:t>
            </a:r>
            <a:endParaRPr sz="1500" baseline="-19444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18275" y="2993529"/>
            <a:ext cx="808990" cy="1952625"/>
            <a:chOff x="6318275" y="2993529"/>
            <a:chExt cx="808990" cy="195262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8275" y="2993529"/>
              <a:ext cx="808418" cy="19522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52719" y="3009605"/>
              <a:ext cx="741680" cy="1898014"/>
            </a:xfrm>
            <a:custGeom>
              <a:avLst/>
              <a:gdLst/>
              <a:ahLst/>
              <a:cxnLst/>
              <a:rect l="l" t="t" r="r" b="b"/>
              <a:pathLst>
                <a:path w="741679" h="1898014">
                  <a:moveTo>
                    <a:pt x="741095" y="0"/>
                  </a:moveTo>
                  <a:lnTo>
                    <a:pt x="740059" y="61841"/>
                  </a:lnTo>
                  <a:lnTo>
                    <a:pt x="737014" y="123448"/>
                  </a:lnTo>
                  <a:lnTo>
                    <a:pt x="732050" y="184588"/>
                  </a:lnTo>
                  <a:lnTo>
                    <a:pt x="725258" y="245025"/>
                  </a:lnTo>
                  <a:lnTo>
                    <a:pt x="716731" y="304527"/>
                  </a:lnTo>
                  <a:lnTo>
                    <a:pt x="706559" y="362859"/>
                  </a:lnTo>
                  <a:lnTo>
                    <a:pt x="694833" y="419788"/>
                  </a:lnTo>
                  <a:lnTo>
                    <a:pt x="681646" y="475078"/>
                  </a:lnTo>
                  <a:lnTo>
                    <a:pt x="667089" y="528497"/>
                  </a:lnTo>
                  <a:lnTo>
                    <a:pt x="651252" y="579811"/>
                  </a:lnTo>
                  <a:lnTo>
                    <a:pt x="634228" y="628785"/>
                  </a:lnTo>
                  <a:lnTo>
                    <a:pt x="616107" y="675186"/>
                  </a:lnTo>
                  <a:lnTo>
                    <a:pt x="596981" y="718779"/>
                  </a:lnTo>
                  <a:lnTo>
                    <a:pt x="576942" y="759330"/>
                  </a:lnTo>
                  <a:lnTo>
                    <a:pt x="556080" y="796607"/>
                  </a:lnTo>
                  <a:lnTo>
                    <a:pt x="534487" y="830374"/>
                  </a:lnTo>
                  <a:lnTo>
                    <a:pt x="489474" y="886445"/>
                  </a:lnTo>
                  <a:lnTo>
                    <a:pt x="442635" y="925671"/>
                  </a:lnTo>
                  <a:lnTo>
                    <a:pt x="394698" y="946180"/>
                  </a:lnTo>
                  <a:lnTo>
                    <a:pt x="346396" y="951483"/>
                  </a:lnTo>
                  <a:lnTo>
                    <a:pt x="322337" y="959282"/>
                  </a:lnTo>
                  <a:lnTo>
                    <a:pt x="274857" y="989384"/>
                  </a:lnTo>
                  <a:lnTo>
                    <a:pt x="228840" y="1037266"/>
                  </a:lnTo>
                  <a:lnTo>
                    <a:pt x="185015" y="1101057"/>
                  </a:lnTo>
                  <a:lnTo>
                    <a:pt x="164153" y="1138333"/>
                  </a:lnTo>
                  <a:lnTo>
                    <a:pt x="144113" y="1178885"/>
                  </a:lnTo>
                  <a:lnTo>
                    <a:pt x="124988" y="1222478"/>
                  </a:lnTo>
                  <a:lnTo>
                    <a:pt x="106867" y="1268878"/>
                  </a:lnTo>
                  <a:lnTo>
                    <a:pt x="89842" y="1317852"/>
                  </a:lnTo>
                  <a:lnTo>
                    <a:pt x="74006" y="1369166"/>
                  </a:lnTo>
                  <a:lnTo>
                    <a:pt x="59448" y="1422585"/>
                  </a:lnTo>
                  <a:lnTo>
                    <a:pt x="46261" y="1477875"/>
                  </a:lnTo>
                  <a:lnTo>
                    <a:pt x="34536" y="1534804"/>
                  </a:lnTo>
                  <a:lnTo>
                    <a:pt x="24364" y="1593136"/>
                  </a:lnTo>
                  <a:lnTo>
                    <a:pt x="15836" y="1652638"/>
                  </a:lnTo>
                  <a:lnTo>
                    <a:pt x="9045" y="1713075"/>
                  </a:lnTo>
                  <a:lnTo>
                    <a:pt x="4080" y="1774215"/>
                  </a:lnTo>
                  <a:lnTo>
                    <a:pt x="1035" y="1835822"/>
                  </a:lnTo>
                  <a:lnTo>
                    <a:pt x="0" y="1897664"/>
                  </a:lnTo>
                </a:path>
              </a:pathLst>
            </a:custGeom>
            <a:ln w="13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79343" y="2720337"/>
            <a:ext cx="224154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L</a:t>
            </a:r>
            <a:r>
              <a:rPr sz="1500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0" y="1609645"/>
            <a:ext cx="4445635" cy="440351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20979" marR="283210" indent="-18288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220979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Neural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nodes:</a:t>
            </a:r>
            <a:endParaRPr sz="2000" dirty="0">
              <a:latin typeface="Calibri"/>
              <a:cs typeface="Calibri"/>
            </a:endParaRPr>
          </a:p>
          <a:p>
            <a:pPr marL="621665" lvl="1" indent="-183515">
              <a:lnSpc>
                <a:spcPct val="100000"/>
              </a:lnSpc>
              <a:buFont typeface="Arial"/>
              <a:buChar char="–"/>
              <a:tabLst>
                <a:tab pos="6223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layer</a:t>
            </a:r>
            <a:endParaRPr sz="2000" dirty="0">
              <a:latin typeface="Calibri"/>
              <a:cs typeface="Calibri"/>
            </a:endParaRPr>
          </a:p>
          <a:p>
            <a:pPr marL="621665" lvl="1" indent="-183515">
              <a:lnSpc>
                <a:spcPct val="100000"/>
              </a:lnSpc>
              <a:buFont typeface="Arial"/>
              <a:buChar char="–"/>
              <a:tabLst>
                <a:tab pos="622300" algn="l"/>
              </a:tabLst>
            </a:pP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hidden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endParaRPr sz="2000" dirty="0">
              <a:latin typeface="Calibri"/>
              <a:cs typeface="Calibri"/>
            </a:endParaRPr>
          </a:p>
          <a:p>
            <a:pPr marL="621665" lvl="1" indent="-183515">
              <a:lnSpc>
                <a:spcPct val="100000"/>
              </a:lnSpc>
              <a:buFont typeface="Arial"/>
              <a:buChar char="–"/>
              <a:tabLst>
                <a:tab pos="6223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layer</a:t>
            </a:r>
            <a:endParaRPr sz="2000" dirty="0">
              <a:latin typeface="Calibri"/>
              <a:cs typeface="Calibri"/>
            </a:endParaRPr>
          </a:p>
          <a:p>
            <a:pPr marL="220979" marR="120014" indent="-182880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y,</a:t>
            </a:r>
            <a:r>
              <a:rPr sz="2000" dirty="0">
                <a:latin typeface="Calibri"/>
                <a:cs typeface="Calibri"/>
              </a:rPr>
              <a:t> 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neural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output.</a:t>
            </a:r>
            <a:endParaRPr sz="2000" dirty="0">
              <a:latin typeface="Calibri"/>
              <a:cs typeface="Calibri"/>
            </a:endParaRPr>
          </a:p>
          <a:p>
            <a:pPr marL="220979" marR="122555" indent="-18288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each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network.</a:t>
            </a:r>
            <a:endParaRPr sz="2000" dirty="0">
              <a:latin typeface="Calibri"/>
              <a:cs typeface="Calibri"/>
            </a:endParaRPr>
          </a:p>
          <a:p>
            <a:pPr marL="220345" marR="30480" indent="-182880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trying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classify,</a:t>
            </a:r>
            <a:r>
              <a:rPr sz="2000" spc="-5" dirty="0">
                <a:latin typeface="Calibri"/>
                <a:cs typeface="Calibri"/>
              </a:rPr>
              <a:t> x</a:t>
            </a:r>
            <a:r>
              <a:rPr sz="2000" spc="-7" baseline="-20833" dirty="0">
                <a:latin typeface="Calibri"/>
                <a:cs typeface="Calibri"/>
              </a:rPr>
              <a:t>1</a:t>
            </a:r>
            <a:r>
              <a:rPr sz="2000" spc="202" baseline="-2083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7" baseline="-20833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inputs.</a:t>
            </a:r>
            <a:endParaRPr sz="2000" dirty="0">
              <a:latin typeface="Calibri"/>
              <a:cs typeface="Calibri"/>
            </a:endParaRPr>
          </a:p>
          <a:p>
            <a:pPr marL="220979" marR="280035" indent="-18288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 output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classified.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2585" y="3128200"/>
            <a:ext cx="3762375" cy="2216785"/>
            <a:chOff x="5042585" y="3128200"/>
            <a:chExt cx="3762375" cy="2216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35" y="3568979"/>
              <a:ext cx="485235" cy="4848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201659" y="0"/>
                  </a:moveTo>
                  <a:lnTo>
                    <a:pt x="155421" y="5321"/>
                  </a:lnTo>
                  <a:lnTo>
                    <a:pt x="112975" y="20480"/>
                  </a:lnTo>
                  <a:lnTo>
                    <a:pt x="75532" y="44266"/>
                  </a:lnTo>
                  <a:lnTo>
                    <a:pt x="44302" y="75470"/>
                  </a:lnTo>
                  <a:lnTo>
                    <a:pt x="20497" y="112883"/>
                  </a:lnTo>
                  <a:lnTo>
                    <a:pt x="5326" y="155295"/>
                  </a:lnTo>
                  <a:lnTo>
                    <a:pt x="0" y="201496"/>
                  </a:lnTo>
                  <a:lnTo>
                    <a:pt x="5326" y="247698"/>
                  </a:lnTo>
                  <a:lnTo>
                    <a:pt x="20497" y="290110"/>
                  </a:lnTo>
                  <a:lnTo>
                    <a:pt x="44302" y="327523"/>
                  </a:lnTo>
                  <a:lnTo>
                    <a:pt x="75532" y="358727"/>
                  </a:lnTo>
                  <a:lnTo>
                    <a:pt x="112975" y="382513"/>
                  </a:lnTo>
                  <a:lnTo>
                    <a:pt x="155421" y="397672"/>
                  </a:lnTo>
                  <a:lnTo>
                    <a:pt x="201659" y="402993"/>
                  </a:lnTo>
                  <a:lnTo>
                    <a:pt x="247897" y="397672"/>
                  </a:lnTo>
                  <a:lnTo>
                    <a:pt x="290343" y="382513"/>
                  </a:lnTo>
                  <a:lnTo>
                    <a:pt x="327786" y="358727"/>
                  </a:lnTo>
                  <a:lnTo>
                    <a:pt x="359015" y="327523"/>
                  </a:lnTo>
                  <a:lnTo>
                    <a:pt x="382820" y="290110"/>
                  </a:lnTo>
                  <a:lnTo>
                    <a:pt x="397991" y="247698"/>
                  </a:lnTo>
                  <a:lnTo>
                    <a:pt x="403317" y="201496"/>
                  </a:lnTo>
                  <a:lnTo>
                    <a:pt x="397991" y="155295"/>
                  </a:lnTo>
                  <a:lnTo>
                    <a:pt x="382820" y="112883"/>
                  </a:lnTo>
                  <a:lnTo>
                    <a:pt x="359015" y="75470"/>
                  </a:lnTo>
                  <a:lnTo>
                    <a:pt x="327786" y="44266"/>
                  </a:lnTo>
                  <a:lnTo>
                    <a:pt x="290343" y="20480"/>
                  </a:lnTo>
                  <a:lnTo>
                    <a:pt x="247897" y="5321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0" y="201497"/>
                  </a:moveTo>
                  <a:lnTo>
                    <a:pt x="5325" y="155295"/>
                  </a:lnTo>
                  <a:lnTo>
                    <a:pt x="20496" y="112883"/>
                  </a:lnTo>
                  <a:lnTo>
                    <a:pt x="44302" y="75470"/>
                  </a:lnTo>
                  <a:lnTo>
                    <a:pt x="75531" y="44266"/>
                  </a:lnTo>
                  <a:lnTo>
                    <a:pt x="112974" y="20480"/>
                  </a:lnTo>
                  <a:lnTo>
                    <a:pt x="155420" y="5321"/>
                  </a:lnTo>
                  <a:lnTo>
                    <a:pt x="201658" y="0"/>
                  </a:lnTo>
                  <a:lnTo>
                    <a:pt x="247897" y="5321"/>
                  </a:lnTo>
                  <a:lnTo>
                    <a:pt x="290342" y="20480"/>
                  </a:lnTo>
                  <a:lnTo>
                    <a:pt x="327785" y="44266"/>
                  </a:lnTo>
                  <a:lnTo>
                    <a:pt x="359014" y="75471"/>
                  </a:lnTo>
                  <a:lnTo>
                    <a:pt x="382820" y="112883"/>
                  </a:lnTo>
                  <a:lnTo>
                    <a:pt x="397991" y="155295"/>
                  </a:lnTo>
                  <a:lnTo>
                    <a:pt x="403316" y="201497"/>
                  </a:lnTo>
                  <a:lnTo>
                    <a:pt x="397991" y="247699"/>
                  </a:lnTo>
                  <a:lnTo>
                    <a:pt x="382820" y="290111"/>
                  </a:lnTo>
                  <a:lnTo>
                    <a:pt x="359014" y="327524"/>
                  </a:lnTo>
                  <a:lnTo>
                    <a:pt x="327785" y="358728"/>
                  </a:lnTo>
                  <a:lnTo>
                    <a:pt x="290342" y="382514"/>
                  </a:lnTo>
                  <a:lnTo>
                    <a:pt x="247897" y="397673"/>
                  </a:lnTo>
                  <a:lnTo>
                    <a:pt x="201658" y="402994"/>
                  </a:lnTo>
                  <a:lnTo>
                    <a:pt x="155420" y="397673"/>
                  </a:lnTo>
                  <a:lnTo>
                    <a:pt x="112974" y="382514"/>
                  </a:lnTo>
                  <a:lnTo>
                    <a:pt x="75531" y="358728"/>
                  </a:lnTo>
                  <a:lnTo>
                    <a:pt x="44302" y="327524"/>
                  </a:lnTo>
                  <a:lnTo>
                    <a:pt x="20496" y="290111"/>
                  </a:lnTo>
                  <a:lnTo>
                    <a:pt x="5326" y="247699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327" y="3128200"/>
              <a:ext cx="491533" cy="484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10" y="0"/>
                  </a:moveTo>
                  <a:lnTo>
                    <a:pt x="157849" y="5321"/>
                  </a:lnTo>
                  <a:lnTo>
                    <a:pt x="114739" y="20480"/>
                  </a:lnTo>
                  <a:lnTo>
                    <a:pt x="76711" y="44266"/>
                  </a:lnTo>
                  <a:lnTo>
                    <a:pt x="44994" y="75470"/>
                  </a:lnTo>
                  <a:lnTo>
                    <a:pt x="20817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7" y="290109"/>
                  </a:lnTo>
                  <a:lnTo>
                    <a:pt x="44994" y="327522"/>
                  </a:lnTo>
                  <a:lnTo>
                    <a:pt x="76711" y="358726"/>
                  </a:lnTo>
                  <a:lnTo>
                    <a:pt x="114739" y="382512"/>
                  </a:lnTo>
                  <a:lnTo>
                    <a:pt x="157849" y="397670"/>
                  </a:lnTo>
                  <a:lnTo>
                    <a:pt x="204810" y="402992"/>
                  </a:lnTo>
                  <a:lnTo>
                    <a:pt x="251771" y="397670"/>
                  </a:lnTo>
                  <a:lnTo>
                    <a:pt x="294880" y="382512"/>
                  </a:lnTo>
                  <a:lnTo>
                    <a:pt x="332908" y="358726"/>
                  </a:lnTo>
                  <a:lnTo>
                    <a:pt x="364626" y="327522"/>
                  </a:lnTo>
                  <a:lnTo>
                    <a:pt x="388803" y="290109"/>
                  </a:lnTo>
                  <a:lnTo>
                    <a:pt x="404211" y="247698"/>
                  </a:lnTo>
                  <a:lnTo>
                    <a:pt x="409620" y="201496"/>
                  </a:lnTo>
                  <a:lnTo>
                    <a:pt x="404211" y="155295"/>
                  </a:lnTo>
                  <a:lnTo>
                    <a:pt x="388803" y="112883"/>
                  </a:lnTo>
                  <a:lnTo>
                    <a:pt x="364626" y="75470"/>
                  </a:lnTo>
                  <a:lnTo>
                    <a:pt x="332908" y="44266"/>
                  </a:lnTo>
                  <a:lnTo>
                    <a:pt x="294880" y="20480"/>
                  </a:lnTo>
                  <a:lnTo>
                    <a:pt x="251771" y="5321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4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2" y="44266"/>
                  </a:lnTo>
                  <a:lnTo>
                    <a:pt x="114740" y="20480"/>
                  </a:lnTo>
                  <a:lnTo>
                    <a:pt x="157849" y="5321"/>
                  </a:lnTo>
                  <a:lnTo>
                    <a:pt x="204810" y="0"/>
                  </a:lnTo>
                  <a:lnTo>
                    <a:pt x="251771" y="5321"/>
                  </a:lnTo>
                  <a:lnTo>
                    <a:pt x="294881" y="20480"/>
                  </a:lnTo>
                  <a:lnTo>
                    <a:pt x="332909" y="44266"/>
                  </a:lnTo>
                  <a:lnTo>
                    <a:pt x="364626" y="75470"/>
                  </a:lnTo>
                  <a:lnTo>
                    <a:pt x="388803" y="112883"/>
                  </a:lnTo>
                  <a:lnTo>
                    <a:pt x="404211" y="155294"/>
                  </a:lnTo>
                  <a:lnTo>
                    <a:pt x="409620" y="201496"/>
                  </a:lnTo>
                  <a:lnTo>
                    <a:pt x="404211" y="247697"/>
                  </a:lnTo>
                  <a:lnTo>
                    <a:pt x="388803" y="290109"/>
                  </a:lnTo>
                  <a:lnTo>
                    <a:pt x="364626" y="327522"/>
                  </a:lnTo>
                  <a:lnTo>
                    <a:pt x="332909" y="358726"/>
                  </a:lnTo>
                  <a:lnTo>
                    <a:pt x="294881" y="382512"/>
                  </a:lnTo>
                  <a:lnTo>
                    <a:pt x="251771" y="397671"/>
                  </a:lnTo>
                  <a:lnTo>
                    <a:pt x="204810" y="402992"/>
                  </a:lnTo>
                  <a:lnTo>
                    <a:pt x="157849" y="397671"/>
                  </a:lnTo>
                  <a:lnTo>
                    <a:pt x="114740" y="382512"/>
                  </a:lnTo>
                  <a:lnTo>
                    <a:pt x="76711" y="358726"/>
                  </a:lnTo>
                  <a:lnTo>
                    <a:pt x="44994" y="327522"/>
                  </a:lnTo>
                  <a:lnTo>
                    <a:pt x="20817" y="290109"/>
                  </a:lnTo>
                  <a:lnTo>
                    <a:pt x="5409" y="247697"/>
                  </a:lnTo>
                  <a:lnTo>
                    <a:pt x="0" y="20149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929" y="3241542"/>
              <a:ext cx="831841" cy="4785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3204" y="3390770"/>
              <a:ext cx="580390" cy="265430"/>
            </a:xfrm>
            <a:custGeom>
              <a:avLst/>
              <a:gdLst/>
              <a:ahLst/>
              <a:cxnLst/>
              <a:rect l="l" t="t" r="r" b="b"/>
              <a:pathLst>
                <a:path w="580390" h="265429">
                  <a:moveTo>
                    <a:pt x="0" y="265099"/>
                  </a:moveTo>
                  <a:lnTo>
                    <a:pt x="579977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99191" y="3354369"/>
              <a:ext cx="106045" cy="86360"/>
            </a:xfrm>
            <a:custGeom>
              <a:avLst/>
              <a:gdLst/>
              <a:ahLst/>
              <a:cxnLst/>
              <a:rect l="l" t="t" r="r" b="b"/>
              <a:pathLst>
                <a:path w="106045" h="86360">
                  <a:moveTo>
                    <a:pt x="0" y="0"/>
                  </a:moveTo>
                  <a:lnTo>
                    <a:pt x="39319" y="85892"/>
                  </a:lnTo>
                  <a:lnTo>
                    <a:pt x="105622" y="3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1327" y="4003453"/>
              <a:ext cx="491533" cy="4911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02290" y="4031783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204810" y="0"/>
                  </a:moveTo>
                  <a:lnTo>
                    <a:pt x="157849" y="5404"/>
                  </a:lnTo>
                  <a:lnTo>
                    <a:pt x="114739" y="20800"/>
                  </a:lnTo>
                  <a:lnTo>
                    <a:pt x="76711" y="44958"/>
                  </a:lnTo>
                  <a:lnTo>
                    <a:pt x="44994" y="76650"/>
                  </a:lnTo>
                  <a:lnTo>
                    <a:pt x="20817" y="114648"/>
                  </a:lnTo>
                  <a:lnTo>
                    <a:pt x="5409" y="157723"/>
                  </a:lnTo>
                  <a:lnTo>
                    <a:pt x="0" y="204646"/>
                  </a:lnTo>
                  <a:lnTo>
                    <a:pt x="5409" y="251569"/>
                  </a:lnTo>
                  <a:lnTo>
                    <a:pt x="20817" y="294644"/>
                  </a:lnTo>
                  <a:lnTo>
                    <a:pt x="44994" y="332641"/>
                  </a:lnTo>
                  <a:lnTo>
                    <a:pt x="76711" y="364333"/>
                  </a:lnTo>
                  <a:lnTo>
                    <a:pt x="114739" y="388491"/>
                  </a:lnTo>
                  <a:lnTo>
                    <a:pt x="157849" y="403886"/>
                  </a:lnTo>
                  <a:lnTo>
                    <a:pt x="204810" y="409291"/>
                  </a:lnTo>
                  <a:lnTo>
                    <a:pt x="251771" y="403886"/>
                  </a:lnTo>
                  <a:lnTo>
                    <a:pt x="294880" y="388491"/>
                  </a:lnTo>
                  <a:lnTo>
                    <a:pt x="332908" y="364333"/>
                  </a:lnTo>
                  <a:lnTo>
                    <a:pt x="364626" y="332641"/>
                  </a:lnTo>
                  <a:lnTo>
                    <a:pt x="388803" y="294644"/>
                  </a:lnTo>
                  <a:lnTo>
                    <a:pt x="404211" y="251569"/>
                  </a:lnTo>
                  <a:lnTo>
                    <a:pt x="409620" y="204646"/>
                  </a:lnTo>
                  <a:lnTo>
                    <a:pt x="404211" y="157723"/>
                  </a:lnTo>
                  <a:lnTo>
                    <a:pt x="388803" y="114648"/>
                  </a:lnTo>
                  <a:lnTo>
                    <a:pt x="364626" y="76650"/>
                  </a:lnTo>
                  <a:lnTo>
                    <a:pt x="332908" y="44958"/>
                  </a:lnTo>
                  <a:lnTo>
                    <a:pt x="294880" y="20800"/>
                  </a:lnTo>
                  <a:lnTo>
                    <a:pt x="251771" y="5404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2290" y="4031784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0" y="204645"/>
                  </a:moveTo>
                  <a:lnTo>
                    <a:pt x="5409" y="157722"/>
                  </a:lnTo>
                  <a:lnTo>
                    <a:pt x="20817" y="114647"/>
                  </a:lnTo>
                  <a:lnTo>
                    <a:pt x="44994" y="76650"/>
                  </a:lnTo>
                  <a:lnTo>
                    <a:pt x="76712" y="44958"/>
                  </a:lnTo>
                  <a:lnTo>
                    <a:pt x="114740" y="20800"/>
                  </a:lnTo>
                  <a:lnTo>
                    <a:pt x="157849" y="5404"/>
                  </a:lnTo>
                  <a:lnTo>
                    <a:pt x="204810" y="0"/>
                  </a:lnTo>
                  <a:lnTo>
                    <a:pt x="251771" y="5404"/>
                  </a:lnTo>
                  <a:lnTo>
                    <a:pt x="294881" y="20800"/>
                  </a:lnTo>
                  <a:lnTo>
                    <a:pt x="332909" y="44958"/>
                  </a:lnTo>
                  <a:lnTo>
                    <a:pt x="364626" y="76650"/>
                  </a:lnTo>
                  <a:lnTo>
                    <a:pt x="388803" y="114647"/>
                  </a:lnTo>
                  <a:lnTo>
                    <a:pt x="404211" y="157722"/>
                  </a:lnTo>
                  <a:lnTo>
                    <a:pt x="409620" y="204645"/>
                  </a:lnTo>
                  <a:lnTo>
                    <a:pt x="404211" y="251569"/>
                  </a:lnTo>
                  <a:lnTo>
                    <a:pt x="388803" y="294643"/>
                  </a:lnTo>
                  <a:lnTo>
                    <a:pt x="364626" y="332641"/>
                  </a:lnTo>
                  <a:lnTo>
                    <a:pt x="332909" y="364333"/>
                  </a:lnTo>
                  <a:lnTo>
                    <a:pt x="294881" y="388490"/>
                  </a:lnTo>
                  <a:lnTo>
                    <a:pt x="251771" y="403886"/>
                  </a:lnTo>
                  <a:lnTo>
                    <a:pt x="204810" y="409291"/>
                  </a:lnTo>
                  <a:lnTo>
                    <a:pt x="157849" y="403886"/>
                  </a:lnTo>
                  <a:lnTo>
                    <a:pt x="114740" y="388490"/>
                  </a:lnTo>
                  <a:lnTo>
                    <a:pt x="76711" y="364333"/>
                  </a:lnTo>
                  <a:lnTo>
                    <a:pt x="44994" y="332641"/>
                  </a:lnTo>
                  <a:lnTo>
                    <a:pt x="20817" y="294643"/>
                  </a:lnTo>
                  <a:lnTo>
                    <a:pt x="5409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646" y="3751581"/>
              <a:ext cx="775122" cy="6170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09912" y="3786219"/>
              <a:ext cx="528955" cy="389890"/>
            </a:xfrm>
            <a:custGeom>
              <a:avLst/>
              <a:gdLst/>
              <a:ahLst/>
              <a:cxnLst/>
              <a:rect l="l" t="t" r="r" b="b"/>
              <a:pathLst>
                <a:path w="528954" h="389889">
                  <a:moveTo>
                    <a:pt x="0" y="0"/>
                  </a:moveTo>
                  <a:lnTo>
                    <a:pt x="528737" y="389317"/>
                  </a:lnTo>
                </a:path>
              </a:pathLst>
            </a:custGeom>
            <a:ln w="2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7934" y="4128174"/>
              <a:ext cx="104139" cy="94615"/>
            </a:xfrm>
            <a:custGeom>
              <a:avLst/>
              <a:gdLst/>
              <a:ahLst/>
              <a:cxnLst/>
              <a:rect l="l" t="t" r="r" b="b"/>
              <a:pathLst>
                <a:path w="104140" h="94614">
                  <a:moveTo>
                    <a:pt x="56080" y="0"/>
                  </a:moveTo>
                  <a:lnTo>
                    <a:pt x="0" y="76034"/>
                  </a:lnTo>
                  <a:lnTo>
                    <a:pt x="104136" y="94052"/>
                  </a:lnTo>
                  <a:lnTo>
                    <a:pt x="5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35" y="4450524"/>
              <a:ext cx="485235" cy="491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06583" y="4478858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201656" y="0"/>
                  </a:moveTo>
                  <a:lnTo>
                    <a:pt x="155418" y="5404"/>
                  </a:lnTo>
                  <a:lnTo>
                    <a:pt x="112973" y="20800"/>
                  </a:lnTo>
                  <a:lnTo>
                    <a:pt x="75530" y="44958"/>
                  </a:lnTo>
                  <a:lnTo>
                    <a:pt x="44301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9"/>
                  </a:lnTo>
                  <a:lnTo>
                    <a:pt x="20496" y="294644"/>
                  </a:lnTo>
                  <a:lnTo>
                    <a:pt x="44301" y="332641"/>
                  </a:lnTo>
                  <a:lnTo>
                    <a:pt x="75530" y="364333"/>
                  </a:lnTo>
                  <a:lnTo>
                    <a:pt x="112973" y="388491"/>
                  </a:lnTo>
                  <a:lnTo>
                    <a:pt x="155418" y="403886"/>
                  </a:lnTo>
                  <a:lnTo>
                    <a:pt x="201656" y="409291"/>
                  </a:lnTo>
                  <a:lnTo>
                    <a:pt x="247895" y="403886"/>
                  </a:lnTo>
                  <a:lnTo>
                    <a:pt x="290340" y="388491"/>
                  </a:lnTo>
                  <a:lnTo>
                    <a:pt x="327783" y="364333"/>
                  </a:lnTo>
                  <a:lnTo>
                    <a:pt x="359012" y="332641"/>
                  </a:lnTo>
                  <a:lnTo>
                    <a:pt x="382817" y="294644"/>
                  </a:lnTo>
                  <a:lnTo>
                    <a:pt x="397988" y="251569"/>
                  </a:lnTo>
                  <a:lnTo>
                    <a:pt x="403313" y="204645"/>
                  </a:lnTo>
                  <a:lnTo>
                    <a:pt x="397988" y="157722"/>
                  </a:lnTo>
                  <a:lnTo>
                    <a:pt x="382817" y="114647"/>
                  </a:lnTo>
                  <a:lnTo>
                    <a:pt x="359012" y="76650"/>
                  </a:lnTo>
                  <a:lnTo>
                    <a:pt x="327783" y="44958"/>
                  </a:lnTo>
                  <a:lnTo>
                    <a:pt x="290340" y="20800"/>
                  </a:lnTo>
                  <a:lnTo>
                    <a:pt x="247895" y="5404"/>
                  </a:lnTo>
                  <a:lnTo>
                    <a:pt x="20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6583" y="4478859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1" y="76650"/>
                  </a:lnTo>
                  <a:lnTo>
                    <a:pt x="75530" y="44958"/>
                  </a:lnTo>
                  <a:lnTo>
                    <a:pt x="112973" y="20800"/>
                  </a:lnTo>
                  <a:lnTo>
                    <a:pt x="155419" y="5404"/>
                  </a:lnTo>
                  <a:lnTo>
                    <a:pt x="201657" y="0"/>
                  </a:lnTo>
                  <a:lnTo>
                    <a:pt x="247895" y="5404"/>
                  </a:lnTo>
                  <a:lnTo>
                    <a:pt x="290341" y="20800"/>
                  </a:lnTo>
                  <a:lnTo>
                    <a:pt x="327783" y="44958"/>
                  </a:lnTo>
                  <a:lnTo>
                    <a:pt x="359012" y="76650"/>
                  </a:lnTo>
                  <a:lnTo>
                    <a:pt x="382818" y="114647"/>
                  </a:lnTo>
                  <a:lnTo>
                    <a:pt x="397988" y="157722"/>
                  </a:lnTo>
                  <a:lnTo>
                    <a:pt x="403314" y="204645"/>
                  </a:lnTo>
                  <a:lnTo>
                    <a:pt x="397988" y="251569"/>
                  </a:lnTo>
                  <a:lnTo>
                    <a:pt x="382817" y="294644"/>
                  </a:lnTo>
                  <a:lnTo>
                    <a:pt x="359012" y="332641"/>
                  </a:lnTo>
                  <a:lnTo>
                    <a:pt x="327783" y="364333"/>
                  </a:lnTo>
                  <a:lnTo>
                    <a:pt x="290341" y="388491"/>
                  </a:lnTo>
                  <a:lnTo>
                    <a:pt x="247895" y="403887"/>
                  </a:lnTo>
                  <a:lnTo>
                    <a:pt x="201657" y="409291"/>
                  </a:lnTo>
                  <a:lnTo>
                    <a:pt x="155419" y="403887"/>
                  </a:lnTo>
                  <a:lnTo>
                    <a:pt x="112973" y="388491"/>
                  </a:lnTo>
                  <a:lnTo>
                    <a:pt x="75530" y="364333"/>
                  </a:lnTo>
                  <a:lnTo>
                    <a:pt x="44301" y="332641"/>
                  </a:lnTo>
                  <a:lnTo>
                    <a:pt x="20496" y="294644"/>
                  </a:lnTo>
                  <a:lnTo>
                    <a:pt x="5326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327" y="4859820"/>
              <a:ext cx="491533" cy="4848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02271" y="4888148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07" y="0"/>
                  </a:moveTo>
                  <a:lnTo>
                    <a:pt x="157847" y="5321"/>
                  </a:lnTo>
                  <a:lnTo>
                    <a:pt x="114738" y="20480"/>
                  </a:lnTo>
                  <a:lnTo>
                    <a:pt x="76710" y="44266"/>
                  </a:lnTo>
                  <a:lnTo>
                    <a:pt x="44993" y="75470"/>
                  </a:lnTo>
                  <a:lnTo>
                    <a:pt x="20816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6" y="290110"/>
                  </a:lnTo>
                  <a:lnTo>
                    <a:pt x="44993" y="327523"/>
                  </a:lnTo>
                  <a:lnTo>
                    <a:pt x="76710" y="358728"/>
                  </a:lnTo>
                  <a:lnTo>
                    <a:pt x="114738" y="382514"/>
                  </a:lnTo>
                  <a:lnTo>
                    <a:pt x="157847" y="397673"/>
                  </a:lnTo>
                  <a:lnTo>
                    <a:pt x="204807" y="402995"/>
                  </a:lnTo>
                  <a:lnTo>
                    <a:pt x="251768" y="397673"/>
                  </a:lnTo>
                  <a:lnTo>
                    <a:pt x="294878" y="382514"/>
                  </a:lnTo>
                  <a:lnTo>
                    <a:pt x="332905" y="358728"/>
                  </a:lnTo>
                  <a:lnTo>
                    <a:pt x="364622" y="327523"/>
                  </a:lnTo>
                  <a:lnTo>
                    <a:pt x="388800" y="290110"/>
                  </a:lnTo>
                  <a:lnTo>
                    <a:pt x="404207" y="247698"/>
                  </a:lnTo>
                  <a:lnTo>
                    <a:pt x="409616" y="201496"/>
                  </a:lnTo>
                  <a:lnTo>
                    <a:pt x="404207" y="155295"/>
                  </a:lnTo>
                  <a:lnTo>
                    <a:pt x="388800" y="112883"/>
                  </a:lnTo>
                  <a:lnTo>
                    <a:pt x="364622" y="75470"/>
                  </a:lnTo>
                  <a:lnTo>
                    <a:pt x="332905" y="44266"/>
                  </a:lnTo>
                  <a:lnTo>
                    <a:pt x="294878" y="20480"/>
                  </a:lnTo>
                  <a:lnTo>
                    <a:pt x="251768" y="5321"/>
                  </a:lnTo>
                  <a:lnTo>
                    <a:pt x="20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02271" y="488814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5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1" y="44266"/>
                  </a:lnTo>
                  <a:lnTo>
                    <a:pt x="114739" y="20480"/>
                  </a:lnTo>
                  <a:lnTo>
                    <a:pt x="157848" y="5321"/>
                  </a:lnTo>
                  <a:lnTo>
                    <a:pt x="204809" y="0"/>
                  </a:lnTo>
                  <a:lnTo>
                    <a:pt x="251769" y="5321"/>
                  </a:lnTo>
                  <a:lnTo>
                    <a:pt x="294878" y="20480"/>
                  </a:lnTo>
                  <a:lnTo>
                    <a:pt x="332906" y="44266"/>
                  </a:lnTo>
                  <a:lnTo>
                    <a:pt x="364623" y="75470"/>
                  </a:lnTo>
                  <a:lnTo>
                    <a:pt x="388800" y="112883"/>
                  </a:lnTo>
                  <a:lnTo>
                    <a:pt x="404208" y="155295"/>
                  </a:lnTo>
                  <a:lnTo>
                    <a:pt x="409617" y="201496"/>
                  </a:lnTo>
                  <a:lnTo>
                    <a:pt x="404208" y="247698"/>
                  </a:lnTo>
                  <a:lnTo>
                    <a:pt x="388800" y="290110"/>
                  </a:lnTo>
                  <a:lnTo>
                    <a:pt x="364623" y="327523"/>
                  </a:lnTo>
                  <a:lnTo>
                    <a:pt x="332906" y="358727"/>
                  </a:lnTo>
                  <a:lnTo>
                    <a:pt x="294878" y="382513"/>
                  </a:lnTo>
                  <a:lnTo>
                    <a:pt x="251769" y="397672"/>
                  </a:lnTo>
                  <a:lnTo>
                    <a:pt x="204809" y="402994"/>
                  </a:lnTo>
                  <a:lnTo>
                    <a:pt x="157848" y="397672"/>
                  </a:lnTo>
                  <a:lnTo>
                    <a:pt x="114739" y="382513"/>
                  </a:lnTo>
                  <a:lnTo>
                    <a:pt x="76711" y="358727"/>
                  </a:lnTo>
                  <a:lnTo>
                    <a:pt x="44994" y="327523"/>
                  </a:lnTo>
                  <a:lnTo>
                    <a:pt x="20817" y="290110"/>
                  </a:lnTo>
                  <a:lnTo>
                    <a:pt x="5409" y="247698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632" y="3852341"/>
              <a:ext cx="894854" cy="12404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53199" y="3886960"/>
              <a:ext cx="667385" cy="995680"/>
            </a:xfrm>
            <a:custGeom>
              <a:avLst/>
              <a:gdLst/>
              <a:ahLst/>
              <a:cxnLst/>
              <a:rect l="l" t="t" r="r" b="b"/>
              <a:pathLst>
                <a:path w="667384" h="995679">
                  <a:moveTo>
                    <a:pt x="0" y="0"/>
                  </a:moveTo>
                  <a:lnTo>
                    <a:pt x="667226" y="995292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370" y="4842887"/>
              <a:ext cx="92075" cy="104775"/>
            </a:xfrm>
            <a:custGeom>
              <a:avLst/>
              <a:gdLst/>
              <a:ahLst/>
              <a:cxnLst/>
              <a:rect l="l" t="t" r="r" b="b"/>
              <a:pathLst>
                <a:path w="92075" h="104775">
                  <a:moveTo>
                    <a:pt x="78538" y="0"/>
                  </a:moveTo>
                  <a:lnTo>
                    <a:pt x="0" y="52561"/>
                  </a:lnTo>
                  <a:lnTo>
                    <a:pt x="91871" y="104757"/>
                  </a:lnTo>
                  <a:lnTo>
                    <a:pt x="78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9627" y="3386369"/>
              <a:ext cx="894859" cy="1215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53188" y="3567791"/>
              <a:ext cx="666750" cy="972819"/>
            </a:xfrm>
            <a:custGeom>
              <a:avLst/>
              <a:gdLst/>
              <a:ahLst/>
              <a:cxnLst/>
              <a:rect l="l" t="t" r="r" b="b"/>
              <a:pathLst>
                <a:path w="666750" h="972820">
                  <a:moveTo>
                    <a:pt x="0" y="972260"/>
                  </a:moveTo>
                  <a:lnTo>
                    <a:pt x="666544" y="0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1828" y="3502853"/>
              <a:ext cx="92710" cy="104775"/>
            </a:xfrm>
            <a:custGeom>
              <a:avLst/>
              <a:gdLst/>
              <a:ahLst/>
              <a:cxnLst/>
              <a:rect l="l" t="t" r="r" b="b"/>
              <a:pathLst>
                <a:path w="92709" h="104775">
                  <a:moveTo>
                    <a:pt x="92415" y="0"/>
                  </a:moveTo>
                  <a:lnTo>
                    <a:pt x="0" y="51229"/>
                  </a:lnTo>
                  <a:lnTo>
                    <a:pt x="77983" y="104609"/>
                  </a:lnTo>
                  <a:lnTo>
                    <a:pt x="9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46" y="4261624"/>
              <a:ext cx="831828" cy="4848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09909" y="4411344"/>
              <a:ext cx="580390" cy="270510"/>
            </a:xfrm>
            <a:custGeom>
              <a:avLst/>
              <a:gdLst/>
              <a:ahLst/>
              <a:cxnLst/>
              <a:rect l="l" t="t" r="r" b="b"/>
              <a:pathLst>
                <a:path w="580390" h="270510">
                  <a:moveTo>
                    <a:pt x="0" y="270103"/>
                  </a:moveTo>
                  <a:lnTo>
                    <a:pt x="580203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5864" y="4375198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39917" y="85618"/>
                  </a:lnTo>
                  <a:lnTo>
                    <a:pt x="105644" y="2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2230" y="4784258"/>
              <a:ext cx="825539" cy="4533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53183" y="4825178"/>
              <a:ext cx="579120" cy="235585"/>
            </a:xfrm>
            <a:custGeom>
              <a:avLst/>
              <a:gdLst/>
              <a:ahLst/>
              <a:cxnLst/>
              <a:rect l="l" t="t" r="r" b="b"/>
              <a:pathLst>
                <a:path w="579120" h="235585">
                  <a:moveTo>
                    <a:pt x="0" y="0"/>
                  </a:moveTo>
                  <a:lnTo>
                    <a:pt x="578636" y="235170"/>
                  </a:lnTo>
                </a:path>
              </a:pathLst>
            </a:custGeom>
            <a:ln w="21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9421" y="5010682"/>
              <a:ext cx="105410" cy="87630"/>
            </a:xfrm>
            <a:custGeom>
              <a:avLst/>
              <a:gdLst/>
              <a:ahLst/>
              <a:cxnLst/>
              <a:rect l="l" t="t" r="r" b="b"/>
              <a:pathLst>
                <a:path w="105409" h="87629">
                  <a:moveTo>
                    <a:pt x="35619" y="0"/>
                  </a:moveTo>
                  <a:lnTo>
                    <a:pt x="0" y="87490"/>
                  </a:lnTo>
                  <a:lnTo>
                    <a:pt x="105369" y="79335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1950" y="4003453"/>
              <a:ext cx="485240" cy="4911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42924" y="4031785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201659" y="0"/>
                  </a:moveTo>
                  <a:lnTo>
                    <a:pt x="155420" y="5404"/>
                  </a:lnTo>
                  <a:lnTo>
                    <a:pt x="112974" y="20800"/>
                  </a:lnTo>
                  <a:lnTo>
                    <a:pt x="75531" y="44958"/>
                  </a:lnTo>
                  <a:lnTo>
                    <a:pt x="44302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8"/>
                  </a:lnTo>
                  <a:lnTo>
                    <a:pt x="20496" y="294643"/>
                  </a:lnTo>
                  <a:lnTo>
                    <a:pt x="44302" y="332640"/>
                  </a:lnTo>
                  <a:lnTo>
                    <a:pt x="75531" y="364332"/>
                  </a:lnTo>
                  <a:lnTo>
                    <a:pt x="112974" y="388490"/>
                  </a:lnTo>
                  <a:lnTo>
                    <a:pt x="155420" y="403885"/>
                  </a:lnTo>
                  <a:lnTo>
                    <a:pt x="201659" y="409290"/>
                  </a:lnTo>
                  <a:lnTo>
                    <a:pt x="247897" y="403885"/>
                  </a:lnTo>
                  <a:lnTo>
                    <a:pt x="290343" y="388490"/>
                  </a:lnTo>
                  <a:lnTo>
                    <a:pt x="327786" y="364332"/>
                  </a:lnTo>
                  <a:lnTo>
                    <a:pt x="359016" y="332640"/>
                  </a:lnTo>
                  <a:lnTo>
                    <a:pt x="382821" y="294643"/>
                  </a:lnTo>
                  <a:lnTo>
                    <a:pt x="397992" y="251568"/>
                  </a:lnTo>
                  <a:lnTo>
                    <a:pt x="403318" y="204645"/>
                  </a:lnTo>
                  <a:lnTo>
                    <a:pt x="397993" y="157722"/>
                  </a:lnTo>
                  <a:lnTo>
                    <a:pt x="382822" y="114647"/>
                  </a:lnTo>
                  <a:lnTo>
                    <a:pt x="359016" y="76650"/>
                  </a:lnTo>
                  <a:lnTo>
                    <a:pt x="327787" y="44958"/>
                  </a:lnTo>
                  <a:lnTo>
                    <a:pt x="290344" y="20800"/>
                  </a:lnTo>
                  <a:lnTo>
                    <a:pt x="247898" y="5404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42924" y="4031784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2" y="76650"/>
                  </a:lnTo>
                  <a:lnTo>
                    <a:pt x="75531" y="44958"/>
                  </a:lnTo>
                  <a:lnTo>
                    <a:pt x="112974" y="20800"/>
                  </a:lnTo>
                  <a:lnTo>
                    <a:pt x="155420" y="5404"/>
                  </a:lnTo>
                  <a:lnTo>
                    <a:pt x="201659" y="0"/>
                  </a:lnTo>
                  <a:lnTo>
                    <a:pt x="247898" y="5404"/>
                  </a:lnTo>
                  <a:lnTo>
                    <a:pt x="290344" y="20800"/>
                  </a:lnTo>
                  <a:lnTo>
                    <a:pt x="327786" y="44958"/>
                  </a:lnTo>
                  <a:lnTo>
                    <a:pt x="359016" y="76650"/>
                  </a:lnTo>
                  <a:lnTo>
                    <a:pt x="382821" y="114647"/>
                  </a:lnTo>
                  <a:lnTo>
                    <a:pt x="397992" y="157722"/>
                  </a:lnTo>
                  <a:lnTo>
                    <a:pt x="403318" y="204645"/>
                  </a:lnTo>
                  <a:lnTo>
                    <a:pt x="397992" y="251569"/>
                  </a:lnTo>
                  <a:lnTo>
                    <a:pt x="382821" y="294643"/>
                  </a:lnTo>
                  <a:lnTo>
                    <a:pt x="359016" y="332641"/>
                  </a:lnTo>
                  <a:lnTo>
                    <a:pt x="327786" y="364333"/>
                  </a:lnTo>
                  <a:lnTo>
                    <a:pt x="290343" y="388491"/>
                  </a:lnTo>
                  <a:lnTo>
                    <a:pt x="247897" y="403886"/>
                  </a:lnTo>
                  <a:lnTo>
                    <a:pt x="201659" y="409291"/>
                  </a:lnTo>
                  <a:lnTo>
                    <a:pt x="155420" y="403886"/>
                  </a:lnTo>
                  <a:lnTo>
                    <a:pt x="112974" y="388491"/>
                  </a:lnTo>
                  <a:lnTo>
                    <a:pt x="75531" y="364333"/>
                  </a:lnTo>
                  <a:lnTo>
                    <a:pt x="44302" y="332641"/>
                  </a:lnTo>
                  <a:lnTo>
                    <a:pt x="20496" y="294643"/>
                  </a:lnTo>
                  <a:lnTo>
                    <a:pt x="5325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4641" y="3323412"/>
              <a:ext cx="970470" cy="9130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11906" y="3358040"/>
              <a:ext cx="735330" cy="680720"/>
            </a:xfrm>
            <a:custGeom>
              <a:avLst/>
              <a:gdLst/>
              <a:ahLst/>
              <a:cxnLst/>
              <a:rect l="l" t="t" r="r" b="b"/>
              <a:pathLst>
                <a:path w="735329" h="680720">
                  <a:moveTo>
                    <a:pt x="0" y="0"/>
                  </a:moveTo>
                  <a:lnTo>
                    <a:pt x="735090" y="680367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03327" y="3993059"/>
              <a:ext cx="101600" cy="99060"/>
            </a:xfrm>
            <a:custGeom>
              <a:avLst/>
              <a:gdLst/>
              <a:ahLst/>
              <a:cxnLst/>
              <a:rect l="l" t="t" r="r" b="b"/>
              <a:pathLst>
                <a:path w="101600" h="99060">
                  <a:moveTo>
                    <a:pt x="64240" y="0"/>
                  </a:moveTo>
                  <a:lnTo>
                    <a:pt x="0" y="69288"/>
                  </a:lnTo>
                  <a:lnTo>
                    <a:pt x="101465" y="98832"/>
                  </a:lnTo>
                  <a:lnTo>
                    <a:pt x="64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7240" y="4116800"/>
              <a:ext cx="901161" cy="26446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11907" y="4233283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65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50807" y="418605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4641" y="4261637"/>
              <a:ext cx="970470" cy="8878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011912" y="4430708"/>
              <a:ext cx="734695" cy="659130"/>
            </a:xfrm>
            <a:custGeom>
              <a:avLst/>
              <a:gdLst/>
              <a:ahLst/>
              <a:cxnLst/>
              <a:rect l="l" t="t" r="r" b="b"/>
              <a:pathLst>
                <a:path w="734695" h="659129">
                  <a:moveTo>
                    <a:pt x="0" y="658983"/>
                  </a:moveTo>
                  <a:lnTo>
                    <a:pt x="734277" y="0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02861" y="4378114"/>
              <a:ext cx="102235" cy="98425"/>
            </a:xfrm>
            <a:custGeom>
              <a:avLst/>
              <a:gdLst/>
              <a:ahLst/>
              <a:cxnLst/>
              <a:rect l="l" t="t" r="r" b="b"/>
              <a:pathLst>
                <a:path w="102234" h="98425">
                  <a:moveTo>
                    <a:pt x="101908" y="0"/>
                  </a:moveTo>
                  <a:lnTo>
                    <a:pt x="0" y="27974"/>
                  </a:lnTo>
                  <a:lnTo>
                    <a:pt x="63162" y="98245"/>
                  </a:lnTo>
                  <a:lnTo>
                    <a:pt x="10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1578" y="4116806"/>
              <a:ext cx="693190" cy="26445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146230" y="4233298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3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6704" y="418606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3" y="0"/>
                  </a:moveTo>
                  <a:lnTo>
                    <a:pt x="0" y="94452"/>
                  </a:lnTo>
                  <a:lnTo>
                    <a:pt x="94529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3669730"/>
              <a:ext cx="693191" cy="26446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77237" y="3786216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2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7709" y="373898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3" y="0"/>
                  </a:moveTo>
                  <a:lnTo>
                    <a:pt x="0" y="94451"/>
                  </a:lnTo>
                  <a:lnTo>
                    <a:pt x="94528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4563875"/>
              <a:ext cx="693191" cy="2644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77232" y="4680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07700" y="463311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67545" y="3542649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67545" y="4475198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2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9963" y="2464864"/>
            <a:ext cx="458470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 marR="5080" indent="-19050">
              <a:lnSpc>
                <a:spcPct val="101299"/>
              </a:lnSpc>
              <a:spcBef>
                <a:spcPts val="110"/>
              </a:spcBef>
            </a:pP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npu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08041" y="2464864"/>
            <a:ext cx="59753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marR="5080" indent="-9461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h</a:t>
            </a: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dd</a:t>
            </a:r>
            <a:r>
              <a:rPr sz="1550" spc="10" dirty="0">
                <a:latin typeface="Calibri"/>
                <a:cs typeface="Calibri"/>
              </a:rPr>
              <a:t>en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64753" y="2458214"/>
            <a:ext cx="59118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330" marR="5080" indent="-8826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outpu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11735" y="3969393"/>
            <a:ext cx="1485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" y="1371885"/>
            <a:ext cx="4363085" cy="1123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95580" marR="218440" indent="-182880" algn="just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The output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node </a:t>
            </a:r>
            <a:r>
              <a:rPr sz="2000" spc="-5" dirty="0">
                <a:latin typeface="Calibri"/>
                <a:cs typeface="Calibri"/>
              </a:rPr>
              <a:t>that is </a:t>
            </a:r>
            <a:r>
              <a:rPr sz="2000" spc="-20" dirty="0">
                <a:latin typeface="Calibri"/>
                <a:cs typeface="Calibri"/>
              </a:rPr>
              <a:t>fed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 </a:t>
            </a:r>
            <a:r>
              <a:rPr sz="2000" dirty="0">
                <a:latin typeface="Calibri"/>
                <a:cs typeface="Calibri"/>
              </a:rPr>
              <a:t>node </a:t>
            </a:r>
            <a:r>
              <a:rPr sz="2000" spc="-5" dirty="0">
                <a:latin typeface="Calibri"/>
                <a:cs typeface="Calibri"/>
              </a:rPr>
              <a:t>is usually </a:t>
            </a:r>
            <a:r>
              <a:rPr sz="2000" spc="-10" dirty="0">
                <a:latin typeface="Calibri"/>
                <a:cs typeface="Calibri"/>
              </a:rPr>
              <a:t>calculated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equation.</a:t>
            </a:r>
            <a:endParaRPr sz="2000">
              <a:latin typeface="Calibri"/>
              <a:cs typeface="Calibri"/>
            </a:endParaRPr>
          </a:p>
          <a:p>
            <a:pPr marL="195580" indent="-182880" algn="just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variety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" y="2408184"/>
            <a:ext cx="4366895" cy="383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used,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simplest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413384">
              <a:lnSpc>
                <a:spcPts val="2155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f(x)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wx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ts val="2395"/>
              </a:lnSpc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layer):</a:t>
            </a:r>
            <a:endParaRPr sz="20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596900" algn="l"/>
              </a:tabLst>
            </a:pPr>
            <a:r>
              <a:rPr sz="1800" dirty="0">
                <a:latin typeface="Calibri"/>
                <a:cs typeface="Calibri"/>
              </a:rPr>
              <a:t>sums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(x)</a:t>
            </a:r>
            <a:endParaRPr sz="18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1800" spc="-5" dirty="0">
                <a:latin typeface="Calibri"/>
                <a:cs typeface="Calibri"/>
              </a:rPr>
              <a:t>multiplies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5" dirty="0">
                <a:latin typeface="Calibri"/>
                <a:cs typeface="Calibri"/>
              </a:rPr>
              <a:t> (x) 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weight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(w)</a:t>
            </a:r>
            <a:endParaRPr sz="18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1800" dirty="0">
                <a:latin typeface="Calibri"/>
                <a:cs typeface="Calibri"/>
              </a:rPr>
              <a:t>adds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  <a:p>
            <a:pPr marL="596265" marR="153670" lvl="1" indent="-596900" algn="r">
              <a:lnSpc>
                <a:spcPts val="2155"/>
              </a:lnSpc>
              <a:buFont typeface="Arial"/>
              <a:buChar char="–"/>
              <a:tabLst>
                <a:tab pos="596900" algn="l"/>
              </a:tabLst>
            </a:pPr>
            <a:r>
              <a:rPr sz="1800" spc="-10" dirty="0">
                <a:latin typeface="Calibri"/>
                <a:cs typeface="Calibri"/>
              </a:rPr>
              <a:t>feeds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f(x),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  <a:p>
            <a:pPr marL="195580" marR="139065" indent="-195580" algn="r">
              <a:lnSpc>
                <a:spcPts val="2395"/>
              </a:lnSpc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bias.</a:t>
            </a:r>
            <a:endParaRPr sz="2000">
              <a:latin typeface="Calibri"/>
              <a:cs typeface="Calibri"/>
            </a:endParaRPr>
          </a:p>
          <a:p>
            <a:pPr marL="195580" marR="5080" indent="-18288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weights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biases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determined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5" dirty="0">
                <a:latin typeface="Calibri"/>
                <a:cs typeface="Calibri"/>
              </a:rPr>
              <a:t> 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neural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adjusting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output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close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2585" y="3128200"/>
            <a:ext cx="3762375" cy="2216785"/>
            <a:chOff x="5042585" y="3128200"/>
            <a:chExt cx="3762375" cy="2216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35" y="3568979"/>
              <a:ext cx="485235" cy="4848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201659" y="0"/>
                  </a:moveTo>
                  <a:lnTo>
                    <a:pt x="155421" y="5321"/>
                  </a:lnTo>
                  <a:lnTo>
                    <a:pt x="112975" y="20480"/>
                  </a:lnTo>
                  <a:lnTo>
                    <a:pt x="75532" y="44266"/>
                  </a:lnTo>
                  <a:lnTo>
                    <a:pt x="44302" y="75470"/>
                  </a:lnTo>
                  <a:lnTo>
                    <a:pt x="20497" y="112883"/>
                  </a:lnTo>
                  <a:lnTo>
                    <a:pt x="5326" y="155295"/>
                  </a:lnTo>
                  <a:lnTo>
                    <a:pt x="0" y="201496"/>
                  </a:lnTo>
                  <a:lnTo>
                    <a:pt x="5326" y="247698"/>
                  </a:lnTo>
                  <a:lnTo>
                    <a:pt x="20497" y="290110"/>
                  </a:lnTo>
                  <a:lnTo>
                    <a:pt x="44302" y="327523"/>
                  </a:lnTo>
                  <a:lnTo>
                    <a:pt x="75532" y="358727"/>
                  </a:lnTo>
                  <a:lnTo>
                    <a:pt x="112975" y="382513"/>
                  </a:lnTo>
                  <a:lnTo>
                    <a:pt x="155421" y="397672"/>
                  </a:lnTo>
                  <a:lnTo>
                    <a:pt x="201659" y="402993"/>
                  </a:lnTo>
                  <a:lnTo>
                    <a:pt x="247897" y="397672"/>
                  </a:lnTo>
                  <a:lnTo>
                    <a:pt x="290343" y="382513"/>
                  </a:lnTo>
                  <a:lnTo>
                    <a:pt x="327786" y="358727"/>
                  </a:lnTo>
                  <a:lnTo>
                    <a:pt x="359015" y="327523"/>
                  </a:lnTo>
                  <a:lnTo>
                    <a:pt x="382820" y="290110"/>
                  </a:lnTo>
                  <a:lnTo>
                    <a:pt x="397991" y="247698"/>
                  </a:lnTo>
                  <a:lnTo>
                    <a:pt x="403317" y="201496"/>
                  </a:lnTo>
                  <a:lnTo>
                    <a:pt x="397991" y="155295"/>
                  </a:lnTo>
                  <a:lnTo>
                    <a:pt x="382820" y="112883"/>
                  </a:lnTo>
                  <a:lnTo>
                    <a:pt x="359015" y="75470"/>
                  </a:lnTo>
                  <a:lnTo>
                    <a:pt x="327786" y="44266"/>
                  </a:lnTo>
                  <a:lnTo>
                    <a:pt x="290343" y="20480"/>
                  </a:lnTo>
                  <a:lnTo>
                    <a:pt x="247897" y="5321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0" y="201497"/>
                  </a:moveTo>
                  <a:lnTo>
                    <a:pt x="5325" y="155295"/>
                  </a:lnTo>
                  <a:lnTo>
                    <a:pt x="20496" y="112883"/>
                  </a:lnTo>
                  <a:lnTo>
                    <a:pt x="44302" y="75470"/>
                  </a:lnTo>
                  <a:lnTo>
                    <a:pt x="75531" y="44266"/>
                  </a:lnTo>
                  <a:lnTo>
                    <a:pt x="112974" y="20480"/>
                  </a:lnTo>
                  <a:lnTo>
                    <a:pt x="155420" y="5321"/>
                  </a:lnTo>
                  <a:lnTo>
                    <a:pt x="201658" y="0"/>
                  </a:lnTo>
                  <a:lnTo>
                    <a:pt x="247897" y="5321"/>
                  </a:lnTo>
                  <a:lnTo>
                    <a:pt x="290342" y="20480"/>
                  </a:lnTo>
                  <a:lnTo>
                    <a:pt x="327785" y="44266"/>
                  </a:lnTo>
                  <a:lnTo>
                    <a:pt x="359014" y="75471"/>
                  </a:lnTo>
                  <a:lnTo>
                    <a:pt x="382820" y="112883"/>
                  </a:lnTo>
                  <a:lnTo>
                    <a:pt x="397991" y="155295"/>
                  </a:lnTo>
                  <a:lnTo>
                    <a:pt x="403316" y="201497"/>
                  </a:lnTo>
                  <a:lnTo>
                    <a:pt x="397991" y="247699"/>
                  </a:lnTo>
                  <a:lnTo>
                    <a:pt x="382820" y="290111"/>
                  </a:lnTo>
                  <a:lnTo>
                    <a:pt x="359014" y="327524"/>
                  </a:lnTo>
                  <a:lnTo>
                    <a:pt x="327785" y="358728"/>
                  </a:lnTo>
                  <a:lnTo>
                    <a:pt x="290342" y="382514"/>
                  </a:lnTo>
                  <a:lnTo>
                    <a:pt x="247897" y="397673"/>
                  </a:lnTo>
                  <a:lnTo>
                    <a:pt x="201658" y="402994"/>
                  </a:lnTo>
                  <a:lnTo>
                    <a:pt x="155420" y="397673"/>
                  </a:lnTo>
                  <a:lnTo>
                    <a:pt x="112974" y="382514"/>
                  </a:lnTo>
                  <a:lnTo>
                    <a:pt x="75531" y="358728"/>
                  </a:lnTo>
                  <a:lnTo>
                    <a:pt x="44302" y="327524"/>
                  </a:lnTo>
                  <a:lnTo>
                    <a:pt x="20496" y="290111"/>
                  </a:lnTo>
                  <a:lnTo>
                    <a:pt x="5326" y="247699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327" y="3128200"/>
              <a:ext cx="491533" cy="4848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10" y="0"/>
                  </a:moveTo>
                  <a:lnTo>
                    <a:pt x="157849" y="5321"/>
                  </a:lnTo>
                  <a:lnTo>
                    <a:pt x="114739" y="20480"/>
                  </a:lnTo>
                  <a:lnTo>
                    <a:pt x="76711" y="44266"/>
                  </a:lnTo>
                  <a:lnTo>
                    <a:pt x="44994" y="75470"/>
                  </a:lnTo>
                  <a:lnTo>
                    <a:pt x="20817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7" y="290109"/>
                  </a:lnTo>
                  <a:lnTo>
                    <a:pt x="44994" y="327522"/>
                  </a:lnTo>
                  <a:lnTo>
                    <a:pt x="76711" y="358726"/>
                  </a:lnTo>
                  <a:lnTo>
                    <a:pt x="114739" y="382512"/>
                  </a:lnTo>
                  <a:lnTo>
                    <a:pt x="157849" y="397670"/>
                  </a:lnTo>
                  <a:lnTo>
                    <a:pt x="204810" y="402992"/>
                  </a:lnTo>
                  <a:lnTo>
                    <a:pt x="251771" y="397670"/>
                  </a:lnTo>
                  <a:lnTo>
                    <a:pt x="294880" y="382512"/>
                  </a:lnTo>
                  <a:lnTo>
                    <a:pt x="332908" y="358726"/>
                  </a:lnTo>
                  <a:lnTo>
                    <a:pt x="364626" y="327522"/>
                  </a:lnTo>
                  <a:lnTo>
                    <a:pt x="388803" y="290109"/>
                  </a:lnTo>
                  <a:lnTo>
                    <a:pt x="404211" y="247698"/>
                  </a:lnTo>
                  <a:lnTo>
                    <a:pt x="409620" y="201496"/>
                  </a:lnTo>
                  <a:lnTo>
                    <a:pt x="404211" y="155295"/>
                  </a:lnTo>
                  <a:lnTo>
                    <a:pt x="388803" y="112883"/>
                  </a:lnTo>
                  <a:lnTo>
                    <a:pt x="364626" y="75470"/>
                  </a:lnTo>
                  <a:lnTo>
                    <a:pt x="332908" y="44266"/>
                  </a:lnTo>
                  <a:lnTo>
                    <a:pt x="294880" y="20480"/>
                  </a:lnTo>
                  <a:lnTo>
                    <a:pt x="251771" y="5321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4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2" y="44266"/>
                  </a:lnTo>
                  <a:lnTo>
                    <a:pt x="114740" y="20480"/>
                  </a:lnTo>
                  <a:lnTo>
                    <a:pt x="157849" y="5321"/>
                  </a:lnTo>
                  <a:lnTo>
                    <a:pt x="204810" y="0"/>
                  </a:lnTo>
                  <a:lnTo>
                    <a:pt x="251771" y="5321"/>
                  </a:lnTo>
                  <a:lnTo>
                    <a:pt x="294881" y="20480"/>
                  </a:lnTo>
                  <a:lnTo>
                    <a:pt x="332909" y="44266"/>
                  </a:lnTo>
                  <a:lnTo>
                    <a:pt x="364626" y="75470"/>
                  </a:lnTo>
                  <a:lnTo>
                    <a:pt x="388803" y="112883"/>
                  </a:lnTo>
                  <a:lnTo>
                    <a:pt x="404211" y="155294"/>
                  </a:lnTo>
                  <a:lnTo>
                    <a:pt x="409620" y="201496"/>
                  </a:lnTo>
                  <a:lnTo>
                    <a:pt x="404211" y="247697"/>
                  </a:lnTo>
                  <a:lnTo>
                    <a:pt x="388803" y="290109"/>
                  </a:lnTo>
                  <a:lnTo>
                    <a:pt x="364626" y="327522"/>
                  </a:lnTo>
                  <a:lnTo>
                    <a:pt x="332909" y="358726"/>
                  </a:lnTo>
                  <a:lnTo>
                    <a:pt x="294881" y="382512"/>
                  </a:lnTo>
                  <a:lnTo>
                    <a:pt x="251771" y="397671"/>
                  </a:lnTo>
                  <a:lnTo>
                    <a:pt x="204810" y="402992"/>
                  </a:lnTo>
                  <a:lnTo>
                    <a:pt x="157849" y="397671"/>
                  </a:lnTo>
                  <a:lnTo>
                    <a:pt x="114740" y="382512"/>
                  </a:lnTo>
                  <a:lnTo>
                    <a:pt x="76711" y="358726"/>
                  </a:lnTo>
                  <a:lnTo>
                    <a:pt x="44994" y="327522"/>
                  </a:lnTo>
                  <a:lnTo>
                    <a:pt x="20817" y="290109"/>
                  </a:lnTo>
                  <a:lnTo>
                    <a:pt x="5409" y="247697"/>
                  </a:lnTo>
                  <a:lnTo>
                    <a:pt x="0" y="20149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929" y="3241542"/>
              <a:ext cx="831841" cy="4785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53204" y="3390770"/>
              <a:ext cx="580390" cy="265430"/>
            </a:xfrm>
            <a:custGeom>
              <a:avLst/>
              <a:gdLst/>
              <a:ahLst/>
              <a:cxnLst/>
              <a:rect l="l" t="t" r="r" b="b"/>
              <a:pathLst>
                <a:path w="580390" h="265429">
                  <a:moveTo>
                    <a:pt x="0" y="265099"/>
                  </a:moveTo>
                  <a:lnTo>
                    <a:pt x="579977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9191" y="3354369"/>
              <a:ext cx="106045" cy="86360"/>
            </a:xfrm>
            <a:custGeom>
              <a:avLst/>
              <a:gdLst/>
              <a:ahLst/>
              <a:cxnLst/>
              <a:rect l="l" t="t" r="r" b="b"/>
              <a:pathLst>
                <a:path w="106045" h="86360">
                  <a:moveTo>
                    <a:pt x="0" y="0"/>
                  </a:moveTo>
                  <a:lnTo>
                    <a:pt x="39319" y="85892"/>
                  </a:lnTo>
                  <a:lnTo>
                    <a:pt x="105622" y="3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1327" y="4003453"/>
              <a:ext cx="491533" cy="4911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02290" y="4031783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204810" y="0"/>
                  </a:moveTo>
                  <a:lnTo>
                    <a:pt x="157849" y="5404"/>
                  </a:lnTo>
                  <a:lnTo>
                    <a:pt x="114739" y="20800"/>
                  </a:lnTo>
                  <a:lnTo>
                    <a:pt x="76711" y="44958"/>
                  </a:lnTo>
                  <a:lnTo>
                    <a:pt x="44994" y="76650"/>
                  </a:lnTo>
                  <a:lnTo>
                    <a:pt x="20817" y="114648"/>
                  </a:lnTo>
                  <a:lnTo>
                    <a:pt x="5409" y="157723"/>
                  </a:lnTo>
                  <a:lnTo>
                    <a:pt x="0" y="204646"/>
                  </a:lnTo>
                  <a:lnTo>
                    <a:pt x="5409" y="251569"/>
                  </a:lnTo>
                  <a:lnTo>
                    <a:pt x="20817" y="294644"/>
                  </a:lnTo>
                  <a:lnTo>
                    <a:pt x="44994" y="332641"/>
                  </a:lnTo>
                  <a:lnTo>
                    <a:pt x="76711" y="364333"/>
                  </a:lnTo>
                  <a:lnTo>
                    <a:pt x="114739" y="388491"/>
                  </a:lnTo>
                  <a:lnTo>
                    <a:pt x="157849" y="403886"/>
                  </a:lnTo>
                  <a:lnTo>
                    <a:pt x="204810" y="409291"/>
                  </a:lnTo>
                  <a:lnTo>
                    <a:pt x="251771" y="403886"/>
                  </a:lnTo>
                  <a:lnTo>
                    <a:pt x="294880" y="388491"/>
                  </a:lnTo>
                  <a:lnTo>
                    <a:pt x="332908" y="364333"/>
                  </a:lnTo>
                  <a:lnTo>
                    <a:pt x="364626" y="332641"/>
                  </a:lnTo>
                  <a:lnTo>
                    <a:pt x="388803" y="294644"/>
                  </a:lnTo>
                  <a:lnTo>
                    <a:pt x="404211" y="251569"/>
                  </a:lnTo>
                  <a:lnTo>
                    <a:pt x="409620" y="204646"/>
                  </a:lnTo>
                  <a:lnTo>
                    <a:pt x="404211" y="157723"/>
                  </a:lnTo>
                  <a:lnTo>
                    <a:pt x="388803" y="114648"/>
                  </a:lnTo>
                  <a:lnTo>
                    <a:pt x="364626" y="76650"/>
                  </a:lnTo>
                  <a:lnTo>
                    <a:pt x="332908" y="44958"/>
                  </a:lnTo>
                  <a:lnTo>
                    <a:pt x="294880" y="20800"/>
                  </a:lnTo>
                  <a:lnTo>
                    <a:pt x="251771" y="5404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2290" y="4031784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0" y="204645"/>
                  </a:moveTo>
                  <a:lnTo>
                    <a:pt x="5409" y="157722"/>
                  </a:lnTo>
                  <a:lnTo>
                    <a:pt x="20817" y="114647"/>
                  </a:lnTo>
                  <a:lnTo>
                    <a:pt x="44994" y="76650"/>
                  </a:lnTo>
                  <a:lnTo>
                    <a:pt x="76712" y="44958"/>
                  </a:lnTo>
                  <a:lnTo>
                    <a:pt x="114740" y="20800"/>
                  </a:lnTo>
                  <a:lnTo>
                    <a:pt x="157849" y="5404"/>
                  </a:lnTo>
                  <a:lnTo>
                    <a:pt x="204810" y="0"/>
                  </a:lnTo>
                  <a:lnTo>
                    <a:pt x="251771" y="5404"/>
                  </a:lnTo>
                  <a:lnTo>
                    <a:pt x="294881" y="20800"/>
                  </a:lnTo>
                  <a:lnTo>
                    <a:pt x="332909" y="44958"/>
                  </a:lnTo>
                  <a:lnTo>
                    <a:pt x="364626" y="76650"/>
                  </a:lnTo>
                  <a:lnTo>
                    <a:pt x="388803" y="114647"/>
                  </a:lnTo>
                  <a:lnTo>
                    <a:pt x="404211" y="157722"/>
                  </a:lnTo>
                  <a:lnTo>
                    <a:pt x="409620" y="204645"/>
                  </a:lnTo>
                  <a:lnTo>
                    <a:pt x="404211" y="251569"/>
                  </a:lnTo>
                  <a:lnTo>
                    <a:pt x="388803" y="294643"/>
                  </a:lnTo>
                  <a:lnTo>
                    <a:pt x="364626" y="332641"/>
                  </a:lnTo>
                  <a:lnTo>
                    <a:pt x="332909" y="364333"/>
                  </a:lnTo>
                  <a:lnTo>
                    <a:pt x="294881" y="388490"/>
                  </a:lnTo>
                  <a:lnTo>
                    <a:pt x="251771" y="403886"/>
                  </a:lnTo>
                  <a:lnTo>
                    <a:pt x="204810" y="409291"/>
                  </a:lnTo>
                  <a:lnTo>
                    <a:pt x="157849" y="403886"/>
                  </a:lnTo>
                  <a:lnTo>
                    <a:pt x="114740" y="388490"/>
                  </a:lnTo>
                  <a:lnTo>
                    <a:pt x="76711" y="364333"/>
                  </a:lnTo>
                  <a:lnTo>
                    <a:pt x="44994" y="332641"/>
                  </a:lnTo>
                  <a:lnTo>
                    <a:pt x="20817" y="294643"/>
                  </a:lnTo>
                  <a:lnTo>
                    <a:pt x="5409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646" y="3751581"/>
              <a:ext cx="775122" cy="6170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9912" y="3786219"/>
              <a:ext cx="528955" cy="389890"/>
            </a:xfrm>
            <a:custGeom>
              <a:avLst/>
              <a:gdLst/>
              <a:ahLst/>
              <a:cxnLst/>
              <a:rect l="l" t="t" r="r" b="b"/>
              <a:pathLst>
                <a:path w="528954" h="389889">
                  <a:moveTo>
                    <a:pt x="0" y="0"/>
                  </a:moveTo>
                  <a:lnTo>
                    <a:pt x="528737" y="389317"/>
                  </a:lnTo>
                </a:path>
              </a:pathLst>
            </a:custGeom>
            <a:ln w="2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7934" y="4128174"/>
              <a:ext cx="104139" cy="94615"/>
            </a:xfrm>
            <a:custGeom>
              <a:avLst/>
              <a:gdLst/>
              <a:ahLst/>
              <a:cxnLst/>
              <a:rect l="l" t="t" r="r" b="b"/>
              <a:pathLst>
                <a:path w="104140" h="94614">
                  <a:moveTo>
                    <a:pt x="56080" y="0"/>
                  </a:moveTo>
                  <a:lnTo>
                    <a:pt x="0" y="76034"/>
                  </a:lnTo>
                  <a:lnTo>
                    <a:pt x="104136" y="94052"/>
                  </a:lnTo>
                  <a:lnTo>
                    <a:pt x="5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35" y="4450524"/>
              <a:ext cx="485235" cy="4911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06583" y="4478858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201656" y="0"/>
                  </a:moveTo>
                  <a:lnTo>
                    <a:pt x="155418" y="5404"/>
                  </a:lnTo>
                  <a:lnTo>
                    <a:pt x="112973" y="20800"/>
                  </a:lnTo>
                  <a:lnTo>
                    <a:pt x="75530" y="44958"/>
                  </a:lnTo>
                  <a:lnTo>
                    <a:pt x="44301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9"/>
                  </a:lnTo>
                  <a:lnTo>
                    <a:pt x="20496" y="294644"/>
                  </a:lnTo>
                  <a:lnTo>
                    <a:pt x="44301" y="332641"/>
                  </a:lnTo>
                  <a:lnTo>
                    <a:pt x="75530" y="364333"/>
                  </a:lnTo>
                  <a:lnTo>
                    <a:pt x="112973" y="388491"/>
                  </a:lnTo>
                  <a:lnTo>
                    <a:pt x="155418" y="403886"/>
                  </a:lnTo>
                  <a:lnTo>
                    <a:pt x="201656" y="409291"/>
                  </a:lnTo>
                  <a:lnTo>
                    <a:pt x="247895" y="403886"/>
                  </a:lnTo>
                  <a:lnTo>
                    <a:pt x="290340" y="388491"/>
                  </a:lnTo>
                  <a:lnTo>
                    <a:pt x="327783" y="364333"/>
                  </a:lnTo>
                  <a:lnTo>
                    <a:pt x="359012" y="332641"/>
                  </a:lnTo>
                  <a:lnTo>
                    <a:pt x="382817" y="294644"/>
                  </a:lnTo>
                  <a:lnTo>
                    <a:pt x="397988" y="251569"/>
                  </a:lnTo>
                  <a:lnTo>
                    <a:pt x="403313" y="204645"/>
                  </a:lnTo>
                  <a:lnTo>
                    <a:pt x="397988" y="157722"/>
                  </a:lnTo>
                  <a:lnTo>
                    <a:pt x="382817" y="114647"/>
                  </a:lnTo>
                  <a:lnTo>
                    <a:pt x="359012" y="76650"/>
                  </a:lnTo>
                  <a:lnTo>
                    <a:pt x="327783" y="44958"/>
                  </a:lnTo>
                  <a:lnTo>
                    <a:pt x="290340" y="20800"/>
                  </a:lnTo>
                  <a:lnTo>
                    <a:pt x="247895" y="5404"/>
                  </a:lnTo>
                  <a:lnTo>
                    <a:pt x="20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06583" y="4478859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1" y="76650"/>
                  </a:lnTo>
                  <a:lnTo>
                    <a:pt x="75530" y="44958"/>
                  </a:lnTo>
                  <a:lnTo>
                    <a:pt x="112973" y="20800"/>
                  </a:lnTo>
                  <a:lnTo>
                    <a:pt x="155419" y="5404"/>
                  </a:lnTo>
                  <a:lnTo>
                    <a:pt x="201657" y="0"/>
                  </a:lnTo>
                  <a:lnTo>
                    <a:pt x="247895" y="5404"/>
                  </a:lnTo>
                  <a:lnTo>
                    <a:pt x="290341" y="20800"/>
                  </a:lnTo>
                  <a:lnTo>
                    <a:pt x="327783" y="44958"/>
                  </a:lnTo>
                  <a:lnTo>
                    <a:pt x="359012" y="76650"/>
                  </a:lnTo>
                  <a:lnTo>
                    <a:pt x="382818" y="114647"/>
                  </a:lnTo>
                  <a:lnTo>
                    <a:pt x="397988" y="157722"/>
                  </a:lnTo>
                  <a:lnTo>
                    <a:pt x="403314" y="204645"/>
                  </a:lnTo>
                  <a:lnTo>
                    <a:pt x="397988" y="251569"/>
                  </a:lnTo>
                  <a:lnTo>
                    <a:pt x="382817" y="294644"/>
                  </a:lnTo>
                  <a:lnTo>
                    <a:pt x="359012" y="332641"/>
                  </a:lnTo>
                  <a:lnTo>
                    <a:pt x="327783" y="364333"/>
                  </a:lnTo>
                  <a:lnTo>
                    <a:pt x="290341" y="388491"/>
                  </a:lnTo>
                  <a:lnTo>
                    <a:pt x="247895" y="403887"/>
                  </a:lnTo>
                  <a:lnTo>
                    <a:pt x="201657" y="409291"/>
                  </a:lnTo>
                  <a:lnTo>
                    <a:pt x="155419" y="403887"/>
                  </a:lnTo>
                  <a:lnTo>
                    <a:pt x="112973" y="388491"/>
                  </a:lnTo>
                  <a:lnTo>
                    <a:pt x="75530" y="364333"/>
                  </a:lnTo>
                  <a:lnTo>
                    <a:pt x="44301" y="332641"/>
                  </a:lnTo>
                  <a:lnTo>
                    <a:pt x="20496" y="294644"/>
                  </a:lnTo>
                  <a:lnTo>
                    <a:pt x="5326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327" y="4859820"/>
              <a:ext cx="491533" cy="4848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02271" y="4888148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07" y="0"/>
                  </a:moveTo>
                  <a:lnTo>
                    <a:pt x="157847" y="5321"/>
                  </a:lnTo>
                  <a:lnTo>
                    <a:pt x="114738" y="20480"/>
                  </a:lnTo>
                  <a:lnTo>
                    <a:pt x="76710" y="44266"/>
                  </a:lnTo>
                  <a:lnTo>
                    <a:pt x="44993" y="75470"/>
                  </a:lnTo>
                  <a:lnTo>
                    <a:pt x="20816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6" y="290110"/>
                  </a:lnTo>
                  <a:lnTo>
                    <a:pt x="44993" y="327523"/>
                  </a:lnTo>
                  <a:lnTo>
                    <a:pt x="76710" y="358728"/>
                  </a:lnTo>
                  <a:lnTo>
                    <a:pt x="114738" y="382514"/>
                  </a:lnTo>
                  <a:lnTo>
                    <a:pt x="157847" y="397673"/>
                  </a:lnTo>
                  <a:lnTo>
                    <a:pt x="204807" y="402995"/>
                  </a:lnTo>
                  <a:lnTo>
                    <a:pt x="251768" y="397673"/>
                  </a:lnTo>
                  <a:lnTo>
                    <a:pt x="294878" y="382514"/>
                  </a:lnTo>
                  <a:lnTo>
                    <a:pt x="332905" y="358728"/>
                  </a:lnTo>
                  <a:lnTo>
                    <a:pt x="364622" y="327523"/>
                  </a:lnTo>
                  <a:lnTo>
                    <a:pt x="388800" y="290110"/>
                  </a:lnTo>
                  <a:lnTo>
                    <a:pt x="404207" y="247698"/>
                  </a:lnTo>
                  <a:lnTo>
                    <a:pt x="409616" y="201496"/>
                  </a:lnTo>
                  <a:lnTo>
                    <a:pt x="404207" y="155295"/>
                  </a:lnTo>
                  <a:lnTo>
                    <a:pt x="388800" y="112883"/>
                  </a:lnTo>
                  <a:lnTo>
                    <a:pt x="364622" y="75470"/>
                  </a:lnTo>
                  <a:lnTo>
                    <a:pt x="332905" y="44266"/>
                  </a:lnTo>
                  <a:lnTo>
                    <a:pt x="294878" y="20480"/>
                  </a:lnTo>
                  <a:lnTo>
                    <a:pt x="251768" y="5321"/>
                  </a:lnTo>
                  <a:lnTo>
                    <a:pt x="20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2271" y="488814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5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1" y="44266"/>
                  </a:lnTo>
                  <a:lnTo>
                    <a:pt x="114739" y="20480"/>
                  </a:lnTo>
                  <a:lnTo>
                    <a:pt x="157848" y="5321"/>
                  </a:lnTo>
                  <a:lnTo>
                    <a:pt x="204809" y="0"/>
                  </a:lnTo>
                  <a:lnTo>
                    <a:pt x="251769" y="5321"/>
                  </a:lnTo>
                  <a:lnTo>
                    <a:pt x="294878" y="20480"/>
                  </a:lnTo>
                  <a:lnTo>
                    <a:pt x="332906" y="44266"/>
                  </a:lnTo>
                  <a:lnTo>
                    <a:pt x="364623" y="75470"/>
                  </a:lnTo>
                  <a:lnTo>
                    <a:pt x="388800" y="112883"/>
                  </a:lnTo>
                  <a:lnTo>
                    <a:pt x="404208" y="155295"/>
                  </a:lnTo>
                  <a:lnTo>
                    <a:pt x="409617" y="201496"/>
                  </a:lnTo>
                  <a:lnTo>
                    <a:pt x="404208" y="247698"/>
                  </a:lnTo>
                  <a:lnTo>
                    <a:pt x="388800" y="290110"/>
                  </a:lnTo>
                  <a:lnTo>
                    <a:pt x="364623" y="327523"/>
                  </a:lnTo>
                  <a:lnTo>
                    <a:pt x="332906" y="358727"/>
                  </a:lnTo>
                  <a:lnTo>
                    <a:pt x="294878" y="382513"/>
                  </a:lnTo>
                  <a:lnTo>
                    <a:pt x="251769" y="397672"/>
                  </a:lnTo>
                  <a:lnTo>
                    <a:pt x="204809" y="402994"/>
                  </a:lnTo>
                  <a:lnTo>
                    <a:pt x="157848" y="397672"/>
                  </a:lnTo>
                  <a:lnTo>
                    <a:pt x="114739" y="382513"/>
                  </a:lnTo>
                  <a:lnTo>
                    <a:pt x="76711" y="358727"/>
                  </a:lnTo>
                  <a:lnTo>
                    <a:pt x="44994" y="327523"/>
                  </a:lnTo>
                  <a:lnTo>
                    <a:pt x="20817" y="290110"/>
                  </a:lnTo>
                  <a:lnTo>
                    <a:pt x="5409" y="247698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632" y="3852341"/>
              <a:ext cx="894854" cy="12404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53199" y="3886960"/>
              <a:ext cx="667385" cy="995680"/>
            </a:xfrm>
            <a:custGeom>
              <a:avLst/>
              <a:gdLst/>
              <a:ahLst/>
              <a:cxnLst/>
              <a:rect l="l" t="t" r="r" b="b"/>
              <a:pathLst>
                <a:path w="667384" h="995679">
                  <a:moveTo>
                    <a:pt x="0" y="0"/>
                  </a:moveTo>
                  <a:lnTo>
                    <a:pt x="667226" y="995292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72370" y="4842887"/>
              <a:ext cx="92075" cy="104775"/>
            </a:xfrm>
            <a:custGeom>
              <a:avLst/>
              <a:gdLst/>
              <a:ahLst/>
              <a:cxnLst/>
              <a:rect l="l" t="t" r="r" b="b"/>
              <a:pathLst>
                <a:path w="92075" h="104775">
                  <a:moveTo>
                    <a:pt x="78538" y="0"/>
                  </a:moveTo>
                  <a:lnTo>
                    <a:pt x="0" y="52561"/>
                  </a:lnTo>
                  <a:lnTo>
                    <a:pt x="91871" y="104757"/>
                  </a:lnTo>
                  <a:lnTo>
                    <a:pt x="78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9627" y="3386369"/>
              <a:ext cx="894859" cy="12152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53188" y="3567791"/>
              <a:ext cx="666750" cy="972819"/>
            </a:xfrm>
            <a:custGeom>
              <a:avLst/>
              <a:gdLst/>
              <a:ahLst/>
              <a:cxnLst/>
              <a:rect l="l" t="t" r="r" b="b"/>
              <a:pathLst>
                <a:path w="666750" h="972820">
                  <a:moveTo>
                    <a:pt x="0" y="972260"/>
                  </a:moveTo>
                  <a:lnTo>
                    <a:pt x="666544" y="0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71828" y="3502853"/>
              <a:ext cx="92710" cy="104775"/>
            </a:xfrm>
            <a:custGeom>
              <a:avLst/>
              <a:gdLst/>
              <a:ahLst/>
              <a:cxnLst/>
              <a:rect l="l" t="t" r="r" b="b"/>
              <a:pathLst>
                <a:path w="92709" h="104775">
                  <a:moveTo>
                    <a:pt x="92415" y="0"/>
                  </a:moveTo>
                  <a:lnTo>
                    <a:pt x="0" y="51229"/>
                  </a:lnTo>
                  <a:lnTo>
                    <a:pt x="77983" y="104609"/>
                  </a:lnTo>
                  <a:lnTo>
                    <a:pt x="9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46" y="4261624"/>
              <a:ext cx="831828" cy="4848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09909" y="4411344"/>
              <a:ext cx="580390" cy="270510"/>
            </a:xfrm>
            <a:custGeom>
              <a:avLst/>
              <a:gdLst/>
              <a:ahLst/>
              <a:cxnLst/>
              <a:rect l="l" t="t" r="r" b="b"/>
              <a:pathLst>
                <a:path w="580390" h="270510">
                  <a:moveTo>
                    <a:pt x="0" y="270103"/>
                  </a:moveTo>
                  <a:lnTo>
                    <a:pt x="580203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5864" y="4375198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39917" y="85618"/>
                  </a:lnTo>
                  <a:lnTo>
                    <a:pt x="105644" y="2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2230" y="4784258"/>
              <a:ext cx="825539" cy="4533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53183" y="4825178"/>
              <a:ext cx="579120" cy="235585"/>
            </a:xfrm>
            <a:custGeom>
              <a:avLst/>
              <a:gdLst/>
              <a:ahLst/>
              <a:cxnLst/>
              <a:rect l="l" t="t" r="r" b="b"/>
              <a:pathLst>
                <a:path w="579120" h="235585">
                  <a:moveTo>
                    <a:pt x="0" y="0"/>
                  </a:moveTo>
                  <a:lnTo>
                    <a:pt x="578636" y="235170"/>
                  </a:lnTo>
                </a:path>
              </a:pathLst>
            </a:custGeom>
            <a:ln w="21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99421" y="5010682"/>
              <a:ext cx="105410" cy="87630"/>
            </a:xfrm>
            <a:custGeom>
              <a:avLst/>
              <a:gdLst/>
              <a:ahLst/>
              <a:cxnLst/>
              <a:rect l="l" t="t" r="r" b="b"/>
              <a:pathLst>
                <a:path w="105409" h="87629">
                  <a:moveTo>
                    <a:pt x="35619" y="0"/>
                  </a:moveTo>
                  <a:lnTo>
                    <a:pt x="0" y="87490"/>
                  </a:lnTo>
                  <a:lnTo>
                    <a:pt x="105369" y="79335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1950" y="4003453"/>
              <a:ext cx="485240" cy="49114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42924" y="4031785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201659" y="0"/>
                  </a:moveTo>
                  <a:lnTo>
                    <a:pt x="155420" y="5404"/>
                  </a:lnTo>
                  <a:lnTo>
                    <a:pt x="112974" y="20800"/>
                  </a:lnTo>
                  <a:lnTo>
                    <a:pt x="75531" y="44958"/>
                  </a:lnTo>
                  <a:lnTo>
                    <a:pt x="44302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8"/>
                  </a:lnTo>
                  <a:lnTo>
                    <a:pt x="20496" y="294643"/>
                  </a:lnTo>
                  <a:lnTo>
                    <a:pt x="44302" y="332640"/>
                  </a:lnTo>
                  <a:lnTo>
                    <a:pt x="75531" y="364332"/>
                  </a:lnTo>
                  <a:lnTo>
                    <a:pt x="112974" y="388490"/>
                  </a:lnTo>
                  <a:lnTo>
                    <a:pt x="155420" y="403885"/>
                  </a:lnTo>
                  <a:lnTo>
                    <a:pt x="201659" y="409290"/>
                  </a:lnTo>
                  <a:lnTo>
                    <a:pt x="247897" y="403885"/>
                  </a:lnTo>
                  <a:lnTo>
                    <a:pt x="290343" y="388490"/>
                  </a:lnTo>
                  <a:lnTo>
                    <a:pt x="327786" y="364332"/>
                  </a:lnTo>
                  <a:lnTo>
                    <a:pt x="359016" y="332640"/>
                  </a:lnTo>
                  <a:lnTo>
                    <a:pt x="382821" y="294643"/>
                  </a:lnTo>
                  <a:lnTo>
                    <a:pt x="397992" y="251568"/>
                  </a:lnTo>
                  <a:lnTo>
                    <a:pt x="403318" y="204645"/>
                  </a:lnTo>
                  <a:lnTo>
                    <a:pt x="397993" y="157722"/>
                  </a:lnTo>
                  <a:lnTo>
                    <a:pt x="382822" y="114647"/>
                  </a:lnTo>
                  <a:lnTo>
                    <a:pt x="359016" y="76650"/>
                  </a:lnTo>
                  <a:lnTo>
                    <a:pt x="327787" y="44958"/>
                  </a:lnTo>
                  <a:lnTo>
                    <a:pt x="290344" y="20800"/>
                  </a:lnTo>
                  <a:lnTo>
                    <a:pt x="247898" y="5404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42924" y="4031784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2" y="76650"/>
                  </a:lnTo>
                  <a:lnTo>
                    <a:pt x="75531" y="44958"/>
                  </a:lnTo>
                  <a:lnTo>
                    <a:pt x="112974" y="20800"/>
                  </a:lnTo>
                  <a:lnTo>
                    <a:pt x="155420" y="5404"/>
                  </a:lnTo>
                  <a:lnTo>
                    <a:pt x="201659" y="0"/>
                  </a:lnTo>
                  <a:lnTo>
                    <a:pt x="247898" y="5404"/>
                  </a:lnTo>
                  <a:lnTo>
                    <a:pt x="290344" y="20800"/>
                  </a:lnTo>
                  <a:lnTo>
                    <a:pt x="327786" y="44958"/>
                  </a:lnTo>
                  <a:lnTo>
                    <a:pt x="359016" y="76650"/>
                  </a:lnTo>
                  <a:lnTo>
                    <a:pt x="382821" y="114647"/>
                  </a:lnTo>
                  <a:lnTo>
                    <a:pt x="397992" y="157722"/>
                  </a:lnTo>
                  <a:lnTo>
                    <a:pt x="403318" y="204645"/>
                  </a:lnTo>
                  <a:lnTo>
                    <a:pt x="397992" y="251569"/>
                  </a:lnTo>
                  <a:lnTo>
                    <a:pt x="382821" y="294643"/>
                  </a:lnTo>
                  <a:lnTo>
                    <a:pt x="359016" y="332641"/>
                  </a:lnTo>
                  <a:lnTo>
                    <a:pt x="327786" y="364333"/>
                  </a:lnTo>
                  <a:lnTo>
                    <a:pt x="290343" y="388491"/>
                  </a:lnTo>
                  <a:lnTo>
                    <a:pt x="247897" y="403886"/>
                  </a:lnTo>
                  <a:lnTo>
                    <a:pt x="201659" y="409291"/>
                  </a:lnTo>
                  <a:lnTo>
                    <a:pt x="155420" y="403886"/>
                  </a:lnTo>
                  <a:lnTo>
                    <a:pt x="112974" y="388491"/>
                  </a:lnTo>
                  <a:lnTo>
                    <a:pt x="75531" y="364333"/>
                  </a:lnTo>
                  <a:lnTo>
                    <a:pt x="44302" y="332641"/>
                  </a:lnTo>
                  <a:lnTo>
                    <a:pt x="20496" y="294643"/>
                  </a:lnTo>
                  <a:lnTo>
                    <a:pt x="5325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4641" y="3323412"/>
              <a:ext cx="970470" cy="9130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011906" y="3358040"/>
              <a:ext cx="735330" cy="680720"/>
            </a:xfrm>
            <a:custGeom>
              <a:avLst/>
              <a:gdLst/>
              <a:ahLst/>
              <a:cxnLst/>
              <a:rect l="l" t="t" r="r" b="b"/>
              <a:pathLst>
                <a:path w="735329" h="680720">
                  <a:moveTo>
                    <a:pt x="0" y="0"/>
                  </a:moveTo>
                  <a:lnTo>
                    <a:pt x="735090" y="680367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03327" y="3993059"/>
              <a:ext cx="101600" cy="99060"/>
            </a:xfrm>
            <a:custGeom>
              <a:avLst/>
              <a:gdLst/>
              <a:ahLst/>
              <a:cxnLst/>
              <a:rect l="l" t="t" r="r" b="b"/>
              <a:pathLst>
                <a:path w="101600" h="99060">
                  <a:moveTo>
                    <a:pt x="64240" y="0"/>
                  </a:moveTo>
                  <a:lnTo>
                    <a:pt x="0" y="69288"/>
                  </a:lnTo>
                  <a:lnTo>
                    <a:pt x="101465" y="98832"/>
                  </a:lnTo>
                  <a:lnTo>
                    <a:pt x="64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7240" y="4116800"/>
              <a:ext cx="901161" cy="26446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011907" y="4233283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65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50807" y="418605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4641" y="4261637"/>
              <a:ext cx="970470" cy="8878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11912" y="4430708"/>
              <a:ext cx="734695" cy="659130"/>
            </a:xfrm>
            <a:custGeom>
              <a:avLst/>
              <a:gdLst/>
              <a:ahLst/>
              <a:cxnLst/>
              <a:rect l="l" t="t" r="r" b="b"/>
              <a:pathLst>
                <a:path w="734695" h="659129">
                  <a:moveTo>
                    <a:pt x="0" y="658983"/>
                  </a:moveTo>
                  <a:lnTo>
                    <a:pt x="734277" y="0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2861" y="4378114"/>
              <a:ext cx="102235" cy="98425"/>
            </a:xfrm>
            <a:custGeom>
              <a:avLst/>
              <a:gdLst/>
              <a:ahLst/>
              <a:cxnLst/>
              <a:rect l="l" t="t" r="r" b="b"/>
              <a:pathLst>
                <a:path w="102234" h="98425">
                  <a:moveTo>
                    <a:pt x="101908" y="0"/>
                  </a:moveTo>
                  <a:lnTo>
                    <a:pt x="0" y="27974"/>
                  </a:lnTo>
                  <a:lnTo>
                    <a:pt x="63162" y="98245"/>
                  </a:lnTo>
                  <a:lnTo>
                    <a:pt x="10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1578" y="4116806"/>
              <a:ext cx="693190" cy="26445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146230" y="4233298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3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6704" y="418606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3" y="0"/>
                  </a:moveTo>
                  <a:lnTo>
                    <a:pt x="0" y="94452"/>
                  </a:lnTo>
                  <a:lnTo>
                    <a:pt x="94529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3669730"/>
              <a:ext cx="693191" cy="2644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077237" y="3786216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2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7709" y="373898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3" y="0"/>
                  </a:moveTo>
                  <a:lnTo>
                    <a:pt x="0" y="94451"/>
                  </a:lnTo>
                  <a:lnTo>
                    <a:pt x="94528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4563875"/>
              <a:ext cx="693191" cy="26446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077232" y="4680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07700" y="463311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767545" y="3542649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67545" y="4475198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2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49963" y="2464864"/>
            <a:ext cx="458470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 marR="5080" indent="-19050">
              <a:lnSpc>
                <a:spcPct val="101299"/>
              </a:lnSpc>
              <a:spcBef>
                <a:spcPts val="110"/>
              </a:spcBef>
            </a:pP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npu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08041" y="2464864"/>
            <a:ext cx="59753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marR="5080" indent="-9461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h</a:t>
            </a: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dd</a:t>
            </a:r>
            <a:r>
              <a:rPr sz="1550" spc="10" dirty="0">
                <a:latin typeface="Calibri"/>
                <a:cs typeface="Calibri"/>
              </a:rPr>
              <a:t>en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64753" y="2458214"/>
            <a:ext cx="59118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330" marR="5080" indent="-8826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outpu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11735" y="3969393"/>
            <a:ext cx="1485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" y="1804337"/>
            <a:ext cx="4325620" cy="403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5580" algn="l"/>
              </a:tabLst>
            </a:pP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implementations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use:</a:t>
            </a:r>
            <a:endParaRPr sz="2200">
              <a:latin typeface="Calibri"/>
              <a:cs typeface="Calibri"/>
            </a:endParaRPr>
          </a:p>
          <a:p>
            <a:pPr marL="596265" marR="105410" lvl="1" indent="-182880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596900" algn="l"/>
              </a:tabLst>
            </a:pPr>
            <a:r>
              <a:rPr sz="2000" spc="-15" dirty="0">
                <a:latin typeface="Calibri"/>
                <a:cs typeface="Calibri"/>
              </a:rPr>
              <a:t>Different </a:t>
            </a:r>
            <a:r>
              <a:rPr sz="2000" spc="-5" dirty="0">
                <a:latin typeface="Calibri"/>
                <a:cs typeface="Calibri"/>
              </a:rPr>
              <a:t>equations that </a:t>
            </a:r>
            <a:r>
              <a:rPr sz="2000" dirty="0">
                <a:latin typeface="Calibri"/>
                <a:cs typeface="Calibri"/>
              </a:rPr>
              <a:t>each node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calculate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596265" marR="5080" lvl="1" indent="-182880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596900" algn="l"/>
              </a:tabLst>
            </a:pPr>
            <a:r>
              <a:rPr sz="2000" spc="-15" dirty="0">
                <a:latin typeface="Calibri"/>
                <a:cs typeface="Calibri"/>
              </a:rPr>
              <a:t>Different </a:t>
            </a:r>
            <a:r>
              <a:rPr sz="2000" spc="-5" dirty="0">
                <a:latin typeface="Calibri"/>
                <a:cs typeface="Calibri"/>
              </a:rPr>
              <a:t>methods of adjusting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biases 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2000" spc="-10" dirty="0">
                <a:latin typeface="Calibri"/>
                <a:cs typeface="Calibri"/>
              </a:rPr>
              <a:t>Differing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hidden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  <a:p>
            <a:pPr marL="596265" marR="350520" lvl="1" indent="-182880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596900" algn="l"/>
              </a:tabLst>
            </a:pPr>
            <a:r>
              <a:rPr sz="2000" spc="-10" dirty="0">
                <a:latin typeface="Calibri"/>
                <a:cs typeface="Calibri"/>
              </a:rPr>
              <a:t>Differing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  <a:p>
            <a:pPr marL="195580" marR="244475" indent="-182880" algn="just">
              <a:lnSpc>
                <a:spcPts val="2110"/>
              </a:lnSpc>
              <a:spcBef>
                <a:spcPts val="500"/>
              </a:spcBef>
              <a:buFont typeface="Arial"/>
              <a:buChar char="•"/>
              <a:tabLst>
                <a:tab pos="19558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5" dirty="0">
                <a:latin typeface="Calibri"/>
                <a:cs typeface="Calibri"/>
              </a:rPr>
              <a:t>NN </a:t>
            </a:r>
            <a:r>
              <a:rPr sz="2200" spc="-10" dirty="0">
                <a:latin typeface="Calibri"/>
                <a:cs typeface="Calibri"/>
              </a:rPr>
              <a:t>implementations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results.</a:t>
            </a:r>
            <a:endParaRPr sz="2200">
              <a:latin typeface="Calibri"/>
              <a:cs typeface="Calibri"/>
            </a:endParaRPr>
          </a:p>
          <a:p>
            <a:pPr marL="195580" marR="156845" indent="-182880" algn="just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Calibri"/>
                <a:cs typeface="Calibri"/>
              </a:rPr>
              <a:t>Deep learning </a:t>
            </a:r>
            <a:r>
              <a:rPr sz="2200" spc="-10" dirty="0">
                <a:latin typeface="Calibri"/>
                <a:cs typeface="Calibri"/>
              </a:rPr>
              <a:t>classifiers (which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discuss </a:t>
            </a:r>
            <a:r>
              <a:rPr sz="2200" spc="-15" dirty="0">
                <a:latin typeface="Calibri"/>
                <a:cs typeface="Calibri"/>
              </a:rPr>
              <a:t>later) </a:t>
            </a:r>
            <a:r>
              <a:rPr sz="2200" spc="-10" dirty="0">
                <a:latin typeface="Calibri"/>
                <a:cs typeface="Calibri"/>
              </a:rPr>
              <a:t>include </a:t>
            </a:r>
            <a:r>
              <a:rPr sz="2200" spc="-20" dirty="0">
                <a:latin typeface="Calibri"/>
                <a:cs typeface="Calibri"/>
              </a:rPr>
              <a:t>feed </a:t>
            </a:r>
            <a:r>
              <a:rPr sz="2200" spc="-5" dirty="0">
                <a:latin typeface="Calibri"/>
                <a:cs typeface="Calibri"/>
              </a:rPr>
              <a:t>back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between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2585" y="3128200"/>
            <a:ext cx="3762375" cy="2216785"/>
            <a:chOff x="5042585" y="3128200"/>
            <a:chExt cx="3762375" cy="2216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35" y="3568979"/>
              <a:ext cx="485235" cy="4848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201659" y="0"/>
                  </a:moveTo>
                  <a:lnTo>
                    <a:pt x="155421" y="5321"/>
                  </a:lnTo>
                  <a:lnTo>
                    <a:pt x="112975" y="20480"/>
                  </a:lnTo>
                  <a:lnTo>
                    <a:pt x="75532" y="44266"/>
                  </a:lnTo>
                  <a:lnTo>
                    <a:pt x="44302" y="75470"/>
                  </a:lnTo>
                  <a:lnTo>
                    <a:pt x="20497" y="112883"/>
                  </a:lnTo>
                  <a:lnTo>
                    <a:pt x="5326" y="155295"/>
                  </a:lnTo>
                  <a:lnTo>
                    <a:pt x="0" y="201496"/>
                  </a:lnTo>
                  <a:lnTo>
                    <a:pt x="5326" y="247698"/>
                  </a:lnTo>
                  <a:lnTo>
                    <a:pt x="20497" y="290110"/>
                  </a:lnTo>
                  <a:lnTo>
                    <a:pt x="44302" y="327523"/>
                  </a:lnTo>
                  <a:lnTo>
                    <a:pt x="75532" y="358727"/>
                  </a:lnTo>
                  <a:lnTo>
                    <a:pt x="112975" y="382513"/>
                  </a:lnTo>
                  <a:lnTo>
                    <a:pt x="155421" y="397672"/>
                  </a:lnTo>
                  <a:lnTo>
                    <a:pt x="201659" y="402993"/>
                  </a:lnTo>
                  <a:lnTo>
                    <a:pt x="247897" y="397672"/>
                  </a:lnTo>
                  <a:lnTo>
                    <a:pt x="290343" y="382513"/>
                  </a:lnTo>
                  <a:lnTo>
                    <a:pt x="327786" y="358727"/>
                  </a:lnTo>
                  <a:lnTo>
                    <a:pt x="359015" y="327523"/>
                  </a:lnTo>
                  <a:lnTo>
                    <a:pt x="382820" y="290110"/>
                  </a:lnTo>
                  <a:lnTo>
                    <a:pt x="397991" y="247698"/>
                  </a:lnTo>
                  <a:lnTo>
                    <a:pt x="403317" y="201496"/>
                  </a:lnTo>
                  <a:lnTo>
                    <a:pt x="397991" y="155295"/>
                  </a:lnTo>
                  <a:lnTo>
                    <a:pt x="382820" y="112883"/>
                  </a:lnTo>
                  <a:lnTo>
                    <a:pt x="359015" y="75470"/>
                  </a:lnTo>
                  <a:lnTo>
                    <a:pt x="327786" y="44266"/>
                  </a:lnTo>
                  <a:lnTo>
                    <a:pt x="290343" y="20480"/>
                  </a:lnTo>
                  <a:lnTo>
                    <a:pt x="247897" y="5321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0" y="201497"/>
                  </a:moveTo>
                  <a:lnTo>
                    <a:pt x="5325" y="155295"/>
                  </a:lnTo>
                  <a:lnTo>
                    <a:pt x="20496" y="112883"/>
                  </a:lnTo>
                  <a:lnTo>
                    <a:pt x="44302" y="75470"/>
                  </a:lnTo>
                  <a:lnTo>
                    <a:pt x="75531" y="44266"/>
                  </a:lnTo>
                  <a:lnTo>
                    <a:pt x="112974" y="20480"/>
                  </a:lnTo>
                  <a:lnTo>
                    <a:pt x="155420" y="5321"/>
                  </a:lnTo>
                  <a:lnTo>
                    <a:pt x="201658" y="0"/>
                  </a:lnTo>
                  <a:lnTo>
                    <a:pt x="247897" y="5321"/>
                  </a:lnTo>
                  <a:lnTo>
                    <a:pt x="290342" y="20480"/>
                  </a:lnTo>
                  <a:lnTo>
                    <a:pt x="327785" y="44266"/>
                  </a:lnTo>
                  <a:lnTo>
                    <a:pt x="359014" y="75471"/>
                  </a:lnTo>
                  <a:lnTo>
                    <a:pt x="382820" y="112883"/>
                  </a:lnTo>
                  <a:lnTo>
                    <a:pt x="397991" y="155295"/>
                  </a:lnTo>
                  <a:lnTo>
                    <a:pt x="403316" y="201497"/>
                  </a:lnTo>
                  <a:lnTo>
                    <a:pt x="397991" y="247699"/>
                  </a:lnTo>
                  <a:lnTo>
                    <a:pt x="382820" y="290111"/>
                  </a:lnTo>
                  <a:lnTo>
                    <a:pt x="359014" y="327524"/>
                  </a:lnTo>
                  <a:lnTo>
                    <a:pt x="327785" y="358728"/>
                  </a:lnTo>
                  <a:lnTo>
                    <a:pt x="290342" y="382514"/>
                  </a:lnTo>
                  <a:lnTo>
                    <a:pt x="247897" y="397673"/>
                  </a:lnTo>
                  <a:lnTo>
                    <a:pt x="201658" y="402994"/>
                  </a:lnTo>
                  <a:lnTo>
                    <a:pt x="155420" y="397673"/>
                  </a:lnTo>
                  <a:lnTo>
                    <a:pt x="112974" y="382514"/>
                  </a:lnTo>
                  <a:lnTo>
                    <a:pt x="75531" y="358728"/>
                  </a:lnTo>
                  <a:lnTo>
                    <a:pt x="44302" y="327524"/>
                  </a:lnTo>
                  <a:lnTo>
                    <a:pt x="20496" y="290111"/>
                  </a:lnTo>
                  <a:lnTo>
                    <a:pt x="5326" y="247699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327" y="3128200"/>
              <a:ext cx="491533" cy="484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10" y="0"/>
                  </a:moveTo>
                  <a:lnTo>
                    <a:pt x="157849" y="5321"/>
                  </a:lnTo>
                  <a:lnTo>
                    <a:pt x="114739" y="20480"/>
                  </a:lnTo>
                  <a:lnTo>
                    <a:pt x="76711" y="44266"/>
                  </a:lnTo>
                  <a:lnTo>
                    <a:pt x="44994" y="75470"/>
                  </a:lnTo>
                  <a:lnTo>
                    <a:pt x="20817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7" y="290109"/>
                  </a:lnTo>
                  <a:lnTo>
                    <a:pt x="44994" y="327522"/>
                  </a:lnTo>
                  <a:lnTo>
                    <a:pt x="76711" y="358726"/>
                  </a:lnTo>
                  <a:lnTo>
                    <a:pt x="114739" y="382512"/>
                  </a:lnTo>
                  <a:lnTo>
                    <a:pt x="157849" y="397670"/>
                  </a:lnTo>
                  <a:lnTo>
                    <a:pt x="204810" y="402992"/>
                  </a:lnTo>
                  <a:lnTo>
                    <a:pt x="251771" y="397670"/>
                  </a:lnTo>
                  <a:lnTo>
                    <a:pt x="294880" y="382512"/>
                  </a:lnTo>
                  <a:lnTo>
                    <a:pt x="332908" y="358726"/>
                  </a:lnTo>
                  <a:lnTo>
                    <a:pt x="364626" y="327522"/>
                  </a:lnTo>
                  <a:lnTo>
                    <a:pt x="388803" y="290109"/>
                  </a:lnTo>
                  <a:lnTo>
                    <a:pt x="404211" y="247698"/>
                  </a:lnTo>
                  <a:lnTo>
                    <a:pt x="409620" y="201496"/>
                  </a:lnTo>
                  <a:lnTo>
                    <a:pt x="404211" y="155295"/>
                  </a:lnTo>
                  <a:lnTo>
                    <a:pt x="388803" y="112883"/>
                  </a:lnTo>
                  <a:lnTo>
                    <a:pt x="364626" y="75470"/>
                  </a:lnTo>
                  <a:lnTo>
                    <a:pt x="332908" y="44266"/>
                  </a:lnTo>
                  <a:lnTo>
                    <a:pt x="294880" y="20480"/>
                  </a:lnTo>
                  <a:lnTo>
                    <a:pt x="251771" y="5321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4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2" y="44266"/>
                  </a:lnTo>
                  <a:lnTo>
                    <a:pt x="114740" y="20480"/>
                  </a:lnTo>
                  <a:lnTo>
                    <a:pt x="157849" y="5321"/>
                  </a:lnTo>
                  <a:lnTo>
                    <a:pt x="204810" y="0"/>
                  </a:lnTo>
                  <a:lnTo>
                    <a:pt x="251771" y="5321"/>
                  </a:lnTo>
                  <a:lnTo>
                    <a:pt x="294881" y="20480"/>
                  </a:lnTo>
                  <a:lnTo>
                    <a:pt x="332909" y="44266"/>
                  </a:lnTo>
                  <a:lnTo>
                    <a:pt x="364626" y="75470"/>
                  </a:lnTo>
                  <a:lnTo>
                    <a:pt x="388803" y="112883"/>
                  </a:lnTo>
                  <a:lnTo>
                    <a:pt x="404211" y="155294"/>
                  </a:lnTo>
                  <a:lnTo>
                    <a:pt x="409620" y="201496"/>
                  </a:lnTo>
                  <a:lnTo>
                    <a:pt x="404211" y="247697"/>
                  </a:lnTo>
                  <a:lnTo>
                    <a:pt x="388803" y="290109"/>
                  </a:lnTo>
                  <a:lnTo>
                    <a:pt x="364626" y="327522"/>
                  </a:lnTo>
                  <a:lnTo>
                    <a:pt x="332909" y="358726"/>
                  </a:lnTo>
                  <a:lnTo>
                    <a:pt x="294881" y="382512"/>
                  </a:lnTo>
                  <a:lnTo>
                    <a:pt x="251771" y="397671"/>
                  </a:lnTo>
                  <a:lnTo>
                    <a:pt x="204810" y="402992"/>
                  </a:lnTo>
                  <a:lnTo>
                    <a:pt x="157849" y="397671"/>
                  </a:lnTo>
                  <a:lnTo>
                    <a:pt x="114740" y="382512"/>
                  </a:lnTo>
                  <a:lnTo>
                    <a:pt x="76711" y="358726"/>
                  </a:lnTo>
                  <a:lnTo>
                    <a:pt x="44994" y="327522"/>
                  </a:lnTo>
                  <a:lnTo>
                    <a:pt x="20817" y="290109"/>
                  </a:lnTo>
                  <a:lnTo>
                    <a:pt x="5409" y="247697"/>
                  </a:lnTo>
                  <a:lnTo>
                    <a:pt x="0" y="20149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929" y="3241542"/>
              <a:ext cx="831841" cy="4785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3204" y="3390770"/>
              <a:ext cx="580390" cy="265430"/>
            </a:xfrm>
            <a:custGeom>
              <a:avLst/>
              <a:gdLst/>
              <a:ahLst/>
              <a:cxnLst/>
              <a:rect l="l" t="t" r="r" b="b"/>
              <a:pathLst>
                <a:path w="580390" h="265429">
                  <a:moveTo>
                    <a:pt x="0" y="265099"/>
                  </a:moveTo>
                  <a:lnTo>
                    <a:pt x="579977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99191" y="3354369"/>
              <a:ext cx="106045" cy="86360"/>
            </a:xfrm>
            <a:custGeom>
              <a:avLst/>
              <a:gdLst/>
              <a:ahLst/>
              <a:cxnLst/>
              <a:rect l="l" t="t" r="r" b="b"/>
              <a:pathLst>
                <a:path w="106045" h="86360">
                  <a:moveTo>
                    <a:pt x="0" y="0"/>
                  </a:moveTo>
                  <a:lnTo>
                    <a:pt x="39319" y="85892"/>
                  </a:lnTo>
                  <a:lnTo>
                    <a:pt x="105622" y="3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1327" y="4003453"/>
              <a:ext cx="491533" cy="4911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02290" y="4031783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204810" y="0"/>
                  </a:moveTo>
                  <a:lnTo>
                    <a:pt x="157849" y="5404"/>
                  </a:lnTo>
                  <a:lnTo>
                    <a:pt x="114739" y="20800"/>
                  </a:lnTo>
                  <a:lnTo>
                    <a:pt x="76711" y="44958"/>
                  </a:lnTo>
                  <a:lnTo>
                    <a:pt x="44994" y="76650"/>
                  </a:lnTo>
                  <a:lnTo>
                    <a:pt x="20817" y="114648"/>
                  </a:lnTo>
                  <a:lnTo>
                    <a:pt x="5409" y="157723"/>
                  </a:lnTo>
                  <a:lnTo>
                    <a:pt x="0" y="204646"/>
                  </a:lnTo>
                  <a:lnTo>
                    <a:pt x="5409" y="251569"/>
                  </a:lnTo>
                  <a:lnTo>
                    <a:pt x="20817" y="294644"/>
                  </a:lnTo>
                  <a:lnTo>
                    <a:pt x="44994" y="332641"/>
                  </a:lnTo>
                  <a:lnTo>
                    <a:pt x="76711" y="364333"/>
                  </a:lnTo>
                  <a:lnTo>
                    <a:pt x="114739" y="388491"/>
                  </a:lnTo>
                  <a:lnTo>
                    <a:pt x="157849" y="403886"/>
                  </a:lnTo>
                  <a:lnTo>
                    <a:pt x="204810" y="409291"/>
                  </a:lnTo>
                  <a:lnTo>
                    <a:pt x="251771" y="403886"/>
                  </a:lnTo>
                  <a:lnTo>
                    <a:pt x="294880" y="388491"/>
                  </a:lnTo>
                  <a:lnTo>
                    <a:pt x="332908" y="364333"/>
                  </a:lnTo>
                  <a:lnTo>
                    <a:pt x="364626" y="332641"/>
                  </a:lnTo>
                  <a:lnTo>
                    <a:pt x="388803" y="294644"/>
                  </a:lnTo>
                  <a:lnTo>
                    <a:pt x="404211" y="251569"/>
                  </a:lnTo>
                  <a:lnTo>
                    <a:pt x="409620" y="204646"/>
                  </a:lnTo>
                  <a:lnTo>
                    <a:pt x="404211" y="157723"/>
                  </a:lnTo>
                  <a:lnTo>
                    <a:pt x="388803" y="114648"/>
                  </a:lnTo>
                  <a:lnTo>
                    <a:pt x="364626" y="76650"/>
                  </a:lnTo>
                  <a:lnTo>
                    <a:pt x="332908" y="44958"/>
                  </a:lnTo>
                  <a:lnTo>
                    <a:pt x="294880" y="20800"/>
                  </a:lnTo>
                  <a:lnTo>
                    <a:pt x="251771" y="5404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2290" y="4031784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0" y="204645"/>
                  </a:moveTo>
                  <a:lnTo>
                    <a:pt x="5409" y="157722"/>
                  </a:lnTo>
                  <a:lnTo>
                    <a:pt x="20817" y="114647"/>
                  </a:lnTo>
                  <a:lnTo>
                    <a:pt x="44994" y="76650"/>
                  </a:lnTo>
                  <a:lnTo>
                    <a:pt x="76712" y="44958"/>
                  </a:lnTo>
                  <a:lnTo>
                    <a:pt x="114740" y="20800"/>
                  </a:lnTo>
                  <a:lnTo>
                    <a:pt x="157849" y="5404"/>
                  </a:lnTo>
                  <a:lnTo>
                    <a:pt x="204810" y="0"/>
                  </a:lnTo>
                  <a:lnTo>
                    <a:pt x="251771" y="5404"/>
                  </a:lnTo>
                  <a:lnTo>
                    <a:pt x="294881" y="20800"/>
                  </a:lnTo>
                  <a:lnTo>
                    <a:pt x="332909" y="44958"/>
                  </a:lnTo>
                  <a:lnTo>
                    <a:pt x="364626" y="76650"/>
                  </a:lnTo>
                  <a:lnTo>
                    <a:pt x="388803" y="114647"/>
                  </a:lnTo>
                  <a:lnTo>
                    <a:pt x="404211" y="157722"/>
                  </a:lnTo>
                  <a:lnTo>
                    <a:pt x="409620" y="204645"/>
                  </a:lnTo>
                  <a:lnTo>
                    <a:pt x="404211" y="251569"/>
                  </a:lnTo>
                  <a:lnTo>
                    <a:pt x="388803" y="294643"/>
                  </a:lnTo>
                  <a:lnTo>
                    <a:pt x="364626" y="332641"/>
                  </a:lnTo>
                  <a:lnTo>
                    <a:pt x="332909" y="364333"/>
                  </a:lnTo>
                  <a:lnTo>
                    <a:pt x="294881" y="388490"/>
                  </a:lnTo>
                  <a:lnTo>
                    <a:pt x="251771" y="403886"/>
                  </a:lnTo>
                  <a:lnTo>
                    <a:pt x="204810" y="409291"/>
                  </a:lnTo>
                  <a:lnTo>
                    <a:pt x="157849" y="403886"/>
                  </a:lnTo>
                  <a:lnTo>
                    <a:pt x="114740" y="388490"/>
                  </a:lnTo>
                  <a:lnTo>
                    <a:pt x="76711" y="364333"/>
                  </a:lnTo>
                  <a:lnTo>
                    <a:pt x="44994" y="332641"/>
                  </a:lnTo>
                  <a:lnTo>
                    <a:pt x="20817" y="294643"/>
                  </a:lnTo>
                  <a:lnTo>
                    <a:pt x="5409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646" y="3751581"/>
              <a:ext cx="775122" cy="6170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09912" y="3786219"/>
              <a:ext cx="528955" cy="389890"/>
            </a:xfrm>
            <a:custGeom>
              <a:avLst/>
              <a:gdLst/>
              <a:ahLst/>
              <a:cxnLst/>
              <a:rect l="l" t="t" r="r" b="b"/>
              <a:pathLst>
                <a:path w="528954" h="389889">
                  <a:moveTo>
                    <a:pt x="0" y="0"/>
                  </a:moveTo>
                  <a:lnTo>
                    <a:pt x="528737" y="389317"/>
                  </a:lnTo>
                </a:path>
              </a:pathLst>
            </a:custGeom>
            <a:ln w="2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7934" y="4128174"/>
              <a:ext cx="104139" cy="94615"/>
            </a:xfrm>
            <a:custGeom>
              <a:avLst/>
              <a:gdLst/>
              <a:ahLst/>
              <a:cxnLst/>
              <a:rect l="l" t="t" r="r" b="b"/>
              <a:pathLst>
                <a:path w="104140" h="94614">
                  <a:moveTo>
                    <a:pt x="56080" y="0"/>
                  </a:moveTo>
                  <a:lnTo>
                    <a:pt x="0" y="76034"/>
                  </a:lnTo>
                  <a:lnTo>
                    <a:pt x="104136" y="94052"/>
                  </a:lnTo>
                  <a:lnTo>
                    <a:pt x="5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35" y="4450524"/>
              <a:ext cx="485235" cy="491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06583" y="4478858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201656" y="0"/>
                  </a:moveTo>
                  <a:lnTo>
                    <a:pt x="155418" y="5404"/>
                  </a:lnTo>
                  <a:lnTo>
                    <a:pt x="112973" y="20800"/>
                  </a:lnTo>
                  <a:lnTo>
                    <a:pt x="75530" y="44958"/>
                  </a:lnTo>
                  <a:lnTo>
                    <a:pt x="44301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9"/>
                  </a:lnTo>
                  <a:lnTo>
                    <a:pt x="20496" y="294644"/>
                  </a:lnTo>
                  <a:lnTo>
                    <a:pt x="44301" y="332641"/>
                  </a:lnTo>
                  <a:lnTo>
                    <a:pt x="75530" y="364333"/>
                  </a:lnTo>
                  <a:lnTo>
                    <a:pt x="112973" y="388491"/>
                  </a:lnTo>
                  <a:lnTo>
                    <a:pt x="155418" y="403886"/>
                  </a:lnTo>
                  <a:lnTo>
                    <a:pt x="201656" y="409291"/>
                  </a:lnTo>
                  <a:lnTo>
                    <a:pt x="247895" y="403886"/>
                  </a:lnTo>
                  <a:lnTo>
                    <a:pt x="290340" y="388491"/>
                  </a:lnTo>
                  <a:lnTo>
                    <a:pt x="327783" y="364333"/>
                  </a:lnTo>
                  <a:lnTo>
                    <a:pt x="359012" y="332641"/>
                  </a:lnTo>
                  <a:lnTo>
                    <a:pt x="382817" y="294644"/>
                  </a:lnTo>
                  <a:lnTo>
                    <a:pt x="397988" y="251569"/>
                  </a:lnTo>
                  <a:lnTo>
                    <a:pt x="403313" y="204645"/>
                  </a:lnTo>
                  <a:lnTo>
                    <a:pt x="397988" y="157722"/>
                  </a:lnTo>
                  <a:lnTo>
                    <a:pt x="382817" y="114647"/>
                  </a:lnTo>
                  <a:lnTo>
                    <a:pt x="359012" y="76650"/>
                  </a:lnTo>
                  <a:lnTo>
                    <a:pt x="327783" y="44958"/>
                  </a:lnTo>
                  <a:lnTo>
                    <a:pt x="290340" y="20800"/>
                  </a:lnTo>
                  <a:lnTo>
                    <a:pt x="247895" y="5404"/>
                  </a:lnTo>
                  <a:lnTo>
                    <a:pt x="20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6583" y="4478859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1" y="76650"/>
                  </a:lnTo>
                  <a:lnTo>
                    <a:pt x="75530" y="44958"/>
                  </a:lnTo>
                  <a:lnTo>
                    <a:pt x="112973" y="20800"/>
                  </a:lnTo>
                  <a:lnTo>
                    <a:pt x="155419" y="5404"/>
                  </a:lnTo>
                  <a:lnTo>
                    <a:pt x="201657" y="0"/>
                  </a:lnTo>
                  <a:lnTo>
                    <a:pt x="247895" y="5404"/>
                  </a:lnTo>
                  <a:lnTo>
                    <a:pt x="290341" y="20800"/>
                  </a:lnTo>
                  <a:lnTo>
                    <a:pt x="327783" y="44958"/>
                  </a:lnTo>
                  <a:lnTo>
                    <a:pt x="359012" y="76650"/>
                  </a:lnTo>
                  <a:lnTo>
                    <a:pt x="382818" y="114647"/>
                  </a:lnTo>
                  <a:lnTo>
                    <a:pt x="397988" y="157722"/>
                  </a:lnTo>
                  <a:lnTo>
                    <a:pt x="403314" y="204645"/>
                  </a:lnTo>
                  <a:lnTo>
                    <a:pt x="397988" y="251569"/>
                  </a:lnTo>
                  <a:lnTo>
                    <a:pt x="382817" y="294644"/>
                  </a:lnTo>
                  <a:lnTo>
                    <a:pt x="359012" y="332641"/>
                  </a:lnTo>
                  <a:lnTo>
                    <a:pt x="327783" y="364333"/>
                  </a:lnTo>
                  <a:lnTo>
                    <a:pt x="290341" y="388491"/>
                  </a:lnTo>
                  <a:lnTo>
                    <a:pt x="247895" y="403887"/>
                  </a:lnTo>
                  <a:lnTo>
                    <a:pt x="201657" y="409291"/>
                  </a:lnTo>
                  <a:lnTo>
                    <a:pt x="155419" y="403887"/>
                  </a:lnTo>
                  <a:lnTo>
                    <a:pt x="112973" y="388491"/>
                  </a:lnTo>
                  <a:lnTo>
                    <a:pt x="75530" y="364333"/>
                  </a:lnTo>
                  <a:lnTo>
                    <a:pt x="44301" y="332641"/>
                  </a:lnTo>
                  <a:lnTo>
                    <a:pt x="20496" y="294644"/>
                  </a:lnTo>
                  <a:lnTo>
                    <a:pt x="5326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327" y="4859820"/>
              <a:ext cx="491533" cy="4848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02271" y="4888148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07" y="0"/>
                  </a:moveTo>
                  <a:lnTo>
                    <a:pt x="157847" y="5321"/>
                  </a:lnTo>
                  <a:lnTo>
                    <a:pt x="114738" y="20480"/>
                  </a:lnTo>
                  <a:lnTo>
                    <a:pt x="76710" y="44266"/>
                  </a:lnTo>
                  <a:lnTo>
                    <a:pt x="44993" y="75470"/>
                  </a:lnTo>
                  <a:lnTo>
                    <a:pt x="20816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6" y="290110"/>
                  </a:lnTo>
                  <a:lnTo>
                    <a:pt x="44993" y="327523"/>
                  </a:lnTo>
                  <a:lnTo>
                    <a:pt x="76710" y="358728"/>
                  </a:lnTo>
                  <a:lnTo>
                    <a:pt x="114738" y="382514"/>
                  </a:lnTo>
                  <a:lnTo>
                    <a:pt x="157847" y="397673"/>
                  </a:lnTo>
                  <a:lnTo>
                    <a:pt x="204807" y="402995"/>
                  </a:lnTo>
                  <a:lnTo>
                    <a:pt x="251768" y="397673"/>
                  </a:lnTo>
                  <a:lnTo>
                    <a:pt x="294878" y="382514"/>
                  </a:lnTo>
                  <a:lnTo>
                    <a:pt x="332905" y="358728"/>
                  </a:lnTo>
                  <a:lnTo>
                    <a:pt x="364622" y="327523"/>
                  </a:lnTo>
                  <a:lnTo>
                    <a:pt x="388800" y="290110"/>
                  </a:lnTo>
                  <a:lnTo>
                    <a:pt x="404207" y="247698"/>
                  </a:lnTo>
                  <a:lnTo>
                    <a:pt x="409616" y="201496"/>
                  </a:lnTo>
                  <a:lnTo>
                    <a:pt x="404207" y="155295"/>
                  </a:lnTo>
                  <a:lnTo>
                    <a:pt x="388800" y="112883"/>
                  </a:lnTo>
                  <a:lnTo>
                    <a:pt x="364622" y="75470"/>
                  </a:lnTo>
                  <a:lnTo>
                    <a:pt x="332905" y="44266"/>
                  </a:lnTo>
                  <a:lnTo>
                    <a:pt x="294878" y="20480"/>
                  </a:lnTo>
                  <a:lnTo>
                    <a:pt x="251768" y="5321"/>
                  </a:lnTo>
                  <a:lnTo>
                    <a:pt x="20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02271" y="488814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5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1" y="44266"/>
                  </a:lnTo>
                  <a:lnTo>
                    <a:pt x="114739" y="20480"/>
                  </a:lnTo>
                  <a:lnTo>
                    <a:pt x="157848" y="5321"/>
                  </a:lnTo>
                  <a:lnTo>
                    <a:pt x="204809" y="0"/>
                  </a:lnTo>
                  <a:lnTo>
                    <a:pt x="251769" y="5321"/>
                  </a:lnTo>
                  <a:lnTo>
                    <a:pt x="294878" y="20480"/>
                  </a:lnTo>
                  <a:lnTo>
                    <a:pt x="332906" y="44266"/>
                  </a:lnTo>
                  <a:lnTo>
                    <a:pt x="364623" y="75470"/>
                  </a:lnTo>
                  <a:lnTo>
                    <a:pt x="388800" y="112883"/>
                  </a:lnTo>
                  <a:lnTo>
                    <a:pt x="404208" y="155295"/>
                  </a:lnTo>
                  <a:lnTo>
                    <a:pt x="409617" y="201496"/>
                  </a:lnTo>
                  <a:lnTo>
                    <a:pt x="404208" y="247698"/>
                  </a:lnTo>
                  <a:lnTo>
                    <a:pt x="388800" y="290110"/>
                  </a:lnTo>
                  <a:lnTo>
                    <a:pt x="364623" y="327523"/>
                  </a:lnTo>
                  <a:lnTo>
                    <a:pt x="332906" y="358727"/>
                  </a:lnTo>
                  <a:lnTo>
                    <a:pt x="294878" y="382513"/>
                  </a:lnTo>
                  <a:lnTo>
                    <a:pt x="251769" y="397672"/>
                  </a:lnTo>
                  <a:lnTo>
                    <a:pt x="204809" y="402994"/>
                  </a:lnTo>
                  <a:lnTo>
                    <a:pt x="157848" y="397672"/>
                  </a:lnTo>
                  <a:lnTo>
                    <a:pt x="114739" y="382513"/>
                  </a:lnTo>
                  <a:lnTo>
                    <a:pt x="76711" y="358727"/>
                  </a:lnTo>
                  <a:lnTo>
                    <a:pt x="44994" y="327523"/>
                  </a:lnTo>
                  <a:lnTo>
                    <a:pt x="20817" y="290110"/>
                  </a:lnTo>
                  <a:lnTo>
                    <a:pt x="5409" y="247698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632" y="3852341"/>
              <a:ext cx="894854" cy="12404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53199" y="3886960"/>
              <a:ext cx="667385" cy="995680"/>
            </a:xfrm>
            <a:custGeom>
              <a:avLst/>
              <a:gdLst/>
              <a:ahLst/>
              <a:cxnLst/>
              <a:rect l="l" t="t" r="r" b="b"/>
              <a:pathLst>
                <a:path w="667384" h="995679">
                  <a:moveTo>
                    <a:pt x="0" y="0"/>
                  </a:moveTo>
                  <a:lnTo>
                    <a:pt x="667226" y="995292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370" y="4842887"/>
              <a:ext cx="92075" cy="104775"/>
            </a:xfrm>
            <a:custGeom>
              <a:avLst/>
              <a:gdLst/>
              <a:ahLst/>
              <a:cxnLst/>
              <a:rect l="l" t="t" r="r" b="b"/>
              <a:pathLst>
                <a:path w="92075" h="104775">
                  <a:moveTo>
                    <a:pt x="78538" y="0"/>
                  </a:moveTo>
                  <a:lnTo>
                    <a:pt x="0" y="52561"/>
                  </a:lnTo>
                  <a:lnTo>
                    <a:pt x="91871" y="104757"/>
                  </a:lnTo>
                  <a:lnTo>
                    <a:pt x="78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9627" y="3386369"/>
              <a:ext cx="894859" cy="1215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53188" y="3567791"/>
              <a:ext cx="666750" cy="972819"/>
            </a:xfrm>
            <a:custGeom>
              <a:avLst/>
              <a:gdLst/>
              <a:ahLst/>
              <a:cxnLst/>
              <a:rect l="l" t="t" r="r" b="b"/>
              <a:pathLst>
                <a:path w="666750" h="972820">
                  <a:moveTo>
                    <a:pt x="0" y="972260"/>
                  </a:moveTo>
                  <a:lnTo>
                    <a:pt x="666544" y="0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1828" y="3502853"/>
              <a:ext cx="92710" cy="104775"/>
            </a:xfrm>
            <a:custGeom>
              <a:avLst/>
              <a:gdLst/>
              <a:ahLst/>
              <a:cxnLst/>
              <a:rect l="l" t="t" r="r" b="b"/>
              <a:pathLst>
                <a:path w="92709" h="104775">
                  <a:moveTo>
                    <a:pt x="92415" y="0"/>
                  </a:moveTo>
                  <a:lnTo>
                    <a:pt x="0" y="51229"/>
                  </a:lnTo>
                  <a:lnTo>
                    <a:pt x="77983" y="104609"/>
                  </a:lnTo>
                  <a:lnTo>
                    <a:pt x="9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46" y="4261624"/>
              <a:ext cx="831828" cy="4848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09909" y="4411344"/>
              <a:ext cx="580390" cy="270510"/>
            </a:xfrm>
            <a:custGeom>
              <a:avLst/>
              <a:gdLst/>
              <a:ahLst/>
              <a:cxnLst/>
              <a:rect l="l" t="t" r="r" b="b"/>
              <a:pathLst>
                <a:path w="580390" h="270510">
                  <a:moveTo>
                    <a:pt x="0" y="270103"/>
                  </a:moveTo>
                  <a:lnTo>
                    <a:pt x="580203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5864" y="4375198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39917" y="85618"/>
                  </a:lnTo>
                  <a:lnTo>
                    <a:pt x="105644" y="2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2230" y="4784258"/>
              <a:ext cx="825539" cy="4533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53183" y="4825178"/>
              <a:ext cx="579120" cy="235585"/>
            </a:xfrm>
            <a:custGeom>
              <a:avLst/>
              <a:gdLst/>
              <a:ahLst/>
              <a:cxnLst/>
              <a:rect l="l" t="t" r="r" b="b"/>
              <a:pathLst>
                <a:path w="579120" h="235585">
                  <a:moveTo>
                    <a:pt x="0" y="0"/>
                  </a:moveTo>
                  <a:lnTo>
                    <a:pt x="578636" y="235170"/>
                  </a:lnTo>
                </a:path>
              </a:pathLst>
            </a:custGeom>
            <a:ln w="21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9421" y="5010682"/>
              <a:ext cx="105410" cy="87630"/>
            </a:xfrm>
            <a:custGeom>
              <a:avLst/>
              <a:gdLst/>
              <a:ahLst/>
              <a:cxnLst/>
              <a:rect l="l" t="t" r="r" b="b"/>
              <a:pathLst>
                <a:path w="105409" h="87629">
                  <a:moveTo>
                    <a:pt x="35619" y="0"/>
                  </a:moveTo>
                  <a:lnTo>
                    <a:pt x="0" y="87490"/>
                  </a:lnTo>
                  <a:lnTo>
                    <a:pt x="105369" y="79335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1950" y="4003453"/>
              <a:ext cx="485240" cy="4911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42924" y="4031785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201659" y="0"/>
                  </a:moveTo>
                  <a:lnTo>
                    <a:pt x="155420" y="5404"/>
                  </a:lnTo>
                  <a:lnTo>
                    <a:pt x="112974" y="20800"/>
                  </a:lnTo>
                  <a:lnTo>
                    <a:pt x="75531" y="44958"/>
                  </a:lnTo>
                  <a:lnTo>
                    <a:pt x="44302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8"/>
                  </a:lnTo>
                  <a:lnTo>
                    <a:pt x="20496" y="294643"/>
                  </a:lnTo>
                  <a:lnTo>
                    <a:pt x="44302" y="332640"/>
                  </a:lnTo>
                  <a:lnTo>
                    <a:pt x="75531" y="364332"/>
                  </a:lnTo>
                  <a:lnTo>
                    <a:pt x="112974" y="388490"/>
                  </a:lnTo>
                  <a:lnTo>
                    <a:pt x="155420" y="403885"/>
                  </a:lnTo>
                  <a:lnTo>
                    <a:pt x="201659" y="409290"/>
                  </a:lnTo>
                  <a:lnTo>
                    <a:pt x="247897" y="403885"/>
                  </a:lnTo>
                  <a:lnTo>
                    <a:pt x="290343" y="388490"/>
                  </a:lnTo>
                  <a:lnTo>
                    <a:pt x="327786" y="364332"/>
                  </a:lnTo>
                  <a:lnTo>
                    <a:pt x="359016" y="332640"/>
                  </a:lnTo>
                  <a:lnTo>
                    <a:pt x="382821" y="294643"/>
                  </a:lnTo>
                  <a:lnTo>
                    <a:pt x="397992" y="251568"/>
                  </a:lnTo>
                  <a:lnTo>
                    <a:pt x="403318" y="204645"/>
                  </a:lnTo>
                  <a:lnTo>
                    <a:pt x="397993" y="157722"/>
                  </a:lnTo>
                  <a:lnTo>
                    <a:pt x="382822" y="114647"/>
                  </a:lnTo>
                  <a:lnTo>
                    <a:pt x="359016" y="76650"/>
                  </a:lnTo>
                  <a:lnTo>
                    <a:pt x="327787" y="44958"/>
                  </a:lnTo>
                  <a:lnTo>
                    <a:pt x="290344" y="20800"/>
                  </a:lnTo>
                  <a:lnTo>
                    <a:pt x="247898" y="5404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42924" y="4031784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2" y="76650"/>
                  </a:lnTo>
                  <a:lnTo>
                    <a:pt x="75531" y="44958"/>
                  </a:lnTo>
                  <a:lnTo>
                    <a:pt x="112974" y="20800"/>
                  </a:lnTo>
                  <a:lnTo>
                    <a:pt x="155420" y="5404"/>
                  </a:lnTo>
                  <a:lnTo>
                    <a:pt x="201659" y="0"/>
                  </a:lnTo>
                  <a:lnTo>
                    <a:pt x="247898" y="5404"/>
                  </a:lnTo>
                  <a:lnTo>
                    <a:pt x="290344" y="20800"/>
                  </a:lnTo>
                  <a:lnTo>
                    <a:pt x="327786" y="44958"/>
                  </a:lnTo>
                  <a:lnTo>
                    <a:pt x="359016" y="76650"/>
                  </a:lnTo>
                  <a:lnTo>
                    <a:pt x="382821" y="114647"/>
                  </a:lnTo>
                  <a:lnTo>
                    <a:pt x="397992" y="157722"/>
                  </a:lnTo>
                  <a:lnTo>
                    <a:pt x="403318" y="204645"/>
                  </a:lnTo>
                  <a:lnTo>
                    <a:pt x="397992" y="251569"/>
                  </a:lnTo>
                  <a:lnTo>
                    <a:pt x="382821" y="294643"/>
                  </a:lnTo>
                  <a:lnTo>
                    <a:pt x="359016" y="332641"/>
                  </a:lnTo>
                  <a:lnTo>
                    <a:pt x="327786" y="364333"/>
                  </a:lnTo>
                  <a:lnTo>
                    <a:pt x="290343" y="388491"/>
                  </a:lnTo>
                  <a:lnTo>
                    <a:pt x="247897" y="403886"/>
                  </a:lnTo>
                  <a:lnTo>
                    <a:pt x="201659" y="409291"/>
                  </a:lnTo>
                  <a:lnTo>
                    <a:pt x="155420" y="403886"/>
                  </a:lnTo>
                  <a:lnTo>
                    <a:pt x="112974" y="388491"/>
                  </a:lnTo>
                  <a:lnTo>
                    <a:pt x="75531" y="364333"/>
                  </a:lnTo>
                  <a:lnTo>
                    <a:pt x="44302" y="332641"/>
                  </a:lnTo>
                  <a:lnTo>
                    <a:pt x="20496" y="294643"/>
                  </a:lnTo>
                  <a:lnTo>
                    <a:pt x="5325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4641" y="3323412"/>
              <a:ext cx="970470" cy="9130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11906" y="3358040"/>
              <a:ext cx="735330" cy="680720"/>
            </a:xfrm>
            <a:custGeom>
              <a:avLst/>
              <a:gdLst/>
              <a:ahLst/>
              <a:cxnLst/>
              <a:rect l="l" t="t" r="r" b="b"/>
              <a:pathLst>
                <a:path w="735329" h="680720">
                  <a:moveTo>
                    <a:pt x="0" y="0"/>
                  </a:moveTo>
                  <a:lnTo>
                    <a:pt x="735090" y="680367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03327" y="3993059"/>
              <a:ext cx="101600" cy="99060"/>
            </a:xfrm>
            <a:custGeom>
              <a:avLst/>
              <a:gdLst/>
              <a:ahLst/>
              <a:cxnLst/>
              <a:rect l="l" t="t" r="r" b="b"/>
              <a:pathLst>
                <a:path w="101600" h="99060">
                  <a:moveTo>
                    <a:pt x="64240" y="0"/>
                  </a:moveTo>
                  <a:lnTo>
                    <a:pt x="0" y="69288"/>
                  </a:lnTo>
                  <a:lnTo>
                    <a:pt x="101465" y="98832"/>
                  </a:lnTo>
                  <a:lnTo>
                    <a:pt x="64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7240" y="4116800"/>
              <a:ext cx="901161" cy="26446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11907" y="4233283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65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50807" y="418605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4641" y="4261637"/>
              <a:ext cx="970470" cy="8878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011912" y="4430708"/>
              <a:ext cx="734695" cy="659130"/>
            </a:xfrm>
            <a:custGeom>
              <a:avLst/>
              <a:gdLst/>
              <a:ahLst/>
              <a:cxnLst/>
              <a:rect l="l" t="t" r="r" b="b"/>
              <a:pathLst>
                <a:path w="734695" h="659129">
                  <a:moveTo>
                    <a:pt x="0" y="658983"/>
                  </a:moveTo>
                  <a:lnTo>
                    <a:pt x="734277" y="0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02861" y="4378114"/>
              <a:ext cx="102235" cy="98425"/>
            </a:xfrm>
            <a:custGeom>
              <a:avLst/>
              <a:gdLst/>
              <a:ahLst/>
              <a:cxnLst/>
              <a:rect l="l" t="t" r="r" b="b"/>
              <a:pathLst>
                <a:path w="102234" h="98425">
                  <a:moveTo>
                    <a:pt x="101908" y="0"/>
                  </a:moveTo>
                  <a:lnTo>
                    <a:pt x="0" y="27974"/>
                  </a:lnTo>
                  <a:lnTo>
                    <a:pt x="63162" y="98245"/>
                  </a:lnTo>
                  <a:lnTo>
                    <a:pt x="10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1578" y="4116806"/>
              <a:ext cx="693190" cy="26445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146230" y="4233298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3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6704" y="418606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3" y="0"/>
                  </a:moveTo>
                  <a:lnTo>
                    <a:pt x="0" y="94452"/>
                  </a:lnTo>
                  <a:lnTo>
                    <a:pt x="94529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3669730"/>
              <a:ext cx="693191" cy="26446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77237" y="3786216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2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7709" y="373898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3" y="0"/>
                  </a:moveTo>
                  <a:lnTo>
                    <a:pt x="0" y="94451"/>
                  </a:lnTo>
                  <a:lnTo>
                    <a:pt x="94528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4563875"/>
              <a:ext cx="693191" cy="2644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77232" y="4680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07700" y="463311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67545" y="3542649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92945" y="4475198"/>
            <a:ext cx="1428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Calibri"/>
                <a:cs typeface="Calibri"/>
              </a:rPr>
              <a:t>x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2681" y="4632617"/>
            <a:ext cx="11493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49963" y="2464864"/>
            <a:ext cx="458470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 marR="5080" indent="-19050">
              <a:lnSpc>
                <a:spcPct val="101299"/>
              </a:lnSpc>
              <a:spcBef>
                <a:spcPts val="110"/>
              </a:spcBef>
            </a:pP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npu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08041" y="2464864"/>
            <a:ext cx="59753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marR="5080" indent="-9461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h</a:t>
            </a: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dd</a:t>
            </a:r>
            <a:r>
              <a:rPr sz="1550" spc="10" dirty="0">
                <a:latin typeface="Calibri"/>
                <a:cs typeface="Calibri"/>
              </a:rPr>
              <a:t>en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64753" y="2458214"/>
            <a:ext cx="59118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330" marR="5080" indent="-8826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outpu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11735" y="3969393"/>
            <a:ext cx="1485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ECA8-CD24-46AF-B0BA-BBF6ED9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Neural Network for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7AB0C-5B41-41BD-8038-5F58BF8A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4624"/>
            <a:ext cx="8229600" cy="42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808E12-EDA1-0EA1-53BA-240703A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in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78C7-8879-C72D-EA3A-63A473D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base model of neural networks is Sequential()</a:t>
            </a:r>
          </a:p>
          <a:p>
            <a:r>
              <a:rPr lang="en-US" dirty="0"/>
              <a:t>After this initialization, various layers can be added to the network</a:t>
            </a:r>
          </a:p>
          <a:p>
            <a:pPr lvl="1"/>
            <a:r>
              <a:rPr lang="en-US" dirty="0"/>
              <a:t>These layers are called Dense layers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(Dense(units, activation))</a:t>
            </a:r>
          </a:p>
          <a:p>
            <a:pPr lvl="3"/>
            <a:r>
              <a:rPr lang="en-US" dirty="0"/>
              <a:t>Units are the number of neurons/outputs for that layer</a:t>
            </a:r>
          </a:p>
          <a:p>
            <a:pPr lvl="3"/>
            <a:r>
              <a:rPr lang="en-US" dirty="0"/>
              <a:t>The activation function transforms the input values to the neurons</a:t>
            </a:r>
          </a:p>
          <a:p>
            <a:r>
              <a:rPr lang="en-US" dirty="0"/>
              <a:t>The model then needs to be compiled</a:t>
            </a:r>
          </a:p>
          <a:p>
            <a:pPr lvl="1"/>
            <a:r>
              <a:rPr lang="en-US" dirty="0"/>
              <a:t>Requires loss function, optimizer, and metric</a:t>
            </a:r>
          </a:p>
          <a:p>
            <a:pPr lvl="1"/>
            <a:r>
              <a:rPr lang="en-US" dirty="0" err="1"/>
              <a:t>model.compile</a:t>
            </a:r>
            <a:r>
              <a:rPr lang="en-US" dirty="0"/>
              <a:t>(loss='', optimizer='', metrics=[''])</a:t>
            </a:r>
          </a:p>
          <a:p>
            <a:pPr marL="356862" marR="162556" indent="-344797">
              <a:spcBef>
                <a:spcPts val="72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lang="en-US" spc="-25" dirty="0" err="1">
                <a:cs typeface="Calibri"/>
              </a:rPr>
              <a:t>Keras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is a </a:t>
            </a:r>
            <a:r>
              <a:rPr lang="en-US" spc="-11" dirty="0">
                <a:cs typeface="Calibri"/>
              </a:rPr>
              <a:t>high-level </a:t>
            </a:r>
            <a:r>
              <a:rPr lang="en-US" spc="-15" dirty="0">
                <a:cs typeface="Calibri"/>
              </a:rPr>
              <a:t>neural </a:t>
            </a:r>
            <a:r>
              <a:rPr lang="en-US" spc="-11" dirty="0">
                <a:cs typeface="Calibri"/>
              </a:rPr>
              <a:t>networks </a:t>
            </a:r>
            <a:r>
              <a:rPr lang="en-US" dirty="0">
                <a:cs typeface="Calibri"/>
              </a:rPr>
              <a:t>API, </a:t>
            </a:r>
            <a:r>
              <a:rPr lang="en-US" spc="-11" dirty="0">
                <a:cs typeface="Calibri"/>
              </a:rPr>
              <a:t>written </a:t>
            </a:r>
            <a:r>
              <a:rPr lang="en-US" spc="-665" dirty="0">
                <a:cs typeface="Calibri"/>
              </a:rPr>
              <a:t> </a:t>
            </a:r>
            <a:r>
              <a:rPr lang="en-US" dirty="0">
                <a:cs typeface="Calibri"/>
              </a:rPr>
              <a:t>in </a:t>
            </a:r>
            <a:r>
              <a:rPr lang="en-US" spc="11" dirty="0">
                <a:cs typeface="Calibri"/>
              </a:rPr>
              <a:t>Python </a:t>
            </a:r>
            <a:r>
              <a:rPr lang="en-US" dirty="0">
                <a:cs typeface="Calibri"/>
              </a:rPr>
              <a:t>and has</a:t>
            </a:r>
            <a:r>
              <a:rPr lang="en-US" spc="-11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number</a:t>
            </a:r>
            <a:r>
              <a:rPr lang="en-US" spc="-51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11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layers</a:t>
            </a:r>
            <a:r>
              <a:rPr lang="en-US" spc="-3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to</a:t>
            </a:r>
            <a:r>
              <a:rPr lang="en-US" spc="-11" dirty="0">
                <a:cs typeface="Calibri"/>
              </a:rPr>
              <a:t> </a:t>
            </a:r>
            <a:r>
              <a:rPr lang="en-US" dirty="0">
                <a:cs typeface="Calibri"/>
              </a:rPr>
              <a:t>build</a:t>
            </a:r>
            <a:r>
              <a:rPr lang="en-US" spc="-51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1" dirty="0">
                <a:cs typeface="Calibri"/>
              </a:rPr>
              <a:t> </a:t>
            </a:r>
            <a:r>
              <a:rPr lang="en-US" dirty="0">
                <a:cs typeface="Calibri"/>
              </a:rPr>
              <a:t>NN</a:t>
            </a:r>
            <a:r>
              <a:rPr lang="en-US" spc="-25" dirty="0">
                <a:cs typeface="Calibri"/>
              </a:rPr>
              <a:t> </a:t>
            </a:r>
            <a:r>
              <a:rPr lang="en-US" spc="-11" dirty="0">
                <a:cs typeface="Calibri"/>
              </a:rPr>
              <a:t>from.</a:t>
            </a:r>
            <a:endParaRPr lang="en-US" dirty="0">
              <a:cs typeface="Calibri"/>
            </a:endParaRPr>
          </a:p>
          <a:p>
            <a:pPr marL="756266" lvl="1" indent="-286378">
              <a:spcBef>
                <a:spcPts val="640"/>
              </a:spcBef>
              <a:buFont typeface="Arial"/>
              <a:buChar char="–"/>
              <a:tabLst>
                <a:tab pos="756266" algn="l"/>
              </a:tabLst>
            </a:pPr>
            <a:r>
              <a:rPr lang="en-US" spc="-20" dirty="0">
                <a:cs typeface="Calibri"/>
              </a:rPr>
              <a:t>https://</a:t>
            </a:r>
            <a:r>
              <a:rPr lang="en-US" spc="-20" dirty="0" err="1">
                <a:cs typeface="Calibri"/>
              </a:rPr>
              <a:t>keras.io</a:t>
            </a:r>
            <a:r>
              <a:rPr lang="en-US" spc="-20" dirty="0">
                <a:cs typeface="Calibri"/>
              </a:rPr>
              <a:t>/layers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9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690" y="461581"/>
            <a:ext cx="5201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ML</a:t>
            </a:r>
            <a:r>
              <a:rPr spc="-3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91"/>
            <a:ext cx="7912100" cy="2761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NN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Strengths:</a:t>
            </a:r>
            <a:endParaRPr sz="2000" dirty="0">
              <a:latin typeface="Calibri"/>
              <a:cs typeface="Calibri"/>
            </a:endParaRPr>
          </a:p>
          <a:p>
            <a:pPr marL="756285" marR="1164590" lvl="1" indent="-287020">
              <a:lnSpc>
                <a:spcPct val="8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Non-probabilistic,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i.e.,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Gaussian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Capability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 non-linear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models.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3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Weaknesses:</a:t>
            </a:r>
            <a:endParaRPr sz="2000" dirty="0">
              <a:latin typeface="Calibri"/>
              <a:cs typeface="Calibri"/>
            </a:endParaRPr>
          </a:p>
          <a:p>
            <a:pPr marL="756285" marR="17780" lvl="1" indent="-287020">
              <a:lnSpc>
                <a:spcPct val="8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hyperparameters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hidden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iterations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Sensitive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 </a:t>
            </a:r>
            <a:r>
              <a:rPr sz="1800" spc="-5" dirty="0">
                <a:latin typeface="Calibri"/>
                <a:cs typeface="Calibri"/>
              </a:rPr>
              <a:t>scaling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Susceptible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over-fitting.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CA41-BD08-8C4B-DFB1-F459A746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2796-A952-7239-86B4-16CA9313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Basic ML Steps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72621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4411"/>
            <a:ext cx="8039100" cy="457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 </a:t>
            </a:r>
            <a:r>
              <a:rPr sz="1800" spc="-15" dirty="0">
                <a:latin typeface="Calibri"/>
                <a:cs typeface="Calibri"/>
              </a:rPr>
              <a:t>started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bang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Inspired 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animal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human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(true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Classified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non-linear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non-probabilistic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-10" dirty="0">
                <a:latin typeface="Calibri"/>
                <a:cs typeface="Calibri"/>
              </a:rPr>
              <a:t> lost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because:</a:t>
            </a:r>
            <a:endParaRPr sz="1800">
              <a:latin typeface="Calibri"/>
              <a:cs typeface="Calibri"/>
            </a:endParaRPr>
          </a:p>
          <a:p>
            <a:pPr marL="755650" marR="113664" lvl="1" indent="-286385">
              <a:lnSpc>
                <a:spcPct val="8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hyperparameters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hidden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iterations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25" dirty="0">
                <a:latin typeface="Calibri"/>
                <a:cs typeface="Calibri"/>
              </a:rPr>
              <a:t>Very</a:t>
            </a:r>
            <a:r>
              <a:rPr sz="1800" spc="-5" dirty="0">
                <a:latin typeface="Calibri"/>
                <a:cs typeface="Calibri"/>
              </a:rPr>
              <a:t> susceptible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over-fitting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Non-deterministic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(don’t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Recently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(around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2015)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regained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architectures.</a:t>
            </a:r>
            <a:endParaRPr sz="1800">
              <a:latin typeface="Calibri"/>
              <a:cs typeface="Calibri"/>
            </a:endParaRPr>
          </a:p>
          <a:p>
            <a:pPr marL="355600" marR="227329" indent="-34290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differential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broader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artificial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Deep learning </a:t>
            </a:r>
            <a:r>
              <a:rPr sz="1800" spc="-10" dirty="0">
                <a:latin typeface="Calibri"/>
                <a:cs typeface="Calibri"/>
              </a:rPr>
              <a:t>architectures have </a:t>
            </a:r>
            <a:r>
              <a:rPr sz="1800" dirty="0">
                <a:latin typeface="Calibri"/>
                <a:cs typeface="Calibri"/>
              </a:rPr>
              <a:t>been </a:t>
            </a:r>
            <a:r>
              <a:rPr sz="1800" spc="-5" dirty="0">
                <a:latin typeface="Calibri"/>
                <a:cs typeface="Calibri"/>
              </a:rPr>
              <a:t>applied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fields including </a:t>
            </a:r>
            <a:r>
              <a:rPr sz="1800" spc="-10" dirty="0">
                <a:latin typeface="Calibri"/>
                <a:cs typeface="Calibri"/>
              </a:rPr>
              <a:t>computer </a:t>
            </a:r>
            <a:r>
              <a:rPr sz="1800" spc="-5" dirty="0">
                <a:latin typeface="Calibri"/>
                <a:cs typeface="Calibri"/>
              </a:rPr>
              <a:t>vision,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speech </a:t>
            </a:r>
            <a:r>
              <a:rPr sz="1800" spc="-10" dirty="0">
                <a:latin typeface="Calibri"/>
                <a:cs typeface="Calibri"/>
              </a:rPr>
              <a:t>recognition, natural </a:t>
            </a:r>
            <a:r>
              <a:rPr sz="1800" spc="-5" dirty="0">
                <a:latin typeface="Calibri"/>
                <a:cs typeface="Calibri"/>
              </a:rPr>
              <a:t>language processing, audio </a:t>
            </a:r>
            <a:r>
              <a:rPr sz="1800" spc="-10" dirty="0">
                <a:latin typeface="Calibri"/>
                <a:cs typeface="Calibri"/>
              </a:rPr>
              <a:t>recognition, </a:t>
            </a:r>
            <a:r>
              <a:rPr sz="1800" spc="-5" dirty="0">
                <a:latin typeface="Calibri"/>
                <a:cs typeface="Calibri"/>
              </a:rPr>
              <a:t>social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spc="-5" dirty="0">
                <a:latin typeface="Calibri"/>
                <a:cs typeface="Calibri"/>
              </a:rPr>
              <a:t> filtering, machine </a:t>
            </a:r>
            <a:r>
              <a:rPr sz="1800" spc="-10" dirty="0">
                <a:latin typeface="Calibri"/>
                <a:cs typeface="Calibri"/>
              </a:rPr>
              <a:t>translation, bioinformatics, </a:t>
            </a:r>
            <a:r>
              <a:rPr sz="1800" spc="-5" dirty="0">
                <a:latin typeface="Calibri"/>
                <a:cs typeface="Calibri"/>
              </a:rPr>
              <a:t>drug </a:t>
            </a:r>
            <a:r>
              <a:rPr sz="1800" dirty="0">
                <a:latin typeface="Calibri"/>
                <a:cs typeface="Calibri"/>
              </a:rPr>
              <a:t>design, </a:t>
            </a:r>
            <a:r>
              <a:rPr sz="1800" spc="-5" dirty="0">
                <a:latin typeface="Calibri"/>
                <a:cs typeface="Calibri"/>
              </a:rPr>
              <a:t>medical image analysis,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inspection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programs,</a:t>
            </a:r>
            <a:endParaRPr sz="1800">
              <a:latin typeface="Calibri"/>
              <a:cs typeface="Calibri"/>
            </a:endParaRPr>
          </a:p>
          <a:p>
            <a:pPr marL="355600" marR="347345" indent="-342900" algn="just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produced </a:t>
            </a:r>
            <a:r>
              <a:rPr sz="1800" spc="-10" dirty="0">
                <a:latin typeface="Calibri"/>
                <a:cs typeface="Calibri"/>
              </a:rPr>
              <a:t>results comparable to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in some cases surpassing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79" y="1553972"/>
            <a:ext cx="8031480" cy="33343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200" spc="5" dirty="0">
                <a:latin typeface="Calibri"/>
                <a:cs typeface="Calibri"/>
              </a:rPr>
              <a:t>Deep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subfield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learning.</a:t>
            </a:r>
            <a:endParaRPr sz="2200" dirty="0">
              <a:latin typeface="Calibri"/>
              <a:cs typeface="Calibri"/>
            </a:endParaRPr>
          </a:p>
          <a:p>
            <a:pPr marL="356870" marR="375285" indent="-344170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deep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deep</a:t>
            </a:r>
            <a:r>
              <a:rPr sz="2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2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isn’t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reference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-5" dirty="0">
                <a:latin typeface="Calibri"/>
                <a:cs typeface="Calibri"/>
              </a:rPr>
              <a:t> kind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deeper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understanding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achieved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approach.</a:t>
            </a:r>
            <a:endParaRPr sz="2200" dirty="0">
              <a:latin typeface="Calibri"/>
              <a:cs typeface="Calibri"/>
            </a:endParaRPr>
          </a:p>
          <a:p>
            <a:pPr marL="356870" marR="484505" indent="-34480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30" dirty="0">
                <a:latin typeface="Calibri"/>
                <a:cs typeface="Calibri"/>
              </a:rPr>
              <a:t>Rather,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stands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idea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successive </a:t>
            </a:r>
            <a:r>
              <a:rPr sz="2200" spc="-20" dirty="0">
                <a:latin typeface="Calibri"/>
                <a:cs typeface="Calibri"/>
              </a:rPr>
              <a:t>layers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increasingly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meaningful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representations.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How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 </a:t>
            </a:r>
            <a:r>
              <a:rPr sz="2200" spc="-20" dirty="0">
                <a:latin typeface="Calibri"/>
                <a:cs typeface="Calibri"/>
              </a:rPr>
              <a:t>layers </a:t>
            </a:r>
            <a:r>
              <a:rPr sz="2200" spc="-10" dirty="0">
                <a:latin typeface="Calibri"/>
                <a:cs typeface="Calibri"/>
              </a:rPr>
              <a:t>contribute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5" dirty="0">
                <a:latin typeface="Calibri"/>
                <a:cs typeface="Calibri"/>
              </a:rPr>
              <a:t>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called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</a:p>
          <a:p>
            <a:pPr marL="356870">
              <a:lnSpc>
                <a:spcPts val="2375"/>
              </a:lnSpc>
            </a:pPr>
            <a:r>
              <a:rPr sz="2200" i="1" spc="-5" dirty="0">
                <a:latin typeface="Calibri"/>
                <a:cs typeface="Calibri"/>
              </a:rPr>
              <a:t>depth</a:t>
            </a:r>
            <a:r>
              <a:rPr sz="2200" i="1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model.</a:t>
            </a:r>
            <a:endParaRPr sz="2200" dirty="0">
              <a:latin typeface="Calibri"/>
              <a:cs typeface="Calibri"/>
            </a:endParaRPr>
          </a:p>
          <a:p>
            <a:pPr marL="756920" marR="5080" lvl="1" indent="-287020">
              <a:lnSpc>
                <a:spcPts val="1920"/>
              </a:lnSpc>
              <a:spcBef>
                <a:spcPts val="465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000" spc="-10" dirty="0">
                <a:latin typeface="Calibri"/>
                <a:cs typeface="Calibri"/>
              </a:rPr>
              <a:t>tens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even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hundreds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successive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representations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deep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endParaRPr sz="2000" dirty="0">
              <a:latin typeface="Calibri"/>
              <a:cs typeface="Calibri"/>
            </a:endParaRPr>
          </a:p>
          <a:p>
            <a:pPr marL="357505" marR="116205" indent="-344805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layers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representations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sometimes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shallow</a:t>
            </a:r>
            <a:r>
              <a:rPr sz="22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81" y="1563116"/>
            <a:ext cx="8048625" cy="221958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7505" marR="63246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deep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representations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(almost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always)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hidden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layers.</a:t>
            </a:r>
            <a:endParaRPr sz="2000" dirty="0">
              <a:latin typeface="Calibri"/>
              <a:cs typeface="Calibri"/>
            </a:endParaRPr>
          </a:p>
          <a:p>
            <a:pPr marL="357505" indent="-34544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6870" algn="l"/>
                <a:tab pos="358140" algn="l"/>
              </a:tabLst>
            </a:pPr>
            <a:r>
              <a:rPr sz="2000" spc="-25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Networks,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deep-learning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not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brain.</a:t>
            </a:r>
            <a:endParaRPr sz="2000" dirty="0">
              <a:latin typeface="Calibri"/>
              <a:cs typeface="Calibri"/>
            </a:endParaRPr>
          </a:p>
          <a:p>
            <a:pPr marL="356870" marR="5080" indent="-344805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Although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central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deep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developed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drawing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inspiration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our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brain.</a:t>
            </a:r>
            <a:endParaRPr sz="2000" dirty="0">
              <a:latin typeface="Calibri"/>
              <a:cs typeface="Calibri"/>
            </a:endParaRPr>
          </a:p>
          <a:p>
            <a:pPr marL="356870" marR="213995" indent="-344805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0" dirty="0">
                <a:latin typeface="Calibri"/>
                <a:cs typeface="Calibri"/>
              </a:rPr>
              <a:t>There’s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evidence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anything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like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mechanisms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modern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deep-learning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Neural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908" y="4593787"/>
            <a:ext cx="3848407" cy="17265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59" y="1553973"/>
            <a:ext cx="7903209" cy="12344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6870" marR="5080" indent="-344170">
              <a:lnSpc>
                <a:spcPts val="2110"/>
              </a:lnSpc>
              <a:spcBef>
                <a:spcPts val="6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representations </a:t>
            </a:r>
            <a:r>
              <a:rPr sz="2200" dirty="0">
                <a:latin typeface="Calibri"/>
                <a:cs typeface="Calibri"/>
              </a:rPr>
              <a:t>learned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deep-learning algorithm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look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like?</a:t>
            </a:r>
            <a:endParaRPr sz="2200">
              <a:latin typeface="Calibri"/>
              <a:cs typeface="Calibri"/>
            </a:endParaRPr>
          </a:p>
          <a:p>
            <a:pPr marL="356870" marR="381635" indent="-344805">
              <a:lnSpc>
                <a:spcPts val="211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5" dirty="0">
                <a:latin typeface="Calibri"/>
                <a:cs typeface="Calibri"/>
              </a:rPr>
              <a:t>Let’s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network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several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layers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deep </a:t>
            </a:r>
            <a:r>
              <a:rPr sz="2200" spc="-10" dirty="0">
                <a:latin typeface="Calibri"/>
                <a:cs typeface="Calibri"/>
              </a:rPr>
              <a:t>transforms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image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recognize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digit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181" y="3510485"/>
            <a:ext cx="5471613" cy="22167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614" y="129190"/>
            <a:ext cx="5146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Deep</a:t>
            </a:r>
            <a:r>
              <a:rPr sz="4000" spc="-75" dirty="0"/>
              <a:t> </a:t>
            </a:r>
            <a:r>
              <a:rPr sz="4000" dirty="0"/>
              <a:t>Learning</a:t>
            </a:r>
            <a:r>
              <a:rPr sz="4000" spc="-30" dirty="0"/>
              <a:t> </a:t>
            </a:r>
            <a:r>
              <a:rPr sz="4000" spc="-15" dirty="0"/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7498" y="899077"/>
            <a:ext cx="7875905" cy="11664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6870" marR="191135" indent="-344805">
              <a:lnSpc>
                <a:spcPts val="1630"/>
              </a:lnSpc>
              <a:spcBef>
                <a:spcPts val="5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network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transforms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digit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image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into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representations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increasingly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different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original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image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increasingly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informative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about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final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result.</a:t>
            </a:r>
            <a:endParaRPr sz="1700">
              <a:latin typeface="Calibri"/>
              <a:cs typeface="Calibri"/>
            </a:endParaRPr>
          </a:p>
          <a:p>
            <a:pPr marL="356870" marR="5080" indent="-344805">
              <a:lnSpc>
                <a:spcPts val="1630"/>
              </a:lnSpc>
              <a:spcBef>
                <a:spcPts val="4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700" spc="-45" dirty="0">
                <a:latin typeface="Calibri"/>
                <a:cs typeface="Calibri"/>
              </a:rPr>
              <a:t>You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think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deep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network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multistage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information-distillation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operation, 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where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goes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through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successive </a:t>
            </a:r>
            <a:r>
              <a:rPr sz="1700" spc="-10" dirty="0">
                <a:latin typeface="Calibri"/>
                <a:cs typeface="Calibri"/>
              </a:rPr>
              <a:t>filters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comes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out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increasingly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purified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(that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useful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regard</a:t>
            </a:r>
            <a:r>
              <a:rPr sz="1700" spc="-10" dirty="0">
                <a:latin typeface="Calibri"/>
                <a:cs typeface="Calibri"/>
              </a:rPr>
              <a:t> 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some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task).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06" y="2365455"/>
            <a:ext cx="6989827" cy="39015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81" y="1563116"/>
            <a:ext cx="8048625" cy="8858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7505" marR="63246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2000" spc="-5" dirty="0">
                <a:latin typeface="Calibri"/>
                <a:cs typeface="Calibri"/>
              </a:rPr>
              <a:t>This was just a basic overview of deep learning</a:t>
            </a:r>
          </a:p>
          <a:p>
            <a:pPr marL="357505" marR="63246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2000" spc="-5" dirty="0">
                <a:latin typeface="Calibri"/>
                <a:cs typeface="Calibri"/>
              </a:rPr>
              <a:t>We will look into a more specific type of machine learning after lunch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25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4877-C7AA-481B-DB0F-FC38FDE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DA6D-D253-BDA9-CD62-6E009E62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back to the website:</a:t>
            </a:r>
          </a:p>
          <a:p>
            <a:pPr lvl="1"/>
            <a:r>
              <a:rPr lang="en-US" b="1" dirty="0">
                <a:hlinkClick r:id="rId2"/>
              </a:rPr>
              <a:t>https://ku-cs-camp.github.io</a:t>
            </a:r>
            <a:endParaRPr lang="en-US" b="1" dirty="0"/>
          </a:p>
          <a:p>
            <a:r>
              <a:rPr lang="en-US" dirty="0"/>
              <a:t>Two main projects</a:t>
            </a:r>
          </a:p>
          <a:p>
            <a:pPr lvl="1"/>
            <a:r>
              <a:rPr lang="en-US" dirty="0"/>
              <a:t>Decision tree project</a:t>
            </a:r>
          </a:p>
          <a:p>
            <a:pPr lvl="2"/>
            <a:r>
              <a:rPr lang="en-US" dirty="0"/>
              <a:t>Also act as a review of the processes we learned yesterday</a:t>
            </a:r>
          </a:p>
          <a:p>
            <a:pPr lvl="1"/>
            <a:r>
              <a:rPr lang="en-US" dirty="0"/>
              <a:t>Digit Identifier</a:t>
            </a:r>
          </a:p>
          <a:p>
            <a:pPr lvl="2"/>
            <a:r>
              <a:rPr lang="en-US" dirty="0"/>
              <a:t>Use the MNIST dataset containing pictures of digits to train and predict with a neural network model</a:t>
            </a:r>
          </a:p>
          <a:p>
            <a:r>
              <a:rPr lang="en-US" dirty="0"/>
              <a:t>If you finish these, work through the Python challenges I have listed</a:t>
            </a:r>
          </a:p>
        </p:txBody>
      </p:sp>
    </p:spTree>
    <p:extLst>
      <p:ext uri="{BB962C8B-B14F-4D97-AF65-F5344CB8AC3E}">
        <p14:creationId xmlns:p14="http://schemas.microsoft.com/office/powerpoint/2010/main" val="27751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B748-D5ED-2C8F-6889-FCD6ED1B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70-A8DF-518C-8CEA-A5A08635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5726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you need to understand the data you have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75687-D958-EB5C-9479-6A36A54AF197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878983"/>
          <a:ext cx="5186523" cy="257972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15215">
                  <a:extLst>
                    <a:ext uri="{9D8B030D-6E8A-4147-A177-3AD203B41FA5}">
                      <a16:colId xmlns:a16="http://schemas.microsoft.com/office/drawing/2014/main" val="98347668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884174419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1927275067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4059633655"/>
                    </a:ext>
                  </a:extLst>
                </a:gridCol>
                <a:gridCol w="1356189">
                  <a:extLst>
                    <a:ext uri="{9D8B030D-6E8A-4147-A177-3AD203B41FA5}">
                      <a16:colId xmlns:a16="http://schemas.microsoft.com/office/drawing/2014/main" val="2480620754"/>
                    </a:ext>
                  </a:extLst>
                </a:gridCol>
              </a:tblGrid>
              <a:tr h="638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sepal-length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sepal-width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petal-length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petal-width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221086" marR="17715" marT="170066" marB="17006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56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6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21086" marR="17715" marT="170066" marB="17006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29587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473A0B45-4AD9-C11D-B925-7BB742C778E6}"/>
              </a:ext>
            </a:extLst>
          </p:cNvPr>
          <p:cNvSpPr txBox="1"/>
          <p:nvPr/>
        </p:nvSpPr>
        <p:spPr>
          <a:xfrm>
            <a:off x="3660724" y="5594108"/>
            <a:ext cx="1864995" cy="64643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0555" marR="96520" indent="-52768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6A011AE-CF83-7124-61A3-E161F3C8B660}"/>
              </a:ext>
            </a:extLst>
          </p:cNvPr>
          <p:cNvSpPr txBox="1"/>
          <p:nvPr/>
        </p:nvSpPr>
        <p:spPr>
          <a:xfrm>
            <a:off x="612194" y="5750415"/>
            <a:ext cx="234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(features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30FD7382-F78D-29F8-76CB-1767877A5A9E}"/>
              </a:ext>
            </a:extLst>
          </p:cNvPr>
          <p:cNvGrpSpPr/>
          <p:nvPr/>
        </p:nvGrpSpPr>
        <p:grpSpPr>
          <a:xfrm>
            <a:off x="3063580" y="5866466"/>
            <a:ext cx="591185" cy="101600"/>
            <a:chOff x="3063580" y="5866466"/>
            <a:chExt cx="591185" cy="101600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02A3CED-AAF5-5A5B-1156-F1786DE8202C}"/>
                </a:ext>
              </a:extLst>
            </p:cNvPr>
            <p:cNvSpPr/>
            <p:nvPr/>
          </p:nvSpPr>
          <p:spPr>
            <a:xfrm>
              <a:off x="3063580" y="5917269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8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2D312E8-8FAC-A0D4-17A7-8EA54216BA65}"/>
                </a:ext>
              </a:extLst>
            </p:cNvPr>
            <p:cNvSpPr/>
            <p:nvPr/>
          </p:nvSpPr>
          <p:spPr>
            <a:xfrm>
              <a:off x="3571957" y="587281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B6C12CF-08C2-DC2A-98DA-61D8B62C4DD2}"/>
              </a:ext>
            </a:extLst>
          </p:cNvPr>
          <p:cNvSpPr txBox="1"/>
          <p:nvPr/>
        </p:nvSpPr>
        <p:spPr>
          <a:xfrm>
            <a:off x="6201230" y="5750382"/>
            <a:ext cx="216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5E917123-ED82-07AE-4611-B3FC2B1F54F6}"/>
              </a:ext>
            </a:extLst>
          </p:cNvPr>
          <p:cNvGrpSpPr/>
          <p:nvPr/>
        </p:nvGrpSpPr>
        <p:grpSpPr>
          <a:xfrm>
            <a:off x="5525342" y="5866465"/>
            <a:ext cx="591185" cy="101600"/>
            <a:chOff x="5525342" y="5866465"/>
            <a:chExt cx="591185" cy="10160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08FCD50B-9286-CE48-18CB-9E02EB92D10F}"/>
                </a:ext>
              </a:extLst>
            </p:cNvPr>
            <p:cNvSpPr/>
            <p:nvPr/>
          </p:nvSpPr>
          <p:spPr>
            <a:xfrm>
              <a:off x="5525342" y="591727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8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4F2D8211-76CE-B178-4643-DB27048D0635}"/>
                </a:ext>
              </a:extLst>
            </p:cNvPr>
            <p:cNvSpPr/>
            <p:nvPr/>
          </p:nvSpPr>
          <p:spPr>
            <a:xfrm>
              <a:off x="6033720" y="587281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0159193C-F115-D86B-9360-E0081658513B}"/>
              </a:ext>
            </a:extLst>
          </p:cNvPr>
          <p:cNvSpPr txBox="1"/>
          <p:nvPr/>
        </p:nvSpPr>
        <p:spPr>
          <a:xfrm>
            <a:off x="4139996" y="5002263"/>
            <a:ext cx="906144" cy="36957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CFD09-A5C6-04AA-9B81-D3A20E1C6E3B}"/>
              </a:ext>
            </a:extLst>
          </p:cNvPr>
          <p:cNvSpPr txBox="1"/>
          <p:nvPr/>
        </p:nvSpPr>
        <p:spPr>
          <a:xfrm>
            <a:off x="5932471" y="1897931"/>
            <a:ext cx="340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our features/input?</a:t>
            </a:r>
          </a:p>
          <a:p>
            <a:endParaRPr lang="en-US" dirty="0"/>
          </a:p>
          <a:p>
            <a:r>
              <a:rPr lang="en-US" dirty="0"/>
              <a:t>What is the output/class?</a:t>
            </a:r>
          </a:p>
        </p:txBody>
      </p:sp>
    </p:spTree>
    <p:extLst>
      <p:ext uri="{BB962C8B-B14F-4D97-AF65-F5344CB8AC3E}">
        <p14:creationId xmlns:p14="http://schemas.microsoft.com/office/powerpoint/2010/main" val="41086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3AC2-87AE-E4DB-662C-AE90FF5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68-B6A7-276D-0B95-B8FF2F54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work with our data, we need to load it into our program</a:t>
            </a:r>
          </a:p>
          <a:p>
            <a:r>
              <a:rPr lang="en-US" dirty="0" err="1"/>
              <a:t>read_csv</a:t>
            </a:r>
            <a:r>
              <a:rPr lang="en-US" dirty="0"/>
              <a:t>(‘</a:t>
            </a:r>
            <a:r>
              <a:rPr lang="en-US" dirty="0" err="1"/>
              <a:t>filename.csv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A pre-made function that will load the data for us</a:t>
            </a:r>
          </a:p>
          <a:p>
            <a:pPr lvl="1"/>
            <a:r>
              <a:rPr lang="en-US" dirty="0"/>
              <a:t>If the data does not contain column names, you will have to add them</a:t>
            </a:r>
          </a:p>
          <a:p>
            <a:pPr lvl="2"/>
            <a:r>
              <a:rPr lang="en-US" dirty="0"/>
              <a:t>names=[‘sepal-length’,…..]</a:t>
            </a:r>
          </a:p>
          <a:p>
            <a:r>
              <a:rPr lang="en-US" dirty="0"/>
              <a:t>You may have to do some more cleaning or changing to the data, but if not, you can move on to preparing your arrays</a:t>
            </a:r>
          </a:p>
        </p:txBody>
      </p:sp>
    </p:spTree>
    <p:extLst>
      <p:ext uri="{BB962C8B-B14F-4D97-AF65-F5344CB8AC3E}">
        <p14:creationId xmlns:p14="http://schemas.microsoft.com/office/powerpoint/2010/main" val="15054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EFA-5094-5A4A-CDA0-B7B825C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into X and 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CD59-B568-2268-58C2-600A4ACD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your data, we need to split it into two arrays: x (features) and y (output)</a:t>
            </a:r>
          </a:p>
          <a:p>
            <a:r>
              <a:rPr lang="en-US" dirty="0"/>
              <a:t>This is where slicing arrays comes in</a:t>
            </a:r>
          </a:p>
          <a:p>
            <a:pPr lvl="1"/>
            <a:r>
              <a:rPr lang="en-US" dirty="0"/>
              <a:t>This can be difficult to understand</a:t>
            </a:r>
          </a:p>
          <a:p>
            <a:pPr lvl="1"/>
            <a:r>
              <a:rPr lang="en-US" dirty="0"/>
              <a:t>We want only the columns corresponding to the features we discussed earlier in the x array</a:t>
            </a:r>
          </a:p>
          <a:p>
            <a:pPr lvl="1"/>
            <a:r>
              <a:rPr lang="en-US" dirty="0"/>
              <a:t>The y array should have only the output column</a:t>
            </a:r>
          </a:p>
          <a:p>
            <a:pPr lvl="1"/>
            <a:r>
              <a:rPr lang="en-US" dirty="0"/>
              <a:t>X = array[:,0:4]</a:t>
            </a:r>
          </a:p>
          <a:p>
            <a:pPr lvl="1"/>
            <a:r>
              <a:rPr lang="en-US" dirty="0"/>
              <a:t>y = array[:,4]</a:t>
            </a:r>
          </a:p>
          <a:p>
            <a:pPr lvl="2"/>
            <a:r>
              <a:rPr lang="en-US" dirty="0"/>
              <a:t>: by itself means we want every row</a:t>
            </a:r>
          </a:p>
          <a:p>
            <a:pPr lvl="2"/>
            <a:r>
              <a:rPr lang="en-US" dirty="0"/>
              <a:t>Since we have 5 columns, indexes are 0-4</a:t>
            </a:r>
          </a:p>
        </p:txBody>
      </p:sp>
    </p:spTree>
    <p:extLst>
      <p:ext uri="{BB962C8B-B14F-4D97-AF65-F5344CB8AC3E}">
        <p14:creationId xmlns:p14="http://schemas.microsoft.com/office/powerpoint/2010/main" val="38948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071-2833-5A0C-83A4-2AE6522E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 and Test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2471-9C8A-7E21-8AF0-1F38A06B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0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4 arrays to continue:</a:t>
            </a:r>
          </a:p>
          <a:p>
            <a:pPr lvl="1"/>
            <a:r>
              <a:rPr lang="en-US" dirty="0" err="1"/>
              <a:t>X_train</a:t>
            </a:r>
            <a:endParaRPr lang="en-US" dirty="0"/>
          </a:p>
          <a:p>
            <a:pPr lvl="2"/>
            <a:r>
              <a:rPr lang="en-US" dirty="0"/>
              <a:t>List of features the models learns from</a:t>
            </a:r>
          </a:p>
          <a:p>
            <a:pPr lvl="1"/>
            <a:r>
              <a:rPr lang="en-US" dirty="0" err="1"/>
              <a:t>Y_train</a:t>
            </a:r>
            <a:endParaRPr lang="en-US" dirty="0"/>
          </a:p>
          <a:p>
            <a:pPr lvl="2"/>
            <a:r>
              <a:rPr lang="en-US" dirty="0"/>
              <a:t>List of corresponding outputs the model learns from</a:t>
            </a:r>
          </a:p>
          <a:p>
            <a:pPr lvl="1"/>
            <a:r>
              <a:rPr lang="en-US" dirty="0" err="1"/>
              <a:t>X_test</a:t>
            </a:r>
            <a:r>
              <a:rPr lang="en-US" dirty="0"/>
              <a:t> or </a:t>
            </a:r>
            <a:r>
              <a:rPr lang="en-US" dirty="0" err="1"/>
              <a:t>X_validation</a:t>
            </a:r>
            <a:endParaRPr lang="en-US" dirty="0"/>
          </a:p>
          <a:p>
            <a:pPr lvl="2"/>
            <a:r>
              <a:rPr lang="en-US" dirty="0"/>
              <a:t>Think of this like the model’s test</a:t>
            </a:r>
          </a:p>
          <a:p>
            <a:pPr lvl="2"/>
            <a:r>
              <a:rPr lang="en-US" dirty="0"/>
              <a:t>It has studied on the other data and needs to test its abilities on this array of new, never before seen data</a:t>
            </a:r>
          </a:p>
          <a:p>
            <a:pPr lvl="1"/>
            <a:r>
              <a:rPr lang="en-US" dirty="0" err="1"/>
              <a:t>Y_test</a:t>
            </a:r>
            <a:r>
              <a:rPr lang="en-US" dirty="0"/>
              <a:t> or </a:t>
            </a:r>
            <a:r>
              <a:rPr lang="en-US" dirty="0" err="1"/>
              <a:t>Y_prediction</a:t>
            </a:r>
            <a:endParaRPr lang="en-US" dirty="0"/>
          </a:p>
          <a:p>
            <a:pPr lvl="2"/>
            <a:r>
              <a:rPr lang="en-US" dirty="0"/>
              <a:t>Think of this as the answer key to the test</a:t>
            </a:r>
          </a:p>
          <a:p>
            <a:pPr lvl="2"/>
            <a:r>
              <a:rPr lang="en-US" dirty="0"/>
              <a:t>These are the correct values that the model aims to predict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y)</a:t>
            </a:r>
          </a:p>
          <a:p>
            <a:pPr lvl="1"/>
            <a:r>
              <a:rPr lang="en-US" dirty="0"/>
              <a:t>Pre-made function that will split the arrays for 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1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6015-5082-993E-6CA5-2CF4996F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A2D4-875F-4089-D404-1D59F064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model</a:t>
            </a:r>
          </a:p>
          <a:p>
            <a:pPr lvl="1"/>
            <a:r>
              <a:rPr lang="en-US" dirty="0"/>
              <a:t>model = 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r>
              <a:rPr lang="en-US" dirty="0"/>
              <a:t>Train/fit the model</a:t>
            </a:r>
          </a:p>
          <a:p>
            <a:pPr lvl="1"/>
            <a:r>
              <a:rPr lang="en-US" dirty="0"/>
              <a:t>model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Now that we have a trained model, we can use it to predict</a:t>
            </a:r>
          </a:p>
          <a:p>
            <a:pPr lvl="1"/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2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7A2D-6BE6-1701-E2D5-2CD5BB2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3E87-0F50-AA52-9870-F832EFAA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our model, we can call various metric functions. We have been mainly using accuracy.</a:t>
            </a:r>
          </a:p>
          <a:p>
            <a:pPr lvl="1"/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predictions)</a:t>
            </a:r>
          </a:p>
          <a:p>
            <a:r>
              <a:rPr lang="en-US" dirty="0"/>
              <a:t>At this point in real-life situations, you look at how your model performs with your metrics and decide how it needs to improve</a:t>
            </a:r>
          </a:p>
          <a:p>
            <a:pPr lvl="1"/>
            <a:r>
              <a:rPr lang="en-US" dirty="0"/>
              <a:t>Make adjustments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23126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514" y="461581"/>
            <a:ext cx="5220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</a:t>
            </a:r>
            <a:r>
              <a:rPr spc="-20" dirty="0"/>
              <a:t> </a:t>
            </a:r>
            <a:r>
              <a:rPr spc="-85" dirty="0"/>
              <a:t>Tree</a:t>
            </a:r>
            <a:r>
              <a:rPr spc="-20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8484"/>
            <a:ext cx="7653020" cy="5736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Decision </a:t>
            </a:r>
            <a:r>
              <a:rPr sz="2000" spc="-40" dirty="0">
                <a:latin typeface="Calibri"/>
                <a:cs typeface="Calibri"/>
              </a:rPr>
              <a:t>Tree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tree-like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consequences.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33" y="2322792"/>
            <a:ext cx="7062439" cy="39961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28916" y="2663951"/>
            <a:ext cx="1739264" cy="3293745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2405" marR="513715" indent="-10096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93040" algn="l"/>
              </a:tabLst>
            </a:pPr>
            <a:r>
              <a:rPr sz="1600" spc="5" dirty="0">
                <a:latin typeface="Calibri"/>
                <a:cs typeface="Calibri"/>
              </a:rPr>
              <a:t>x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r>
              <a:rPr sz="1575" spc="120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x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r>
              <a:rPr sz="1575" spc="120" baseline="-21164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features.</a:t>
            </a:r>
            <a:endParaRPr sz="1600">
              <a:latin typeface="Calibri"/>
              <a:cs typeface="Calibri"/>
            </a:endParaRPr>
          </a:p>
          <a:p>
            <a:pPr marL="192405" marR="215265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latin typeface="Calibri"/>
                <a:cs typeface="Calibri"/>
              </a:rPr>
              <a:t>w</a:t>
            </a:r>
            <a:r>
              <a:rPr sz="1575" baseline="-21164" dirty="0">
                <a:latin typeface="Calibri"/>
                <a:cs typeface="Calibri"/>
              </a:rPr>
              <a:t>10</a:t>
            </a:r>
            <a:r>
              <a:rPr sz="1575" spc="157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decision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x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192405" marR="215265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latin typeface="Calibri"/>
                <a:cs typeface="Calibri"/>
              </a:rPr>
              <a:t>w</a:t>
            </a:r>
            <a:r>
              <a:rPr sz="1575" baseline="-21164" dirty="0">
                <a:latin typeface="Calibri"/>
                <a:cs typeface="Calibri"/>
              </a:rPr>
              <a:t>20</a:t>
            </a:r>
            <a:r>
              <a:rPr sz="1575" spc="157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decision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92405" marR="147955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latin typeface="Calibri"/>
                <a:cs typeface="Calibri"/>
              </a:rPr>
              <a:t>C</a:t>
            </a:r>
            <a:r>
              <a:rPr sz="1575" baseline="-21164" dirty="0">
                <a:latin typeface="Calibri"/>
                <a:cs typeface="Calibri"/>
              </a:rPr>
              <a:t>1</a:t>
            </a:r>
            <a:r>
              <a:rPr sz="1575" spc="150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575" spc="157" baseline="-21164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classes.</a:t>
            </a:r>
            <a:endParaRPr sz="1600">
              <a:latin typeface="Calibri"/>
              <a:cs typeface="Calibri"/>
            </a:endParaRPr>
          </a:p>
          <a:p>
            <a:pPr marL="192405" marR="86360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spc="-5" dirty="0">
                <a:latin typeface="Calibri"/>
                <a:cs typeface="Calibri"/>
              </a:rPr>
              <a:t>The decision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 determined </a:t>
            </a:r>
            <a:r>
              <a:rPr sz="1600" spc="-5" dirty="0">
                <a:latin typeface="Calibri"/>
                <a:cs typeface="Calibri"/>
              </a:rPr>
              <a:t> during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training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</TotalTime>
  <Words>1832</Words>
  <Application>Microsoft Macintosh PowerPoint</Application>
  <PresentationFormat>On-screen Show (4:3)</PresentationFormat>
  <Paragraphs>220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CS Summer Camp</vt:lpstr>
      <vt:lpstr>Outline</vt:lpstr>
      <vt:lpstr>The Data</vt:lpstr>
      <vt:lpstr>Loading Data</vt:lpstr>
      <vt:lpstr>Splitting into X and Y Arrays</vt:lpstr>
      <vt:lpstr>Creating Training and Test Arrays</vt:lpstr>
      <vt:lpstr>Create and Use Model</vt:lpstr>
      <vt:lpstr>Evaluate Model</vt:lpstr>
      <vt:lpstr>Decision Tree Classifier</vt:lpstr>
      <vt:lpstr>Decision Tree Classifier</vt:lpstr>
      <vt:lpstr>Decision Tree Rule Base</vt:lpstr>
      <vt:lpstr>Rule Extraction from Trees</vt:lpstr>
      <vt:lpstr>Neural Network (NN)</vt:lpstr>
      <vt:lpstr>Neural Network (NN)</vt:lpstr>
      <vt:lpstr>Neural Network (NN)</vt:lpstr>
      <vt:lpstr>Neural Network (NN)</vt:lpstr>
      <vt:lpstr>Neural Network for Iris Dataset</vt:lpstr>
      <vt:lpstr>NN in Code</vt:lpstr>
      <vt:lpstr>ML Model Comparison</vt:lpstr>
      <vt:lpstr>Neural Network (NN)</vt:lpstr>
      <vt:lpstr>Deep Learning Classifiers</vt:lpstr>
      <vt:lpstr>Deep Learning Classifiers</vt:lpstr>
      <vt:lpstr>Deep Learning Classifiers</vt:lpstr>
      <vt:lpstr>Deep Learning Classifiers</vt:lpstr>
      <vt:lpstr>Deep Learning Classifiers</vt:lpstr>
      <vt:lpstr>Project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39</cp:revision>
  <dcterms:created xsi:type="dcterms:W3CDTF">2022-05-31T05:59:06Z</dcterms:created>
  <dcterms:modified xsi:type="dcterms:W3CDTF">2022-07-18T22:53:28Z</dcterms:modified>
</cp:coreProperties>
</file>