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992" r:id="rId3"/>
    <p:sldId id="983" r:id="rId4"/>
    <p:sldId id="986" r:id="rId5"/>
    <p:sldId id="981" r:id="rId6"/>
    <p:sldId id="987" r:id="rId7"/>
    <p:sldId id="988" r:id="rId8"/>
    <p:sldId id="990" r:id="rId9"/>
    <p:sldId id="1002" r:id="rId10"/>
    <p:sldId id="1010" r:id="rId11"/>
    <p:sldId id="749" r:id="rId12"/>
    <p:sldId id="752" r:id="rId13"/>
    <p:sldId id="99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B58FC-1076-CD46-A0A0-D3F34798129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C1622-11E7-534A-8DC4-B873951A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Reconstruction error: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distance between the original data point and its projected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C1622-11E7-534A-8DC4-B873951A5F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7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3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7B33-3EE1-E84D-810D-B2834DD9DCB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0AA3C7-E9AA-3282-8DF9-E95913C6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59" y="-118609"/>
            <a:ext cx="7772400" cy="2387600"/>
          </a:xfrm>
        </p:spPr>
        <p:txBody>
          <a:bodyPr/>
          <a:lstStyle/>
          <a:p>
            <a:r>
              <a:rPr lang="en-US" dirty="0"/>
              <a:t>CS Summer Camp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9300AC5-B3EF-B90D-B871-95FBBD26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859" y="2361066"/>
            <a:ext cx="6858000" cy="1655762"/>
          </a:xfrm>
        </p:spPr>
        <p:txBody>
          <a:bodyPr/>
          <a:lstStyle/>
          <a:p>
            <a:r>
              <a:rPr lang="en-US" dirty="0"/>
              <a:t>Thursday Session 1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682B3C8-65F6-F5DF-0E1F-820C3D24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3637091"/>
            <a:ext cx="2687730" cy="2387600"/>
          </a:xfrm>
          <a:prstGeom prst="rect">
            <a:avLst/>
          </a:prstGeom>
        </p:spPr>
      </p:pic>
      <p:pic>
        <p:nvPicPr>
          <p:cNvPr id="3" name="Picture 2" descr="EURIX develops Machine Learning models – EURIX">
            <a:extLst>
              <a:ext uri="{FF2B5EF4-FFF2-40B4-BE49-F238E27FC236}">
                <a16:creationId xmlns:a16="http://schemas.microsoft.com/office/drawing/2014/main" id="{633CB182-F1D7-AA21-37EC-ED29235E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86264"/>
            <a:ext cx="39014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5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519"/>
            <a:ext cx="8229600" cy="5060950"/>
          </a:xfrm>
        </p:spPr>
        <p:txBody>
          <a:bodyPr>
            <a:normAutofit/>
          </a:bodyPr>
          <a:lstStyle/>
          <a:p>
            <a:r>
              <a:rPr lang="en-US" dirty="0"/>
              <a:t>Scikit-learn has a k-Means class: </a:t>
            </a:r>
          </a:p>
          <a:p>
            <a:pPr lvl="1"/>
            <a:r>
              <a:rPr lang="en-US" dirty="0"/>
              <a:t>fit(): computes k-means clusters</a:t>
            </a:r>
          </a:p>
          <a:p>
            <a:pPr lvl="1"/>
            <a:r>
              <a:rPr lang="en-US" dirty="0"/>
              <a:t>predict(): predicts the closest cluster each sample belongs to. </a:t>
            </a:r>
          </a:p>
          <a:p>
            <a:pPr lvl="1"/>
            <a:r>
              <a:rPr lang="en-US" dirty="0"/>
              <a:t>inertia: gives the Reconstruction Error for the final run.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4F9F-7F96-4669-981A-E38E633E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71AF-6A31-4D9A-A32B-04353A5F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we are going to look at Dimensionality Reduction</a:t>
            </a:r>
          </a:p>
          <a:p>
            <a:r>
              <a:rPr lang="en-US" dirty="0"/>
              <a:t>Up until this point we have used all features as input to our ML models.</a:t>
            </a:r>
          </a:p>
          <a:p>
            <a:r>
              <a:rPr lang="en-US" dirty="0"/>
              <a:t>Now we are going to look at reducing the number of input features to our ML models.</a:t>
            </a:r>
          </a:p>
          <a:p>
            <a:pPr marL="0" indent="0">
              <a:buNone/>
            </a:pPr>
            <a:r>
              <a:rPr lang="en-US" b="1" dirty="0"/>
              <a:t>Why?</a:t>
            </a:r>
          </a:p>
          <a:p>
            <a:r>
              <a:rPr lang="en-US" dirty="0"/>
              <a:t>Reduces time complexity: Less computation</a:t>
            </a:r>
          </a:p>
          <a:p>
            <a:r>
              <a:rPr lang="en-US" dirty="0"/>
              <a:t>Reduces space complexity: Fewer parameters</a:t>
            </a:r>
          </a:p>
          <a:p>
            <a:r>
              <a:rPr lang="en-US" dirty="0"/>
              <a:t>Saves the cost of observing the feature</a:t>
            </a:r>
          </a:p>
          <a:p>
            <a:r>
              <a:rPr lang="en-US" dirty="0"/>
              <a:t>Improves accuracy</a:t>
            </a:r>
          </a:p>
          <a:p>
            <a:pPr marL="0" indent="0">
              <a:buNone/>
            </a:pPr>
            <a:r>
              <a:rPr lang="en-US" b="1" dirty="0"/>
              <a:t>How?</a:t>
            </a:r>
          </a:p>
          <a:p>
            <a:r>
              <a:rPr lang="en-US" dirty="0"/>
              <a:t>Eliminate redundant features that measure the same phenomenon </a:t>
            </a:r>
          </a:p>
          <a:p>
            <a:r>
              <a:rPr lang="en-US" dirty="0"/>
              <a:t>Eliminate features that really don’t matter – hair color doesn’t help you determine gender</a:t>
            </a:r>
          </a:p>
          <a:p>
            <a:r>
              <a:rPr lang="en-US" dirty="0"/>
              <a:t>Eliminate features that cancel other features out</a:t>
            </a:r>
          </a:p>
        </p:txBody>
      </p:sp>
    </p:spTree>
    <p:extLst>
      <p:ext uri="{BB962C8B-B14F-4D97-AF65-F5344CB8AC3E}">
        <p14:creationId xmlns:p14="http://schemas.microsoft.com/office/powerpoint/2010/main" val="289521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AF9D-2315-4F41-8F77-443F130E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 -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B55F-72E6-44E0-B2DC-E1D840D0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9027"/>
            <a:ext cx="8229600" cy="3257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of the more popular Feature Transformation methods is Principle Component Analysis (PCA).</a:t>
            </a:r>
          </a:p>
          <a:p>
            <a:r>
              <a:rPr lang="en-US" dirty="0"/>
              <a:t>First, PCA projects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(vector of d input features)</a:t>
            </a:r>
            <a:r>
              <a:rPr lang="en-US" dirty="0"/>
              <a:t> to </a:t>
            </a:r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 (also a vector of d input features)</a:t>
            </a:r>
            <a:r>
              <a:rPr lang="en-US" dirty="0"/>
              <a:t>.</a:t>
            </a:r>
          </a:p>
          <a:p>
            <a:r>
              <a:rPr lang="en-US" dirty="0"/>
              <a:t>The projection </a:t>
            </a:r>
            <a:r>
              <a:rPr lang="en-US" dirty="0">
                <a:solidFill>
                  <a:srgbClr val="FF0000"/>
                </a:solidFill>
              </a:rPr>
              <a:t>minimizes information loss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maximizing variance</a:t>
            </a:r>
            <a:r>
              <a:rPr lang="en-US" dirty="0"/>
              <a:t>. </a:t>
            </a:r>
          </a:p>
          <a:p>
            <a:r>
              <a:rPr lang="en-US" dirty="0"/>
              <a:t>A high covariance means there is a strong relationship between the features</a:t>
            </a:r>
          </a:p>
          <a:p>
            <a:r>
              <a:rPr lang="en-US" dirty="0"/>
              <a:t>Then a subset of k features from </a:t>
            </a:r>
            <a:r>
              <a:rPr lang="en-US" b="1" dirty="0"/>
              <a:t>z</a:t>
            </a:r>
            <a:r>
              <a:rPr lang="en-US" dirty="0"/>
              <a:t> is used as the input to the ML model, where k &lt; d.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80D3A6-A1E0-4744-A242-58E4A0AD359B}"/>
              </a:ext>
            </a:extLst>
          </p:cNvPr>
          <p:cNvGrpSpPr/>
          <p:nvPr/>
        </p:nvGrpSpPr>
        <p:grpSpPr>
          <a:xfrm>
            <a:off x="184300" y="4898279"/>
            <a:ext cx="8775399" cy="1245850"/>
            <a:chOff x="184300" y="4880785"/>
            <a:chExt cx="8775399" cy="12458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DD3CB4-FC3E-46B3-8528-DBDA476D6B8B}"/>
                </a:ext>
              </a:extLst>
            </p:cNvPr>
            <p:cNvSpPr txBox="1"/>
            <p:nvPr/>
          </p:nvSpPr>
          <p:spPr>
            <a:xfrm>
              <a:off x="5260876" y="5480304"/>
              <a:ext cx="186461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63611-00B4-4A52-9597-8FDBEB2C7D38}"/>
                </a:ext>
              </a:extLst>
            </p:cNvPr>
            <p:cNvSpPr/>
            <p:nvPr/>
          </p:nvSpPr>
          <p:spPr>
            <a:xfrm>
              <a:off x="184300" y="5476647"/>
              <a:ext cx="19819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 input </a:t>
              </a:r>
            </a:p>
            <a:p>
              <a:pPr algn="ctr"/>
              <a:r>
                <a:rPr lang="en-US" dirty="0"/>
                <a:t>(features of object)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0DC12C-FBFB-4B63-97BF-89858D50D1A4}"/>
                </a:ext>
              </a:extLst>
            </p:cNvPr>
            <p:cNvCxnSpPr>
              <a:cxnSpLocks/>
              <a:stCxn id="9" idx="3"/>
              <a:endCxn id="18" idx="1"/>
            </p:cNvCxnSpPr>
            <p:nvPr/>
          </p:nvCxnSpPr>
          <p:spPr>
            <a:xfrm flipV="1">
              <a:off x="2166253" y="5798192"/>
              <a:ext cx="184300" cy="1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F5A81F-38CE-4084-A7E6-CC03DF2E946B}"/>
                </a:ext>
              </a:extLst>
            </p:cNvPr>
            <p:cNvSpPr/>
            <p:nvPr/>
          </p:nvSpPr>
          <p:spPr>
            <a:xfrm>
              <a:off x="7309790" y="5475026"/>
              <a:ext cx="1649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output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</a:rPr>
                <a:t>(class of object)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DA0DFC-3D24-4C5E-80E2-E7C0366C7CC9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7125489" y="5798192"/>
              <a:ext cx="184301" cy="5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1FE850-D1EE-43AD-A4F3-1B966FAE36C4}"/>
                </a:ext>
              </a:extLst>
            </p:cNvPr>
            <p:cNvSpPr txBox="1"/>
            <p:nvPr/>
          </p:nvSpPr>
          <p:spPr>
            <a:xfrm>
              <a:off x="5740142" y="4880785"/>
              <a:ext cx="90608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320B9A-DF16-47AC-8436-F4144911324E}"/>
                </a:ext>
              </a:extLst>
            </p:cNvPr>
            <p:cNvCxnSpPr>
              <a:stCxn id="13" idx="2"/>
              <a:endCxn id="8" idx="0"/>
            </p:cNvCxnSpPr>
            <p:nvPr/>
          </p:nvCxnSpPr>
          <p:spPr>
            <a:xfrm>
              <a:off x="6193183" y="5250117"/>
              <a:ext cx="0" cy="2301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F47703-FEE3-43CD-B38A-B2D56F970FBD}"/>
                </a:ext>
              </a:extLst>
            </p:cNvPr>
            <p:cNvSpPr txBox="1"/>
            <p:nvPr/>
          </p:nvSpPr>
          <p:spPr>
            <a:xfrm>
              <a:off x="2350553" y="5613526"/>
              <a:ext cx="55976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0320C1-20C9-44AF-AD94-C9ED288206E4}"/>
                </a:ext>
              </a:extLst>
            </p:cNvPr>
            <p:cNvSpPr/>
            <p:nvPr/>
          </p:nvSpPr>
          <p:spPr>
            <a:xfrm>
              <a:off x="3094622" y="5475025"/>
              <a:ext cx="19819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 input </a:t>
              </a:r>
            </a:p>
            <a:p>
              <a:pPr algn="ctr"/>
              <a:r>
                <a:rPr lang="en-US" dirty="0"/>
                <a:t>(features of object)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9700A9-5D6F-4469-BA59-BA385573EE17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 flipV="1">
              <a:off x="2910322" y="5798191"/>
              <a:ext cx="1843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FA6169-DC22-402E-BC0E-E6DDBA473B16}"/>
                </a:ext>
              </a:extLst>
            </p:cNvPr>
            <p:cNvCxnSpPr>
              <a:cxnSpLocks/>
              <a:stCxn id="24" idx="3"/>
              <a:endCxn id="8" idx="1"/>
            </p:cNvCxnSpPr>
            <p:nvPr/>
          </p:nvCxnSpPr>
          <p:spPr>
            <a:xfrm>
              <a:off x="5076575" y="5798191"/>
              <a:ext cx="184301" cy="52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77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BFCA-088A-03BE-6E6A-D8291F96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5B14-9640-B0CC-3A81-102A1622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k-Means clustering with an Old Faithful project</a:t>
            </a:r>
          </a:p>
          <a:p>
            <a:pPr lvl="1"/>
            <a:r>
              <a:rPr lang="en-US" dirty="0"/>
              <a:t>Use clusters to identify outliers</a:t>
            </a:r>
          </a:p>
          <a:p>
            <a:r>
              <a:rPr lang="en-US" dirty="0"/>
              <a:t>Customer segmentation using k-Means clustering</a:t>
            </a:r>
          </a:p>
          <a:p>
            <a:pPr lvl="1"/>
            <a:r>
              <a:rPr lang="en-US" dirty="0"/>
              <a:t>We will use a customer’s age, annual income, and spending score to create clusters</a:t>
            </a:r>
          </a:p>
          <a:p>
            <a:pPr lvl="1"/>
            <a:r>
              <a:rPr lang="en-US" dirty="0"/>
              <a:t>PCA will be used for feature selection</a:t>
            </a:r>
          </a:p>
          <a:p>
            <a:pPr lvl="1"/>
            <a:r>
              <a:rPr lang="en-US" dirty="0"/>
              <a:t>These clusters should help us understand some characteristics about these customers</a:t>
            </a:r>
          </a:p>
        </p:txBody>
      </p:sp>
    </p:spTree>
    <p:extLst>
      <p:ext uri="{BB962C8B-B14F-4D97-AF65-F5344CB8AC3E}">
        <p14:creationId xmlns:p14="http://schemas.microsoft.com/office/powerpoint/2010/main" val="169930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59E7-419F-40AA-BC84-EB7DCEA2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F381-2DDC-B1E7-D6D8-B2946C9A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64960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Recall:</a:t>
            </a:r>
          </a:p>
          <a:p>
            <a:r>
              <a:rPr lang="en-US" dirty="0">
                <a:solidFill>
                  <a:srgbClr val="FF0000"/>
                </a:solidFill>
              </a:rPr>
              <a:t>Supervised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object classes are defined.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example: trucks vs. cars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The object classes are not define.</a:t>
            </a:r>
          </a:p>
          <a:p>
            <a:pPr lvl="1"/>
            <a:r>
              <a:rPr lang="en-US" dirty="0"/>
              <a:t>Clustering: Grouping similar instances</a:t>
            </a:r>
          </a:p>
          <a:p>
            <a:pPr lvl="1"/>
            <a:r>
              <a:rPr lang="en-US" dirty="0"/>
              <a:t>For example: customer segmentation in marketing</a:t>
            </a:r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Learning a policy: A sequence of outputs</a:t>
            </a:r>
          </a:p>
          <a:p>
            <a:pPr lvl="1"/>
            <a:r>
              <a:rPr lang="en-US" dirty="0"/>
              <a:t>For example: sequence of sounds that make up a word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Recall:</a:t>
            </a:r>
          </a:p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The object classes are defined.</a:t>
            </a:r>
          </a:p>
          <a:p>
            <a:pPr lvl="1"/>
            <a:r>
              <a:rPr lang="en-US" dirty="0"/>
              <a:t>For example: trucks vs. cars</a:t>
            </a:r>
          </a:p>
          <a:p>
            <a:r>
              <a:rPr lang="en-US" dirty="0">
                <a:solidFill>
                  <a:srgbClr val="FF0000"/>
                </a:solidFill>
              </a:rPr>
              <a:t>Unsupervised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object classes are not define.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Clustering: Grouping similar instances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example: customer segmentation in marketing</a:t>
            </a:r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Learning a policy: A sequence of outputs</a:t>
            </a:r>
          </a:p>
          <a:p>
            <a:pPr lvl="1"/>
            <a:r>
              <a:rPr lang="en-US" dirty="0"/>
              <a:t>For example: sequence of sounds that make up a word</a:t>
            </a:r>
          </a:p>
        </p:txBody>
      </p:sp>
    </p:spTree>
    <p:extLst>
      <p:ext uri="{BB962C8B-B14F-4D97-AF65-F5344CB8AC3E}">
        <p14:creationId xmlns:p14="http://schemas.microsoft.com/office/powerpoint/2010/main" val="173253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43" t="34089" r="3474" b="8733"/>
          <a:stretch>
            <a:fillRect/>
          </a:stretch>
        </p:blipFill>
        <p:spPr bwMode="auto">
          <a:xfrm>
            <a:off x="199016" y="3542469"/>
            <a:ext cx="8745967" cy="304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7"/>
            <a:ext cx="8229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012"/>
            <a:ext cx="8229600" cy="21028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Now it is time to move on to Unsupervised Learning.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 Supervised Learning, the aim is to learn a mapping from the input to an output whose correct values are provided by pre-existing labeled data.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Unsupervised Learning is a type of machine learning that looks for previously undetected patterns in a data set with no pre-existing labels.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 statistics, this is called density estimation.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most common unsupervised learning method is cluster analysis.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One of the most widely used Unsupervised Learning models is k-Means Clustering.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14281"/>
            <a:ext cx="4114800" cy="17454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our example, we have 10 samples with 2 features, x and y.</a:t>
            </a:r>
          </a:p>
          <a:p>
            <a:r>
              <a:rPr lang="en-US" dirty="0"/>
              <a:t>The samples are plotted to the right in feature space.</a:t>
            </a:r>
          </a:p>
          <a:p>
            <a:r>
              <a:rPr lang="en-US" dirty="0"/>
              <a:t>We do not know which class each point belongs to.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8853" y="2196344"/>
            <a:ext cx="4285298" cy="33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2" y="2095846"/>
            <a:ext cx="4539727" cy="3582297"/>
          </a:xfrm>
        </p:spPr>
        <p:txBody>
          <a:bodyPr>
            <a:normAutofit fontScale="70000" lnSpcReduction="20000"/>
          </a:bodyPr>
          <a:lstStyle/>
          <a:p>
            <a:pPr marL="182880" indent="-182880"/>
            <a:r>
              <a:rPr lang="en-US" dirty="0"/>
              <a:t>The only input that the k-means clustering algorithm requires is the number of classes, which is defined as k. </a:t>
            </a:r>
          </a:p>
          <a:p>
            <a:pPr marL="182880" indent="-182880"/>
            <a:r>
              <a:rPr lang="en-US" dirty="0"/>
              <a:t>For this example, we will assume k = 2. </a:t>
            </a:r>
          </a:p>
          <a:p>
            <a:pPr marL="182880" indent="-182880"/>
            <a:r>
              <a:rPr lang="en-US" dirty="0"/>
              <a:t>Later, we will examine methods for determining the appropriate k. </a:t>
            </a:r>
          </a:p>
          <a:p>
            <a:pPr marL="182880" indent="-182880"/>
            <a:r>
              <a:rPr lang="en-US" dirty="0"/>
              <a:t>The algorithm works essentially by trying different groupings, or clusters, of the points and finding the one where the points in each group are the closest to each other. </a:t>
            </a:r>
          </a:p>
          <a:p>
            <a:pPr marL="182880" indent="-182880"/>
            <a:r>
              <a:rPr lang="en-US" dirty="0"/>
              <a:t>The figure to the right shows a possible grouping of the points in our example.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344" y="2195354"/>
            <a:ext cx="4287807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46" y="1555750"/>
            <a:ext cx="4539727" cy="4662488"/>
          </a:xfrm>
        </p:spPr>
        <p:txBody>
          <a:bodyPr>
            <a:noAutofit/>
          </a:bodyPr>
          <a:lstStyle/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The algorithm measures “closeness” by summing the average distances for the k clusters. </a:t>
            </a:r>
          </a:p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It then outputs the clustering that produces the smallest “closeness”. </a:t>
            </a:r>
          </a:p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The algorithm could try all possible combinations of clusters, but even for our simple example above that might take too long. </a:t>
            </a:r>
          </a:p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Most k-means clustering problems are impractical to solve by trying all possible combinations. </a:t>
            </a:r>
          </a:p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To get around this problem, implementations start by randomly distributing the centroids of the k-clusters as illustrated by the x’s in the k=2 example to the right.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542" r="52805" b="49625"/>
          <a:stretch>
            <a:fillRect/>
          </a:stretch>
        </p:blipFill>
        <p:spPr bwMode="auto">
          <a:xfrm>
            <a:off x="4750219" y="1971153"/>
            <a:ext cx="4288536" cy="383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9A72B5-CF99-4E42-8F0F-A4D723BC2DB2}"/>
              </a:ext>
            </a:extLst>
          </p:cNvPr>
          <p:cNvSpPr/>
          <p:nvPr/>
        </p:nvSpPr>
        <p:spPr>
          <a:xfrm>
            <a:off x="5685954" y="2514600"/>
            <a:ext cx="2162646" cy="2438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716012-D5CA-4164-96FB-7DF369D8AEB4}"/>
              </a:ext>
            </a:extLst>
          </p:cNvPr>
          <p:cNvSpPr/>
          <p:nvPr/>
        </p:nvSpPr>
        <p:spPr>
          <a:xfrm rot="-1500000">
            <a:off x="7796188" y="2621902"/>
            <a:ext cx="329864" cy="8300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51"/>
            <a:ext cx="8229600" cy="13151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best k is found by plotting the reconstruction error (inertia) as a function of k and looking for the “elbow” of the curve.</a:t>
            </a:r>
          </a:p>
          <a:p>
            <a:r>
              <a:rPr lang="en-US" dirty="0"/>
              <a:t>The “elbow” is easy to see when you look at the plot.</a:t>
            </a:r>
          </a:p>
          <a:p>
            <a:r>
              <a:rPr lang="en-US" dirty="0"/>
              <a:t>But, not so easy to calculate algorithmically.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440" y="2824386"/>
            <a:ext cx="57721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837</Words>
  <Application>Microsoft Macintosh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 Summer Camp</vt:lpstr>
      <vt:lpstr>Outline</vt:lpstr>
      <vt:lpstr>Types of Machine Learning</vt:lpstr>
      <vt:lpstr>Types of Machine Learning</vt:lpstr>
      <vt:lpstr>Unsupervised Learning</vt:lpstr>
      <vt:lpstr>k-Means Clustering</vt:lpstr>
      <vt:lpstr>k-Means Clustering</vt:lpstr>
      <vt:lpstr>k-Means Clustering</vt:lpstr>
      <vt:lpstr>Finding the Best k</vt:lpstr>
      <vt:lpstr>k-Means Clustering with Python</vt:lpstr>
      <vt:lpstr>Dimensionality Reduction</vt:lpstr>
      <vt:lpstr>Feature Transformation - PCA</vt:lpstr>
      <vt:lpstr>Unsupervised Learning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Davidow, Abigail Elizabeth</dc:creator>
  <cp:lastModifiedBy>Davidow, Abigail Elizabeth</cp:lastModifiedBy>
  <cp:revision>31</cp:revision>
  <dcterms:created xsi:type="dcterms:W3CDTF">2022-06-14T17:32:23Z</dcterms:created>
  <dcterms:modified xsi:type="dcterms:W3CDTF">2022-07-21T13:47:28Z</dcterms:modified>
</cp:coreProperties>
</file>