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56" r:id="rId2"/>
    <p:sldId id="544" r:id="rId3"/>
    <p:sldId id="560" r:id="rId4"/>
    <p:sldId id="555" r:id="rId5"/>
    <p:sldId id="543" r:id="rId6"/>
    <p:sldId id="542" r:id="rId7"/>
    <p:sldId id="565" r:id="rId8"/>
    <p:sldId id="556" r:id="rId9"/>
    <p:sldId id="563" r:id="rId10"/>
    <p:sldId id="557" r:id="rId11"/>
    <p:sldId id="568" r:id="rId12"/>
    <p:sldId id="558" r:id="rId13"/>
    <p:sldId id="559" r:id="rId14"/>
    <p:sldId id="545" r:id="rId15"/>
    <p:sldId id="552" r:id="rId16"/>
    <p:sldId id="567" r:id="rId17"/>
    <p:sldId id="561" r:id="rId18"/>
    <p:sldId id="551" r:id="rId19"/>
    <p:sldId id="549" r:id="rId20"/>
    <p:sldId id="548" r:id="rId21"/>
    <p:sldId id="550" r:id="rId22"/>
    <p:sldId id="562" r:id="rId23"/>
    <p:sldId id="564" r:id="rId24"/>
    <p:sldId id="566" r:id="rId25"/>
    <p:sldId id="547"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655"/>
    <p:restoredTop sz="94694"/>
  </p:normalViewPr>
  <p:slideViewPr>
    <p:cSldViewPr snapToGrid="0" snapToObjects="1" showGuides="1">
      <p:cViewPr varScale="1">
        <p:scale>
          <a:sx n="117" d="100"/>
          <a:sy n="117" d="100"/>
        </p:scale>
        <p:origin x="1032" y="168"/>
      </p:cViewPr>
      <p:guideLst>
        <p:guide orient="horz" pos="2184"/>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456B82-892C-B641-9537-0A0FED52BA8E}" type="datetimeFigureOut">
              <a:rPr lang="en-US" smtClean="0"/>
              <a:t>7/18/22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AF4E26-5D6F-A04C-AAF0-C70C4DB5143B}" type="slidenum">
              <a:rPr lang="en-US" smtClean="0"/>
              <a:t>‹#›</a:t>
            </a:fld>
            <a:endParaRPr lang="en-US"/>
          </a:p>
        </p:txBody>
      </p:sp>
    </p:spTree>
    <p:extLst>
      <p:ext uri="{BB962C8B-B14F-4D97-AF65-F5344CB8AC3E}">
        <p14:creationId xmlns:p14="http://schemas.microsoft.com/office/powerpoint/2010/main" val="1074331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ways of sorting arrays, there are many algorithms with different approaches to solving  </a:t>
            </a:r>
          </a:p>
        </p:txBody>
      </p:sp>
      <p:sp>
        <p:nvSpPr>
          <p:cNvPr id="4" name="Slide Number Placeholder 3"/>
          <p:cNvSpPr>
            <a:spLocks noGrp="1"/>
          </p:cNvSpPr>
          <p:nvPr>
            <p:ph type="sldNum" sz="quarter" idx="5"/>
          </p:nvPr>
        </p:nvSpPr>
        <p:spPr/>
        <p:txBody>
          <a:bodyPr/>
          <a:lstStyle/>
          <a:p>
            <a:fld id="{FBAF4E26-5D6F-A04C-AAF0-C70C4DB5143B}" type="slidenum">
              <a:rPr lang="en-US" smtClean="0"/>
              <a:t>10</a:t>
            </a:fld>
            <a:endParaRPr lang="en-US"/>
          </a:p>
        </p:txBody>
      </p:sp>
    </p:spTree>
    <p:extLst>
      <p:ext uri="{BB962C8B-B14F-4D97-AF65-F5344CB8AC3E}">
        <p14:creationId xmlns:p14="http://schemas.microsoft.com/office/powerpoint/2010/main" val="1754415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create a program, you write code in files using a text editor, but to run them you enter commands into a terminal</a:t>
            </a:r>
          </a:p>
          <a:p>
            <a:endParaRPr lang="en-US" dirty="0"/>
          </a:p>
        </p:txBody>
      </p:sp>
      <p:sp>
        <p:nvSpPr>
          <p:cNvPr id="4" name="Slide Number Placeholder 3"/>
          <p:cNvSpPr>
            <a:spLocks noGrp="1"/>
          </p:cNvSpPr>
          <p:nvPr>
            <p:ph type="sldNum" sz="quarter" idx="5"/>
          </p:nvPr>
        </p:nvSpPr>
        <p:spPr/>
        <p:txBody>
          <a:bodyPr/>
          <a:lstStyle/>
          <a:p>
            <a:fld id="{FBAF4E26-5D6F-A04C-AAF0-C70C4DB5143B}" type="slidenum">
              <a:rPr lang="en-US" smtClean="0"/>
              <a:t>12</a:t>
            </a:fld>
            <a:endParaRPr lang="en-US"/>
          </a:p>
        </p:txBody>
      </p:sp>
    </p:spTree>
    <p:extLst>
      <p:ext uri="{BB962C8B-B14F-4D97-AF65-F5344CB8AC3E}">
        <p14:creationId xmlns:p14="http://schemas.microsoft.com/office/powerpoint/2010/main" val="4055966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AF4E26-5D6F-A04C-AAF0-C70C4DB5143B}" type="slidenum">
              <a:rPr lang="en-US" smtClean="0"/>
              <a:t>17</a:t>
            </a:fld>
            <a:endParaRPr lang="en-US"/>
          </a:p>
        </p:txBody>
      </p:sp>
    </p:spTree>
    <p:extLst>
      <p:ext uri="{BB962C8B-B14F-4D97-AF65-F5344CB8AC3E}">
        <p14:creationId xmlns:p14="http://schemas.microsoft.com/office/powerpoint/2010/main" val="3867742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EFF293-CAB6-534A-A1C0-261CD371C723}" type="datetimeFigureOut">
              <a:rPr lang="en-US" smtClean="0"/>
              <a:t>7/18/22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CC704-A6BD-874B-B521-D895608232A5}" type="slidenum">
              <a:rPr lang="en-US" smtClean="0"/>
              <a:t>‹#›</a:t>
            </a:fld>
            <a:endParaRPr lang="en-US"/>
          </a:p>
        </p:txBody>
      </p:sp>
    </p:spTree>
    <p:extLst>
      <p:ext uri="{BB962C8B-B14F-4D97-AF65-F5344CB8AC3E}">
        <p14:creationId xmlns:p14="http://schemas.microsoft.com/office/powerpoint/2010/main" val="162471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EFF293-CAB6-534A-A1C0-261CD371C723}" type="datetimeFigureOut">
              <a:rPr lang="en-US" smtClean="0"/>
              <a:t>7/18/22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CC704-A6BD-874B-B521-D895608232A5}" type="slidenum">
              <a:rPr lang="en-US" smtClean="0"/>
              <a:t>‹#›</a:t>
            </a:fld>
            <a:endParaRPr lang="en-US"/>
          </a:p>
        </p:txBody>
      </p:sp>
    </p:spTree>
    <p:extLst>
      <p:ext uri="{BB962C8B-B14F-4D97-AF65-F5344CB8AC3E}">
        <p14:creationId xmlns:p14="http://schemas.microsoft.com/office/powerpoint/2010/main" val="220674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EFF293-CAB6-534A-A1C0-261CD371C723}" type="datetimeFigureOut">
              <a:rPr lang="en-US" smtClean="0"/>
              <a:t>7/18/22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CC704-A6BD-874B-B521-D895608232A5}" type="slidenum">
              <a:rPr lang="en-US" smtClean="0"/>
              <a:t>‹#›</a:t>
            </a:fld>
            <a:endParaRPr lang="en-US"/>
          </a:p>
        </p:txBody>
      </p:sp>
    </p:spTree>
    <p:extLst>
      <p:ext uri="{BB962C8B-B14F-4D97-AF65-F5344CB8AC3E}">
        <p14:creationId xmlns:p14="http://schemas.microsoft.com/office/powerpoint/2010/main" val="4253748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EFF293-CAB6-534A-A1C0-261CD371C723}" type="datetimeFigureOut">
              <a:rPr lang="en-US" smtClean="0"/>
              <a:t>7/18/22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CC704-A6BD-874B-B521-D895608232A5}" type="slidenum">
              <a:rPr lang="en-US" smtClean="0"/>
              <a:t>‹#›</a:t>
            </a:fld>
            <a:endParaRPr lang="en-US"/>
          </a:p>
        </p:txBody>
      </p:sp>
    </p:spTree>
    <p:extLst>
      <p:ext uri="{BB962C8B-B14F-4D97-AF65-F5344CB8AC3E}">
        <p14:creationId xmlns:p14="http://schemas.microsoft.com/office/powerpoint/2010/main" val="1891887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EFF293-CAB6-534A-A1C0-261CD371C723}" type="datetimeFigureOut">
              <a:rPr lang="en-US" smtClean="0"/>
              <a:t>7/18/22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CC704-A6BD-874B-B521-D895608232A5}" type="slidenum">
              <a:rPr lang="en-US" smtClean="0"/>
              <a:t>‹#›</a:t>
            </a:fld>
            <a:endParaRPr lang="en-US"/>
          </a:p>
        </p:txBody>
      </p:sp>
    </p:spTree>
    <p:extLst>
      <p:ext uri="{BB962C8B-B14F-4D97-AF65-F5344CB8AC3E}">
        <p14:creationId xmlns:p14="http://schemas.microsoft.com/office/powerpoint/2010/main" val="69601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EFF293-CAB6-534A-A1C0-261CD371C723}" type="datetimeFigureOut">
              <a:rPr lang="en-US" smtClean="0"/>
              <a:t>7/18/22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ECC704-A6BD-874B-B521-D895608232A5}" type="slidenum">
              <a:rPr lang="en-US" smtClean="0"/>
              <a:t>‹#›</a:t>
            </a:fld>
            <a:endParaRPr lang="en-US"/>
          </a:p>
        </p:txBody>
      </p:sp>
    </p:spTree>
    <p:extLst>
      <p:ext uri="{BB962C8B-B14F-4D97-AF65-F5344CB8AC3E}">
        <p14:creationId xmlns:p14="http://schemas.microsoft.com/office/powerpoint/2010/main" val="1714814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EFF293-CAB6-534A-A1C0-261CD371C723}" type="datetimeFigureOut">
              <a:rPr lang="en-US" smtClean="0"/>
              <a:t>7/18/22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ECC704-A6BD-874B-B521-D895608232A5}" type="slidenum">
              <a:rPr lang="en-US" smtClean="0"/>
              <a:t>‹#›</a:t>
            </a:fld>
            <a:endParaRPr lang="en-US"/>
          </a:p>
        </p:txBody>
      </p:sp>
    </p:spTree>
    <p:extLst>
      <p:ext uri="{BB962C8B-B14F-4D97-AF65-F5344CB8AC3E}">
        <p14:creationId xmlns:p14="http://schemas.microsoft.com/office/powerpoint/2010/main" val="3081135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EFF293-CAB6-534A-A1C0-261CD371C723}" type="datetimeFigureOut">
              <a:rPr lang="en-US" smtClean="0"/>
              <a:t>7/18/22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ECC704-A6BD-874B-B521-D895608232A5}" type="slidenum">
              <a:rPr lang="en-US" smtClean="0"/>
              <a:t>‹#›</a:t>
            </a:fld>
            <a:endParaRPr lang="en-US"/>
          </a:p>
        </p:txBody>
      </p:sp>
    </p:spTree>
    <p:extLst>
      <p:ext uri="{BB962C8B-B14F-4D97-AF65-F5344CB8AC3E}">
        <p14:creationId xmlns:p14="http://schemas.microsoft.com/office/powerpoint/2010/main" val="2238438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EFF293-CAB6-534A-A1C0-261CD371C723}" type="datetimeFigureOut">
              <a:rPr lang="en-US" smtClean="0"/>
              <a:t>7/18/22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ECC704-A6BD-874B-B521-D895608232A5}" type="slidenum">
              <a:rPr lang="en-US" smtClean="0"/>
              <a:t>‹#›</a:t>
            </a:fld>
            <a:endParaRPr lang="en-US"/>
          </a:p>
        </p:txBody>
      </p:sp>
    </p:spTree>
    <p:extLst>
      <p:ext uri="{BB962C8B-B14F-4D97-AF65-F5344CB8AC3E}">
        <p14:creationId xmlns:p14="http://schemas.microsoft.com/office/powerpoint/2010/main" val="2794286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EFF293-CAB6-534A-A1C0-261CD371C723}" type="datetimeFigureOut">
              <a:rPr lang="en-US" smtClean="0"/>
              <a:t>7/18/22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ECC704-A6BD-874B-B521-D895608232A5}" type="slidenum">
              <a:rPr lang="en-US" smtClean="0"/>
              <a:t>‹#›</a:t>
            </a:fld>
            <a:endParaRPr lang="en-US"/>
          </a:p>
        </p:txBody>
      </p:sp>
    </p:spTree>
    <p:extLst>
      <p:ext uri="{BB962C8B-B14F-4D97-AF65-F5344CB8AC3E}">
        <p14:creationId xmlns:p14="http://schemas.microsoft.com/office/powerpoint/2010/main" val="1330132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EFF293-CAB6-534A-A1C0-261CD371C723}" type="datetimeFigureOut">
              <a:rPr lang="en-US" smtClean="0"/>
              <a:t>7/18/22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ECC704-A6BD-874B-B521-D895608232A5}" type="slidenum">
              <a:rPr lang="en-US" smtClean="0"/>
              <a:t>‹#›</a:t>
            </a:fld>
            <a:endParaRPr lang="en-US"/>
          </a:p>
        </p:txBody>
      </p:sp>
    </p:spTree>
    <p:extLst>
      <p:ext uri="{BB962C8B-B14F-4D97-AF65-F5344CB8AC3E}">
        <p14:creationId xmlns:p14="http://schemas.microsoft.com/office/powerpoint/2010/main" val="3382168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EFF293-CAB6-534A-A1C0-261CD371C723}" type="datetimeFigureOut">
              <a:rPr lang="en-US" smtClean="0"/>
              <a:t>7/18/22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ECC704-A6BD-874B-B521-D895608232A5}" type="slidenum">
              <a:rPr lang="en-US" smtClean="0"/>
              <a:t>‹#›</a:t>
            </a:fld>
            <a:endParaRPr lang="en-US"/>
          </a:p>
        </p:txBody>
      </p:sp>
    </p:spTree>
    <p:extLst>
      <p:ext uri="{BB962C8B-B14F-4D97-AF65-F5344CB8AC3E}">
        <p14:creationId xmlns:p14="http://schemas.microsoft.com/office/powerpoint/2010/main" val="6524111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w3schools.com/python/python_lists.asp"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0FFB9-9F6A-704C-BEA8-0B3509159841}"/>
              </a:ext>
            </a:extLst>
          </p:cNvPr>
          <p:cNvSpPr>
            <a:spLocks noGrp="1"/>
          </p:cNvSpPr>
          <p:nvPr>
            <p:ph type="ctrTitle"/>
          </p:nvPr>
        </p:nvSpPr>
        <p:spPr>
          <a:xfrm>
            <a:off x="708659" y="-162151"/>
            <a:ext cx="7772400" cy="2387600"/>
          </a:xfrm>
        </p:spPr>
        <p:txBody>
          <a:bodyPr/>
          <a:lstStyle/>
          <a:p>
            <a:r>
              <a:rPr lang="en-US" dirty="0"/>
              <a:t>CS Summer Camp</a:t>
            </a:r>
          </a:p>
        </p:txBody>
      </p:sp>
      <p:sp>
        <p:nvSpPr>
          <p:cNvPr id="3" name="Subtitle 2">
            <a:extLst>
              <a:ext uri="{FF2B5EF4-FFF2-40B4-BE49-F238E27FC236}">
                <a16:creationId xmlns:a16="http://schemas.microsoft.com/office/drawing/2014/main" id="{73B88C7F-6698-354E-B89D-96AA40380967}"/>
              </a:ext>
            </a:extLst>
          </p:cNvPr>
          <p:cNvSpPr>
            <a:spLocks noGrp="1"/>
          </p:cNvSpPr>
          <p:nvPr>
            <p:ph type="subTitle" idx="1"/>
          </p:nvPr>
        </p:nvSpPr>
        <p:spPr>
          <a:xfrm>
            <a:off x="1165859" y="2317524"/>
            <a:ext cx="6858000" cy="1655762"/>
          </a:xfrm>
        </p:spPr>
        <p:txBody>
          <a:bodyPr/>
          <a:lstStyle/>
          <a:p>
            <a:r>
              <a:rPr lang="en-US" dirty="0"/>
              <a:t>Monday Session 1</a:t>
            </a:r>
          </a:p>
        </p:txBody>
      </p:sp>
      <p:pic>
        <p:nvPicPr>
          <p:cNvPr id="4" name="Picture 3" descr="Logo&#10;&#10;Description automatically generated">
            <a:extLst>
              <a:ext uri="{FF2B5EF4-FFF2-40B4-BE49-F238E27FC236}">
                <a16:creationId xmlns:a16="http://schemas.microsoft.com/office/drawing/2014/main" id="{448BAE5F-F074-2190-50FC-C0D28D321BDC}"/>
              </a:ext>
            </a:extLst>
          </p:cNvPr>
          <p:cNvPicPr>
            <a:picLocks noChangeAspect="1"/>
          </p:cNvPicPr>
          <p:nvPr/>
        </p:nvPicPr>
        <p:blipFill>
          <a:blip r:embed="rId2"/>
          <a:stretch>
            <a:fillRect/>
          </a:stretch>
        </p:blipFill>
        <p:spPr>
          <a:xfrm>
            <a:off x="1056503" y="3637091"/>
            <a:ext cx="2687730" cy="2387600"/>
          </a:xfrm>
          <a:prstGeom prst="rect">
            <a:avLst/>
          </a:prstGeom>
        </p:spPr>
      </p:pic>
      <p:pic>
        <p:nvPicPr>
          <p:cNvPr id="5" name="Picture 2" descr="EURIX develops Machine Learning models – EURIX">
            <a:extLst>
              <a:ext uri="{FF2B5EF4-FFF2-40B4-BE49-F238E27FC236}">
                <a16:creationId xmlns:a16="http://schemas.microsoft.com/office/drawing/2014/main" id="{BDCA6BA9-6FD2-1DF0-9D73-8B4E6F367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3900" y="3886264"/>
            <a:ext cx="3901441" cy="238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783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75AC4-271A-C524-B73D-5C4B8E71C15A}"/>
              </a:ext>
            </a:extLst>
          </p:cNvPr>
          <p:cNvSpPr>
            <a:spLocks noGrp="1"/>
          </p:cNvSpPr>
          <p:nvPr>
            <p:ph type="title"/>
          </p:nvPr>
        </p:nvSpPr>
        <p:spPr/>
        <p:txBody>
          <a:bodyPr/>
          <a:lstStyle/>
          <a:p>
            <a:r>
              <a:rPr lang="en-US" dirty="0"/>
              <a:t>Common Programming Terms</a:t>
            </a:r>
          </a:p>
        </p:txBody>
      </p:sp>
      <p:sp>
        <p:nvSpPr>
          <p:cNvPr id="3" name="Content Placeholder 2">
            <a:extLst>
              <a:ext uri="{FF2B5EF4-FFF2-40B4-BE49-F238E27FC236}">
                <a16:creationId xmlns:a16="http://schemas.microsoft.com/office/drawing/2014/main" id="{C7CDDF21-8F97-E9AA-CD76-CF80C6344E07}"/>
              </a:ext>
            </a:extLst>
          </p:cNvPr>
          <p:cNvSpPr>
            <a:spLocks noGrp="1"/>
          </p:cNvSpPr>
          <p:nvPr>
            <p:ph idx="1"/>
          </p:nvPr>
        </p:nvSpPr>
        <p:spPr>
          <a:xfrm>
            <a:off x="628650" y="1825624"/>
            <a:ext cx="7886700" cy="4667249"/>
          </a:xfrm>
        </p:spPr>
        <p:txBody>
          <a:bodyPr>
            <a:normAutofit/>
          </a:bodyPr>
          <a:lstStyle/>
          <a:p>
            <a:r>
              <a:rPr lang="en-US" dirty="0"/>
              <a:t>Program</a:t>
            </a:r>
          </a:p>
          <a:p>
            <a:pPr lvl="1"/>
            <a:r>
              <a:rPr lang="en-US" dirty="0"/>
              <a:t>An organized collection of instructions (code), which when executed perform a specific task or function</a:t>
            </a:r>
          </a:p>
          <a:p>
            <a:r>
              <a:rPr lang="en-US" dirty="0"/>
              <a:t>Algorithm</a:t>
            </a:r>
          </a:p>
          <a:p>
            <a:pPr lvl="1"/>
            <a:r>
              <a:rPr lang="en-US" dirty="0"/>
              <a:t>A set of instructions or rules designed to solve a definite problem</a:t>
            </a:r>
          </a:p>
          <a:p>
            <a:r>
              <a:rPr lang="en-US" dirty="0"/>
              <a:t>API</a:t>
            </a:r>
          </a:p>
          <a:p>
            <a:pPr lvl="1"/>
            <a:r>
              <a:rPr lang="en-US" dirty="0"/>
              <a:t>Application Programming Interface</a:t>
            </a:r>
          </a:p>
          <a:p>
            <a:pPr lvl="1"/>
            <a:r>
              <a:rPr lang="en-US" dirty="0"/>
              <a:t>A set of pre-made rules, routines, and protocols to build software applications</a:t>
            </a:r>
          </a:p>
        </p:txBody>
      </p:sp>
    </p:spTree>
    <p:extLst>
      <p:ext uri="{BB962C8B-B14F-4D97-AF65-F5344CB8AC3E}">
        <p14:creationId xmlns:p14="http://schemas.microsoft.com/office/powerpoint/2010/main" val="408029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Arrow 11">
            <a:extLst>
              <a:ext uri="{FF2B5EF4-FFF2-40B4-BE49-F238E27FC236}">
                <a16:creationId xmlns:a16="http://schemas.microsoft.com/office/drawing/2014/main" id="{D2DE59BB-B701-5F00-B2A4-B0F1249FC1F0}"/>
              </a:ext>
            </a:extLst>
          </p:cNvPr>
          <p:cNvSpPr/>
          <p:nvPr/>
        </p:nvSpPr>
        <p:spPr>
          <a:xfrm>
            <a:off x="5508170" y="2021341"/>
            <a:ext cx="914400" cy="5306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CB7A6D1-35A0-87DB-9A11-03E4A5EDE314}"/>
              </a:ext>
            </a:extLst>
          </p:cNvPr>
          <p:cNvSpPr/>
          <p:nvPr/>
        </p:nvSpPr>
        <p:spPr>
          <a:xfrm>
            <a:off x="522514" y="1602922"/>
            <a:ext cx="2090057"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a new file with .</a:t>
            </a:r>
            <a:r>
              <a:rPr lang="en-US" dirty="0" err="1"/>
              <a:t>py</a:t>
            </a:r>
            <a:r>
              <a:rPr lang="en-US" dirty="0"/>
              <a:t> extension</a:t>
            </a:r>
          </a:p>
        </p:txBody>
      </p:sp>
      <p:sp>
        <p:nvSpPr>
          <p:cNvPr id="5" name="Rectangle 4">
            <a:extLst>
              <a:ext uri="{FF2B5EF4-FFF2-40B4-BE49-F238E27FC236}">
                <a16:creationId xmlns:a16="http://schemas.microsoft.com/office/drawing/2014/main" id="{8A1D675C-E788-EFD6-88AC-DE5BCDA5017D}"/>
              </a:ext>
            </a:extLst>
          </p:cNvPr>
          <p:cNvSpPr/>
          <p:nvPr/>
        </p:nvSpPr>
        <p:spPr>
          <a:xfrm>
            <a:off x="3526971" y="1602922"/>
            <a:ext cx="2090057"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file in Atom</a:t>
            </a:r>
          </a:p>
        </p:txBody>
      </p:sp>
      <p:sp>
        <p:nvSpPr>
          <p:cNvPr id="6" name="Rectangle 5">
            <a:extLst>
              <a:ext uri="{FF2B5EF4-FFF2-40B4-BE49-F238E27FC236}">
                <a16:creationId xmlns:a16="http://schemas.microsoft.com/office/drawing/2014/main" id="{3031EE20-DDDC-7D38-9BFE-E2A3B23FD785}"/>
              </a:ext>
            </a:extLst>
          </p:cNvPr>
          <p:cNvSpPr/>
          <p:nvPr/>
        </p:nvSpPr>
        <p:spPr>
          <a:xfrm>
            <a:off x="6444342" y="1602921"/>
            <a:ext cx="2090057" cy="1295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Write your code</a:t>
            </a:r>
          </a:p>
        </p:txBody>
      </p:sp>
      <p:sp>
        <p:nvSpPr>
          <p:cNvPr id="7" name="Rectangle 6">
            <a:extLst>
              <a:ext uri="{FF2B5EF4-FFF2-40B4-BE49-F238E27FC236}">
                <a16:creationId xmlns:a16="http://schemas.microsoft.com/office/drawing/2014/main" id="{CE6371E6-79B6-A816-CC6B-6B93D996BD4E}"/>
              </a:ext>
            </a:extLst>
          </p:cNvPr>
          <p:cNvSpPr/>
          <p:nvPr/>
        </p:nvSpPr>
        <p:spPr>
          <a:xfrm>
            <a:off x="1850573" y="4087585"/>
            <a:ext cx="2090057" cy="1295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a Terminal window</a:t>
            </a:r>
          </a:p>
        </p:txBody>
      </p:sp>
      <p:sp>
        <p:nvSpPr>
          <p:cNvPr id="8" name="Rectangle 7">
            <a:extLst>
              <a:ext uri="{FF2B5EF4-FFF2-40B4-BE49-F238E27FC236}">
                <a16:creationId xmlns:a16="http://schemas.microsoft.com/office/drawing/2014/main" id="{3BF36826-E592-7769-F823-83FA0203E701}"/>
              </a:ext>
            </a:extLst>
          </p:cNvPr>
          <p:cNvSpPr/>
          <p:nvPr/>
        </p:nvSpPr>
        <p:spPr>
          <a:xfrm>
            <a:off x="5203371" y="4087585"/>
            <a:ext cx="2090057" cy="1295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 program</a:t>
            </a:r>
          </a:p>
          <a:p>
            <a:pPr algn="ctr"/>
            <a:r>
              <a:rPr lang="en-US" dirty="0"/>
              <a:t>(python </a:t>
            </a:r>
            <a:r>
              <a:rPr lang="en-US" dirty="0" err="1"/>
              <a:t>file.py</a:t>
            </a:r>
            <a:r>
              <a:rPr lang="en-US" dirty="0"/>
              <a:t>)</a:t>
            </a:r>
          </a:p>
        </p:txBody>
      </p:sp>
      <p:sp>
        <p:nvSpPr>
          <p:cNvPr id="11" name="Right Arrow 10">
            <a:extLst>
              <a:ext uri="{FF2B5EF4-FFF2-40B4-BE49-F238E27FC236}">
                <a16:creationId xmlns:a16="http://schemas.microsoft.com/office/drawing/2014/main" id="{4314197B-DE27-6054-0118-791DA633586D}"/>
              </a:ext>
            </a:extLst>
          </p:cNvPr>
          <p:cNvSpPr/>
          <p:nvPr/>
        </p:nvSpPr>
        <p:spPr>
          <a:xfrm>
            <a:off x="2612571" y="1985282"/>
            <a:ext cx="914400" cy="5306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B691B55A-21AD-AFDA-5E45-901CAFAE7F22}"/>
              </a:ext>
            </a:extLst>
          </p:cNvPr>
          <p:cNvSpPr/>
          <p:nvPr/>
        </p:nvSpPr>
        <p:spPr>
          <a:xfrm>
            <a:off x="3907971" y="4482193"/>
            <a:ext cx="1295399" cy="5306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4D82A50A-9B68-E7D2-8575-E2BF24D7193B}"/>
              </a:ext>
            </a:extLst>
          </p:cNvPr>
          <p:cNvSpPr txBox="1">
            <a:spLocks/>
          </p:cNvSpPr>
          <p:nvPr/>
        </p:nvSpPr>
        <p:spPr>
          <a:xfrm>
            <a:off x="628650" y="365126"/>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Basic Programming Steps</a:t>
            </a:r>
          </a:p>
        </p:txBody>
      </p:sp>
    </p:spTree>
    <p:extLst>
      <p:ext uri="{BB962C8B-B14F-4D97-AF65-F5344CB8AC3E}">
        <p14:creationId xmlns:p14="http://schemas.microsoft.com/office/powerpoint/2010/main" val="708194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5827E-6738-F981-844C-1D47895A3BDF}"/>
              </a:ext>
            </a:extLst>
          </p:cNvPr>
          <p:cNvSpPr>
            <a:spLocks noGrp="1"/>
          </p:cNvSpPr>
          <p:nvPr>
            <p:ph type="title"/>
          </p:nvPr>
        </p:nvSpPr>
        <p:spPr/>
        <p:txBody>
          <a:bodyPr/>
          <a:lstStyle/>
          <a:p>
            <a:r>
              <a:rPr lang="en-US" dirty="0"/>
              <a:t>Terminal</a:t>
            </a:r>
          </a:p>
        </p:txBody>
      </p:sp>
      <p:sp>
        <p:nvSpPr>
          <p:cNvPr id="3" name="Content Placeholder 2">
            <a:extLst>
              <a:ext uri="{FF2B5EF4-FFF2-40B4-BE49-F238E27FC236}">
                <a16:creationId xmlns:a16="http://schemas.microsoft.com/office/drawing/2014/main" id="{92BC77F4-D8F6-6C2C-C020-F4CC7C67B4F4}"/>
              </a:ext>
            </a:extLst>
          </p:cNvPr>
          <p:cNvSpPr>
            <a:spLocks noGrp="1"/>
          </p:cNvSpPr>
          <p:nvPr>
            <p:ph idx="1"/>
          </p:nvPr>
        </p:nvSpPr>
        <p:spPr>
          <a:xfrm>
            <a:off x="628650" y="1545771"/>
            <a:ext cx="7886700" cy="4631192"/>
          </a:xfrm>
        </p:spPr>
        <p:txBody>
          <a:bodyPr>
            <a:normAutofit/>
          </a:bodyPr>
          <a:lstStyle/>
          <a:p>
            <a:r>
              <a:rPr lang="en-US" dirty="0"/>
              <a:t>A simple command-line interface for running scripts and other operations</a:t>
            </a:r>
          </a:p>
          <a:p>
            <a:r>
              <a:rPr lang="en-US" dirty="0"/>
              <a:t>When you open a terminal, it will open up to the command prompt and originate in your home directory</a:t>
            </a:r>
          </a:p>
          <a:p>
            <a:r>
              <a:rPr lang="en-US" dirty="0"/>
              <a:t>You will mainly need to be able to change directories and run programs</a:t>
            </a:r>
          </a:p>
          <a:p>
            <a:r>
              <a:rPr lang="en-US" dirty="0"/>
              <a:t>Let’s walk through an example to see how terminal works</a:t>
            </a:r>
          </a:p>
        </p:txBody>
      </p:sp>
    </p:spTree>
    <p:extLst>
      <p:ext uri="{BB962C8B-B14F-4D97-AF65-F5344CB8AC3E}">
        <p14:creationId xmlns:p14="http://schemas.microsoft.com/office/powerpoint/2010/main" val="1492518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A4C67-0A75-2CF1-E1AA-2FA41442942F}"/>
              </a:ext>
            </a:extLst>
          </p:cNvPr>
          <p:cNvSpPr>
            <a:spLocks noGrp="1"/>
          </p:cNvSpPr>
          <p:nvPr>
            <p:ph type="title"/>
          </p:nvPr>
        </p:nvSpPr>
        <p:spPr/>
        <p:txBody>
          <a:bodyPr/>
          <a:lstStyle/>
          <a:p>
            <a:r>
              <a:rPr lang="en-US" dirty="0"/>
              <a:t>Terminal Walkthrough</a:t>
            </a:r>
          </a:p>
        </p:txBody>
      </p:sp>
      <p:pic>
        <p:nvPicPr>
          <p:cNvPr id="7" name="Picture 6" descr="Graphical user interface, application&#10;&#10;Description automatically generated">
            <a:extLst>
              <a:ext uri="{FF2B5EF4-FFF2-40B4-BE49-F238E27FC236}">
                <a16:creationId xmlns:a16="http://schemas.microsoft.com/office/drawing/2014/main" id="{DC94D9E3-2E85-EB12-625A-978C98FB8E92}"/>
              </a:ext>
            </a:extLst>
          </p:cNvPr>
          <p:cNvPicPr>
            <a:picLocks noChangeAspect="1"/>
          </p:cNvPicPr>
          <p:nvPr/>
        </p:nvPicPr>
        <p:blipFill>
          <a:blip r:embed="rId2"/>
          <a:stretch>
            <a:fillRect/>
          </a:stretch>
        </p:blipFill>
        <p:spPr>
          <a:xfrm>
            <a:off x="1332983" y="1498950"/>
            <a:ext cx="3021302" cy="1951482"/>
          </a:xfrm>
          <a:prstGeom prst="rect">
            <a:avLst/>
          </a:prstGeom>
          <a:ln>
            <a:solidFill>
              <a:schemeClr val="tx1"/>
            </a:solidFill>
          </a:ln>
        </p:spPr>
      </p:pic>
      <p:pic>
        <p:nvPicPr>
          <p:cNvPr id="11" name="Picture 10" descr="Table&#10;&#10;Description automatically generated">
            <a:extLst>
              <a:ext uri="{FF2B5EF4-FFF2-40B4-BE49-F238E27FC236}">
                <a16:creationId xmlns:a16="http://schemas.microsoft.com/office/drawing/2014/main" id="{0A6CF02B-7EEB-7E8A-3E2E-45E25ECED336}"/>
              </a:ext>
            </a:extLst>
          </p:cNvPr>
          <p:cNvPicPr>
            <a:picLocks noChangeAspect="1"/>
          </p:cNvPicPr>
          <p:nvPr/>
        </p:nvPicPr>
        <p:blipFill>
          <a:blip r:embed="rId3"/>
          <a:stretch>
            <a:fillRect/>
          </a:stretch>
        </p:blipFill>
        <p:spPr>
          <a:xfrm>
            <a:off x="4789715" y="1500173"/>
            <a:ext cx="3021302" cy="1950259"/>
          </a:xfrm>
          <a:prstGeom prst="rect">
            <a:avLst/>
          </a:prstGeom>
          <a:ln>
            <a:solidFill>
              <a:schemeClr val="tx1"/>
            </a:solidFill>
          </a:ln>
        </p:spPr>
      </p:pic>
      <p:pic>
        <p:nvPicPr>
          <p:cNvPr id="13" name="Picture 12" descr="Text&#10;&#10;Description automatically generated with low confidence">
            <a:extLst>
              <a:ext uri="{FF2B5EF4-FFF2-40B4-BE49-F238E27FC236}">
                <a16:creationId xmlns:a16="http://schemas.microsoft.com/office/drawing/2014/main" id="{2D8EE11D-9CCC-280C-83CA-A530A15ECE51}"/>
              </a:ext>
            </a:extLst>
          </p:cNvPr>
          <p:cNvPicPr>
            <a:picLocks noChangeAspect="1"/>
          </p:cNvPicPr>
          <p:nvPr/>
        </p:nvPicPr>
        <p:blipFill rotWithShape="1">
          <a:blip r:embed="rId4"/>
          <a:srcRect b="29254"/>
          <a:stretch/>
        </p:blipFill>
        <p:spPr>
          <a:xfrm>
            <a:off x="2306072" y="3595111"/>
            <a:ext cx="5504945" cy="2479580"/>
          </a:xfrm>
          <a:prstGeom prst="rect">
            <a:avLst/>
          </a:prstGeom>
          <a:ln>
            <a:solidFill>
              <a:schemeClr val="tx1"/>
            </a:solidFill>
          </a:ln>
        </p:spPr>
      </p:pic>
      <p:pic>
        <p:nvPicPr>
          <p:cNvPr id="15" name="Picture 14">
            <a:extLst>
              <a:ext uri="{FF2B5EF4-FFF2-40B4-BE49-F238E27FC236}">
                <a16:creationId xmlns:a16="http://schemas.microsoft.com/office/drawing/2014/main" id="{28426402-435A-F0AD-491A-D2DD356F91F5}"/>
              </a:ext>
            </a:extLst>
          </p:cNvPr>
          <p:cNvPicPr>
            <a:picLocks noChangeAspect="1"/>
          </p:cNvPicPr>
          <p:nvPr/>
        </p:nvPicPr>
        <p:blipFill>
          <a:blip r:embed="rId5"/>
          <a:stretch>
            <a:fillRect/>
          </a:stretch>
        </p:blipFill>
        <p:spPr>
          <a:xfrm>
            <a:off x="1426936" y="6219371"/>
            <a:ext cx="6616700" cy="355600"/>
          </a:xfrm>
          <a:prstGeom prst="rect">
            <a:avLst/>
          </a:prstGeom>
          <a:ln>
            <a:solidFill>
              <a:schemeClr val="tx1"/>
            </a:solidFill>
          </a:ln>
        </p:spPr>
      </p:pic>
      <p:sp>
        <p:nvSpPr>
          <p:cNvPr id="16" name="TextBox 15">
            <a:extLst>
              <a:ext uri="{FF2B5EF4-FFF2-40B4-BE49-F238E27FC236}">
                <a16:creationId xmlns:a16="http://schemas.microsoft.com/office/drawing/2014/main" id="{9BF92FA5-ED67-A486-D7D7-3C13301D86AA}"/>
              </a:ext>
            </a:extLst>
          </p:cNvPr>
          <p:cNvSpPr txBox="1"/>
          <p:nvPr/>
        </p:nvSpPr>
        <p:spPr>
          <a:xfrm>
            <a:off x="185057" y="4169229"/>
            <a:ext cx="2121015" cy="1077218"/>
          </a:xfrm>
          <a:prstGeom prst="rect">
            <a:avLst/>
          </a:prstGeom>
          <a:noFill/>
        </p:spPr>
        <p:txBody>
          <a:bodyPr wrap="square" rtlCol="0">
            <a:spAutoFit/>
          </a:bodyPr>
          <a:lstStyle/>
          <a:p>
            <a:r>
              <a:rPr lang="en-US" sz="1600" b="1" dirty="0"/>
              <a:t>ls</a:t>
            </a:r>
            <a:r>
              <a:rPr lang="en-US" sz="1600" dirty="0"/>
              <a:t>: List all files and directories</a:t>
            </a:r>
          </a:p>
          <a:p>
            <a:endParaRPr lang="en-US" sz="1600" dirty="0"/>
          </a:p>
          <a:p>
            <a:r>
              <a:rPr lang="en-US" sz="1600" b="1" dirty="0"/>
              <a:t>cd</a:t>
            </a:r>
            <a:r>
              <a:rPr lang="en-US" sz="1600" dirty="0"/>
              <a:t>: Change directory</a:t>
            </a:r>
          </a:p>
        </p:txBody>
      </p:sp>
      <p:sp>
        <p:nvSpPr>
          <p:cNvPr id="17" name="TextBox 16">
            <a:extLst>
              <a:ext uri="{FF2B5EF4-FFF2-40B4-BE49-F238E27FC236}">
                <a16:creationId xmlns:a16="http://schemas.microsoft.com/office/drawing/2014/main" id="{82F62338-5FAD-72FB-E0B5-DD3A15CF6C3E}"/>
              </a:ext>
            </a:extLst>
          </p:cNvPr>
          <p:cNvSpPr txBox="1"/>
          <p:nvPr/>
        </p:nvSpPr>
        <p:spPr>
          <a:xfrm>
            <a:off x="914400" y="1498950"/>
            <a:ext cx="418583" cy="369332"/>
          </a:xfrm>
          <a:prstGeom prst="rect">
            <a:avLst/>
          </a:prstGeom>
          <a:noFill/>
        </p:spPr>
        <p:txBody>
          <a:bodyPr wrap="square" rtlCol="0">
            <a:spAutoFit/>
          </a:bodyPr>
          <a:lstStyle/>
          <a:p>
            <a:r>
              <a:rPr lang="en-US" dirty="0"/>
              <a:t>1.</a:t>
            </a:r>
          </a:p>
        </p:txBody>
      </p:sp>
      <p:sp>
        <p:nvSpPr>
          <p:cNvPr id="18" name="TextBox 17">
            <a:extLst>
              <a:ext uri="{FF2B5EF4-FFF2-40B4-BE49-F238E27FC236}">
                <a16:creationId xmlns:a16="http://schemas.microsoft.com/office/drawing/2014/main" id="{5B31BDD7-F364-322E-5AD3-634E676D3F6E}"/>
              </a:ext>
            </a:extLst>
          </p:cNvPr>
          <p:cNvSpPr txBox="1"/>
          <p:nvPr/>
        </p:nvSpPr>
        <p:spPr>
          <a:xfrm>
            <a:off x="4424523" y="1506023"/>
            <a:ext cx="435432" cy="369332"/>
          </a:xfrm>
          <a:prstGeom prst="rect">
            <a:avLst/>
          </a:prstGeom>
          <a:noFill/>
        </p:spPr>
        <p:txBody>
          <a:bodyPr wrap="square" rtlCol="0">
            <a:spAutoFit/>
          </a:bodyPr>
          <a:lstStyle/>
          <a:p>
            <a:r>
              <a:rPr lang="en-US" dirty="0"/>
              <a:t>2.</a:t>
            </a:r>
          </a:p>
        </p:txBody>
      </p:sp>
      <p:sp>
        <p:nvSpPr>
          <p:cNvPr id="19" name="TextBox 18">
            <a:extLst>
              <a:ext uri="{FF2B5EF4-FFF2-40B4-BE49-F238E27FC236}">
                <a16:creationId xmlns:a16="http://schemas.microsoft.com/office/drawing/2014/main" id="{07635EED-53DA-6FB8-55E5-8D7705153774}"/>
              </a:ext>
            </a:extLst>
          </p:cNvPr>
          <p:cNvSpPr txBox="1"/>
          <p:nvPr/>
        </p:nvSpPr>
        <p:spPr>
          <a:xfrm>
            <a:off x="1970314" y="3613461"/>
            <a:ext cx="444615" cy="369332"/>
          </a:xfrm>
          <a:prstGeom prst="rect">
            <a:avLst/>
          </a:prstGeom>
          <a:noFill/>
        </p:spPr>
        <p:txBody>
          <a:bodyPr wrap="square" rtlCol="0">
            <a:spAutoFit/>
          </a:bodyPr>
          <a:lstStyle/>
          <a:p>
            <a:r>
              <a:rPr lang="en-US" dirty="0"/>
              <a:t>3.</a:t>
            </a:r>
          </a:p>
        </p:txBody>
      </p:sp>
      <p:sp>
        <p:nvSpPr>
          <p:cNvPr id="20" name="TextBox 19">
            <a:extLst>
              <a:ext uri="{FF2B5EF4-FFF2-40B4-BE49-F238E27FC236}">
                <a16:creationId xmlns:a16="http://schemas.microsoft.com/office/drawing/2014/main" id="{AA9BB655-A7B1-B6F9-ECD3-1E49454A1480}"/>
              </a:ext>
            </a:extLst>
          </p:cNvPr>
          <p:cNvSpPr txBox="1"/>
          <p:nvPr/>
        </p:nvSpPr>
        <p:spPr>
          <a:xfrm>
            <a:off x="1027395" y="6225845"/>
            <a:ext cx="436337" cy="369332"/>
          </a:xfrm>
          <a:prstGeom prst="rect">
            <a:avLst/>
          </a:prstGeom>
          <a:noFill/>
        </p:spPr>
        <p:txBody>
          <a:bodyPr wrap="square" rtlCol="0">
            <a:spAutoFit/>
          </a:bodyPr>
          <a:lstStyle/>
          <a:p>
            <a:r>
              <a:rPr lang="en-US" dirty="0"/>
              <a:t>4.</a:t>
            </a:r>
          </a:p>
        </p:txBody>
      </p:sp>
    </p:spTree>
    <p:extLst>
      <p:ext uri="{BB962C8B-B14F-4D97-AF65-F5344CB8AC3E}">
        <p14:creationId xmlns:p14="http://schemas.microsoft.com/office/powerpoint/2010/main" val="1794448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574F-6B1C-43F6-67BE-29ED02FF0E8F}"/>
              </a:ext>
            </a:extLst>
          </p:cNvPr>
          <p:cNvSpPr>
            <a:spLocks noGrp="1"/>
          </p:cNvSpPr>
          <p:nvPr>
            <p:ph type="title"/>
          </p:nvPr>
        </p:nvSpPr>
        <p:spPr>
          <a:xfrm>
            <a:off x="628650" y="0"/>
            <a:ext cx="7886700" cy="1325563"/>
          </a:xfrm>
        </p:spPr>
        <p:txBody>
          <a:bodyPr/>
          <a:lstStyle/>
          <a:p>
            <a:r>
              <a:rPr lang="en-US" dirty="0"/>
              <a:t>Python Review</a:t>
            </a:r>
          </a:p>
        </p:txBody>
      </p:sp>
      <p:sp>
        <p:nvSpPr>
          <p:cNvPr id="3" name="Content Placeholder 2">
            <a:extLst>
              <a:ext uri="{FF2B5EF4-FFF2-40B4-BE49-F238E27FC236}">
                <a16:creationId xmlns:a16="http://schemas.microsoft.com/office/drawing/2014/main" id="{27C6FB56-F195-3AFB-9EC9-F7BD9F40D145}"/>
              </a:ext>
            </a:extLst>
          </p:cNvPr>
          <p:cNvSpPr>
            <a:spLocks noGrp="1"/>
          </p:cNvSpPr>
          <p:nvPr>
            <p:ph idx="1"/>
          </p:nvPr>
        </p:nvSpPr>
        <p:spPr>
          <a:xfrm>
            <a:off x="628649" y="1325563"/>
            <a:ext cx="8279823" cy="5089092"/>
          </a:xfrm>
        </p:spPr>
        <p:txBody>
          <a:bodyPr>
            <a:normAutofit/>
          </a:bodyPr>
          <a:lstStyle/>
          <a:p>
            <a:r>
              <a:rPr lang="en-US" dirty="0"/>
              <a:t>Very popular programming language</a:t>
            </a:r>
          </a:p>
          <a:p>
            <a:r>
              <a:rPr lang="en-US" dirty="0"/>
              <a:t>Interpreted language</a:t>
            </a:r>
          </a:p>
          <a:p>
            <a:pPr lvl="1"/>
            <a:r>
              <a:rPr lang="en-US" dirty="0"/>
              <a:t>Can be immediately run rather than compiled before running</a:t>
            </a:r>
          </a:p>
          <a:p>
            <a:r>
              <a:rPr lang="en-US" dirty="0"/>
              <a:t>Programs are run from the very first line of code.</a:t>
            </a:r>
          </a:p>
          <a:p>
            <a:r>
              <a:rPr lang="en-US" dirty="0"/>
              <a:t>We will go over a brief review of the most important types and data structures in Python</a:t>
            </a:r>
          </a:p>
          <a:p>
            <a:r>
              <a:rPr lang="en-US" dirty="0"/>
              <a:t>If you need more in-depth explanations, I can provide you with online resources to look at. Google is your best friend for syntax.</a:t>
            </a:r>
          </a:p>
          <a:p>
            <a:endParaRPr lang="en-US" dirty="0"/>
          </a:p>
        </p:txBody>
      </p:sp>
    </p:spTree>
    <p:extLst>
      <p:ext uri="{BB962C8B-B14F-4D97-AF65-F5344CB8AC3E}">
        <p14:creationId xmlns:p14="http://schemas.microsoft.com/office/powerpoint/2010/main" val="2079566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574F-6B1C-43F6-67BE-29ED02FF0E8F}"/>
              </a:ext>
            </a:extLst>
          </p:cNvPr>
          <p:cNvSpPr>
            <a:spLocks noGrp="1"/>
          </p:cNvSpPr>
          <p:nvPr>
            <p:ph type="title"/>
          </p:nvPr>
        </p:nvSpPr>
        <p:spPr>
          <a:xfrm>
            <a:off x="628650" y="0"/>
            <a:ext cx="7886700" cy="1325563"/>
          </a:xfrm>
        </p:spPr>
        <p:txBody>
          <a:bodyPr/>
          <a:lstStyle/>
          <a:p>
            <a:r>
              <a:rPr lang="en-US" dirty="0"/>
              <a:t>Python Review</a:t>
            </a:r>
          </a:p>
        </p:txBody>
      </p:sp>
      <p:sp>
        <p:nvSpPr>
          <p:cNvPr id="3" name="Content Placeholder 2">
            <a:extLst>
              <a:ext uri="{FF2B5EF4-FFF2-40B4-BE49-F238E27FC236}">
                <a16:creationId xmlns:a16="http://schemas.microsoft.com/office/drawing/2014/main" id="{27C6FB56-F195-3AFB-9EC9-F7BD9F40D145}"/>
              </a:ext>
            </a:extLst>
          </p:cNvPr>
          <p:cNvSpPr>
            <a:spLocks noGrp="1"/>
          </p:cNvSpPr>
          <p:nvPr>
            <p:ph idx="1"/>
          </p:nvPr>
        </p:nvSpPr>
        <p:spPr>
          <a:xfrm>
            <a:off x="628650" y="1045029"/>
            <a:ext cx="3497036" cy="5486400"/>
          </a:xfrm>
        </p:spPr>
        <p:txBody>
          <a:bodyPr>
            <a:normAutofit fontScale="77500" lnSpcReduction="20000"/>
          </a:bodyPr>
          <a:lstStyle/>
          <a:p>
            <a:r>
              <a:rPr lang="en-US" dirty="0"/>
              <a:t>Basic Types</a:t>
            </a:r>
          </a:p>
          <a:p>
            <a:r>
              <a:rPr lang="en-US" sz="2600" dirty="0"/>
              <a:t>Data types are the classification or categorization of data items. </a:t>
            </a:r>
          </a:p>
          <a:p>
            <a:r>
              <a:rPr lang="en-US" sz="2600" dirty="0"/>
              <a:t>It represents the kind of value that tells what operations can be performed on a particular data.</a:t>
            </a:r>
          </a:p>
          <a:p>
            <a:pPr lvl="1"/>
            <a:r>
              <a:rPr lang="en-US" dirty="0"/>
              <a:t>Integers</a:t>
            </a:r>
          </a:p>
          <a:p>
            <a:pPr lvl="2"/>
            <a:r>
              <a:rPr lang="en-US" dirty="0"/>
              <a:t>1, 55, 450</a:t>
            </a:r>
          </a:p>
          <a:p>
            <a:pPr lvl="1"/>
            <a:r>
              <a:rPr lang="en-US" dirty="0"/>
              <a:t>Floats</a:t>
            </a:r>
          </a:p>
          <a:p>
            <a:pPr lvl="2"/>
            <a:r>
              <a:rPr lang="en-US" dirty="0"/>
              <a:t>0.1243, 12.245</a:t>
            </a:r>
          </a:p>
          <a:p>
            <a:pPr lvl="1"/>
            <a:r>
              <a:rPr lang="en-US" dirty="0"/>
              <a:t>Strings</a:t>
            </a:r>
          </a:p>
          <a:p>
            <a:pPr lvl="2"/>
            <a:r>
              <a:rPr lang="en-US" dirty="0"/>
              <a:t>‘hello’, “world”</a:t>
            </a:r>
          </a:p>
          <a:p>
            <a:pPr lvl="1"/>
            <a:r>
              <a:rPr lang="en-US" dirty="0"/>
              <a:t>Boolean</a:t>
            </a:r>
          </a:p>
          <a:p>
            <a:pPr lvl="2"/>
            <a:r>
              <a:rPr lang="en-US" dirty="0"/>
              <a:t>True or False</a:t>
            </a:r>
          </a:p>
          <a:p>
            <a:pPr lvl="1"/>
            <a:r>
              <a:rPr lang="en-US" dirty="0"/>
              <a:t>List/arrays</a:t>
            </a:r>
          </a:p>
          <a:p>
            <a:pPr lvl="2"/>
            <a:r>
              <a:rPr lang="en-US" dirty="0"/>
              <a:t>[‘list’, ‘of’, ‘strings’], [1 ,2, 3]</a:t>
            </a:r>
          </a:p>
        </p:txBody>
      </p:sp>
      <p:sp>
        <p:nvSpPr>
          <p:cNvPr id="5" name="TextBox 4">
            <a:extLst>
              <a:ext uri="{FF2B5EF4-FFF2-40B4-BE49-F238E27FC236}">
                <a16:creationId xmlns:a16="http://schemas.microsoft.com/office/drawing/2014/main" id="{BC0BD59E-98F0-F110-E86C-445D034948F8}"/>
              </a:ext>
            </a:extLst>
          </p:cNvPr>
          <p:cNvSpPr txBox="1"/>
          <p:nvPr/>
        </p:nvSpPr>
        <p:spPr>
          <a:xfrm>
            <a:off x="5105400" y="591341"/>
            <a:ext cx="4572000" cy="5940088"/>
          </a:xfrm>
          <a:prstGeom prst="rect">
            <a:avLst/>
          </a:prstGeom>
          <a:noFill/>
        </p:spPr>
        <p:txBody>
          <a:bodyPr wrap="square">
            <a:spAutoFit/>
          </a:bodyPr>
          <a:lstStyle/>
          <a:p>
            <a:pPr marL="285750" indent="-285750">
              <a:buFont typeface="Arial" panose="020B0604020202020204" pitchFamily="34" charset="0"/>
              <a:buChar char="•"/>
            </a:pPr>
            <a:r>
              <a:rPr lang="en-US" sz="2800" dirty="0"/>
              <a:t>Operators</a:t>
            </a:r>
          </a:p>
          <a:p>
            <a:pPr marL="742950" lvl="1" indent="-285750">
              <a:buFont typeface="Arial" panose="020B0604020202020204" pitchFamily="34" charset="0"/>
              <a:buChar char="•"/>
            </a:pPr>
            <a:r>
              <a:rPr lang="en-US" sz="2400" dirty="0"/>
              <a:t>Relational </a:t>
            </a:r>
          </a:p>
          <a:p>
            <a:pPr marL="1200150" lvl="2" indent="-285750">
              <a:buFont typeface="Arial" panose="020B0604020202020204" pitchFamily="34" charset="0"/>
              <a:buChar char="•"/>
            </a:pPr>
            <a:r>
              <a:rPr lang="en-US" sz="2000" dirty="0"/>
              <a:t>==</a:t>
            </a:r>
          </a:p>
          <a:p>
            <a:pPr marL="1200150" lvl="2" indent="-285750">
              <a:buFont typeface="Arial" panose="020B0604020202020204" pitchFamily="34" charset="0"/>
              <a:buChar char="•"/>
            </a:pPr>
            <a:r>
              <a:rPr lang="en-US" sz="2000" dirty="0"/>
              <a:t>!=</a:t>
            </a:r>
          </a:p>
          <a:p>
            <a:pPr marL="1200150" lvl="2" indent="-285750">
              <a:buFont typeface="Arial" panose="020B0604020202020204" pitchFamily="34" charset="0"/>
              <a:buChar char="•"/>
            </a:pPr>
            <a:r>
              <a:rPr lang="en-US" sz="2000" dirty="0"/>
              <a:t>&lt;</a:t>
            </a:r>
          </a:p>
          <a:p>
            <a:pPr marL="1200150" lvl="2" indent="-285750">
              <a:buFont typeface="Arial" panose="020B0604020202020204" pitchFamily="34" charset="0"/>
              <a:buChar char="•"/>
            </a:pPr>
            <a:r>
              <a:rPr lang="en-US" sz="2000" dirty="0"/>
              <a:t>&lt;=</a:t>
            </a:r>
          </a:p>
          <a:p>
            <a:pPr marL="1200150" lvl="2" indent="-285750">
              <a:buFont typeface="Arial" panose="020B0604020202020204" pitchFamily="34" charset="0"/>
              <a:buChar char="•"/>
            </a:pPr>
            <a:r>
              <a:rPr lang="en-US" sz="2000" dirty="0"/>
              <a:t>&gt;</a:t>
            </a:r>
          </a:p>
          <a:p>
            <a:pPr marL="1200150" lvl="2" indent="-285750">
              <a:buFont typeface="Arial" panose="020B0604020202020204" pitchFamily="34" charset="0"/>
              <a:buChar char="•"/>
            </a:pPr>
            <a:r>
              <a:rPr lang="en-US" sz="2000" dirty="0"/>
              <a:t>&gt;=</a:t>
            </a:r>
          </a:p>
          <a:p>
            <a:pPr marL="742950" lvl="1" indent="-285750">
              <a:buFont typeface="Arial" panose="020B0604020202020204" pitchFamily="34" charset="0"/>
              <a:buChar char="•"/>
            </a:pPr>
            <a:r>
              <a:rPr lang="en-US" sz="2400" dirty="0"/>
              <a:t>Logical </a:t>
            </a:r>
          </a:p>
          <a:p>
            <a:pPr marL="1200150" lvl="2" indent="-285750">
              <a:buFont typeface="Arial" panose="020B0604020202020204" pitchFamily="34" charset="0"/>
              <a:buChar char="•"/>
            </a:pPr>
            <a:r>
              <a:rPr lang="en-US" sz="2000" dirty="0"/>
              <a:t>And</a:t>
            </a:r>
          </a:p>
          <a:p>
            <a:pPr marL="1200150" lvl="2" indent="-285750">
              <a:buFont typeface="Arial" panose="020B0604020202020204" pitchFamily="34" charset="0"/>
              <a:buChar char="•"/>
            </a:pPr>
            <a:r>
              <a:rPr lang="en-US" sz="2000" dirty="0"/>
              <a:t>Or</a:t>
            </a:r>
          </a:p>
          <a:p>
            <a:pPr marL="1200150" lvl="2" indent="-285750">
              <a:buFont typeface="Arial" panose="020B0604020202020204" pitchFamily="34" charset="0"/>
              <a:buChar char="•"/>
            </a:pPr>
            <a:r>
              <a:rPr lang="en-US" sz="2000" dirty="0"/>
              <a:t>Not</a:t>
            </a:r>
          </a:p>
          <a:p>
            <a:pPr marL="742950" lvl="1" indent="-285750">
              <a:buFont typeface="Arial" panose="020B0604020202020204" pitchFamily="34" charset="0"/>
              <a:buChar char="•"/>
            </a:pPr>
            <a:r>
              <a:rPr lang="en-US" sz="2400" dirty="0"/>
              <a:t>Math</a:t>
            </a:r>
          </a:p>
          <a:p>
            <a:pPr marL="1200150" lvl="2" indent="-285750">
              <a:buFont typeface="Arial" panose="020B0604020202020204" pitchFamily="34" charset="0"/>
              <a:buChar char="•"/>
            </a:pPr>
            <a:r>
              <a:rPr lang="en-US" sz="2000" dirty="0"/>
              <a:t>+</a:t>
            </a:r>
          </a:p>
          <a:p>
            <a:pPr marL="1200150" lvl="2" indent="-285750">
              <a:buFont typeface="Arial" panose="020B0604020202020204" pitchFamily="34" charset="0"/>
              <a:buChar char="•"/>
            </a:pPr>
            <a:r>
              <a:rPr lang="en-US" sz="2000" dirty="0"/>
              <a:t>-</a:t>
            </a:r>
          </a:p>
          <a:p>
            <a:pPr marL="1200150" lvl="2" indent="-285750">
              <a:buFont typeface="Arial" panose="020B0604020202020204" pitchFamily="34" charset="0"/>
              <a:buChar char="•"/>
            </a:pPr>
            <a:r>
              <a:rPr lang="en-US" sz="2000" dirty="0"/>
              <a:t>*</a:t>
            </a:r>
          </a:p>
          <a:p>
            <a:pPr marL="1200150" lvl="2" indent="-285750">
              <a:buFont typeface="Arial" panose="020B0604020202020204" pitchFamily="34" charset="0"/>
              <a:buChar char="•"/>
            </a:pPr>
            <a:r>
              <a:rPr lang="en-US" sz="2000" dirty="0"/>
              <a:t>/</a:t>
            </a:r>
          </a:p>
          <a:p>
            <a:pPr marL="1200150" lvl="2" indent="-285750">
              <a:buFont typeface="Arial" panose="020B0604020202020204" pitchFamily="34" charset="0"/>
              <a:buChar char="•"/>
            </a:pPr>
            <a:r>
              <a:rPr lang="en-US" sz="2000" dirty="0"/>
              <a:t>**</a:t>
            </a:r>
          </a:p>
        </p:txBody>
      </p:sp>
    </p:spTree>
    <p:extLst>
      <p:ext uri="{BB962C8B-B14F-4D97-AF65-F5344CB8AC3E}">
        <p14:creationId xmlns:p14="http://schemas.microsoft.com/office/powerpoint/2010/main" val="2336626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574F-6B1C-43F6-67BE-29ED02FF0E8F}"/>
              </a:ext>
            </a:extLst>
          </p:cNvPr>
          <p:cNvSpPr>
            <a:spLocks noGrp="1"/>
          </p:cNvSpPr>
          <p:nvPr>
            <p:ph type="title"/>
          </p:nvPr>
        </p:nvSpPr>
        <p:spPr>
          <a:xfrm>
            <a:off x="628650" y="0"/>
            <a:ext cx="7886700" cy="1325563"/>
          </a:xfrm>
        </p:spPr>
        <p:txBody>
          <a:bodyPr/>
          <a:lstStyle/>
          <a:p>
            <a:r>
              <a:rPr lang="en-US" dirty="0"/>
              <a:t>Python Review</a:t>
            </a:r>
          </a:p>
        </p:txBody>
      </p:sp>
      <p:sp>
        <p:nvSpPr>
          <p:cNvPr id="3" name="Content Placeholder 2">
            <a:extLst>
              <a:ext uri="{FF2B5EF4-FFF2-40B4-BE49-F238E27FC236}">
                <a16:creationId xmlns:a16="http://schemas.microsoft.com/office/drawing/2014/main" id="{27C6FB56-F195-3AFB-9EC9-F7BD9F40D145}"/>
              </a:ext>
            </a:extLst>
          </p:cNvPr>
          <p:cNvSpPr>
            <a:spLocks noGrp="1"/>
          </p:cNvSpPr>
          <p:nvPr>
            <p:ph idx="1"/>
          </p:nvPr>
        </p:nvSpPr>
        <p:spPr>
          <a:xfrm>
            <a:off x="628649" y="1045029"/>
            <a:ext cx="7807779" cy="5486400"/>
          </a:xfrm>
        </p:spPr>
        <p:txBody>
          <a:bodyPr>
            <a:normAutofit fontScale="92500" lnSpcReduction="10000"/>
          </a:bodyPr>
          <a:lstStyle/>
          <a:p>
            <a:pPr marL="285750" indent="-285750"/>
            <a:r>
              <a:rPr lang="en-US" dirty="0"/>
              <a:t>Variables</a:t>
            </a:r>
          </a:p>
          <a:p>
            <a:pPr marL="742950" lvl="1" indent="-285750"/>
            <a:r>
              <a:rPr lang="en-US" dirty="0"/>
              <a:t>A variable is a label that you can assign a value to</a:t>
            </a:r>
          </a:p>
          <a:p>
            <a:pPr marL="742950" lvl="1" indent="-285750"/>
            <a:r>
              <a:rPr lang="en-US" dirty="0"/>
              <a:t>The label ‘stores’ a value</a:t>
            </a:r>
          </a:p>
          <a:p>
            <a:pPr marL="742950" lvl="1" indent="-285750"/>
            <a:r>
              <a:rPr lang="en-US" dirty="0"/>
              <a:t>Do not have pre-defined types</a:t>
            </a:r>
          </a:p>
          <a:p>
            <a:pPr marL="1200150" lvl="2" indent="-285750"/>
            <a:r>
              <a:rPr lang="en-US" dirty="0"/>
              <a:t>In other languages like Java:</a:t>
            </a:r>
          </a:p>
          <a:p>
            <a:pPr marL="1657350" lvl="3" indent="-285750"/>
            <a:r>
              <a:rPr lang="en-US" dirty="0"/>
              <a:t>int num = 1</a:t>
            </a:r>
          </a:p>
          <a:p>
            <a:pPr marL="742950" lvl="1" indent="-285750"/>
            <a:r>
              <a:rPr lang="en-US" dirty="0"/>
              <a:t>Define a variable in an assignment statement using an equal sign</a:t>
            </a:r>
          </a:p>
          <a:p>
            <a:pPr marL="1200150" lvl="2" indent="-285750"/>
            <a:r>
              <a:rPr lang="en-US" dirty="0"/>
              <a:t>var = 2</a:t>
            </a:r>
          </a:p>
          <a:p>
            <a:pPr marL="1200150" lvl="2" indent="-285750"/>
            <a:r>
              <a:rPr lang="en-US" dirty="0"/>
              <a:t>var2 = ‘hi’</a:t>
            </a:r>
          </a:p>
          <a:p>
            <a:pPr marL="1200150" lvl="2" indent="-285750"/>
            <a:r>
              <a:rPr lang="en-US" dirty="0"/>
              <a:t>var3 = [1, 4, 5]</a:t>
            </a:r>
          </a:p>
          <a:p>
            <a:pPr marL="1200150" lvl="2" indent="-285750"/>
            <a:r>
              <a:rPr lang="en-US" dirty="0"/>
              <a:t>var4 = function()</a:t>
            </a:r>
          </a:p>
          <a:p>
            <a:pPr marL="742950" lvl="1" indent="-285750"/>
            <a:r>
              <a:rPr lang="en-US" dirty="0"/>
              <a:t>Naming rules</a:t>
            </a:r>
          </a:p>
          <a:p>
            <a:pPr marL="1200150" lvl="2" indent="-285750"/>
            <a:r>
              <a:rPr lang="en-US" dirty="0"/>
              <a:t>Can only contain letters, numbers, and underscores.</a:t>
            </a:r>
          </a:p>
          <a:p>
            <a:pPr marL="1200150" lvl="2" indent="-285750"/>
            <a:r>
              <a:rPr lang="en-US" dirty="0"/>
              <a:t>Can’t start with a number</a:t>
            </a:r>
          </a:p>
          <a:p>
            <a:pPr marL="1200150" lvl="2" indent="-285750"/>
            <a:r>
              <a:rPr lang="en-US" dirty="0"/>
              <a:t>Can’t contain spaces</a:t>
            </a:r>
          </a:p>
          <a:p>
            <a:pPr marL="1200150" lvl="2" indent="-285750"/>
            <a:r>
              <a:rPr lang="en-US" dirty="0"/>
              <a:t>Can’t be the name of a keyword</a:t>
            </a:r>
          </a:p>
        </p:txBody>
      </p:sp>
    </p:spTree>
    <p:extLst>
      <p:ext uri="{BB962C8B-B14F-4D97-AF65-F5344CB8AC3E}">
        <p14:creationId xmlns:p14="http://schemas.microsoft.com/office/powerpoint/2010/main" val="98923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03FCC-9287-B112-91FC-1595EA754507}"/>
              </a:ext>
            </a:extLst>
          </p:cNvPr>
          <p:cNvSpPr>
            <a:spLocks noGrp="1"/>
          </p:cNvSpPr>
          <p:nvPr>
            <p:ph type="title"/>
          </p:nvPr>
        </p:nvSpPr>
        <p:spPr/>
        <p:txBody>
          <a:bodyPr/>
          <a:lstStyle/>
          <a:p>
            <a:r>
              <a:rPr lang="en-US" dirty="0"/>
              <a:t>Python Review</a:t>
            </a:r>
          </a:p>
        </p:txBody>
      </p:sp>
      <p:sp>
        <p:nvSpPr>
          <p:cNvPr id="3" name="Content Placeholder 2">
            <a:extLst>
              <a:ext uri="{FF2B5EF4-FFF2-40B4-BE49-F238E27FC236}">
                <a16:creationId xmlns:a16="http://schemas.microsoft.com/office/drawing/2014/main" id="{CB2F7BF7-E3D0-190D-33EC-B713EE698A6B}"/>
              </a:ext>
            </a:extLst>
          </p:cNvPr>
          <p:cNvSpPr>
            <a:spLocks noGrp="1"/>
          </p:cNvSpPr>
          <p:nvPr>
            <p:ph idx="1"/>
          </p:nvPr>
        </p:nvSpPr>
        <p:spPr/>
        <p:txBody>
          <a:bodyPr/>
          <a:lstStyle/>
          <a:p>
            <a:r>
              <a:rPr lang="en-US" dirty="0"/>
              <a:t>Print Statement</a:t>
            </a:r>
          </a:p>
          <a:p>
            <a:pPr lvl="1"/>
            <a:r>
              <a:rPr lang="en-US" dirty="0"/>
              <a:t>Produces text output on the terminal</a:t>
            </a:r>
          </a:p>
          <a:p>
            <a:pPr lvl="1"/>
            <a:r>
              <a:rPr lang="en-US" dirty="0"/>
              <a:t>Used a lot to visualize results of programs (you will see this shortly)</a:t>
            </a:r>
          </a:p>
          <a:p>
            <a:pPr lvl="2"/>
            <a:r>
              <a:rPr lang="en-US" dirty="0"/>
              <a:t>print(‘hello everyone’)</a:t>
            </a:r>
          </a:p>
          <a:p>
            <a:pPr lvl="2"/>
            <a:endParaRPr lang="en-US" dirty="0"/>
          </a:p>
          <a:p>
            <a:r>
              <a:rPr lang="en-US" dirty="0"/>
              <a:t>Indentation matters!!!!</a:t>
            </a:r>
          </a:p>
          <a:p>
            <a:pPr lvl="1"/>
            <a:r>
              <a:rPr lang="en-US" dirty="0"/>
              <a:t>Defines structure of the code (instead of braces)</a:t>
            </a:r>
          </a:p>
          <a:p>
            <a:pPr lvl="2"/>
            <a:endParaRPr lang="en-US" dirty="0"/>
          </a:p>
          <a:p>
            <a:endParaRPr lang="en-US" dirty="0"/>
          </a:p>
        </p:txBody>
      </p:sp>
    </p:spTree>
    <p:extLst>
      <p:ext uri="{BB962C8B-B14F-4D97-AF65-F5344CB8AC3E}">
        <p14:creationId xmlns:p14="http://schemas.microsoft.com/office/powerpoint/2010/main" val="397764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574F-6B1C-43F6-67BE-29ED02FF0E8F}"/>
              </a:ext>
            </a:extLst>
          </p:cNvPr>
          <p:cNvSpPr>
            <a:spLocks noGrp="1"/>
          </p:cNvSpPr>
          <p:nvPr>
            <p:ph type="title"/>
          </p:nvPr>
        </p:nvSpPr>
        <p:spPr>
          <a:xfrm>
            <a:off x="628650" y="0"/>
            <a:ext cx="7886700" cy="1325563"/>
          </a:xfrm>
        </p:spPr>
        <p:txBody>
          <a:bodyPr/>
          <a:lstStyle/>
          <a:p>
            <a:r>
              <a:rPr lang="en-US" dirty="0"/>
              <a:t>Python Review</a:t>
            </a:r>
          </a:p>
        </p:txBody>
      </p:sp>
      <p:sp>
        <p:nvSpPr>
          <p:cNvPr id="3" name="Content Placeholder 2">
            <a:extLst>
              <a:ext uri="{FF2B5EF4-FFF2-40B4-BE49-F238E27FC236}">
                <a16:creationId xmlns:a16="http://schemas.microsoft.com/office/drawing/2014/main" id="{27C6FB56-F195-3AFB-9EC9-F7BD9F40D145}"/>
              </a:ext>
            </a:extLst>
          </p:cNvPr>
          <p:cNvSpPr>
            <a:spLocks noGrp="1"/>
          </p:cNvSpPr>
          <p:nvPr>
            <p:ph idx="1"/>
          </p:nvPr>
        </p:nvSpPr>
        <p:spPr>
          <a:xfrm>
            <a:off x="302078" y="1333955"/>
            <a:ext cx="7886701" cy="5089092"/>
          </a:xfrm>
        </p:spPr>
        <p:txBody>
          <a:bodyPr>
            <a:normAutofit lnSpcReduction="10000"/>
          </a:bodyPr>
          <a:lstStyle/>
          <a:p>
            <a:r>
              <a:rPr lang="en-US" dirty="0"/>
              <a:t>Lists/arrays</a:t>
            </a:r>
          </a:p>
          <a:p>
            <a:pPr lvl="1"/>
            <a:r>
              <a:rPr lang="en-US" dirty="0"/>
              <a:t>Store multiple items in a single variable</a:t>
            </a:r>
          </a:p>
          <a:p>
            <a:pPr lvl="1"/>
            <a:r>
              <a:rPr lang="en-US" dirty="0"/>
              <a:t>Each item can be accessed by its index</a:t>
            </a:r>
          </a:p>
          <a:p>
            <a:pPr lvl="1"/>
            <a:r>
              <a:rPr lang="en-US" dirty="0"/>
              <a:t>Indexing starts at 0 (if you have 10 items, the indexes will be 0-9)</a:t>
            </a:r>
          </a:p>
          <a:p>
            <a:pPr lvl="1"/>
            <a:r>
              <a:rPr lang="en-US" dirty="0"/>
              <a:t>Can be strings, </a:t>
            </a:r>
            <a:r>
              <a:rPr lang="en-US" dirty="0" err="1"/>
              <a:t>ints</a:t>
            </a:r>
            <a:r>
              <a:rPr lang="en-US" dirty="0"/>
              <a:t>, </a:t>
            </a:r>
            <a:r>
              <a:rPr lang="en-US" dirty="0" err="1"/>
              <a:t>etc</a:t>
            </a:r>
            <a:endParaRPr lang="en-US" dirty="0"/>
          </a:p>
          <a:p>
            <a:pPr lvl="1"/>
            <a:r>
              <a:rPr lang="en-US" dirty="0"/>
              <a:t>Creating, accessing, and adding:</a:t>
            </a:r>
          </a:p>
          <a:p>
            <a:pPr lvl="2"/>
            <a:r>
              <a:rPr lang="en-US" dirty="0" err="1"/>
              <a:t>my_list</a:t>
            </a:r>
            <a:r>
              <a:rPr lang="en-US" dirty="0"/>
              <a:t> = [‘str1’, ‘str2’, ‘str3’]</a:t>
            </a:r>
          </a:p>
          <a:p>
            <a:pPr lvl="2"/>
            <a:r>
              <a:rPr lang="en-US" dirty="0" err="1"/>
              <a:t>my_list</a:t>
            </a:r>
            <a:r>
              <a:rPr lang="en-US" dirty="0"/>
              <a:t>[index]</a:t>
            </a:r>
          </a:p>
          <a:p>
            <a:pPr lvl="2"/>
            <a:r>
              <a:rPr lang="en-US" dirty="0" err="1"/>
              <a:t>my_list.append</a:t>
            </a:r>
            <a:r>
              <a:rPr lang="en-US" dirty="0"/>
              <a:t>(‘</a:t>
            </a:r>
            <a:r>
              <a:rPr lang="en-US" dirty="0" err="1"/>
              <a:t>newstr</a:t>
            </a:r>
            <a:r>
              <a:rPr lang="en-US" dirty="0"/>
              <a:t>’) </a:t>
            </a:r>
          </a:p>
          <a:p>
            <a:pPr lvl="1"/>
            <a:r>
              <a:rPr lang="en-US" dirty="0"/>
              <a:t>Slicing</a:t>
            </a:r>
          </a:p>
          <a:p>
            <a:pPr lvl="2"/>
            <a:r>
              <a:rPr lang="en-US" dirty="0"/>
              <a:t>List[start : stop : step]</a:t>
            </a:r>
          </a:p>
          <a:p>
            <a:pPr marL="914400" lvl="2" indent="0">
              <a:buNone/>
            </a:pPr>
            <a:endParaRPr lang="en-US" dirty="0"/>
          </a:p>
          <a:p>
            <a:pPr lvl="1"/>
            <a:r>
              <a:rPr lang="en-US" dirty="0"/>
              <a:t>Many other capabilities, refer to </a:t>
            </a:r>
            <a:r>
              <a:rPr lang="en-US" dirty="0">
                <a:hlinkClick r:id="rId2"/>
              </a:rPr>
              <a:t>https://www.w3schools.com/python/python_lists.asp</a:t>
            </a:r>
            <a:endParaRPr lang="en-US" dirty="0"/>
          </a:p>
          <a:p>
            <a:pPr lvl="1"/>
            <a:endParaRPr lang="en-US" dirty="0"/>
          </a:p>
        </p:txBody>
      </p:sp>
      <p:pic>
        <p:nvPicPr>
          <p:cNvPr id="5" name="Picture 4" descr="Text&#10;&#10;Description automatically generated with medium confidence">
            <a:extLst>
              <a:ext uri="{FF2B5EF4-FFF2-40B4-BE49-F238E27FC236}">
                <a16:creationId xmlns:a16="http://schemas.microsoft.com/office/drawing/2014/main" id="{6386C2FF-2E09-2EF9-FBA6-F9C62BF638FA}"/>
              </a:ext>
            </a:extLst>
          </p:cNvPr>
          <p:cNvPicPr>
            <a:picLocks noChangeAspect="1"/>
          </p:cNvPicPr>
          <p:nvPr/>
        </p:nvPicPr>
        <p:blipFill>
          <a:blip r:embed="rId3"/>
          <a:stretch>
            <a:fillRect/>
          </a:stretch>
        </p:blipFill>
        <p:spPr>
          <a:xfrm>
            <a:off x="5107115" y="3096733"/>
            <a:ext cx="4036885" cy="1235781"/>
          </a:xfrm>
          <a:prstGeom prst="rect">
            <a:avLst/>
          </a:prstGeom>
          <a:ln>
            <a:solidFill>
              <a:schemeClr val="tx1"/>
            </a:solidFill>
          </a:ln>
        </p:spPr>
      </p:pic>
      <p:pic>
        <p:nvPicPr>
          <p:cNvPr id="9" name="Picture 8" descr="Text&#10;&#10;Description automatically generated">
            <a:extLst>
              <a:ext uri="{FF2B5EF4-FFF2-40B4-BE49-F238E27FC236}">
                <a16:creationId xmlns:a16="http://schemas.microsoft.com/office/drawing/2014/main" id="{4FDAC660-E8EA-9253-D2E6-6357CE1A91F5}"/>
              </a:ext>
            </a:extLst>
          </p:cNvPr>
          <p:cNvPicPr>
            <a:picLocks noChangeAspect="1"/>
          </p:cNvPicPr>
          <p:nvPr/>
        </p:nvPicPr>
        <p:blipFill>
          <a:blip r:embed="rId4"/>
          <a:stretch>
            <a:fillRect/>
          </a:stretch>
        </p:blipFill>
        <p:spPr>
          <a:xfrm>
            <a:off x="5109357" y="4857968"/>
            <a:ext cx="3820947" cy="881757"/>
          </a:xfrm>
          <a:prstGeom prst="rect">
            <a:avLst/>
          </a:prstGeom>
          <a:ln>
            <a:solidFill>
              <a:schemeClr val="tx1"/>
            </a:solidFill>
          </a:ln>
        </p:spPr>
      </p:pic>
      <p:sp>
        <p:nvSpPr>
          <p:cNvPr id="4" name="Rectangle 3">
            <a:extLst>
              <a:ext uri="{FF2B5EF4-FFF2-40B4-BE49-F238E27FC236}">
                <a16:creationId xmlns:a16="http://schemas.microsoft.com/office/drawing/2014/main" id="{CF7183F6-5D05-B7B7-A686-61005AC7C3B2}"/>
              </a:ext>
            </a:extLst>
          </p:cNvPr>
          <p:cNvSpPr/>
          <p:nvPr/>
        </p:nvSpPr>
        <p:spPr>
          <a:xfrm>
            <a:off x="5107115" y="3096733"/>
            <a:ext cx="390171" cy="2342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AC6B612-0C38-1CAE-7640-A7D5112B2B0F}"/>
              </a:ext>
            </a:extLst>
          </p:cNvPr>
          <p:cNvSpPr/>
          <p:nvPr/>
        </p:nvSpPr>
        <p:spPr>
          <a:xfrm>
            <a:off x="5107115" y="3266816"/>
            <a:ext cx="390171" cy="2342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A04706-6870-037B-FAE6-0C902A715C6A}"/>
              </a:ext>
            </a:extLst>
          </p:cNvPr>
          <p:cNvSpPr/>
          <p:nvPr/>
        </p:nvSpPr>
        <p:spPr>
          <a:xfrm>
            <a:off x="5107115" y="3713130"/>
            <a:ext cx="390171" cy="2342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83FAC95-88FA-DD1F-6F2F-D67856CEBEA6}"/>
              </a:ext>
            </a:extLst>
          </p:cNvPr>
          <p:cNvSpPr/>
          <p:nvPr/>
        </p:nvSpPr>
        <p:spPr>
          <a:xfrm>
            <a:off x="5107115" y="3858709"/>
            <a:ext cx="390171" cy="2342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A8B2E58-DD6E-75FD-1D19-61ECECDE2E49}"/>
              </a:ext>
            </a:extLst>
          </p:cNvPr>
          <p:cNvSpPr/>
          <p:nvPr/>
        </p:nvSpPr>
        <p:spPr>
          <a:xfrm>
            <a:off x="5107115" y="4856475"/>
            <a:ext cx="390171" cy="2342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601313-A433-EB95-F5A4-A11D9AC2DB1C}"/>
              </a:ext>
            </a:extLst>
          </p:cNvPr>
          <p:cNvSpPr/>
          <p:nvPr/>
        </p:nvSpPr>
        <p:spPr>
          <a:xfrm>
            <a:off x="5107114" y="5298100"/>
            <a:ext cx="390171" cy="2342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5057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574F-6B1C-43F6-67BE-29ED02FF0E8F}"/>
              </a:ext>
            </a:extLst>
          </p:cNvPr>
          <p:cNvSpPr>
            <a:spLocks noGrp="1"/>
          </p:cNvSpPr>
          <p:nvPr>
            <p:ph type="title"/>
          </p:nvPr>
        </p:nvSpPr>
        <p:spPr>
          <a:xfrm>
            <a:off x="628650" y="0"/>
            <a:ext cx="7886700" cy="1325563"/>
          </a:xfrm>
        </p:spPr>
        <p:txBody>
          <a:bodyPr/>
          <a:lstStyle/>
          <a:p>
            <a:r>
              <a:rPr lang="en-US" dirty="0"/>
              <a:t>Python Review</a:t>
            </a:r>
          </a:p>
        </p:txBody>
      </p:sp>
      <p:sp>
        <p:nvSpPr>
          <p:cNvPr id="3" name="Content Placeholder 2">
            <a:extLst>
              <a:ext uri="{FF2B5EF4-FFF2-40B4-BE49-F238E27FC236}">
                <a16:creationId xmlns:a16="http://schemas.microsoft.com/office/drawing/2014/main" id="{27C6FB56-F195-3AFB-9EC9-F7BD9F40D145}"/>
              </a:ext>
            </a:extLst>
          </p:cNvPr>
          <p:cNvSpPr>
            <a:spLocks noGrp="1"/>
          </p:cNvSpPr>
          <p:nvPr>
            <p:ph idx="1"/>
          </p:nvPr>
        </p:nvSpPr>
        <p:spPr>
          <a:xfrm>
            <a:off x="628650" y="1113272"/>
            <a:ext cx="8279823" cy="5740255"/>
          </a:xfrm>
        </p:spPr>
        <p:txBody>
          <a:bodyPr>
            <a:normAutofit fontScale="85000" lnSpcReduction="20000"/>
          </a:bodyPr>
          <a:lstStyle/>
          <a:p>
            <a:r>
              <a:rPr lang="en-US" dirty="0"/>
              <a:t>Relational Operators</a:t>
            </a:r>
          </a:p>
          <a:p>
            <a:pPr lvl="1"/>
            <a:r>
              <a:rPr lang="en-US" dirty="0"/>
              <a:t>==</a:t>
            </a:r>
          </a:p>
          <a:p>
            <a:pPr lvl="2"/>
            <a:r>
              <a:rPr lang="en-US" dirty="0"/>
              <a:t>1==1 is True</a:t>
            </a:r>
          </a:p>
          <a:p>
            <a:pPr lvl="2"/>
            <a:r>
              <a:rPr lang="en-US" dirty="0"/>
              <a:t>1==2 is False</a:t>
            </a:r>
          </a:p>
          <a:p>
            <a:pPr lvl="1"/>
            <a:r>
              <a:rPr lang="en-US" dirty="0"/>
              <a:t>!=</a:t>
            </a:r>
          </a:p>
          <a:p>
            <a:pPr lvl="2"/>
            <a:r>
              <a:rPr lang="en-US" dirty="0"/>
              <a:t>1!=1 is False</a:t>
            </a:r>
          </a:p>
          <a:p>
            <a:pPr lvl="2"/>
            <a:r>
              <a:rPr lang="en-US" dirty="0"/>
              <a:t>1!=2 is True</a:t>
            </a:r>
          </a:p>
          <a:p>
            <a:pPr lvl="1"/>
            <a:r>
              <a:rPr lang="en-US" dirty="0"/>
              <a:t>&lt;=, &gt;=, &lt;, &gt;</a:t>
            </a:r>
          </a:p>
          <a:p>
            <a:r>
              <a:rPr lang="en-US" dirty="0"/>
              <a:t>Conditional Statements</a:t>
            </a:r>
          </a:p>
          <a:p>
            <a:pPr lvl="1"/>
            <a:r>
              <a:rPr lang="en-US" dirty="0"/>
              <a:t>if-else statements</a:t>
            </a:r>
          </a:p>
          <a:p>
            <a:pPr lvl="1"/>
            <a:r>
              <a:rPr lang="en-US" dirty="0"/>
              <a:t>Evaluates condition (relational or logical) and if the condition is met, the following statements are run. If the condition is not met, the else statements are run.</a:t>
            </a:r>
          </a:p>
          <a:p>
            <a:pPr lvl="2"/>
            <a:r>
              <a:rPr lang="en-US" dirty="0"/>
              <a:t>if condition:</a:t>
            </a:r>
          </a:p>
          <a:p>
            <a:pPr marL="914400" lvl="2" indent="0">
              <a:buNone/>
            </a:pPr>
            <a:r>
              <a:rPr lang="en-US" dirty="0"/>
              <a:t>         statements</a:t>
            </a:r>
          </a:p>
          <a:p>
            <a:pPr marL="914400" lvl="2" indent="0">
              <a:buNone/>
            </a:pPr>
            <a:r>
              <a:rPr lang="en-US" dirty="0"/>
              <a:t>    else:</a:t>
            </a:r>
          </a:p>
          <a:p>
            <a:pPr marL="914400" lvl="2" indent="0">
              <a:buNone/>
            </a:pPr>
            <a:r>
              <a:rPr lang="en-US" dirty="0"/>
              <a:t>         else statements</a:t>
            </a:r>
          </a:p>
          <a:p>
            <a:pPr lvl="2"/>
            <a:r>
              <a:rPr lang="en-US" dirty="0"/>
              <a:t>if x &gt;2 :</a:t>
            </a:r>
          </a:p>
          <a:p>
            <a:pPr marL="914400" lvl="2" indent="0">
              <a:buNone/>
            </a:pPr>
            <a:r>
              <a:rPr lang="en-US" dirty="0"/>
              <a:t>         print(‘greater than 2!’)</a:t>
            </a:r>
          </a:p>
          <a:p>
            <a:pPr marL="914400" lvl="2" indent="0">
              <a:buNone/>
            </a:pPr>
            <a:r>
              <a:rPr lang="en-US" dirty="0"/>
              <a:t>    else:</a:t>
            </a:r>
          </a:p>
          <a:p>
            <a:pPr marL="914400" lvl="2" indent="0">
              <a:buNone/>
            </a:pPr>
            <a:r>
              <a:rPr lang="en-US" dirty="0"/>
              <a:t>         print(‘less than 2!’)</a:t>
            </a:r>
          </a:p>
          <a:p>
            <a:pPr lvl="2"/>
            <a:endParaRPr lang="en-US" dirty="0"/>
          </a:p>
        </p:txBody>
      </p:sp>
      <p:pic>
        <p:nvPicPr>
          <p:cNvPr id="1026" name="Picture 2">
            <a:extLst>
              <a:ext uri="{FF2B5EF4-FFF2-40B4-BE49-F238E27FC236}">
                <a16:creationId xmlns:a16="http://schemas.microsoft.com/office/drawing/2014/main" id="{6212D4CB-3C0E-6F79-702E-11972813F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8561" y="1465263"/>
            <a:ext cx="3755571" cy="18621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4F157B5-4CD9-0A39-26CB-19AF57B2C079}"/>
              </a:ext>
            </a:extLst>
          </p:cNvPr>
          <p:cNvSpPr txBox="1"/>
          <p:nvPr/>
        </p:nvSpPr>
        <p:spPr>
          <a:xfrm>
            <a:off x="4572000" y="1003598"/>
            <a:ext cx="4572000" cy="461665"/>
          </a:xfrm>
          <a:prstGeom prst="rect">
            <a:avLst/>
          </a:prstGeom>
          <a:noFill/>
        </p:spPr>
        <p:txBody>
          <a:bodyPr wrap="square">
            <a:spAutoFit/>
          </a:bodyPr>
          <a:lstStyle/>
          <a:p>
            <a:pPr marL="285750" indent="-285750">
              <a:buFont typeface="Arial" panose="020B0604020202020204" pitchFamily="34" charset="0"/>
              <a:buChar char="•"/>
            </a:pPr>
            <a:r>
              <a:rPr lang="en-US" sz="2400" dirty="0"/>
              <a:t>Logical Operators</a:t>
            </a:r>
          </a:p>
        </p:txBody>
      </p:sp>
      <p:sp>
        <p:nvSpPr>
          <p:cNvPr id="4" name="TextBox 3">
            <a:extLst>
              <a:ext uri="{FF2B5EF4-FFF2-40B4-BE49-F238E27FC236}">
                <a16:creationId xmlns:a16="http://schemas.microsoft.com/office/drawing/2014/main" id="{EC0CB4E1-F4D1-5566-A520-190A4625083D}"/>
              </a:ext>
            </a:extLst>
          </p:cNvPr>
          <p:cNvSpPr txBox="1"/>
          <p:nvPr/>
        </p:nvSpPr>
        <p:spPr>
          <a:xfrm>
            <a:off x="5044166" y="4724400"/>
            <a:ext cx="3204359" cy="1754326"/>
          </a:xfrm>
          <a:prstGeom prst="rect">
            <a:avLst/>
          </a:prstGeom>
          <a:noFill/>
        </p:spPr>
        <p:txBody>
          <a:bodyPr wrap="square" rtlCol="0">
            <a:spAutoFit/>
          </a:bodyPr>
          <a:lstStyle/>
          <a:p>
            <a:r>
              <a:rPr lang="en-US" dirty="0"/>
              <a:t>if temp &gt; 70:</a:t>
            </a:r>
          </a:p>
          <a:p>
            <a:r>
              <a:rPr lang="en-US" dirty="0"/>
              <a:t>	print(‘It’s hot!’)</a:t>
            </a:r>
          </a:p>
          <a:p>
            <a:r>
              <a:rPr lang="en-US" dirty="0" err="1"/>
              <a:t>elif</a:t>
            </a:r>
            <a:r>
              <a:rPr lang="en-US" dirty="0"/>
              <a:t> temp &gt; 50:</a:t>
            </a:r>
          </a:p>
          <a:p>
            <a:r>
              <a:rPr lang="en-US" dirty="0"/>
              <a:t>	print(‘It’s mild!’)</a:t>
            </a:r>
          </a:p>
          <a:p>
            <a:r>
              <a:rPr lang="en-US" dirty="0"/>
              <a:t>else:</a:t>
            </a:r>
          </a:p>
          <a:p>
            <a:r>
              <a:rPr lang="en-US" dirty="0"/>
              <a:t>	print(‘It’s cold!’)</a:t>
            </a:r>
          </a:p>
        </p:txBody>
      </p:sp>
    </p:spTree>
    <p:extLst>
      <p:ext uri="{BB962C8B-B14F-4D97-AF65-F5344CB8AC3E}">
        <p14:creationId xmlns:p14="http://schemas.microsoft.com/office/powerpoint/2010/main" val="1212569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88A93-3230-368E-A0A7-3E1B0E46A405}"/>
              </a:ext>
            </a:extLst>
          </p:cNvPr>
          <p:cNvSpPr>
            <a:spLocks noGrp="1"/>
          </p:cNvSpPr>
          <p:nvPr>
            <p:ph type="title"/>
          </p:nvPr>
        </p:nvSpPr>
        <p:spPr/>
        <p:txBody>
          <a:bodyPr/>
          <a:lstStyle/>
          <a:p>
            <a:r>
              <a:rPr lang="en-US" dirty="0"/>
              <a:t>Who am I?</a:t>
            </a:r>
          </a:p>
        </p:txBody>
      </p:sp>
      <p:sp>
        <p:nvSpPr>
          <p:cNvPr id="3" name="Content Placeholder 2">
            <a:extLst>
              <a:ext uri="{FF2B5EF4-FFF2-40B4-BE49-F238E27FC236}">
                <a16:creationId xmlns:a16="http://schemas.microsoft.com/office/drawing/2014/main" id="{1EBF5A08-FEE0-A5F5-EF1A-2565A36A05CD}"/>
              </a:ext>
            </a:extLst>
          </p:cNvPr>
          <p:cNvSpPr>
            <a:spLocks noGrp="1"/>
          </p:cNvSpPr>
          <p:nvPr>
            <p:ph idx="1"/>
          </p:nvPr>
        </p:nvSpPr>
        <p:spPr/>
        <p:txBody>
          <a:bodyPr/>
          <a:lstStyle/>
          <a:p>
            <a:r>
              <a:rPr lang="en-US" dirty="0"/>
              <a:t>My name is Abby Davidow</a:t>
            </a:r>
          </a:p>
          <a:p>
            <a:r>
              <a:rPr lang="en-US" dirty="0"/>
              <a:t>I am a graduate student here at KU</a:t>
            </a:r>
          </a:p>
          <a:p>
            <a:r>
              <a:rPr lang="en-US" dirty="0"/>
              <a:t>I also earned my Bachelor’s degree from KU</a:t>
            </a:r>
          </a:p>
          <a:p>
            <a:r>
              <a:rPr lang="en-US" dirty="0"/>
              <a:t>Currently working on cybersecurity research related to human factors</a:t>
            </a:r>
          </a:p>
          <a:p>
            <a:r>
              <a:rPr lang="en-US" dirty="0"/>
              <a:t>Worked as a software engineer intern at Cerner for 3 summers</a:t>
            </a:r>
          </a:p>
        </p:txBody>
      </p:sp>
    </p:spTree>
    <p:extLst>
      <p:ext uri="{BB962C8B-B14F-4D97-AF65-F5344CB8AC3E}">
        <p14:creationId xmlns:p14="http://schemas.microsoft.com/office/powerpoint/2010/main" val="224912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574F-6B1C-43F6-67BE-29ED02FF0E8F}"/>
              </a:ext>
            </a:extLst>
          </p:cNvPr>
          <p:cNvSpPr>
            <a:spLocks noGrp="1"/>
          </p:cNvSpPr>
          <p:nvPr>
            <p:ph type="title"/>
          </p:nvPr>
        </p:nvSpPr>
        <p:spPr>
          <a:xfrm>
            <a:off x="628650" y="0"/>
            <a:ext cx="7886700" cy="1325563"/>
          </a:xfrm>
        </p:spPr>
        <p:txBody>
          <a:bodyPr/>
          <a:lstStyle/>
          <a:p>
            <a:r>
              <a:rPr lang="en-US" dirty="0"/>
              <a:t>Python Review</a:t>
            </a:r>
          </a:p>
        </p:txBody>
      </p:sp>
      <p:sp>
        <p:nvSpPr>
          <p:cNvPr id="3" name="Content Placeholder 2">
            <a:extLst>
              <a:ext uri="{FF2B5EF4-FFF2-40B4-BE49-F238E27FC236}">
                <a16:creationId xmlns:a16="http://schemas.microsoft.com/office/drawing/2014/main" id="{27C6FB56-F195-3AFB-9EC9-F7BD9F40D145}"/>
              </a:ext>
            </a:extLst>
          </p:cNvPr>
          <p:cNvSpPr>
            <a:spLocks noGrp="1"/>
          </p:cNvSpPr>
          <p:nvPr>
            <p:ph idx="1"/>
          </p:nvPr>
        </p:nvSpPr>
        <p:spPr>
          <a:xfrm>
            <a:off x="378732" y="1325563"/>
            <a:ext cx="5216980" cy="5089092"/>
          </a:xfrm>
        </p:spPr>
        <p:txBody>
          <a:bodyPr>
            <a:normAutofit/>
          </a:bodyPr>
          <a:lstStyle/>
          <a:p>
            <a:r>
              <a:rPr lang="en-US" dirty="0"/>
              <a:t>Repeating</a:t>
            </a:r>
          </a:p>
          <a:p>
            <a:pPr lvl="1"/>
            <a:r>
              <a:rPr lang="en-US" dirty="0"/>
              <a:t>For loop</a:t>
            </a:r>
          </a:p>
          <a:p>
            <a:pPr lvl="2"/>
            <a:r>
              <a:rPr lang="en-US" dirty="0"/>
              <a:t>Repeats statements over a group of values (range or list)</a:t>
            </a:r>
          </a:p>
          <a:p>
            <a:pPr lvl="3"/>
            <a:r>
              <a:rPr lang="en-US" dirty="0"/>
              <a:t>If you use range(</a:t>
            </a:r>
            <a:r>
              <a:rPr lang="en-US" dirty="0" err="1"/>
              <a:t>start:end:step</a:t>
            </a:r>
            <a:r>
              <a:rPr lang="en-US" dirty="0"/>
              <a:t>), the end value is not included in the loop</a:t>
            </a:r>
          </a:p>
          <a:p>
            <a:pPr lvl="3"/>
            <a:r>
              <a:rPr lang="en-US" dirty="0"/>
              <a:t>for </a:t>
            </a:r>
            <a:r>
              <a:rPr lang="en-US" dirty="0" err="1"/>
              <a:t>variableName</a:t>
            </a:r>
            <a:r>
              <a:rPr lang="en-US" dirty="0"/>
              <a:t> in </a:t>
            </a:r>
            <a:r>
              <a:rPr lang="en-US" dirty="0" err="1"/>
              <a:t>groupOfValues</a:t>
            </a:r>
            <a:r>
              <a:rPr lang="en-US" dirty="0"/>
              <a:t>:</a:t>
            </a:r>
          </a:p>
          <a:p>
            <a:pPr marL="1371600" lvl="3" indent="0">
              <a:buNone/>
            </a:pPr>
            <a:r>
              <a:rPr lang="en-US" dirty="0"/>
              <a:t>	print(</a:t>
            </a:r>
            <a:r>
              <a:rPr lang="en-US" dirty="0" err="1"/>
              <a:t>variableName</a:t>
            </a:r>
            <a:r>
              <a:rPr lang="en-US" dirty="0"/>
              <a:t>)</a:t>
            </a:r>
          </a:p>
          <a:p>
            <a:pPr lvl="1"/>
            <a:r>
              <a:rPr lang="en-US" dirty="0"/>
              <a:t>While loop</a:t>
            </a:r>
          </a:p>
          <a:p>
            <a:pPr lvl="2"/>
            <a:r>
              <a:rPr lang="en-US" dirty="0"/>
              <a:t>Repeats statements while given conditional statement is true</a:t>
            </a:r>
          </a:p>
          <a:p>
            <a:pPr lvl="3"/>
            <a:r>
              <a:rPr lang="en-US" dirty="0"/>
              <a:t>x = 1</a:t>
            </a:r>
          </a:p>
          <a:p>
            <a:pPr marL="1371600" lvl="3" indent="0">
              <a:buNone/>
            </a:pPr>
            <a:r>
              <a:rPr lang="en-US" dirty="0"/>
              <a:t>     while( x &lt; 5):</a:t>
            </a:r>
          </a:p>
          <a:p>
            <a:pPr marL="1371600" lvl="3" indent="0">
              <a:buNone/>
            </a:pPr>
            <a:r>
              <a:rPr lang="en-US" dirty="0"/>
              <a:t>           print(x)</a:t>
            </a:r>
          </a:p>
          <a:p>
            <a:pPr marL="1371600" lvl="3" indent="0">
              <a:buNone/>
            </a:pPr>
            <a:r>
              <a:rPr lang="en-US" dirty="0"/>
              <a:t>	x = x + 1</a:t>
            </a:r>
          </a:p>
          <a:p>
            <a:pPr marL="1828800" lvl="4" indent="0">
              <a:buNone/>
            </a:pPr>
            <a:endParaRPr lang="en-US" dirty="0"/>
          </a:p>
        </p:txBody>
      </p:sp>
      <p:pic>
        <p:nvPicPr>
          <p:cNvPr id="5" name="Picture 4" descr="Text, letter&#10;&#10;Description automatically generated">
            <a:extLst>
              <a:ext uri="{FF2B5EF4-FFF2-40B4-BE49-F238E27FC236}">
                <a16:creationId xmlns:a16="http://schemas.microsoft.com/office/drawing/2014/main" id="{1F4239F7-FE89-79AD-3ECF-0DEBEDD8F3A4}"/>
              </a:ext>
            </a:extLst>
          </p:cNvPr>
          <p:cNvPicPr>
            <a:picLocks noChangeAspect="1"/>
          </p:cNvPicPr>
          <p:nvPr/>
        </p:nvPicPr>
        <p:blipFill rotWithShape="1">
          <a:blip r:embed="rId2"/>
          <a:srcRect r="9507"/>
          <a:stretch/>
        </p:blipFill>
        <p:spPr>
          <a:xfrm>
            <a:off x="5748564" y="2651126"/>
            <a:ext cx="3395436" cy="1777341"/>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3A92D8A0-4D47-8BBC-19A7-FE76B63DB217}"/>
              </a:ext>
            </a:extLst>
          </p:cNvPr>
          <p:cNvPicPr>
            <a:picLocks noChangeAspect="1"/>
          </p:cNvPicPr>
          <p:nvPr/>
        </p:nvPicPr>
        <p:blipFill>
          <a:blip r:embed="rId3"/>
          <a:stretch>
            <a:fillRect/>
          </a:stretch>
        </p:blipFill>
        <p:spPr>
          <a:xfrm>
            <a:off x="5748564" y="4740708"/>
            <a:ext cx="2249623" cy="2117292"/>
          </a:xfrm>
          <a:prstGeom prst="rect">
            <a:avLst/>
          </a:prstGeom>
        </p:spPr>
      </p:pic>
      <p:sp>
        <p:nvSpPr>
          <p:cNvPr id="4" name="Rectangle 3">
            <a:extLst>
              <a:ext uri="{FF2B5EF4-FFF2-40B4-BE49-F238E27FC236}">
                <a16:creationId xmlns:a16="http://schemas.microsoft.com/office/drawing/2014/main" id="{E4345545-9FEE-38C1-8CAA-EA5D96180ED2}"/>
              </a:ext>
            </a:extLst>
          </p:cNvPr>
          <p:cNvSpPr/>
          <p:nvPr/>
        </p:nvSpPr>
        <p:spPr>
          <a:xfrm>
            <a:off x="5748564" y="2651126"/>
            <a:ext cx="499836" cy="255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11433EC-60CE-CD4D-30E2-4439DF080101}"/>
              </a:ext>
            </a:extLst>
          </p:cNvPr>
          <p:cNvSpPr/>
          <p:nvPr/>
        </p:nvSpPr>
        <p:spPr>
          <a:xfrm>
            <a:off x="5748564" y="2934926"/>
            <a:ext cx="499836" cy="255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DF0E01A-4503-164B-BBBA-C9EDB19D969E}"/>
              </a:ext>
            </a:extLst>
          </p:cNvPr>
          <p:cNvSpPr/>
          <p:nvPr/>
        </p:nvSpPr>
        <p:spPr>
          <a:xfrm>
            <a:off x="5748564" y="3142536"/>
            <a:ext cx="499836" cy="255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2FC010A-0152-0CBB-BE8A-3F10EDF0E672}"/>
              </a:ext>
            </a:extLst>
          </p:cNvPr>
          <p:cNvSpPr/>
          <p:nvPr/>
        </p:nvSpPr>
        <p:spPr>
          <a:xfrm>
            <a:off x="5748564" y="4719242"/>
            <a:ext cx="499836" cy="255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7131E3-7489-2517-B495-DF045B56AD2D}"/>
              </a:ext>
            </a:extLst>
          </p:cNvPr>
          <p:cNvSpPr/>
          <p:nvPr/>
        </p:nvSpPr>
        <p:spPr>
          <a:xfrm>
            <a:off x="5748564" y="4974602"/>
            <a:ext cx="499836" cy="255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E3FEA8C-478B-7D0F-1DA7-3353749D4788}"/>
              </a:ext>
            </a:extLst>
          </p:cNvPr>
          <p:cNvSpPr/>
          <p:nvPr/>
        </p:nvSpPr>
        <p:spPr>
          <a:xfrm>
            <a:off x="5748564" y="5183908"/>
            <a:ext cx="499836" cy="255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DA81B78-72C7-1DAE-F2FE-D0C71575686F}"/>
              </a:ext>
            </a:extLst>
          </p:cNvPr>
          <p:cNvSpPr/>
          <p:nvPr/>
        </p:nvSpPr>
        <p:spPr>
          <a:xfrm>
            <a:off x="5732236" y="5404757"/>
            <a:ext cx="499836" cy="255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1F3FA97-441B-B057-4F20-82F58741807E}"/>
              </a:ext>
            </a:extLst>
          </p:cNvPr>
          <p:cNvSpPr/>
          <p:nvPr/>
        </p:nvSpPr>
        <p:spPr>
          <a:xfrm>
            <a:off x="5740400" y="5623829"/>
            <a:ext cx="499836" cy="255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55981DC-A571-F980-6C34-B40281225C75}"/>
              </a:ext>
            </a:extLst>
          </p:cNvPr>
          <p:cNvSpPr/>
          <p:nvPr/>
        </p:nvSpPr>
        <p:spPr>
          <a:xfrm>
            <a:off x="6232072" y="4248344"/>
            <a:ext cx="499836" cy="255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270B07C-834C-A586-1430-FE108E5BFD18}"/>
              </a:ext>
            </a:extLst>
          </p:cNvPr>
          <p:cNvSpPr/>
          <p:nvPr/>
        </p:nvSpPr>
        <p:spPr>
          <a:xfrm>
            <a:off x="6188983" y="6602640"/>
            <a:ext cx="499836" cy="255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954B662-E58E-2CEE-26AD-0CD1FB174700}"/>
              </a:ext>
            </a:extLst>
          </p:cNvPr>
          <p:cNvSpPr/>
          <p:nvPr/>
        </p:nvSpPr>
        <p:spPr>
          <a:xfrm>
            <a:off x="5345794" y="5834912"/>
            <a:ext cx="499836" cy="10098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Text, letter&#10;&#10;Description automatically generated with medium confidence">
            <a:extLst>
              <a:ext uri="{FF2B5EF4-FFF2-40B4-BE49-F238E27FC236}">
                <a16:creationId xmlns:a16="http://schemas.microsoft.com/office/drawing/2014/main" id="{CC18DF06-69C6-C7DB-9664-E09B4BF48FC6}"/>
              </a:ext>
            </a:extLst>
          </p:cNvPr>
          <p:cNvPicPr>
            <a:picLocks noChangeAspect="1"/>
          </p:cNvPicPr>
          <p:nvPr/>
        </p:nvPicPr>
        <p:blipFill>
          <a:blip r:embed="rId4"/>
          <a:stretch>
            <a:fillRect/>
          </a:stretch>
        </p:blipFill>
        <p:spPr>
          <a:xfrm>
            <a:off x="4701675" y="439601"/>
            <a:ext cx="4343400" cy="1422400"/>
          </a:xfrm>
          <a:prstGeom prst="rect">
            <a:avLst/>
          </a:prstGeom>
        </p:spPr>
      </p:pic>
      <p:sp>
        <p:nvSpPr>
          <p:cNvPr id="19" name="Rectangle 18">
            <a:extLst>
              <a:ext uri="{FF2B5EF4-FFF2-40B4-BE49-F238E27FC236}">
                <a16:creationId xmlns:a16="http://schemas.microsoft.com/office/drawing/2014/main" id="{D3118BAD-6528-360A-0914-C85145C5EB24}"/>
              </a:ext>
            </a:extLst>
          </p:cNvPr>
          <p:cNvSpPr/>
          <p:nvPr/>
        </p:nvSpPr>
        <p:spPr>
          <a:xfrm>
            <a:off x="4535442" y="311921"/>
            <a:ext cx="499836" cy="255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0963EFD-2A2E-EAD4-97A6-D0E87D843BF5}"/>
              </a:ext>
            </a:extLst>
          </p:cNvPr>
          <p:cNvSpPr/>
          <p:nvPr/>
        </p:nvSpPr>
        <p:spPr>
          <a:xfrm>
            <a:off x="4535442" y="555796"/>
            <a:ext cx="499836" cy="255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888F7EC-E78E-41B3-4B29-7F1B52FAFBC0}"/>
              </a:ext>
            </a:extLst>
          </p:cNvPr>
          <p:cNvSpPr/>
          <p:nvPr/>
        </p:nvSpPr>
        <p:spPr>
          <a:xfrm>
            <a:off x="4535442" y="724775"/>
            <a:ext cx="499836" cy="255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F69DD64-9CCD-1061-49DB-F1208D6B40B8}"/>
              </a:ext>
            </a:extLst>
          </p:cNvPr>
          <p:cNvSpPr/>
          <p:nvPr/>
        </p:nvSpPr>
        <p:spPr>
          <a:xfrm>
            <a:off x="4572000" y="878683"/>
            <a:ext cx="499836" cy="255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7527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574F-6B1C-43F6-67BE-29ED02FF0E8F}"/>
              </a:ext>
            </a:extLst>
          </p:cNvPr>
          <p:cNvSpPr>
            <a:spLocks noGrp="1"/>
          </p:cNvSpPr>
          <p:nvPr>
            <p:ph type="title"/>
          </p:nvPr>
        </p:nvSpPr>
        <p:spPr>
          <a:xfrm>
            <a:off x="628650" y="0"/>
            <a:ext cx="7886700" cy="1325563"/>
          </a:xfrm>
        </p:spPr>
        <p:txBody>
          <a:bodyPr/>
          <a:lstStyle/>
          <a:p>
            <a:r>
              <a:rPr lang="en-US" dirty="0"/>
              <a:t>Python Review</a:t>
            </a:r>
          </a:p>
        </p:txBody>
      </p:sp>
      <p:sp>
        <p:nvSpPr>
          <p:cNvPr id="3" name="Content Placeholder 2">
            <a:extLst>
              <a:ext uri="{FF2B5EF4-FFF2-40B4-BE49-F238E27FC236}">
                <a16:creationId xmlns:a16="http://schemas.microsoft.com/office/drawing/2014/main" id="{27C6FB56-F195-3AFB-9EC9-F7BD9F40D145}"/>
              </a:ext>
            </a:extLst>
          </p:cNvPr>
          <p:cNvSpPr>
            <a:spLocks noGrp="1"/>
          </p:cNvSpPr>
          <p:nvPr>
            <p:ph idx="1"/>
          </p:nvPr>
        </p:nvSpPr>
        <p:spPr>
          <a:xfrm>
            <a:off x="628650" y="1113272"/>
            <a:ext cx="8279823" cy="5740255"/>
          </a:xfrm>
        </p:spPr>
        <p:txBody>
          <a:bodyPr>
            <a:normAutofit/>
          </a:bodyPr>
          <a:lstStyle/>
          <a:p>
            <a:r>
              <a:rPr lang="en-US" dirty="0"/>
              <a:t>Functions</a:t>
            </a:r>
          </a:p>
          <a:p>
            <a:pPr lvl="1"/>
            <a:r>
              <a:rPr lang="en-US" dirty="0"/>
              <a:t>Block of statements that run when called</a:t>
            </a:r>
          </a:p>
          <a:p>
            <a:pPr lvl="2"/>
            <a:r>
              <a:rPr lang="en-US" dirty="0"/>
              <a:t>Can pass in parameters to be used in the function</a:t>
            </a:r>
          </a:p>
          <a:p>
            <a:pPr lvl="1"/>
            <a:endParaRPr lang="en-US" dirty="0"/>
          </a:p>
          <a:p>
            <a:pPr marL="914400" lvl="2" indent="0">
              <a:buNone/>
            </a:pPr>
            <a:endParaRPr lang="en-US" dirty="0"/>
          </a:p>
        </p:txBody>
      </p:sp>
      <p:pic>
        <p:nvPicPr>
          <p:cNvPr id="7" name="Picture 6" descr="Text&#10;&#10;Description automatically generated">
            <a:extLst>
              <a:ext uri="{FF2B5EF4-FFF2-40B4-BE49-F238E27FC236}">
                <a16:creationId xmlns:a16="http://schemas.microsoft.com/office/drawing/2014/main" id="{8A0FA89B-2C0C-E768-A685-961D838FEC34}"/>
              </a:ext>
            </a:extLst>
          </p:cNvPr>
          <p:cNvPicPr>
            <a:picLocks noChangeAspect="1"/>
          </p:cNvPicPr>
          <p:nvPr/>
        </p:nvPicPr>
        <p:blipFill>
          <a:blip r:embed="rId2"/>
          <a:stretch>
            <a:fillRect/>
          </a:stretch>
        </p:blipFill>
        <p:spPr>
          <a:xfrm>
            <a:off x="2029505" y="2715078"/>
            <a:ext cx="5084989" cy="3285363"/>
          </a:xfrm>
          <a:prstGeom prst="rect">
            <a:avLst/>
          </a:prstGeom>
        </p:spPr>
      </p:pic>
      <p:sp>
        <p:nvSpPr>
          <p:cNvPr id="4" name="Rectangle 3">
            <a:extLst>
              <a:ext uri="{FF2B5EF4-FFF2-40B4-BE49-F238E27FC236}">
                <a16:creationId xmlns:a16="http://schemas.microsoft.com/office/drawing/2014/main" id="{06F23A53-5811-7243-6AE6-EE11C762AC2C}"/>
              </a:ext>
            </a:extLst>
          </p:cNvPr>
          <p:cNvSpPr/>
          <p:nvPr/>
        </p:nvSpPr>
        <p:spPr>
          <a:xfrm>
            <a:off x="2029505" y="2715078"/>
            <a:ext cx="591757" cy="255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76278AF-64CD-4FFF-0607-9D8C0637BD5B}"/>
              </a:ext>
            </a:extLst>
          </p:cNvPr>
          <p:cNvSpPr/>
          <p:nvPr/>
        </p:nvSpPr>
        <p:spPr>
          <a:xfrm>
            <a:off x="2029505" y="3021723"/>
            <a:ext cx="591757" cy="255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0121DC3-9217-C8AE-CAF4-CFF9C37EF897}"/>
              </a:ext>
            </a:extLst>
          </p:cNvPr>
          <p:cNvSpPr/>
          <p:nvPr/>
        </p:nvSpPr>
        <p:spPr>
          <a:xfrm>
            <a:off x="2029505" y="3328368"/>
            <a:ext cx="591757" cy="255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90C0652-043B-3C4A-FA44-E6893EF3715E}"/>
              </a:ext>
            </a:extLst>
          </p:cNvPr>
          <p:cNvSpPr/>
          <p:nvPr/>
        </p:nvSpPr>
        <p:spPr>
          <a:xfrm>
            <a:off x="2029505" y="3612474"/>
            <a:ext cx="591757" cy="255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CA83063-FEC5-4AD1-F7EB-4092B0F3B9B8}"/>
              </a:ext>
            </a:extLst>
          </p:cNvPr>
          <p:cNvSpPr/>
          <p:nvPr/>
        </p:nvSpPr>
        <p:spPr>
          <a:xfrm>
            <a:off x="1965256" y="4178841"/>
            <a:ext cx="591757" cy="255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BF9EA5-9385-01A0-12A4-1A7276A69B09}"/>
              </a:ext>
            </a:extLst>
          </p:cNvPr>
          <p:cNvSpPr/>
          <p:nvPr/>
        </p:nvSpPr>
        <p:spPr>
          <a:xfrm>
            <a:off x="2029505" y="4461039"/>
            <a:ext cx="591757" cy="255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69EF938-2DAB-A03C-7AF9-157BAB08400C}"/>
              </a:ext>
            </a:extLst>
          </p:cNvPr>
          <p:cNvSpPr/>
          <p:nvPr/>
        </p:nvSpPr>
        <p:spPr>
          <a:xfrm>
            <a:off x="2029504" y="4796294"/>
            <a:ext cx="591757" cy="3298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8559A8A-DC2E-A5D4-51C0-2EBF85535DED}"/>
              </a:ext>
            </a:extLst>
          </p:cNvPr>
          <p:cNvSpPr/>
          <p:nvPr/>
        </p:nvSpPr>
        <p:spPr>
          <a:xfrm>
            <a:off x="2029505" y="5129669"/>
            <a:ext cx="591757" cy="255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1436381-05B5-78D7-81C4-99BCA010A8B4}"/>
              </a:ext>
            </a:extLst>
          </p:cNvPr>
          <p:cNvSpPr/>
          <p:nvPr/>
        </p:nvSpPr>
        <p:spPr>
          <a:xfrm>
            <a:off x="2029505" y="5388504"/>
            <a:ext cx="591757" cy="255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A680F70-6BEE-C77E-E974-A1C87B1EAC87}"/>
              </a:ext>
            </a:extLst>
          </p:cNvPr>
          <p:cNvSpPr/>
          <p:nvPr/>
        </p:nvSpPr>
        <p:spPr>
          <a:xfrm>
            <a:off x="2621261" y="5858656"/>
            <a:ext cx="591757" cy="255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1394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574F-6B1C-43F6-67BE-29ED02FF0E8F}"/>
              </a:ext>
            </a:extLst>
          </p:cNvPr>
          <p:cNvSpPr>
            <a:spLocks noGrp="1"/>
          </p:cNvSpPr>
          <p:nvPr>
            <p:ph type="title"/>
          </p:nvPr>
        </p:nvSpPr>
        <p:spPr>
          <a:xfrm>
            <a:off x="628650" y="0"/>
            <a:ext cx="7886700" cy="1325563"/>
          </a:xfrm>
        </p:spPr>
        <p:txBody>
          <a:bodyPr/>
          <a:lstStyle/>
          <a:p>
            <a:r>
              <a:rPr lang="en-US" dirty="0"/>
              <a:t>Python Review</a:t>
            </a:r>
          </a:p>
        </p:txBody>
      </p:sp>
      <p:sp>
        <p:nvSpPr>
          <p:cNvPr id="3" name="Content Placeholder 2">
            <a:extLst>
              <a:ext uri="{FF2B5EF4-FFF2-40B4-BE49-F238E27FC236}">
                <a16:creationId xmlns:a16="http://schemas.microsoft.com/office/drawing/2014/main" id="{27C6FB56-F195-3AFB-9EC9-F7BD9F40D145}"/>
              </a:ext>
            </a:extLst>
          </p:cNvPr>
          <p:cNvSpPr>
            <a:spLocks noGrp="1"/>
          </p:cNvSpPr>
          <p:nvPr>
            <p:ph idx="1"/>
          </p:nvPr>
        </p:nvSpPr>
        <p:spPr>
          <a:xfrm>
            <a:off x="628650" y="1113272"/>
            <a:ext cx="8279823" cy="5740255"/>
          </a:xfrm>
        </p:spPr>
        <p:txBody>
          <a:bodyPr>
            <a:normAutofit/>
          </a:bodyPr>
          <a:lstStyle/>
          <a:p>
            <a:r>
              <a:rPr lang="en-US" dirty="0"/>
              <a:t>Classes/Objects</a:t>
            </a:r>
          </a:p>
          <a:p>
            <a:pPr lvl="1"/>
            <a:r>
              <a:rPr lang="en-US" dirty="0"/>
              <a:t>A class is a blueprint for an object</a:t>
            </a:r>
          </a:p>
          <a:p>
            <a:pPr lvl="2"/>
            <a:r>
              <a:rPr lang="en-US" dirty="0"/>
              <a:t>Contains properties and functions for the object</a:t>
            </a:r>
          </a:p>
          <a:p>
            <a:pPr lvl="1"/>
            <a:r>
              <a:rPr lang="en-US" dirty="0"/>
              <a:t>An object can hold data or call class-defined functions</a:t>
            </a:r>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pPr lvl="1"/>
            <a:r>
              <a:rPr lang="en-US" dirty="0"/>
              <a:t>We will mainly use the syntax for using an object in our projects</a:t>
            </a:r>
          </a:p>
          <a:p>
            <a:pPr lvl="2"/>
            <a:r>
              <a:rPr lang="en-US" dirty="0"/>
              <a:t>To use pre-built modules, you have to initiate them in the same way as this object</a:t>
            </a:r>
          </a:p>
          <a:p>
            <a:pPr marL="914400" lvl="2" indent="0">
              <a:buNone/>
            </a:pPr>
            <a:endParaRPr lang="en-US" dirty="0"/>
          </a:p>
        </p:txBody>
      </p:sp>
      <p:pic>
        <p:nvPicPr>
          <p:cNvPr id="5" name="Picture 4" descr="Text, letter&#10;&#10;Description automatically generated">
            <a:extLst>
              <a:ext uri="{FF2B5EF4-FFF2-40B4-BE49-F238E27FC236}">
                <a16:creationId xmlns:a16="http://schemas.microsoft.com/office/drawing/2014/main" id="{2B370EAE-613B-B886-40E2-2069480E2611}"/>
              </a:ext>
            </a:extLst>
          </p:cNvPr>
          <p:cNvPicPr>
            <a:picLocks noChangeAspect="1"/>
          </p:cNvPicPr>
          <p:nvPr/>
        </p:nvPicPr>
        <p:blipFill>
          <a:blip r:embed="rId2"/>
          <a:stretch>
            <a:fillRect/>
          </a:stretch>
        </p:blipFill>
        <p:spPr>
          <a:xfrm>
            <a:off x="2163153" y="2829513"/>
            <a:ext cx="4817694" cy="2147647"/>
          </a:xfrm>
          <a:prstGeom prst="rect">
            <a:avLst/>
          </a:prstGeom>
        </p:spPr>
      </p:pic>
      <p:sp>
        <p:nvSpPr>
          <p:cNvPr id="4" name="Rectangle 3">
            <a:extLst>
              <a:ext uri="{FF2B5EF4-FFF2-40B4-BE49-F238E27FC236}">
                <a16:creationId xmlns:a16="http://schemas.microsoft.com/office/drawing/2014/main" id="{F5E11873-2F82-623C-DEB4-15CB7E29C722}"/>
              </a:ext>
            </a:extLst>
          </p:cNvPr>
          <p:cNvSpPr/>
          <p:nvPr/>
        </p:nvSpPr>
        <p:spPr>
          <a:xfrm>
            <a:off x="2082978" y="2829513"/>
            <a:ext cx="591757" cy="255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E38AF62-DDA2-F679-C5C1-F1AFE4871AA2}"/>
              </a:ext>
            </a:extLst>
          </p:cNvPr>
          <p:cNvSpPr/>
          <p:nvPr/>
        </p:nvSpPr>
        <p:spPr>
          <a:xfrm>
            <a:off x="2082977" y="3082210"/>
            <a:ext cx="591757" cy="255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5D46453-9330-0417-67CE-64E440AD654F}"/>
              </a:ext>
            </a:extLst>
          </p:cNvPr>
          <p:cNvSpPr/>
          <p:nvPr/>
        </p:nvSpPr>
        <p:spPr>
          <a:xfrm>
            <a:off x="2082976" y="3339420"/>
            <a:ext cx="591757" cy="255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6E2ACCD-DD69-F343-FD5F-0D25740A228F}"/>
              </a:ext>
            </a:extLst>
          </p:cNvPr>
          <p:cNvSpPr/>
          <p:nvPr/>
        </p:nvSpPr>
        <p:spPr>
          <a:xfrm>
            <a:off x="2075952" y="3596630"/>
            <a:ext cx="591757" cy="255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3D629FA-4FA6-DDDF-5E5D-5CD45903BC8C}"/>
              </a:ext>
            </a:extLst>
          </p:cNvPr>
          <p:cNvSpPr/>
          <p:nvPr/>
        </p:nvSpPr>
        <p:spPr>
          <a:xfrm>
            <a:off x="2075951" y="3901489"/>
            <a:ext cx="591757" cy="255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9564B95-37DE-1338-5998-44FDB953246B}"/>
              </a:ext>
            </a:extLst>
          </p:cNvPr>
          <p:cNvSpPr/>
          <p:nvPr/>
        </p:nvSpPr>
        <p:spPr>
          <a:xfrm>
            <a:off x="2056736" y="4156849"/>
            <a:ext cx="591757" cy="255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12FEE2C-419E-376F-CEFE-DD73D431DD94}"/>
              </a:ext>
            </a:extLst>
          </p:cNvPr>
          <p:cNvSpPr/>
          <p:nvPr/>
        </p:nvSpPr>
        <p:spPr>
          <a:xfrm>
            <a:off x="2027185" y="4461143"/>
            <a:ext cx="591757" cy="255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2922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2ED3A-5AFA-6037-54E3-73CE3265719B}"/>
              </a:ext>
            </a:extLst>
          </p:cNvPr>
          <p:cNvSpPr>
            <a:spLocks noGrp="1"/>
          </p:cNvSpPr>
          <p:nvPr>
            <p:ph type="title"/>
          </p:nvPr>
        </p:nvSpPr>
        <p:spPr/>
        <p:txBody>
          <a:bodyPr/>
          <a:lstStyle/>
          <a:p>
            <a:r>
              <a:rPr lang="en-US" dirty="0"/>
              <a:t>Getting Started on the Computers</a:t>
            </a:r>
          </a:p>
        </p:txBody>
      </p:sp>
      <p:sp>
        <p:nvSpPr>
          <p:cNvPr id="3" name="Content Placeholder 2">
            <a:extLst>
              <a:ext uri="{FF2B5EF4-FFF2-40B4-BE49-F238E27FC236}">
                <a16:creationId xmlns:a16="http://schemas.microsoft.com/office/drawing/2014/main" id="{AA0D5B9B-83F9-17CF-93C7-766BFC258F49}"/>
              </a:ext>
            </a:extLst>
          </p:cNvPr>
          <p:cNvSpPr>
            <a:spLocks noGrp="1"/>
          </p:cNvSpPr>
          <p:nvPr>
            <p:ph idx="1"/>
          </p:nvPr>
        </p:nvSpPr>
        <p:spPr/>
        <p:txBody>
          <a:bodyPr>
            <a:normAutofit fontScale="92500" lnSpcReduction="10000"/>
          </a:bodyPr>
          <a:lstStyle/>
          <a:p>
            <a:r>
              <a:rPr lang="en-US" dirty="0"/>
              <a:t>You each have a unique login, which I will hand out in a minute</a:t>
            </a:r>
          </a:p>
          <a:p>
            <a:r>
              <a:rPr lang="en-US" dirty="0"/>
              <a:t>If you login and see an error saying ‘Cinnamon crashed’, let me know. There is an easy fix for that.</a:t>
            </a:r>
          </a:p>
          <a:p>
            <a:r>
              <a:rPr lang="en-US" dirty="0"/>
              <a:t>In order for all programs to run, you must use a virtual environment</a:t>
            </a:r>
          </a:p>
          <a:p>
            <a:r>
              <a:rPr lang="en-US" dirty="0"/>
              <a:t>This sounds fancy and complicated but all it will require you to do is run a single command every time you open a new terminal window. </a:t>
            </a:r>
          </a:p>
          <a:p>
            <a:r>
              <a:rPr lang="en-US" dirty="0"/>
              <a:t>The command is:</a:t>
            </a:r>
          </a:p>
          <a:p>
            <a:pPr lvl="1"/>
            <a:r>
              <a:rPr lang="en-US" b="1" dirty="0"/>
              <a:t>source 2022summercamp/bin/activate</a:t>
            </a:r>
          </a:p>
        </p:txBody>
      </p:sp>
    </p:spTree>
    <p:extLst>
      <p:ext uri="{BB962C8B-B14F-4D97-AF65-F5344CB8AC3E}">
        <p14:creationId xmlns:p14="http://schemas.microsoft.com/office/powerpoint/2010/main" val="4036209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D33D8-864C-ECD1-64EC-9C061E1AF01D}"/>
              </a:ext>
            </a:extLst>
          </p:cNvPr>
          <p:cNvSpPr>
            <a:spLocks noGrp="1"/>
          </p:cNvSpPr>
          <p:nvPr>
            <p:ph type="title"/>
          </p:nvPr>
        </p:nvSpPr>
        <p:spPr/>
        <p:txBody>
          <a:bodyPr/>
          <a:lstStyle/>
          <a:p>
            <a:r>
              <a:rPr lang="en-US" dirty="0"/>
              <a:t>Common Errors</a:t>
            </a:r>
          </a:p>
        </p:txBody>
      </p:sp>
      <p:sp>
        <p:nvSpPr>
          <p:cNvPr id="3" name="Content Placeholder 2">
            <a:extLst>
              <a:ext uri="{FF2B5EF4-FFF2-40B4-BE49-F238E27FC236}">
                <a16:creationId xmlns:a16="http://schemas.microsoft.com/office/drawing/2014/main" id="{9016A10B-B5A9-C745-677B-2BE47C518869}"/>
              </a:ext>
            </a:extLst>
          </p:cNvPr>
          <p:cNvSpPr>
            <a:spLocks noGrp="1"/>
          </p:cNvSpPr>
          <p:nvPr>
            <p:ph idx="1"/>
          </p:nvPr>
        </p:nvSpPr>
        <p:spPr/>
        <p:txBody>
          <a:bodyPr/>
          <a:lstStyle/>
          <a:p>
            <a:r>
              <a:rPr lang="en-US" dirty="0"/>
              <a:t>Some common errors</a:t>
            </a:r>
          </a:p>
          <a:p>
            <a:pPr lvl="1"/>
            <a:r>
              <a:rPr lang="en-US" dirty="0"/>
              <a:t>Spelling: check that you have spelled variable names, function names, </a:t>
            </a:r>
            <a:r>
              <a:rPr lang="en-US" dirty="0" err="1"/>
              <a:t>etc</a:t>
            </a:r>
            <a:r>
              <a:rPr lang="en-US" dirty="0"/>
              <a:t> correctly!</a:t>
            </a:r>
          </a:p>
          <a:p>
            <a:pPr lvl="1"/>
            <a:r>
              <a:rPr lang="en-US" dirty="0"/>
              <a:t>Capitalization: make sure your variable names match exactly including capitalization</a:t>
            </a:r>
          </a:p>
          <a:p>
            <a:pPr lvl="1"/>
            <a:r>
              <a:rPr lang="en-US" dirty="0"/>
              <a:t>Run the VM command: run the command I gave you in the terminal. This could fix version and import issues.</a:t>
            </a:r>
          </a:p>
        </p:txBody>
      </p:sp>
    </p:spTree>
    <p:extLst>
      <p:ext uri="{BB962C8B-B14F-4D97-AF65-F5344CB8AC3E}">
        <p14:creationId xmlns:p14="http://schemas.microsoft.com/office/powerpoint/2010/main" val="2531777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574F-6B1C-43F6-67BE-29ED02FF0E8F}"/>
              </a:ext>
            </a:extLst>
          </p:cNvPr>
          <p:cNvSpPr>
            <a:spLocks noGrp="1"/>
          </p:cNvSpPr>
          <p:nvPr>
            <p:ph type="title"/>
          </p:nvPr>
        </p:nvSpPr>
        <p:spPr>
          <a:xfrm>
            <a:off x="628650" y="0"/>
            <a:ext cx="7886700" cy="1325563"/>
          </a:xfrm>
        </p:spPr>
        <p:txBody>
          <a:bodyPr/>
          <a:lstStyle/>
          <a:p>
            <a:r>
              <a:rPr lang="en-US" dirty="0"/>
              <a:t>Python Review</a:t>
            </a:r>
          </a:p>
        </p:txBody>
      </p:sp>
      <p:sp>
        <p:nvSpPr>
          <p:cNvPr id="3" name="Content Placeholder 2">
            <a:extLst>
              <a:ext uri="{FF2B5EF4-FFF2-40B4-BE49-F238E27FC236}">
                <a16:creationId xmlns:a16="http://schemas.microsoft.com/office/drawing/2014/main" id="{27C6FB56-F195-3AFB-9EC9-F7BD9F40D145}"/>
              </a:ext>
            </a:extLst>
          </p:cNvPr>
          <p:cNvSpPr>
            <a:spLocks noGrp="1"/>
          </p:cNvSpPr>
          <p:nvPr>
            <p:ph idx="1"/>
          </p:nvPr>
        </p:nvSpPr>
        <p:spPr>
          <a:xfrm>
            <a:off x="628649" y="1325563"/>
            <a:ext cx="7886701" cy="5089092"/>
          </a:xfrm>
        </p:spPr>
        <p:txBody>
          <a:bodyPr>
            <a:normAutofit/>
          </a:bodyPr>
          <a:lstStyle/>
          <a:p>
            <a:r>
              <a:rPr lang="en-US" dirty="0"/>
              <a:t>Now, it’s time for you all to try your hand at some Python coding with some exercises</a:t>
            </a:r>
          </a:p>
          <a:p>
            <a:r>
              <a:rPr lang="en-US" dirty="0"/>
              <a:t>I have created a website for this camp where all of the projects and PowerPoints will be located:</a:t>
            </a:r>
          </a:p>
          <a:p>
            <a:pPr marL="0" indent="0">
              <a:buNone/>
            </a:pPr>
            <a:r>
              <a:rPr lang="en-US" b="1" dirty="0"/>
              <a:t>   https://</a:t>
            </a:r>
            <a:r>
              <a:rPr lang="en-US" b="1" dirty="0" err="1"/>
              <a:t>ku</a:t>
            </a:r>
            <a:r>
              <a:rPr lang="en-US" b="1" dirty="0"/>
              <a:t>-cs-</a:t>
            </a:r>
            <a:r>
              <a:rPr lang="en-US" b="1" dirty="0" err="1"/>
              <a:t>camp.github.io</a:t>
            </a:r>
            <a:endParaRPr lang="en-US" b="1" dirty="0"/>
          </a:p>
          <a:p>
            <a:r>
              <a:rPr lang="en-US" dirty="0"/>
              <a:t>There are 4 exercises that I have prepared for you, but if you finish early, try to create some other programs!</a:t>
            </a:r>
          </a:p>
          <a:p>
            <a:endParaRPr lang="en-US" dirty="0"/>
          </a:p>
        </p:txBody>
      </p:sp>
    </p:spTree>
    <p:extLst>
      <p:ext uri="{BB962C8B-B14F-4D97-AF65-F5344CB8AC3E}">
        <p14:creationId xmlns:p14="http://schemas.microsoft.com/office/powerpoint/2010/main" val="2582809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4D98D-EEB0-803F-033E-B0E47CF6CF40}"/>
              </a:ext>
            </a:extLst>
          </p:cNvPr>
          <p:cNvSpPr>
            <a:spLocks noGrp="1"/>
          </p:cNvSpPr>
          <p:nvPr>
            <p:ph type="title"/>
          </p:nvPr>
        </p:nvSpPr>
        <p:spPr/>
        <p:txBody>
          <a:bodyPr/>
          <a:lstStyle/>
          <a:p>
            <a:r>
              <a:rPr lang="en-US" dirty="0"/>
              <a:t>Who are you?</a:t>
            </a:r>
          </a:p>
        </p:txBody>
      </p:sp>
      <p:sp>
        <p:nvSpPr>
          <p:cNvPr id="3" name="Content Placeholder 2">
            <a:extLst>
              <a:ext uri="{FF2B5EF4-FFF2-40B4-BE49-F238E27FC236}">
                <a16:creationId xmlns:a16="http://schemas.microsoft.com/office/drawing/2014/main" id="{9A97DE8E-91E2-6FD3-41F8-40092ED3982D}"/>
              </a:ext>
            </a:extLst>
          </p:cNvPr>
          <p:cNvSpPr>
            <a:spLocks noGrp="1"/>
          </p:cNvSpPr>
          <p:nvPr>
            <p:ph idx="1"/>
          </p:nvPr>
        </p:nvSpPr>
        <p:spPr/>
        <p:txBody>
          <a:bodyPr/>
          <a:lstStyle/>
          <a:p>
            <a:r>
              <a:rPr lang="en-US" dirty="0"/>
              <a:t>Take some time to introduce yourselves to the others at your table:</a:t>
            </a:r>
          </a:p>
          <a:p>
            <a:pPr lvl="1"/>
            <a:r>
              <a:rPr lang="en-US" dirty="0"/>
              <a:t>Name</a:t>
            </a:r>
          </a:p>
          <a:p>
            <a:pPr lvl="1"/>
            <a:r>
              <a:rPr lang="en-US" dirty="0"/>
              <a:t>Where you are from</a:t>
            </a:r>
          </a:p>
          <a:p>
            <a:pPr lvl="1"/>
            <a:r>
              <a:rPr lang="en-US" dirty="0"/>
              <a:t>If you were a food, what food would you be and why?</a:t>
            </a:r>
          </a:p>
          <a:p>
            <a:r>
              <a:rPr lang="en-US" dirty="0"/>
              <a:t>Afterwards, I’ll ask that you share your answers with everyone, so we can get to know you!</a:t>
            </a:r>
          </a:p>
        </p:txBody>
      </p:sp>
    </p:spTree>
    <p:extLst>
      <p:ext uri="{BB962C8B-B14F-4D97-AF65-F5344CB8AC3E}">
        <p14:creationId xmlns:p14="http://schemas.microsoft.com/office/powerpoint/2010/main" val="2230454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E0082-FD7A-5AE8-0E59-70957FF6456E}"/>
              </a:ext>
            </a:extLst>
          </p:cNvPr>
          <p:cNvSpPr>
            <a:spLocks noGrp="1"/>
          </p:cNvSpPr>
          <p:nvPr>
            <p:ph type="title"/>
          </p:nvPr>
        </p:nvSpPr>
        <p:spPr/>
        <p:txBody>
          <a:bodyPr/>
          <a:lstStyle/>
          <a:p>
            <a:r>
              <a:rPr lang="en-US" dirty="0"/>
              <a:t>What Do You Know?</a:t>
            </a:r>
          </a:p>
        </p:txBody>
      </p:sp>
      <p:sp>
        <p:nvSpPr>
          <p:cNvPr id="3" name="Content Placeholder 2">
            <a:extLst>
              <a:ext uri="{FF2B5EF4-FFF2-40B4-BE49-F238E27FC236}">
                <a16:creationId xmlns:a16="http://schemas.microsoft.com/office/drawing/2014/main" id="{6BF16D23-C04D-CE45-4FB4-F4CD66A580CC}"/>
              </a:ext>
            </a:extLst>
          </p:cNvPr>
          <p:cNvSpPr>
            <a:spLocks noGrp="1"/>
          </p:cNvSpPr>
          <p:nvPr>
            <p:ph idx="1"/>
          </p:nvPr>
        </p:nvSpPr>
        <p:spPr>
          <a:xfrm>
            <a:off x="628650" y="1825625"/>
            <a:ext cx="8039862" cy="4351338"/>
          </a:xfrm>
        </p:spPr>
        <p:txBody>
          <a:bodyPr/>
          <a:lstStyle/>
          <a:p>
            <a:r>
              <a:rPr lang="en-US" dirty="0"/>
              <a:t>Have any of you written a program before?</a:t>
            </a:r>
          </a:p>
          <a:p>
            <a:r>
              <a:rPr lang="en-US" dirty="0"/>
              <a:t>Have any of you written code in Python?</a:t>
            </a:r>
          </a:p>
          <a:p>
            <a:r>
              <a:rPr lang="en-US" dirty="0"/>
              <a:t>Have any of you learned about machine learning?</a:t>
            </a:r>
          </a:p>
        </p:txBody>
      </p:sp>
    </p:spTree>
    <p:extLst>
      <p:ext uri="{BB962C8B-B14F-4D97-AF65-F5344CB8AC3E}">
        <p14:creationId xmlns:p14="http://schemas.microsoft.com/office/powerpoint/2010/main" val="1722633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we going to do?</a:t>
            </a:r>
          </a:p>
        </p:txBody>
      </p:sp>
      <p:sp>
        <p:nvSpPr>
          <p:cNvPr id="3" name="Content Placeholder 2"/>
          <p:cNvSpPr>
            <a:spLocks noGrp="1"/>
          </p:cNvSpPr>
          <p:nvPr>
            <p:ph idx="1"/>
          </p:nvPr>
        </p:nvSpPr>
        <p:spPr/>
        <p:txBody>
          <a:bodyPr>
            <a:normAutofit lnSpcReduction="10000"/>
          </a:bodyPr>
          <a:lstStyle/>
          <a:p>
            <a:r>
              <a:rPr lang="en-US" dirty="0"/>
              <a:t>This camp provides an introduction to the basic methods of machine learning and how to apply them to software engineering problems. </a:t>
            </a:r>
          </a:p>
          <a:p>
            <a:r>
              <a:rPr lang="en-US" dirty="0"/>
              <a:t>Topics covered are: </a:t>
            </a:r>
          </a:p>
          <a:p>
            <a:pPr lvl="1"/>
            <a:r>
              <a:rPr lang="en-US" dirty="0"/>
              <a:t>Supervised machine learning</a:t>
            </a:r>
          </a:p>
          <a:p>
            <a:pPr lvl="1"/>
            <a:r>
              <a:rPr lang="en-US" dirty="0"/>
              <a:t>Unsupervised machine learning</a:t>
            </a:r>
          </a:p>
          <a:p>
            <a:pPr lvl="1"/>
            <a:r>
              <a:rPr lang="en-US" dirty="0"/>
              <a:t>Reinforcement learning</a:t>
            </a:r>
          </a:p>
          <a:p>
            <a:pPr lvl="1"/>
            <a:r>
              <a:rPr lang="en-US" dirty="0"/>
              <a:t>Feature selection techniques</a:t>
            </a:r>
          </a:p>
          <a:p>
            <a:pPr lvl="1"/>
            <a:r>
              <a:rPr lang="en-US" dirty="0"/>
              <a:t>Evaluation metrics</a:t>
            </a:r>
          </a:p>
          <a:p>
            <a:r>
              <a:rPr lang="en-US" dirty="0"/>
              <a:t>Write approximately 5-7 Python programs throughout the camp.</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Schedule</a:t>
            </a:r>
          </a:p>
        </p:txBody>
      </p:sp>
      <p:graphicFrame>
        <p:nvGraphicFramePr>
          <p:cNvPr id="6" name="Content Placeholder 6"/>
          <p:cNvGraphicFramePr>
            <a:graphicFrameLocks/>
          </p:cNvGraphicFramePr>
          <p:nvPr>
            <p:extLst>
              <p:ext uri="{D42A27DB-BD31-4B8C-83A1-F6EECF244321}">
                <p14:modId xmlns:p14="http://schemas.microsoft.com/office/powerpoint/2010/main" val="184580198"/>
              </p:ext>
            </p:extLst>
          </p:nvPr>
        </p:nvGraphicFramePr>
        <p:xfrm>
          <a:off x="175834" y="1973866"/>
          <a:ext cx="8792332" cy="4147566"/>
        </p:xfrm>
        <a:graphic>
          <a:graphicData uri="http://schemas.openxmlformats.org/drawingml/2006/table">
            <a:tbl>
              <a:tblPr firstRow="1" bandRow="1">
                <a:tableStyleId>{5C22544A-7EE6-4342-B048-85BDC9FD1C3A}</a:tableStyleId>
              </a:tblPr>
              <a:tblGrid>
                <a:gridCol w="1188720">
                  <a:extLst>
                    <a:ext uri="{9D8B030D-6E8A-4147-A177-3AD203B41FA5}">
                      <a16:colId xmlns:a16="http://schemas.microsoft.com/office/drawing/2014/main" val="2538648373"/>
                    </a:ext>
                  </a:extLst>
                </a:gridCol>
                <a:gridCol w="3801806">
                  <a:extLst>
                    <a:ext uri="{9D8B030D-6E8A-4147-A177-3AD203B41FA5}">
                      <a16:colId xmlns:a16="http://schemas.microsoft.com/office/drawing/2014/main" val="230582143"/>
                    </a:ext>
                  </a:extLst>
                </a:gridCol>
                <a:gridCol w="3801806">
                  <a:extLst>
                    <a:ext uri="{9D8B030D-6E8A-4147-A177-3AD203B41FA5}">
                      <a16:colId xmlns:a16="http://schemas.microsoft.com/office/drawing/2014/main" val="89976763"/>
                    </a:ext>
                  </a:extLst>
                </a:gridCol>
              </a:tblGrid>
              <a:tr h="370840">
                <a:tc>
                  <a:txBody>
                    <a:bodyPr/>
                    <a:lstStyle/>
                    <a:p>
                      <a:pPr>
                        <a:spcAft>
                          <a:spcPts val="0"/>
                        </a:spcAft>
                      </a:pPr>
                      <a:endParaRPr lang="en-US" sz="1600" dirty="0">
                        <a:latin typeface="+mn-lt"/>
                      </a:endParaRPr>
                    </a:p>
                  </a:txBody>
                  <a:tcPr/>
                </a:tc>
                <a:tc>
                  <a:txBody>
                    <a:bodyPr/>
                    <a:lstStyle/>
                    <a:p>
                      <a:pPr marL="0" marR="0" algn="ctr">
                        <a:lnSpc>
                          <a:spcPct val="115000"/>
                        </a:lnSpc>
                        <a:spcBef>
                          <a:spcPts val="0"/>
                        </a:spcBef>
                        <a:spcAft>
                          <a:spcPts val="0"/>
                        </a:spcAft>
                        <a:buFont typeface="Arial" pitchFamily="34" charset="0"/>
                        <a:buNone/>
                      </a:pPr>
                      <a:r>
                        <a:rPr lang="en-US" sz="1600" b="1" dirty="0">
                          <a:effectLst/>
                          <a:latin typeface="+mn-lt"/>
                          <a:ea typeface="Calibri" panose="020F0502020204030204" pitchFamily="34" charset="0"/>
                          <a:cs typeface="Times New Roman" panose="02020603050405020304" pitchFamily="18" charset="0"/>
                        </a:rPr>
                        <a:t>Morning (9am-11:30am)</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buFont typeface="Arial" pitchFamily="34" charset="0"/>
                        <a:buNone/>
                      </a:pPr>
                      <a:r>
                        <a:rPr lang="en-US" sz="1600" b="1" dirty="0">
                          <a:effectLst/>
                          <a:latin typeface="+mn-lt"/>
                          <a:ea typeface="Calibri" panose="020F0502020204030204" pitchFamily="34" charset="0"/>
                          <a:cs typeface="Times New Roman" panose="02020603050405020304" pitchFamily="18" charset="0"/>
                        </a:rPr>
                        <a:t>Afternoon (1:30pm-5pm)</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5096589"/>
                  </a:ext>
                </a:extLst>
              </a:tr>
              <a:tr h="370840">
                <a:tc>
                  <a:txBody>
                    <a:bodyPr/>
                    <a:lstStyle/>
                    <a:p>
                      <a:pPr marL="0" marR="0">
                        <a:lnSpc>
                          <a:spcPct val="115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Monday</a:t>
                      </a:r>
                    </a:p>
                  </a:txBody>
                  <a:tcPr marL="68580" marR="68580" marT="0" marB="0" anchor="ctr"/>
                </a:tc>
                <a:tc>
                  <a:txBody>
                    <a:bodyPr/>
                    <a:lstStyle/>
                    <a:p>
                      <a:pPr marL="0" marR="0">
                        <a:lnSpc>
                          <a:spcPct val="115000"/>
                        </a:lnSpc>
                        <a:spcBef>
                          <a:spcPts val="0"/>
                        </a:spcBef>
                        <a:spcAft>
                          <a:spcPts val="0"/>
                        </a:spcAft>
                        <a:buFont typeface="Arial" pitchFamily="34" charset="0"/>
                        <a:buNone/>
                      </a:pPr>
                      <a:r>
                        <a:rPr lang="en-US" sz="1600" dirty="0">
                          <a:effectLst/>
                          <a:latin typeface="+mn-lt"/>
                          <a:ea typeface="Calibri" panose="020F0502020204030204" pitchFamily="34" charset="0"/>
                          <a:cs typeface="Times New Roman" panose="02020603050405020304" pitchFamily="18" charset="0"/>
                        </a:rPr>
                        <a:t>Introduction</a:t>
                      </a:r>
                    </a:p>
                    <a:p>
                      <a:pPr marL="0" marR="0">
                        <a:lnSpc>
                          <a:spcPct val="115000"/>
                        </a:lnSpc>
                        <a:spcBef>
                          <a:spcPts val="0"/>
                        </a:spcBef>
                        <a:spcAft>
                          <a:spcPts val="0"/>
                        </a:spcAft>
                        <a:buFont typeface="Arial" pitchFamily="34" charset="0"/>
                        <a:buNone/>
                      </a:pPr>
                      <a:r>
                        <a:rPr lang="en-US" sz="1600" dirty="0">
                          <a:effectLst/>
                          <a:latin typeface="+mn-lt"/>
                          <a:ea typeface="Calibri" panose="020F0502020204030204" pitchFamily="34" charset="0"/>
                          <a:cs typeface="Times New Roman" panose="02020603050405020304" pitchFamily="18" charset="0"/>
                        </a:rPr>
                        <a:t>Python Review</a:t>
                      </a:r>
                    </a:p>
                  </a:txBody>
                  <a:tcPr marL="68580" marR="68580" marT="0" marB="0"/>
                </a:tc>
                <a:tc>
                  <a:txBody>
                    <a:bodyPr/>
                    <a:lstStyle/>
                    <a:p>
                      <a:pPr marL="91440" marR="0" lvl="0" indent="-91440" algn="l" defTabSz="914400" rtl="0" eaLnBrk="1" fontAlgn="auto" latinLnBrk="0" hangingPunct="1">
                        <a:lnSpc>
                          <a:spcPct val="115000"/>
                        </a:lnSpc>
                        <a:spcBef>
                          <a:spcPts val="0"/>
                        </a:spcBef>
                        <a:spcAft>
                          <a:spcPts val="0"/>
                        </a:spcAft>
                        <a:buClrTx/>
                        <a:buSzTx/>
                        <a:buFont typeface="Symbol" panose="05050102010706020507" pitchFamily="18" charset="2"/>
                        <a:buNone/>
                        <a:tabLst/>
                        <a:defRPr/>
                      </a:pPr>
                      <a:r>
                        <a:rPr lang="en-US" sz="1600" dirty="0">
                          <a:effectLst/>
                          <a:latin typeface="+mn-lt"/>
                          <a:ea typeface="Calibri" panose="020F0502020204030204" pitchFamily="34" charset="0"/>
                          <a:cs typeface="Times New Roman" panose="02020603050405020304" pitchFamily="18" charset="0"/>
                        </a:rPr>
                        <a:t>Supervised Learning</a:t>
                      </a:r>
                      <a:endParaRPr lang="fr-FR" sz="1600" dirty="0">
                        <a:effectLst/>
                        <a:latin typeface="+mn-lt"/>
                        <a:ea typeface="Calibri" panose="020F0502020204030204" pitchFamily="34" charset="0"/>
                        <a:cs typeface="Times New Roman" panose="02020603050405020304" pitchFamily="18" charset="0"/>
                      </a:endParaRPr>
                    </a:p>
                    <a:p>
                      <a:pPr marL="91440" marR="0" lvl="0" indent="-91440" algn="l" defTabSz="914400" rtl="0" eaLnBrk="1" fontAlgn="auto" latinLnBrk="0" hangingPunct="1">
                        <a:lnSpc>
                          <a:spcPct val="115000"/>
                        </a:lnSpc>
                        <a:spcBef>
                          <a:spcPts val="0"/>
                        </a:spcBef>
                        <a:spcAft>
                          <a:spcPts val="0"/>
                        </a:spcAft>
                        <a:buClrTx/>
                        <a:buSzTx/>
                        <a:buFont typeface="Symbol" panose="05050102010706020507" pitchFamily="18" charset="2"/>
                        <a:buNone/>
                        <a:tabLst/>
                        <a:defRPr/>
                      </a:pPr>
                      <a:r>
                        <a:rPr lang="fr-FR" sz="1600" dirty="0">
                          <a:effectLst/>
                          <a:latin typeface="+mn-lt"/>
                          <a:ea typeface="Calibri" panose="020F0502020204030204" pitchFamily="34" charset="0"/>
                          <a:cs typeface="Times New Roman" panose="02020603050405020304" pitchFamily="18" charset="0"/>
                        </a:rPr>
                        <a:t>Evaluation </a:t>
                      </a:r>
                      <a:r>
                        <a:rPr lang="fr-FR" sz="1600" dirty="0" err="1">
                          <a:effectLst/>
                          <a:latin typeface="+mn-lt"/>
                          <a:ea typeface="Calibri" panose="020F0502020204030204" pitchFamily="34" charset="0"/>
                          <a:cs typeface="Times New Roman" panose="02020603050405020304" pitchFamily="18" charset="0"/>
                        </a:rPr>
                        <a:t>Metrics</a:t>
                      </a:r>
                      <a:r>
                        <a:rPr lang="fr-FR" sz="1600" dirty="0">
                          <a:effectLst/>
                          <a:latin typeface="+mn-lt"/>
                          <a:ea typeface="Calibri" panose="020F0502020204030204" pitchFamily="34" charset="0"/>
                          <a:cs typeface="Times New Roman" panose="02020603050405020304" pitchFamily="18" charset="0"/>
                        </a:rPr>
                        <a:t> and </a:t>
                      </a:r>
                      <a:r>
                        <a:rPr lang="fr-FR" sz="1600" dirty="0" err="1">
                          <a:effectLst/>
                          <a:latin typeface="+mn-lt"/>
                          <a:ea typeface="Calibri" panose="020F0502020204030204" pitchFamily="34" charset="0"/>
                          <a:cs typeface="Times New Roman" panose="02020603050405020304" pitchFamily="18" charset="0"/>
                        </a:rPr>
                        <a:t>Testing</a:t>
                      </a:r>
                      <a:endParaRPr lang="en-US" sz="1600" dirty="0">
                        <a:effectLst/>
                        <a:latin typeface="+mn-lt"/>
                        <a:ea typeface="Calibri" panose="020F0502020204030204" pitchFamily="34" charset="0"/>
                        <a:cs typeface="Times New Roman" panose="02020603050405020304" pitchFamily="18" charset="0"/>
                      </a:endParaRPr>
                    </a:p>
                    <a:p>
                      <a:pPr marL="91440" marR="0" lvl="0" indent="-91440" algn="l" defTabSz="914400" rtl="0" eaLnBrk="1" fontAlgn="auto" latinLnBrk="0" hangingPunct="1">
                        <a:lnSpc>
                          <a:spcPct val="115000"/>
                        </a:lnSpc>
                        <a:spcBef>
                          <a:spcPts val="0"/>
                        </a:spcBef>
                        <a:spcAft>
                          <a:spcPts val="0"/>
                        </a:spcAft>
                        <a:buClrTx/>
                        <a:buSzTx/>
                        <a:buFont typeface="Symbol" panose="05050102010706020507" pitchFamily="18" charset="2"/>
                        <a:buNone/>
                        <a:tabLst/>
                        <a:defRPr/>
                      </a:pPr>
                      <a:r>
                        <a:rPr lang="en-US" sz="1600" dirty="0">
                          <a:effectLst/>
                          <a:latin typeface="+mn-lt"/>
                          <a:ea typeface="Calibri" panose="020F0502020204030204" pitchFamily="34" charset="0"/>
                          <a:cs typeface="Times New Roman" panose="02020603050405020304" pitchFamily="18" charset="0"/>
                        </a:rPr>
                        <a:t>Classifiers (Naïve Bayesian, Regression, </a:t>
                      </a:r>
                      <a:r>
                        <a:rPr lang="fr-FR" sz="1600" dirty="0">
                          <a:effectLst/>
                          <a:latin typeface="+mn-lt"/>
                          <a:ea typeface="Calibri" panose="020F0502020204030204" pitchFamily="34" charset="0"/>
                          <a:cs typeface="Times New Roman" panose="02020603050405020304" pitchFamily="18" charset="0"/>
                        </a:rPr>
                        <a:t>LDA, QDA, </a:t>
                      </a:r>
                      <a:r>
                        <a:rPr lang="fr-FR" sz="1600" dirty="0" err="1">
                          <a:effectLst/>
                          <a:latin typeface="+mn-lt"/>
                          <a:ea typeface="Calibri" panose="020F0502020204030204" pitchFamily="34" charset="0"/>
                          <a:cs typeface="Times New Roman" panose="02020603050405020304" pitchFamily="18" charset="0"/>
                        </a:rPr>
                        <a:t>kNN</a:t>
                      </a:r>
                      <a:r>
                        <a:rPr lang="fr-FR" sz="1600" dirty="0">
                          <a:effectLst/>
                          <a:latin typeface="+mn-lt"/>
                          <a:ea typeface="Calibri" panose="020F0502020204030204" pitchFamily="34" charset="0"/>
                          <a:cs typeface="Times New Roman" panose="02020603050405020304" pitchFamily="18" charset="0"/>
                        </a:rPr>
                        <a:t>, SVM)</a:t>
                      </a:r>
                    </a:p>
                    <a:p>
                      <a:pPr marL="91440" marR="0" lvl="0" indent="-91440" algn="l" defTabSz="914400" rtl="0" eaLnBrk="1" fontAlgn="auto" latinLnBrk="0" hangingPunct="1">
                        <a:lnSpc>
                          <a:spcPct val="115000"/>
                        </a:lnSpc>
                        <a:spcBef>
                          <a:spcPts val="0"/>
                        </a:spcBef>
                        <a:spcAft>
                          <a:spcPts val="0"/>
                        </a:spcAft>
                        <a:buClrTx/>
                        <a:buSzTx/>
                        <a:buFont typeface="Symbol" panose="05050102010706020507" pitchFamily="18" charset="2"/>
                        <a:buNone/>
                        <a:tabLst/>
                        <a:defRPr/>
                      </a:pPr>
                      <a:r>
                        <a:rPr lang="en-US" sz="1600" dirty="0">
                          <a:effectLst/>
                          <a:latin typeface="+mn-lt"/>
                          <a:ea typeface="Calibri" panose="020F0502020204030204" pitchFamily="34" charset="0"/>
                          <a:cs typeface="Times New Roman" panose="02020603050405020304" pitchFamily="18" charset="0"/>
                        </a:rPr>
                        <a:t>Coding Project(s)</a:t>
                      </a:r>
                    </a:p>
                  </a:txBody>
                  <a:tcPr marL="68580" marR="68580" marT="0" marB="0"/>
                </a:tc>
                <a:extLst>
                  <a:ext uri="{0D108BD9-81ED-4DB2-BD59-A6C34878D82A}">
                    <a16:rowId xmlns:a16="http://schemas.microsoft.com/office/drawing/2014/main" val="642989800"/>
                  </a:ext>
                </a:extLst>
              </a:tr>
              <a:tr h="370840">
                <a:tc>
                  <a:txBody>
                    <a:bodyPr/>
                    <a:lstStyle/>
                    <a:p>
                      <a:pPr marL="0" marR="0">
                        <a:lnSpc>
                          <a:spcPct val="115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Tuesday</a:t>
                      </a:r>
                    </a:p>
                  </a:txBody>
                  <a:tcPr marL="68580" marR="68580" marT="0" marB="0" anchor="ctr"/>
                </a:tc>
                <a:tc>
                  <a:txBody>
                    <a:bodyPr/>
                    <a:lstStyle/>
                    <a:p>
                      <a:pPr marL="0" marR="0" lvl="0" indent="0" algn="l" defTabSz="914400" rtl="0" eaLnBrk="1" fontAlgn="auto" latinLnBrk="0" hangingPunct="1">
                        <a:lnSpc>
                          <a:spcPct val="115000"/>
                        </a:lnSpc>
                        <a:spcBef>
                          <a:spcPts val="0"/>
                        </a:spcBef>
                        <a:spcAft>
                          <a:spcPts val="0"/>
                        </a:spcAft>
                        <a:buClrTx/>
                        <a:buSzTx/>
                        <a:buFont typeface="Arial" pitchFamily="34" charset="0"/>
                        <a:buNone/>
                        <a:tabLst/>
                        <a:defRPr/>
                      </a:pPr>
                      <a:r>
                        <a:rPr lang="en-US" sz="1600" dirty="0">
                          <a:effectLst/>
                          <a:latin typeface="+mn-lt"/>
                          <a:ea typeface="Calibri" panose="020F0502020204030204" pitchFamily="34" charset="0"/>
                          <a:cs typeface="Times New Roman" panose="02020603050405020304" pitchFamily="18" charset="0"/>
                        </a:rPr>
                        <a:t>Classifiers (Neural Network)</a:t>
                      </a:r>
                    </a:p>
                    <a:p>
                      <a:pPr marL="0" marR="0" lvl="0" indent="0" algn="l" defTabSz="914400" rtl="0" eaLnBrk="1" fontAlgn="auto" latinLnBrk="0" hangingPunct="1">
                        <a:lnSpc>
                          <a:spcPct val="115000"/>
                        </a:lnSpc>
                        <a:spcBef>
                          <a:spcPts val="0"/>
                        </a:spcBef>
                        <a:spcAft>
                          <a:spcPts val="0"/>
                        </a:spcAft>
                        <a:buClrTx/>
                        <a:buSzTx/>
                        <a:buFont typeface="Arial" pitchFamily="34" charset="0"/>
                        <a:buNone/>
                        <a:tabLst/>
                        <a:defRPr/>
                      </a:pPr>
                      <a:r>
                        <a:rPr lang="en-US" sz="1600" dirty="0">
                          <a:effectLst/>
                          <a:latin typeface="+mn-lt"/>
                          <a:ea typeface="Calibri" panose="020F0502020204030204" pitchFamily="34" charset="0"/>
                          <a:cs typeface="Times New Roman" panose="02020603050405020304" pitchFamily="18" charset="0"/>
                        </a:rPr>
                        <a:t>Coding Project(s)</a:t>
                      </a:r>
                    </a:p>
                  </a:txBody>
                  <a:tcPr marL="68580" marR="68580" marT="0" marB="0"/>
                </a:tc>
                <a:tc>
                  <a:txBody>
                    <a:bodyPr/>
                    <a:lstStyle/>
                    <a:p>
                      <a:pPr marL="91440" marR="0" lvl="0" indent="-91440">
                        <a:lnSpc>
                          <a:spcPct val="115000"/>
                        </a:lnSpc>
                        <a:spcBef>
                          <a:spcPts val="0"/>
                        </a:spcBef>
                        <a:spcAft>
                          <a:spcPts val="0"/>
                        </a:spcAft>
                        <a:buFont typeface="Symbol" panose="05050102010706020507" pitchFamily="18" charset="2"/>
                        <a:buNone/>
                      </a:pPr>
                      <a:r>
                        <a:rPr lang="en-US" sz="1600" dirty="0">
                          <a:effectLst/>
                          <a:latin typeface="+mn-lt"/>
                          <a:ea typeface="Calibri" panose="020F0502020204030204" pitchFamily="34" charset="0"/>
                          <a:cs typeface="Times New Roman" panose="02020603050405020304" pitchFamily="18" charset="0"/>
                        </a:rPr>
                        <a:t>Classifiers (Recurrent Neural Network, Deep Learning)</a:t>
                      </a:r>
                    </a:p>
                    <a:p>
                      <a:pPr marL="91440" marR="0" lvl="0" indent="-91440">
                        <a:lnSpc>
                          <a:spcPct val="115000"/>
                        </a:lnSpc>
                        <a:spcBef>
                          <a:spcPts val="0"/>
                        </a:spcBef>
                        <a:spcAft>
                          <a:spcPts val="0"/>
                        </a:spcAft>
                        <a:buFont typeface="Symbol" panose="05050102010706020507" pitchFamily="18" charset="2"/>
                        <a:buNone/>
                      </a:pPr>
                      <a:r>
                        <a:rPr lang="en-US" sz="1600" dirty="0">
                          <a:effectLst/>
                          <a:latin typeface="+mn-lt"/>
                          <a:ea typeface="Calibri" panose="020F0502020204030204" pitchFamily="34" charset="0"/>
                          <a:cs typeface="Times New Roman" panose="02020603050405020304" pitchFamily="18" charset="0"/>
                        </a:rPr>
                        <a:t>Coding Project(s)</a:t>
                      </a:r>
                    </a:p>
                  </a:txBody>
                  <a:tcPr marL="68580" marR="68580" marT="0" marB="0"/>
                </a:tc>
                <a:extLst>
                  <a:ext uri="{0D108BD9-81ED-4DB2-BD59-A6C34878D82A}">
                    <a16:rowId xmlns:a16="http://schemas.microsoft.com/office/drawing/2014/main" val="2335596502"/>
                  </a:ext>
                </a:extLst>
              </a:tr>
              <a:tr h="370840">
                <a:tc>
                  <a:txBody>
                    <a:bodyPr/>
                    <a:lstStyle/>
                    <a:p>
                      <a:pPr marL="0" marR="0">
                        <a:lnSpc>
                          <a:spcPct val="115000"/>
                        </a:lnSpc>
                        <a:spcBef>
                          <a:spcPts val="0"/>
                        </a:spcBef>
                        <a:spcAft>
                          <a:spcPts val="0"/>
                        </a:spcAft>
                      </a:pPr>
                      <a:r>
                        <a:rPr lang="en-US" sz="1600">
                          <a:effectLst/>
                          <a:latin typeface="+mn-lt"/>
                          <a:ea typeface="Calibri" panose="020F0502020204030204" pitchFamily="34" charset="0"/>
                          <a:cs typeface="Times New Roman" panose="02020603050405020304" pitchFamily="18" charset="0"/>
                        </a:rPr>
                        <a:t>Wednesday</a:t>
                      </a:r>
                    </a:p>
                  </a:txBody>
                  <a:tcPr marL="68580" marR="68580" marT="0" marB="0" anchor="ctr"/>
                </a:tc>
                <a:tc>
                  <a:txBody>
                    <a:bodyPr/>
                    <a:lstStyle/>
                    <a:p>
                      <a:pPr marL="0" marR="0">
                        <a:lnSpc>
                          <a:spcPct val="115000"/>
                        </a:lnSpc>
                        <a:spcBef>
                          <a:spcPts val="0"/>
                        </a:spcBef>
                        <a:spcAft>
                          <a:spcPts val="0"/>
                        </a:spcAft>
                        <a:buFont typeface="Arial" pitchFamily="34" charset="0"/>
                        <a:buNone/>
                      </a:pPr>
                      <a:r>
                        <a:rPr lang="en-US" sz="1600" dirty="0">
                          <a:effectLst/>
                          <a:latin typeface="+mn-lt"/>
                          <a:ea typeface="Calibri" panose="020F0502020204030204" pitchFamily="34" charset="0"/>
                          <a:cs typeface="Times New Roman" panose="02020603050405020304" pitchFamily="18" charset="0"/>
                        </a:rPr>
                        <a:t>Workshops</a:t>
                      </a:r>
                    </a:p>
                  </a:txBody>
                  <a:tcPr marL="68580" marR="68580" marT="0" marB="0"/>
                </a:tc>
                <a:tc>
                  <a:txBody>
                    <a:bodyPr/>
                    <a:lstStyle/>
                    <a:p>
                      <a:pPr marL="0" marR="0">
                        <a:lnSpc>
                          <a:spcPct val="115000"/>
                        </a:lnSpc>
                        <a:spcBef>
                          <a:spcPts val="0"/>
                        </a:spcBef>
                        <a:spcAft>
                          <a:spcPts val="0"/>
                        </a:spcAft>
                        <a:buFont typeface="Arial" pitchFamily="34" charset="0"/>
                        <a:buNone/>
                      </a:pPr>
                      <a:r>
                        <a:rPr lang="en-US" sz="1600" dirty="0">
                          <a:effectLst/>
                          <a:latin typeface="+mn-lt"/>
                          <a:ea typeface="Calibri" panose="020F0502020204030204" pitchFamily="34" charset="0"/>
                          <a:cs typeface="Times New Roman" panose="02020603050405020304" pitchFamily="18" charset="0"/>
                        </a:rPr>
                        <a:t>Workshops</a:t>
                      </a:r>
                    </a:p>
                  </a:txBody>
                  <a:tcPr marL="68580" marR="68580" marT="0" marB="0"/>
                </a:tc>
                <a:extLst>
                  <a:ext uri="{0D108BD9-81ED-4DB2-BD59-A6C34878D82A}">
                    <a16:rowId xmlns:a16="http://schemas.microsoft.com/office/drawing/2014/main" val="956644424"/>
                  </a:ext>
                </a:extLst>
              </a:tr>
              <a:tr h="370840">
                <a:tc>
                  <a:txBody>
                    <a:bodyPr/>
                    <a:lstStyle/>
                    <a:p>
                      <a:pPr marL="0" marR="0">
                        <a:lnSpc>
                          <a:spcPct val="115000"/>
                        </a:lnSpc>
                        <a:spcBef>
                          <a:spcPts val="0"/>
                        </a:spcBef>
                        <a:spcAft>
                          <a:spcPts val="0"/>
                        </a:spcAft>
                      </a:pPr>
                      <a:r>
                        <a:rPr lang="en-US" sz="1600">
                          <a:effectLst/>
                          <a:latin typeface="+mn-lt"/>
                          <a:ea typeface="Calibri" panose="020F0502020204030204" pitchFamily="34" charset="0"/>
                          <a:cs typeface="Times New Roman" panose="02020603050405020304" pitchFamily="18" charset="0"/>
                        </a:rPr>
                        <a:t>Thursday</a:t>
                      </a:r>
                    </a:p>
                  </a:txBody>
                  <a:tcPr marL="68580" marR="68580" marT="0" marB="0" anchor="ctr"/>
                </a:tc>
                <a:tc>
                  <a:txBody>
                    <a:bodyPr/>
                    <a:lstStyle/>
                    <a:p>
                      <a:pPr marL="0" marR="0" lvl="0" indent="0" algn="l" defTabSz="914400" rtl="0" eaLnBrk="1" fontAlgn="auto" latinLnBrk="0" hangingPunct="1">
                        <a:lnSpc>
                          <a:spcPct val="115000"/>
                        </a:lnSpc>
                        <a:spcBef>
                          <a:spcPts val="0"/>
                        </a:spcBef>
                        <a:spcAft>
                          <a:spcPts val="0"/>
                        </a:spcAft>
                        <a:buClrTx/>
                        <a:buSzTx/>
                        <a:buFont typeface="Arial" pitchFamily="34" charset="0"/>
                        <a:buNone/>
                        <a:tabLst/>
                        <a:defRPr/>
                      </a:pPr>
                      <a:r>
                        <a:rPr lang="en-US" sz="1600" dirty="0">
                          <a:effectLst/>
                          <a:latin typeface="+mn-lt"/>
                          <a:ea typeface="Calibri" panose="020F0502020204030204" pitchFamily="34" charset="0"/>
                          <a:cs typeface="Times New Roman" panose="02020603050405020304" pitchFamily="18" charset="0"/>
                        </a:rPr>
                        <a:t>Feature Selection (PCA)</a:t>
                      </a:r>
                    </a:p>
                    <a:p>
                      <a:pPr marL="0" marR="0" lvl="0" indent="0" algn="l" defTabSz="914400" rtl="0" eaLnBrk="1" fontAlgn="auto" latinLnBrk="0" hangingPunct="1">
                        <a:lnSpc>
                          <a:spcPct val="115000"/>
                        </a:lnSpc>
                        <a:spcBef>
                          <a:spcPts val="0"/>
                        </a:spcBef>
                        <a:spcAft>
                          <a:spcPts val="0"/>
                        </a:spcAft>
                        <a:buClrTx/>
                        <a:buSzTx/>
                        <a:buFont typeface="Arial" pitchFamily="34" charset="0"/>
                        <a:buNone/>
                        <a:tabLst/>
                        <a:defRPr/>
                      </a:pPr>
                      <a:r>
                        <a:rPr lang="en-US" sz="1600" dirty="0">
                          <a:effectLst/>
                          <a:latin typeface="+mn-lt"/>
                          <a:ea typeface="Calibri" panose="020F0502020204030204" pitchFamily="34" charset="0"/>
                          <a:cs typeface="Times New Roman" panose="02020603050405020304" pitchFamily="18" charset="0"/>
                        </a:rPr>
                        <a:t>Unsupervised Models</a:t>
                      </a:r>
                    </a:p>
                    <a:p>
                      <a:pPr marL="0" marR="0" lvl="0" indent="0" algn="l" defTabSz="914400" rtl="0" eaLnBrk="1" fontAlgn="auto" latinLnBrk="0" hangingPunct="1">
                        <a:lnSpc>
                          <a:spcPct val="115000"/>
                        </a:lnSpc>
                        <a:spcBef>
                          <a:spcPts val="0"/>
                        </a:spcBef>
                        <a:spcAft>
                          <a:spcPts val="0"/>
                        </a:spcAft>
                        <a:buClrTx/>
                        <a:buSzTx/>
                        <a:buFont typeface="Arial" pitchFamily="34" charset="0"/>
                        <a:buNone/>
                        <a:tabLst/>
                        <a:defRPr/>
                      </a:pPr>
                      <a:r>
                        <a:rPr lang="en-US" sz="1600" dirty="0">
                          <a:effectLst/>
                          <a:latin typeface="+mn-lt"/>
                          <a:ea typeface="Calibri" panose="020F0502020204030204" pitchFamily="34" charset="0"/>
                          <a:cs typeface="Times New Roman" panose="02020603050405020304" pitchFamily="18" charset="0"/>
                        </a:rPr>
                        <a:t>Coding Project(s)</a:t>
                      </a:r>
                    </a:p>
                  </a:txBody>
                  <a:tcPr marL="68580" marR="68580" marT="0" marB="0"/>
                </a:tc>
                <a:tc>
                  <a:txBody>
                    <a:bodyPr/>
                    <a:lstStyle/>
                    <a:p>
                      <a:pPr marL="0" marR="0" lvl="0" indent="0" algn="l" defTabSz="914400" rtl="0" eaLnBrk="1" fontAlgn="auto" latinLnBrk="0" hangingPunct="1">
                        <a:lnSpc>
                          <a:spcPct val="115000"/>
                        </a:lnSpc>
                        <a:spcBef>
                          <a:spcPts val="0"/>
                        </a:spcBef>
                        <a:spcAft>
                          <a:spcPts val="0"/>
                        </a:spcAft>
                        <a:buClrTx/>
                        <a:buSzTx/>
                        <a:buFont typeface="Arial" pitchFamily="34" charset="0"/>
                        <a:buNone/>
                        <a:tabLst/>
                        <a:defRPr/>
                      </a:pPr>
                      <a:r>
                        <a:rPr lang="en-US" sz="1600" dirty="0">
                          <a:effectLst/>
                          <a:latin typeface="+mn-lt"/>
                          <a:ea typeface="Calibri" panose="020F0502020204030204" pitchFamily="34" charset="0"/>
                          <a:cs typeface="Times New Roman" panose="02020603050405020304" pitchFamily="18" charset="0"/>
                        </a:rPr>
                        <a:t>Reinforcement Learning</a:t>
                      </a:r>
                    </a:p>
                    <a:p>
                      <a:pPr marL="0" marR="0">
                        <a:lnSpc>
                          <a:spcPct val="115000"/>
                        </a:lnSpc>
                        <a:spcBef>
                          <a:spcPts val="0"/>
                        </a:spcBef>
                        <a:spcAft>
                          <a:spcPts val="0"/>
                        </a:spcAft>
                        <a:buFont typeface="Arial" pitchFamily="34" charset="0"/>
                        <a:buNone/>
                      </a:pPr>
                      <a:r>
                        <a:rPr lang="en-US" sz="1600" dirty="0">
                          <a:effectLst/>
                          <a:latin typeface="+mn-lt"/>
                          <a:ea typeface="Calibri" panose="020F0502020204030204" pitchFamily="34" charset="0"/>
                          <a:cs typeface="Times New Roman" panose="02020603050405020304" pitchFamily="18" charset="0"/>
                        </a:rPr>
                        <a:t>Coding Project(s)</a:t>
                      </a:r>
                    </a:p>
                  </a:txBody>
                  <a:tcPr marL="68580" marR="68580" marT="0" marB="0"/>
                </a:tc>
                <a:extLst>
                  <a:ext uri="{0D108BD9-81ED-4DB2-BD59-A6C34878D82A}">
                    <a16:rowId xmlns:a16="http://schemas.microsoft.com/office/drawing/2014/main" val="3498152535"/>
                  </a:ext>
                </a:extLst>
              </a:tr>
              <a:tr h="370840">
                <a:tc>
                  <a:txBody>
                    <a:bodyPr/>
                    <a:lstStyle/>
                    <a:p>
                      <a:pPr marL="0" marR="0">
                        <a:lnSpc>
                          <a:spcPct val="115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Friday</a:t>
                      </a:r>
                    </a:p>
                  </a:txBody>
                  <a:tcPr marL="68580" marR="68580" marT="0" marB="0" anchor="ctr"/>
                </a:tc>
                <a:tc>
                  <a:txBody>
                    <a:bodyPr/>
                    <a:lstStyle/>
                    <a:p>
                      <a:pPr marL="0" marR="0">
                        <a:lnSpc>
                          <a:spcPct val="115000"/>
                        </a:lnSpc>
                        <a:spcBef>
                          <a:spcPts val="0"/>
                        </a:spcBef>
                        <a:spcAft>
                          <a:spcPts val="0"/>
                        </a:spcAft>
                        <a:buFont typeface="Arial" pitchFamily="34" charset="0"/>
                        <a:buNone/>
                      </a:pPr>
                      <a:r>
                        <a:rPr lang="en-US" sz="1600" dirty="0">
                          <a:effectLst/>
                          <a:latin typeface="+mn-lt"/>
                          <a:ea typeface="Calibri" panose="020F0502020204030204" pitchFamily="34" charset="0"/>
                          <a:cs typeface="Times New Roman" panose="02020603050405020304" pitchFamily="18" charset="0"/>
                        </a:rPr>
                        <a:t>Presentation Prep</a:t>
                      </a:r>
                    </a:p>
                  </a:txBody>
                  <a:tcPr marL="68580" marR="68580" marT="0" marB="0"/>
                </a:tc>
                <a:tc>
                  <a:txBody>
                    <a:bodyPr/>
                    <a:lstStyle/>
                    <a:p>
                      <a:pPr marL="91440" marR="0" lvl="0" indent="-91440">
                        <a:lnSpc>
                          <a:spcPct val="115000"/>
                        </a:lnSpc>
                        <a:spcBef>
                          <a:spcPts val="0"/>
                        </a:spcBef>
                        <a:spcAft>
                          <a:spcPts val="0"/>
                        </a:spcAft>
                        <a:buFont typeface="Symbol" panose="05050102010706020507" pitchFamily="18" charset="2"/>
                        <a:buNone/>
                      </a:pPr>
                      <a:r>
                        <a:rPr lang="en-US" sz="1600" dirty="0">
                          <a:effectLst/>
                          <a:latin typeface="+mn-lt"/>
                          <a:ea typeface="Calibri" panose="020F0502020204030204" pitchFamily="34" charset="0"/>
                          <a:cs typeface="Times New Roman" panose="02020603050405020304" pitchFamily="18" charset="0"/>
                        </a:rPr>
                        <a:t>Greet parents and presentations</a:t>
                      </a:r>
                    </a:p>
                  </a:txBody>
                  <a:tcPr marL="68580" marR="68580" marT="0" marB="0"/>
                </a:tc>
                <a:extLst>
                  <a:ext uri="{0D108BD9-81ED-4DB2-BD59-A6C34878D82A}">
                    <a16:rowId xmlns:a16="http://schemas.microsoft.com/office/drawing/2014/main" val="191462728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05238-B7C7-E426-ED23-A54469314A67}"/>
              </a:ext>
            </a:extLst>
          </p:cNvPr>
          <p:cNvSpPr>
            <a:spLocks noGrp="1"/>
          </p:cNvSpPr>
          <p:nvPr>
            <p:ph type="title"/>
          </p:nvPr>
        </p:nvSpPr>
        <p:spPr/>
        <p:txBody>
          <a:bodyPr/>
          <a:lstStyle/>
          <a:p>
            <a:r>
              <a:rPr lang="en-US" dirty="0"/>
              <a:t>General Session Setup</a:t>
            </a:r>
          </a:p>
        </p:txBody>
      </p:sp>
      <p:sp>
        <p:nvSpPr>
          <p:cNvPr id="3" name="Content Placeholder 2">
            <a:extLst>
              <a:ext uri="{FF2B5EF4-FFF2-40B4-BE49-F238E27FC236}">
                <a16:creationId xmlns:a16="http://schemas.microsoft.com/office/drawing/2014/main" id="{192ABD62-182E-2036-0410-A1754C064FCA}"/>
              </a:ext>
            </a:extLst>
          </p:cNvPr>
          <p:cNvSpPr>
            <a:spLocks noGrp="1"/>
          </p:cNvSpPr>
          <p:nvPr>
            <p:ph idx="1"/>
          </p:nvPr>
        </p:nvSpPr>
        <p:spPr/>
        <p:txBody>
          <a:bodyPr/>
          <a:lstStyle/>
          <a:p>
            <a:r>
              <a:rPr lang="en-US" dirty="0"/>
              <a:t>Start with lecture</a:t>
            </a:r>
          </a:p>
          <a:p>
            <a:pPr lvl="1"/>
            <a:r>
              <a:rPr lang="en-US" dirty="0"/>
              <a:t>I will try to keep them as short as possible while still providing you with necessary information</a:t>
            </a:r>
          </a:p>
          <a:p>
            <a:r>
              <a:rPr lang="en-US" dirty="0"/>
              <a:t>Work on projects</a:t>
            </a:r>
          </a:p>
        </p:txBody>
      </p:sp>
    </p:spTree>
    <p:extLst>
      <p:ext uri="{BB962C8B-B14F-4D97-AF65-F5344CB8AC3E}">
        <p14:creationId xmlns:p14="http://schemas.microsoft.com/office/powerpoint/2010/main" val="105610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C0F24-427B-D9FE-E49E-1A33726A7E4E}"/>
              </a:ext>
            </a:extLst>
          </p:cNvPr>
          <p:cNvSpPr>
            <a:spLocks noGrp="1"/>
          </p:cNvSpPr>
          <p:nvPr>
            <p:ph type="title"/>
          </p:nvPr>
        </p:nvSpPr>
        <p:spPr/>
        <p:txBody>
          <a:bodyPr/>
          <a:lstStyle/>
          <a:p>
            <a:r>
              <a:rPr lang="en-US" dirty="0"/>
              <a:t>General Guidelines</a:t>
            </a:r>
          </a:p>
        </p:txBody>
      </p:sp>
      <p:sp>
        <p:nvSpPr>
          <p:cNvPr id="3" name="Content Placeholder 2">
            <a:extLst>
              <a:ext uri="{FF2B5EF4-FFF2-40B4-BE49-F238E27FC236}">
                <a16:creationId xmlns:a16="http://schemas.microsoft.com/office/drawing/2014/main" id="{D3D5BC90-672E-B6CF-CC0F-39FE074CA3AF}"/>
              </a:ext>
            </a:extLst>
          </p:cNvPr>
          <p:cNvSpPr>
            <a:spLocks noGrp="1"/>
          </p:cNvSpPr>
          <p:nvPr>
            <p:ph idx="1"/>
          </p:nvPr>
        </p:nvSpPr>
        <p:spPr/>
        <p:txBody>
          <a:bodyPr>
            <a:normAutofit fontScale="85000" lnSpcReduction="10000"/>
          </a:bodyPr>
          <a:lstStyle/>
          <a:p>
            <a:r>
              <a:rPr lang="en-US" b="1" dirty="0"/>
              <a:t>Ask questions at any time. </a:t>
            </a:r>
            <a:r>
              <a:rPr lang="en-US" dirty="0"/>
              <a:t>If I use a term you are unfamiliar with, please ask me about it.</a:t>
            </a:r>
          </a:p>
          <a:p>
            <a:r>
              <a:rPr lang="en-US" b="1" dirty="0"/>
              <a:t>Help each other out. </a:t>
            </a:r>
            <a:r>
              <a:rPr lang="en-US" dirty="0"/>
              <a:t>Friends that solve errors and bugs together, stay together.</a:t>
            </a:r>
          </a:p>
          <a:p>
            <a:r>
              <a:rPr lang="en-US" b="1" dirty="0"/>
              <a:t>Google is a great resource for syntax and fixing errors. </a:t>
            </a:r>
            <a:r>
              <a:rPr lang="en-US" dirty="0"/>
              <a:t>It is likely there is an online resource that has a solution to any error you come across.</a:t>
            </a:r>
          </a:p>
          <a:p>
            <a:r>
              <a:rPr lang="en-US" b="1" dirty="0"/>
              <a:t>Go at your own pace. </a:t>
            </a:r>
            <a:r>
              <a:rPr lang="en-US" dirty="0"/>
              <a:t>Some people may have more experience than others, but this is an intro camp so take the time you need. If you finish the prepared project early, please work on another project that interests you! However, I ask that you make sure to keep any extra projects you choose to work on appropriate.</a:t>
            </a:r>
          </a:p>
        </p:txBody>
      </p:sp>
    </p:spTree>
    <p:extLst>
      <p:ext uri="{BB962C8B-B14F-4D97-AF65-F5344CB8AC3E}">
        <p14:creationId xmlns:p14="http://schemas.microsoft.com/office/powerpoint/2010/main" val="11461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5D3AB-C685-EA12-D7F2-1E2D0EA052E2}"/>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30593712-58C3-BA75-59B6-E4620814EBA6}"/>
              </a:ext>
            </a:extLst>
          </p:cNvPr>
          <p:cNvSpPr>
            <a:spLocks noGrp="1"/>
          </p:cNvSpPr>
          <p:nvPr>
            <p:ph idx="1"/>
          </p:nvPr>
        </p:nvSpPr>
        <p:spPr/>
        <p:txBody>
          <a:bodyPr/>
          <a:lstStyle/>
          <a:p>
            <a:r>
              <a:rPr lang="en-US" dirty="0"/>
              <a:t>Introduction</a:t>
            </a:r>
          </a:p>
          <a:p>
            <a:r>
              <a:rPr lang="en-US" dirty="0"/>
              <a:t>Python Review</a:t>
            </a:r>
          </a:p>
          <a:p>
            <a:r>
              <a:rPr lang="en-US" dirty="0"/>
              <a:t>Python Exercises</a:t>
            </a:r>
          </a:p>
        </p:txBody>
      </p:sp>
    </p:spTree>
    <p:extLst>
      <p:ext uri="{BB962C8B-B14F-4D97-AF65-F5344CB8AC3E}">
        <p14:creationId xmlns:p14="http://schemas.microsoft.com/office/powerpoint/2010/main" val="34003445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KU Brand Powerpoint_v1</Template>
  <TotalTime>9500</TotalTime>
  <Words>1574</Words>
  <Application>Microsoft Macintosh PowerPoint</Application>
  <PresentationFormat>On-screen Show (4:3)</PresentationFormat>
  <Paragraphs>252</Paragraphs>
  <Slides>25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Symbol</vt:lpstr>
      <vt:lpstr>Office Theme</vt:lpstr>
      <vt:lpstr>CS Summer Camp</vt:lpstr>
      <vt:lpstr>Who am I?</vt:lpstr>
      <vt:lpstr>Who are you?</vt:lpstr>
      <vt:lpstr>What Do You Know?</vt:lpstr>
      <vt:lpstr>What are we going to do?</vt:lpstr>
      <vt:lpstr>Schedule</vt:lpstr>
      <vt:lpstr>General Session Setup</vt:lpstr>
      <vt:lpstr>General Guidelines</vt:lpstr>
      <vt:lpstr>Outline</vt:lpstr>
      <vt:lpstr>Common Programming Terms</vt:lpstr>
      <vt:lpstr>PowerPoint Presentation</vt:lpstr>
      <vt:lpstr>Terminal</vt:lpstr>
      <vt:lpstr>Terminal Walkthrough</vt:lpstr>
      <vt:lpstr>Python Review</vt:lpstr>
      <vt:lpstr>Python Review</vt:lpstr>
      <vt:lpstr>Python Review</vt:lpstr>
      <vt:lpstr>Python Review</vt:lpstr>
      <vt:lpstr>Python Review</vt:lpstr>
      <vt:lpstr>Python Review</vt:lpstr>
      <vt:lpstr>Python Review</vt:lpstr>
      <vt:lpstr>Python Review</vt:lpstr>
      <vt:lpstr>Python Review</vt:lpstr>
      <vt:lpstr>Getting Started on the Computers</vt:lpstr>
      <vt:lpstr>Common Errors</vt:lpstr>
      <vt:lpstr>Python 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Davidow, Abigail Elizabeth</dc:creator>
  <cp:lastModifiedBy>Davidow, Abigail Elizabeth</cp:lastModifiedBy>
  <cp:revision>174</cp:revision>
  <dcterms:created xsi:type="dcterms:W3CDTF">2022-05-31T02:39:12Z</dcterms:created>
  <dcterms:modified xsi:type="dcterms:W3CDTF">2022-07-18T13:42:22Z</dcterms:modified>
</cp:coreProperties>
</file>