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7" r:id="rId2"/>
    <p:sldId id="557" r:id="rId3"/>
    <p:sldId id="628" r:id="rId4"/>
    <p:sldId id="627" r:id="rId5"/>
    <p:sldId id="278" r:id="rId6"/>
    <p:sldId id="279" r:id="rId7"/>
    <p:sldId id="281" r:id="rId8"/>
    <p:sldId id="522" r:id="rId9"/>
    <p:sldId id="290" r:id="rId10"/>
    <p:sldId id="291" r:id="rId11"/>
    <p:sldId id="558" r:id="rId12"/>
    <p:sldId id="292" r:id="rId13"/>
    <p:sldId id="293" r:id="rId14"/>
    <p:sldId id="294" r:id="rId15"/>
    <p:sldId id="295" r:id="rId16"/>
    <p:sldId id="297" r:id="rId17"/>
    <p:sldId id="300" r:id="rId18"/>
    <p:sldId id="312" r:id="rId19"/>
    <p:sldId id="313" r:id="rId20"/>
    <p:sldId id="314" r:id="rId21"/>
    <p:sldId id="315" r:id="rId22"/>
    <p:sldId id="323" r:id="rId23"/>
    <p:sldId id="559" r:id="rId24"/>
    <p:sldId id="407" r:id="rId25"/>
    <p:sldId id="414" r:id="rId26"/>
    <p:sldId id="435" r:id="rId27"/>
    <p:sldId id="445" r:id="rId28"/>
    <p:sldId id="346" r:id="rId29"/>
    <p:sldId id="347" r:id="rId30"/>
    <p:sldId id="349" r:id="rId31"/>
    <p:sldId id="351" r:id="rId32"/>
    <p:sldId id="352" r:id="rId33"/>
    <p:sldId id="356" r:id="rId34"/>
    <p:sldId id="623" r:id="rId35"/>
    <p:sldId id="621" r:id="rId36"/>
    <p:sldId id="622" r:id="rId37"/>
    <p:sldId id="626" r:id="rId38"/>
    <p:sldId id="397" r:id="rId39"/>
    <p:sldId id="398" r:id="rId40"/>
    <p:sldId id="465" r:id="rId41"/>
    <p:sldId id="466" r:id="rId42"/>
    <p:sldId id="467" r:id="rId43"/>
    <p:sldId id="469" r:id="rId44"/>
    <p:sldId id="471" r:id="rId45"/>
    <p:sldId id="476" r:id="rId46"/>
    <p:sldId id="486" r:id="rId47"/>
    <p:sldId id="487" r:id="rId48"/>
    <p:sldId id="488" r:id="rId49"/>
    <p:sldId id="489" r:id="rId50"/>
    <p:sldId id="497" r:id="rId51"/>
    <p:sldId id="629" r:id="rId52"/>
    <p:sldId id="624" r:id="rId53"/>
    <p:sldId id="55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25"/>
    <p:restoredTop sz="94694"/>
  </p:normalViewPr>
  <p:slideViewPr>
    <p:cSldViewPr snapToGrid="0" snapToObjects="1" showGuides="1">
      <p:cViewPr varScale="1">
        <p:scale>
          <a:sx n="117" d="100"/>
          <a:sy n="117" d="100"/>
        </p:scale>
        <p:origin x="1016" y="168"/>
      </p:cViewPr>
      <p:guideLst>
        <p:guide orient="horz" pos="2160"/>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2F8B-0C6D-7646-8030-488166DEC256}" type="datetimeFigureOut">
              <a:rPr lang="en-US" smtClean="0"/>
              <a:t>7/18/22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DEF60-8EC0-BD4A-BE69-AA1DBF561654}" type="slidenum">
              <a:rPr lang="en-US" smtClean="0"/>
              <a:t>‹#›</a:t>
            </a:fld>
            <a:endParaRPr lang="en-US"/>
          </a:p>
        </p:txBody>
      </p:sp>
    </p:spTree>
    <p:extLst>
      <p:ext uri="{BB962C8B-B14F-4D97-AF65-F5344CB8AC3E}">
        <p14:creationId xmlns:p14="http://schemas.microsoft.com/office/powerpoint/2010/main" val="359785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 how many were predicted correct out of all results</a:t>
            </a:r>
          </a:p>
          <a:p>
            <a:r>
              <a:rPr lang="en-US" dirty="0"/>
              <a:t>Precision – how many were actually positive out of those predicted positive</a:t>
            </a:r>
          </a:p>
          <a:p>
            <a:r>
              <a:rPr lang="en-US" dirty="0"/>
              <a:t>Recall – predicted positive out of how many total real positives that there should have been</a:t>
            </a:r>
          </a:p>
        </p:txBody>
      </p:sp>
      <p:sp>
        <p:nvSpPr>
          <p:cNvPr id="4" name="Slide Number Placeholder 3"/>
          <p:cNvSpPr>
            <a:spLocks noGrp="1"/>
          </p:cNvSpPr>
          <p:nvPr>
            <p:ph type="sldNum" sz="quarter" idx="5"/>
          </p:nvPr>
        </p:nvSpPr>
        <p:spPr/>
        <p:txBody>
          <a:bodyPr/>
          <a:lstStyle/>
          <a:p>
            <a:fld id="{EC3DEF60-8EC0-BD4A-BE69-AA1DBF561654}" type="slidenum">
              <a:rPr lang="en-US" smtClean="0"/>
              <a:t>22</a:t>
            </a:fld>
            <a:endParaRPr lang="en-US"/>
          </a:p>
        </p:txBody>
      </p:sp>
    </p:spTree>
    <p:extLst>
      <p:ext uri="{BB962C8B-B14F-4D97-AF65-F5344CB8AC3E}">
        <p14:creationId xmlns:p14="http://schemas.microsoft.com/office/powerpoint/2010/main" val="349367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42037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291161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148885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ABAC51-FD5C-F043-B0F4-15F484657B5A}"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26752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BAC51-FD5C-F043-B0F4-15F484657B5A}"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66916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BAC51-FD5C-F043-B0F4-15F484657B5A}"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204924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BAC51-FD5C-F043-B0F4-15F484657B5A}"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99723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BAC51-FD5C-F043-B0F4-15F484657B5A}"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12285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BAC51-FD5C-F043-B0F4-15F484657B5A}"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89855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BAC51-FD5C-F043-B0F4-15F484657B5A}"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43700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BAC51-FD5C-F043-B0F4-15F484657B5A}"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4496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BAC51-FD5C-F043-B0F4-15F484657B5A}" type="datetimeFigureOut">
              <a:rPr lang="en-US" smtClean="0"/>
              <a:t>7/18/22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A0DEA-3DFA-3348-92DC-01485FFA620A}" type="slidenum">
              <a:rPr lang="en-US" smtClean="0"/>
              <a:t>‹#›</a:t>
            </a:fld>
            <a:endParaRPr lang="en-US"/>
          </a:p>
        </p:txBody>
      </p:sp>
    </p:spTree>
    <p:extLst>
      <p:ext uri="{BB962C8B-B14F-4D97-AF65-F5344CB8AC3E}">
        <p14:creationId xmlns:p14="http://schemas.microsoft.com/office/powerpoint/2010/main" val="24790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4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machinelearningmastery.com/machine-learning-in-python-step-by-ste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FB9-9F6A-704C-BEA8-0B3509159841}"/>
              </a:ext>
            </a:extLst>
          </p:cNvPr>
          <p:cNvSpPr>
            <a:spLocks noGrp="1"/>
          </p:cNvSpPr>
          <p:nvPr>
            <p:ph type="ctrTitle"/>
          </p:nvPr>
        </p:nvSpPr>
        <p:spPr>
          <a:xfrm>
            <a:off x="685800" y="0"/>
            <a:ext cx="7772400" cy="2387600"/>
          </a:xfrm>
        </p:spPr>
        <p:txBody>
          <a:bodyPr/>
          <a:lstStyle/>
          <a:p>
            <a:r>
              <a:rPr lang="en-US" dirty="0"/>
              <a:t>CS Summer Camp</a:t>
            </a:r>
          </a:p>
        </p:txBody>
      </p:sp>
      <p:sp>
        <p:nvSpPr>
          <p:cNvPr id="3" name="Subtitle 2">
            <a:extLst>
              <a:ext uri="{FF2B5EF4-FFF2-40B4-BE49-F238E27FC236}">
                <a16:creationId xmlns:a16="http://schemas.microsoft.com/office/drawing/2014/main" id="{73B88C7F-6698-354E-B89D-96AA40380967}"/>
              </a:ext>
            </a:extLst>
          </p:cNvPr>
          <p:cNvSpPr>
            <a:spLocks noGrp="1"/>
          </p:cNvSpPr>
          <p:nvPr>
            <p:ph type="subTitle" idx="1"/>
          </p:nvPr>
        </p:nvSpPr>
        <p:spPr>
          <a:xfrm>
            <a:off x="1143000" y="2479675"/>
            <a:ext cx="6858000" cy="1655762"/>
          </a:xfrm>
        </p:spPr>
        <p:txBody>
          <a:bodyPr/>
          <a:lstStyle/>
          <a:p>
            <a:r>
              <a:rPr lang="en-US" dirty="0"/>
              <a:t>Monday Session 2</a:t>
            </a:r>
          </a:p>
        </p:txBody>
      </p:sp>
      <p:pic>
        <p:nvPicPr>
          <p:cNvPr id="5" name="Picture 4" descr="Logo&#10;&#10;Description automatically generated">
            <a:extLst>
              <a:ext uri="{FF2B5EF4-FFF2-40B4-BE49-F238E27FC236}">
                <a16:creationId xmlns:a16="http://schemas.microsoft.com/office/drawing/2014/main" id="{18A61E6F-E8ED-5F07-E594-74EC9371F067}"/>
              </a:ext>
            </a:extLst>
          </p:cNvPr>
          <p:cNvPicPr>
            <a:picLocks noChangeAspect="1"/>
          </p:cNvPicPr>
          <p:nvPr/>
        </p:nvPicPr>
        <p:blipFill>
          <a:blip r:embed="rId2"/>
          <a:stretch>
            <a:fillRect/>
          </a:stretch>
        </p:blipFill>
        <p:spPr>
          <a:xfrm>
            <a:off x="1056503" y="3637091"/>
            <a:ext cx="2687730" cy="2387600"/>
          </a:xfrm>
          <a:prstGeom prst="rect">
            <a:avLst/>
          </a:prstGeom>
        </p:spPr>
      </p:pic>
      <p:pic>
        <p:nvPicPr>
          <p:cNvPr id="2050" name="Picture 2" descr="EURIX develops Machine Learning models – EURIX">
            <a:extLst>
              <a:ext uri="{FF2B5EF4-FFF2-40B4-BE49-F238E27FC236}">
                <a16:creationId xmlns:a16="http://schemas.microsoft.com/office/drawing/2014/main" id="{F722122C-6348-2CC9-3528-DB23C7CDB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886264"/>
            <a:ext cx="390144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8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63117"/>
            <a:ext cx="7999095" cy="3347720"/>
          </a:xfrm>
          <a:prstGeom prst="rect">
            <a:avLst/>
          </a:prstGeom>
        </p:spPr>
        <p:txBody>
          <a:bodyPr vert="horz" wrap="square" lIns="0" tIns="70485" rIns="0" bIns="0" rtlCol="0">
            <a:spAutoFit/>
          </a:bodyPr>
          <a:lstStyle/>
          <a:p>
            <a:pPr marL="356870" marR="5080" indent="-344805">
              <a:lnSpc>
                <a:spcPts val="1920"/>
              </a:lnSpc>
              <a:spcBef>
                <a:spcPts val="555"/>
              </a:spcBef>
              <a:buFont typeface="Arial"/>
              <a:buChar char="•"/>
              <a:tabLst>
                <a:tab pos="356870" algn="l"/>
                <a:tab pos="357505" algn="l"/>
              </a:tabLst>
            </a:pPr>
            <a:r>
              <a:rPr sz="2000" spc="-10" dirty="0">
                <a:latin typeface="Calibri"/>
                <a:cs typeface="Calibri"/>
              </a:rPr>
              <a:t>The</a:t>
            </a:r>
            <a:r>
              <a:rPr sz="2000" spc="-5" dirty="0">
                <a:latin typeface="Calibri"/>
                <a:cs typeface="Calibri"/>
              </a:rPr>
              <a:t> </a:t>
            </a:r>
            <a:r>
              <a:rPr sz="2000" spc="-15" dirty="0">
                <a:latin typeface="Calibri"/>
                <a:cs typeface="Calibri"/>
              </a:rPr>
              <a:t>focus</a:t>
            </a:r>
            <a:r>
              <a:rPr sz="2000" spc="2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supervised</a:t>
            </a:r>
            <a:r>
              <a:rPr sz="2000" spc="85" dirty="0">
                <a:latin typeface="Calibri"/>
                <a:cs typeface="Calibri"/>
              </a:rPr>
              <a:t> </a:t>
            </a:r>
            <a:r>
              <a:rPr sz="2000" spc="-5" dirty="0">
                <a:latin typeface="Calibri"/>
                <a:cs typeface="Calibri"/>
              </a:rPr>
              <a:t>machine</a:t>
            </a:r>
            <a:r>
              <a:rPr sz="2000" spc="25" dirty="0">
                <a:latin typeface="Calibri"/>
                <a:cs typeface="Calibri"/>
              </a:rPr>
              <a:t> </a:t>
            </a:r>
            <a:r>
              <a:rPr sz="2000" spc="-5" dirty="0">
                <a:latin typeface="Calibri"/>
                <a:cs typeface="Calibri"/>
              </a:rPr>
              <a:t>learning</a:t>
            </a:r>
            <a:r>
              <a:rPr sz="2000" spc="30" dirty="0">
                <a:latin typeface="Calibri"/>
                <a:cs typeface="Calibri"/>
              </a:rPr>
              <a:t> </a:t>
            </a:r>
            <a:r>
              <a:rPr sz="2000" spc="-15" dirty="0">
                <a:latin typeface="Calibri"/>
                <a:cs typeface="Calibri"/>
              </a:rPr>
              <a:t>software</a:t>
            </a:r>
            <a:r>
              <a:rPr sz="2000" spc="45" dirty="0">
                <a:latin typeface="Calibri"/>
                <a:cs typeface="Calibri"/>
              </a:rPr>
              <a:t> </a:t>
            </a:r>
            <a:r>
              <a:rPr sz="2000" spc="-10" dirty="0">
                <a:latin typeface="Calibri"/>
                <a:cs typeface="Calibri"/>
              </a:rPr>
              <a:t>engineering</a:t>
            </a:r>
            <a:r>
              <a:rPr sz="2000" spc="55" dirty="0">
                <a:latin typeface="Calibri"/>
                <a:cs typeface="Calibri"/>
              </a:rPr>
              <a:t> </a:t>
            </a:r>
            <a:r>
              <a:rPr sz="2000" spc="-10" dirty="0">
                <a:latin typeface="Calibri"/>
                <a:cs typeface="Calibri"/>
              </a:rPr>
              <a:t>problem </a:t>
            </a:r>
            <a:r>
              <a:rPr sz="2000" spc="-434" dirty="0">
                <a:latin typeface="Calibri"/>
                <a:cs typeface="Calibri"/>
              </a:rPr>
              <a:t> </a:t>
            </a:r>
            <a:r>
              <a:rPr sz="2000" spc="-5" dirty="0">
                <a:latin typeface="Calibri"/>
                <a:cs typeface="Calibri"/>
              </a:rPr>
              <a:t>is</a:t>
            </a:r>
            <a:r>
              <a:rPr sz="2000" spc="-10" dirty="0">
                <a:latin typeface="Calibri"/>
                <a:cs typeface="Calibri"/>
              </a:rPr>
              <a:t> </a:t>
            </a:r>
            <a:r>
              <a:rPr sz="2000" u="heavy" spc="-20" dirty="0">
                <a:uFill>
                  <a:solidFill>
                    <a:srgbClr val="000000"/>
                  </a:solidFill>
                </a:uFill>
                <a:latin typeface="Calibri"/>
                <a:cs typeface="Calibri"/>
              </a:rPr>
              <a:t>always</a:t>
            </a:r>
            <a:r>
              <a:rPr sz="2000" spc="40" dirty="0">
                <a:latin typeface="Calibri"/>
                <a:cs typeface="Calibri"/>
              </a:rPr>
              <a:t> </a:t>
            </a:r>
            <a:r>
              <a:rPr sz="2000" spc="-5" dirty="0">
                <a:latin typeface="Calibri"/>
                <a:cs typeface="Calibri"/>
              </a:rPr>
              <a:t>a</a:t>
            </a:r>
            <a:r>
              <a:rPr sz="2000" spc="-15" dirty="0">
                <a:latin typeface="Calibri"/>
                <a:cs typeface="Calibri"/>
              </a:rPr>
              <a:t> data</a:t>
            </a:r>
            <a:r>
              <a:rPr sz="2000" spc="10" dirty="0">
                <a:latin typeface="Calibri"/>
                <a:cs typeface="Calibri"/>
              </a:rPr>
              <a:t> </a:t>
            </a:r>
            <a:r>
              <a:rPr sz="2000" spc="-15" dirty="0">
                <a:latin typeface="Calibri"/>
                <a:cs typeface="Calibri"/>
              </a:rPr>
              <a:t>set</a:t>
            </a:r>
            <a:r>
              <a:rPr sz="2000" spc="30" dirty="0">
                <a:latin typeface="Calibri"/>
                <a:cs typeface="Calibri"/>
              </a:rPr>
              <a:t> </a:t>
            </a:r>
            <a:r>
              <a:rPr sz="2000" spc="-10" dirty="0">
                <a:latin typeface="Calibri"/>
                <a:cs typeface="Calibri"/>
              </a:rPr>
              <a:t>(sometimes</a:t>
            </a:r>
            <a:r>
              <a:rPr sz="2000" spc="85" dirty="0">
                <a:latin typeface="Calibri"/>
                <a:cs typeface="Calibri"/>
              </a:rPr>
              <a:t> </a:t>
            </a:r>
            <a:r>
              <a:rPr sz="2000" spc="-15" dirty="0">
                <a:latin typeface="Calibri"/>
                <a:cs typeface="Calibri"/>
              </a:rPr>
              <a:t>called</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corpus)</a:t>
            </a:r>
            <a:r>
              <a:rPr sz="2000" spc="20" dirty="0">
                <a:latin typeface="Calibri"/>
                <a:cs typeface="Calibri"/>
              </a:rPr>
              <a:t> </a:t>
            </a:r>
            <a:r>
              <a:rPr sz="2000" spc="-10" dirty="0">
                <a:latin typeface="Calibri"/>
                <a:cs typeface="Calibri"/>
              </a:rPr>
              <a:t>with:</a:t>
            </a:r>
            <a:endParaRPr sz="2000" dirty="0">
              <a:latin typeface="Calibri"/>
              <a:cs typeface="Calibri"/>
            </a:endParaRPr>
          </a:p>
          <a:p>
            <a:pPr marL="356870" marR="392430" indent="-344805">
              <a:lnSpc>
                <a:spcPts val="1920"/>
              </a:lnSpc>
              <a:spcBef>
                <a:spcPts val="480"/>
              </a:spcBef>
              <a:buFont typeface="Arial"/>
              <a:buChar char="•"/>
              <a:tabLst>
                <a:tab pos="356870" algn="l"/>
                <a:tab pos="357505" algn="l"/>
              </a:tabLst>
            </a:pPr>
            <a:r>
              <a:rPr sz="2000" i="1" spc="-5" dirty="0">
                <a:latin typeface="Calibri"/>
                <a:cs typeface="Calibri"/>
              </a:rPr>
              <a:t>n</a:t>
            </a:r>
            <a:r>
              <a:rPr sz="2000" i="1" spc="-40" dirty="0">
                <a:latin typeface="Calibri"/>
                <a:cs typeface="Calibri"/>
              </a:rPr>
              <a:t> </a:t>
            </a:r>
            <a:r>
              <a:rPr sz="2000" spc="-5" dirty="0">
                <a:latin typeface="Calibri"/>
                <a:cs typeface="Calibri"/>
              </a:rPr>
              <a:t>(e.g.,</a:t>
            </a:r>
            <a:r>
              <a:rPr sz="2000" spc="35" dirty="0">
                <a:latin typeface="Calibri"/>
                <a:cs typeface="Calibri"/>
              </a:rPr>
              <a:t> </a:t>
            </a:r>
            <a:r>
              <a:rPr sz="2000" spc="-10" dirty="0">
                <a:latin typeface="Calibri"/>
                <a:cs typeface="Calibri"/>
              </a:rPr>
              <a:t>150</a:t>
            </a:r>
            <a:r>
              <a:rPr sz="2000" spc="5" dirty="0">
                <a:latin typeface="Calibri"/>
                <a:cs typeface="Calibri"/>
              </a:rPr>
              <a:t> </a:t>
            </a:r>
            <a:r>
              <a:rPr sz="2000" spc="-25" dirty="0">
                <a:latin typeface="Calibri"/>
                <a:cs typeface="Calibri"/>
              </a:rPr>
              <a:t>for</a:t>
            </a:r>
            <a:r>
              <a:rPr sz="2000" spc="3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15" dirty="0">
                <a:latin typeface="Calibri"/>
                <a:cs typeface="Calibri"/>
              </a:rPr>
              <a:t> </a:t>
            </a:r>
            <a:r>
              <a:rPr sz="2000" spc="-15" dirty="0">
                <a:latin typeface="Calibri"/>
                <a:cs typeface="Calibri"/>
              </a:rPr>
              <a:t>data</a:t>
            </a:r>
            <a:r>
              <a:rPr sz="2000" spc="15" dirty="0">
                <a:latin typeface="Calibri"/>
                <a:cs typeface="Calibri"/>
              </a:rPr>
              <a:t> </a:t>
            </a:r>
            <a:r>
              <a:rPr sz="2000" spc="-10" dirty="0">
                <a:latin typeface="Calibri"/>
                <a:cs typeface="Calibri"/>
              </a:rPr>
              <a:t>set)</a:t>
            </a:r>
            <a:r>
              <a:rPr sz="2000" spc="50" dirty="0">
                <a:latin typeface="Calibri"/>
                <a:cs typeface="Calibri"/>
              </a:rPr>
              <a:t> </a:t>
            </a:r>
            <a:r>
              <a:rPr sz="2000" spc="-10" dirty="0">
                <a:latin typeface="Calibri"/>
                <a:cs typeface="Calibri"/>
              </a:rPr>
              <a:t>samples</a:t>
            </a:r>
            <a:r>
              <a:rPr sz="2000" spc="4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the</a:t>
            </a:r>
            <a:r>
              <a:rPr sz="200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where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65" dirty="0">
                <a:latin typeface="Calibri"/>
                <a:cs typeface="Calibri"/>
              </a:rPr>
              <a:t> </a:t>
            </a:r>
            <a:r>
              <a:rPr sz="2000" spc="-5" dirty="0">
                <a:latin typeface="Calibri"/>
                <a:cs typeface="Calibri"/>
              </a:rPr>
              <a:t>of </a:t>
            </a:r>
            <a:r>
              <a:rPr sz="2000" spc="-434" dirty="0">
                <a:latin typeface="Calibri"/>
                <a:cs typeface="Calibri"/>
              </a:rPr>
              <a:t> </a:t>
            </a:r>
            <a:r>
              <a:rPr sz="2000" spc="-10" dirty="0">
                <a:latin typeface="Calibri"/>
                <a:cs typeface="Calibri"/>
              </a:rPr>
              <a:t>each</a:t>
            </a:r>
            <a:r>
              <a:rPr sz="2000" spc="5" dirty="0">
                <a:latin typeface="Calibri"/>
                <a:cs typeface="Calibri"/>
              </a:rPr>
              <a:t> </a:t>
            </a:r>
            <a:r>
              <a:rPr sz="2000" spc="-10" dirty="0">
                <a:latin typeface="Calibri"/>
                <a:cs typeface="Calibri"/>
              </a:rPr>
              <a:t>sample</a:t>
            </a:r>
            <a:r>
              <a:rPr sz="2000" spc="4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known,</a:t>
            </a:r>
            <a:r>
              <a:rPr sz="2000" spc="-40"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25"/>
              </a:spcBef>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0" dirty="0">
                <a:latin typeface="Calibri"/>
                <a:cs typeface="Calibri"/>
              </a:rPr>
              <a:t>Setosa</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5" dirty="0">
                <a:latin typeface="Calibri"/>
                <a:cs typeface="Calibri"/>
              </a:rPr>
              <a:t>Versicolour</a:t>
            </a:r>
            <a:endParaRPr sz="1800" dirty="0">
              <a:latin typeface="Calibri"/>
              <a:cs typeface="Calibri"/>
            </a:endParaRPr>
          </a:p>
          <a:p>
            <a:pPr marL="984885" lvl="1" indent="-457834">
              <a:lnSpc>
                <a:spcPts val="2155"/>
              </a:lnSpc>
              <a:buAutoNum type="arabicPeriod"/>
              <a:tabLst>
                <a:tab pos="984885" algn="l"/>
                <a:tab pos="985519" algn="l"/>
              </a:tabLst>
            </a:pPr>
            <a:r>
              <a:rPr sz="1800" spc="-5" dirty="0">
                <a:latin typeface="Calibri"/>
                <a:cs typeface="Calibri"/>
              </a:rPr>
              <a:t>Iris</a:t>
            </a:r>
            <a:r>
              <a:rPr sz="1800" spc="-65" dirty="0">
                <a:latin typeface="Calibri"/>
                <a:cs typeface="Calibri"/>
              </a:rPr>
              <a:t> </a:t>
            </a:r>
            <a:r>
              <a:rPr sz="1800" spc="-10" dirty="0">
                <a:latin typeface="Calibri"/>
                <a:cs typeface="Calibri"/>
              </a:rPr>
              <a:t>Virginica</a:t>
            </a:r>
            <a:endParaRPr sz="1800" dirty="0">
              <a:latin typeface="Calibri"/>
              <a:cs typeface="Calibri"/>
            </a:endParaRPr>
          </a:p>
          <a:p>
            <a:pPr marL="353695" indent="-283845">
              <a:lnSpc>
                <a:spcPts val="2395"/>
              </a:lnSpc>
              <a:buFont typeface="Arial"/>
              <a:buChar char="•"/>
              <a:tabLst>
                <a:tab pos="353695" algn="l"/>
                <a:tab pos="354330" algn="l"/>
              </a:tabLst>
            </a:pPr>
            <a:r>
              <a:rPr sz="2000" i="1" spc="-10" dirty="0">
                <a:latin typeface="Calibri"/>
                <a:cs typeface="Calibri"/>
              </a:rPr>
              <a:t>m</a:t>
            </a:r>
            <a:r>
              <a:rPr sz="2000" i="1" spc="-15" dirty="0">
                <a:latin typeface="Calibri"/>
                <a:cs typeface="Calibri"/>
              </a:rPr>
              <a:t> </a:t>
            </a:r>
            <a:r>
              <a:rPr sz="2000" spc="-5" dirty="0">
                <a:latin typeface="Calibri"/>
                <a:cs typeface="Calibri"/>
              </a:rPr>
              <a:t>(e.g.,</a:t>
            </a:r>
            <a:r>
              <a:rPr sz="2000" spc="15" dirty="0">
                <a:latin typeface="Calibri"/>
                <a:cs typeface="Calibri"/>
              </a:rPr>
              <a:t> </a:t>
            </a:r>
            <a:r>
              <a:rPr sz="2000" spc="-5" dirty="0">
                <a:latin typeface="Calibri"/>
                <a:cs typeface="Calibri"/>
              </a:rPr>
              <a:t>4</a:t>
            </a:r>
            <a:r>
              <a:rPr sz="2000" spc="5" dirty="0">
                <a:latin typeface="Calibri"/>
                <a:cs typeface="Calibri"/>
              </a:rPr>
              <a:t> </a:t>
            </a:r>
            <a:r>
              <a:rPr sz="2000" spc="-25" dirty="0">
                <a:latin typeface="Calibri"/>
                <a:cs typeface="Calibri"/>
              </a:rPr>
              <a:t>for</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20" dirty="0">
                <a:latin typeface="Calibri"/>
                <a:cs typeface="Calibri"/>
              </a:rPr>
              <a:t> </a:t>
            </a:r>
            <a:r>
              <a:rPr sz="2000" spc="-15" dirty="0">
                <a:latin typeface="Calibri"/>
                <a:cs typeface="Calibri"/>
              </a:rPr>
              <a:t>data</a:t>
            </a:r>
            <a:r>
              <a:rPr sz="2000" spc="10" dirty="0">
                <a:latin typeface="Calibri"/>
                <a:cs typeface="Calibri"/>
              </a:rPr>
              <a:t> </a:t>
            </a:r>
            <a:r>
              <a:rPr sz="2000" spc="-10" dirty="0">
                <a:latin typeface="Calibri"/>
                <a:cs typeface="Calibri"/>
              </a:rPr>
              <a:t>set)</a:t>
            </a:r>
            <a:r>
              <a:rPr sz="2000" spc="50" dirty="0">
                <a:latin typeface="Calibri"/>
                <a:cs typeface="Calibri"/>
              </a:rPr>
              <a:t> </a:t>
            </a:r>
            <a:r>
              <a:rPr sz="2000" spc="-20" dirty="0">
                <a:latin typeface="Calibri"/>
                <a:cs typeface="Calibri"/>
              </a:rPr>
              <a:t>features</a:t>
            </a:r>
            <a:r>
              <a:rPr sz="2000" spc="40" dirty="0">
                <a:latin typeface="Calibri"/>
                <a:cs typeface="Calibri"/>
              </a:rPr>
              <a:t> </a:t>
            </a:r>
            <a:r>
              <a:rPr sz="2000" spc="-25" dirty="0">
                <a:latin typeface="Calibri"/>
                <a:cs typeface="Calibri"/>
              </a:rPr>
              <a:t>for</a:t>
            </a:r>
            <a:r>
              <a:rPr sz="2000" spc="30" dirty="0">
                <a:latin typeface="Calibri"/>
                <a:cs typeface="Calibri"/>
              </a:rPr>
              <a:t> </a:t>
            </a:r>
            <a:r>
              <a:rPr sz="2000" spc="-10" dirty="0">
                <a:latin typeface="Calibri"/>
                <a:cs typeface="Calibri"/>
              </a:rPr>
              <a:t>each</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samples,</a:t>
            </a:r>
            <a:r>
              <a:rPr sz="2000" spc="55"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5"/>
              </a:spcBef>
              <a:buAutoNum type="arabicPeriod"/>
              <a:tabLst>
                <a:tab pos="984885" algn="l"/>
                <a:tab pos="985519" algn="l"/>
              </a:tabLst>
            </a:pPr>
            <a:r>
              <a:rPr sz="1800" spc="-10" dirty="0">
                <a:latin typeface="Calibri"/>
                <a:cs typeface="Calibri"/>
              </a:rPr>
              <a:t>Length</a:t>
            </a:r>
            <a:r>
              <a:rPr sz="1800" spc="-25" dirty="0">
                <a:latin typeface="Calibri"/>
                <a:cs typeface="Calibri"/>
              </a:rPr>
              <a:t> </a:t>
            </a:r>
            <a:r>
              <a:rPr sz="1800" spc="5" dirty="0">
                <a:latin typeface="Calibri"/>
                <a:cs typeface="Calibri"/>
              </a:rPr>
              <a:t>of</a:t>
            </a:r>
            <a:r>
              <a:rPr sz="1800" spc="-30"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35" dirty="0">
                <a:latin typeface="Calibri"/>
                <a:cs typeface="Calibri"/>
              </a:rPr>
              <a:t> </a:t>
            </a:r>
            <a:r>
              <a:rPr sz="1800" spc="5" dirty="0">
                <a:latin typeface="Calibri"/>
                <a:cs typeface="Calibri"/>
              </a:rPr>
              <a:t>of</a:t>
            </a:r>
            <a:r>
              <a:rPr sz="1800" spc="-40" dirty="0">
                <a:latin typeface="Calibri"/>
                <a:cs typeface="Calibri"/>
              </a:rPr>
              <a:t> </a:t>
            </a:r>
            <a:r>
              <a:rPr sz="1800" spc="-10" dirty="0">
                <a:latin typeface="Calibri"/>
                <a:cs typeface="Calibri"/>
              </a:rPr>
              <a:t>petal</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Width</a:t>
            </a:r>
            <a:r>
              <a:rPr sz="1800" spc="-3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petal</a:t>
            </a:r>
            <a:endParaRPr sz="1800" dirty="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Evaluation and Metrics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Before we start exploring classifiers, we have to go over how to evaluate models and determine how well they performed.</a:t>
            </a:r>
          </a:p>
          <a:p>
            <a:r>
              <a:rPr lang="en-US" dirty="0"/>
              <a:t>It’s important to have a plan for testing prior to building a model and training it.</a:t>
            </a:r>
          </a:p>
        </p:txBody>
      </p:sp>
    </p:spTree>
    <p:extLst>
      <p:ext uri="{BB962C8B-B14F-4D97-AF65-F5344CB8AC3E}">
        <p14:creationId xmlns:p14="http://schemas.microsoft.com/office/powerpoint/2010/main" val="140299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247" y="464629"/>
            <a:ext cx="7221220" cy="695325"/>
          </a:xfrm>
          <a:prstGeom prst="rect">
            <a:avLst/>
          </a:prstGeom>
        </p:spPr>
        <p:txBody>
          <a:bodyPr vert="horz" wrap="square" lIns="0" tIns="11430" rIns="0" bIns="0" rtlCol="0">
            <a:spAutoFit/>
          </a:bodyPr>
          <a:lstStyle/>
          <a:p>
            <a:pPr marL="12700">
              <a:lnSpc>
                <a:spcPct val="100000"/>
              </a:lnSpc>
              <a:spcBef>
                <a:spcPts val="90"/>
              </a:spcBef>
            </a:pPr>
            <a:r>
              <a:rPr spc="-45" dirty="0"/>
              <a:t>Training,</a:t>
            </a:r>
            <a:r>
              <a:rPr spc="35" dirty="0"/>
              <a:t> </a:t>
            </a:r>
            <a:r>
              <a:rPr spc="-95" dirty="0"/>
              <a:t>Test,</a:t>
            </a:r>
            <a:r>
              <a:rPr spc="10" dirty="0"/>
              <a:t> </a:t>
            </a:r>
            <a:r>
              <a:rPr spc="-10" dirty="0"/>
              <a:t>&amp;</a:t>
            </a:r>
            <a:r>
              <a:rPr spc="10" dirty="0"/>
              <a:t> </a:t>
            </a:r>
            <a:r>
              <a:rPr spc="-35" dirty="0"/>
              <a:t>Validation</a:t>
            </a:r>
            <a:r>
              <a:rPr spc="25" dirty="0"/>
              <a:t> </a:t>
            </a:r>
            <a:r>
              <a:rPr spc="-30" dirty="0"/>
              <a:t>Data</a:t>
            </a:r>
          </a:p>
        </p:txBody>
      </p:sp>
      <p:sp>
        <p:nvSpPr>
          <p:cNvPr id="3" name="object 3"/>
          <p:cNvSpPr txBox="1"/>
          <p:nvPr/>
        </p:nvSpPr>
        <p:spPr>
          <a:xfrm>
            <a:off x="535940" y="1608836"/>
            <a:ext cx="7893050" cy="2538730"/>
          </a:xfrm>
          <a:prstGeom prst="rect">
            <a:avLst/>
          </a:prstGeom>
        </p:spPr>
        <p:txBody>
          <a:bodyPr vert="horz" wrap="square" lIns="0" tIns="11430" rIns="0" bIns="0" rtlCol="0">
            <a:spAutoFit/>
          </a:bodyPr>
          <a:lstStyle/>
          <a:p>
            <a:pPr marL="356870" marR="5080" indent="-344805">
              <a:lnSpc>
                <a:spcPct val="100000"/>
              </a:lnSpc>
              <a:spcBef>
                <a:spcPts val="90"/>
              </a:spcBef>
              <a:buFont typeface="Arial"/>
              <a:buChar char="•"/>
              <a:tabLst>
                <a:tab pos="356870" algn="l"/>
                <a:tab pos="357505" algn="l"/>
              </a:tabLst>
            </a:pPr>
            <a:r>
              <a:rPr sz="3200" dirty="0">
                <a:latin typeface="Calibri"/>
                <a:cs typeface="Calibri"/>
              </a:rPr>
              <a:t>In</a:t>
            </a:r>
            <a:r>
              <a:rPr sz="3200" spc="-40" dirty="0">
                <a:latin typeface="Calibri"/>
                <a:cs typeface="Calibri"/>
              </a:rPr>
              <a:t> </a:t>
            </a:r>
            <a:r>
              <a:rPr sz="3200" spc="-5" dirty="0">
                <a:latin typeface="Calibri"/>
                <a:cs typeface="Calibri"/>
              </a:rPr>
              <a:t>Supervised</a:t>
            </a:r>
            <a:r>
              <a:rPr sz="3200" spc="65" dirty="0">
                <a:latin typeface="Calibri"/>
                <a:cs typeface="Calibri"/>
              </a:rPr>
              <a:t> </a:t>
            </a:r>
            <a:r>
              <a:rPr sz="3200" dirty="0">
                <a:latin typeface="Calibri"/>
                <a:cs typeface="Calibri"/>
              </a:rPr>
              <a:t>Learning,</a:t>
            </a:r>
            <a:r>
              <a:rPr sz="3200" spc="10"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sample</a:t>
            </a:r>
            <a:r>
              <a:rPr sz="3200" spc="10" dirty="0">
                <a:latin typeface="Calibri"/>
                <a:cs typeface="Calibri"/>
              </a:rPr>
              <a:t> </a:t>
            </a:r>
            <a:r>
              <a:rPr sz="3200" spc="-20" dirty="0">
                <a:latin typeface="Calibri"/>
                <a:cs typeface="Calibri"/>
              </a:rPr>
              <a:t>data</a:t>
            </a:r>
            <a:r>
              <a:rPr sz="3200" spc="20" dirty="0">
                <a:latin typeface="Calibri"/>
                <a:cs typeface="Calibri"/>
              </a:rPr>
              <a:t> </a:t>
            </a:r>
            <a:r>
              <a:rPr sz="3200" spc="-15" dirty="0">
                <a:latin typeface="Calibri"/>
                <a:cs typeface="Calibri"/>
              </a:rPr>
              <a:t>set</a:t>
            </a:r>
            <a:r>
              <a:rPr sz="3200" dirty="0">
                <a:latin typeface="Calibri"/>
                <a:cs typeface="Calibri"/>
              </a:rPr>
              <a:t> is </a:t>
            </a:r>
            <a:r>
              <a:rPr sz="3200" spc="-710" dirty="0">
                <a:latin typeface="Calibri"/>
                <a:cs typeface="Calibri"/>
              </a:rPr>
              <a:t> </a:t>
            </a:r>
            <a:r>
              <a:rPr sz="3200" spc="-5" dirty="0">
                <a:latin typeface="Calibri"/>
                <a:cs typeface="Calibri"/>
              </a:rPr>
              <a:t>divided</a:t>
            </a:r>
            <a:r>
              <a:rPr sz="3200" spc="-10" dirty="0">
                <a:latin typeface="Calibri"/>
                <a:cs typeface="Calibri"/>
              </a:rPr>
              <a:t> </a:t>
            </a:r>
            <a:r>
              <a:rPr sz="3200" spc="-15" dirty="0">
                <a:latin typeface="Calibri"/>
                <a:cs typeface="Calibri"/>
              </a:rPr>
              <a:t>into</a:t>
            </a:r>
            <a:r>
              <a:rPr sz="3200" spc="-10" dirty="0">
                <a:latin typeface="Calibri"/>
                <a:cs typeface="Calibri"/>
              </a:rPr>
              <a:t> </a:t>
            </a:r>
            <a:r>
              <a:rPr sz="3200" spc="-5" dirty="0">
                <a:latin typeface="Calibri"/>
                <a:cs typeface="Calibri"/>
              </a:rPr>
              <a:t>3</a:t>
            </a:r>
            <a:r>
              <a:rPr sz="3200" spc="10" dirty="0">
                <a:latin typeface="Calibri"/>
                <a:cs typeface="Calibri"/>
              </a:rPr>
              <a:t> </a:t>
            </a:r>
            <a:r>
              <a:rPr sz="3200" spc="-15" dirty="0">
                <a:latin typeface="Calibri"/>
                <a:cs typeface="Calibri"/>
              </a:rPr>
              <a:t>subsets:</a:t>
            </a:r>
            <a:endParaRPr sz="3200">
              <a:latin typeface="Calibri"/>
              <a:cs typeface="Calibri"/>
            </a:endParaRPr>
          </a:p>
          <a:p>
            <a:pPr marL="926465" lvl="1" indent="-515620">
              <a:lnSpc>
                <a:spcPct val="100000"/>
              </a:lnSpc>
              <a:spcBef>
                <a:spcPts val="690"/>
              </a:spcBef>
              <a:buAutoNum type="arabicPeriod"/>
              <a:tabLst>
                <a:tab pos="926465" algn="l"/>
                <a:tab pos="927100" algn="l"/>
              </a:tabLst>
            </a:pPr>
            <a:r>
              <a:rPr sz="2800" spc="-30" dirty="0">
                <a:latin typeface="Calibri"/>
                <a:cs typeface="Calibri"/>
              </a:rPr>
              <a:t>Training</a:t>
            </a:r>
            <a:r>
              <a:rPr sz="2800" spc="-85" dirty="0">
                <a:latin typeface="Calibri"/>
                <a:cs typeface="Calibri"/>
              </a:rPr>
              <a:t> </a:t>
            </a:r>
            <a:r>
              <a:rPr sz="2800" spc="-15" dirty="0">
                <a:latin typeface="Calibri"/>
                <a:cs typeface="Calibri"/>
              </a:rPr>
              <a:t>Data</a:t>
            </a:r>
            <a:endParaRPr sz="2800">
              <a:latin typeface="Calibri"/>
              <a:cs typeface="Calibri"/>
            </a:endParaRPr>
          </a:p>
          <a:p>
            <a:pPr marL="926465" lvl="1" indent="-515620">
              <a:lnSpc>
                <a:spcPct val="100000"/>
              </a:lnSpc>
              <a:spcBef>
                <a:spcPts val="670"/>
              </a:spcBef>
              <a:buAutoNum type="arabicPeriod"/>
              <a:tabLst>
                <a:tab pos="926465" algn="l"/>
                <a:tab pos="927100" algn="l"/>
              </a:tabLst>
            </a:pPr>
            <a:r>
              <a:rPr sz="2800" spc="-240" dirty="0">
                <a:latin typeface="Calibri"/>
                <a:cs typeface="Calibri"/>
              </a:rPr>
              <a:t>T</a:t>
            </a:r>
            <a:r>
              <a:rPr sz="2800" spc="-5" dirty="0">
                <a:latin typeface="Calibri"/>
                <a:cs typeface="Calibri"/>
              </a:rPr>
              <a:t>e</a:t>
            </a:r>
            <a:r>
              <a:rPr sz="2800" spc="-20" dirty="0">
                <a:latin typeface="Calibri"/>
                <a:cs typeface="Calibri"/>
              </a:rPr>
              <a:t>s</a:t>
            </a:r>
            <a:r>
              <a:rPr sz="2800" dirty="0">
                <a:latin typeface="Calibri"/>
                <a:cs typeface="Calibri"/>
              </a:rPr>
              <a:t>t</a:t>
            </a:r>
            <a:r>
              <a:rPr sz="2800" spc="-65" dirty="0">
                <a:latin typeface="Calibri"/>
                <a:cs typeface="Calibri"/>
              </a:rPr>
              <a:t> </a:t>
            </a:r>
            <a:r>
              <a:rPr sz="2800" spc="-5" dirty="0">
                <a:latin typeface="Calibri"/>
                <a:cs typeface="Calibri"/>
              </a:rPr>
              <a:t>D</a:t>
            </a:r>
            <a:r>
              <a:rPr sz="2800" spc="-30" dirty="0">
                <a:latin typeface="Calibri"/>
                <a:cs typeface="Calibri"/>
              </a:rPr>
              <a:t>at</a:t>
            </a:r>
            <a:r>
              <a:rPr sz="2800" dirty="0">
                <a:latin typeface="Calibri"/>
                <a:cs typeface="Calibri"/>
              </a:rPr>
              <a:t>a</a:t>
            </a:r>
            <a:endParaRPr sz="2800">
              <a:latin typeface="Calibri"/>
              <a:cs typeface="Calibri"/>
            </a:endParaRPr>
          </a:p>
          <a:p>
            <a:pPr marL="926465" lvl="1" indent="-515620">
              <a:lnSpc>
                <a:spcPct val="100000"/>
              </a:lnSpc>
              <a:spcBef>
                <a:spcPts val="675"/>
              </a:spcBef>
              <a:buAutoNum type="arabicPeriod"/>
              <a:tabLst>
                <a:tab pos="926465" algn="l"/>
                <a:tab pos="927100" algn="l"/>
              </a:tabLst>
            </a:pPr>
            <a:r>
              <a:rPr sz="2800" spc="-20" dirty="0">
                <a:latin typeface="Calibri"/>
                <a:cs typeface="Calibri"/>
              </a:rPr>
              <a:t>Validation</a:t>
            </a:r>
            <a:r>
              <a:rPr sz="2800" spc="-80" dirty="0">
                <a:latin typeface="Calibri"/>
                <a:cs typeface="Calibri"/>
              </a:rPr>
              <a:t> </a:t>
            </a:r>
            <a:r>
              <a:rPr sz="2800" spc="-15" dirty="0">
                <a:latin typeface="Calibri"/>
                <a:cs typeface="Calibri"/>
              </a:rPr>
              <a:t>Data</a:t>
            </a:r>
            <a:endParaRPr sz="28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9463" y="464629"/>
            <a:ext cx="3001645" cy="695325"/>
          </a:xfrm>
          <a:prstGeom prst="rect">
            <a:avLst/>
          </a:prstGeom>
        </p:spPr>
        <p:txBody>
          <a:bodyPr vert="horz" wrap="square" lIns="0" tIns="11430" rIns="0" bIns="0" rtlCol="0">
            <a:spAutoFit/>
          </a:bodyPr>
          <a:lstStyle/>
          <a:p>
            <a:pPr marL="12700">
              <a:lnSpc>
                <a:spcPct val="100000"/>
              </a:lnSpc>
              <a:spcBef>
                <a:spcPts val="90"/>
              </a:spcBef>
            </a:pPr>
            <a:r>
              <a:rPr spc="-55" dirty="0"/>
              <a:t>Training</a:t>
            </a:r>
            <a:r>
              <a:rPr spc="-25" dirty="0"/>
              <a:t> </a:t>
            </a:r>
            <a:r>
              <a:rPr spc="-30" dirty="0"/>
              <a:t>Data</a:t>
            </a:r>
          </a:p>
        </p:txBody>
      </p:sp>
      <p:sp>
        <p:nvSpPr>
          <p:cNvPr id="3" name="object 3"/>
          <p:cNvSpPr txBox="1"/>
          <p:nvPr/>
        </p:nvSpPr>
        <p:spPr>
          <a:xfrm>
            <a:off x="535940" y="1513726"/>
            <a:ext cx="7369175" cy="1849864"/>
          </a:xfrm>
          <a:prstGeom prst="rect">
            <a:avLst/>
          </a:prstGeom>
        </p:spPr>
        <p:txBody>
          <a:bodyPr vert="horz" wrap="square" lIns="0" tIns="61594" rIns="0" bIns="0" rtlCol="0">
            <a:spAutoFit/>
          </a:bodyPr>
          <a:lstStyle/>
          <a:p>
            <a:pPr marL="356870" indent="-344805">
              <a:lnSpc>
                <a:spcPct val="100000"/>
              </a:lnSpc>
              <a:spcBef>
                <a:spcPts val="484"/>
              </a:spcBef>
              <a:buFont typeface="Arial"/>
              <a:buChar char="•"/>
              <a:tabLst>
                <a:tab pos="356870" algn="l"/>
                <a:tab pos="357505" algn="l"/>
              </a:tabLst>
            </a:pPr>
            <a:r>
              <a:rPr sz="3000" spc="-30" dirty="0">
                <a:latin typeface="Calibri"/>
                <a:cs typeface="Calibri"/>
              </a:rPr>
              <a:t>Training</a:t>
            </a:r>
            <a:r>
              <a:rPr sz="3000" spc="-90" dirty="0">
                <a:latin typeface="Calibri"/>
                <a:cs typeface="Calibri"/>
              </a:rPr>
              <a:t> </a:t>
            </a:r>
            <a:r>
              <a:rPr sz="3000" spc="-15" dirty="0">
                <a:latin typeface="Calibri"/>
                <a:cs typeface="Calibri"/>
              </a:rPr>
              <a:t>Data:</a:t>
            </a:r>
            <a:endParaRPr sz="3000" dirty="0">
              <a:latin typeface="Calibri"/>
              <a:cs typeface="Calibri"/>
            </a:endParaRPr>
          </a:p>
          <a:p>
            <a:pPr marL="756285" lvl="1" indent="-286385">
              <a:lnSpc>
                <a:spcPct val="100000"/>
              </a:lnSpc>
              <a:spcBef>
                <a:spcPts val="330"/>
              </a:spcBef>
              <a:buFont typeface="Arial"/>
              <a:buChar char="–"/>
              <a:tabLst>
                <a:tab pos="756285" algn="l"/>
              </a:tabLst>
            </a:pPr>
            <a:r>
              <a:rPr sz="2600" spc="-5" dirty="0">
                <a:latin typeface="Calibri"/>
                <a:cs typeface="Calibri"/>
              </a:rPr>
              <a:t>The</a:t>
            </a:r>
            <a:r>
              <a:rPr sz="2600" spc="-35" dirty="0">
                <a:latin typeface="Calibri"/>
                <a:cs typeface="Calibri"/>
              </a:rPr>
              <a:t> </a:t>
            </a:r>
            <a:r>
              <a:rPr sz="2600" spc="-15" dirty="0">
                <a:latin typeface="Calibri"/>
                <a:cs typeface="Calibri"/>
              </a:rPr>
              <a:t>set</a:t>
            </a:r>
            <a:r>
              <a:rPr sz="2600" dirty="0">
                <a:latin typeface="Calibri"/>
                <a:cs typeface="Calibri"/>
              </a:rPr>
              <a:t> </a:t>
            </a:r>
            <a:r>
              <a:rPr sz="2600" spc="-5" dirty="0">
                <a:latin typeface="Calibri"/>
                <a:cs typeface="Calibri"/>
              </a:rPr>
              <a:t>of</a:t>
            </a:r>
            <a:r>
              <a:rPr sz="2600" spc="-20" dirty="0">
                <a:latin typeface="Calibri"/>
                <a:cs typeface="Calibri"/>
              </a:rPr>
              <a:t> </a:t>
            </a:r>
            <a:r>
              <a:rPr sz="2600" spc="-15" dirty="0">
                <a:latin typeface="Calibri"/>
                <a:cs typeface="Calibri"/>
              </a:rPr>
              <a:t>data</a:t>
            </a:r>
            <a:r>
              <a:rPr sz="2600" spc="10" dirty="0">
                <a:latin typeface="Calibri"/>
                <a:cs typeface="Calibri"/>
              </a:rPr>
              <a:t> </a:t>
            </a:r>
            <a:r>
              <a:rPr sz="2600" spc="-5" dirty="0">
                <a:latin typeface="Calibri"/>
                <a:cs typeface="Calibri"/>
              </a:rPr>
              <a:t>used</a:t>
            </a:r>
            <a:r>
              <a:rPr sz="2600" spc="-15" dirty="0">
                <a:latin typeface="Calibri"/>
                <a:cs typeface="Calibri"/>
              </a:rPr>
              <a:t> </a:t>
            </a:r>
            <a:r>
              <a:rPr sz="2600" spc="-20" dirty="0">
                <a:latin typeface="Calibri"/>
                <a:cs typeface="Calibri"/>
              </a:rPr>
              <a:t>to</a:t>
            </a:r>
            <a:r>
              <a:rPr sz="2600" spc="5" dirty="0">
                <a:latin typeface="Calibri"/>
                <a:cs typeface="Calibri"/>
              </a:rPr>
              <a:t> </a:t>
            </a:r>
            <a:r>
              <a:rPr sz="2600" spc="-5" dirty="0">
                <a:latin typeface="Calibri"/>
                <a:cs typeface="Calibri"/>
              </a:rPr>
              <a:t>fit</a:t>
            </a:r>
            <a:r>
              <a:rPr sz="2600" dirty="0">
                <a:latin typeface="Calibri"/>
                <a:cs typeface="Calibri"/>
              </a:rPr>
              <a:t> </a:t>
            </a:r>
            <a:r>
              <a:rPr sz="2600" spc="-10" dirty="0">
                <a:latin typeface="Calibri"/>
                <a:cs typeface="Calibri"/>
              </a:rPr>
              <a:t>the </a:t>
            </a:r>
            <a:r>
              <a:rPr sz="2600" spc="-5" dirty="0">
                <a:latin typeface="Calibri"/>
                <a:cs typeface="Calibri"/>
              </a:rPr>
              <a:t>model.</a:t>
            </a:r>
            <a:endParaRPr sz="2600" dirty="0">
              <a:latin typeface="Calibri"/>
              <a:cs typeface="Calibri"/>
            </a:endParaRPr>
          </a:p>
          <a:p>
            <a:pPr marL="756285" marR="5080" lvl="1" indent="-286385">
              <a:lnSpc>
                <a:spcPts val="2810"/>
              </a:lnSpc>
              <a:spcBef>
                <a:spcPts val="665"/>
              </a:spcBef>
              <a:buFont typeface="Arial"/>
              <a:buChar char="–"/>
              <a:tabLst>
                <a:tab pos="756285" algn="l"/>
              </a:tabLst>
            </a:pPr>
            <a:r>
              <a:rPr sz="2600" spc="-5" dirty="0">
                <a:latin typeface="Calibri"/>
                <a:cs typeface="Calibri"/>
              </a:rPr>
              <a:t>The</a:t>
            </a:r>
            <a:r>
              <a:rPr sz="2600" spc="-35" dirty="0">
                <a:latin typeface="Calibri"/>
                <a:cs typeface="Calibri"/>
              </a:rPr>
              <a:t> </a:t>
            </a:r>
            <a:r>
              <a:rPr sz="2600" spc="-5" dirty="0">
                <a:latin typeface="Calibri"/>
                <a:cs typeface="Calibri"/>
              </a:rPr>
              <a:t>actual</a:t>
            </a:r>
            <a:r>
              <a:rPr sz="2600" spc="-10" dirty="0">
                <a:latin typeface="Calibri"/>
                <a:cs typeface="Calibri"/>
              </a:rPr>
              <a:t> </a:t>
            </a:r>
            <a:r>
              <a:rPr sz="2600" spc="-15" dirty="0">
                <a:latin typeface="Calibri"/>
                <a:cs typeface="Calibri"/>
              </a:rPr>
              <a:t>dataset</a:t>
            </a:r>
            <a:r>
              <a:rPr sz="2600" spc="5" dirty="0">
                <a:latin typeface="Calibri"/>
                <a:cs typeface="Calibri"/>
              </a:rPr>
              <a:t> </a:t>
            </a:r>
            <a:r>
              <a:rPr sz="2600" spc="-10" dirty="0">
                <a:latin typeface="Calibri"/>
                <a:cs typeface="Calibri"/>
              </a:rPr>
              <a:t>that</a:t>
            </a:r>
            <a:r>
              <a:rPr sz="2600" spc="30" dirty="0">
                <a:latin typeface="Calibri"/>
                <a:cs typeface="Calibri"/>
              </a:rPr>
              <a:t> </a:t>
            </a:r>
            <a:r>
              <a:rPr sz="2600" spc="-20" dirty="0">
                <a:latin typeface="Calibri"/>
                <a:cs typeface="Calibri"/>
              </a:rPr>
              <a:t>we</a:t>
            </a:r>
            <a:r>
              <a:rPr sz="2600" spc="10" dirty="0">
                <a:latin typeface="Calibri"/>
                <a:cs typeface="Calibri"/>
              </a:rPr>
              <a:t> </a:t>
            </a:r>
            <a:r>
              <a:rPr sz="2600" spc="-10" dirty="0">
                <a:latin typeface="Calibri"/>
                <a:cs typeface="Calibri"/>
              </a:rPr>
              <a:t>use </a:t>
            </a:r>
            <a:r>
              <a:rPr sz="2600" spc="-20" dirty="0">
                <a:latin typeface="Calibri"/>
                <a:cs typeface="Calibri"/>
              </a:rPr>
              <a:t>to</a:t>
            </a:r>
            <a:r>
              <a:rPr sz="2600" spc="10" dirty="0">
                <a:latin typeface="Calibri"/>
                <a:cs typeface="Calibri"/>
              </a:rPr>
              <a:t> </a:t>
            </a:r>
            <a:r>
              <a:rPr sz="2600" spc="-15" dirty="0">
                <a:latin typeface="Calibri"/>
                <a:cs typeface="Calibri"/>
              </a:rPr>
              <a:t>train</a:t>
            </a:r>
            <a:r>
              <a:rPr sz="2600" spc="-10" dirty="0">
                <a:latin typeface="Calibri"/>
                <a:cs typeface="Calibri"/>
              </a:rPr>
              <a:t> the</a:t>
            </a:r>
            <a:r>
              <a:rPr sz="2600" spc="15" dirty="0">
                <a:latin typeface="Calibri"/>
                <a:cs typeface="Calibri"/>
              </a:rPr>
              <a:t> </a:t>
            </a:r>
            <a:r>
              <a:rPr sz="2600" spc="-5" dirty="0">
                <a:latin typeface="Calibri"/>
                <a:cs typeface="Calibri"/>
              </a:rPr>
              <a:t>model </a:t>
            </a:r>
            <a:r>
              <a:rPr sz="2600" spc="-575" dirty="0">
                <a:latin typeface="Calibri"/>
                <a:cs typeface="Calibri"/>
              </a:rPr>
              <a:t> </a:t>
            </a:r>
            <a:endParaRPr lang="en-US" sz="2600" dirty="0">
              <a:latin typeface="Calibri"/>
              <a:cs typeface="Calibri"/>
            </a:endParaRPr>
          </a:p>
          <a:p>
            <a:pPr marL="756285" lvl="1" indent="-286385">
              <a:lnSpc>
                <a:spcPct val="100000"/>
              </a:lnSpc>
              <a:spcBef>
                <a:spcPts val="265"/>
              </a:spcBef>
              <a:buFont typeface="Arial"/>
              <a:buChar char="–"/>
              <a:tabLst>
                <a:tab pos="756285" algn="l"/>
              </a:tabLst>
            </a:pPr>
            <a:r>
              <a:rPr lang="en-US" sz="2600" spc="-5" dirty="0">
                <a:latin typeface="Calibri"/>
                <a:cs typeface="Calibri"/>
              </a:rPr>
              <a:t>The</a:t>
            </a:r>
            <a:r>
              <a:rPr lang="en-US" sz="2600" spc="-35" dirty="0">
                <a:latin typeface="Calibri"/>
                <a:cs typeface="Calibri"/>
              </a:rPr>
              <a:t> </a:t>
            </a:r>
            <a:r>
              <a:rPr lang="en-US" sz="2600" spc="-5" dirty="0">
                <a:latin typeface="Calibri"/>
                <a:cs typeface="Calibri"/>
              </a:rPr>
              <a:t>model</a:t>
            </a:r>
            <a:r>
              <a:rPr lang="en-US" sz="2600" spc="-15" dirty="0">
                <a:latin typeface="Calibri"/>
                <a:cs typeface="Calibri"/>
              </a:rPr>
              <a:t> </a:t>
            </a:r>
            <a:r>
              <a:rPr lang="en-US" sz="2600" spc="-5" dirty="0">
                <a:latin typeface="Calibri"/>
                <a:cs typeface="Calibri"/>
              </a:rPr>
              <a:t>sees</a:t>
            </a:r>
            <a:r>
              <a:rPr lang="en-US" sz="2600" spc="-20" dirty="0">
                <a:latin typeface="Calibri"/>
                <a:cs typeface="Calibri"/>
              </a:rPr>
              <a:t> </a:t>
            </a:r>
            <a:r>
              <a:rPr lang="en-US" sz="2600" spc="-5" dirty="0">
                <a:latin typeface="Calibri"/>
                <a:cs typeface="Calibri"/>
              </a:rPr>
              <a:t>and</a:t>
            </a:r>
            <a:r>
              <a:rPr lang="en-US" sz="2600" spc="-15" dirty="0">
                <a:latin typeface="Calibri"/>
                <a:cs typeface="Calibri"/>
              </a:rPr>
              <a:t> </a:t>
            </a:r>
            <a:r>
              <a:rPr lang="en-US" sz="2600" dirty="0">
                <a:latin typeface="Calibri"/>
                <a:cs typeface="Calibri"/>
              </a:rPr>
              <a:t>learns </a:t>
            </a:r>
            <a:r>
              <a:rPr lang="en-US" sz="2600" spc="-20" dirty="0">
                <a:latin typeface="Calibri"/>
                <a:cs typeface="Calibri"/>
              </a:rPr>
              <a:t>from</a:t>
            </a:r>
            <a:r>
              <a:rPr lang="en-US" sz="2600" dirty="0">
                <a:latin typeface="Calibri"/>
                <a:cs typeface="Calibri"/>
              </a:rPr>
              <a:t> </a:t>
            </a:r>
            <a:r>
              <a:rPr lang="en-US" sz="2600" spc="-5" dirty="0">
                <a:latin typeface="Calibri"/>
                <a:cs typeface="Calibri"/>
              </a:rPr>
              <a:t>this</a:t>
            </a:r>
            <a:r>
              <a:rPr lang="en-US" sz="2600" dirty="0">
                <a:latin typeface="Calibri"/>
                <a:cs typeface="Calibri"/>
              </a:rPr>
              <a:t> </a:t>
            </a:r>
            <a:r>
              <a:rPr lang="en-US" sz="2600" spc="-15" dirty="0">
                <a:latin typeface="Calibri"/>
                <a:cs typeface="Calibri"/>
              </a:rPr>
              <a:t>data.</a:t>
            </a:r>
            <a:endParaRPr lang="en-US" sz="2600" dirty="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0566" y="464629"/>
            <a:ext cx="2101850" cy="695325"/>
          </a:xfrm>
          <a:prstGeom prst="rect">
            <a:avLst/>
          </a:prstGeom>
        </p:spPr>
        <p:txBody>
          <a:bodyPr vert="horz" wrap="square" lIns="0" tIns="11430" rIns="0" bIns="0" rtlCol="0">
            <a:spAutoFit/>
          </a:bodyPr>
          <a:lstStyle/>
          <a:p>
            <a:pPr marL="12700">
              <a:lnSpc>
                <a:spcPct val="100000"/>
              </a:lnSpc>
              <a:spcBef>
                <a:spcPts val="90"/>
              </a:spcBef>
            </a:pPr>
            <a:r>
              <a:rPr spc="-114" dirty="0"/>
              <a:t>Test</a:t>
            </a:r>
            <a:r>
              <a:rPr spc="-100" dirty="0"/>
              <a:t> </a:t>
            </a:r>
            <a:r>
              <a:rPr spc="-30" dirty="0"/>
              <a:t>Data</a:t>
            </a:r>
          </a:p>
        </p:txBody>
      </p:sp>
      <p:sp>
        <p:nvSpPr>
          <p:cNvPr id="3" name="object 3"/>
          <p:cNvSpPr txBox="1"/>
          <p:nvPr/>
        </p:nvSpPr>
        <p:spPr>
          <a:xfrm>
            <a:off x="535940" y="1544828"/>
            <a:ext cx="8019415" cy="2554605"/>
          </a:xfrm>
          <a:prstGeom prst="rect">
            <a:avLst/>
          </a:prstGeom>
        </p:spPr>
        <p:txBody>
          <a:bodyPr vert="horz" wrap="square" lIns="0" tIns="12065" rIns="0" bIns="0" rtlCol="0">
            <a:spAutoFit/>
          </a:bodyPr>
          <a:lstStyle/>
          <a:p>
            <a:pPr marL="356870" indent="-344805">
              <a:lnSpc>
                <a:spcPct val="100000"/>
              </a:lnSpc>
              <a:spcBef>
                <a:spcPts val="95"/>
              </a:spcBef>
              <a:buFont typeface="Arial"/>
              <a:buChar char="•"/>
              <a:tabLst>
                <a:tab pos="356870" algn="l"/>
                <a:tab pos="357505" algn="l"/>
              </a:tabLst>
            </a:pPr>
            <a:r>
              <a:rPr sz="2500" spc="-215" dirty="0">
                <a:latin typeface="Calibri"/>
                <a:cs typeface="Calibri"/>
              </a:rPr>
              <a:t>T</a:t>
            </a:r>
            <a:r>
              <a:rPr sz="2500" dirty="0">
                <a:latin typeface="Calibri"/>
                <a:cs typeface="Calibri"/>
              </a:rPr>
              <a:t>e</a:t>
            </a:r>
            <a:r>
              <a:rPr sz="2500" spc="-25" dirty="0">
                <a:latin typeface="Calibri"/>
                <a:cs typeface="Calibri"/>
              </a:rPr>
              <a:t>s</a:t>
            </a:r>
            <a:r>
              <a:rPr sz="2500" spc="-5" dirty="0">
                <a:latin typeface="Calibri"/>
                <a:cs typeface="Calibri"/>
              </a:rPr>
              <a:t>t</a:t>
            </a:r>
            <a:r>
              <a:rPr sz="2500" spc="-60" dirty="0">
                <a:latin typeface="Calibri"/>
                <a:cs typeface="Calibri"/>
              </a:rPr>
              <a:t> </a:t>
            </a:r>
            <a:r>
              <a:rPr sz="2500" spc="-10" dirty="0">
                <a:latin typeface="Calibri"/>
                <a:cs typeface="Calibri"/>
              </a:rPr>
              <a:t>D</a:t>
            </a:r>
            <a:r>
              <a:rPr sz="2500" spc="-30" dirty="0">
                <a:latin typeface="Calibri"/>
                <a:cs typeface="Calibri"/>
              </a:rPr>
              <a:t>a</a:t>
            </a:r>
            <a:r>
              <a:rPr sz="2500" spc="-25" dirty="0">
                <a:latin typeface="Calibri"/>
                <a:cs typeface="Calibri"/>
              </a:rPr>
              <a:t>t</a:t>
            </a:r>
            <a:r>
              <a:rPr sz="2500" dirty="0">
                <a:latin typeface="Calibri"/>
                <a:cs typeface="Calibri"/>
              </a:rPr>
              <a:t>a</a:t>
            </a:r>
            <a:r>
              <a:rPr sz="2500" spc="-5" dirty="0">
                <a:latin typeface="Calibri"/>
                <a:cs typeface="Calibri"/>
              </a:rPr>
              <a:t>:</a:t>
            </a:r>
            <a:endParaRPr sz="2500">
              <a:latin typeface="Calibri"/>
              <a:cs typeface="Calibri"/>
            </a:endParaRPr>
          </a:p>
          <a:p>
            <a:pPr marL="756285" marR="5080" lvl="1" indent="-287020">
              <a:lnSpc>
                <a:spcPts val="2110"/>
              </a:lnSpc>
              <a:spcBef>
                <a:spcPts val="525"/>
              </a:spcBef>
              <a:buFont typeface="Arial"/>
              <a:buChar char="–"/>
              <a:tabLst>
                <a:tab pos="756285" algn="l"/>
                <a:tab pos="756920" algn="l"/>
              </a:tabLst>
            </a:pPr>
            <a:r>
              <a:rPr sz="2200" dirty="0">
                <a:latin typeface="Calibri"/>
                <a:cs typeface="Calibri"/>
              </a:rPr>
              <a:t>The</a:t>
            </a:r>
            <a:r>
              <a:rPr sz="2200" spc="-40" dirty="0">
                <a:latin typeface="Calibri"/>
                <a:cs typeface="Calibri"/>
              </a:rPr>
              <a:t> </a:t>
            </a:r>
            <a:r>
              <a:rPr sz="2200" spc="-10" dirty="0">
                <a:latin typeface="Calibri"/>
                <a:cs typeface="Calibri"/>
              </a:rPr>
              <a:t>set</a:t>
            </a:r>
            <a:r>
              <a:rPr sz="2200" spc="15" dirty="0">
                <a:latin typeface="Calibri"/>
                <a:cs typeface="Calibri"/>
              </a:rPr>
              <a:t> </a:t>
            </a:r>
            <a:r>
              <a:rPr sz="2200" spc="5" dirty="0">
                <a:latin typeface="Calibri"/>
                <a:cs typeface="Calibri"/>
              </a:rPr>
              <a:t>of </a:t>
            </a:r>
            <a:r>
              <a:rPr sz="2200" spc="-15" dirty="0">
                <a:latin typeface="Calibri"/>
                <a:cs typeface="Calibri"/>
              </a:rPr>
              <a:t>data</a:t>
            </a:r>
            <a:r>
              <a:rPr sz="2200" spc="-20" dirty="0">
                <a:latin typeface="Calibri"/>
                <a:cs typeface="Calibri"/>
              </a:rPr>
              <a:t> </a:t>
            </a:r>
            <a:r>
              <a:rPr sz="2200" dirty="0">
                <a:latin typeface="Calibri"/>
                <a:cs typeface="Calibri"/>
              </a:rPr>
              <a:t>used</a:t>
            </a:r>
            <a:r>
              <a:rPr sz="2200" spc="-30" dirty="0">
                <a:latin typeface="Calibri"/>
                <a:cs typeface="Calibri"/>
              </a:rPr>
              <a:t> </a:t>
            </a:r>
            <a:r>
              <a:rPr sz="2200" spc="-10" dirty="0">
                <a:latin typeface="Calibri"/>
                <a:cs typeface="Calibri"/>
              </a:rPr>
              <a:t>to</a:t>
            </a:r>
            <a:r>
              <a:rPr sz="2200" spc="-5" dirty="0">
                <a:latin typeface="Calibri"/>
                <a:cs typeface="Calibri"/>
              </a:rPr>
              <a:t> provide</a:t>
            </a:r>
            <a:r>
              <a:rPr sz="2200" spc="-55" dirty="0">
                <a:latin typeface="Calibri"/>
                <a:cs typeface="Calibri"/>
              </a:rPr>
              <a:t> </a:t>
            </a:r>
            <a:r>
              <a:rPr sz="2200" dirty="0">
                <a:latin typeface="Calibri"/>
                <a:cs typeface="Calibri"/>
              </a:rPr>
              <a:t>an</a:t>
            </a:r>
            <a:r>
              <a:rPr sz="2200" spc="-25" dirty="0">
                <a:latin typeface="Calibri"/>
                <a:cs typeface="Calibri"/>
              </a:rPr>
              <a:t> </a:t>
            </a:r>
            <a:r>
              <a:rPr sz="2200" spc="-5" dirty="0">
                <a:latin typeface="Calibri"/>
                <a:cs typeface="Calibri"/>
              </a:rPr>
              <a:t>unbiased</a:t>
            </a:r>
            <a:r>
              <a:rPr sz="2200" spc="-30" dirty="0">
                <a:latin typeface="Calibri"/>
                <a:cs typeface="Calibri"/>
              </a:rPr>
              <a:t> </a:t>
            </a:r>
            <a:r>
              <a:rPr sz="2200" spc="-5" dirty="0">
                <a:latin typeface="Calibri"/>
                <a:cs typeface="Calibri"/>
              </a:rPr>
              <a:t>evaluation</a:t>
            </a:r>
            <a:r>
              <a:rPr sz="2200" spc="-7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a</a:t>
            </a:r>
            <a:r>
              <a:rPr sz="2200" spc="5" dirty="0">
                <a:latin typeface="Calibri"/>
                <a:cs typeface="Calibri"/>
              </a:rPr>
              <a:t> </a:t>
            </a:r>
            <a:r>
              <a:rPr sz="2200" spc="-5" dirty="0">
                <a:latin typeface="Calibri"/>
                <a:cs typeface="Calibri"/>
              </a:rPr>
              <a:t>final </a:t>
            </a:r>
            <a:r>
              <a:rPr sz="2200" spc="-484" dirty="0">
                <a:latin typeface="Calibri"/>
                <a:cs typeface="Calibri"/>
              </a:rPr>
              <a:t> </a:t>
            </a:r>
            <a:r>
              <a:rPr sz="2200" spc="5" dirty="0">
                <a:latin typeface="Calibri"/>
                <a:cs typeface="Calibri"/>
              </a:rPr>
              <a:t>model</a:t>
            </a:r>
            <a:r>
              <a:rPr sz="2200" spc="-75" dirty="0">
                <a:latin typeface="Calibri"/>
                <a:cs typeface="Calibri"/>
              </a:rPr>
              <a:t> </a:t>
            </a:r>
            <a:r>
              <a:rPr sz="2200" spc="-5" dirty="0">
                <a:latin typeface="Calibri"/>
                <a:cs typeface="Calibri"/>
              </a:rPr>
              <a:t>fit</a:t>
            </a:r>
            <a:r>
              <a:rPr sz="2200" spc="10" dirty="0">
                <a:latin typeface="Calibri"/>
                <a:cs typeface="Calibri"/>
              </a:rPr>
              <a:t> </a:t>
            </a:r>
            <a:r>
              <a:rPr sz="2200" spc="5" dirty="0">
                <a:latin typeface="Calibri"/>
                <a:cs typeface="Calibri"/>
              </a:rPr>
              <a:t>on</a:t>
            </a:r>
            <a:r>
              <a:rPr sz="2200" spc="-30" dirty="0">
                <a:latin typeface="Calibri"/>
                <a:cs typeface="Calibri"/>
              </a:rPr>
              <a:t> </a:t>
            </a:r>
            <a:r>
              <a:rPr sz="2200" dirty="0">
                <a:latin typeface="Calibri"/>
                <a:cs typeface="Calibri"/>
              </a:rPr>
              <a:t>the</a:t>
            </a:r>
            <a:r>
              <a:rPr sz="2200" spc="-15" dirty="0">
                <a:latin typeface="Calibri"/>
                <a:cs typeface="Calibri"/>
              </a:rPr>
              <a:t> </a:t>
            </a:r>
            <a:r>
              <a:rPr sz="2200" spc="-10" dirty="0">
                <a:latin typeface="Calibri"/>
                <a:cs typeface="Calibri"/>
              </a:rPr>
              <a:t>training</a:t>
            </a:r>
            <a:r>
              <a:rPr sz="2200" spc="-30" dirty="0">
                <a:latin typeface="Calibri"/>
                <a:cs typeface="Calibri"/>
              </a:rPr>
              <a:t> </a:t>
            </a:r>
            <a:r>
              <a:rPr sz="2200" spc="-10" dirty="0">
                <a:latin typeface="Calibri"/>
                <a:cs typeface="Calibri"/>
              </a:rPr>
              <a:t>dataset.</a:t>
            </a:r>
            <a:endParaRPr sz="2200">
              <a:latin typeface="Calibri"/>
              <a:cs typeface="Calibri"/>
            </a:endParaRPr>
          </a:p>
          <a:p>
            <a:pPr marL="756285" marR="389890" lvl="1" indent="-287020">
              <a:lnSpc>
                <a:spcPts val="2110"/>
              </a:lnSpc>
              <a:spcBef>
                <a:spcPts val="530"/>
              </a:spcBef>
              <a:buFont typeface="Arial"/>
              <a:buChar char="–"/>
              <a:tabLst>
                <a:tab pos="756285" algn="l"/>
                <a:tab pos="756920" algn="l"/>
              </a:tabLst>
            </a:pPr>
            <a:r>
              <a:rPr sz="2200" dirty="0">
                <a:latin typeface="Calibri"/>
                <a:cs typeface="Calibri"/>
              </a:rPr>
              <a:t>The </a:t>
            </a:r>
            <a:r>
              <a:rPr sz="2200" spc="-50" dirty="0">
                <a:latin typeface="Calibri"/>
                <a:cs typeface="Calibri"/>
              </a:rPr>
              <a:t>Test </a:t>
            </a:r>
            <a:r>
              <a:rPr sz="2200" spc="-15" dirty="0">
                <a:latin typeface="Calibri"/>
                <a:cs typeface="Calibri"/>
              </a:rPr>
              <a:t>dataset </a:t>
            </a:r>
            <a:r>
              <a:rPr sz="2200" spc="-5" dirty="0">
                <a:latin typeface="Calibri"/>
                <a:cs typeface="Calibri"/>
              </a:rPr>
              <a:t>provides </a:t>
            </a:r>
            <a:r>
              <a:rPr sz="2200" dirty="0">
                <a:latin typeface="Calibri"/>
                <a:cs typeface="Calibri"/>
              </a:rPr>
              <a:t>the </a:t>
            </a:r>
            <a:r>
              <a:rPr sz="2200" spc="-5" dirty="0">
                <a:latin typeface="Calibri"/>
                <a:cs typeface="Calibri"/>
              </a:rPr>
              <a:t>gold </a:t>
            </a:r>
            <a:r>
              <a:rPr sz="2200" spc="-10" dirty="0">
                <a:latin typeface="Calibri"/>
                <a:cs typeface="Calibri"/>
              </a:rPr>
              <a:t>standard </a:t>
            </a:r>
            <a:r>
              <a:rPr sz="2200" dirty="0">
                <a:latin typeface="Calibri"/>
                <a:cs typeface="Calibri"/>
              </a:rPr>
              <a:t>used </a:t>
            </a:r>
            <a:r>
              <a:rPr sz="2200" spc="-10" dirty="0">
                <a:latin typeface="Calibri"/>
                <a:cs typeface="Calibri"/>
              </a:rPr>
              <a:t>to evaluate </a:t>
            </a:r>
            <a:r>
              <a:rPr sz="2200" spc="-484" dirty="0">
                <a:latin typeface="Calibri"/>
                <a:cs typeface="Calibri"/>
              </a:rPr>
              <a:t> </a:t>
            </a:r>
            <a:r>
              <a:rPr sz="2200" dirty="0">
                <a:latin typeface="Calibri"/>
                <a:cs typeface="Calibri"/>
              </a:rPr>
              <a:t>the</a:t>
            </a:r>
            <a:r>
              <a:rPr sz="2200" spc="-45" dirty="0">
                <a:latin typeface="Calibri"/>
                <a:cs typeface="Calibri"/>
              </a:rPr>
              <a:t> </a:t>
            </a:r>
            <a:r>
              <a:rPr sz="2200" spc="5" dirty="0">
                <a:latin typeface="Calibri"/>
                <a:cs typeface="Calibri"/>
              </a:rPr>
              <a:t>model.</a:t>
            </a:r>
            <a:endParaRPr sz="2200">
              <a:latin typeface="Calibri"/>
              <a:cs typeface="Calibri"/>
            </a:endParaRPr>
          </a:p>
          <a:p>
            <a:pPr marL="756285" lvl="1" indent="-287020">
              <a:lnSpc>
                <a:spcPct val="100000"/>
              </a:lnSpc>
              <a:spcBef>
                <a:spcPts val="25"/>
              </a:spcBef>
              <a:buFont typeface="Arial"/>
              <a:buChar char="–"/>
              <a:tabLst>
                <a:tab pos="756285" algn="l"/>
                <a:tab pos="756920" algn="l"/>
              </a:tabLst>
            </a:pPr>
            <a:r>
              <a:rPr sz="2200" spc="-5" dirty="0">
                <a:latin typeface="Calibri"/>
                <a:cs typeface="Calibri"/>
              </a:rPr>
              <a:t>It</a:t>
            </a:r>
            <a:r>
              <a:rPr sz="2200" spc="-40" dirty="0">
                <a:latin typeface="Calibri"/>
                <a:cs typeface="Calibri"/>
              </a:rPr>
              <a:t> </a:t>
            </a:r>
            <a:r>
              <a:rPr sz="2200" dirty="0">
                <a:latin typeface="Calibri"/>
                <a:cs typeface="Calibri"/>
              </a:rPr>
              <a:t>is</a:t>
            </a:r>
            <a:r>
              <a:rPr sz="2200" spc="5" dirty="0">
                <a:latin typeface="Calibri"/>
                <a:cs typeface="Calibri"/>
              </a:rPr>
              <a:t> </a:t>
            </a:r>
            <a:r>
              <a:rPr sz="2200" dirty="0">
                <a:latin typeface="Calibri"/>
                <a:cs typeface="Calibri"/>
              </a:rPr>
              <a:t>only</a:t>
            </a:r>
            <a:r>
              <a:rPr sz="2200" spc="-15" dirty="0">
                <a:latin typeface="Calibri"/>
                <a:cs typeface="Calibri"/>
              </a:rPr>
              <a:t> </a:t>
            </a:r>
            <a:r>
              <a:rPr sz="2200" dirty="0">
                <a:latin typeface="Calibri"/>
                <a:cs typeface="Calibri"/>
              </a:rPr>
              <a:t>used</a:t>
            </a:r>
            <a:r>
              <a:rPr sz="2200" spc="-30" dirty="0">
                <a:latin typeface="Calibri"/>
                <a:cs typeface="Calibri"/>
              </a:rPr>
              <a:t> </a:t>
            </a:r>
            <a:r>
              <a:rPr sz="2200" dirty="0">
                <a:latin typeface="Calibri"/>
                <a:cs typeface="Calibri"/>
              </a:rPr>
              <a:t>once</a:t>
            </a:r>
            <a:r>
              <a:rPr sz="2200" spc="-15" dirty="0">
                <a:latin typeface="Calibri"/>
                <a:cs typeface="Calibri"/>
              </a:rPr>
              <a:t> </a:t>
            </a:r>
            <a:r>
              <a:rPr sz="2200" dirty="0">
                <a:latin typeface="Calibri"/>
                <a:cs typeface="Calibri"/>
              </a:rPr>
              <a:t>a</a:t>
            </a:r>
            <a:r>
              <a:rPr sz="2200" spc="-25" dirty="0">
                <a:latin typeface="Calibri"/>
                <a:cs typeface="Calibri"/>
              </a:rPr>
              <a:t> </a:t>
            </a:r>
            <a:r>
              <a:rPr sz="2200" spc="5" dirty="0">
                <a:latin typeface="Calibri"/>
                <a:cs typeface="Calibri"/>
              </a:rPr>
              <a:t>model</a:t>
            </a:r>
            <a:r>
              <a:rPr sz="2200" spc="-25" dirty="0">
                <a:latin typeface="Calibri"/>
                <a:cs typeface="Calibri"/>
              </a:rPr>
              <a:t> </a:t>
            </a:r>
            <a:r>
              <a:rPr sz="2200" dirty="0">
                <a:latin typeface="Calibri"/>
                <a:cs typeface="Calibri"/>
              </a:rPr>
              <a:t>is</a:t>
            </a:r>
            <a:r>
              <a:rPr sz="2200" spc="-20" dirty="0">
                <a:latin typeface="Calibri"/>
                <a:cs typeface="Calibri"/>
              </a:rPr>
              <a:t> </a:t>
            </a:r>
            <a:r>
              <a:rPr sz="2200" spc="-5" dirty="0">
                <a:latin typeface="Calibri"/>
                <a:cs typeface="Calibri"/>
              </a:rPr>
              <a:t>completely</a:t>
            </a:r>
            <a:r>
              <a:rPr sz="2200" spc="-30" dirty="0">
                <a:latin typeface="Calibri"/>
                <a:cs typeface="Calibri"/>
              </a:rPr>
              <a:t> </a:t>
            </a:r>
            <a:r>
              <a:rPr sz="2200" spc="-10" dirty="0">
                <a:latin typeface="Calibri"/>
                <a:cs typeface="Calibri"/>
              </a:rPr>
              <a:t>trained.</a:t>
            </a:r>
            <a:endParaRPr sz="2200">
              <a:latin typeface="Calibri"/>
              <a:cs typeface="Calibri"/>
            </a:endParaRPr>
          </a:p>
          <a:p>
            <a:pPr marL="756285" marR="525780" lvl="1" indent="-287020">
              <a:lnSpc>
                <a:spcPts val="2110"/>
              </a:lnSpc>
              <a:spcBef>
                <a:spcPts val="509"/>
              </a:spcBef>
              <a:buFont typeface="Arial"/>
              <a:buChar char="–"/>
              <a:tabLst>
                <a:tab pos="756285" algn="l"/>
                <a:tab pos="756920" algn="l"/>
              </a:tabLst>
            </a:pPr>
            <a:r>
              <a:rPr sz="2200" dirty="0">
                <a:latin typeface="Calibri"/>
                <a:cs typeface="Calibri"/>
              </a:rPr>
              <a:t>The </a:t>
            </a:r>
            <a:r>
              <a:rPr sz="2200" spc="-10" dirty="0">
                <a:latin typeface="Calibri"/>
                <a:cs typeface="Calibri"/>
              </a:rPr>
              <a:t>test set </a:t>
            </a:r>
            <a:r>
              <a:rPr sz="2200" dirty="0">
                <a:latin typeface="Calibri"/>
                <a:cs typeface="Calibri"/>
              </a:rPr>
              <a:t>is </a:t>
            </a:r>
            <a:r>
              <a:rPr sz="2200" spc="-10" dirty="0">
                <a:latin typeface="Calibri"/>
                <a:cs typeface="Calibri"/>
              </a:rPr>
              <a:t>generally what </a:t>
            </a:r>
            <a:r>
              <a:rPr sz="2200" dirty="0">
                <a:latin typeface="Calibri"/>
                <a:cs typeface="Calibri"/>
              </a:rPr>
              <a:t>is used </a:t>
            </a:r>
            <a:r>
              <a:rPr sz="2200" spc="-10" dirty="0">
                <a:latin typeface="Calibri"/>
                <a:cs typeface="Calibri"/>
              </a:rPr>
              <a:t>to evaluate </a:t>
            </a:r>
            <a:r>
              <a:rPr sz="2200" spc="-5" dirty="0">
                <a:latin typeface="Calibri"/>
                <a:cs typeface="Calibri"/>
              </a:rPr>
              <a:t>competing </a:t>
            </a:r>
            <a:r>
              <a:rPr sz="2200" spc="-484" dirty="0">
                <a:latin typeface="Calibri"/>
                <a:cs typeface="Calibri"/>
              </a:rPr>
              <a:t> </a:t>
            </a:r>
            <a:r>
              <a:rPr sz="2200" dirty="0">
                <a:latin typeface="Calibri"/>
                <a:cs typeface="Calibri"/>
              </a:rPr>
              <a:t>models.</a:t>
            </a:r>
            <a:endParaRPr sz="22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1750" y="464629"/>
            <a:ext cx="3476625" cy="695325"/>
          </a:xfrm>
          <a:prstGeom prst="rect">
            <a:avLst/>
          </a:prstGeom>
        </p:spPr>
        <p:txBody>
          <a:bodyPr vert="horz" wrap="square" lIns="0" tIns="11430" rIns="0" bIns="0" rtlCol="0">
            <a:spAutoFit/>
          </a:bodyPr>
          <a:lstStyle/>
          <a:p>
            <a:pPr marL="12700">
              <a:lnSpc>
                <a:spcPct val="100000"/>
              </a:lnSpc>
              <a:spcBef>
                <a:spcPts val="90"/>
              </a:spcBef>
            </a:pPr>
            <a:r>
              <a:rPr spc="-35" dirty="0"/>
              <a:t>Validation </a:t>
            </a:r>
            <a:r>
              <a:rPr spc="-30" dirty="0"/>
              <a:t>Data</a:t>
            </a:r>
          </a:p>
        </p:txBody>
      </p:sp>
      <p:sp>
        <p:nvSpPr>
          <p:cNvPr id="3" name="object 3"/>
          <p:cNvSpPr txBox="1"/>
          <p:nvPr/>
        </p:nvSpPr>
        <p:spPr>
          <a:xfrm>
            <a:off x="535940" y="1569211"/>
            <a:ext cx="7983220" cy="2002789"/>
          </a:xfrm>
          <a:prstGeom prst="rect">
            <a:avLst/>
          </a:prstGeom>
        </p:spPr>
        <p:txBody>
          <a:bodyPr vert="horz" wrap="square" lIns="0" tIns="55244" rIns="0" bIns="0" rtlCol="0">
            <a:spAutoFit/>
          </a:bodyPr>
          <a:lstStyle/>
          <a:p>
            <a:pPr marL="356870" marR="21590" indent="-344805">
              <a:lnSpc>
                <a:spcPct val="90000"/>
              </a:lnSpc>
              <a:spcBef>
                <a:spcPts val="434"/>
              </a:spcBef>
              <a:buFont typeface="Arial"/>
              <a:buChar char="•"/>
              <a:tabLst>
                <a:tab pos="356870" algn="l"/>
                <a:tab pos="357505" algn="l"/>
              </a:tabLst>
            </a:pPr>
            <a:r>
              <a:rPr sz="2700" spc="5" dirty="0">
                <a:latin typeface="Calibri"/>
                <a:cs typeface="Calibri"/>
              </a:rPr>
              <a:t>Some</a:t>
            </a:r>
            <a:r>
              <a:rPr sz="2700" spc="-65" dirty="0">
                <a:latin typeface="Calibri"/>
                <a:cs typeface="Calibri"/>
              </a:rPr>
              <a:t> </a:t>
            </a:r>
            <a:r>
              <a:rPr sz="2700" dirty="0">
                <a:latin typeface="Calibri"/>
                <a:cs typeface="Calibri"/>
              </a:rPr>
              <a:t>Machine</a:t>
            </a:r>
            <a:r>
              <a:rPr sz="2700" spc="-40" dirty="0">
                <a:latin typeface="Calibri"/>
                <a:cs typeface="Calibri"/>
              </a:rPr>
              <a:t> </a:t>
            </a:r>
            <a:r>
              <a:rPr sz="2700" dirty="0">
                <a:latin typeface="Calibri"/>
                <a:cs typeface="Calibri"/>
              </a:rPr>
              <a:t>Learning</a:t>
            </a:r>
            <a:r>
              <a:rPr sz="2700" spc="-40" dirty="0">
                <a:latin typeface="Calibri"/>
                <a:cs typeface="Calibri"/>
              </a:rPr>
              <a:t> </a:t>
            </a:r>
            <a:r>
              <a:rPr sz="2700" spc="-5" dirty="0">
                <a:latin typeface="Calibri"/>
                <a:cs typeface="Calibri"/>
              </a:rPr>
              <a:t>software</a:t>
            </a:r>
            <a:r>
              <a:rPr sz="2700" spc="-90" dirty="0">
                <a:latin typeface="Calibri"/>
                <a:cs typeface="Calibri"/>
              </a:rPr>
              <a:t> </a:t>
            </a:r>
            <a:r>
              <a:rPr sz="2700" spc="-5" dirty="0">
                <a:latin typeface="Calibri"/>
                <a:cs typeface="Calibri"/>
              </a:rPr>
              <a:t>uses</a:t>
            </a:r>
            <a:r>
              <a:rPr sz="2700" spc="-15" dirty="0">
                <a:latin typeface="Calibri"/>
                <a:cs typeface="Calibri"/>
              </a:rPr>
              <a:t> </a:t>
            </a:r>
            <a:r>
              <a:rPr sz="2700" spc="5" dirty="0">
                <a:latin typeface="Calibri"/>
                <a:cs typeface="Calibri"/>
              </a:rPr>
              <a:t>a</a:t>
            </a:r>
            <a:r>
              <a:rPr sz="2700" spc="-15" dirty="0">
                <a:latin typeface="Calibri"/>
                <a:cs typeface="Calibri"/>
              </a:rPr>
              <a:t> </a:t>
            </a:r>
            <a:r>
              <a:rPr sz="2700" dirty="0">
                <a:latin typeface="Calibri"/>
                <a:cs typeface="Calibri"/>
              </a:rPr>
              <a:t>portion</a:t>
            </a:r>
            <a:r>
              <a:rPr sz="2700" spc="-45" dirty="0">
                <a:latin typeface="Calibri"/>
                <a:cs typeface="Calibri"/>
              </a:rPr>
              <a:t> </a:t>
            </a:r>
            <a:r>
              <a:rPr sz="2700" spc="5" dirty="0">
                <a:latin typeface="Calibri"/>
                <a:cs typeface="Calibri"/>
              </a:rPr>
              <a:t>of</a:t>
            </a:r>
            <a:r>
              <a:rPr sz="2700" spc="-25" dirty="0">
                <a:latin typeface="Calibri"/>
                <a:cs typeface="Calibri"/>
              </a:rPr>
              <a:t> </a:t>
            </a:r>
            <a:r>
              <a:rPr sz="2700" dirty="0">
                <a:latin typeface="Calibri"/>
                <a:cs typeface="Calibri"/>
              </a:rPr>
              <a:t>the </a:t>
            </a:r>
            <a:r>
              <a:rPr sz="2700" spc="-595" dirty="0">
                <a:latin typeface="Calibri"/>
                <a:cs typeface="Calibri"/>
              </a:rPr>
              <a:t> </a:t>
            </a:r>
            <a:r>
              <a:rPr sz="2700" spc="-30" dirty="0">
                <a:latin typeface="Calibri"/>
                <a:cs typeface="Calibri"/>
              </a:rPr>
              <a:t>Training </a:t>
            </a:r>
            <a:r>
              <a:rPr sz="2700" spc="-10" dirty="0">
                <a:latin typeface="Calibri"/>
                <a:cs typeface="Calibri"/>
              </a:rPr>
              <a:t>Data </a:t>
            </a:r>
            <a:r>
              <a:rPr sz="2700" dirty="0">
                <a:latin typeface="Calibri"/>
                <a:cs typeface="Calibri"/>
              </a:rPr>
              <a:t>as </a:t>
            </a:r>
            <a:r>
              <a:rPr sz="2700" spc="-15" dirty="0">
                <a:latin typeface="Calibri"/>
                <a:cs typeface="Calibri"/>
              </a:rPr>
              <a:t>Validation </a:t>
            </a:r>
            <a:r>
              <a:rPr sz="2700" spc="-10" dirty="0">
                <a:latin typeface="Calibri"/>
                <a:cs typeface="Calibri"/>
              </a:rPr>
              <a:t>Data to </a:t>
            </a:r>
            <a:r>
              <a:rPr sz="2700" spc="-5" dirty="0">
                <a:latin typeface="Calibri"/>
                <a:cs typeface="Calibri"/>
              </a:rPr>
              <a:t>fine </a:t>
            </a:r>
            <a:r>
              <a:rPr sz="2700" dirty="0">
                <a:latin typeface="Calibri"/>
                <a:cs typeface="Calibri"/>
              </a:rPr>
              <a:t>tune </a:t>
            </a:r>
            <a:r>
              <a:rPr sz="2700" spc="-10" dirty="0">
                <a:latin typeface="Calibri"/>
                <a:cs typeface="Calibri"/>
              </a:rPr>
              <a:t>internal </a:t>
            </a:r>
            <a:r>
              <a:rPr sz="2700" spc="-5" dirty="0">
                <a:latin typeface="Calibri"/>
                <a:cs typeface="Calibri"/>
              </a:rPr>
              <a:t> </a:t>
            </a:r>
            <a:r>
              <a:rPr sz="2700" spc="-20" dirty="0">
                <a:latin typeface="Calibri"/>
                <a:cs typeface="Calibri"/>
              </a:rPr>
              <a:t>parameters</a:t>
            </a:r>
            <a:r>
              <a:rPr sz="2700" spc="-70" dirty="0">
                <a:latin typeface="Calibri"/>
                <a:cs typeface="Calibri"/>
              </a:rPr>
              <a:t> </a:t>
            </a:r>
            <a:r>
              <a:rPr sz="2700" spc="5" dirty="0">
                <a:latin typeface="Calibri"/>
                <a:cs typeface="Calibri"/>
              </a:rPr>
              <a:t>of</a:t>
            </a:r>
            <a:r>
              <a:rPr sz="2700" spc="-20" dirty="0">
                <a:latin typeface="Calibri"/>
                <a:cs typeface="Calibri"/>
              </a:rPr>
              <a:t> </a:t>
            </a:r>
            <a:r>
              <a:rPr sz="2700" dirty="0">
                <a:latin typeface="Calibri"/>
                <a:cs typeface="Calibri"/>
              </a:rPr>
              <a:t>the</a:t>
            </a:r>
            <a:r>
              <a:rPr sz="2700" spc="-45" dirty="0">
                <a:latin typeface="Calibri"/>
                <a:cs typeface="Calibri"/>
              </a:rPr>
              <a:t> </a:t>
            </a:r>
            <a:r>
              <a:rPr sz="2700" dirty="0">
                <a:latin typeface="Calibri"/>
                <a:cs typeface="Calibri"/>
              </a:rPr>
              <a:t>model</a:t>
            </a:r>
            <a:r>
              <a:rPr sz="2700" spc="-5" dirty="0">
                <a:latin typeface="Calibri"/>
                <a:cs typeface="Calibri"/>
              </a:rPr>
              <a:t> during</a:t>
            </a:r>
            <a:r>
              <a:rPr sz="2700" spc="-15" dirty="0">
                <a:latin typeface="Calibri"/>
                <a:cs typeface="Calibri"/>
              </a:rPr>
              <a:t> </a:t>
            </a:r>
            <a:r>
              <a:rPr sz="2700" dirty="0">
                <a:latin typeface="Calibri"/>
                <a:cs typeface="Calibri"/>
              </a:rPr>
              <a:t>the</a:t>
            </a:r>
            <a:r>
              <a:rPr sz="2700" spc="-25" dirty="0">
                <a:latin typeface="Calibri"/>
                <a:cs typeface="Calibri"/>
              </a:rPr>
              <a:t> </a:t>
            </a:r>
            <a:r>
              <a:rPr sz="2700" spc="-10" dirty="0">
                <a:latin typeface="Calibri"/>
                <a:cs typeface="Calibri"/>
              </a:rPr>
              <a:t>training</a:t>
            </a:r>
            <a:r>
              <a:rPr sz="2700" spc="-40" dirty="0">
                <a:latin typeface="Calibri"/>
                <a:cs typeface="Calibri"/>
              </a:rPr>
              <a:t> </a:t>
            </a:r>
            <a:r>
              <a:rPr sz="2700" spc="-10" dirty="0">
                <a:latin typeface="Calibri"/>
                <a:cs typeface="Calibri"/>
              </a:rPr>
              <a:t>process.</a:t>
            </a:r>
            <a:endParaRPr sz="2700">
              <a:latin typeface="Calibri"/>
              <a:cs typeface="Calibri"/>
            </a:endParaRPr>
          </a:p>
          <a:p>
            <a:pPr marL="356870" marR="5080" indent="-344805">
              <a:lnSpc>
                <a:spcPts val="2930"/>
              </a:lnSpc>
              <a:spcBef>
                <a:spcPts val="670"/>
              </a:spcBef>
              <a:buFont typeface="Arial"/>
              <a:buChar char="•"/>
              <a:tabLst>
                <a:tab pos="356870" algn="l"/>
                <a:tab pos="357505" algn="l"/>
              </a:tabLst>
            </a:pPr>
            <a:r>
              <a:rPr sz="2700" dirty="0">
                <a:latin typeface="Calibri"/>
                <a:cs typeface="Calibri"/>
              </a:rPr>
              <a:t>The </a:t>
            </a:r>
            <a:r>
              <a:rPr sz="2700" spc="10" dirty="0">
                <a:latin typeface="Calibri"/>
                <a:cs typeface="Calibri"/>
              </a:rPr>
              <a:t>ML </a:t>
            </a:r>
            <a:r>
              <a:rPr sz="2700" spc="-5" dirty="0">
                <a:latin typeface="Calibri"/>
                <a:cs typeface="Calibri"/>
              </a:rPr>
              <a:t>software </a:t>
            </a:r>
            <a:r>
              <a:rPr sz="2700" spc="-15" dirty="0">
                <a:latin typeface="Calibri"/>
                <a:cs typeface="Calibri"/>
              </a:rPr>
              <a:t>may </a:t>
            </a:r>
            <a:r>
              <a:rPr sz="2700" dirty="0">
                <a:latin typeface="Calibri"/>
                <a:cs typeface="Calibri"/>
              </a:rPr>
              <a:t>do this </a:t>
            </a:r>
            <a:r>
              <a:rPr sz="2700" spc="-5" dirty="0">
                <a:latin typeface="Calibri"/>
                <a:cs typeface="Calibri"/>
              </a:rPr>
              <a:t>internally </a:t>
            </a:r>
            <a:r>
              <a:rPr sz="2700" spc="5" dirty="0">
                <a:latin typeface="Calibri"/>
                <a:cs typeface="Calibri"/>
              </a:rPr>
              <a:t>or </a:t>
            </a:r>
            <a:r>
              <a:rPr sz="2700" dirty="0">
                <a:latin typeface="Calibri"/>
                <a:cs typeface="Calibri"/>
              </a:rPr>
              <a:t>it </a:t>
            </a:r>
            <a:r>
              <a:rPr sz="2700" spc="-15" dirty="0">
                <a:latin typeface="Calibri"/>
                <a:cs typeface="Calibri"/>
              </a:rPr>
              <a:t>may </a:t>
            </a:r>
            <a:r>
              <a:rPr sz="2700" spc="-10" dirty="0">
                <a:latin typeface="Calibri"/>
                <a:cs typeface="Calibri"/>
              </a:rPr>
              <a:t> require</a:t>
            </a:r>
            <a:r>
              <a:rPr sz="2700" spc="-65" dirty="0">
                <a:latin typeface="Calibri"/>
                <a:cs typeface="Calibri"/>
              </a:rPr>
              <a:t> </a:t>
            </a:r>
            <a:r>
              <a:rPr sz="2700" dirty="0">
                <a:latin typeface="Calibri"/>
                <a:cs typeface="Calibri"/>
              </a:rPr>
              <a:t>the</a:t>
            </a:r>
            <a:r>
              <a:rPr sz="2700" spc="-20" dirty="0">
                <a:latin typeface="Calibri"/>
                <a:cs typeface="Calibri"/>
              </a:rPr>
              <a:t> </a:t>
            </a:r>
            <a:r>
              <a:rPr sz="2700" spc="-15" dirty="0">
                <a:latin typeface="Calibri"/>
                <a:cs typeface="Calibri"/>
              </a:rPr>
              <a:t>programmer</a:t>
            </a:r>
            <a:r>
              <a:rPr sz="2700" spc="-50" dirty="0">
                <a:latin typeface="Calibri"/>
                <a:cs typeface="Calibri"/>
              </a:rPr>
              <a:t> </a:t>
            </a:r>
            <a:r>
              <a:rPr sz="2700" spc="-10" dirty="0">
                <a:latin typeface="Calibri"/>
                <a:cs typeface="Calibri"/>
              </a:rPr>
              <a:t>to</a:t>
            </a:r>
            <a:r>
              <a:rPr sz="2700" spc="-25" dirty="0">
                <a:latin typeface="Calibri"/>
                <a:cs typeface="Calibri"/>
              </a:rPr>
              <a:t> </a:t>
            </a:r>
            <a:r>
              <a:rPr sz="2700" dirty="0">
                <a:latin typeface="Calibri"/>
                <a:cs typeface="Calibri"/>
              </a:rPr>
              <a:t>specify</a:t>
            </a:r>
            <a:r>
              <a:rPr sz="2700" spc="-20" dirty="0">
                <a:latin typeface="Calibri"/>
                <a:cs typeface="Calibri"/>
              </a:rPr>
              <a:t> </a:t>
            </a:r>
            <a:r>
              <a:rPr sz="2700" dirty="0">
                <a:latin typeface="Calibri"/>
                <a:cs typeface="Calibri"/>
              </a:rPr>
              <a:t>the</a:t>
            </a:r>
            <a:r>
              <a:rPr sz="2700" spc="-40" dirty="0">
                <a:latin typeface="Calibri"/>
                <a:cs typeface="Calibri"/>
              </a:rPr>
              <a:t> </a:t>
            </a:r>
            <a:r>
              <a:rPr sz="2700" spc="-15" dirty="0">
                <a:latin typeface="Calibri"/>
                <a:cs typeface="Calibri"/>
              </a:rPr>
              <a:t>Validation</a:t>
            </a:r>
            <a:r>
              <a:rPr sz="2700" spc="-70" dirty="0">
                <a:latin typeface="Calibri"/>
                <a:cs typeface="Calibri"/>
              </a:rPr>
              <a:t> </a:t>
            </a:r>
            <a:r>
              <a:rPr sz="2700" spc="-5" dirty="0">
                <a:latin typeface="Calibri"/>
                <a:cs typeface="Calibri"/>
              </a:rPr>
              <a:t>Data.</a:t>
            </a:r>
            <a:endParaRPr sz="27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1135" y="189992"/>
            <a:ext cx="3681729" cy="695325"/>
          </a:xfrm>
          <a:prstGeom prst="rect">
            <a:avLst/>
          </a:prstGeom>
        </p:spPr>
        <p:txBody>
          <a:bodyPr vert="horz" wrap="square" lIns="0" tIns="11430" rIns="0" bIns="0" rtlCol="0">
            <a:spAutoFit/>
          </a:bodyPr>
          <a:lstStyle/>
          <a:p>
            <a:pPr marL="12700">
              <a:lnSpc>
                <a:spcPct val="100000"/>
              </a:lnSpc>
              <a:spcBef>
                <a:spcPts val="90"/>
              </a:spcBef>
            </a:pPr>
            <a:r>
              <a:rPr dirty="0"/>
              <a:t>C</a:t>
            </a:r>
            <a:r>
              <a:rPr spc="-80" dirty="0"/>
              <a:t>r</a:t>
            </a:r>
            <a:r>
              <a:rPr spc="5" dirty="0"/>
              <a:t>o</a:t>
            </a:r>
            <a:r>
              <a:rPr dirty="0"/>
              <a:t>s</a:t>
            </a:r>
            <a:r>
              <a:rPr spc="5" dirty="0"/>
              <a:t>s</a:t>
            </a:r>
            <a:r>
              <a:rPr spc="-10" dirty="0"/>
              <a:t>-</a:t>
            </a:r>
            <a:r>
              <a:rPr spc="-240" dirty="0"/>
              <a:t>V</a:t>
            </a:r>
            <a:r>
              <a:rPr dirty="0"/>
              <a:t>a</a:t>
            </a:r>
            <a:r>
              <a:rPr spc="-10" dirty="0"/>
              <a:t>lid</a:t>
            </a:r>
            <a:r>
              <a:rPr spc="-50" dirty="0"/>
              <a:t>a</a:t>
            </a:r>
            <a:r>
              <a:rPr spc="-15" dirty="0"/>
              <a:t>t</a:t>
            </a:r>
            <a:r>
              <a:rPr spc="-10" dirty="0"/>
              <a:t>i</a:t>
            </a:r>
            <a:r>
              <a:rPr spc="5" dirty="0"/>
              <a:t>o</a:t>
            </a:r>
            <a:r>
              <a:rPr spc="-5" dirty="0"/>
              <a:t>n</a:t>
            </a:r>
          </a:p>
        </p:txBody>
      </p:sp>
      <p:sp>
        <p:nvSpPr>
          <p:cNvPr id="3" name="object 3"/>
          <p:cNvSpPr txBox="1"/>
          <p:nvPr/>
        </p:nvSpPr>
        <p:spPr>
          <a:xfrm>
            <a:off x="231140" y="1031661"/>
            <a:ext cx="8599709" cy="2782813"/>
          </a:xfrm>
          <a:prstGeom prst="rect">
            <a:avLst/>
          </a:prstGeom>
        </p:spPr>
        <p:txBody>
          <a:bodyPr vert="horz" wrap="square" lIns="0" tIns="12700" rIns="0" bIns="0" rtlCol="0">
            <a:spAutoFit/>
          </a:bodyPr>
          <a:lstStyle/>
          <a:p>
            <a:pPr marL="356870" marR="33020" indent="-344805">
              <a:lnSpc>
                <a:spcPct val="100000"/>
              </a:lnSpc>
              <a:spcBef>
                <a:spcPts val="100"/>
              </a:spcBef>
              <a:buFont typeface="Arial"/>
              <a:buChar char="•"/>
              <a:tabLst>
                <a:tab pos="356870" algn="l"/>
                <a:tab pos="357505" algn="l"/>
              </a:tabLst>
            </a:pPr>
            <a:r>
              <a:rPr sz="2000" spc="-10" dirty="0">
                <a:latin typeface="Calibri"/>
                <a:cs typeface="Calibri"/>
              </a:rPr>
              <a:t>Cross-validation </a:t>
            </a:r>
            <a:r>
              <a:rPr sz="2000" spc="-5" dirty="0">
                <a:latin typeface="Calibri"/>
                <a:cs typeface="Calibri"/>
              </a:rPr>
              <a:t>is</a:t>
            </a:r>
            <a:r>
              <a:rPr sz="2000" spc="20" dirty="0">
                <a:latin typeface="Calibri"/>
                <a:cs typeface="Calibri"/>
              </a:rPr>
              <a:t> </a:t>
            </a:r>
            <a:r>
              <a:rPr sz="2000" dirty="0">
                <a:latin typeface="Calibri"/>
                <a:cs typeface="Calibri"/>
              </a:rPr>
              <a:t>a </a:t>
            </a:r>
            <a:r>
              <a:rPr sz="2000" spc="-5" dirty="0">
                <a:latin typeface="Calibri"/>
                <a:cs typeface="Calibri"/>
              </a:rPr>
              <a:t>ML</a:t>
            </a:r>
            <a:r>
              <a:rPr sz="2000" spc="15" dirty="0">
                <a:latin typeface="Calibri"/>
                <a:cs typeface="Calibri"/>
              </a:rPr>
              <a:t> </a:t>
            </a:r>
            <a:r>
              <a:rPr sz="2000" spc="-5" dirty="0">
                <a:latin typeface="Calibri"/>
                <a:cs typeface="Calibri"/>
              </a:rPr>
              <a:t>model</a:t>
            </a:r>
            <a:r>
              <a:rPr sz="2000" spc="25" dirty="0">
                <a:latin typeface="Calibri"/>
                <a:cs typeface="Calibri"/>
              </a:rPr>
              <a:t> </a:t>
            </a:r>
            <a:r>
              <a:rPr sz="2000" spc="-10" dirty="0">
                <a:latin typeface="Calibri"/>
                <a:cs typeface="Calibri"/>
              </a:rPr>
              <a:t>validation</a:t>
            </a:r>
            <a:r>
              <a:rPr sz="2000" spc="15" dirty="0">
                <a:latin typeface="Calibri"/>
                <a:cs typeface="Calibri"/>
              </a:rPr>
              <a:t> </a:t>
            </a:r>
            <a:r>
              <a:rPr sz="2000" spc="-10" dirty="0">
                <a:latin typeface="Calibri"/>
                <a:cs typeface="Calibri"/>
              </a:rPr>
              <a:t>technique</a:t>
            </a:r>
            <a:r>
              <a:rPr sz="2000" spc="90" dirty="0">
                <a:latin typeface="Calibri"/>
                <a:cs typeface="Calibri"/>
              </a:rPr>
              <a:t> </a:t>
            </a:r>
            <a:r>
              <a:rPr sz="2000" spc="-15" dirty="0">
                <a:latin typeface="Calibri"/>
                <a:cs typeface="Calibri"/>
              </a:rPr>
              <a:t>for</a:t>
            </a:r>
            <a:r>
              <a:rPr sz="2000" dirty="0">
                <a:latin typeface="Calibri"/>
                <a:cs typeface="Calibri"/>
              </a:rPr>
              <a:t> </a:t>
            </a:r>
            <a:r>
              <a:rPr sz="2000" spc="-10" dirty="0">
                <a:latin typeface="Calibri"/>
                <a:cs typeface="Calibri"/>
              </a:rPr>
              <a:t>assessing</a:t>
            </a:r>
            <a:r>
              <a:rPr sz="2000" spc="65" dirty="0">
                <a:latin typeface="Calibri"/>
                <a:cs typeface="Calibri"/>
              </a:rPr>
              <a:t> </a:t>
            </a:r>
            <a:r>
              <a:rPr sz="2000" dirty="0">
                <a:latin typeface="Calibri"/>
                <a:cs typeface="Calibri"/>
              </a:rPr>
              <a:t>how</a:t>
            </a:r>
            <a:r>
              <a:rPr sz="2000" spc="-10" dirty="0">
                <a:latin typeface="Calibri"/>
                <a:cs typeface="Calibri"/>
              </a:rPr>
              <a:t> </a:t>
            </a:r>
            <a:r>
              <a:rPr sz="2000" spc="-5" dirty="0">
                <a:latin typeface="Calibri"/>
                <a:cs typeface="Calibri"/>
              </a:rPr>
              <a:t>the</a:t>
            </a:r>
            <a:r>
              <a:rPr sz="2000" spc="40" dirty="0">
                <a:latin typeface="Calibri"/>
                <a:cs typeface="Calibri"/>
              </a:rPr>
              <a:t> </a:t>
            </a:r>
            <a:r>
              <a:rPr sz="2000" spc="-10" dirty="0">
                <a:latin typeface="Calibri"/>
                <a:cs typeface="Calibri"/>
              </a:rPr>
              <a:t>results</a:t>
            </a:r>
            <a:r>
              <a:rPr sz="2000" spc="20" dirty="0">
                <a:latin typeface="Calibri"/>
                <a:cs typeface="Calibri"/>
              </a:rPr>
              <a:t> </a:t>
            </a:r>
            <a:r>
              <a:rPr sz="2000" spc="5" dirty="0">
                <a:latin typeface="Calibri"/>
                <a:cs typeface="Calibri"/>
              </a:rPr>
              <a:t>of </a:t>
            </a:r>
            <a:r>
              <a:rPr sz="2000" dirty="0">
                <a:latin typeface="Calibri"/>
                <a:cs typeface="Calibri"/>
              </a:rPr>
              <a:t>a </a:t>
            </a:r>
            <a:r>
              <a:rPr sz="2000" spc="-5" dirty="0">
                <a:latin typeface="Calibri"/>
                <a:cs typeface="Calibri"/>
              </a:rPr>
              <a:t>ML </a:t>
            </a:r>
            <a:r>
              <a:rPr sz="2000" spc="-390" dirty="0">
                <a:latin typeface="Calibri"/>
                <a:cs typeface="Calibri"/>
              </a:rPr>
              <a:t> </a:t>
            </a:r>
            <a:r>
              <a:rPr sz="2000" spc="-5" dirty="0">
                <a:latin typeface="Calibri"/>
                <a:cs typeface="Calibri"/>
              </a:rPr>
              <a:t>model will </a:t>
            </a:r>
            <a:r>
              <a:rPr sz="2000" spc="-20" dirty="0">
                <a:latin typeface="Calibri"/>
                <a:cs typeface="Calibri"/>
              </a:rPr>
              <a:t>generalize</a:t>
            </a:r>
            <a:r>
              <a:rPr sz="2000" spc="85"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an</a:t>
            </a:r>
            <a:r>
              <a:rPr sz="2000" spc="15" dirty="0">
                <a:latin typeface="Calibri"/>
                <a:cs typeface="Calibri"/>
              </a:rPr>
              <a:t> </a:t>
            </a:r>
            <a:r>
              <a:rPr sz="2000" spc="-10" dirty="0">
                <a:latin typeface="Calibri"/>
                <a:cs typeface="Calibri"/>
              </a:rPr>
              <a:t>independent</a:t>
            </a:r>
            <a:r>
              <a:rPr sz="2000" spc="114" dirty="0">
                <a:latin typeface="Calibri"/>
                <a:cs typeface="Calibri"/>
              </a:rPr>
              <a:t> </a:t>
            </a:r>
            <a:r>
              <a:rPr sz="2000" spc="-20" dirty="0">
                <a:latin typeface="Calibri"/>
                <a:cs typeface="Calibri"/>
              </a:rPr>
              <a:t>data</a:t>
            </a:r>
            <a:r>
              <a:rPr sz="2000" spc="25" dirty="0">
                <a:latin typeface="Calibri"/>
                <a:cs typeface="Calibri"/>
              </a:rPr>
              <a:t> </a:t>
            </a:r>
            <a:r>
              <a:rPr sz="2000" spc="-10" dirty="0">
                <a:latin typeface="Calibri"/>
                <a:cs typeface="Calibri"/>
              </a:rPr>
              <a:t>set.</a:t>
            </a:r>
            <a:endParaRPr sz="2000" dirty="0">
              <a:latin typeface="Calibri"/>
              <a:cs typeface="Calibri"/>
            </a:endParaRPr>
          </a:p>
          <a:p>
            <a:pPr marL="356870" indent="-344805">
              <a:lnSpc>
                <a:spcPct val="100000"/>
              </a:lnSpc>
              <a:buFont typeface="Arial"/>
              <a:buChar char="•"/>
              <a:tabLst>
                <a:tab pos="356870" algn="l"/>
                <a:tab pos="357505" algn="l"/>
              </a:tabLst>
            </a:pPr>
            <a:r>
              <a:rPr sz="2000" spc="-10" dirty="0">
                <a:latin typeface="Calibri"/>
                <a:cs typeface="Calibri"/>
              </a:rPr>
              <a:t>Cross-validation</a:t>
            </a:r>
            <a:r>
              <a:rPr sz="2000" spc="-20" dirty="0">
                <a:latin typeface="Calibri"/>
                <a:cs typeface="Calibri"/>
              </a:rPr>
              <a:t> </a:t>
            </a:r>
            <a:r>
              <a:rPr sz="2000" spc="-15" dirty="0">
                <a:latin typeface="Calibri"/>
                <a:cs typeface="Calibri"/>
              </a:rPr>
              <a:t>involves:</a:t>
            </a:r>
            <a:endParaRPr sz="2000" dirty="0">
              <a:latin typeface="Calibri"/>
              <a:cs typeface="Calibri"/>
            </a:endParaRPr>
          </a:p>
          <a:p>
            <a:pPr marL="756285" lvl="1" indent="-287020">
              <a:lnSpc>
                <a:spcPct val="100000"/>
              </a:lnSpc>
              <a:buFont typeface="Arial"/>
              <a:buChar char="–"/>
              <a:tabLst>
                <a:tab pos="755650" algn="l"/>
                <a:tab pos="756920" algn="l"/>
              </a:tabLst>
            </a:pPr>
            <a:r>
              <a:rPr sz="2000" spc="-5" dirty="0">
                <a:latin typeface="Calibri"/>
                <a:cs typeface="Calibri"/>
              </a:rPr>
              <a:t>partitioning</a:t>
            </a:r>
            <a:r>
              <a:rPr sz="2000" spc="10" dirty="0">
                <a:latin typeface="Calibri"/>
                <a:cs typeface="Calibri"/>
              </a:rPr>
              <a:t> </a:t>
            </a:r>
            <a:r>
              <a:rPr sz="2000" dirty="0">
                <a:latin typeface="Calibri"/>
                <a:cs typeface="Calibri"/>
              </a:rPr>
              <a:t>a</a:t>
            </a:r>
            <a:r>
              <a:rPr sz="2000" spc="25" dirty="0">
                <a:latin typeface="Calibri"/>
                <a:cs typeface="Calibri"/>
              </a:rPr>
              <a:t> </a:t>
            </a:r>
            <a:r>
              <a:rPr sz="2000" spc="-5" dirty="0">
                <a:latin typeface="Calibri"/>
                <a:cs typeface="Calibri"/>
              </a:rPr>
              <a:t>sample</a:t>
            </a:r>
            <a:r>
              <a:rPr sz="2000" spc="10"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data</a:t>
            </a:r>
            <a:r>
              <a:rPr sz="2000" spc="20" dirty="0">
                <a:latin typeface="Calibri"/>
                <a:cs typeface="Calibri"/>
              </a:rPr>
              <a:t> </a:t>
            </a:r>
            <a:r>
              <a:rPr sz="2000" spc="-20" dirty="0">
                <a:latin typeface="Calibri"/>
                <a:cs typeface="Calibri"/>
              </a:rPr>
              <a:t>into</a:t>
            </a:r>
            <a:r>
              <a:rPr sz="2000" spc="35" dirty="0">
                <a:latin typeface="Calibri"/>
                <a:cs typeface="Calibri"/>
              </a:rPr>
              <a:t> </a:t>
            </a:r>
            <a:r>
              <a:rPr sz="2000" spc="-10" dirty="0">
                <a:latin typeface="Calibri"/>
                <a:cs typeface="Calibri"/>
              </a:rPr>
              <a:t>subsets:</a:t>
            </a:r>
            <a:r>
              <a:rPr sz="2000" spc="40" dirty="0">
                <a:latin typeface="Calibri"/>
                <a:cs typeface="Calibri"/>
              </a:rPr>
              <a:t> </a:t>
            </a:r>
            <a:r>
              <a:rPr sz="2000" spc="-25" dirty="0">
                <a:latin typeface="Calibri"/>
                <a:cs typeface="Calibri"/>
              </a:rPr>
              <a:t>Training</a:t>
            </a:r>
            <a:r>
              <a:rPr sz="2000" spc="40" dirty="0">
                <a:latin typeface="Calibri"/>
                <a:cs typeface="Calibri"/>
              </a:rPr>
              <a:t> </a:t>
            </a:r>
            <a:r>
              <a:rPr sz="2000" spc="-5" dirty="0">
                <a:latin typeface="Calibri"/>
                <a:cs typeface="Calibri"/>
              </a:rPr>
              <a:t>and</a:t>
            </a:r>
            <a:r>
              <a:rPr sz="2000" spc="35" dirty="0">
                <a:latin typeface="Calibri"/>
                <a:cs typeface="Calibri"/>
              </a:rPr>
              <a:t> </a:t>
            </a:r>
            <a:r>
              <a:rPr sz="2000" spc="-55" dirty="0">
                <a:latin typeface="Calibri"/>
                <a:cs typeface="Calibri"/>
              </a:rPr>
              <a:t>Test</a:t>
            </a:r>
            <a:r>
              <a:rPr sz="2000" spc="-10" dirty="0">
                <a:latin typeface="Calibri"/>
                <a:cs typeface="Calibri"/>
              </a:rPr>
              <a:t> </a:t>
            </a:r>
            <a:r>
              <a:rPr sz="2000" spc="-15" dirty="0">
                <a:latin typeface="Calibri"/>
                <a:cs typeface="Calibri"/>
              </a:rPr>
              <a:t>Data</a:t>
            </a:r>
            <a:endParaRPr sz="2000" dirty="0">
              <a:latin typeface="Calibri"/>
              <a:cs typeface="Calibri"/>
            </a:endParaRPr>
          </a:p>
          <a:p>
            <a:pPr marL="756285" marR="5080" lvl="1" indent="-287020">
              <a:lnSpc>
                <a:spcPct val="100000"/>
              </a:lnSpc>
              <a:buFont typeface="Arial"/>
              <a:buChar char="–"/>
              <a:tabLst>
                <a:tab pos="755650" algn="l"/>
                <a:tab pos="756920" algn="l"/>
              </a:tabLst>
            </a:pPr>
            <a:r>
              <a:rPr sz="2000" spc="-15" dirty="0">
                <a:latin typeface="Calibri"/>
                <a:cs typeface="Calibri"/>
              </a:rPr>
              <a:t>training</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a:t>
            </a:r>
            <a:r>
              <a:rPr sz="2000" spc="15" dirty="0">
                <a:latin typeface="Calibri"/>
                <a:cs typeface="Calibri"/>
              </a:rPr>
              <a:t> </a:t>
            </a:r>
            <a:r>
              <a:rPr sz="2000" spc="5" dirty="0">
                <a:latin typeface="Calibri"/>
                <a:cs typeface="Calibri"/>
              </a:rPr>
              <a:t>on</a:t>
            </a:r>
            <a:r>
              <a:rPr sz="2000" spc="-10" dirty="0">
                <a:latin typeface="Calibri"/>
                <a:cs typeface="Calibri"/>
              </a:rPr>
              <a:t> </a:t>
            </a:r>
            <a:r>
              <a:rPr sz="2000" dirty="0">
                <a:latin typeface="Calibri"/>
                <a:cs typeface="Calibri"/>
              </a:rPr>
              <a:t>one</a:t>
            </a:r>
            <a:r>
              <a:rPr sz="2000" spc="15" dirty="0">
                <a:latin typeface="Calibri"/>
                <a:cs typeface="Calibri"/>
              </a:rPr>
              <a:t> </a:t>
            </a:r>
            <a:r>
              <a:rPr sz="2000" spc="-10" dirty="0">
                <a:latin typeface="Calibri"/>
                <a:cs typeface="Calibri"/>
              </a:rPr>
              <a:t>subset</a:t>
            </a:r>
            <a:r>
              <a:rPr sz="2000" spc="20" dirty="0">
                <a:latin typeface="Calibri"/>
                <a:cs typeface="Calibri"/>
              </a:rPr>
              <a:t> </a:t>
            </a:r>
            <a:r>
              <a:rPr sz="2000" spc="-5" dirty="0">
                <a:latin typeface="Calibri"/>
                <a:cs typeface="Calibri"/>
              </a:rPr>
              <a:t>(called</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25" dirty="0">
                <a:latin typeface="Calibri"/>
                <a:cs typeface="Calibri"/>
              </a:rPr>
              <a:t>Training</a:t>
            </a:r>
            <a:r>
              <a:rPr sz="2000" spc="65" dirty="0">
                <a:latin typeface="Calibri"/>
                <a:cs typeface="Calibri"/>
              </a:rPr>
              <a:t> </a:t>
            </a:r>
            <a:r>
              <a:rPr sz="2000" spc="-10" dirty="0">
                <a:latin typeface="Calibri"/>
                <a:cs typeface="Calibri"/>
              </a:rPr>
              <a:t>Data),</a:t>
            </a:r>
            <a:r>
              <a:rPr sz="2000" spc="5" dirty="0">
                <a:latin typeface="Calibri"/>
                <a:cs typeface="Calibri"/>
              </a:rPr>
              <a:t> </a:t>
            </a:r>
            <a:r>
              <a:rPr sz="2000" spc="-5" dirty="0">
                <a:latin typeface="Calibri"/>
                <a:cs typeface="Calibri"/>
              </a:rPr>
              <a:t>and</a:t>
            </a:r>
            <a:r>
              <a:rPr sz="2000" spc="35" dirty="0">
                <a:latin typeface="Calibri"/>
                <a:cs typeface="Calibri"/>
              </a:rPr>
              <a:t> </a:t>
            </a:r>
            <a:r>
              <a:rPr sz="2000" spc="-10" dirty="0">
                <a:latin typeface="Calibri"/>
                <a:cs typeface="Calibri"/>
              </a:rPr>
              <a:t>validating</a:t>
            </a:r>
            <a:r>
              <a:rPr sz="2000" spc="40"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 </a:t>
            </a:r>
            <a:r>
              <a:rPr sz="2000" spc="-395" dirty="0">
                <a:latin typeface="Calibri"/>
                <a:cs typeface="Calibri"/>
              </a:rPr>
              <a:t> </a:t>
            </a:r>
            <a:r>
              <a:rPr sz="2000" spc="5" dirty="0">
                <a:latin typeface="Calibri"/>
                <a:cs typeface="Calibri"/>
              </a:rPr>
              <a:t>on</a:t>
            </a:r>
            <a:r>
              <a:rPr sz="2000" spc="-40" dirty="0">
                <a:latin typeface="Calibri"/>
                <a:cs typeface="Calibri"/>
              </a:rPr>
              <a:t> </a:t>
            </a:r>
            <a:r>
              <a:rPr sz="2000" spc="-5" dirty="0">
                <a:latin typeface="Calibri"/>
                <a:cs typeface="Calibri"/>
              </a:rPr>
              <a:t>the</a:t>
            </a:r>
            <a:r>
              <a:rPr sz="2000" spc="40" dirty="0">
                <a:latin typeface="Calibri"/>
                <a:cs typeface="Calibri"/>
              </a:rPr>
              <a:t> </a:t>
            </a:r>
            <a:r>
              <a:rPr sz="2000" spc="-5" dirty="0">
                <a:latin typeface="Calibri"/>
                <a:cs typeface="Calibri"/>
              </a:rPr>
              <a:t>other</a:t>
            </a:r>
            <a:r>
              <a:rPr sz="2000" spc="20" dirty="0">
                <a:latin typeface="Calibri"/>
                <a:cs typeface="Calibri"/>
              </a:rPr>
              <a:t> </a:t>
            </a:r>
            <a:r>
              <a:rPr sz="2000" spc="-10" dirty="0">
                <a:latin typeface="Calibri"/>
                <a:cs typeface="Calibri"/>
              </a:rPr>
              <a:t>subset</a:t>
            </a:r>
            <a:r>
              <a:rPr sz="2000" spc="20" dirty="0">
                <a:latin typeface="Calibri"/>
                <a:cs typeface="Calibri"/>
              </a:rPr>
              <a:t> </a:t>
            </a:r>
            <a:r>
              <a:rPr sz="2000" spc="-5" dirty="0">
                <a:latin typeface="Calibri"/>
                <a:cs typeface="Calibri"/>
              </a:rPr>
              <a:t>(called</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55" dirty="0">
                <a:latin typeface="Calibri"/>
                <a:cs typeface="Calibri"/>
              </a:rPr>
              <a:t>Test</a:t>
            </a:r>
            <a:r>
              <a:rPr sz="2000" spc="20" dirty="0">
                <a:latin typeface="Calibri"/>
                <a:cs typeface="Calibri"/>
              </a:rPr>
              <a:t> </a:t>
            </a:r>
            <a:r>
              <a:rPr sz="2000" spc="-15" dirty="0">
                <a:latin typeface="Calibri"/>
                <a:cs typeface="Calibri"/>
              </a:rPr>
              <a:t>Data)</a:t>
            </a:r>
            <a:endParaRPr sz="2000" dirty="0">
              <a:latin typeface="Calibri"/>
              <a:cs typeface="Calibri"/>
            </a:endParaRPr>
          </a:p>
          <a:p>
            <a:pPr marL="356870" marR="68580" indent="-344805">
              <a:lnSpc>
                <a:spcPct val="100000"/>
              </a:lnSpc>
              <a:buFont typeface="Arial"/>
              <a:buChar char="•"/>
              <a:tabLst>
                <a:tab pos="356870" algn="l"/>
                <a:tab pos="357505" algn="l"/>
              </a:tabLst>
            </a:pPr>
            <a:r>
              <a:rPr sz="2000" spc="-80" dirty="0">
                <a:latin typeface="Calibri"/>
                <a:cs typeface="Calibri"/>
              </a:rPr>
              <a:t>To</a:t>
            </a:r>
            <a:r>
              <a:rPr sz="2000" spc="-10" dirty="0">
                <a:latin typeface="Calibri"/>
                <a:cs typeface="Calibri"/>
              </a:rPr>
              <a:t> reduce</a:t>
            </a:r>
            <a:r>
              <a:rPr sz="2000" spc="45" dirty="0">
                <a:latin typeface="Calibri"/>
                <a:cs typeface="Calibri"/>
              </a:rPr>
              <a:t> </a:t>
            </a:r>
            <a:r>
              <a:rPr sz="2000" spc="-20" dirty="0">
                <a:latin typeface="Calibri"/>
                <a:cs typeface="Calibri"/>
              </a:rPr>
              <a:t>variability,</a:t>
            </a:r>
            <a:r>
              <a:rPr sz="2000" spc="10" dirty="0">
                <a:latin typeface="Calibri"/>
                <a:cs typeface="Calibri"/>
              </a:rPr>
              <a:t> </a:t>
            </a:r>
            <a:r>
              <a:rPr sz="2000" spc="-5" dirty="0">
                <a:latin typeface="Calibri"/>
                <a:cs typeface="Calibri"/>
              </a:rPr>
              <a:t>multiple</a:t>
            </a:r>
            <a:r>
              <a:rPr sz="2000" spc="70" dirty="0">
                <a:latin typeface="Calibri"/>
                <a:cs typeface="Calibri"/>
              </a:rPr>
              <a:t> </a:t>
            </a:r>
            <a:r>
              <a:rPr sz="2000" spc="-15" dirty="0">
                <a:latin typeface="Calibri"/>
                <a:cs typeface="Calibri"/>
              </a:rPr>
              <a:t>iterations</a:t>
            </a:r>
            <a:r>
              <a:rPr sz="2000" spc="45" dirty="0">
                <a:latin typeface="Calibri"/>
                <a:cs typeface="Calibri"/>
              </a:rPr>
              <a:t> </a:t>
            </a:r>
            <a:r>
              <a:rPr sz="2000" spc="5" dirty="0">
                <a:latin typeface="Calibri"/>
                <a:cs typeface="Calibri"/>
              </a:rPr>
              <a:t>of </a:t>
            </a:r>
            <a:r>
              <a:rPr sz="2000" spc="-10" dirty="0">
                <a:latin typeface="Calibri"/>
                <a:cs typeface="Calibri"/>
              </a:rPr>
              <a:t>cross-validation</a:t>
            </a:r>
            <a:r>
              <a:rPr sz="2000" dirty="0">
                <a:latin typeface="Calibri"/>
                <a:cs typeface="Calibri"/>
              </a:rPr>
              <a:t> </a:t>
            </a:r>
            <a:r>
              <a:rPr sz="2000" spc="-10" dirty="0">
                <a:latin typeface="Calibri"/>
                <a:cs typeface="Calibri"/>
              </a:rPr>
              <a:t>are</a:t>
            </a:r>
            <a:r>
              <a:rPr sz="2000" spc="20" dirty="0">
                <a:latin typeface="Calibri"/>
                <a:cs typeface="Calibri"/>
              </a:rPr>
              <a:t> </a:t>
            </a:r>
            <a:r>
              <a:rPr sz="2000" spc="-10" dirty="0">
                <a:latin typeface="Calibri"/>
                <a:cs typeface="Calibri"/>
              </a:rPr>
              <a:t>performed</a:t>
            </a:r>
            <a:r>
              <a:rPr sz="2000" spc="40" dirty="0">
                <a:latin typeface="Calibri"/>
                <a:cs typeface="Calibri"/>
              </a:rPr>
              <a:t> </a:t>
            </a:r>
            <a:r>
              <a:rPr sz="2000" spc="-10" dirty="0">
                <a:latin typeface="Calibri"/>
                <a:cs typeface="Calibri"/>
              </a:rPr>
              <a:t>using</a:t>
            </a:r>
            <a:r>
              <a:rPr sz="2000" spc="45" dirty="0">
                <a:latin typeface="Calibri"/>
                <a:cs typeface="Calibri"/>
              </a:rPr>
              <a:t> </a:t>
            </a:r>
            <a:r>
              <a:rPr sz="2000" spc="-20" dirty="0">
                <a:latin typeface="Calibri"/>
                <a:cs typeface="Calibri"/>
              </a:rPr>
              <a:t>different </a:t>
            </a:r>
            <a:r>
              <a:rPr sz="2000" spc="-390" dirty="0">
                <a:latin typeface="Calibri"/>
                <a:cs typeface="Calibri"/>
              </a:rPr>
              <a:t> </a:t>
            </a:r>
            <a:r>
              <a:rPr sz="2000" spc="-5" dirty="0">
                <a:latin typeface="Calibri"/>
                <a:cs typeface="Calibri"/>
              </a:rPr>
              <a:t>partitions,</a:t>
            </a:r>
            <a:r>
              <a:rPr sz="2000" spc="5" dirty="0">
                <a:latin typeface="Calibri"/>
                <a:cs typeface="Calibri"/>
              </a:rPr>
              <a:t> </a:t>
            </a:r>
            <a:r>
              <a:rPr sz="2000" spc="-5" dirty="0">
                <a:latin typeface="Calibri"/>
                <a:cs typeface="Calibri"/>
              </a:rPr>
              <a:t>and</a:t>
            </a:r>
            <a:r>
              <a:rPr sz="2000" spc="40" dirty="0">
                <a:latin typeface="Calibri"/>
                <a:cs typeface="Calibri"/>
              </a:rPr>
              <a:t> </a:t>
            </a:r>
            <a:r>
              <a:rPr sz="2000" spc="-10" dirty="0">
                <a:latin typeface="Calibri"/>
                <a:cs typeface="Calibri"/>
              </a:rPr>
              <a:t>the</a:t>
            </a:r>
            <a:r>
              <a:rPr sz="2000" spc="10" dirty="0">
                <a:latin typeface="Calibri"/>
                <a:cs typeface="Calibri"/>
              </a:rPr>
              <a:t> </a:t>
            </a:r>
            <a:r>
              <a:rPr sz="2000" spc="-10" dirty="0">
                <a:latin typeface="Calibri"/>
                <a:cs typeface="Calibri"/>
              </a:rPr>
              <a:t>validation</a:t>
            </a:r>
            <a:r>
              <a:rPr sz="2000" spc="10" dirty="0">
                <a:latin typeface="Calibri"/>
                <a:cs typeface="Calibri"/>
              </a:rPr>
              <a:t> </a:t>
            </a:r>
            <a:r>
              <a:rPr sz="2000" spc="-10" dirty="0">
                <a:latin typeface="Calibri"/>
                <a:cs typeface="Calibri"/>
              </a:rPr>
              <a:t>results</a:t>
            </a:r>
            <a:r>
              <a:rPr sz="2000" spc="45" dirty="0">
                <a:latin typeface="Calibri"/>
                <a:cs typeface="Calibri"/>
              </a:rPr>
              <a:t> </a:t>
            </a:r>
            <a:r>
              <a:rPr sz="2000" spc="-10" dirty="0">
                <a:latin typeface="Calibri"/>
                <a:cs typeface="Calibri"/>
              </a:rPr>
              <a:t>are</a:t>
            </a:r>
            <a:r>
              <a:rPr sz="2000" spc="20" dirty="0">
                <a:latin typeface="Calibri"/>
                <a:cs typeface="Calibri"/>
              </a:rPr>
              <a:t> </a:t>
            </a:r>
            <a:r>
              <a:rPr sz="2000" spc="-10" dirty="0">
                <a:latin typeface="Calibri"/>
                <a:cs typeface="Calibri"/>
              </a:rPr>
              <a:t>combined</a:t>
            </a:r>
            <a:r>
              <a:rPr sz="2000" spc="35" dirty="0">
                <a:latin typeface="Calibri"/>
                <a:cs typeface="Calibri"/>
              </a:rPr>
              <a:t> </a:t>
            </a:r>
            <a:r>
              <a:rPr sz="2000" dirty="0">
                <a:latin typeface="Calibri"/>
                <a:cs typeface="Calibri"/>
              </a:rPr>
              <a:t>(e.g. </a:t>
            </a:r>
            <a:r>
              <a:rPr sz="2000" spc="-20" dirty="0">
                <a:latin typeface="Calibri"/>
                <a:cs typeface="Calibri"/>
              </a:rPr>
              <a:t>averaged)</a:t>
            </a:r>
            <a:r>
              <a:rPr sz="2000" spc="85" dirty="0">
                <a:latin typeface="Calibri"/>
                <a:cs typeface="Calibri"/>
              </a:rPr>
              <a:t> </a:t>
            </a:r>
            <a:r>
              <a:rPr sz="2000" spc="-10" dirty="0">
                <a:latin typeface="Calibri"/>
                <a:cs typeface="Calibri"/>
              </a:rPr>
              <a:t>over</a:t>
            </a:r>
            <a:r>
              <a:rPr sz="2000" dirty="0">
                <a:latin typeface="Calibri"/>
                <a:cs typeface="Calibri"/>
              </a:rPr>
              <a:t> </a:t>
            </a:r>
            <a:r>
              <a:rPr sz="2000" spc="-10" dirty="0">
                <a:latin typeface="Calibri"/>
                <a:cs typeface="Calibri"/>
              </a:rPr>
              <a:t>the</a:t>
            </a:r>
            <a:r>
              <a:rPr sz="2000" spc="10" dirty="0">
                <a:latin typeface="Calibri"/>
                <a:cs typeface="Calibri"/>
              </a:rPr>
              <a:t> </a:t>
            </a:r>
            <a:r>
              <a:rPr sz="2000" spc="-15" dirty="0">
                <a:latin typeface="Calibri"/>
                <a:cs typeface="Calibri"/>
              </a:rPr>
              <a:t>iterations</a:t>
            </a:r>
            <a:r>
              <a:rPr sz="2000" spc="70" dirty="0">
                <a:latin typeface="Calibri"/>
                <a:cs typeface="Calibri"/>
              </a:rPr>
              <a:t> </a:t>
            </a:r>
            <a:r>
              <a:rPr sz="2000" spc="-15" dirty="0">
                <a:latin typeface="Calibri"/>
                <a:cs typeface="Calibri"/>
              </a:rPr>
              <a:t>to </a:t>
            </a:r>
            <a:r>
              <a:rPr sz="2000" spc="-10" dirty="0">
                <a:latin typeface="Calibri"/>
                <a:cs typeface="Calibri"/>
              </a:rPr>
              <a:t> give</a:t>
            </a:r>
            <a:r>
              <a:rPr sz="2000" spc="-15" dirty="0">
                <a:latin typeface="Calibri"/>
                <a:cs typeface="Calibri"/>
              </a:rPr>
              <a:t> </a:t>
            </a:r>
            <a:r>
              <a:rPr sz="2000" dirty="0">
                <a:latin typeface="Calibri"/>
                <a:cs typeface="Calibri"/>
              </a:rPr>
              <a:t>an</a:t>
            </a:r>
            <a:r>
              <a:rPr sz="2000" spc="15" dirty="0">
                <a:latin typeface="Calibri"/>
                <a:cs typeface="Calibri"/>
              </a:rPr>
              <a:t> </a:t>
            </a:r>
            <a:r>
              <a:rPr sz="2000" spc="-15" dirty="0">
                <a:latin typeface="Calibri"/>
                <a:cs typeface="Calibri"/>
              </a:rPr>
              <a:t>estimate</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model's</a:t>
            </a:r>
            <a:r>
              <a:rPr sz="2000" spc="15" dirty="0">
                <a:latin typeface="Calibri"/>
                <a:cs typeface="Calibri"/>
              </a:rPr>
              <a:t> </a:t>
            </a:r>
            <a:r>
              <a:rPr sz="2000" spc="-10" dirty="0">
                <a:latin typeface="Calibri"/>
                <a:cs typeface="Calibri"/>
              </a:rPr>
              <a:t>predictive</a:t>
            </a:r>
            <a:r>
              <a:rPr sz="2000" spc="65" dirty="0">
                <a:latin typeface="Calibri"/>
                <a:cs typeface="Calibri"/>
              </a:rPr>
              <a:t> </a:t>
            </a:r>
            <a:r>
              <a:rPr sz="2000" spc="-10" dirty="0">
                <a:latin typeface="Calibri"/>
                <a:cs typeface="Calibri"/>
              </a:rPr>
              <a:t>performance.</a:t>
            </a:r>
            <a:endParaRPr sz="2000" dirty="0">
              <a:latin typeface="Calibri"/>
              <a:cs typeface="Calibri"/>
            </a:endParaRPr>
          </a:p>
        </p:txBody>
      </p:sp>
      <p:pic>
        <p:nvPicPr>
          <p:cNvPr id="4" name="object 4"/>
          <p:cNvPicPr/>
          <p:nvPr/>
        </p:nvPicPr>
        <p:blipFill>
          <a:blip r:embed="rId2" cstate="print"/>
          <a:stretch>
            <a:fillRect/>
          </a:stretch>
        </p:blipFill>
        <p:spPr>
          <a:xfrm>
            <a:off x="2267210" y="3983277"/>
            <a:ext cx="5086115" cy="23497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2182" y="464629"/>
            <a:ext cx="5200015" cy="695325"/>
          </a:xfrm>
          <a:prstGeom prst="rect">
            <a:avLst/>
          </a:prstGeom>
        </p:spPr>
        <p:txBody>
          <a:bodyPr vert="horz" wrap="square" lIns="0" tIns="11430" rIns="0" bIns="0" rtlCol="0">
            <a:spAutoFit/>
          </a:bodyPr>
          <a:lstStyle/>
          <a:p>
            <a:pPr marL="12700">
              <a:lnSpc>
                <a:spcPct val="100000"/>
              </a:lnSpc>
              <a:spcBef>
                <a:spcPts val="90"/>
              </a:spcBef>
            </a:pPr>
            <a:r>
              <a:rPr spc="-20" dirty="0"/>
              <a:t>k-Fold</a:t>
            </a:r>
            <a:r>
              <a:rPr spc="-35" dirty="0"/>
              <a:t> </a:t>
            </a:r>
            <a:r>
              <a:rPr spc="-25" dirty="0"/>
              <a:t>Cross-Validation</a:t>
            </a:r>
          </a:p>
        </p:txBody>
      </p:sp>
      <p:sp>
        <p:nvSpPr>
          <p:cNvPr id="3" name="object 3"/>
          <p:cNvSpPr txBox="1"/>
          <p:nvPr/>
        </p:nvSpPr>
        <p:spPr>
          <a:xfrm>
            <a:off x="535940" y="1365758"/>
            <a:ext cx="7781925" cy="2412840"/>
          </a:xfrm>
          <a:prstGeom prst="rect">
            <a:avLst/>
          </a:prstGeom>
        </p:spPr>
        <p:txBody>
          <a:bodyPr vert="horz" wrap="square" lIns="0" tIns="12065" rIns="0" bIns="0" rtlCol="0">
            <a:spAutoFit/>
          </a:bodyPr>
          <a:lstStyle/>
          <a:p>
            <a:pPr marL="356870" indent="-344805">
              <a:lnSpc>
                <a:spcPct val="100000"/>
              </a:lnSpc>
              <a:spcBef>
                <a:spcPts val="95"/>
              </a:spcBef>
              <a:buFont typeface="Arial"/>
              <a:buChar char="•"/>
              <a:tabLst>
                <a:tab pos="356870" algn="l"/>
                <a:tab pos="357505" algn="l"/>
              </a:tabLst>
            </a:pPr>
            <a:r>
              <a:rPr sz="2000" spc="-5" dirty="0">
                <a:latin typeface="Calibri"/>
                <a:cs typeface="Calibri"/>
              </a:rPr>
              <a:t>Divide</a:t>
            </a:r>
            <a:r>
              <a:rPr sz="2000" spc="-40"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into</a:t>
            </a:r>
            <a:r>
              <a:rPr sz="2000" spc="-10" dirty="0">
                <a:latin typeface="Calibri"/>
                <a:cs typeface="Calibri"/>
              </a:rPr>
              <a:t> </a:t>
            </a:r>
            <a:r>
              <a:rPr sz="2000" spc="-5" dirty="0">
                <a:latin typeface="Calibri"/>
                <a:cs typeface="Calibri"/>
              </a:rPr>
              <a:t>k</a:t>
            </a:r>
            <a:r>
              <a:rPr sz="2000" spc="-20" dirty="0">
                <a:latin typeface="Calibri"/>
                <a:cs typeface="Calibri"/>
              </a:rPr>
              <a:t> </a:t>
            </a:r>
            <a:r>
              <a:rPr sz="2000" spc="-10" dirty="0">
                <a:latin typeface="Calibri"/>
                <a:cs typeface="Calibri"/>
              </a:rPr>
              <a:t>subsets</a:t>
            </a:r>
            <a:endParaRPr sz="2000" dirty="0">
              <a:latin typeface="Calibri"/>
              <a:cs typeface="Calibri"/>
            </a:endParaRPr>
          </a:p>
          <a:p>
            <a:pPr marL="356870" indent="-344805">
              <a:lnSpc>
                <a:spcPct val="100000"/>
              </a:lnSpc>
              <a:buFont typeface="Arial"/>
              <a:buChar char="•"/>
              <a:tabLst>
                <a:tab pos="356870" algn="l"/>
                <a:tab pos="357505" algn="l"/>
              </a:tabLst>
            </a:pPr>
            <a:r>
              <a:rPr sz="2000" spc="-60" dirty="0">
                <a:latin typeface="Calibri"/>
                <a:cs typeface="Calibri"/>
              </a:rPr>
              <a:t>Test</a:t>
            </a:r>
            <a:r>
              <a:rPr sz="2000" spc="-70" dirty="0">
                <a:latin typeface="Calibri"/>
                <a:cs typeface="Calibri"/>
              </a:rPr>
              <a:t> </a:t>
            </a:r>
            <a:r>
              <a:rPr sz="2000" spc="-15" dirty="0">
                <a:latin typeface="Calibri"/>
                <a:cs typeface="Calibri"/>
              </a:rPr>
              <a:t>Data</a:t>
            </a:r>
            <a:r>
              <a:rPr sz="2000" spc="-25" dirty="0">
                <a:latin typeface="Calibri"/>
                <a:cs typeface="Calibri"/>
              </a:rPr>
              <a:t> </a:t>
            </a:r>
            <a:r>
              <a:rPr sz="2000" spc="-5" dirty="0">
                <a:latin typeface="Calibri"/>
                <a:cs typeface="Calibri"/>
              </a:rPr>
              <a:t>=</a:t>
            </a:r>
            <a:r>
              <a:rPr sz="2000" spc="5" dirty="0">
                <a:latin typeface="Calibri"/>
                <a:cs typeface="Calibri"/>
              </a:rPr>
              <a:t> </a:t>
            </a:r>
            <a:r>
              <a:rPr sz="2000" spc="-5" dirty="0">
                <a:latin typeface="Calibri"/>
                <a:cs typeface="Calibri"/>
              </a:rPr>
              <a:t>1</a:t>
            </a:r>
            <a:r>
              <a:rPr sz="2000" spc="-20" dirty="0">
                <a:latin typeface="Calibri"/>
                <a:cs typeface="Calibri"/>
              </a:rPr>
              <a:t> </a:t>
            </a:r>
            <a:r>
              <a:rPr sz="2000" spc="-10" dirty="0">
                <a:latin typeface="Calibri"/>
                <a:cs typeface="Calibri"/>
              </a:rPr>
              <a:t>subset</a:t>
            </a:r>
            <a:endParaRPr sz="2000" dirty="0">
              <a:latin typeface="Calibri"/>
              <a:cs typeface="Calibri"/>
            </a:endParaRPr>
          </a:p>
          <a:p>
            <a:pPr marL="356870" indent="-344805">
              <a:lnSpc>
                <a:spcPct val="100000"/>
              </a:lnSpc>
              <a:buFont typeface="Arial"/>
              <a:buChar char="•"/>
              <a:tabLst>
                <a:tab pos="356870" algn="l"/>
                <a:tab pos="357505" algn="l"/>
              </a:tabLst>
            </a:pPr>
            <a:r>
              <a:rPr sz="2000" spc="-25" dirty="0">
                <a:latin typeface="Calibri"/>
                <a:cs typeface="Calibri"/>
              </a:rPr>
              <a:t>Training</a:t>
            </a:r>
            <a:r>
              <a:rPr sz="2000" spc="-60" dirty="0">
                <a:latin typeface="Calibri"/>
                <a:cs typeface="Calibri"/>
              </a:rPr>
              <a:t> </a:t>
            </a:r>
            <a:r>
              <a:rPr sz="2000" dirty="0">
                <a:latin typeface="Calibri"/>
                <a:cs typeface="Calibri"/>
              </a:rPr>
              <a:t>(and</a:t>
            </a:r>
            <a:r>
              <a:rPr sz="2000" spc="-5" dirty="0">
                <a:latin typeface="Calibri"/>
                <a:cs typeface="Calibri"/>
              </a:rPr>
              <a:t> </a:t>
            </a:r>
            <a:r>
              <a:rPr sz="2000" spc="-20" dirty="0">
                <a:latin typeface="Calibri"/>
                <a:cs typeface="Calibri"/>
              </a:rPr>
              <a:t>Validation</a:t>
            </a:r>
            <a:r>
              <a:rPr sz="2000" spc="-30" dirty="0">
                <a:latin typeface="Calibri"/>
                <a:cs typeface="Calibri"/>
              </a:rPr>
              <a:t> </a:t>
            </a:r>
            <a:r>
              <a:rPr sz="2000" spc="-15" dirty="0">
                <a:latin typeface="Calibri"/>
                <a:cs typeface="Calibri"/>
              </a:rPr>
              <a:t>Data)</a:t>
            </a:r>
            <a:r>
              <a:rPr sz="2000" dirty="0">
                <a:latin typeface="Calibri"/>
                <a:cs typeface="Calibri"/>
              </a:rPr>
              <a:t> </a:t>
            </a:r>
            <a:r>
              <a:rPr sz="2000" spc="-5" dirty="0">
                <a:latin typeface="Calibri"/>
                <a:cs typeface="Calibri"/>
              </a:rPr>
              <a:t>=</a:t>
            </a:r>
            <a:r>
              <a:rPr sz="2000" spc="-10" dirty="0">
                <a:latin typeface="Calibri"/>
                <a:cs typeface="Calibri"/>
              </a:rPr>
              <a:t> k-1</a:t>
            </a:r>
            <a:r>
              <a:rPr sz="2000" spc="15" dirty="0">
                <a:latin typeface="Calibri"/>
                <a:cs typeface="Calibri"/>
              </a:rPr>
              <a:t> </a:t>
            </a:r>
            <a:r>
              <a:rPr sz="2000" spc="-10" dirty="0">
                <a:latin typeface="Calibri"/>
                <a:cs typeface="Calibri"/>
              </a:rPr>
              <a:t>subsets</a:t>
            </a:r>
            <a:endParaRPr sz="2000" dirty="0">
              <a:latin typeface="Calibri"/>
              <a:cs typeface="Calibri"/>
            </a:endParaRPr>
          </a:p>
          <a:p>
            <a:pPr marL="357505" indent="-345440">
              <a:lnSpc>
                <a:spcPct val="100000"/>
              </a:lnSpc>
              <a:buFont typeface="Arial"/>
              <a:buChar char="•"/>
              <a:tabLst>
                <a:tab pos="357505" algn="l"/>
                <a:tab pos="358140" algn="l"/>
              </a:tabLst>
            </a:pPr>
            <a:r>
              <a:rPr sz="2000" spc="-10" dirty="0">
                <a:latin typeface="Calibri"/>
                <a:cs typeface="Calibri"/>
              </a:rPr>
              <a:t>For</a:t>
            </a:r>
            <a:r>
              <a:rPr sz="2000" spc="-50" dirty="0">
                <a:latin typeface="Calibri"/>
                <a:cs typeface="Calibri"/>
              </a:rPr>
              <a:t> </a:t>
            </a:r>
            <a:r>
              <a:rPr sz="2000" spc="-15" dirty="0">
                <a:latin typeface="Calibri"/>
                <a:cs typeface="Calibri"/>
              </a:rPr>
              <a:t>example,</a:t>
            </a:r>
            <a:r>
              <a:rPr sz="2000" spc="30" dirty="0">
                <a:latin typeface="Calibri"/>
                <a:cs typeface="Calibri"/>
              </a:rPr>
              <a:t> </a:t>
            </a:r>
            <a:r>
              <a:rPr sz="2000" spc="-10" dirty="0">
                <a:latin typeface="Calibri"/>
                <a:cs typeface="Calibri"/>
              </a:rPr>
              <a:t>let</a:t>
            </a:r>
            <a:r>
              <a:rPr sz="2000" spc="-15" dirty="0">
                <a:latin typeface="Calibri"/>
                <a:cs typeface="Calibri"/>
              </a:rPr>
              <a:t> </a:t>
            </a:r>
            <a:r>
              <a:rPr sz="2000" spc="-5" dirty="0">
                <a:latin typeface="Calibri"/>
                <a:cs typeface="Calibri"/>
              </a:rPr>
              <a:t>k =</a:t>
            </a:r>
            <a:r>
              <a:rPr sz="2000" spc="10" dirty="0">
                <a:latin typeface="Calibri"/>
                <a:cs typeface="Calibri"/>
              </a:rPr>
              <a:t> </a:t>
            </a:r>
            <a:r>
              <a:rPr sz="2000" dirty="0">
                <a:latin typeface="Calibri"/>
                <a:cs typeface="Calibri"/>
              </a:rPr>
              <a:t>10</a:t>
            </a:r>
            <a:r>
              <a:rPr sz="2000" spc="-35" dirty="0">
                <a:latin typeface="Calibri"/>
                <a:cs typeface="Calibri"/>
              </a:rPr>
              <a:t> </a:t>
            </a:r>
            <a:r>
              <a:rPr sz="2000" spc="-5" dirty="0">
                <a:latin typeface="Calibri"/>
                <a:cs typeface="Calibri"/>
              </a:rPr>
              <a:t>&amp;</a:t>
            </a:r>
            <a:r>
              <a:rPr sz="2000" spc="5" dirty="0">
                <a:latin typeface="Calibri"/>
                <a:cs typeface="Calibri"/>
              </a:rPr>
              <a:t> </a:t>
            </a:r>
            <a:r>
              <a:rPr sz="2000" spc="-5" dirty="0">
                <a:latin typeface="Calibri"/>
                <a:cs typeface="Calibri"/>
              </a:rPr>
              <a:t>n</a:t>
            </a:r>
            <a:r>
              <a:rPr sz="2000" spc="-10" dirty="0">
                <a:latin typeface="Calibri"/>
                <a:cs typeface="Calibri"/>
              </a:rPr>
              <a:t> </a:t>
            </a:r>
            <a:r>
              <a:rPr sz="2000" spc="-5" dirty="0">
                <a:latin typeface="Calibri"/>
                <a:cs typeface="Calibri"/>
              </a:rPr>
              <a:t>=</a:t>
            </a:r>
            <a:r>
              <a:rPr sz="2000" spc="-15" dirty="0">
                <a:latin typeface="Calibri"/>
                <a:cs typeface="Calibri"/>
              </a:rPr>
              <a:t> </a:t>
            </a:r>
            <a:r>
              <a:rPr sz="2000" dirty="0">
                <a:latin typeface="Calibri"/>
                <a:cs typeface="Calibri"/>
              </a:rPr>
              <a:t>100:</a:t>
            </a:r>
          </a:p>
          <a:p>
            <a:pPr marL="756285" lvl="1" indent="-287020">
              <a:lnSpc>
                <a:spcPct val="100000"/>
              </a:lnSpc>
              <a:spcBef>
                <a:spcPts val="10"/>
              </a:spcBef>
              <a:buFont typeface="Arial"/>
              <a:buChar char="–"/>
              <a:tabLst>
                <a:tab pos="756285" algn="l"/>
                <a:tab pos="756920" algn="l"/>
              </a:tabLst>
            </a:pPr>
            <a:r>
              <a:rPr spc="-50" dirty="0">
                <a:latin typeface="Calibri"/>
                <a:cs typeface="Calibri"/>
              </a:rPr>
              <a:t>Test</a:t>
            </a:r>
            <a:r>
              <a:rPr spc="-40" dirty="0">
                <a:latin typeface="Calibri"/>
                <a:cs typeface="Calibri"/>
              </a:rPr>
              <a:t> </a:t>
            </a:r>
            <a:r>
              <a:rPr spc="-10" dirty="0">
                <a:latin typeface="Calibri"/>
                <a:cs typeface="Calibri"/>
              </a:rPr>
              <a:t>Data</a:t>
            </a:r>
            <a:r>
              <a:rPr spc="-45" dirty="0">
                <a:latin typeface="Calibri"/>
                <a:cs typeface="Calibri"/>
              </a:rPr>
              <a:t> </a:t>
            </a:r>
            <a:r>
              <a:rPr dirty="0">
                <a:latin typeface="Calibri"/>
                <a:cs typeface="Calibri"/>
              </a:rPr>
              <a:t>=</a:t>
            </a:r>
            <a:r>
              <a:rPr spc="10" dirty="0">
                <a:latin typeface="Calibri"/>
                <a:cs typeface="Calibri"/>
              </a:rPr>
              <a:t> </a:t>
            </a:r>
            <a:r>
              <a:rPr dirty="0">
                <a:latin typeface="Calibri"/>
                <a:cs typeface="Calibri"/>
              </a:rPr>
              <a:t>1</a:t>
            </a:r>
            <a:r>
              <a:rPr spc="-10" dirty="0">
                <a:latin typeface="Calibri"/>
                <a:cs typeface="Calibri"/>
              </a:rPr>
              <a:t> subset</a:t>
            </a:r>
            <a:r>
              <a:rPr spc="-15"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100/10</a:t>
            </a:r>
            <a:r>
              <a:rPr spc="-80"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10</a:t>
            </a:r>
            <a:r>
              <a:rPr spc="-35" dirty="0">
                <a:latin typeface="Calibri"/>
                <a:cs typeface="Calibri"/>
              </a:rPr>
              <a:t> </a:t>
            </a:r>
            <a:r>
              <a:rPr dirty="0">
                <a:latin typeface="Calibri"/>
                <a:cs typeface="Calibri"/>
              </a:rPr>
              <a:t>samples</a:t>
            </a:r>
          </a:p>
          <a:p>
            <a:pPr marL="756285" lvl="1" indent="-287020">
              <a:lnSpc>
                <a:spcPct val="100000"/>
              </a:lnSpc>
              <a:buFont typeface="Arial"/>
              <a:buChar char="–"/>
              <a:tabLst>
                <a:tab pos="756285" algn="l"/>
                <a:tab pos="756920" algn="l"/>
              </a:tabLst>
            </a:pPr>
            <a:r>
              <a:rPr spc="-30" dirty="0">
                <a:latin typeface="Calibri"/>
                <a:cs typeface="Calibri"/>
              </a:rPr>
              <a:t>Training</a:t>
            </a:r>
            <a:r>
              <a:rPr spc="-55" dirty="0">
                <a:latin typeface="Calibri"/>
                <a:cs typeface="Calibri"/>
              </a:rPr>
              <a:t> </a:t>
            </a:r>
            <a:r>
              <a:rPr spc="-10" dirty="0">
                <a:latin typeface="Calibri"/>
                <a:cs typeface="Calibri"/>
              </a:rPr>
              <a:t>Data</a:t>
            </a:r>
            <a:r>
              <a:rPr spc="-20"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k-1</a:t>
            </a:r>
            <a:r>
              <a:rPr spc="-5" dirty="0">
                <a:latin typeface="Calibri"/>
                <a:cs typeface="Calibri"/>
              </a:rPr>
              <a:t> subsets</a:t>
            </a:r>
            <a:r>
              <a:rPr spc="-15" dirty="0">
                <a:latin typeface="Calibri"/>
                <a:cs typeface="Calibri"/>
              </a:rPr>
              <a:t> </a:t>
            </a:r>
            <a:r>
              <a:rPr dirty="0">
                <a:latin typeface="Calibri"/>
                <a:cs typeface="Calibri"/>
              </a:rPr>
              <a:t>=</a:t>
            </a:r>
            <a:r>
              <a:rPr spc="15" dirty="0">
                <a:latin typeface="Calibri"/>
                <a:cs typeface="Calibri"/>
              </a:rPr>
              <a:t> </a:t>
            </a:r>
            <a:r>
              <a:rPr dirty="0">
                <a:latin typeface="Calibri"/>
                <a:cs typeface="Calibri"/>
              </a:rPr>
              <a:t>(10-1)·(10</a:t>
            </a:r>
            <a:r>
              <a:rPr spc="-80" dirty="0">
                <a:latin typeface="Calibri"/>
                <a:cs typeface="Calibri"/>
              </a:rPr>
              <a:t> </a:t>
            </a:r>
            <a:r>
              <a:rPr dirty="0">
                <a:latin typeface="Calibri"/>
                <a:cs typeface="Calibri"/>
              </a:rPr>
              <a:t>samples)</a:t>
            </a:r>
            <a:r>
              <a:rPr spc="-35"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90</a:t>
            </a:r>
            <a:r>
              <a:rPr spc="-5" dirty="0">
                <a:latin typeface="Calibri"/>
                <a:cs typeface="Calibri"/>
              </a:rPr>
              <a:t> </a:t>
            </a:r>
            <a:r>
              <a:rPr dirty="0">
                <a:latin typeface="Calibri"/>
                <a:cs typeface="Calibri"/>
              </a:rPr>
              <a:t>samples</a:t>
            </a:r>
            <a:endParaRPr lang="en-US" dirty="0">
              <a:latin typeface="Calibri"/>
              <a:cs typeface="Calibri"/>
            </a:endParaRPr>
          </a:p>
          <a:p>
            <a:pPr marL="354965" indent="-342900">
              <a:buFont typeface="Arial" panose="020B0604020202020204" pitchFamily="34" charset="0"/>
              <a:buChar char="•"/>
              <a:tabLst>
                <a:tab pos="756285" algn="l"/>
                <a:tab pos="756920" algn="l"/>
              </a:tabLst>
            </a:pPr>
            <a:r>
              <a:rPr lang="en-US" sz="2000" spc="-55" dirty="0">
                <a:cs typeface="Calibri"/>
              </a:rPr>
              <a:t>You</a:t>
            </a:r>
            <a:r>
              <a:rPr lang="en-US" sz="2000" spc="-10" dirty="0">
                <a:cs typeface="Calibri"/>
              </a:rPr>
              <a:t> will</a:t>
            </a:r>
            <a:r>
              <a:rPr lang="en-US" sz="2000" spc="35" dirty="0">
                <a:cs typeface="Calibri"/>
              </a:rPr>
              <a:t> </a:t>
            </a:r>
            <a:r>
              <a:rPr lang="en-US" sz="2000" spc="-15" dirty="0">
                <a:cs typeface="Calibri"/>
              </a:rPr>
              <a:t>see</a:t>
            </a:r>
            <a:r>
              <a:rPr lang="en-US" sz="2000" spc="25" dirty="0">
                <a:cs typeface="Calibri"/>
              </a:rPr>
              <a:t> </a:t>
            </a:r>
            <a:r>
              <a:rPr lang="en-US" sz="2000" spc="-15" dirty="0">
                <a:cs typeface="Calibri"/>
              </a:rPr>
              <a:t>10-fold</a:t>
            </a:r>
            <a:r>
              <a:rPr lang="en-US" sz="2000" spc="70" dirty="0">
                <a:cs typeface="Calibri"/>
              </a:rPr>
              <a:t> </a:t>
            </a:r>
            <a:r>
              <a:rPr lang="en-US" sz="2000" spc="-15" dirty="0">
                <a:cs typeface="Calibri"/>
              </a:rPr>
              <a:t>cross-validation</a:t>
            </a:r>
            <a:r>
              <a:rPr lang="en-US" sz="2000" spc="65" dirty="0">
                <a:cs typeface="Calibri"/>
              </a:rPr>
              <a:t> </a:t>
            </a:r>
            <a:r>
              <a:rPr lang="en-US" sz="2000" spc="-20" dirty="0">
                <a:cs typeface="Calibri"/>
              </a:rPr>
              <a:t>given</a:t>
            </a:r>
            <a:r>
              <a:rPr lang="en-US" sz="2000" spc="70" dirty="0">
                <a:cs typeface="Calibri"/>
              </a:rPr>
              <a:t> </a:t>
            </a:r>
            <a:r>
              <a:rPr lang="en-US" sz="2000" spc="-5" dirty="0">
                <a:cs typeface="Calibri"/>
              </a:rPr>
              <a:t>as</a:t>
            </a:r>
            <a:r>
              <a:rPr lang="en-US" sz="2000" dirty="0">
                <a:cs typeface="Calibri"/>
              </a:rPr>
              <a:t> </a:t>
            </a:r>
            <a:r>
              <a:rPr lang="en-US" sz="2000" spc="-5" dirty="0">
                <a:cs typeface="Calibri"/>
              </a:rPr>
              <a:t>a</a:t>
            </a:r>
            <a:r>
              <a:rPr lang="en-US" sz="2000" spc="15" dirty="0">
                <a:cs typeface="Calibri"/>
              </a:rPr>
              <a:t> </a:t>
            </a:r>
            <a:r>
              <a:rPr lang="en-US" sz="2000" spc="-10" dirty="0">
                <a:cs typeface="Calibri"/>
              </a:rPr>
              <a:t>typical</a:t>
            </a:r>
            <a:r>
              <a:rPr lang="en-US" sz="2000" spc="35" dirty="0">
                <a:cs typeface="Calibri"/>
              </a:rPr>
              <a:t> </a:t>
            </a:r>
            <a:r>
              <a:rPr lang="en-US" sz="2000" spc="-15" dirty="0">
                <a:cs typeface="Calibri"/>
              </a:rPr>
              <a:t>value</a:t>
            </a:r>
            <a:r>
              <a:rPr lang="en-US" sz="2000" dirty="0">
                <a:cs typeface="Calibri"/>
              </a:rPr>
              <a:t> </a:t>
            </a:r>
            <a:r>
              <a:rPr lang="en-US" sz="2000" spc="-25" dirty="0">
                <a:cs typeface="Calibri"/>
              </a:rPr>
              <a:t>for</a:t>
            </a:r>
            <a:r>
              <a:rPr lang="en-US" sz="2000" spc="35" dirty="0">
                <a:cs typeface="Calibri"/>
              </a:rPr>
              <a:t> </a:t>
            </a:r>
            <a:r>
              <a:rPr lang="en-US" sz="2000" spc="-5" dirty="0">
                <a:cs typeface="Calibri"/>
              </a:rPr>
              <a:t>k</a:t>
            </a:r>
            <a:r>
              <a:rPr lang="en-US" sz="2000" spc="15" dirty="0">
                <a:cs typeface="Calibri"/>
              </a:rPr>
              <a:t> </a:t>
            </a:r>
            <a:r>
              <a:rPr lang="en-US" sz="2000" spc="-10" dirty="0">
                <a:cs typeface="Calibri"/>
              </a:rPr>
              <a:t>in</a:t>
            </a:r>
            <a:r>
              <a:rPr lang="en-US" sz="2000" spc="-5" dirty="0">
                <a:cs typeface="Calibri"/>
              </a:rPr>
              <a:t> lots</a:t>
            </a:r>
            <a:r>
              <a:rPr lang="en-US" sz="2000" spc="20" dirty="0">
                <a:cs typeface="Calibri"/>
              </a:rPr>
              <a:t> </a:t>
            </a:r>
            <a:r>
              <a:rPr lang="en-US" sz="2000" spc="-5" dirty="0">
                <a:cs typeface="Calibri"/>
              </a:rPr>
              <a:t>of </a:t>
            </a:r>
            <a:r>
              <a:rPr lang="en-US" sz="2000" spc="-434" dirty="0">
                <a:cs typeface="Calibri"/>
              </a:rPr>
              <a:t> </a:t>
            </a:r>
            <a:r>
              <a:rPr lang="en-US" sz="2000" spc="-25" dirty="0">
                <a:cs typeface="Calibri"/>
              </a:rPr>
              <a:t>references</a:t>
            </a:r>
            <a:endParaRPr sz="1600" dirty="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3767" y="461581"/>
            <a:ext cx="4235450" cy="696595"/>
          </a:xfrm>
          <a:prstGeom prst="rect">
            <a:avLst/>
          </a:prstGeom>
        </p:spPr>
        <p:txBody>
          <a:bodyPr vert="horz" wrap="square" lIns="0" tIns="13335" rIns="0" bIns="0" rtlCol="0">
            <a:spAutoFit/>
          </a:bodyPr>
          <a:lstStyle/>
          <a:p>
            <a:pPr marL="12700">
              <a:lnSpc>
                <a:spcPct val="100000"/>
              </a:lnSpc>
              <a:spcBef>
                <a:spcPts val="105"/>
              </a:spcBef>
            </a:pPr>
            <a:r>
              <a:rPr spc="-20" dirty="0"/>
              <a:t>Evaluation</a:t>
            </a:r>
            <a:r>
              <a:rPr spc="-75" dirty="0"/>
              <a:t> </a:t>
            </a:r>
            <a:r>
              <a:rPr spc="-5" dirty="0"/>
              <a:t>Metrics</a:t>
            </a:r>
          </a:p>
        </p:txBody>
      </p:sp>
      <p:sp>
        <p:nvSpPr>
          <p:cNvPr id="3" name="object 3"/>
          <p:cNvSpPr txBox="1"/>
          <p:nvPr/>
        </p:nvSpPr>
        <p:spPr>
          <a:xfrm>
            <a:off x="535940" y="1526540"/>
            <a:ext cx="7884159" cy="454914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3000" spc="-25" dirty="0">
                <a:latin typeface="Calibri"/>
                <a:cs typeface="Calibri"/>
              </a:rPr>
              <a:t>Why</a:t>
            </a:r>
            <a:r>
              <a:rPr sz="3000" dirty="0">
                <a:latin typeface="Calibri"/>
                <a:cs typeface="Calibri"/>
              </a:rPr>
              <a:t> </a:t>
            </a:r>
            <a:r>
              <a:rPr sz="3000" spc="-15" dirty="0">
                <a:latin typeface="Calibri"/>
                <a:cs typeface="Calibri"/>
              </a:rPr>
              <a:t>are </a:t>
            </a:r>
            <a:r>
              <a:rPr sz="3000" spc="-5" dirty="0">
                <a:latin typeface="Calibri"/>
                <a:cs typeface="Calibri"/>
              </a:rPr>
              <a:t>metrics</a:t>
            </a:r>
            <a:r>
              <a:rPr sz="3000" spc="-35" dirty="0">
                <a:latin typeface="Calibri"/>
                <a:cs typeface="Calibri"/>
              </a:rPr>
              <a:t> </a:t>
            </a:r>
            <a:r>
              <a:rPr sz="3000" spc="-10" dirty="0">
                <a:latin typeface="Calibri"/>
                <a:cs typeface="Calibri"/>
              </a:rPr>
              <a:t>important?</a:t>
            </a:r>
            <a:endParaRPr sz="3000">
              <a:latin typeface="Calibri"/>
              <a:cs typeface="Calibri"/>
            </a:endParaRPr>
          </a:p>
          <a:p>
            <a:pPr marL="355600" indent="-342900">
              <a:lnSpc>
                <a:spcPct val="100000"/>
              </a:lnSpc>
              <a:buFont typeface="Arial"/>
              <a:buChar char="•"/>
              <a:tabLst>
                <a:tab pos="354965" algn="l"/>
                <a:tab pos="355600" algn="l"/>
              </a:tabLst>
            </a:pPr>
            <a:r>
              <a:rPr sz="3000" spc="-10" dirty="0">
                <a:latin typeface="Calibri"/>
                <a:cs typeface="Calibri"/>
              </a:rPr>
              <a:t>Useful </a:t>
            </a:r>
            <a:r>
              <a:rPr sz="3000" spc="-15" dirty="0">
                <a:latin typeface="Calibri"/>
                <a:cs typeface="Calibri"/>
              </a:rPr>
              <a:t>to</a:t>
            </a:r>
            <a:r>
              <a:rPr sz="3000" spc="-25" dirty="0">
                <a:latin typeface="Calibri"/>
                <a:cs typeface="Calibri"/>
              </a:rPr>
              <a:t> </a:t>
            </a:r>
            <a:r>
              <a:rPr sz="3000" spc="-5" dirty="0">
                <a:latin typeface="Calibri"/>
                <a:cs typeface="Calibri"/>
              </a:rPr>
              <a:t>quantify the</a:t>
            </a:r>
            <a:r>
              <a:rPr sz="3000" spc="-15" dirty="0">
                <a:latin typeface="Calibri"/>
                <a:cs typeface="Calibri"/>
              </a:rPr>
              <a:t> </a:t>
            </a:r>
            <a:r>
              <a:rPr sz="3000" spc="-40" dirty="0">
                <a:latin typeface="Calibri"/>
                <a:cs typeface="Calibri"/>
              </a:rPr>
              <a:t>“gap”</a:t>
            </a:r>
            <a:r>
              <a:rPr sz="3000" spc="-25" dirty="0">
                <a:latin typeface="Calibri"/>
                <a:cs typeface="Calibri"/>
              </a:rPr>
              <a:t> </a:t>
            </a:r>
            <a:r>
              <a:rPr sz="3000" spc="-10" dirty="0">
                <a:latin typeface="Calibri"/>
                <a:cs typeface="Calibri"/>
              </a:rPr>
              <a:t>between:</a:t>
            </a:r>
            <a:endParaRPr sz="3000">
              <a:latin typeface="Calibri"/>
              <a:cs typeface="Calibri"/>
            </a:endParaRPr>
          </a:p>
          <a:p>
            <a:pPr marL="756285" marR="356235" lvl="1" indent="-287020">
              <a:lnSpc>
                <a:spcPts val="2500"/>
              </a:lnSpc>
              <a:spcBef>
                <a:spcPts val="615"/>
              </a:spcBef>
              <a:buFont typeface="Arial"/>
              <a:buChar char="–"/>
              <a:tabLst>
                <a:tab pos="756920" algn="l"/>
              </a:tabLst>
            </a:pPr>
            <a:r>
              <a:rPr sz="2600" spc="-5" dirty="0">
                <a:latin typeface="Calibri"/>
                <a:cs typeface="Calibri"/>
              </a:rPr>
              <a:t>Desired </a:t>
            </a:r>
            <a:r>
              <a:rPr sz="2600" spc="-10" dirty="0">
                <a:latin typeface="Calibri"/>
                <a:cs typeface="Calibri"/>
              </a:rPr>
              <a:t>performance </a:t>
            </a:r>
            <a:r>
              <a:rPr sz="2600" dirty="0">
                <a:latin typeface="Calibri"/>
                <a:cs typeface="Calibri"/>
              </a:rPr>
              <a:t>and </a:t>
            </a:r>
            <a:r>
              <a:rPr sz="2600" spc="-5" dirty="0">
                <a:latin typeface="Calibri"/>
                <a:cs typeface="Calibri"/>
              </a:rPr>
              <a:t>baseline </a:t>
            </a:r>
            <a:r>
              <a:rPr sz="2600" spc="-10" dirty="0">
                <a:latin typeface="Calibri"/>
                <a:cs typeface="Calibri"/>
              </a:rPr>
              <a:t>(estimate </a:t>
            </a:r>
            <a:r>
              <a:rPr sz="2600" spc="-25" dirty="0">
                <a:latin typeface="Calibri"/>
                <a:cs typeface="Calibri"/>
              </a:rPr>
              <a:t>effort </a:t>
            </a:r>
            <a:r>
              <a:rPr sz="2600" spc="-575" dirty="0">
                <a:latin typeface="Calibri"/>
                <a:cs typeface="Calibri"/>
              </a:rPr>
              <a:t> </a:t>
            </a:r>
            <a:r>
              <a:rPr sz="2600" spc="-5" dirty="0">
                <a:latin typeface="Calibri"/>
                <a:cs typeface="Calibri"/>
              </a:rPr>
              <a:t>initially).</a:t>
            </a:r>
            <a:endParaRPr sz="2600">
              <a:latin typeface="Calibri"/>
              <a:cs typeface="Calibri"/>
            </a:endParaRPr>
          </a:p>
          <a:p>
            <a:pPr marL="756285" lvl="1" indent="-287020">
              <a:lnSpc>
                <a:spcPct val="100000"/>
              </a:lnSpc>
              <a:spcBef>
                <a:spcPts val="15"/>
              </a:spcBef>
              <a:buFont typeface="Arial"/>
              <a:buChar char="–"/>
              <a:tabLst>
                <a:tab pos="756920" algn="l"/>
              </a:tabLst>
            </a:pPr>
            <a:r>
              <a:rPr sz="2600" spc="-5" dirty="0">
                <a:latin typeface="Calibri"/>
                <a:cs typeface="Calibri"/>
              </a:rPr>
              <a:t>Desired</a:t>
            </a:r>
            <a:r>
              <a:rPr sz="2600" spc="-30" dirty="0">
                <a:latin typeface="Calibri"/>
                <a:cs typeface="Calibri"/>
              </a:rPr>
              <a:t> </a:t>
            </a:r>
            <a:r>
              <a:rPr sz="2600" spc="-10" dirty="0">
                <a:latin typeface="Calibri"/>
                <a:cs typeface="Calibri"/>
              </a:rPr>
              <a:t>performance</a:t>
            </a:r>
            <a:r>
              <a:rPr sz="2600" spc="-20" dirty="0">
                <a:latin typeface="Calibri"/>
                <a:cs typeface="Calibri"/>
              </a:rPr>
              <a:t> </a:t>
            </a:r>
            <a:r>
              <a:rPr sz="2600" dirty="0">
                <a:latin typeface="Calibri"/>
                <a:cs typeface="Calibri"/>
              </a:rPr>
              <a:t>and</a:t>
            </a:r>
            <a:r>
              <a:rPr sz="2600" spc="-10" dirty="0">
                <a:latin typeface="Calibri"/>
                <a:cs typeface="Calibri"/>
              </a:rPr>
              <a:t> current</a:t>
            </a:r>
            <a:r>
              <a:rPr sz="2600" spc="-15" dirty="0">
                <a:latin typeface="Calibri"/>
                <a:cs typeface="Calibri"/>
              </a:rPr>
              <a:t> </a:t>
            </a:r>
            <a:r>
              <a:rPr sz="2600" spc="-10" dirty="0">
                <a:latin typeface="Calibri"/>
                <a:cs typeface="Calibri"/>
              </a:rPr>
              <a:t>performance.</a:t>
            </a:r>
            <a:endParaRPr sz="2600">
              <a:latin typeface="Calibri"/>
              <a:cs typeface="Calibri"/>
            </a:endParaRPr>
          </a:p>
          <a:p>
            <a:pPr marL="756285" lvl="1" indent="-287020">
              <a:lnSpc>
                <a:spcPts val="3110"/>
              </a:lnSpc>
              <a:buFont typeface="Arial"/>
              <a:buChar char="–"/>
              <a:tabLst>
                <a:tab pos="756920" algn="l"/>
              </a:tabLst>
            </a:pPr>
            <a:r>
              <a:rPr sz="2600" spc="-5" dirty="0">
                <a:latin typeface="Calibri"/>
                <a:cs typeface="Calibri"/>
              </a:rPr>
              <a:t>Measure</a:t>
            </a:r>
            <a:r>
              <a:rPr sz="2600" spc="-55" dirty="0">
                <a:latin typeface="Calibri"/>
                <a:cs typeface="Calibri"/>
              </a:rPr>
              <a:t> </a:t>
            </a:r>
            <a:r>
              <a:rPr sz="2600" spc="-10" dirty="0">
                <a:latin typeface="Calibri"/>
                <a:cs typeface="Calibri"/>
              </a:rPr>
              <a:t>progress</a:t>
            </a:r>
            <a:r>
              <a:rPr sz="2600" spc="-40" dirty="0">
                <a:latin typeface="Calibri"/>
                <a:cs typeface="Calibri"/>
              </a:rPr>
              <a:t> </a:t>
            </a:r>
            <a:r>
              <a:rPr sz="2600" spc="-10" dirty="0">
                <a:latin typeface="Calibri"/>
                <a:cs typeface="Calibri"/>
              </a:rPr>
              <a:t>over</a:t>
            </a:r>
            <a:r>
              <a:rPr sz="2600" spc="-20" dirty="0">
                <a:latin typeface="Calibri"/>
                <a:cs typeface="Calibri"/>
              </a:rPr>
              <a:t> </a:t>
            </a:r>
            <a:r>
              <a:rPr sz="2600" dirty="0">
                <a:latin typeface="Calibri"/>
                <a:cs typeface="Calibri"/>
              </a:rPr>
              <a:t>time.</a:t>
            </a:r>
            <a:endParaRPr sz="2600">
              <a:latin typeface="Calibri"/>
              <a:cs typeface="Calibri"/>
            </a:endParaRPr>
          </a:p>
          <a:p>
            <a:pPr marL="355600" indent="-342900">
              <a:lnSpc>
                <a:spcPts val="3590"/>
              </a:lnSpc>
              <a:buFont typeface="Arial"/>
              <a:buChar char="•"/>
              <a:tabLst>
                <a:tab pos="354965" algn="l"/>
                <a:tab pos="355600" algn="l"/>
              </a:tabLst>
            </a:pPr>
            <a:r>
              <a:rPr sz="3000" spc="-10" dirty="0">
                <a:latin typeface="Calibri"/>
                <a:cs typeface="Calibri"/>
              </a:rPr>
              <a:t>Determining</a:t>
            </a:r>
            <a:r>
              <a:rPr sz="3000" spc="5" dirty="0">
                <a:latin typeface="Calibri"/>
                <a:cs typeface="Calibri"/>
              </a:rPr>
              <a:t> </a:t>
            </a:r>
            <a:r>
              <a:rPr sz="3000" spc="-5" dirty="0">
                <a:latin typeface="Calibri"/>
                <a:cs typeface="Calibri"/>
              </a:rPr>
              <a:t>the</a:t>
            </a:r>
            <a:r>
              <a:rPr sz="3000" spc="-15" dirty="0">
                <a:latin typeface="Calibri"/>
                <a:cs typeface="Calibri"/>
              </a:rPr>
              <a:t> best</a:t>
            </a:r>
            <a:r>
              <a:rPr sz="3000" spc="-10" dirty="0">
                <a:latin typeface="Calibri"/>
                <a:cs typeface="Calibri"/>
              </a:rPr>
              <a:t> set</a:t>
            </a:r>
            <a:r>
              <a:rPr sz="3000" spc="-15" dirty="0">
                <a:latin typeface="Calibri"/>
                <a:cs typeface="Calibri"/>
              </a:rPr>
              <a:t> </a:t>
            </a:r>
            <a:r>
              <a:rPr sz="3000" dirty="0">
                <a:latin typeface="Calibri"/>
                <a:cs typeface="Calibri"/>
              </a:rPr>
              <a:t>of</a:t>
            </a:r>
            <a:r>
              <a:rPr sz="3000" spc="-20" dirty="0">
                <a:latin typeface="Calibri"/>
                <a:cs typeface="Calibri"/>
              </a:rPr>
              <a:t> </a:t>
            </a:r>
            <a:r>
              <a:rPr sz="3000" spc="-5" dirty="0">
                <a:latin typeface="Calibri"/>
                <a:cs typeface="Calibri"/>
              </a:rPr>
              <a:t>input</a:t>
            </a:r>
            <a:r>
              <a:rPr sz="3000" spc="5" dirty="0">
                <a:latin typeface="Calibri"/>
                <a:cs typeface="Calibri"/>
              </a:rPr>
              <a:t> </a:t>
            </a:r>
            <a:r>
              <a:rPr sz="3000" spc="-20" dirty="0">
                <a:latin typeface="Calibri"/>
                <a:cs typeface="Calibri"/>
              </a:rPr>
              <a:t>features</a:t>
            </a:r>
            <a:r>
              <a:rPr sz="3000" spc="-25" dirty="0">
                <a:latin typeface="Calibri"/>
                <a:cs typeface="Calibri"/>
              </a:rPr>
              <a:t> </a:t>
            </a:r>
            <a:r>
              <a:rPr sz="3000" spc="-15" dirty="0">
                <a:latin typeface="Calibri"/>
                <a:cs typeface="Calibri"/>
              </a:rPr>
              <a:t>to</a:t>
            </a:r>
            <a:r>
              <a:rPr sz="3000" spc="-10" dirty="0">
                <a:latin typeface="Calibri"/>
                <a:cs typeface="Calibri"/>
              </a:rPr>
              <a:t> </a:t>
            </a:r>
            <a:r>
              <a:rPr sz="3000" spc="-5" dirty="0">
                <a:latin typeface="Calibri"/>
                <a:cs typeface="Calibri"/>
              </a:rPr>
              <a:t>use</a:t>
            </a:r>
            <a:endParaRPr sz="3000">
              <a:latin typeface="Calibri"/>
              <a:cs typeface="Calibri"/>
            </a:endParaRPr>
          </a:p>
          <a:p>
            <a:pPr marL="355600" marR="88265" indent="-342900">
              <a:lnSpc>
                <a:spcPts val="2880"/>
              </a:lnSpc>
              <a:spcBef>
                <a:spcPts val="695"/>
              </a:spcBef>
              <a:buFont typeface="Arial"/>
              <a:buChar char="•"/>
              <a:tabLst>
                <a:tab pos="354965" algn="l"/>
                <a:tab pos="355600" algn="l"/>
              </a:tabLst>
            </a:pPr>
            <a:r>
              <a:rPr sz="3000" spc="-5" dirty="0">
                <a:latin typeface="Calibri"/>
                <a:cs typeface="Calibri"/>
              </a:rPr>
              <a:t>Comparing</a:t>
            </a:r>
            <a:r>
              <a:rPr sz="3000" spc="20" dirty="0">
                <a:latin typeface="Calibri"/>
                <a:cs typeface="Calibri"/>
              </a:rPr>
              <a:t> </a:t>
            </a:r>
            <a:r>
              <a:rPr sz="3000" spc="-25" dirty="0">
                <a:latin typeface="Calibri"/>
                <a:cs typeface="Calibri"/>
              </a:rPr>
              <a:t>different</a:t>
            </a:r>
            <a:r>
              <a:rPr sz="3000" spc="-15" dirty="0">
                <a:latin typeface="Calibri"/>
                <a:cs typeface="Calibri"/>
              </a:rPr>
              <a:t> </a:t>
            </a:r>
            <a:r>
              <a:rPr sz="3000" dirty="0">
                <a:latin typeface="Calibri"/>
                <a:cs typeface="Calibri"/>
              </a:rPr>
              <a:t>ML</a:t>
            </a:r>
            <a:r>
              <a:rPr sz="3000" spc="-10" dirty="0">
                <a:latin typeface="Calibri"/>
                <a:cs typeface="Calibri"/>
              </a:rPr>
              <a:t> </a:t>
            </a:r>
            <a:r>
              <a:rPr sz="3000" spc="-5" dirty="0">
                <a:latin typeface="Calibri"/>
                <a:cs typeface="Calibri"/>
              </a:rPr>
              <a:t>models</a:t>
            </a:r>
            <a:r>
              <a:rPr sz="3000" spc="10" dirty="0">
                <a:latin typeface="Calibri"/>
                <a:cs typeface="Calibri"/>
              </a:rPr>
              <a:t> </a:t>
            </a:r>
            <a:r>
              <a:rPr sz="3000" spc="-25" dirty="0">
                <a:latin typeface="Calibri"/>
                <a:cs typeface="Calibri"/>
              </a:rPr>
              <a:t>for</a:t>
            </a:r>
            <a:r>
              <a:rPr sz="3000" spc="5" dirty="0">
                <a:latin typeface="Calibri"/>
                <a:cs typeface="Calibri"/>
              </a:rPr>
              <a:t> </a:t>
            </a:r>
            <a:r>
              <a:rPr sz="3000" spc="-10" dirty="0">
                <a:latin typeface="Calibri"/>
                <a:cs typeface="Calibri"/>
              </a:rPr>
              <a:t>suitability</a:t>
            </a:r>
            <a:r>
              <a:rPr sz="3000" dirty="0">
                <a:latin typeface="Calibri"/>
                <a:cs typeface="Calibri"/>
              </a:rPr>
              <a:t> </a:t>
            </a:r>
            <a:r>
              <a:rPr sz="3000" spc="-15" dirty="0">
                <a:latin typeface="Calibri"/>
                <a:cs typeface="Calibri"/>
              </a:rPr>
              <a:t>to </a:t>
            </a:r>
            <a:r>
              <a:rPr sz="3000" spc="-660" dirty="0">
                <a:latin typeface="Calibri"/>
                <a:cs typeface="Calibri"/>
              </a:rPr>
              <a:t> </a:t>
            </a:r>
            <a:r>
              <a:rPr sz="3000" spc="-5" dirty="0">
                <a:latin typeface="Calibri"/>
                <a:cs typeface="Calibri"/>
              </a:rPr>
              <a:t>the</a:t>
            </a:r>
            <a:r>
              <a:rPr sz="3000" spc="-20" dirty="0">
                <a:latin typeface="Calibri"/>
                <a:cs typeface="Calibri"/>
              </a:rPr>
              <a:t> </a:t>
            </a:r>
            <a:r>
              <a:rPr sz="3000" spc="-10" dirty="0">
                <a:latin typeface="Calibri"/>
                <a:cs typeface="Calibri"/>
              </a:rPr>
              <a:t>software</a:t>
            </a:r>
            <a:r>
              <a:rPr sz="3000" spc="-20" dirty="0">
                <a:latin typeface="Calibri"/>
                <a:cs typeface="Calibri"/>
              </a:rPr>
              <a:t> </a:t>
            </a:r>
            <a:r>
              <a:rPr sz="3000" spc="-5" dirty="0">
                <a:latin typeface="Calibri"/>
                <a:cs typeface="Calibri"/>
              </a:rPr>
              <a:t>engineering</a:t>
            </a:r>
            <a:r>
              <a:rPr sz="3000" spc="5" dirty="0">
                <a:latin typeface="Calibri"/>
                <a:cs typeface="Calibri"/>
              </a:rPr>
              <a:t> </a:t>
            </a:r>
            <a:r>
              <a:rPr sz="3000" spc="-10" dirty="0">
                <a:latin typeface="Calibri"/>
                <a:cs typeface="Calibri"/>
              </a:rPr>
              <a:t>problem</a:t>
            </a:r>
            <a:r>
              <a:rPr sz="3000" spc="15" dirty="0">
                <a:latin typeface="Calibri"/>
                <a:cs typeface="Calibri"/>
              </a:rPr>
              <a:t> </a:t>
            </a:r>
            <a:r>
              <a:rPr sz="3000" spc="-15" dirty="0">
                <a:latin typeface="Calibri"/>
                <a:cs typeface="Calibri"/>
              </a:rPr>
              <a:t>at</a:t>
            </a:r>
            <a:r>
              <a:rPr sz="3000" spc="-20" dirty="0">
                <a:latin typeface="Calibri"/>
                <a:cs typeface="Calibri"/>
              </a:rPr>
              <a:t> </a:t>
            </a:r>
            <a:r>
              <a:rPr sz="3000" spc="-5" dirty="0">
                <a:latin typeface="Calibri"/>
                <a:cs typeface="Calibri"/>
              </a:rPr>
              <a:t>hand</a:t>
            </a:r>
            <a:endParaRPr sz="3000">
              <a:latin typeface="Calibri"/>
              <a:cs typeface="Calibri"/>
            </a:endParaRPr>
          </a:p>
          <a:p>
            <a:pPr marL="355600" marR="930275" indent="-342900">
              <a:lnSpc>
                <a:spcPts val="2880"/>
              </a:lnSpc>
              <a:spcBef>
                <a:spcPts val="720"/>
              </a:spcBef>
              <a:buFont typeface="Arial"/>
              <a:buChar char="•"/>
              <a:tabLst>
                <a:tab pos="354965" algn="l"/>
                <a:tab pos="355600" algn="l"/>
              </a:tabLst>
            </a:pPr>
            <a:r>
              <a:rPr sz="3000" spc="-5" dirty="0">
                <a:latin typeface="Calibri"/>
                <a:cs typeface="Calibri"/>
              </a:rPr>
              <a:t>Ideally the </a:t>
            </a:r>
            <a:r>
              <a:rPr sz="3000" spc="-15" dirty="0">
                <a:latin typeface="Calibri"/>
                <a:cs typeface="Calibri"/>
              </a:rPr>
              <a:t>training </a:t>
            </a:r>
            <a:r>
              <a:rPr sz="3000" spc="-5" dirty="0">
                <a:latin typeface="Calibri"/>
                <a:cs typeface="Calibri"/>
              </a:rPr>
              <a:t>objective should be the </a:t>
            </a:r>
            <a:r>
              <a:rPr sz="3000" spc="-665" dirty="0">
                <a:latin typeface="Calibri"/>
                <a:cs typeface="Calibri"/>
              </a:rPr>
              <a:t> </a:t>
            </a:r>
            <a:r>
              <a:rPr sz="3000" spc="-5" dirty="0">
                <a:latin typeface="Calibri"/>
                <a:cs typeface="Calibri"/>
              </a:rPr>
              <a:t>metric,</a:t>
            </a:r>
            <a:r>
              <a:rPr sz="3000" spc="-20" dirty="0">
                <a:latin typeface="Calibri"/>
                <a:cs typeface="Calibri"/>
              </a:rPr>
              <a:t> </a:t>
            </a:r>
            <a:r>
              <a:rPr sz="3000" spc="-5" dirty="0">
                <a:latin typeface="Calibri"/>
                <a:cs typeface="Calibri"/>
              </a:rPr>
              <a:t>but not</a:t>
            </a:r>
            <a:r>
              <a:rPr sz="3000" spc="-10" dirty="0">
                <a:latin typeface="Calibri"/>
                <a:cs typeface="Calibri"/>
              </a:rPr>
              <a:t> </a:t>
            </a:r>
            <a:r>
              <a:rPr sz="3000" spc="-25" dirty="0">
                <a:latin typeface="Calibri"/>
                <a:cs typeface="Calibri"/>
              </a:rPr>
              <a:t>always</a:t>
            </a:r>
            <a:r>
              <a:rPr sz="3000" dirty="0">
                <a:latin typeface="Calibri"/>
                <a:cs typeface="Calibri"/>
              </a:rPr>
              <a:t> </a:t>
            </a:r>
            <a:r>
              <a:rPr sz="3000" spc="-5" dirty="0">
                <a:latin typeface="Calibri"/>
                <a:cs typeface="Calibri"/>
              </a:rPr>
              <a:t>possible.</a:t>
            </a:r>
            <a:endParaRPr sz="3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0286" y="491744"/>
            <a:ext cx="2675255" cy="696595"/>
          </a:xfrm>
          <a:prstGeom prst="rect">
            <a:avLst/>
          </a:prstGeom>
        </p:spPr>
        <p:txBody>
          <a:bodyPr vert="horz" wrap="square" lIns="0" tIns="13335" rIns="0" bIns="0" rtlCol="0">
            <a:spAutoFit/>
          </a:bodyPr>
          <a:lstStyle/>
          <a:p>
            <a:pPr marL="12700">
              <a:lnSpc>
                <a:spcPct val="100000"/>
              </a:lnSpc>
              <a:spcBef>
                <a:spcPts val="105"/>
              </a:spcBef>
            </a:pPr>
            <a:r>
              <a:rPr spc="-110" dirty="0"/>
              <a:t>Test</a:t>
            </a:r>
            <a:r>
              <a:rPr spc="-80" dirty="0"/>
              <a:t> </a:t>
            </a:r>
            <a:r>
              <a:rPr spc="-10" dirty="0"/>
              <a:t>Results</a:t>
            </a:r>
          </a:p>
        </p:txBody>
      </p:sp>
      <p:sp>
        <p:nvSpPr>
          <p:cNvPr id="3" name="object 3"/>
          <p:cNvSpPr txBox="1"/>
          <p:nvPr/>
        </p:nvSpPr>
        <p:spPr>
          <a:xfrm>
            <a:off x="535940" y="1256793"/>
            <a:ext cx="6151245" cy="2830195"/>
          </a:xfrm>
          <a:prstGeom prst="rect">
            <a:avLst/>
          </a:prstGeom>
        </p:spPr>
        <p:txBody>
          <a:bodyPr vert="horz" wrap="square" lIns="0" tIns="74295" rIns="0" bIns="0" rtlCol="0">
            <a:spAutoFit/>
          </a:bodyPr>
          <a:lstStyle/>
          <a:p>
            <a:pPr marL="355600" marR="736600" indent="-342900">
              <a:lnSpc>
                <a:spcPct val="80000"/>
              </a:lnSpc>
              <a:spcBef>
                <a:spcPts val="585"/>
              </a:spcBef>
              <a:buFont typeface="Arial"/>
              <a:buChar char="•"/>
              <a:tabLst>
                <a:tab pos="354965" algn="l"/>
                <a:tab pos="355600" algn="l"/>
              </a:tabLst>
            </a:pPr>
            <a:r>
              <a:rPr sz="2000" dirty="0">
                <a:latin typeface="Calibri"/>
                <a:cs typeface="Calibri"/>
              </a:rPr>
              <a:t>The </a:t>
            </a:r>
            <a:r>
              <a:rPr sz="2000" spc="-10" dirty="0">
                <a:latin typeface="Calibri"/>
                <a:cs typeface="Calibri"/>
              </a:rPr>
              <a:t>evaluation</a:t>
            </a:r>
            <a:r>
              <a:rPr sz="2000" spc="5" dirty="0">
                <a:latin typeface="Calibri"/>
                <a:cs typeface="Calibri"/>
              </a:rPr>
              <a:t> </a:t>
            </a:r>
            <a:r>
              <a:rPr sz="2000" spc="-5" dirty="0">
                <a:latin typeface="Calibri"/>
                <a:cs typeface="Calibri"/>
              </a:rPr>
              <a:t>metrics</a:t>
            </a:r>
            <a:r>
              <a:rPr sz="2000" spc="25"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applied</a:t>
            </a:r>
            <a:r>
              <a:rPr sz="2000" spc="10"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the </a:t>
            </a:r>
            <a:r>
              <a:rPr sz="2000" spc="-15" dirty="0">
                <a:latin typeface="Calibri"/>
                <a:cs typeface="Calibri"/>
              </a:rPr>
              <a:t>test</a:t>
            </a:r>
            <a:r>
              <a:rPr sz="2000" dirty="0">
                <a:latin typeface="Calibri"/>
                <a:cs typeface="Calibri"/>
              </a:rPr>
              <a:t> </a:t>
            </a:r>
            <a:r>
              <a:rPr sz="2000" spc="-5" dirty="0">
                <a:latin typeface="Calibri"/>
                <a:cs typeface="Calibri"/>
              </a:rPr>
              <a:t>results.</a:t>
            </a:r>
            <a:endParaRPr sz="2000" dirty="0">
              <a:latin typeface="Calibri"/>
              <a:cs typeface="Calibri"/>
            </a:endParaRPr>
          </a:p>
          <a:p>
            <a:pPr marL="355600" marR="603250" indent="-342900">
              <a:lnSpc>
                <a:spcPct val="80000"/>
              </a:lnSpc>
              <a:spcBef>
                <a:spcPts val="480"/>
              </a:spcBef>
              <a:buFont typeface="Arial"/>
              <a:buChar char="•"/>
              <a:tabLst>
                <a:tab pos="354965" algn="l"/>
                <a:tab pos="355600" algn="l"/>
              </a:tabLst>
            </a:pPr>
            <a:r>
              <a:rPr sz="2000" dirty="0">
                <a:latin typeface="Calibri"/>
                <a:cs typeface="Calibri"/>
              </a:rPr>
              <a:t>The</a:t>
            </a:r>
            <a:r>
              <a:rPr sz="2000" spc="-5"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results</a:t>
            </a:r>
            <a:r>
              <a:rPr sz="2000" spc="5" dirty="0">
                <a:latin typeface="Calibri"/>
                <a:cs typeface="Calibri"/>
              </a:rPr>
              <a:t> </a:t>
            </a:r>
            <a:r>
              <a:rPr sz="2000" spc="-10" dirty="0">
                <a:latin typeface="Calibri"/>
                <a:cs typeface="Calibri"/>
              </a:rPr>
              <a:t>are</a:t>
            </a:r>
            <a:r>
              <a:rPr sz="2000" spc="10" dirty="0">
                <a:latin typeface="Calibri"/>
                <a:cs typeface="Calibri"/>
              </a:rPr>
              <a:t> </a:t>
            </a:r>
            <a:r>
              <a:rPr sz="2000" dirty="0">
                <a:latin typeface="Calibri"/>
                <a:cs typeface="Calibri"/>
              </a:rPr>
              <a:t>a</a:t>
            </a:r>
            <a:r>
              <a:rPr sz="2000" spc="-15" dirty="0">
                <a:latin typeface="Calibri"/>
                <a:cs typeface="Calibri"/>
              </a:rPr>
              <a:t> </a:t>
            </a:r>
            <a:r>
              <a:rPr sz="2000" spc="-10" dirty="0">
                <a:latin typeface="Calibri"/>
                <a:cs typeface="Calibri"/>
              </a:rPr>
              <a:t>list</a:t>
            </a:r>
            <a:r>
              <a:rPr sz="2000" spc="25" dirty="0">
                <a:latin typeface="Calibri"/>
                <a:cs typeface="Calibri"/>
              </a:rPr>
              <a:t> </a:t>
            </a:r>
            <a:r>
              <a:rPr sz="2000" spc="-5" dirty="0">
                <a:latin typeface="Calibri"/>
                <a:cs typeface="Calibri"/>
              </a:rPr>
              <a:t>of</a:t>
            </a:r>
            <a:r>
              <a:rPr sz="2000" spc="-10" dirty="0">
                <a:latin typeface="Calibri"/>
                <a:cs typeface="Calibri"/>
              </a:rPr>
              <a:t> ordered pairs</a:t>
            </a:r>
            <a:r>
              <a:rPr sz="2000" spc="1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all</a:t>
            </a:r>
            <a:r>
              <a:rPr sz="2000" dirty="0">
                <a:latin typeface="Calibri"/>
                <a:cs typeface="Calibri"/>
              </a:rPr>
              <a:t> the </a:t>
            </a:r>
            <a:r>
              <a:rPr sz="2000" spc="-434" dirty="0">
                <a:latin typeface="Calibri"/>
                <a:cs typeface="Calibri"/>
              </a:rPr>
              <a:t> </a:t>
            </a:r>
            <a:r>
              <a:rPr sz="2000" spc="-5" dirty="0">
                <a:latin typeface="Calibri"/>
                <a:cs typeface="Calibri"/>
              </a:rPr>
              <a:t>samples</a:t>
            </a:r>
            <a:r>
              <a:rPr sz="2000" spc="20" dirty="0">
                <a:latin typeface="Calibri"/>
                <a:cs typeface="Calibri"/>
              </a:rPr>
              <a:t> </a:t>
            </a:r>
            <a:r>
              <a:rPr sz="2000" spc="-5" dirty="0">
                <a:latin typeface="Calibri"/>
                <a:cs typeface="Calibri"/>
              </a:rPr>
              <a:t>in </a:t>
            </a:r>
            <a:r>
              <a:rPr sz="2000" dirty="0">
                <a:latin typeface="Calibri"/>
                <a:cs typeface="Calibri"/>
              </a:rPr>
              <a:t>the </a:t>
            </a:r>
            <a:r>
              <a:rPr sz="2000" spc="-5" dirty="0">
                <a:latin typeface="Calibri"/>
                <a:cs typeface="Calibri"/>
              </a:rPr>
              <a:t>corpus,</a:t>
            </a:r>
            <a:r>
              <a:rPr sz="2000" spc="-20" dirty="0">
                <a:latin typeface="Calibri"/>
                <a:cs typeface="Calibri"/>
              </a:rPr>
              <a:t> </a:t>
            </a:r>
            <a:r>
              <a:rPr sz="2000" spc="-10" dirty="0">
                <a:latin typeface="Calibri"/>
                <a:cs typeface="Calibri"/>
              </a:rPr>
              <a:t>where</a:t>
            </a:r>
            <a:r>
              <a:rPr sz="2000" spc="-5" dirty="0">
                <a:latin typeface="Calibri"/>
                <a:cs typeface="Calibri"/>
              </a:rPr>
              <a:t> </a:t>
            </a:r>
            <a:r>
              <a:rPr sz="2000" dirty="0">
                <a:latin typeface="Calibri"/>
                <a:cs typeface="Calibri"/>
              </a:rPr>
              <a:t>the pair </a:t>
            </a:r>
            <a:r>
              <a:rPr sz="2000" spc="-10" dirty="0">
                <a:latin typeface="Calibri"/>
                <a:cs typeface="Calibri"/>
              </a:rPr>
              <a:t>shows:</a:t>
            </a:r>
            <a:endParaRPr sz="2000" dirty="0">
              <a:latin typeface="Calibri"/>
              <a:cs typeface="Calibri"/>
            </a:endParaRPr>
          </a:p>
          <a:p>
            <a:pPr marL="756285" lvl="1" indent="-287020">
              <a:lnSpc>
                <a:spcPct val="100000"/>
              </a:lnSpc>
              <a:spcBef>
                <a:spcPts val="5"/>
              </a:spcBef>
              <a:buFont typeface="Arial"/>
              <a:buChar char="–"/>
              <a:tabLst>
                <a:tab pos="756285" algn="l"/>
                <a:tab pos="756920" algn="l"/>
              </a:tabLst>
            </a:pPr>
            <a:r>
              <a:rPr sz="1800" b="1" i="1" spc="-5" dirty="0">
                <a:solidFill>
                  <a:srgbClr val="00B0F0"/>
                </a:solidFill>
                <a:latin typeface="Calibri"/>
                <a:cs typeface="Calibri"/>
              </a:rPr>
              <a:t>actual</a:t>
            </a:r>
            <a:r>
              <a:rPr sz="1800" b="1" i="1" spc="-10" dirty="0">
                <a:solidFill>
                  <a:srgbClr val="00B0F0"/>
                </a:solidFill>
                <a:latin typeface="Calibri"/>
                <a:cs typeface="Calibri"/>
              </a:rPr>
              <a:t> </a:t>
            </a:r>
            <a:r>
              <a:rPr sz="1800" spc="-5" dirty="0">
                <a:latin typeface="Calibri"/>
                <a:cs typeface="Calibri"/>
              </a:rPr>
              <a:t>class of</a:t>
            </a:r>
            <a:r>
              <a:rPr sz="1800" spc="-1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object</a:t>
            </a:r>
            <a:endParaRPr sz="1800" dirty="0">
              <a:latin typeface="Calibri"/>
              <a:cs typeface="Calibri"/>
            </a:endParaRPr>
          </a:p>
          <a:p>
            <a:pPr marL="756285" lvl="1" indent="-287020">
              <a:lnSpc>
                <a:spcPts val="2155"/>
              </a:lnSpc>
              <a:buFont typeface="Arial"/>
              <a:buChar char="–"/>
              <a:tabLst>
                <a:tab pos="756285" algn="l"/>
                <a:tab pos="756920" algn="l"/>
              </a:tabLst>
            </a:pPr>
            <a:r>
              <a:rPr sz="1800" spc="-5" dirty="0">
                <a:latin typeface="Calibri"/>
                <a:cs typeface="Calibri"/>
              </a:rPr>
              <a:t>class</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object </a:t>
            </a:r>
            <a:r>
              <a:rPr sz="1800" b="1" i="1" spc="-5" dirty="0">
                <a:solidFill>
                  <a:srgbClr val="7030A0"/>
                </a:solidFill>
                <a:latin typeface="Calibri"/>
                <a:cs typeface="Calibri"/>
              </a:rPr>
              <a:t>predicted </a:t>
            </a:r>
            <a:r>
              <a:rPr sz="1800" spc="-5" dirty="0">
                <a:latin typeface="Calibri"/>
                <a:cs typeface="Calibri"/>
              </a:rPr>
              <a:t>by</a:t>
            </a:r>
            <a:r>
              <a:rPr sz="1800" spc="10" dirty="0">
                <a:latin typeface="Calibri"/>
                <a:cs typeface="Calibri"/>
              </a:rPr>
              <a:t> </a:t>
            </a:r>
            <a:r>
              <a:rPr sz="1800" spc="-5" dirty="0">
                <a:latin typeface="Calibri"/>
                <a:cs typeface="Calibri"/>
              </a:rPr>
              <a:t>the</a:t>
            </a:r>
            <a:r>
              <a:rPr sz="1800" spc="5" dirty="0">
                <a:latin typeface="Calibri"/>
                <a:cs typeface="Calibri"/>
              </a:rPr>
              <a:t> </a:t>
            </a:r>
            <a:r>
              <a:rPr sz="1800" spc="-5" dirty="0">
                <a:latin typeface="Calibri"/>
                <a:cs typeface="Calibri"/>
              </a:rPr>
              <a:t>ML</a:t>
            </a:r>
            <a:r>
              <a:rPr sz="1800" spc="10" dirty="0">
                <a:latin typeface="Calibri"/>
                <a:cs typeface="Calibri"/>
              </a:rPr>
              <a:t> </a:t>
            </a:r>
            <a:r>
              <a:rPr sz="1800" spc="-5" dirty="0">
                <a:latin typeface="Calibri"/>
                <a:cs typeface="Calibri"/>
              </a:rPr>
              <a:t>model</a:t>
            </a:r>
            <a:endParaRPr sz="1800" dirty="0">
              <a:latin typeface="Calibri"/>
              <a:cs typeface="Calibri"/>
            </a:endParaRPr>
          </a:p>
          <a:p>
            <a:pPr marL="355600" indent="-342900">
              <a:lnSpc>
                <a:spcPts val="2395"/>
              </a:lnSpc>
              <a:buFont typeface="Arial"/>
              <a:buChar char="•"/>
              <a:tabLst>
                <a:tab pos="354965" algn="l"/>
                <a:tab pos="355600" algn="l"/>
              </a:tabLst>
            </a:pPr>
            <a:r>
              <a:rPr sz="2000" spc="-10" dirty="0">
                <a:latin typeface="Calibri"/>
                <a:cs typeface="Calibri"/>
              </a:rPr>
              <a:t>For</a:t>
            </a:r>
            <a:r>
              <a:rPr sz="2000" spc="-15" dirty="0">
                <a:latin typeface="Calibri"/>
                <a:cs typeface="Calibri"/>
              </a:rPr>
              <a:t> example:</a:t>
            </a:r>
            <a:r>
              <a:rPr sz="2000" spc="15" dirty="0">
                <a:latin typeface="Calibri"/>
                <a:cs typeface="Calibri"/>
              </a:rPr>
              <a:t> </a:t>
            </a:r>
            <a:r>
              <a:rPr sz="2000" spc="-5" dirty="0">
                <a:latin typeface="Calibri"/>
                <a:cs typeface="Calibri"/>
              </a:rPr>
              <a:t>Sample</a:t>
            </a:r>
            <a:r>
              <a:rPr sz="2000" spc="20" dirty="0">
                <a:latin typeface="Calibri"/>
                <a:cs typeface="Calibri"/>
              </a:rPr>
              <a:t> </a:t>
            </a:r>
            <a:r>
              <a:rPr sz="2000" dirty="0">
                <a:latin typeface="Calibri"/>
                <a:cs typeface="Calibri"/>
              </a:rPr>
              <a:t>1</a:t>
            </a:r>
            <a:r>
              <a:rPr sz="2000" spc="-20" dirty="0">
                <a:latin typeface="Calibri"/>
                <a:cs typeface="Calibri"/>
              </a:rPr>
              <a:t> </a:t>
            </a:r>
            <a:r>
              <a:rPr sz="2000" dirty="0">
                <a:latin typeface="Calibri"/>
                <a:cs typeface="Calibri"/>
              </a:rPr>
              <a:t>= </a:t>
            </a:r>
            <a:r>
              <a:rPr sz="2000" spc="-5" dirty="0">
                <a:latin typeface="Calibri"/>
                <a:cs typeface="Calibri"/>
              </a:rPr>
              <a:t>(</a:t>
            </a:r>
            <a:r>
              <a:rPr sz="2000" spc="-5" dirty="0">
                <a:solidFill>
                  <a:srgbClr val="00B0F0"/>
                </a:solidFill>
                <a:latin typeface="Calibri"/>
                <a:cs typeface="Calibri"/>
              </a:rPr>
              <a:t>Cat</a:t>
            </a:r>
            <a:r>
              <a:rPr sz="2000" spc="-5" dirty="0">
                <a:latin typeface="Calibri"/>
                <a:cs typeface="Calibri"/>
              </a:rPr>
              <a:t>,</a:t>
            </a:r>
            <a:r>
              <a:rPr sz="2000" spc="-5" dirty="0">
                <a:solidFill>
                  <a:srgbClr val="7030A0"/>
                </a:solidFill>
                <a:latin typeface="Calibri"/>
                <a:cs typeface="Calibri"/>
              </a:rPr>
              <a:t>Dog</a:t>
            </a:r>
            <a:r>
              <a:rPr sz="2000" spc="-5" dirty="0">
                <a:latin typeface="Calibri"/>
                <a:cs typeface="Calibri"/>
              </a:rPr>
              <a:t>)</a:t>
            </a:r>
            <a:endParaRPr sz="2000" dirty="0">
              <a:latin typeface="Calibri"/>
              <a:cs typeface="Calibri"/>
            </a:endParaRPr>
          </a:p>
          <a:p>
            <a:pPr marL="355600" marR="5080" indent="-342900">
              <a:lnSpc>
                <a:spcPct val="80000"/>
              </a:lnSpc>
              <a:spcBef>
                <a:spcPts val="480"/>
              </a:spcBef>
              <a:buFont typeface="Arial"/>
              <a:buChar char="•"/>
              <a:tabLst>
                <a:tab pos="354965" algn="l"/>
                <a:tab pos="355600" algn="l"/>
              </a:tabLst>
            </a:pPr>
            <a:r>
              <a:rPr sz="2000" dirty="0">
                <a:latin typeface="Calibri"/>
                <a:cs typeface="Calibri"/>
              </a:rPr>
              <a:t>The</a:t>
            </a:r>
            <a:r>
              <a:rPr sz="2000" spc="-5"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results</a:t>
            </a:r>
            <a:r>
              <a:rPr sz="2000" spc="10" dirty="0">
                <a:latin typeface="Calibri"/>
                <a:cs typeface="Calibri"/>
              </a:rPr>
              <a:t> </a:t>
            </a:r>
            <a:r>
              <a:rPr sz="2000" spc="-10" dirty="0">
                <a:latin typeface="Calibri"/>
                <a:cs typeface="Calibri"/>
              </a:rPr>
              <a:t>are</a:t>
            </a:r>
            <a:r>
              <a:rPr sz="2000" spc="15" dirty="0">
                <a:latin typeface="Calibri"/>
                <a:cs typeface="Calibri"/>
              </a:rPr>
              <a:t> </a:t>
            </a:r>
            <a:r>
              <a:rPr sz="2000" spc="-15" dirty="0">
                <a:latin typeface="Calibri"/>
                <a:cs typeface="Calibri"/>
              </a:rPr>
              <a:t>created</a:t>
            </a:r>
            <a:r>
              <a:rPr sz="2000" spc="5" dirty="0">
                <a:latin typeface="Calibri"/>
                <a:cs typeface="Calibri"/>
              </a:rPr>
              <a:t> </a:t>
            </a:r>
            <a:r>
              <a:rPr sz="2000" spc="-5" dirty="0">
                <a:latin typeface="Calibri"/>
                <a:cs typeface="Calibri"/>
              </a:rPr>
              <a:t>by</a:t>
            </a:r>
            <a:r>
              <a:rPr sz="2000" spc="-15" dirty="0">
                <a:latin typeface="Calibri"/>
                <a:cs typeface="Calibri"/>
              </a:rPr>
              <a:t> </a:t>
            </a:r>
            <a:r>
              <a:rPr sz="2000" spc="-10" dirty="0">
                <a:latin typeface="Calibri"/>
                <a:cs typeface="Calibri"/>
              </a:rPr>
              <a:t>concatenating</a:t>
            </a:r>
            <a:r>
              <a:rPr sz="2000" spc="-5" dirty="0">
                <a:latin typeface="Calibri"/>
                <a:cs typeface="Calibri"/>
              </a:rPr>
              <a:t> </a:t>
            </a:r>
            <a:r>
              <a:rPr sz="2000" dirty="0">
                <a:latin typeface="Calibri"/>
                <a:cs typeface="Calibri"/>
              </a:rPr>
              <a:t>the</a:t>
            </a:r>
            <a:r>
              <a:rPr sz="2000" spc="-5" dirty="0">
                <a:latin typeface="Calibri"/>
                <a:cs typeface="Calibri"/>
              </a:rPr>
              <a:t> results </a:t>
            </a:r>
            <a:r>
              <a:rPr sz="2000" spc="-434" dirty="0">
                <a:latin typeface="Calibri"/>
                <a:cs typeface="Calibri"/>
              </a:rPr>
              <a:t> </a:t>
            </a:r>
            <a:r>
              <a:rPr sz="2000" spc="-15" dirty="0">
                <a:latin typeface="Calibri"/>
                <a:cs typeface="Calibri"/>
              </a:rPr>
              <a:t>from</a:t>
            </a:r>
            <a:r>
              <a:rPr sz="2000" dirty="0">
                <a:latin typeface="Calibri"/>
                <a:cs typeface="Calibri"/>
              </a:rPr>
              <a:t> each </a:t>
            </a:r>
            <a:r>
              <a:rPr sz="2000" spc="-15" dirty="0">
                <a:latin typeface="Calibri"/>
                <a:cs typeface="Calibri"/>
              </a:rPr>
              <a:t>fold</a:t>
            </a:r>
            <a:r>
              <a:rPr sz="2000" dirty="0">
                <a:latin typeface="Calibri"/>
                <a:cs typeface="Calibri"/>
              </a:rPr>
              <a:t> </a:t>
            </a:r>
            <a:r>
              <a:rPr sz="2000" spc="-5" dirty="0">
                <a:latin typeface="Calibri"/>
                <a:cs typeface="Calibri"/>
              </a:rPr>
              <a:t>of </a:t>
            </a:r>
            <a:r>
              <a:rPr sz="2000" dirty="0">
                <a:latin typeface="Calibri"/>
                <a:cs typeface="Calibri"/>
              </a:rPr>
              <a:t>a</a:t>
            </a:r>
            <a:r>
              <a:rPr sz="2000" spc="5" dirty="0">
                <a:latin typeface="Calibri"/>
                <a:cs typeface="Calibri"/>
              </a:rPr>
              <a:t> </a:t>
            </a:r>
            <a:r>
              <a:rPr sz="2000" spc="-10" dirty="0">
                <a:latin typeface="Calibri"/>
                <a:cs typeface="Calibri"/>
              </a:rPr>
              <a:t>k-fold</a:t>
            </a:r>
            <a:r>
              <a:rPr sz="2000" spc="-15" dirty="0">
                <a:latin typeface="Calibri"/>
                <a:cs typeface="Calibri"/>
              </a:rPr>
              <a:t> </a:t>
            </a:r>
            <a:r>
              <a:rPr sz="2000" spc="-10" dirty="0">
                <a:latin typeface="Calibri"/>
                <a:cs typeface="Calibri"/>
              </a:rPr>
              <a:t>cross-validation</a:t>
            </a:r>
            <a:r>
              <a:rPr sz="2000" spc="30" dirty="0">
                <a:latin typeface="Calibri"/>
                <a:cs typeface="Calibri"/>
              </a:rPr>
              <a:t> </a:t>
            </a:r>
            <a:r>
              <a:rPr sz="2000" spc="-10" dirty="0">
                <a:latin typeface="Calibri"/>
                <a:cs typeface="Calibri"/>
              </a:rPr>
              <a:t>experiment.</a:t>
            </a:r>
            <a:endParaRPr sz="2000" dirty="0">
              <a:latin typeface="Calibri"/>
              <a:cs typeface="Calibri"/>
            </a:endParaRPr>
          </a:p>
          <a:p>
            <a:pPr marL="355600" indent="-342900">
              <a:lnSpc>
                <a:spcPct val="100000"/>
              </a:lnSpc>
              <a:buFont typeface="Arial"/>
              <a:buChar char="•"/>
              <a:tabLst>
                <a:tab pos="354965" algn="l"/>
                <a:tab pos="355600" algn="l"/>
              </a:tabLst>
            </a:pPr>
            <a:r>
              <a:rPr sz="2000" spc="-10" dirty="0">
                <a:latin typeface="Calibri"/>
                <a:cs typeface="Calibri"/>
              </a:rPr>
              <a:t>For</a:t>
            </a:r>
            <a:r>
              <a:rPr sz="2000" spc="-25" dirty="0">
                <a:latin typeface="Calibri"/>
                <a:cs typeface="Calibri"/>
              </a:rPr>
              <a:t> </a:t>
            </a:r>
            <a:r>
              <a:rPr sz="2000" spc="-15" dirty="0">
                <a:latin typeface="Calibri"/>
                <a:cs typeface="Calibri"/>
              </a:rPr>
              <a:t>example,</a:t>
            </a:r>
            <a:r>
              <a:rPr sz="2000" spc="5" dirty="0">
                <a:latin typeface="Calibri"/>
                <a:cs typeface="Calibri"/>
              </a:rPr>
              <a:t> </a:t>
            </a:r>
            <a:r>
              <a:rPr sz="2000" dirty="0">
                <a:latin typeface="Calibri"/>
                <a:cs typeface="Calibri"/>
              </a:rPr>
              <a:t>k</a:t>
            </a:r>
            <a:r>
              <a:rPr sz="2000" spc="-2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3</a:t>
            </a:r>
          </a:p>
        </p:txBody>
      </p:sp>
      <p:graphicFrame>
        <p:nvGraphicFramePr>
          <p:cNvPr id="4" name="object 4"/>
          <p:cNvGraphicFramePr>
            <a:graphicFrameLocks noGrp="1"/>
          </p:cNvGraphicFramePr>
          <p:nvPr/>
        </p:nvGraphicFramePr>
        <p:xfrm>
          <a:off x="45084"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dirty="0">
                          <a:latin typeface="Calibri"/>
                          <a:cs typeface="Calibri"/>
                        </a:rPr>
                        <a:t>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dirty="0">
                          <a:latin typeface="Calibri"/>
                          <a:cs typeface="Calibri"/>
                        </a:rPr>
                        <a:t>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30175">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dirty="0">
                          <a:latin typeface="Calibri"/>
                          <a:cs typeface="Calibri"/>
                        </a:rPr>
                        <a:t>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49860">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dirty="0">
                          <a:latin typeface="Calibri"/>
                          <a:cs typeface="Calibri"/>
                        </a:rPr>
                        <a:t>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430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35"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dirty="0">
                          <a:latin typeface="Calibri"/>
                          <a:cs typeface="Calibri"/>
                        </a:rPr>
                        <a:t>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30175">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2388235"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dirty="0">
                          <a:solidFill>
                            <a:srgbClr val="FF0000"/>
                          </a:solidFill>
                          <a:latin typeface="Calibri"/>
                          <a:cs typeface="Calibri"/>
                        </a:rPr>
                        <a:t>6</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dirty="0">
                          <a:solidFill>
                            <a:srgbClr val="FF0000"/>
                          </a:solidFill>
                          <a:latin typeface="Calibri"/>
                          <a:cs typeface="Calibri"/>
                        </a:rPr>
                        <a:t>7</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30175">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dirty="0">
                          <a:solidFill>
                            <a:srgbClr val="FF0000"/>
                          </a:solidFill>
                          <a:latin typeface="Calibri"/>
                          <a:cs typeface="Calibri"/>
                        </a:rPr>
                        <a:t>8</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FF000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dirty="0">
                          <a:solidFill>
                            <a:srgbClr val="FF0000"/>
                          </a:solidFill>
                          <a:latin typeface="Calibri"/>
                          <a:cs typeface="Calibri"/>
                        </a:rPr>
                        <a:t>9</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3670">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spc="-5" dirty="0">
                          <a:solidFill>
                            <a:srgbClr val="FF0000"/>
                          </a:solidFill>
                          <a:latin typeface="Calibri"/>
                          <a:cs typeface="Calibri"/>
                        </a:rPr>
                        <a:t>10</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29539">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6" name="object 6"/>
          <p:cNvGraphicFramePr>
            <a:graphicFrameLocks noGrp="1"/>
          </p:cNvGraphicFramePr>
          <p:nvPr/>
        </p:nvGraphicFramePr>
        <p:xfrm>
          <a:off x="4731374"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spc="-5" dirty="0">
                          <a:solidFill>
                            <a:srgbClr val="00B050"/>
                          </a:solidFill>
                          <a:latin typeface="Calibri"/>
                          <a:cs typeface="Calibri"/>
                        </a:rPr>
                        <a:t>11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spc="-5" dirty="0">
                          <a:solidFill>
                            <a:srgbClr val="00B050"/>
                          </a:solidFill>
                          <a:latin typeface="Calibri"/>
                          <a:cs typeface="Calibri"/>
                        </a:rPr>
                        <a:t>12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29539">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spc="-5" dirty="0">
                          <a:solidFill>
                            <a:srgbClr val="00B050"/>
                          </a:solidFill>
                          <a:latin typeface="Calibri"/>
                          <a:cs typeface="Calibri"/>
                        </a:rPr>
                        <a:t>13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4922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spc="-5" dirty="0">
                          <a:solidFill>
                            <a:srgbClr val="00B050"/>
                          </a:solidFill>
                          <a:latin typeface="Calibri"/>
                          <a:cs typeface="Calibri"/>
                        </a:rPr>
                        <a:t>14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367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spc="-5" dirty="0">
                          <a:solidFill>
                            <a:srgbClr val="00B050"/>
                          </a:solidFill>
                          <a:latin typeface="Calibri"/>
                          <a:cs typeface="Calibri"/>
                        </a:rPr>
                        <a:t>15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29539">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73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7" name="object 7"/>
          <p:cNvGraphicFramePr>
            <a:graphicFrameLocks noGrp="1"/>
          </p:cNvGraphicFramePr>
          <p:nvPr/>
        </p:nvGraphicFramePr>
        <p:xfrm>
          <a:off x="7074534" y="2355850"/>
          <a:ext cx="2011679" cy="362204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720">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2725">
                <a:tc>
                  <a:txBody>
                    <a:bodyPr/>
                    <a:lstStyle/>
                    <a:p>
                      <a:pPr algn="ctr">
                        <a:lnSpc>
                          <a:spcPts val="1580"/>
                        </a:lnSpc>
                      </a:pPr>
                      <a:r>
                        <a:rPr sz="1400" dirty="0">
                          <a:latin typeface="Calibri"/>
                          <a:cs typeface="Calibri"/>
                        </a:rPr>
                        <a:t>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3360">
                <a:tc>
                  <a:txBody>
                    <a:bodyPr/>
                    <a:lstStyle/>
                    <a:p>
                      <a:pPr algn="ctr">
                        <a:lnSpc>
                          <a:spcPts val="1580"/>
                        </a:lnSpc>
                      </a:pPr>
                      <a:r>
                        <a:rPr sz="1400" dirty="0">
                          <a:latin typeface="Calibri"/>
                          <a:cs typeface="Calibri"/>
                        </a:rPr>
                        <a:t>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3360">
                <a:tc>
                  <a:txBody>
                    <a:bodyPr/>
                    <a:lstStyle/>
                    <a:p>
                      <a:pPr algn="ctr">
                        <a:lnSpc>
                          <a:spcPts val="1580"/>
                        </a:lnSpc>
                      </a:pPr>
                      <a:r>
                        <a:rPr sz="1400" dirty="0">
                          <a:latin typeface="Calibri"/>
                          <a:cs typeface="Calibri"/>
                        </a:rPr>
                        <a:t>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3360">
                <a:tc>
                  <a:txBody>
                    <a:bodyPr/>
                    <a:lstStyle/>
                    <a:p>
                      <a:pPr algn="ctr">
                        <a:lnSpc>
                          <a:spcPts val="1580"/>
                        </a:lnSpc>
                      </a:pPr>
                      <a:r>
                        <a:rPr sz="1400" dirty="0">
                          <a:latin typeface="Calibri"/>
                          <a:cs typeface="Calibri"/>
                        </a:rPr>
                        <a:t>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dirty="0">
                          <a:latin typeface="Calibri"/>
                          <a:cs typeface="Calibri"/>
                        </a:rPr>
                        <a:t>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213360">
                <a:tc>
                  <a:txBody>
                    <a:bodyPr/>
                    <a:lstStyle/>
                    <a:p>
                      <a:pPr algn="ctr">
                        <a:lnSpc>
                          <a:spcPts val="1580"/>
                        </a:lnSpc>
                      </a:pPr>
                      <a:r>
                        <a:rPr sz="1400" dirty="0">
                          <a:solidFill>
                            <a:srgbClr val="FF0000"/>
                          </a:solidFill>
                          <a:latin typeface="Calibri"/>
                          <a:cs typeface="Calibri"/>
                        </a:rPr>
                        <a:t>6</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212725">
                <a:tc>
                  <a:txBody>
                    <a:bodyPr/>
                    <a:lstStyle/>
                    <a:p>
                      <a:pPr algn="ctr">
                        <a:lnSpc>
                          <a:spcPts val="1580"/>
                        </a:lnSpc>
                      </a:pPr>
                      <a:r>
                        <a:rPr sz="1400" dirty="0">
                          <a:solidFill>
                            <a:srgbClr val="FF0000"/>
                          </a:solidFill>
                          <a:latin typeface="Calibri"/>
                          <a:cs typeface="Calibri"/>
                        </a:rPr>
                        <a:t>7</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7"/>
                  </a:ext>
                </a:extLst>
              </a:tr>
              <a:tr h="213360">
                <a:tc>
                  <a:txBody>
                    <a:bodyPr/>
                    <a:lstStyle/>
                    <a:p>
                      <a:pPr algn="ctr">
                        <a:lnSpc>
                          <a:spcPts val="1580"/>
                        </a:lnSpc>
                      </a:pPr>
                      <a:r>
                        <a:rPr sz="1400" dirty="0">
                          <a:solidFill>
                            <a:srgbClr val="FF0000"/>
                          </a:solidFill>
                          <a:latin typeface="Calibri"/>
                          <a:cs typeface="Calibri"/>
                        </a:rPr>
                        <a:t>8</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86385">
                        <a:lnSpc>
                          <a:spcPts val="1580"/>
                        </a:lnSpc>
                      </a:pPr>
                      <a:r>
                        <a:rPr sz="1400" spc="-15" dirty="0">
                          <a:solidFill>
                            <a:srgbClr val="FF000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8"/>
                  </a:ext>
                </a:extLst>
              </a:tr>
              <a:tr h="213360">
                <a:tc>
                  <a:txBody>
                    <a:bodyPr/>
                    <a:lstStyle/>
                    <a:p>
                      <a:pPr algn="ctr">
                        <a:lnSpc>
                          <a:spcPts val="1580"/>
                        </a:lnSpc>
                      </a:pPr>
                      <a:r>
                        <a:rPr sz="1400" dirty="0">
                          <a:solidFill>
                            <a:srgbClr val="FF0000"/>
                          </a:solidFill>
                          <a:latin typeface="Calibri"/>
                          <a:cs typeface="Calibri"/>
                        </a:rPr>
                        <a:t>9</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73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9"/>
                  </a:ext>
                </a:extLst>
              </a:tr>
              <a:tr h="212725">
                <a:tc>
                  <a:txBody>
                    <a:bodyPr/>
                    <a:lstStyle/>
                    <a:p>
                      <a:pPr algn="ctr">
                        <a:lnSpc>
                          <a:spcPts val="1580"/>
                        </a:lnSpc>
                      </a:pPr>
                      <a:r>
                        <a:rPr sz="1400" spc="-5" dirty="0">
                          <a:solidFill>
                            <a:srgbClr val="FF0000"/>
                          </a:solidFill>
                          <a:latin typeface="Calibri"/>
                          <a:cs typeface="Calibri"/>
                        </a:rPr>
                        <a:t>10</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0"/>
                  </a:ext>
                </a:extLst>
              </a:tr>
              <a:tr h="213360">
                <a:tc>
                  <a:txBody>
                    <a:bodyPr/>
                    <a:lstStyle/>
                    <a:p>
                      <a:pPr algn="ctr">
                        <a:lnSpc>
                          <a:spcPts val="1580"/>
                        </a:lnSpc>
                      </a:pPr>
                      <a:r>
                        <a:rPr sz="1400" spc="-5" dirty="0">
                          <a:solidFill>
                            <a:srgbClr val="00B050"/>
                          </a:solidFill>
                          <a:latin typeface="Calibri"/>
                          <a:cs typeface="Calibri"/>
                        </a:rPr>
                        <a:t>11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1"/>
                  </a:ext>
                </a:extLst>
              </a:tr>
              <a:tr h="212725">
                <a:tc>
                  <a:txBody>
                    <a:bodyPr/>
                    <a:lstStyle/>
                    <a:p>
                      <a:pPr algn="ctr">
                        <a:lnSpc>
                          <a:spcPts val="1580"/>
                        </a:lnSpc>
                      </a:pPr>
                      <a:r>
                        <a:rPr sz="1400" spc="-5" dirty="0">
                          <a:solidFill>
                            <a:srgbClr val="00B050"/>
                          </a:solidFill>
                          <a:latin typeface="Calibri"/>
                          <a:cs typeface="Calibri"/>
                        </a:rPr>
                        <a:t>12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065">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2"/>
                  </a:ext>
                </a:extLst>
              </a:tr>
              <a:tr h="212725">
                <a:tc>
                  <a:txBody>
                    <a:bodyPr/>
                    <a:lstStyle/>
                    <a:p>
                      <a:pPr algn="ctr">
                        <a:lnSpc>
                          <a:spcPts val="1580"/>
                        </a:lnSpc>
                      </a:pPr>
                      <a:r>
                        <a:rPr sz="1400" spc="-5" dirty="0">
                          <a:solidFill>
                            <a:srgbClr val="00B050"/>
                          </a:solidFill>
                          <a:latin typeface="Calibri"/>
                          <a:cs typeface="Calibri"/>
                        </a:rPr>
                        <a:t>13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3"/>
                  </a:ext>
                </a:extLst>
              </a:tr>
              <a:tr h="212725">
                <a:tc>
                  <a:txBody>
                    <a:bodyPr/>
                    <a:lstStyle/>
                    <a:p>
                      <a:pPr algn="ctr">
                        <a:lnSpc>
                          <a:spcPts val="1580"/>
                        </a:lnSpc>
                      </a:pPr>
                      <a:r>
                        <a:rPr sz="1400" spc="-5" dirty="0">
                          <a:solidFill>
                            <a:srgbClr val="00B050"/>
                          </a:solidFill>
                          <a:latin typeface="Calibri"/>
                          <a:cs typeface="Calibri"/>
                        </a:rPr>
                        <a:t>14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10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4"/>
                  </a:ext>
                </a:extLst>
              </a:tr>
              <a:tr h="212725">
                <a:tc>
                  <a:txBody>
                    <a:bodyPr/>
                    <a:lstStyle/>
                    <a:p>
                      <a:pPr algn="ctr">
                        <a:lnSpc>
                          <a:spcPts val="1580"/>
                        </a:lnSpc>
                      </a:pPr>
                      <a:r>
                        <a:rPr sz="1400" spc="-5" dirty="0">
                          <a:solidFill>
                            <a:srgbClr val="00B050"/>
                          </a:solidFill>
                          <a:latin typeface="Calibri"/>
                          <a:cs typeface="Calibri"/>
                        </a:rPr>
                        <a:t>15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10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5"/>
                  </a:ext>
                </a:extLst>
              </a:tr>
            </a:tbl>
          </a:graphicData>
        </a:graphic>
      </p:graphicFrame>
      <p:pic>
        <p:nvPicPr>
          <p:cNvPr id="8" name="object 8"/>
          <p:cNvPicPr/>
          <p:nvPr/>
        </p:nvPicPr>
        <p:blipFill>
          <a:blip r:embed="rId2" cstate="print"/>
          <a:stretch>
            <a:fillRect/>
          </a:stretch>
        </p:blipFill>
        <p:spPr>
          <a:xfrm>
            <a:off x="2133420" y="5146372"/>
            <a:ext cx="193903" cy="193903"/>
          </a:xfrm>
          <a:prstGeom prst="rect">
            <a:avLst/>
          </a:prstGeom>
        </p:spPr>
      </p:pic>
      <p:pic>
        <p:nvPicPr>
          <p:cNvPr id="9" name="object 9"/>
          <p:cNvPicPr/>
          <p:nvPr/>
        </p:nvPicPr>
        <p:blipFill>
          <a:blip r:embed="rId3" cstate="print"/>
          <a:stretch>
            <a:fillRect/>
          </a:stretch>
        </p:blipFill>
        <p:spPr>
          <a:xfrm>
            <a:off x="4475808" y="5146372"/>
            <a:ext cx="193903" cy="193903"/>
          </a:xfrm>
          <a:prstGeom prst="rect">
            <a:avLst/>
          </a:prstGeom>
        </p:spPr>
      </p:pic>
      <p:pic>
        <p:nvPicPr>
          <p:cNvPr id="10" name="object 10"/>
          <p:cNvPicPr/>
          <p:nvPr/>
        </p:nvPicPr>
        <p:blipFill>
          <a:blip r:embed="rId4" cstate="print"/>
          <a:stretch>
            <a:fillRect/>
          </a:stretch>
        </p:blipFill>
        <p:spPr>
          <a:xfrm>
            <a:off x="6819722" y="5163159"/>
            <a:ext cx="193903" cy="1603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Welcome back!</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Hopefully, you all now feel like you have some understanding of how to code in Python</a:t>
            </a:r>
          </a:p>
          <a:p>
            <a:r>
              <a:rPr lang="en-US" dirty="0"/>
              <a:t>It’s ok if you are still not clear on some concepts</a:t>
            </a:r>
          </a:p>
          <a:p>
            <a:pPr lvl="1"/>
            <a:r>
              <a:rPr lang="en-US" dirty="0"/>
              <a:t>You will continue to learn as you work on projects</a:t>
            </a:r>
          </a:p>
          <a:p>
            <a:r>
              <a:rPr lang="en-US" dirty="0"/>
              <a:t>We will now move on to actual machine learning concepts!</a:t>
            </a:r>
          </a:p>
        </p:txBody>
      </p:sp>
    </p:spTree>
    <p:extLst>
      <p:ext uri="{BB962C8B-B14F-4D97-AF65-F5344CB8AC3E}">
        <p14:creationId xmlns:p14="http://schemas.microsoft.com/office/powerpoint/2010/main" val="1985265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sp>
        <p:nvSpPr>
          <p:cNvPr id="3" name="object 3"/>
          <p:cNvSpPr txBox="1"/>
          <p:nvPr/>
        </p:nvSpPr>
        <p:spPr>
          <a:xfrm>
            <a:off x="535940" y="1607312"/>
            <a:ext cx="7878445" cy="2085827"/>
          </a:xfrm>
          <a:prstGeom prst="rect">
            <a:avLst/>
          </a:prstGeom>
        </p:spPr>
        <p:txBody>
          <a:bodyPr vert="horz" wrap="square" lIns="0" tIns="13335" rIns="0" bIns="0" rtlCol="0">
            <a:spAutoFit/>
          </a:bodyPr>
          <a:lstStyle/>
          <a:p>
            <a:pPr marL="355600" marR="8255" indent="-342900">
              <a:lnSpc>
                <a:spcPct val="100000"/>
              </a:lnSpc>
              <a:spcBef>
                <a:spcPts val="105"/>
              </a:spcBef>
              <a:buFont typeface="Arial"/>
              <a:buChar char="•"/>
              <a:tabLst>
                <a:tab pos="354965" algn="l"/>
                <a:tab pos="355600" algn="l"/>
              </a:tabLst>
            </a:pPr>
            <a:r>
              <a:rPr sz="3200" spc="-5" dirty="0">
                <a:latin typeface="Calibri"/>
                <a:cs typeface="Calibri"/>
              </a:rPr>
              <a:t>The</a:t>
            </a:r>
            <a:r>
              <a:rPr sz="3200" spc="10" dirty="0">
                <a:latin typeface="Calibri"/>
                <a:cs typeface="Calibri"/>
              </a:rPr>
              <a:t> </a:t>
            </a:r>
            <a:r>
              <a:rPr sz="3200" spc="-10" dirty="0">
                <a:solidFill>
                  <a:srgbClr val="FF0000"/>
                </a:solidFill>
                <a:latin typeface="Calibri"/>
                <a:cs typeface="Calibri"/>
              </a:rPr>
              <a:t>confusion</a:t>
            </a:r>
            <a:r>
              <a:rPr sz="3200" spc="10" dirty="0">
                <a:solidFill>
                  <a:srgbClr val="FF0000"/>
                </a:solidFill>
                <a:latin typeface="Calibri"/>
                <a:cs typeface="Calibri"/>
              </a:rPr>
              <a:t> </a:t>
            </a:r>
            <a:r>
              <a:rPr sz="3200" spc="-10" dirty="0">
                <a:solidFill>
                  <a:srgbClr val="FF0000"/>
                </a:solidFill>
                <a:latin typeface="Calibri"/>
                <a:cs typeface="Calibri"/>
              </a:rPr>
              <a:t>matrix</a:t>
            </a:r>
            <a:r>
              <a:rPr sz="3200" spc="30" dirty="0">
                <a:solidFill>
                  <a:srgbClr val="FF0000"/>
                </a:solidFill>
                <a:latin typeface="Calibri"/>
                <a:cs typeface="Calibri"/>
              </a:rPr>
              <a:t> </a:t>
            </a:r>
            <a:r>
              <a:rPr sz="3200" spc="-5" dirty="0">
                <a:latin typeface="Calibri"/>
                <a:cs typeface="Calibri"/>
              </a:rPr>
              <a:t>is the</a:t>
            </a:r>
            <a:r>
              <a:rPr sz="3200" spc="10" dirty="0">
                <a:latin typeface="Calibri"/>
                <a:cs typeface="Calibri"/>
              </a:rPr>
              <a:t> </a:t>
            </a:r>
            <a:r>
              <a:rPr sz="3200" spc="-5" dirty="0">
                <a:latin typeface="Calibri"/>
                <a:cs typeface="Calibri"/>
              </a:rPr>
              <a:t>basis</a:t>
            </a:r>
            <a:r>
              <a:rPr sz="3200" spc="10" dirty="0">
                <a:latin typeface="Calibri"/>
                <a:cs typeface="Calibri"/>
              </a:rPr>
              <a:t> </a:t>
            </a:r>
            <a:r>
              <a:rPr sz="3200" spc="-30" dirty="0">
                <a:latin typeface="Calibri"/>
                <a:cs typeface="Calibri"/>
              </a:rPr>
              <a:t>for</a:t>
            </a:r>
            <a:r>
              <a:rPr sz="3200" spc="-5" dirty="0">
                <a:latin typeface="Calibri"/>
                <a:cs typeface="Calibri"/>
              </a:rPr>
              <a:t> the</a:t>
            </a:r>
            <a:r>
              <a:rPr sz="3200" spc="10" dirty="0">
                <a:latin typeface="Calibri"/>
                <a:cs typeface="Calibri"/>
              </a:rPr>
              <a:t> </a:t>
            </a:r>
            <a:r>
              <a:rPr sz="3200" spc="-15" dirty="0">
                <a:latin typeface="Calibri"/>
                <a:cs typeface="Calibri"/>
              </a:rPr>
              <a:t>most </a:t>
            </a:r>
            <a:r>
              <a:rPr sz="3200" spc="-710" dirty="0">
                <a:latin typeface="Calibri"/>
                <a:cs typeface="Calibri"/>
              </a:rPr>
              <a:t> </a:t>
            </a:r>
            <a:r>
              <a:rPr sz="3200" spc="-5" dirty="0">
                <a:latin typeface="Calibri"/>
                <a:cs typeface="Calibri"/>
              </a:rPr>
              <a:t>widely</a:t>
            </a:r>
            <a:r>
              <a:rPr sz="3200" spc="5" dirty="0">
                <a:latin typeface="Calibri"/>
                <a:cs typeface="Calibri"/>
              </a:rPr>
              <a:t> </a:t>
            </a:r>
            <a:r>
              <a:rPr sz="3200" spc="-5" dirty="0">
                <a:latin typeface="Calibri"/>
                <a:cs typeface="Calibri"/>
              </a:rPr>
              <a:t>used</a:t>
            </a:r>
            <a:r>
              <a:rPr sz="3200" spc="5" dirty="0">
                <a:latin typeface="Calibri"/>
                <a:cs typeface="Calibri"/>
              </a:rPr>
              <a:t> </a:t>
            </a:r>
            <a:r>
              <a:rPr sz="3200" dirty="0">
                <a:latin typeface="Calibri"/>
                <a:cs typeface="Calibri"/>
              </a:rPr>
              <a:t>ML</a:t>
            </a:r>
            <a:r>
              <a:rPr sz="3200" spc="5" dirty="0">
                <a:latin typeface="Calibri"/>
                <a:cs typeface="Calibri"/>
              </a:rPr>
              <a:t> </a:t>
            </a:r>
            <a:r>
              <a:rPr sz="3200" spc="-10" dirty="0">
                <a:latin typeface="Calibri"/>
                <a:cs typeface="Calibri"/>
              </a:rPr>
              <a:t>evaluation</a:t>
            </a:r>
            <a:r>
              <a:rPr sz="3200" dirty="0">
                <a:latin typeface="Calibri"/>
                <a:cs typeface="Calibri"/>
              </a:rPr>
              <a:t> </a:t>
            </a:r>
            <a:r>
              <a:rPr sz="3200" spc="-5" dirty="0">
                <a:latin typeface="Calibri"/>
                <a:cs typeface="Calibri"/>
              </a:rPr>
              <a:t>metrics.</a:t>
            </a:r>
            <a:endParaRPr sz="3200" dirty="0">
              <a:latin typeface="Calibri"/>
              <a:cs typeface="Calibri"/>
            </a:endParaRPr>
          </a:p>
          <a:p>
            <a:pPr marL="355600" marR="147320" indent="-342900">
              <a:lnSpc>
                <a:spcPct val="100000"/>
              </a:lnSpc>
              <a:spcBef>
                <a:spcPts val="765"/>
              </a:spcBef>
              <a:buFont typeface="Arial"/>
              <a:buChar char="•"/>
              <a:tabLst>
                <a:tab pos="354965" algn="l"/>
                <a:tab pos="355600" algn="l"/>
              </a:tabLst>
            </a:pPr>
            <a:r>
              <a:rPr sz="3200" spc="-5" dirty="0">
                <a:latin typeface="Calibri"/>
                <a:cs typeface="Calibri"/>
              </a:rPr>
              <a:t>The</a:t>
            </a:r>
            <a:r>
              <a:rPr sz="3200" spc="5" dirty="0">
                <a:latin typeface="Calibri"/>
                <a:cs typeface="Calibri"/>
              </a:rPr>
              <a:t> </a:t>
            </a:r>
            <a:r>
              <a:rPr sz="3200" spc="-15" dirty="0">
                <a:latin typeface="Calibri"/>
                <a:cs typeface="Calibri"/>
              </a:rPr>
              <a:t>best</a:t>
            </a:r>
            <a:r>
              <a:rPr sz="3200" dirty="0">
                <a:latin typeface="Calibri"/>
                <a:cs typeface="Calibri"/>
              </a:rPr>
              <a:t> </a:t>
            </a:r>
            <a:r>
              <a:rPr sz="3200" spc="-35" dirty="0">
                <a:latin typeface="Calibri"/>
                <a:cs typeface="Calibri"/>
              </a:rPr>
              <a:t>way</a:t>
            </a:r>
            <a:r>
              <a:rPr sz="3200" spc="-5"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explain</a:t>
            </a:r>
            <a:r>
              <a:rPr sz="3200" dirty="0">
                <a:latin typeface="Calibri"/>
                <a:cs typeface="Calibri"/>
              </a:rPr>
              <a:t> a</a:t>
            </a:r>
            <a:r>
              <a:rPr sz="3200" spc="5" dirty="0">
                <a:latin typeface="Calibri"/>
                <a:cs typeface="Calibri"/>
              </a:rPr>
              <a:t> </a:t>
            </a:r>
            <a:r>
              <a:rPr sz="3200" spc="-10" dirty="0">
                <a:latin typeface="Calibri"/>
                <a:cs typeface="Calibri"/>
              </a:rPr>
              <a:t>confusion</a:t>
            </a:r>
            <a:r>
              <a:rPr sz="3200" spc="10" dirty="0">
                <a:latin typeface="Calibri"/>
                <a:cs typeface="Calibri"/>
              </a:rPr>
              <a:t> </a:t>
            </a:r>
            <a:r>
              <a:rPr sz="3200" spc="-10" dirty="0">
                <a:latin typeface="Calibri"/>
                <a:cs typeface="Calibri"/>
              </a:rPr>
              <a:t>matrix</a:t>
            </a:r>
            <a:r>
              <a:rPr sz="3200" spc="10" dirty="0">
                <a:latin typeface="Calibri"/>
                <a:cs typeface="Calibri"/>
              </a:rPr>
              <a:t> </a:t>
            </a:r>
            <a:r>
              <a:rPr sz="3200" spc="-5" dirty="0">
                <a:latin typeface="Calibri"/>
                <a:cs typeface="Calibri"/>
              </a:rPr>
              <a:t>is </a:t>
            </a:r>
            <a:r>
              <a:rPr sz="3200" spc="-710" dirty="0">
                <a:latin typeface="Calibri"/>
                <a:cs typeface="Calibri"/>
              </a:rPr>
              <a:t> </a:t>
            </a:r>
            <a:r>
              <a:rPr sz="3200" spc="-5" dirty="0">
                <a:latin typeface="Calibri"/>
                <a:cs typeface="Calibri"/>
              </a:rPr>
              <a:t>with</a:t>
            </a:r>
            <a:r>
              <a:rPr sz="3200" spc="10" dirty="0">
                <a:latin typeface="Calibri"/>
                <a:cs typeface="Calibri"/>
              </a:rPr>
              <a:t> </a:t>
            </a:r>
            <a:r>
              <a:rPr sz="3200" dirty="0">
                <a:latin typeface="Calibri"/>
                <a:cs typeface="Calibri"/>
              </a:rPr>
              <a:t>an</a:t>
            </a:r>
            <a:r>
              <a:rPr sz="3200" spc="5" dirty="0">
                <a:latin typeface="Calibri"/>
                <a:cs typeface="Calibri"/>
              </a:rPr>
              <a:t> </a:t>
            </a:r>
            <a:r>
              <a:rPr sz="3200" spc="-15" dirty="0">
                <a:latin typeface="Calibri"/>
                <a:cs typeface="Calibri"/>
              </a:rPr>
              <a:t>example.</a:t>
            </a:r>
            <a:endParaRPr sz="32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sp>
        <p:nvSpPr>
          <p:cNvPr id="3" name="object 3"/>
          <p:cNvSpPr txBox="1"/>
          <p:nvPr/>
        </p:nvSpPr>
        <p:spPr>
          <a:xfrm>
            <a:off x="535940" y="1510385"/>
            <a:ext cx="7292975" cy="2221865"/>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3200" dirty="0">
                <a:latin typeface="Calibri"/>
                <a:cs typeface="Calibri"/>
              </a:rPr>
              <a:t>Binary </a:t>
            </a:r>
            <a:r>
              <a:rPr sz="3200" spc="-10" dirty="0">
                <a:latin typeface="Calibri"/>
                <a:cs typeface="Calibri"/>
              </a:rPr>
              <a:t>Classification:</a:t>
            </a:r>
            <a:r>
              <a:rPr sz="3200" spc="40" dirty="0">
                <a:latin typeface="Calibri"/>
                <a:cs typeface="Calibri"/>
              </a:rPr>
              <a:t> </a:t>
            </a:r>
            <a:r>
              <a:rPr sz="3200" dirty="0">
                <a:latin typeface="Calibri"/>
                <a:cs typeface="Calibri"/>
              </a:rPr>
              <a:t>1</a:t>
            </a:r>
            <a:r>
              <a:rPr sz="3200" spc="-5"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2 </a:t>
            </a:r>
            <a:r>
              <a:rPr sz="3200" spc="-5" dirty="0">
                <a:latin typeface="Calibri"/>
                <a:cs typeface="Calibri"/>
              </a:rPr>
              <a:t>classes</a:t>
            </a:r>
            <a:endParaRPr sz="3200">
              <a:latin typeface="Calibri"/>
              <a:cs typeface="Calibri"/>
            </a:endParaRPr>
          </a:p>
          <a:p>
            <a:pPr marL="355600" indent="-342900">
              <a:lnSpc>
                <a:spcPct val="100000"/>
              </a:lnSpc>
              <a:spcBef>
                <a:spcPts val="770"/>
              </a:spcBef>
              <a:buFont typeface="Arial"/>
              <a:buChar char="•"/>
              <a:tabLst>
                <a:tab pos="354965" algn="l"/>
                <a:tab pos="355600" algn="l"/>
              </a:tabLst>
            </a:pPr>
            <a:r>
              <a:rPr sz="3200" spc="-5" dirty="0">
                <a:latin typeface="Calibri"/>
                <a:cs typeface="Calibri"/>
              </a:rPr>
              <a:t>Classically</a:t>
            </a:r>
            <a:r>
              <a:rPr sz="3200" spc="20" dirty="0">
                <a:latin typeface="Calibri"/>
                <a:cs typeface="Calibri"/>
              </a:rPr>
              <a:t> </a:t>
            </a:r>
            <a:r>
              <a:rPr sz="3200" spc="-15" dirty="0">
                <a:latin typeface="Calibri"/>
                <a:cs typeface="Calibri"/>
              </a:rPr>
              <a:t>(from </a:t>
            </a:r>
            <a:r>
              <a:rPr sz="3200" spc="-5" dirty="0">
                <a:latin typeface="Calibri"/>
                <a:cs typeface="Calibri"/>
              </a:rPr>
              <a:t>medical</a:t>
            </a:r>
            <a:r>
              <a:rPr sz="3200" spc="-10" dirty="0">
                <a:latin typeface="Calibri"/>
                <a:cs typeface="Calibri"/>
              </a:rPr>
              <a:t> diagnostic</a:t>
            </a:r>
            <a:r>
              <a:rPr sz="3200" spc="20" dirty="0">
                <a:latin typeface="Calibri"/>
                <a:cs typeface="Calibri"/>
              </a:rPr>
              <a:t> </a:t>
            </a:r>
            <a:r>
              <a:rPr sz="3200" spc="-15" dirty="0">
                <a:latin typeface="Calibri"/>
                <a:cs typeface="Calibri"/>
              </a:rPr>
              <a:t>tests):</a:t>
            </a:r>
            <a:endParaRPr sz="3200">
              <a:latin typeface="Calibri"/>
              <a:cs typeface="Calibri"/>
            </a:endParaRPr>
          </a:p>
          <a:p>
            <a:pPr marL="756285" lvl="1" indent="-287020">
              <a:lnSpc>
                <a:spcPct val="100000"/>
              </a:lnSpc>
              <a:spcBef>
                <a:spcPts val="685"/>
              </a:spcBef>
              <a:buFont typeface="Arial"/>
              <a:buChar char="–"/>
              <a:tabLst>
                <a:tab pos="756920" algn="l"/>
              </a:tabLst>
            </a:pPr>
            <a:r>
              <a:rPr sz="2800" spc="-15" dirty="0">
                <a:latin typeface="Calibri"/>
                <a:cs typeface="Calibri"/>
              </a:rPr>
              <a:t>Results</a:t>
            </a:r>
            <a:r>
              <a:rPr sz="2800" spc="20" dirty="0">
                <a:latin typeface="Calibri"/>
                <a:cs typeface="Calibri"/>
              </a:rPr>
              <a:t> </a:t>
            </a:r>
            <a:r>
              <a:rPr sz="2800" spc="-5" dirty="0">
                <a:latin typeface="Calibri"/>
                <a:cs typeface="Calibri"/>
              </a:rPr>
              <a:t>of </a:t>
            </a:r>
            <a:r>
              <a:rPr sz="2800" spc="-20" dirty="0">
                <a:latin typeface="Calibri"/>
                <a:cs typeface="Calibri"/>
              </a:rPr>
              <a:t>test</a:t>
            </a:r>
            <a:r>
              <a:rPr sz="2800" spc="10" dirty="0">
                <a:latin typeface="Calibri"/>
                <a:cs typeface="Calibri"/>
              </a:rPr>
              <a:t> </a:t>
            </a:r>
            <a:r>
              <a:rPr sz="2800" spc="-20" dirty="0">
                <a:latin typeface="Calibri"/>
                <a:cs typeface="Calibri"/>
              </a:rPr>
              <a:t>are</a:t>
            </a:r>
            <a:r>
              <a:rPr sz="2800" spc="-15" dirty="0">
                <a:latin typeface="Calibri"/>
                <a:cs typeface="Calibri"/>
              </a:rPr>
              <a:t> </a:t>
            </a:r>
            <a:r>
              <a:rPr sz="2800" spc="-5" dirty="0">
                <a:latin typeface="Calibri"/>
                <a:cs typeface="Calibri"/>
              </a:rPr>
              <a:t>POSITIVE</a:t>
            </a:r>
            <a:endParaRPr sz="2800">
              <a:latin typeface="Calibri"/>
              <a:cs typeface="Calibri"/>
            </a:endParaRPr>
          </a:p>
          <a:p>
            <a:pPr marL="756285" lvl="1" indent="-287020">
              <a:lnSpc>
                <a:spcPct val="100000"/>
              </a:lnSpc>
              <a:spcBef>
                <a:spcPts val="675"/>
              </a:spcBef>
              <a:buFont typeface="Arial"/>
              <a:buChar char="–"/>
              <a:tabLst>
                <a:tab pos="756920" algn="l"/>
              </a:tabLst>
            </a:pPr>
            <a:r>
              <a:rPr sz="2800" spc="-15" dirty="0">
                <a:latin typeface="Calibri"/>
                <a:cs typeface="Calibri"/>
              </a:rPr>
              <a:t>Results</a:t>
            </a:r>
            <a:r>
              <a:rPr sz="2800" spc="15" dirty="0">
                <a:latin typeface="Calibri"/>
                <a:cs typeface="Calibri"/>
              </a:rPr>
              <a:t> </a:t>
            </a:r>
            <a:r>
              <a:rPr sz="2800" spc="-5" dirty="0">
                <a:latin typeface="Calibri"/>
                <a:cs typeface="Calibri"/>
              </a:rPr>
              <a:t>of </a:t>
            </a:r>
            <a:r>
              <a:rPr sz="2800" spc="-20" dirty="0">
                <a:latin typeface="Calibri"/>
                <a:cs typeface="Calibri"/>
              </a:rPr>
              <a:t>test</a:t>
            </a:r>
            <a:r>
              <a:rPr sz="2800" spc="10" dirty="0">
                <a:latin typeface="Calibri"/>
                <a:cs typeface="Calibri"/>
              </a:rPr>
              <a:t> </a:t>
            </a:r>
            <a:r>
              <a:rPr sz="2800" spc="-20" dirty="0">
                <a:latin typeface="Calibri"/>
                <a:cs typeface="Calibri"/>
              </a:rPr>
              <a:t>are</a:t>
            </a:r>
            <a:r>
              <a:rPr sz="2800" spc="-15" dirty="0">
                <a:latin typeface="Calibri"/>
                <a:cs typeface="Calibri"/>
              </a:rPr>
              <a:t> </a:t>
            </a:r>
            <a:r>
              <a:rPr sz="2800" spc="-35" dirty="0">
                <a:latin typeface="Calibri"/>
                <a:cs typeface="Calibri"/>
              </a:rPr>
              <a:t>NEGATIVE</a:t>
            </a:r>
            <a:endParaRPr sz="2800">
              <a:latin typeface="Calibri"/>
              <a:cs typeface="Calibri"/>
            </a:endParaRPr>
          </a:p>
        </p:txBody>
      </p:sp>
      <p:sp>
        <p:nvSpPr>
          <p:cNvPr id="4" name="object 4"/>
          <p:cNvSpPr txBox="1"/>
          <p:nvPr/>
        </p:nvSpPr>
        <p:spPr>
          <a:xfrm>
            <a:off x="3873590" y="4878462"/>
            <a:ext cx="1865630" cy="646430"/>
          </a:xfrm>
          <a:prstGeom prst="rect">
            <a:avLst/>
          </a:prstGeom>
          <a:ln w="9144">
            <a:solidFill>
              <a:srgbClr val="4F81BD"/>
            </a:solidFill>
          </a:ln>
        </p:spPr>
        <p:txBody>
          <a:bodyPr vert="horz" wrap="square" lIns="0" tIns="29845" rIns="0" bIns="0" rtlCol="0">
            <a:spAutoFit/>
          </a:bodyPr>
          <a:lstStyle/>
          <a:p>
            <a:pPr marL="631190" marR="94615" indent="-530860">
              <a:lnSpc>
                <a:spcPct val="100000"/>
              </a:lnSpc>
              <a:spcBef>
                <a:spcPts val="235"/>
              </a:spcBef>
            </a:pPr>
            <a:r>
              <a:rPr sz="1800" spc="-5" dirty="0">
                <a:latin typeface="Calibri"/>
                <a:cs typeface="Calibri"/>
              </a:rPr>
              <a:t>Machine Learning </a:t>
            </a:r>
            <a:r>
              <a:rPr sz="1800" spc="-395"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825023" y="5034274"/>
            <a:ext cx="23475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input </a:t>
            </a:r>
            <a:r>
              <a:rPr sz="1800" spc="-15" dirty="0">
                <a:latin typeface="Calibri"/>
                <a:cs typeface="Calibri"/>
              </a:rPr>
              <a:t>(features</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276182" y="5150747"/>
            <a:ext cx="591185" cy="101600"/>
            <a:chOff x="3063239" y="5866888"/>
            <a:chExt cx="591185" cy="101600"/>
          </a:xfrm>
        </p:grpSpPr>
        <p:sp>
          <p:nvSpPr>
            <p:cNvPr id="7" name="object 7"/>
            <p:cNvSpPr/>
            <p:nvPr/>
          </p:nvSpPr>
          <p:spPr>
            <a:xfrm>
              <a:off x="3063239" y="5917691"/>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618" y="5873238"/>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414173" y="5034241"/>
            <a:ext cx="21659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15" dirty="0">
                <a:latin typeface="Calibri"/>
                <a:cs typeface="Calibri"/>
              </a:rPr>
              <a:t> </a:t>
            </a:r>
            <a:r>
              <a:rPr sz="1800" spc="-5" dirty="0">
                <a:latin typeface="Calibri"/>
                <a:cs typeface="Calibri"/>
              </a:rPr>
              <a:t>(class</a:t>
            </a:r>
            <a:r>
              <a:rPr sz="180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738966" y="5150754"/>
            <a:ext cx="591185" cy="101600"/>
            <a:chOff x="5526023" y="5866895"/>
            <a:chExt cx="591185" cy="101600"/>
          </a:xfrm>
        </p:grpSpPr>
        <p:sp>
          <p:nvSpPr>
            <p:cNvPr id="11" name="object 11"/>
            <p:cNvSpPr/>
            <p:nvPr/>
          </p:nvSpPr>
          <p:spPr>
            <a:xfrm>
              <a:off x="5526023" y="5917693"/>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4402" y="5873245"/>
              <a:ext cx="76200" cy="88900"/>
            </a:xfrm>
            <a:custGeom>
              <a:avLst/>
              <a:gdLst/>
              <a:ahLst/>
              <a:cxnLst/>
              <a:rect l="l" t="t" r="r" b="b"/>
              <a:pathLst>
                <a:path w="76200" h="88900">
                  <a:moveTo>
                    <a:pt x="0" y="88899"/>
                  </a:moveTo>
                  <a:lnTo>
                    <a:pt x="76200" y="44449"/>
                  </a:lnTo>
                  <a:lnTo>
                    <a:pt x="0" y="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353651" y="4285626"/>
            <a:ext cx="905510" cy="370840"/>
          </a:xfrm>
          <a:prstGeom prst="rect">
            <a:avLst/>
          </a:prstGeom>
          <a:ln w="9144">
            <a:solidFill>
              <a:srgbClr val="4F81BD"/>
            </a:solidFill>
          </a:ln>
        </p:spPr>
        <p:txBody>
          <a:bodyPr vert="horz" wrap="square" lIns="0" tIns="30480" rIns="0" bIns="0" rtlCol="0">
            <a:spAutoFit/>
          </a:bodyPr>
          <a:lstStyle/>
          <a:p>
            <a:pPr marL="90170">
              <a:lnSpc>
                <a:spcPct val="100000"/>
              </a:lnSpc>
              <a:spcBef>
                <a:spcPts val="240"/>
              </a:spcBef>
            </a:pPr>
            <a:r>
              <a:rPr sz="1800" spc="-10" dirty="0">
                <a:latin typeface="Calibri"/>
                <a:cs typeface="Calibri"/>
              </a:rPr>
              <a:t>training</a:t>
            </a:r>
            <a:endParaRPr sz="1800">
              <a:latin typeface="Calibri"/>
              <a:cs typeface="Calibri"/>
            </a:endParaRPr>
          </a:p>
        </p:txBody>
      </p:sp>
      <p:grpSp>
        <p:nvGrpSpPr>
          <p:cNvPr id="14" name="object 14"/>
          <p:cNvGrpSpPr/>
          <p:nvPr/>
        </p:nvGrpSpPr>
        <p:grpSpPr>
          <a:xfrm>
            <a:off x="4755483" y="4655959"/>
            <a:ext cx="101600" cy="216535"/>
            <a:chOff x="4542540" y="5372100"/>
            <a:chExt cx="101600" cy="216535"/>
          </a:xfrm>
        </p:grpSpPr>
        <p:sp>
          <p:nvSpPr>
            <p:cNvPr id="15" name="object 15"/>
            <p:cNvSpPr/>
            <p:nvPr/>
          </p:nvSpPr>
          <p:spPr>
            <a:xfrm>
              <a:off x="4593335" y="5372100"/>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890" y="5505832"/>
              <a:ext cx="88900" cy="76200"/>
            </a:xfrm>
            <a:custGeom>
              <a:avLst/>
              <a:gdLst/>
              <a:ahLst/>
              <a:cxnLst/>
              <a:rect l="l" t="t" r="r" b="b"/>
              <a:pathLst>
                <a:path w="88900" h="76200">
                  <a:moveTo>
                    <a:pt x="88900" y="0"/>
                  </a:moveTo>
                  <a:lnTo>
                    <a:pt x="44450" y="76200"/>
                  </a:lnTo>
                  <a:lnTo>
                    <a:pt x="0" y="0"/>
                  </a:lnTo>
                </a:path>
              </a:pathLst>
            </a:custGeom>
            <a:ln w="12700">
              <a:solidFill>
                <a:srgbClr val="4A7EBB"/>
              </a:solidFill>
            </a:ln>
          </p:spPr>
          <p:txBody>
            <a:bodyPr wrap="square" lIns="0" tIns="0" rIns="0" bIns="0" rtlCol="0"/>
            <a:lstStyle/>
            <a:p>
              <a:endParaRPr/>
            </a:p>
          </p:txBody>
        </p:sp>
      </p:grpSp>
      <p:sp>
        <p:nvSpPr>
          <p:cNvPr id="17" name="object 17"/>
          <p:cNvSpPr txBox="1"/>
          <p:nvPr/>
        </p:nvSpPr>
        <p:spPr>
          <a:xfrm>
            <a:off x="365343" y="4084459"/>
            <a:ext cx="3429000" cy="923925"/>
          </a:xfrm>
          <a:prstGeom prst="rect">
            <a:avLst/>
          </a:prstGeom>
          <a:solidFill>
            <a:srgbClr val="FFFF66"/>
          </a:solidFill>
          <a:ln w="9144">
            <a:solidFill>
              <a:srgbClr val="4F81BD"/>
            </a:solidFill>
          </a:ln>
        </p:spPr>
        <p:txBody>
          <a:bodyPr vert="horz" wrap="square" lIns="0" tIns="30480" rIns="0" bIns="0" rtlCol="0">
            <a:spAutoFit/>
          </a:bodyPr>
          <a:lstStyle/>
          <a:p>
            <a:pPr marL="90805" marR="144780">
              <a:lnSpc>
                <a:spcPct val="100000"/>
              </a:lnSpc>
              <a:spcBef>
                <a:spcPts val="240"/>
              </a:spcBef>
            </a:pPr>
            <a:r>
              <a:rPr sz="1800" spc="-20" dirty="0">
                <a:latin typeface="Calibri"/>
                <a:cs typeface="Calibri"/>
              </a:rPr>
              <a:t>Values</a:t>
            </a:r>
            <a:r>
              <a:rPr sz="1800" spc="-10" dirty="0">
                <a:latin typeface="Calibri"/>
                <a:cs typeface="Calibri"/>
              </a:rPr>
              <a:t> from </a:t>
            </a:r>
            <a:r>
              <a:rPr sz="1800" dirty="0">
                <a:latin typeface="Calibri"/>
                <a:cs typeface="Calibri"/>
              </a:rPr>
              <a:t>a</a:t>
            </a:r>
            <a:r>
              <a:rPr sz="1800" spc="-15" dirty="0">
                <a:latin typeface="Calibri"/>
                <a:cs typeface="Calibri"/>
              </a:rPr>
              <a:t> </a:t>
            </a:r>
            <a:r>
              <a:rPr sz="1800" spc="-5" dirty="0">
                <a:latin typeface="Calibri"/>
                <a:cs typeface="Calibri"/>
              </a:rPr>
              <a:t>diagnostic</a:t>
            </a:r>
            <a:r>
              <a:rPr sz="1800" spc="10" dirty="0">
                <a:latin typeface="Calibri"/>
                <a:cs typeface="Calibri"/>
              </a:rPr>
              <a:t> </a:t>
            </a:r>
            <a:r>
              <a:rPr sz="1800" spc="-15" dirty="0">
                <a:latin typeface="Calibri"/>
                <a:cs typeface="Calibri"/>
              </a:rPr>
              <a:t>test</a:t>
            </a:r>
            <a:r>
              <a:rPr sz="1800" spc="-20" dirty="0">
                <a:latin typeface="Calibri"/>
                <a:cs typeface="Calibri"/>
              </a:rPr>
              <a:t> </a:t>
            </a:r>
            <a:r>
              <a:rPr sz="1800" dirty="0">
                <a:latin typeface="Calibri"/>
                <a:cs typeface="Calibri"/>
              </a:rPr>
              <a:t>(e.g., </a:t>
            </a:r>
            <a:r>
              <a:rPr sz="1800" spc="-390" dirty="0">
                <a:latin typeface="Calibri"/>
                <a:cs typeface="Calibri"/>
              </a:rPr>
              <a:t> </a:t>
            </a:r>
            <a:r>
              <a:rPr sz="1800" spc="-10" dirty="0">
                <a:latin typeface="Calibri"/>
                <a:cs typeface="Calibri"/>
              </a:rPr>
              <a:t>white</a:t>
            </a:r>
            <a:r>
              <a:rPr sz="1800" spc="25" dirty="0">
                <a:latin typeface="Calibri"/>
                <a:cs typeface="Calibri"/>
              </a:rPr>
              <a:t> </a:t>
            </a:r>
            <a:r>
              <a:rPr sz="1800" spc="-5" dirty="0">
                <a:latin typeface="Calibri"/>
                <a:cs typeface="Calibri"/>
              </a:rPr>
              <a:t>blood</a:t>
            </a:r>
            <a:r>
              <a:rPr sz="1800" spc="5" dirty="0">
                <a:latin typeface="Calibri"/>
                <a:cs typeface="Calibri"/>
              </a:rPr>
              <a:t> </a:t>
            </a:r>
            <a:r>
              <a:rPr sz="1800" spc="-5" dirty="0">
                <a:latin typeface="Calibri"/>
                <a:cs typeface="Calibri"/>
              </a:rPr>
              <a:t>cell</a:t>
            </a:r>
            <a:r>
              <a:rPr sz="1800" spc="10" dirty="0">
                <a:latin typeface="Calibri"/>
                <a:cs typeface="Calibri"/>
              </a:rPr>
              <a:t> </a:t>
            </a:r>
            <a:r>
              <a:rPr sz="1800" spc="-10" dirty="0">
                <a:latin typeface="Calibri"/>
                <a:cs typeface="Calibri"/>
              </a:rPr>
              <a:t>count,</a:t>
            </a:r>
            <a:r>
              <a:rPr sz="1800" dirty="0">
                <a:latin typeface="Calibri"/>
                <a:cs typeface="Calibri"/>
              </a:rPr>
              <a:t> </a:t>
            </a:r>
            <a:r>
              <a:rPr sz="1800" spc="-10" dirty="0">
                <a:latin typeface="Calibri"/>
                <a:cs typeface="Calibri"/>
              </a:rPr>
              <a:t>level</a:t>
            </a:r>
            <a:r>
              <a:rPr sz="1800" dirty="0">
                <a:latin typeface="Calibri"/>
                <a:cs typeface="Calibri"/>
              </a:rPr>
              <a:t> </a:t>
            </a:r>
            <a:r>
              <a:rPr sz="1800" spc="-5" dirty="0">
                <a:latin typeface="Calibri"/>
                <a:cs typeface="Calibri"/>
              </a:rPr>
              <a:t>of </a:t>
            </a:r>
            <a:r>
              <a:rPr sz="1800" dirty="0">
                <a:latin typeface="Calibri"/>
                <a:cs typeface="Calibri"/>
              </a:rPr>
              <a:t>a </a:t>
            </a:r>
            <a:r>
              <a:rPr sz="1800" spc="5" dirty="0">
                <a:latin typeface="Calibri"/>
                <a:cs typeface="Calibri"/>
              </a:rPr>
              <a:t> </a:t>
            </a:r>
            <a:r>
              <a:rPr sz="1800" spc="-5" dirty="0">
                <a:latin typeface="Calibri"/>
                <a:cs typeface="Calibri"/>
              </a:rPr>
              <a:t>hormone</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 </a:t>
            </a:r>
            <a:r>
              <a:rPr sz="1800" spc="-5" dirty="0">
                <a:latin typeface="Calibri"/>
                <a:cs typeface="Calibri"/>
              </a:rPr>
              <a:t>sample</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blood)</a:t>
            </a:r>
            <a:endParaRPr sz="1800">
              <a:latin typeface="Calibri"/>
              <a:cs typeface="Calibri"/>
            </a:endParaRPr>
          </a:p>
        </p:txBody>
      </p:sp>
      <p:grpSp>
        <p:nvGrpSpPr>
          <p:cNvPr id="18" name="object 18"/>
          <p:cNvGrpSpPr/>
          <p:nvPr/>
        </p:nvGrpSpPr>
        <p:grpSpPr>
          <a:xfrm>
            <a:off x="5847171" y="4357255"/>
            <a:ext cx="1914525" cy="655320"/>
            <a:chOff x="5634228" y="5073396"/>
            <a:chExt cx="1914525" cy="655320"/>
          </a:xfrm>
        </p:grpSpPr>
        <p:sp>
          <p:nvSpPr>
            <p:cNvPr id="19" name="object 19"/>
            <p:cNvSpPr/>
            <p:nvPr/>
          </p:nvSpPr>
          <p:spPr>
            <a:xfrm>
              <a:off x="5638800" y="5077968"/>
              <a:ext cx="1905000" cy="646430"/>
            </a:xfrm>
            <a:custGeom>
              <a:avLst/>
              <a:gdLst/>
              <a:ahLst/>
              <a:cxnLst/>
              <a:rect l="l" t="t" r="r" b="b"/>
              <a:pathLst>
                <a:path w="1905000" h="646429">
                  <a:moveTo>
                    <a:pt x="1905000" y="0"/>
                  </a:moveTo>
                  <a:lnTo>
                    <a:pt x="0" y="0"/>
                  </a:lnTo>
                  <a:lnTo>
                    <a:pt x="0" y="646175"/>
                  </a:lnTo>
                  <a:lnTo>
                    <a:pt x="1905000" y="646175"/>
                  </a:lnTo>
                  <a:lnTo>
                    <a:pt x="1905000" y="0"/>
                  </a:lnTo>
                  <a:close/>
                </a:path>
              </a:pathLst>
            </a:custGeom>
            <a:solidFill>
              <a:srgbClr val="FFFF66"/>
            </a:solidFill>
          </p:spPr>
          <p:txBody>
            <a:bodyPr wrap="square" lIns="0" tIns="0" rIns="0" bIns="0" rtlCol="0"/>
            <a:lstStyle/>
            <a:p>
              <a:endParaRPr/>
            </a:p>
          </p:txBody>
        </p:sp>
        <p:sp>
          <p:nvSpPr>
            <p:cNvPr id="20" name="object 20"/>
            <p:cNvSpPr/>
            <p:nvPr/>
          </p:nvSpPr>
          <p:spPr>
            <a:xfrm>
              <a:off x="5638800" y="5077968"/>
              <a:ext cx="1905000" cy="646430"/>
            </a:xfrm>
            <a:custGeom>
              <a:avLst/>
              <a:gdLst/>
              <a:ahLst/>
              <a:cxnLst/>
              <a:rect l="l" t="t" r="r" b="b"/>
              <a:pathLst>
                <a:path w="1905000" h="646429">
                  <a:moveTo>
                    <a:pt x="0" y="0"/>
                  </a:moveTo>
                  <a:lnTo>
                    <a:pt x="1905000" y="0"/>
                  </a:lnTo>
                  <a:lnTo>
                    <a:pt x="1905000" y="646175"/>
                  </a:lnTo>
                  <a:lnTo>
                    <a:pt x="0" y="646175"/>
                  </a:lnTo>
                  <a:lnTo>
                    <a:pt x="0" y="0"/>
                  </a:lnTo>
                  <a:close/>
                </a:path>
              </a:pathLst>
            </a:custGeom>
            <a:ln w="9144">
              <a:solidFill>
                <a:srgbClr val="4F81BD"/>
              </a:solidFill>
            </a:ln>
          </p:spPr>
          <p:txBody>
            <a:bodyPr wrap="square" lIns="0" tIns="0" rIns="0" bIns="0" rtlCol="0"/>
            <a:lstStyle/>
            <a:p>
              <a:endParaRPr/>
            </a:p>
          </p:txBody>
        </p:sp>
      </p:grpSp>
      <p:sp>
        <p:nvSpPr>
          <p:cNvPr id="21" name="object 21"/>
          <p:cNvSpPr txBox="1"/>
          <p:nvPr/>
        </p:nvSpPr>
        <p:spPr>
          <a:xfrm>
            <a:off x="5930483" y="4379237"/>
            <a:ext cx="121031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dirty="0">
                <a:latin typeface="Calibri"/>
                <a:cs typeface="Calibri"/>
              </a:rPr>
              <a:t>1.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p:txBody>
      </p:sp>
      <p:sp>
        <p:nvSpPr>
          <p:cNvPr id="22" name="object 22"/>
          <p:cNvSpPr txBox="1"/>
          <p:nvPr/>
        </p:nvSpPr>
        <p:spPr>
          <a:xfrm>
            <a:off x="5930483" y="4653557"/>
            <a:ext cx="129413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dirty="0">
                <a:latin typeface="Calibri"/>
                <a:cs typeface="Calibri"/>
              </a:rPr>
              <a:t>2.	</a:t>
            </a:r>
            <a:r>
              <a:rPr sz="1800" spc="-25" dirty="0">
                <a:latin typeface="Calibri"/>
                <a:cs typeface="Calibri"/>
              </a:rPr>
              <a:t>NEGATIVE</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graphicFrame>
        <p:nvGraphicFramePr>
          <p:cNvPr id="3" name="object 3"/>
          <p:cNvGraphicFramePr>
            <a:graphicFrameLocks noGrp="1"/>
          </p:cNvGraphicFramePr>
          <p:nvPr/>
        </p:nvGraphicFramePr>
        <p:xfrm>
          <a:off x="418677" y="1777368"/>
          <a:ext cx="4038600" cy="1919605"/>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639445">
                <a:tc>
                  <a:txBody>
                    <a:bodyPr/>
                    <a:lstStyle/>
                    <a:p>
                      <a:pPr>
                        <a:lnSpc>
                          <a:spcPct val="100000"/>
                        </a:lnSpc>
                      </a:pPr>
                      <a:endParaRPr sz="18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marL="280670" marR="273050" indent="98425">
                        <a:lnSpc>
                          <a:spcPct val="100000"/>
                        </a:lnSpc>
                        <a:spcBef>
                          <a:spcPts val="240"/>
                        </a:spcBef>
                      </a:pPr>
                      <a:r>
                        <a:rPr sz="1800" spc="-5" dirty="0">
                          <a:latin typeface="Calibri"/>
                          <a:cs typeface="Calibri"/>
                        </a:rPr>
                        <a:t>Actual </a:t>
                      </a:r>
                      <a:r>
                        <a:rPr sz="1800" dirty="0">
                          <a:latin typeface="Calibri"/>
                          <a:cs typeface="Calibri"/>
                        </a:rPr>
                        <a:t>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0820" marR="201295" indent="168910">
                        <a:lnSpc>
                          <a:spcPct val="100000"/>
                        </a:lnSpc>
                        <a:spcBef>
                          <a:spcPts val="240"/>
                        </a:spcBef>
                      </a:pPr>
                      <a:r>
                        <a:rPr sz="1800" spc="-5" dirty="0">
                          <a:latin typeface="Calibri"/>
                          <a:cs typeface="Calibri"/>
                        </a:rPr>
                        <a:t>Actual </a:t>
                      </a:r>
                      <a:r>
                        <a:rPr sz="1800" dirty="0">
                          <a:latin typeface="Calibri"/>
                          <a:cs typeface="Calibri"/>
                        </a:rPr>
                        <a:t> 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40080">
                <a:tc>
                  <a:txBody>
                    <a:bodyPr/>
                    <a:lstStyle/>
                    <a:p>
                      <a:pPr marL="252095" marR="223520" indent="-21590">
                        <a:lnSpc>
                          <a:spcPct val="100000"/>
                        </a:lnSpc>
                        <a:spcBef>
                          <a:spcPts val="240"/>
                        </a:spcBef>
                      </a:pPr>
                      <a:r>
                        <a:rPr sz="1800" spc="-10" dirty="0">
                          <a:latin typeface="Calibri"/>
                          <a:cs typeface="Calibri"/>
                        </a:rPr>
                        <a:t>P</a:t>
                      </a:r>
                      <a:r>
                        <a:rPr sz="1800" spc="-30" dirty="0">
                          <a:latin typeface="Calibri"/>
                          <a:cs typeface="Calibri"/>
                        </a:rPr>
                        <a:t>r</a:t>
                      </a:r>
                      <a:r>
                        <a:rPr sz="1800" dirty="0">
                          <a:latin typeface="Calibri"/>
                          <a:cs typeface="Calibri"/>
                        </a:rPr>
                        <a:t>ed</a:t>
                      </a:r>
                      <a:r>
                        <a:rPr sz="1800" spc="-10" dirty="0">
                          <a:latin typeface="Calibri"/>
                          <a:cs typeface="Calibri"/>
                        </a:rPr>
                        <a:t>i</a:t>
                      </a:r>
                      <a:r>
                        <a:rPr sz="1800" spc="-5" dirty="0">
                          <a:latin typeface="Calibri"/>
                          <a:cs typeface="Calibri"/>
                        </a:rPr>
                        <a:t>c</a:t>
                      </a:r>
                      <a:r>
                        <a:rPr sz="1800" spc="-30" dirty="0">
                          <a:latin typeface="Calibri"/>
                          <a:cs typeface="Calibri"/>
                        </a:rPr>
                        <a:t>t</a:t>
                      </a:r>
                      <a:r>
                        <a:rPr sz="1800" dirty="0">
                          <a:latin typeface="Calibri"/>
                          <a:cs typeface="Calibri"/>
                        </a:rPr>
                        <a:t>ed  </a:t>
                      </a:r>
                      <a:r>
                        <a:rPr sz="1800" spc="-5" dirty="0">
                          <a:latin typeface="Calibri"/>
                          <a:cs typeface="Calibri"/>
                        </a:rPr>
                        <a:t>POSITIVE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9</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2</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40080">
                <a:tc>
                  <a:txBody>
                    <a:bodyPr/>
                    <a:lstStyle/>
                    <a:p>
                      <a:pPr marL="210820" marR="201295" indent="19685">
                        <a:lnSpc>
                          <a:spcPct val="100000"/>
                        </a:lnSpc>
                        <a:spcBef>
                          <a:spcPts val="240"/>
                        </a:spcBef>
                      </a:pPr>
                      <a:r>
                        <a:rPr sz="1800" spc="-10" dirty="0">
                          <a:latin typeface="Calibri"/>
                          <a:cs typeface="Calibri"/>
                        </a:rPr>
                        <a:t>Predicted </a:t>
                      </a:r>
                      <a:r>
                        <a:rPr sz="1800" spc="-395" dirty="0">
                          <a:latin typeface="Calibri"/>
                          <a:cs typeface="Calibri"/>
                        </a:rPr>
                        <a:t> </a:t>
                      </a:r>
                      <a:r>
                        <a:rPr sz="1800" dirty="0">
                          <a:latin typeface="Calibri"/>
                          <a:cs typeface="Calibri"/>
                        </a:rPr>
                        <a:t>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1</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8</a:t>
                      </a: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4967594" y="1563064"/>
            <a:ext cx="3679825" cy="3152775"/>
          </a:xfrm>
          <a:prstGeom prst="rect">
            <a:avLst/>
          </a:prstGeom>
        </p:spPr>
        <p:txBody>
          <a:bodyPr vert="horz" wrap="square" lIns="0" tIns="12700" rIns="0" bIns="0" rtlCol="0">
            <a:spAutoFit/>
          </a:bodyPr>
          <a:lstStyle/>
          <a:p>
            <a:pPr marL="12700" marR="1545590">
              <a:lnSpc>
                <a:spcPct val="120000"/>
              </a:lnSpc>
              <a:spcBef>
                <a:spcPts val="100"/>
              </a:spcBef>
            </a:pPr>
            <a:r>
              <a:rPr sz="1800" spc="-30" dirty="0">
                <a:latin typeface="Calibri"/>
                <a:cs typeface="Calibri"/>
              </a:rPr>
              <a:t>True</a:t>
            </a:r>
            <a:r>
              <a:rPr sz="1800" spc="-5" dirty="0">
                <a:latin typeface="Calibri"/>
                <a:cs typeface="Calibri"/>
              </a:rPr>
              <a:t> </a:t>
            </a:r>
            <a:r>
              <a:rPr sz="1800" spc="-10" dirty="0">
                <a:latin typeface="Calibri"/>
                <a:cs typeface="Calibri"/>
              </a:rPr>
              <a:t>Positive</a:t>
            </a:r>
            <a:r>
              <a:rPr sz="1800" spc="-5" dirty="0">
                <a:latin typeface="Calibri"/>
                <a:cs typeface="Calibri"/>
              </a:rPr>
              <a:t> </a:t>
            </a:r>
            <a:r>
              <a:rPr sz="1800" spc="-10" dirty="0">
                <a:latin typeface="Calibri"/>
                <a:cs typeface="Calibri"/>
              </a:rPr>
              <a:t>(TP)</a:t>
            </a:r>
            <a:r>
              <a:rPr sz="1800" dirty="0">
                <a:latin typeface="Calibri"/>
                <a:cs typeface="Calibri"/>
              </a:rPr>
              <a:t> =</a:t>
            </a:r>
            <a:r>
              <a:rPr sz="1800" spc="5" dirty="0">
                <a:latin typeface="Calibri"/>
                <a:cs typeface="Calibri"/>
              </a:rPr>
              <a:t> </a:t>
            </a:r>
            <a:r>
              <a:rPr sz="1800" dirty="0">
                <a:latin typeface="Calibri"/>
                <a:cs typeface="Calibri"/>
              </a:rPr>
              <a:t>9 </a:t>
            </a:r>
            <a:r>
              <a:rPr sz="1800" spc="5" dirty="0">
                <a:latin typeface="Calibri"/>
                <a:cs typeface="Calibri"/>
              </a:rPr>
              <a:t> </a:t>
            </a:r>
            <a:r>
              <a:rPr sz="1800" spc="-30" dirty="0">
                <a:latin typeface="Calibri"/>
                <a:cs typeface="Calibri"/>
              </a:rPr>
              <a:t>True</a:t>
            </a:r>
            <a:r>
              <a:rPr sz="1800" spc="-10" dirty="0">
                <a:latin typeface="Calibri"/>
                <a:cs typeface="Calibri"/>
              </a:rPr>
              <a:t> Negative </a:t>
            </a:r>
            <a:r>
              <a:rPr sz="1800" spc="-5" dirty="0">
                <a:latin typeface="Calibri"/>
                <a:cs typeface="Calibri"/>
              </a:rPr>
              <a:t>(TN) </a:t>
            </a:r>
            <a:r>
              <a:rPr sz="1800" dirty="0">
                <a:latin typeface="Calibri"/>
                <a:cs typeface="Calibri"/>
              </a:rPr>
              <a:t>=</a:t>
            </a:r>
            <a:r>
              <a:rPr sz="1800" spc="-10" dirty="0">
                <a:latin typeface="Calibri"/>
                <a:cs typeface="Calibri"/>
              </a:rPr>
              <a:t> </a:t>
            </a:r>
            <a:r>
              <a:rPr sz="1800" dirty="0">
                <a:latin typeface="Calibri"/>
                <a:cs typeface="Calibri"/>
              </a:rPr>
              <a:t>8 </a:t>
            </a:r>
            <a:r>
              <a:rPr sz="1800" spc="-395" dirty="0">
                <a:latin typeface="Calibri"/>
                <a:cs typeface="Calibri"/>
              </a:rPr>
              <a:t> </a:t>
            </a:r>
            <a:r>
              <a:rPr sz="1800" spc="-15" dirty="0">
                <a:latin typeface="Calibri"/>
                <a:cs typeface="Calibri"/>
              </a:rPr>
              <a:t>False</a:t>
            </a:r>
            <a:r>
              <a:rPr sz="1800" spc="-5" dirty="0">
                <a:latin typeface="Calibri"/>
                <a:cs typeface="Calibri"/>
              </a:rPr>
              <a:t> </a:t>
            </a:r>
            <a:r>
              <a:rPr sz="1800" spc="-15" dirty="0">
                <a:latin typeface="Calibri"/>
                <a:cs typeface="Calibri"/>
              </a:rPr>
              <a:t>Positive</a:t>
            </a:r>
            <a:r>
              <a:rPr sz="1800" dirty="0">
                <a:latin typeface="Calibri"/>
                <a:cs typeface="Calibri"/>
              </a:rPr>
              <a:t> </a:t>
            </a:r>
            <a:r>
              <a:rPr sz="1800" spc="-5" dirty="0">
                <a:latin typeface="Calibri"/>
                <a:cs typeface="Calibri"/>
              </a:rPr>
              <a:t>(FP)</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2 </a:t>
            </a:r>
            <a:r>
              <a:rPr sz="1800" spc="5" dirty="0">
                <a:latin typeface="Calibri"/>
                <a:cs typeface="Calibri"/>
              </a:rPr>
              <a:t> </a:t>
            </a:r>
            <a:r>
              <a:rPr sz="1800" spc="-15" dirty="0">
                <a:latin typeface="Calibri"/>
                <a:cs typeface="Calibri"/>
              </a:rPr>
              <a:t>False </a:t>
            </a:r>
            <a:r>
              <a:rPr sz="1800" spc="-10" dirty="0">
                <a:latin typeface="Calibri"/>
                <a:cs typeface="Calibri"/>
              </a:rPr>
              <a:t>Negative </a:t>
            </a:r>
            <a:r>
              <a:rPr sz="1800" spc="-5" dirty="0">
                <a:latin typeface="Calibri"/>
                <a:cs typeface="Calibri"/>
              </a:rPr>
              <a:t>(FN) </a:t>
            </a:r>
            <a:r>
              <a:rPr sz="1800" dirty="0">
                <a:latin typeface="Calibri"/>
                <a:cs typeface="Calibri"/>
              </a:rPr>
              <a:t>= 1 </a:t>
            </a:r>
            <a:r>
              <a:rPr sz="1800" spc="-395" dirty="0">
                <a:latin typeface="Calibri"/>
                <a:cs typeface="Calibri"/>
              </a:rPr>
              <a:t> </a:t>
            </a:r>
            <a:r>
              <a:rPr sz="1800" spc="-10" dirty="0">
                <a:latin typeface="Calibri"/>
                <a:cs typeface="Calibri"/>
              </a:rPr>
              <a:t>Accuracy</a:t>
            </a:r>
            <a:r>
              <a:rPr sz="1800" dirty="0">
                <a:latin typeface="Calibri"/>
                <a:cs typeface="Calibri"/>
              </a:rPr>
              <a:t> </a:t>
            </a:r>
            <a:r>
              <a:rPr sz="1800" spc="-10" dirty="0">
                <a:latin typeface="Calibri"/>
                <a:cs typeface="Calibri"/>
              </a:rPr>
              <a:t>(ACC)</a:t>
            </a:r>
            <a:r>
              <a:rPr sz="1800" spc="10" dirty="0">
                <a:latin typeface="Calibri"/>
                <a:cs typeface="Calibri"/>
              </a:rPr>
              <a:t> </a:t>
            </a:r>
            <a:r>
              <a:rPr sz="1800" dirty="0">
                <a:latin typeface="Calibri"/>
                <a:cs typeface="Calibri"/>
              </a:rPr>
              <a:t>=</a:t>
            </a:r>
          </a:p>
          <a:p>
            <a:pPr marL="286385" marR="517525">
              <a:lnSpc>
                <a:spcPct val="100000"/>
              </a:lnSpc>
            </a:pPr>
            <a:r>
              <a:rPr sz="1800" spc="-5" dirty="0">
                <a:latin typeface="Calibri"/>
                <a:cs typeface="Calibri"/>
              </a:rPr>
              <a:t>(TP+TN)/(TP+TN+FP+FN)</a:t>
            </a:r>
            <a:r>
              <a:rPr sz="1800" spc="20" dirty="0">
                <a:latin typeface="Calibri"/>
                <a:cs typeface="Calibri"/>
              </a:rPr>
              <a:t> </a:t>
            </a:r>
            <a:r>
              <a:rPr sz="1800" dirty="0">
                <a:latin typeface="Calibri"/>
                <a:cs typeface="Calibri"/>
              </a:rPr>
              <a:t>= </a:t>
            </a:r>
            <a:r>
              <a:rPr sz="1800" spc="5" dirty="0">
                <a:latin typeface="Calibri"/>
                <a:cs typeface="Calibri"/>
              </a:rPr>
              <a:t> </a:t>
            </a:r>
            <a:r>
              <a:rPr sz="1800" spc="-5" dirty="0">
                <a:latin typeface="Calibri"/>
                <a:cs typeface="Calibri"/>
              </a:rPr>
              <a:t>(9+8)/(9+8+2+1)=</a:t>
            </a:r>
            <a:r>
              <a:rPr sz="1800" spc="30" dirty="0">
                <a:latin typeface="Calibri"/>
                <a:cs typeface="Calibri"/>
              </a:rPr>
              <a:t> </a:t>
            </a:r>
            <a:r>
              <a:rPr sz="1800" dirty="0">
                <a:latin typeface="Calibri"/>
                <a:cs typeface="Calibri"/>
              </a:rPr>
              <a:t>17/20</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0.85</a:t>
            </a:r>
          </a:p>
          <a:p>
            <a:pPr marL="286385" marR="203835" indent="-274320">
              <a:lnSpc>
                <a:spcPct val="100000"/>
              </a:lnSpc>
              <a:spcBef>
                <a:spcPts val="430"/>
              </a:spcBef>
            </a:pPr>
            <a:r>
              <a:rPr sz="1800" spc="-10" dirty="0">
                <a:latin typeface="Calibri"/>
                <a:cs typeface="Calibri"/>
              </a:rPr>
              <a:t>Precision</a:t>
            </a:r>
            <a:r>
              <a:rPr sz="1800" spc="15" dirty="0">
                <a:latin typeface="Calibri"/>
                <a:cs typeface="Calibri"/>
              </a:rPr>
              <a:t> </a:t>
            </a:r>
            <a:r>
              <a:rPr sz="1800" spc="-10" dirty="0">
                <a:latin typeface="Calibri"/>
                <a:cs typeface="Calibri"/>
              </a:rPr>
              <a:t>(P)</a:t>
            </a:r>
            <a:r>
              <a:rPr sz="1800" spc="10"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TP/(TP+FP)</a:t>
            </a:r>
            <a:r>
              <a:rPr sz="1800" spc="15"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9/(9+2)</a:t>
            </a:r>
            <a:r>
              <a:rPr sz="1800" spc="10" dirty="0">
                <a:latin typeface="Calibri"/>
                <a:cs typeface="Calibri"/>
              </a:rPr>
              <a:t> </a:t>
            </a:r>
            <a:r>
              <a:rPr sz="1800" dirty="0">
                <a:latin typeface="Calibri"/>
                <a:cs typeface="Calibri"/>
              </a:rPr>
              <a:t>= </a:t>
            </a:r>
            <a:r>
              <a:rPr sz="1800" spc="-390" dirty="0">
                <a:latin typeface="Calibri"/>
                <a:cs typeface="Calibri"/>
              </a:rPr>
              <a:t> </a:t>
            </a:r>
            <a:r>
              <a:rPr sz="1800" dirty="0">
                <a:latin typeface="Calibri"/>
                <a:cs typeface="Calibri"/>
              </a:rPr>
              <a:t>0.81</a:t>
            </a:r>
          </a:p>
          <a:p>
            <a:pPr marL="12700">
              <a:lnSpc>
                <a:spcPct val="100000"/>
              </a:lnSpc>
              <a:spcBef>
                <a:spcPts val="434"/>
              </a:spcBef>
            </a:pPr>
            <a:r>
              <a:rPr sz="1800" spc="-15" dirty="0">
                <a:latin typeface="Calibri"/>
                <a:cs typeface="Calibri"/>
              </a:rPr>
              <a:t>Recall</a:t>
            </a:r>
            <a:r>
              <a:rPr sz="1800" spc="15" dirty="0">
                <a:latin typeface="Calibri"/>
                <a:cs typeface="Calibri"/>
              </a:rPr>
              <a:t> </a:t>
            </a:r>
            <a:r>
              <a:rPr sz="1800" spc="-10" dirty="0">
                <a:latin typeface="Calibri"/>
                <a:cs typeface="Calibri"/>
              </a:rPr>
              <a:t>(R)</a:t>
            </a:r>
            <a:r>
              <a:rPr sz="1800" spc="10"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TP/(TP+FN)</a:t>
            </a:r>
            <a:r>
              <a:rPr sz="1800" spc="10" dirty="0">
                <a:latin typeface="Calibri"/>
                <a:cs typeface="Calibri"/>
              </a:rPr>
              <a:t> </a:t>
            </a:r>
            <a:r>
              <a:rPr sz="1800" dirty="0">
                <a:latin typeface="Calibri"/>
                <a:cs typeface="Calibri"/>
              </a:rPr>
              <a:t>= </a:t>
            </a:r>
            <a:r>
              <a:rPr sz="1800" spc="-5" dirty="0">
                <a:latin typeface="Calibri"/>
                <a:cs typeface="Calibri"/>
              </a:rPr>
              <a:t>9/(9+1)</a:t>
            </a:r>
            <a:r>
              <a:rPr sz="1800" spc="30" dirty="0">
                <a:latin typeface="Calibri"/>
                <a:cs typeface="Calibri"/>
              </a:rPr>
              <a:t> </a:t>
            </a:r>
            <a:r>
              <a:rPr sz="1800" dirty="0">
                <a:latin typeface="Calibri"/>
                <a:cs typeface="Calibri"/>
              </a:rPr>
              <a:t>= 0.90</a:t>
            </a:r>
          </a:p>
        </p:txBody>
      </p:sp>
      <p:graphicFrame>
        <p:nvGraphicFramePr>
          <p:cNvPr id="5" name="object 5"/>
          <p:cNvGraphicFramePr>
            <a:graphicFrameLocks noGrp="1"/>
          </p:cNvGraphicFramePr>
          <p:nvPr/>
        </p:nvGraphicFramePr>
        <p:xfrm>
          <a:off x="210397" y="4063682"/>
          <a:ext cx="4455160" cy="1919605"/>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640080">
                <a:tc>
                  <a:txBody>
                    <a:bodyPr/>
                    <a:lstStyle/>
                    <a:p>
                      <a:pPr>
                        <a:lnSpc>
                          <a:spcPct val="100000"/>
                        </a:lnSpc>
                      </a:pPr>
                      <a:endParaRPr sz="18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marL="385445" marR="377190" indent="97155">
                        <a:lnSpc>
                          <a:spcPct val="100000"/>
                        </a:lnSpc>
                        <a:spcBef>
                          <a:spcPts val="240"/>
                        </a:spcBef>
                      </a:pPr>
                      <a:r>
                        <a:rPr sz="1800" spc="-5" dirty="0">
                          <a:latin typeface="Calibri"/>
                          <a:cs typeface="Calibri"/>
                        </a:rPr>
                        <a:t>Actual </a:t>
                      </a:r>
                      <a:r>
                        <a:rPr sz="1800" dirty="0">
                          <a:latin typeface="Calibri"/>
                          <a:cs typeface="Calibri"/>
                        </a:rPr>
                        <a:t>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3690" marR="306705" indent="168910">
                        <a:lnSpc>
                          <a:spcPct val="100000"/>
                        </a:lnSpc>
                        <a:spcBef>
                          <a:spcPts val="240"/>
                        </a:spcBef>
                      </a:pPr>
                      <a:r>
                        <a:rPr sz="1800" spc="-5" dirty="0">
                          <a:latin typeface="Calibri"/>
                          <a:cs typeface="Calibri"/>
                        </a:rPr>
                        <a:t>Actual </a:t>
                      </a:r>
                      <a:r>
                        <a:rPr sz="1800" dirty="0">
                          <a:latin typeface="Calibri"/>
                          <a:cs typeface="Calibri"/>
                        </a:rPr>
                        <a:t> 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40080">
                <a:tc>
                  <a:txBody>
                    <a:bodyPr/>
                    <a:lstStyle/>
                    <a:p>
                      <a:pPr marL="251460" marR="223520" indent="-21590">
                        <a:lnSpc>
                          <a:spcPct val="100000"/>
                        </a:lnSpc>
                        <a:spcBef>
                          <a:spcPts val="240"/>
                        </a:spcBef>
                      </a:pPr>
                      <a:r>
                        <a:rPr sz="1800" spc="-10" dirty="0">
                          <a:latin typeface="Calibri"/>
                          <a:cs typeface="Calibri"/>
                        </a:rPr>
                        <a:t>P</a:t>
                      </a:r>
                      <a:r>
                        <a:rPr sz="1800" spc="-30" dirty="0">
                          <a:latin typeface="Calibri"/>
                          <a:cs typeface="Calibri"/>
                        </a:rPr>
                        <a:t>r</a:t>
                      </a:r>
                      <a:r>
                        <a:rPr sz="1800" dirty="0">
                          <a:latin typeface="Calibri"/>
                          <a:cs typeface="Calibri"/>
                        </a:rPr>
                        <a:t>ed</a:t>
                      </a:r>
                      <a:r>
                        <a:rPr sz="1800" spc="-10" dirty="0">
                          <a:latin typeface="Calibri"/>
                          <a:cs typeface="Calibri"/>
                        </a:rPr>
                        <a:t>i</a:t>
                      </a:r>
                      <a:r>
                        <a:rPr sz="1800" spc="-5" dirty="0">
                          <a:latin typeface="Calibri"/>
                          <a:cs typeface="Calibri"/>
                        </a:rPr>
                        <a:t>c</a:t>
                      </a:r>
                      <a:r>
                        <a:rPr sz="1800" spc="-30" dirty="0">
                          <a:latin typeface="Calibri"/>
                          <a:cs typeface="Calibri"/>
                        </a:rPr>
                        <a:t>t</a:t>
                      </a:r>
                      <a:r>
                        <a:rPr sz="1800" dirty="0">
                          <a:latin typeface="Calibri"/>
                          <a:cs typeface="Calibri"/>
                        </a:rPr>
                        <a:t>ed  </a:t>
                      </a:r>
                      <a:r>
                        <a:rPr sz="1800" spc="-5" dirty="0">
                          <a:latin typeface="Calibri"/>
                          <a:cs typeface="Calibri"/>
                        </a:rPr>
                        <a:t>POSITIVE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5" dirty="0">
                          <a:latin typeface="Calibri"/>
                          <a:cs typeface="Calibri"/>
                        </a:rPr>
                        <a:t>True-Positive</a:t>
                      </a:r>
                      <a:endParaRPr sz="1800">
                        <a:latin typeface="Calibri"/>
                        <a:cs typeface="Calibri"/>
                      </a:endParaRPr>
                    </a:p>
                    <a:p>
                      <a:pPr algn="ctr">
                        <a:lnSpc>
                          <a:spcPct val="100000"/>
                        </a:lnSpc>
                      </a:pPr>
                      <a:r>
                        <a:rPr sz="1800" spc="-10" dirty="0">
                          <a:latin typeface="Calibri"/>
                          <a:cs typeface="Calibri"/>
                        </a:rPr>
                        <a:t>(TP)</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0" dirty="0">
                          <a:latin typeface="Calibri"/>
                          <a:cs typeface="Calibri"/>
                        </a:rPr>
                        <a:t>False-Positive</a:t>
                      </a:r>
                      <a:endParaRPr sz="1800">
                        <a:latin typeface="Calibri"/>
                        <a:cs typeface="Calibri"/>
                      </a:endParaRPr>
                    </a:p>
                    <a:p>
                      <a:pPr algn="ctr">
                        <a:lnSpc>
                          <a:spcPct val="100000"/>
                        </a:lnSpc>
                      </a:pPr>
                      <a:r>
                        <a:rPr sz="1800" spc="-5" dirty="0">
                          <a:latin typeface="Calibri"/>
                          <a:cs typeface="Calibri"/>
                        </a:rPr>
                        <a:t>(FP)</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39445">
                <a:tc>
                  <a:txBody>
                    <a:bodyPr/>
                    <a:lstStyle/>
                    <a:p>
                      <a:pPr marL="210820" marR="201295" indent="19685">
                        <a:lnSpc>
                          <a:spcPct val="100000"/>
                        </a:lnSpc>
                        <a:spcBef>
                          <a:spcPts val="240"/>
                        </a:spcBef>
                      </a:pPr>
                      <a:r>
                        <a:rPr sz="1800" spc="-10" dirty="0">
                          <a:latin typeface="Calibri"/>
                          <a:cs typeface="Calibri"/>
                        </a:rPr>
                        <a:t>Predicted </a:t>
                      </a:r>
                      <a:r>
                        <a:rPr sz="1800" spc="-395" dirty="0">
                          <a:latin typeface="Calibri"/>
                          <a:cs typeface="Calibri"/>
                        </a:rPr>
                        <a:t> </a:t>
                      </a:r>
                      <a:r>
                        <a:rPr sz="1800" dirty="0">
                          <a:latin typeface="Calibri"/>
                          <a:cs typeface="Calibri"/>
                        </a:rPr>
                        <a:t>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0" dirty="0">
                          <a:latin typeface="Calibri"/>
                          <a:cs typeface="Calibri"/>
                        </a:rPr>
                        <a:t>False-Negative</a:t>
                      </a:r>
                      <a:endParaRPr sz="1800">
                        <a:latin typeface="Calibri"/>
                        <a:cs typeface="Calibri"/>
                      </a:endParaRPr>
                    </a:p>
                    <a:p>
                      <a:pPr algn="ctr">
                        <a:lnSpc>
                          <a:spcPct val="100000"/>
                        </a:lnSpc>
                      </a:pPr>
                      <a:r>
                        <a:rPr sz="1800" spc="-5" dirty="0">
                          <a:latin typeface="Calibri"/>
                          <a:cs typeface="Calibri"/>
                        </a:rPr>
                        <a:t>(FN)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5" dirty="0">
                          <a:latin typeface="Calibri"/>
                          <a:cs typeface="Calibri"/>
                        </a:rPr>
                        <a:t>True-Negative</a:t>
                      </a:r>
                      <a:endParaRPr sz="1800">
                        <a:latin typeface="Calibri"/>
                        <a:cs typeface="Calibri"/>
                      </a:endParaRPr>
                    </a:p>
                    <a:p>
                      <a:pPr algn="ctr">
                        <a:lnSpc>
                          <a:spcPct val="100000"/>
                        </a:lnSpc>
                      </a:pPr>
                      <a:r>
                        <a:rPr sz="1800" spc="-5" dirty="0">
                          <a:latin typeface="Calibri"/>
                          <a:cs typeface="Calibri"/>
                        </a:rPr>
                        <a:t>(TN)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Now On To Classifiers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normAutofit fontScale="92500" lnSpcReduction="10000"/>
          </a:bodyPr>
          <a:lstStyle/>
          <a:p>
            <a:r>
              <a:rPr lang="en-US" dirty="0"/>
              <a:t>Some terminology</a:t>
            </a:r>
          </a:p>
          <a:p>
            <a:pPr lvl="1"/>
            <a:r>
              <a:rPr lang="en-US" dirty="0"/>
              <a:t>Classifier is the algorithm we will be discussing</a:t>
            </a:r>
          </a:p>
          <a:p>
            <a:pPr lvl="1"/>
            <a:r>
              <a:rPr lang="en-US" dirty="0"/>
              <a:t>A model is the finished product of the classifier’s machine learning</a:t>
            </a:r>
          </a:p>
          <a:p>
            <a:pPr lvl="1"/>
            <a:r>
              <a:rPr lang="en-US" dirty="0"/>
              <a:t>Training/fitting is where the model learns. The terms are used interchangeably</a:t>
            </a:r>
          </a:p>
          <a:p>
            <a:pPr lvl="1"/>
            <a:r>
              <a:rPr lang="en-US" dirty="0"/>
              <a:t>Overfitting is a modeling error where a model is too closely aligned to a limited set of data points</a:t>
            </a:r>
          </a:p>
          <a:p>
            <a:r>
              <a:rPr lang="en-US" dirty="0"/>
              <a:t>A warning</a:t>
            </a:r>
          </a:p>
          <a:p>
            <a:pPr lvl="1"/>
            <a:r>
              <a:rPr lang="en-US" dirty="0"/>
              <a:t>This will be a lot of information</a:t>
            </a:r>
          </a:p>
          <a:p>
            <a:pPr lvl="1"/>
            <a:r>
              <a:rPr lang="en-US" dirty="0"/>
              <a:t>You do not need to remember all of this</a:t>
            </a:r>
          </a:p>
          <a:p>
            <a:pPr lvl="1"/>
            <a:r>
              <a:rPr lang="en-US" dirty="0"/>
              <a:t>I just want to give you an idea of what these classifiers are doing and where they come from</a:t>
            </a:r>
          </a:p>
        </p:txBody>
      </p:sp>
    </p:spTree>
    <p:extLst>
      <p:ext uri="{BB962C8B-B14F-4D97-AF65-F5344CB8AC3E}">
        <p14:creationId xmlns:p14="http://schemas.microsoft.com/office/powerpoint/2010/main" val="97634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42" y="461581"/>
            <a:ext cx="5587365" cy="696595"/>
          </a:xfrm>
          <a:prstGeom prst="rect">
            <a:avLst/>
          </a:prstGeom>
        </p:spPr>
        <p:txBody>
          <a:bodyPr vert="horz" wrap="square" lIns="0" tIns="13335" rIns="0" bIns="0" rtlCol="0">
            <a:spAutoFit/>
          </a:bodyPr>
          <a:lstStyle/>
          <a:p>
            <a:pPr marL="12700">
              <a:lnSpc>
                <a:spcPct val="100000"/>
              </a:lnSpc>
              <a:spcBef>
                <a:spcPts val="105"/>
              </a:spcBef>
            </a:pPr>
            <a:r>
              <a:rPr spc="-10" dirty="0"/>
              <a:t>Naïve</a:t>
            </a:r>
            <a:r>
              <a:rPr dirty="0"/>
              <a:t> </a:t>
            </a:r>
            <a:r>
              <a:rPr spc="-20" dirty="0"/>
              <a:t>Bayesian</a:t>
            </a:r>
            <a:r>
              <a:rPr spc="-40" dirty="0"/>
              <a:t> </a:t>
            </a:r>
            <a:r>
              <a:rPr spc="-5" dirty="0"/>
              <a:t>Classifier</a:t>
            </a:r>
          </a:p>
        </p:txBody>
      </p:sp>
      <p:sp>
        <p:nvSpPr>
          <p:cNvPr id="3" name="object 3"/>
          <p:cNvSpPr txBox="1"/>
          <p:nvPr/>
        </p:nvSpPr>
        <p:spPr>
          <a:xfrm>
            <a:off x="535940" y="1563115"/>
            <a:ext cx="7930515" cy="4460240"/>
          </a:xfrm>
          <a:prstGeom prst="rect">
            <a:avLst/>
          </a:prstGeom>
        </p:spPr>
        <p:txBody>
          <a:bodyPr vert="horz" wrap="square" lIns="0" tIns="64135" rIns="0" bIns="0" rtlCol="0">
            <a:spAutoFit/>
          </a:bodyPr>
          <a:lstStyle/>
          <a:p>
            <a:pPr marL="355600" marR="247015" indent="-342900">
              <a:lnSpc>
                <a:spcPts val="3240"/>
              </a:lnSpc>
              <a:spcBef>
                <a:spcPts val="505"/>
              </a:spcBef>
              <a:buFont typeface="Arial"/>
              <a:buChar char="•"/>
              <a:tabLst>
                <a:tab pos="354965" algn="l"/>
                <a:tab pos="355600" algn="l"/>
              </a:tabLst>
            </a:pPr>
            <a:r>
              <a:rPr sz="3000" spc="-5" dirty="0">
                <a:latin typeface="Calibri"/>
                <a:cs typeface="Calibri"/>
              </a:rPr>
              <a:t>The</a:t>
            </a:r>
            <a:r>
              <a:rPr sz="3000" spc="-20" dirty="0">
                <a:latin typeface="Calibri"/>
                <a:cs typeface="Calibri"/>
              </a:rPr>
              <a:t> </a:t>
            </a:r>
            <a:r>
              <a:rPr sz="3000" spc="-10" dirty="0">
                <a:latin typeface="Calibri"/>
                <a:cs typeface="Calibri"/>
              </a:rPr>
              <a:t>Naïve</a:t>
            </a:r>
            <a:r>
              <a:rPr sz="3000" spc="-15" dirty="0">
                <a:latin typeface="Calibri"/>
                <a:cs typeface="Calibri"/>
              </a:rPr>
              <a:t> Bayesian</a:t>
            </a:r>
            <a:r>
              <a:rPr sz="3000" spc="10" dirty="0">
                <a:latin typeface="Calibri"/>
                <a:cs typeface="Calibri"/>
              </a:rPr>
              <a:t> </a:t>
            </a:r>
            <a:r>
              <a:rPr sz="3000" spc="-5" dirty="0">
                <a:latin typeface="Calibri"/>
                <a:cs typeface="Calibri"/>
              </a:rPr>
              <a:t>Classifier</a:t>
            </a:r>
            <a:r>
              <a:rPr sz="3000" dirty="0">
                <a:latin typeface="Calibri"/>
                <a:cs typeface="Calibri"/>
              </a:rPr>
              <a:t> </a:t>
            </a:r>
            <a:r>
              <a:rPr sz="3000" spc="-5" dirty="0">
                <a:latin typeface="Calibri"/>
                <a:cs typeface="Calibri"/>
              </a:rPr>
              <a:t>is</a:t>
            </a:r>
            <a:r>
              <a:rPr sz="3000" spc="5" dirty="0">
                <a:latin typeface="Calibri"/>
                <a:cs typeface="Calibri"/>
              </a:rPr>
              <a:t> </a:t>
            </a:r>
            <a:r>
              <a:rPr sz="3000" spc="-5" dirty="0">
                <a:latin typeface="Calibri"/>
                <a:cs typeface="Calibri"/>
              </a:rPr>
              <a:t>the</a:t>
            </a:r>
            <a:r>
              <a:rPr sz="3000" spc="-15" dirty="0">
                <a:latin typeface="Calibri"/>
                <a:cs typeface="Calibri"/>
              </a:rPr>
              <a:t> </a:t>
            </a:r>
            <a:r>
              <a:rPr sz="3000" spc="-10" dirty="0">
                <a:latin typeface="Calibri"/>
                <a:cs typeface="Calibri"/>
              </a:rPr>
              <a:t>simplest</a:t>
            </a:r>
            <a:r>
              <a:rPr sz="3000" spc="-5" dirty="0">
                <a:latin typeface="Calibri"/>
                <a:cs typeface="Calibri"/>
              </a:rPr>
              <a:t> </a:t>
            </a:r>
            <a:r>
              <a:rPr sz="3000" dirty="0">
                <a:latin typeface="Calibri"/>
                <a:cs typeface="Calibri"/>
              </a:rPr>
              <a:t>ML </a:t>
            </a:r>
            <a:r>
              <a:rPr sz="3000" spc="-665" dirty="0">
                <a:latin typeface="Calibri"/>
                <a:cs typeface="Calibri"/>
              </a:rPr>
              <a:t> </a:t>
            </a:r>
            <a:r>
              <a:rPr sz="3000" spc="-30" dirty="0">
                <a:latin typeface="Calibri"/>
                <a:cs typeface="Calibri"/>
              </a:rPr>
              <a:t>classifier.</a:t>
            </a:r>
            <a:endParaRPr sz="3000" dirty="0">
              <a:latin typeface="Calibri"/>
              <a:cs typeface="Calibri"/>
            </a:endParaRPr>
          </a:p>
          <a:p>
            <a:pPr marL="355600" marR="419734" indent="-342900">
              <a:lnSpc>
                <a:spcPts val="3240"/>
              </a:lnSpc>
              <a:spcBef>
                <a:spcPts val="720"/>
              </a:spcBef>
              <a:buFont typeface="Arial"/>
              <a:buChar char="•"/>
              <a:tabLst>
                <a:tab pos="354965" algn="l"/>
                <a:tab pos="355600" algn="l"/>
              </a:tabLst>
            </a:pPr>
            <a:r>
              <a:rPr sz="3000" dirty="0">
                <a:latin typeface="Calibri"/>
                <a:cs typeface="Calibri"/>
              </a:rPr>
              <a:t>It </a:t>
            </a:r>
            <a:r>
              <a:rPr sz="3000" spc="-5" dirty="0">
                <a:latin typeface="Calibri"/>
                <a:cs typeface="Calibri"/>
              </a:rPr>
              <a:t>is used </a:t>
            </a:r>
            <a:r>
              <a:rPr sz="3000" dirty="0">
                <a:latin typeface="Calibri"/>
                <a:cs typeface="Calibri"/>
              </a:rPr>
              <a:t>as </a:t>
            </a:r>
            <a:r>
              <a:rPr sz="3000" spc="-5" dirty="0">
                <a:latin typeface="Calibri"/>
                <a:cs typeface="Calibri"/>
              </a:rPr>
              <a:t>the </a:t>
            </a:r>
            <a:r>
              <a:rPr sz="3000" spc="-30" dirty="0">
                <a:latin typeface="Calibri"/>
                <a:cs typeface="Calibri"/>
              </a:rPr>
              <a:t>“gold </a:t>
            </a:r>
            <a:r>
              <a:rPr sz="3000" spc="-15" dirty="0">
                <a:latin typeface="Calibri"/>
                <a:cs typeface="Calibri"/>
              </a:rPr>
              <a:t>standard” </a:t>
            </a:r>
            <a:r>
              <a:rPr sz="3000" spc="-25" dirty="0">
                <a:latin typeface="Calibri"/>
                <a:cs typeface="Calibri"/>
              </a:rPr>
              <a:t>for </a:t>
            </a:r>
            <a:r>
              <a:rPr sz="3000" spc="-5" dirty="0">
                <a:latin typeface="Calibri"/>
                <a:cs typeface="Calibri"/>
              </a:rPr>
              <a:t>comparing </a:t>
            </a:r>
            <a:r>
              <a:rPr sz="3000" spc="-665" dirty="0">
                <a:latin typeface="Calibri"/>
                <a:cs typeface="Calibri"/>
              </a:rPr>
              <a:t> </a:t>
            </a:r>
            <a:r>
              <a:rPr sz="3000" dirty="0">
                <a:latin typeface="Calibri"/>
                <a:cs typeface="Calibri"/>
              </a:rPr>
              <a:t>ML</a:t>
            </a:r>
            <a:r>
              <a:rPr sz="3000" spc="-15" dirty="0">
                <a:latin typeface="Calibri"/>
                <a:cs typeface="Calibri"/>
              </a:rPr>
              <a:t> </a:t>
            </a:r>
            <a:r>
              <a:rPr sz="3000" spc="-5" dirty="0">
                <a:latin typeface="Calibri"/>
                <a:cs typeface="Calibri"/>
              </a:rPr>
              <a:t>models.</a:t>
            </a:r>
            <a:endParaRPr sz="3000" dirty="0">
              <a:latin typeface="Calibri"/>
              <a:cs typeface="Calibri"/>
            </a:endParaRPr>
          </a:p>
          <a:p>
            <a:pPr marL="355600" marR="5080" indent="-342900">
              <a:lnSpc>
                <a:spcPts val="3240"/>
              </a:lnSpc>
              <a:spcBef>
                <a:spcPts val="720"/>
              </a:spcBef>
              <a:buFont typeface="Arial"/>
              <a:buChar char="•"/>
              <a:tabLst>
                <a:tab pos="354965" algn="l"/>
                <a:tab pos="355600" algn="l"/>
              </a:tabLst>
            </a:pPr>
            <a:r>
              <a:rPr sz="3000" dirty="0">
                <a:latin typeface="Calibri"/>
                <a:cs typeface="Calibri"/>
              </a:rPr>
              <a:t>If </a:t>
            </a:r>
            <a:r>
              <a:rPr sz="3000" spc="-15" dirty="0">
                <a:latin typeface="Calibri"/>
                <a:cs typeface="Calibri"/>
              </a:rPr>
              <a:t>you </a:t>
            </a:r>
            <a:r>
              <a:rPr sz="3000" spc="-10" dirty="0">
                <a:latin typeface="Calibri"/>
                <a:cs typeface="Calibri"/>
              </a:rPr>
              <a:t>develop </a:t>
            </a:r>
            <a:r>
              <a:rPr sz="3000" dirty="0">
                <a:latin typeface="Calibri"/>
                <a:cs typeface="Calibri"/>
              </a:rPr>
              <a:t>a </a:t>
            </a:r>
            <a:r>
              <a:rPr sz="3000" spc="-10" dirty="0">
                <a:latin typeface="Calibri"/>
                <a:cs typeface="Calibri"/>
              </a:rPr>
              <a:t>new </a:t>
            </a:r>
            <a:r>
              <a:rPr sz="3000" dirty="0">
                <a:latin typeface="Calibri"/>
                <a:cs typeface="Calibri"/>
              </a:rPr>
              <a:t>ML </a:t>
            </a:r>
            <a:r>
              <a:rPr sz="3000" spc="-5" dirty="0">
                <a:latin typeface="Calibri"/>
                <a:cs typeface="Calibri"/>
              </a:rPr>
              <a:t>model </a:t>
            </a:r>
            <a:r>
              <a:rPr sz="3000" spc="-10" dirty="0">
                <a:latin typeface="Calibri"/>
                <a:cs typeface="Calibri"/>
              </a:rPr>
              <a:t>that cannot </a:t>
            </a:r>
            <a:r>
              <a:rPr sz="3000" spc="-5" dirty="0">
                <a:latin typeface="Calibri"/>
                <a:cs typeface="Calibri"/>
              </a:rPr>
              <a:t> </a:t>
            </a:r>
            <a:r>
              <a:rPr sz="3000" spc="-15" dirty="0">
                <a:latin typeface="Calibri"/>
                <a:cs typeface="Calibri"/>
              </a:rPr>
              <a:t>perform </a:t>
            </a:r>
            <a:r>
              <a:rPr sz="3000" dirty="0">
                <a:latin typeface="Calibri"/>
                <a:cs typeface="Calibri"/>
              </a:rPr>
              <a:t>as </a:t>
            </a:r>
            <a:r>
              <a:rPr sz="3000" spc="-10" dirty="0">
                <a:latin typeface="Calibri"/>
                <a:cs typeface="Calibri"/>
              </a:rPr>
              <a:t>well </a:t>
            </a:r>
            <a:r>
              <a:rPr sz="3000" dirty="0">
                <a:latin typeface="Calibri"/>
                <a:cs typeface="Calibri"/>
              </a:rPr>
              <a:t>(or </a:t>
            </a:r>
            <a:r>
              <a:rPr sz="3000" spc="-5" dirty="0">
                <a:latin typeface="Calibri"/>
                <a:cs typeface="Calibri"/>
              </a:rPr>
              <a:t>poorly) </a:t>
            </a:r>
            <a:r>
              <a:rPr sz="3000" dirty="0">
                <a:latin typeface="Calibri"/>
                <a:cs typeface="Calibri"/>
              </a:rPr>
              <a:t>as </a:t>
            </a:r>
            <a:r>
              <a:rPr sz="3000" spc="-5" dirty="0">
                <a:latin typeface="Calibri"/>
                <a:cs typeface="Calibri"/>
              </a:rPr>
              <a:t>the </a:t>
            </a:r>
            <a:r>
              <a:rPr sz="3000" spc="-10" dirty="0">
                <a:latin typeface="Calibri"/>
                <a:cs typeface="Calibri"/>
              </a:rPr>
              <a:t>Naïve </a:t>
            </a:r>
            <a:r>
              <a:rPr sz="3000" spc="-15" dirty="0">
                <a:latin typeface="Calibri"/>
                <a:cs typeface="Calibri"/>
              </a:rPr>
              <a:t>Bayesian </a:t>
            </a:r>
            <a:r>
              <a:rPr sz="3000" spc="-665" dirty="0">
                <a:latin typeface="Calibri"/>
                <a:cs typeface="Calibri"/>
              </a:rPr>
              <a:t> </a:t>
            </a:r>
            <a:r>
              <a:rPr sz="3000" spc="-30" dirty="0">
                <a:latin typeface="Calibri"/>
                <a:cs typeface="Calibri"/>
              </a:rPr>
              <a:t>Classifier,</a:t>
            </a:r>
            <a:r>
              <a:rPr sz="3000" spc="10" dirty="0">
                <a:latin typeface="Calibri"/>
                <a:cs typeface="Calibri"/>
              </a:rPr>
              <a:t> </a:t>
            </a:r>
            <a:r>
              <a:rPr sz="3000" spc="-5" dirty="0">
                <a:latin typeface="Calibri"/>
                <a:cs typeface="Calibri"/>
              </a:rPr>
              <a:t>then</a:t>
            </a:r>
            <a:r>
              <a:rPr sz="3000" spc="-10" dirty="0">
                <a:latin typeface="Calibri"/>
                <a:cs typeface="Calibri"/>
              </a:rPr>
              <a:t> </a:t>
            </a:r>
            <a:r>
              <a:rPr sz="3000" spc="-15" dirty="0">
                <a:latin typeface="Calibri"/>
                <a:cs typeface="Calibri"/>
              </a:rPr>
              <a:t>you</a:t>
            </a:r>
            <a:r>
              <a:rPr sz="3000" dirty="0">
                <a:latin typeface="Calibri"/>
                <a:cs typeface="Calibri"/>
              </a:rPr>
              <a:t> </a:t>
            </a:r>
            <a:r>
              <a:rPr sz="3000" spc="-20" dirty="0">
                <a:latin typeface="Calibri"/>
                <a:cs typeface="Calibri"/>
              </a:rPr>
              <a:t>better</a:t>
            </a:r>
            <a:r>
              <a:rPr sz="3000" spc="-5" dirty="0">
                <a:latin typeface="Calibri"/>
                <a:cs typeface="Calibri"/>
              </a:rPr>
              <a:t> </a:t>
            </a:r>
            <a:r>
              <a:rPr sz="3000" spc="-15" dirty="0">
                <a:latin typeface="Calibri"/>
                <a:cs typeface="Calibri"/>
              </a:rPr>
              <a:t>go</a:t>
            </a:r>
            <a:r>
              <a:rPr sz="3000" spc="10" dirty="0">
                <a:latin typeface="Calibri"/>
                <a:cs typeface="Calibri"/>
              </a:rPr>
              <a:t> </a:t>
            </a:r>
            <a:r>
              <a:rPr sz="3000" spc="-5" dirty="0">
                <a:latin typeface="Calibri"/>
                <a:cs typeface="Calibri"/>
              </a:rPr>
              <a:t>back</a:t>
            </a:r>
            <a:r>
              <a:rPr sz="3000" spc="-15" dirty="0">
                <a:latin typeface="Calibri"/>
                <a:cs typeface="Calibri"/>
              </a:rPr>
              <a:t> to </a:t>
            </a:r>
            <a:r>
              <a:rPr sz="3000" spc="-5" dirty="0">
                <a:latin typeface="Calibri"/>
                <a:cs typeface="Calibri"/>
              </a:rPr>
              <a:t>the</a:t>
            </a:r>
            <a:r>
              <a:rPr sz="3000" spc="-15" dirty="0">
                <a:latin typeface="Calibri"/>
                <a:cs typeface="Calibri"/>
              </a:rPr>
              <a:t> </a:t>
            </a:r>
            <a:r>
              <a:rPr sz="3000" spc="-20" dirty="0">
                <a:latin typeface="Calibri"/>
                <a:cs typeface="Calibri"/>
              </a:rPr>
              <a:t>drawing </a:t>
            </a:r>
            <a:r>
              <a:rPr sz="3000" spc="-660" dirty="0">
                <a:latin typeface="Calibri"/>
                <a:cs typeface="Calibri"/>
              </a:rPr>
              <a:t> </a:t>
            </a:r>
            <a:r>
              <a:rPr sz="3000" spc="-10" dirty="0">
                <a:latin typeface="Calibri"/>
                <a:cs typeface="Calibri"/>
              </a:rPr>
              <a:t>board.</a:t>
            </a:r>
            <a:endParaRPr sz="3000" dirty="0">
              <a:latin typeface="Calibri"/>
              <a:cs typeface="Calibri"/>
            </a:endParaRPr>
          </a:p>
          <a:p>
            <a:pPr marL="355600" marR="371475" indent="-342900">
              <a:lnSpc>
                <a:spcPts val="3240"/>
              </a:lnSpc>
              <a:spcBef>
                <a:spcPts val="720"/>
              </a:spcBef>
              <a:buFont typeface="Arial"/>
              <a:buChar char="•"/>
              <a:tabLst>
                <a:tab pos="354965" algn="l"/>
                <a:tab pos="355600" algn="l"/>
              </a:tabLst>
            </a:pPr>
            <a:r>
              <a:rPr sz="3000" spc="-5" dirty="0">
                <a:latin typeface="Calibri"/>
                <a:cs typeface="Calibri"/>
              </a:rPr>
              <a:t>The </a:t>
            </a:r>
            <a:r>
              <a:rPr sz="3000" spc="-10" dirty="0">
                <a:latin typeface="Calibri"/>
                <a:cs typeface="Calibri"/>
              </a:rPr>
              <a:t>Naïve </a:t>
            </a:r>
            <a:r>
              <a:rPr sz="3000" spc="-15" dirty="0">
                <a:latin typeface="Calibri"/>
                <a:cs typeface="Calibri"/>
              </a:rPr>
              <a:t>Bayesian </a:t>
            </a:r>
            <a:r>
              <a:rPr sz="3000" spc="-5" dirty="0">
                <a:latin typeface="Calibri"/>
                <a:cs typeface="Calibri"/>
              </a:rPr>
              <a:t>Classifier is based </a:t>
            </a:r>
            <a:r>
              <a:rPr sz="3000" dirty="0">
                <a:latin typeface="Calibri"/>
                <a:cs typeface="Calibri"/>
              </a:rPr>
              <a:t>on some </a:t>
            </a:r>
            <a:r>
              <a:rPr sz="3000" spc="-665" dirty="0">
                <a:latin typeface="Calibri"/>
                <a:cs typeface="Calibri"/>
              </a:rPr>
              <a:t> </a:t>
            </a:r>
            <a:r>
              <a:rPr sz="3000" spc="-10" dirty="0">
                <a:latin typeface="Calibri"/>
                <a:cs typeface="Calibri"/>
              </a:rPr>
              <a:t>fundamental</a:t>
            </a:r>
            <a:r>
              <a:rPr sz="3000" spc="-20" dirty="0">
                <a:latin typeface="Calibri"/>
                <a:cs typeface="Calibri"/>
              </a:rPr>
              <a:t> </a:t>
            </a:r>
            <a:r>
              <a:rPr sz="3000" spc="-10" dirty="0">
                <a:latin typeface="Calibri"/>
                <a:cs typeface="Calibri"/>
              </a:rPr>
              <a:t>concepts</a:t>
            </a:r>
            <a:r>
              <a:rPr sz="3000" spc="-25" dirty="0">
                <a:latin typeface="Calibri"/>
                <a:cs typeface="Calibri"/>
              </a:rPr>
              <a:t> </a:t>
            </a:r>
            <a:r>
              <a:rPr sz="3000" dirty="0">
                <a:latin typeface="Calibri"/>
                <a:cs typeface="Calibri"/>
              </a:rPr>
              <a:t>of</a:t>
            </a:r>
            <a:r>
              <a:rPr sz="3000" spc="-15" dirty="0">
                <a:latin typeface="Calibri"/>
                <a:cs typeface="Calibri"/>
              </a:rPr>
              <a:t> discrete</a:t>
            </a:r>
            <a:r>
              <a:rPr sz="3000" spc="-20" dirty="0">
                <a:latin typeface="Calibri"/>
                <a:cs typeface="Calibri"/>
              </a:rPr>
              <a:t> </a:t>
            </a:r>
            <a:r>
              <a:rPr sz="3000" spc="-25" dirty="0">
                <a:latin typeface="Calibri"/>
                <a:cs typeface="Calibri"/>
              </a:rPr>
              <a:t>probability.</a:t>
            </a:r>
            <a:endParaRPr sz="30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406" y="461581"/>
            <a:ext cx="3651885" cy="696595"/>
          </a:xfrm>
          <a:prstGeom prst="rect">
            <a:avLst/>
          </a:prstGeom>
        </p:spPr>
        <p:txBody>
          <a:bodyPr vert="horz" wrap="square" lIns="0" tIns="13335" rIns="0" bIns="0" rtlCol="0">
            <a:spAutoFit/>
          </a:bodyPr>
          <a:lstStyle/>
          <a:p>
            <a:pPr marL="12700">
              <a:lnSpc>
                <a:spcPct val="100000"/>
              </a:lnSpc>
              <a:spcBef>
                <a:spcPts val="105"/>
              </a:spcBef>
            </a:pPr>
            <a:r>
              <a:rPr spc="-20" dirty="0"/>
              <a:t>Bayes’</a:t>
            </a:r>
            <a:r>
              <a:rPr spc="-114" dirty="0"/>
              <a:t> </a:t>
            </a:r>
            <a:r>
              <a:rPr spc="-5" dirty="0"/>
              <a:t>Theorem</a:t>
            </a:r>
          </a:p>
        </p:txBody>
      </p:sp>
      <p:sp>
        <p:nvSpPr>
          <p:cNvPr id="3" name="object 3"/>
          <p:cNvSpPr txBox="1"/>
          <p:nvPr/>
        </p:nvSpPr>
        <p:spPr>
          <a:xfrm>
            <a:off x="535763" y="1561591"/>
            <a:ext cx="8071484" cy="3574415"/>
          </a:xfrm>
          <a:prstGeom prst="rect">
            <a:avLst/>
          </a:prstGeom>
        </p:spPr>
        <p:txBody>
          <a:bodyPr vert="horz" wrap="square" lIns="0" tIns="74295" rIns="0" bIns="0" rtlCol="0">
            <a:spAutoFit/>
          </a:bodyPr>
          <a:lstStyle/>
          <a:p>
            <a:pPr marL="355600" marR="674370" indent="-342900">
              <a:lnSpc>
                <a:spcPct val="80000"/>
              </a:lnSpc>
              <a:spcBef>
                <a:spcPts val="585"/>
              </a:spcBef>
              <a:buFont typeface="Arial"/>
              <a:buChar char="•"/>
              <a:tabLst>
                <a:tab pos="355600" algn="l"/>
                <a:tab pos="356235" algn="l"/>
              </a:tabLst>
            </a:pPr>
            <a:r>
              <a:rPr sz="2000" spc="-10" dirty="0">
                <a:latin typeface="Calibri"/>
                <a:cs typeface="Calibri"/>
              </a:rPr>
              <a:t>There</a:t>
            </a:r>
            <a:r>
              <a:rPr sz="200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many</a:t>
            </a:r>
            <a:r>
              <a:rPr sz="2000" dirty="0">
                <a:latin typeface="Calibri"/>
                <a:cs typeface="Calibri"/>
              </a:rPr>
              <a:t> </a:t>
            </a:r>
            <a:r>
              <a:rPr sz="2000" spc="-5" dirty="0">
                <a:latin typeface="Calibri"/>
                <a:cs typeface="Calibri"/>
              </a:rPr>
              <a:t>times</a:t>
            </a:r>
            <a:r>
              <a:rPr sz="2000" spc="10" dirty="0">
                <a:latin typeface="Calibri"/>
                <a:cs typeface="Calibri"/>
              </a:rPr>
              <a:t> </a:t>
            </a:r>
            <a:r>
              <a:rPr sz="2000" spc="-5" dirty="0">
                <a:latin typeface="Calibri"/>
                <a:cs typeface="Calibri"/>
              </a:rPr>
              <a:t>when</a:t>
            </a:r>
            <a:r>
              <a:rPr sz="2000" dirty="0">
                <a:latin typeface="Calibri"/>
                <a:cs typeface="Calibri"/>
              </a:rPr>
              <a:t> </a:t>
            </a:r>
            <a:r>
              <a:rPr sz="2000" spc="-10" dirty="0">
                <a:latin typeface="Calibri"/>
                <a:cs typeface="Calibri"/>
              </a:rPr>
              <a:t>we</a:t>
            </a:r>
            <a:r>
              <a:rPr sz="2000" spc="-5" dirty="0">
                <a:latin typeface="Calibri"/>
                <a:cs typeface="Calibri"/>
              </a:rPr>
              <a:t> </a:t>
            </a:r>
            <a:r>
              <a:rPr sz="2000" spc="-15" dirty="0">
                <a:latin typeface="Calibri"/>
                <a:cs typeface="Calibri"/>
              </a:rPr>
              <a:t>want</a:t>
            </a:r>
            <a:r>
              <a:rPr sz="2000" spc="5" dirty="0">
                <a:latin typeface="Calibri"/>
                <a:cs typeface="Calibri"/>
              </a:rPr>
              <a:t> </a:t>
            </a:r>
            <a:r>
              <a:rPr sz="2000" spc="-15" dirty="0">
                <a:latin typeface="Calibri"/>
                <a:cs typeface="Calibri"/>
              </a:rPr>
              <a:t>to</a:t>
            </a:r>
            <a:r>
              <a:rPr sz="2000" spc="-10" dirty="0">
                <a:latin typeface="Calibri"/>
                <a:cs typeface="Calibri"/>
              </a:rPr>
              <a:t> </a:t>
            </a:r>
            <a:r>
              <a:rPr sz="2000" spc="-5" dirty="0">
                <a:latin typeface="Calibri"/>
                <a:cs typeface="Calibri"/>
              </a:rPr>
              <a:t>assess</a:t>
            </a:r>
            <a:r>
              <a:rPr sz="2000" spc="4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probability</a:t>
            </a:r>
            <a:r>
              <a:rPr sz="2000" dirty="0">
                <a:latin typeface="Calibri"/>
                <a:cs typeface="Calibri"/>
              </a:rPr>
              <a:t> </a:t>
            </a:r>
            <a:r>
              <a:rPr sz="2000" spc="-5" dirty="0">
                <a:latin typeface="Calibri"/>
                <a:cs typeface="Calibri"/>
              </a:rPr>
              <a:t>that</a:t>
            </a:r>
            <a:r>
              <a:rPr sz="2000" dirty="0">
                <a:latin typeface="Calibri"/>
                <a:cs typeface="Calibri"/>
              </a:rPr>
              <a:t> a </a:t>
            </a:r>
            <a:r>
              <a:rPr sz="2000" spc="-434" dirty="0">
                <a:latin typeface="Calibri"/>
                <a:cs typeface="Calibri"/>
              </a:rPr>
              <a:t> </a:t>
            </a:r>
            <a:r>
              <a:rPr sz="2000" dirty="0">
                <a:latin typeface="Calibri"/>
                <a:cs typeface="Calibri"/>
              </a:rPr>
              <a:t>particular</a:t>
            </a:r>
            <a:r>
              <a:rPr sz="2000" spc="10" dirty="0">
                <a:latin typeface="Calibri"/>
                <a:cs typeface="Calibri"/>
              </a:rPr>
              <a:t> </a:t>
            </a:r>
            <a:r>
              <a:rPr sz="2000" spc="-15" dirty="0">
                <a:latin typeface="Calibri"/>
                <a:cs typeface="Calibri"/>
              </a:rPr>
              <a:t>event</a:t>
            </a:r>
            <a:r>
              <a:rPr sz="2000" spc="15" dirty="0">
                <a:latin typeface="Calibri"/>
                <a:cs typeface="Calibri"/>
              </a:rPr>
              <a:t> </a:t>
            </a:r>
            <a:r>
              <a:rPr sz="2000" spc="-10" dirty="0">
                <a:latin typeface="Calibri"/>
                <a:cs typeface="Calibri"/>
              </a:rPr>
              <a:t>occurs</a:t>
            </a:r>
            <a:r>
              <a:rPr sz="2000" spc="-15" dirty="0">
                <a:latin typeface="Calibri"/>
                <a:cs typeface="Calibri"/>
              </a:rPr>
              <a:t> </a:t>
            </a:r>
            <a:r>
              <a:rPr sz="2000" spc="-5" dirty="0">
                <a:latin typeface="Calibri"/>
                <a:cs typeface="Calibri"/>
              </a:rPr>
              <a:t>on</a:t>
            </a:r>
            <a:r>
              <a:rPr sz="2000" spc="-20" dirty="0">
                <a:latin typeface="Calibri"/>
                <a:cs typeface="Calibri"/>
              </a:rPr>
              <a:t> </a:t>
            </a:r>
            <a:r>
              <a:rPr sz="2000" dirty="0">
                <a:latin typeface="Calibri"/>
                <a:cs typeface="Calibri"/>
              </a:rPr>
              <a:t>the </a:t>
            </a:r>
            <a:r>
              <a:rPr sz="2000" spc="-5" dirty="0">
                <a:latin typeface="Calibri"/>
                <a:cs typeface="Calibri"/>
              </a:rPr>
              <a:t>basis</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partial</a:t>
            </a:r>
            <a:r>
              <a:rPr sz="2000" spc="10" dirty="0">
                <a:latin typeface="Calibri"/>
                <a:cs typeface="Calibri"/>
              </a:rPr>
              <a:t> </a:t>
            </a:r>
            <a:r>
              <a:rPr sz="2000" spc="-5" dirty="0">
                <a:latin typeface="Calibri"/>
                <a:cs typeface="Calibri"/>
              </a:rPr>
              <a:t>evidence:</a:t>
            </a:r>
            <a:endParaRPr sz="2000" dirty="0">
              <a:latin typeface="Calibri"/>
              <a:cs typeface="Calibri"/>
            </a:endParaRPr>
          </a:p>
          <a:p>
            <a:pPr marL="756285" marR="5080" lvl="1" indent="-287020">
              <a:lnSpc>
                <a:spcPct val="80000"/>
              </a:lnSpc>
              <a:spcBef>
                <a:spcPts val="439"/>
              </a:spcBef>
              <a:buFont typeface="Arial"/>
              <a:buChar char="–"/>
              <a:tabLst>
                <a:tab pos="756285" algn="l"/>
                <a:tab pos="756920" algn="l"/>
              </a:tabLst>
            </a:pPr>
            <a:r>
              <a:rPr sz="1800" spc="-5" dirty="0">
                <a:latin typeface="Calibri"/>
                <a:cs typeface="Calibri"/>
              </a:rPr>
              <a:t>The</a:t>
            </a:r>
            <a:r>
              <a:rPr sz="1800" spc="5" dirty="0">
                <a:latin typeface="Calibri"/>
                <a:cs typeface="Calibri"/>
              </a:rPr>
              <a:t> </a:t>
            </a:r>
            <a:r>
              <a:rPr sz="1800" spc="-5" dirty="0">
                <a:latin typeface="Calibri"/>
                <a:cs typeface="Calibri"/>
              </a:rPr>
              <a:t>probability</a:t>
            </a:r>
            <a:r>
              <a:rPr sz="1800" spc="25" dirty="0">
                <a:latin typeface="Calibri"/>
                <a:cs typeface="Calibri"/>
              </a:rPr>
              <a:t> </a:t>
            </a:r>
            <a:r>
              <a:rPr sz="1800" spc="-5" dirty="0">
                <a:latin typeface="Calibri"/>
                <a:cs typeface="Calibri"/>
              </a:rPr>
              <a:t>that</a:t>
            </a:r>
            <a:r>
              <a:rPr sz="1800" dirty="0">
                <a:latin typeface="Calibri"/>
                <a:cs typeface="Calibri"/>
              </a:rPr>
              <a:t> a </a:t>
            </a:r>
            <a:r>
              <a:rPr sz="1800" spc="-10" dirty="0">
                <a:latin typeface="Calibri"/>
                <a:cs typeface="Calibri"/>
              </a:rPr>
              <a:t>person</a:t>
            </a:r>
            <a:r>
              <a:rPr sz="1800" spc="20" dirty="0">
                <a:latin typeface="Calibri"/>
                <a:cs typeface="Calibri"/>
              </a:rPr>
              <a:t> </a:t>
            </a:r>
            <a:r>
              <a:rPr sz="1800" dirty="0">
                <a:latin typeface="Calibri"/>
                <a:cs typeface="Calibri"/>
              </a:rPr>
              <a:t>has</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disease</a:t>
            </a:r>
            <a:r>
              <a:rPr sz="1800" spc="-10" dirty="0">
                <a:latin typeface="Calibri"/>
                <a:cs typeface="Calibri"/>
              </a:rPr>
              <a:t> </a:t>
            </a:r>
            <a:r>
              <a:rPr sz="1800" spc="-5" dirty="0">
                <a:latin typeface="Calibri"/>
                <a:cs typeface="Calibri"/>
              </a:rPr>
              <a:t>given</a:t>
            </a:r>
            <a:r>
              <a:rPr sz="1800" spc="5" dirty="0">
                <a:latin typeface="Calibri"/>
                <a:cs typeface="Calibri"/>
              </a:rPr>
              <a:t> </a:t>
            </a:r>
            <a:r>
              <a:rPr sz="1800" spc="-5" dirty="0">
                <a:latin typeface="Calibri"/>
                <a:cs typeface="Calibri"/>
              </a:rPr>
              <a:t>that this</a:t>
            </a:r>
            <a:r>
              <a:rPr sz="1800" spc="15" dirty="0">
                <a:latin typeface="Calibri"/>
                <a:cs typeface="Calibri"/>
              </a:rPr>
              <a:t> </a:t>
            </a:r>
            <a:r>
              <a:rPr sz="1800" spc="-10" dirty="0">
                <a:latin typeface="Calibri"/>
                <a:cs typeface="Calibri"/>
              </a:rPr>
              <a:t>person</a:t>
            </a:r>
            <a:r>
              <a:rPr sz="1800" spc="5" dirty="0">
                <a:latin typeface="Calibri"/>
                <a:cs typeface="Calibri"/>
              </a:rPr>
              <a:t> </a:t>
            </a:r>
            <a:r>
              <a:rPr sz="1800" spc="-15" dirty="0">
                <a:latin typeface="Calibri"/>
                <a:cs typeface="Calibri"/>
              </a:rPr>
              <a:t>tests</a:t>
            </a:r>
            <a:r>
              <a:rPr sz="1800" spc="5" dirty="0">
                <a:latin typeface="Calibri"/>
                <a:cs typeface="Calibri"/>
              </a:rPr>
              <a:t> </a:t>
            </a:r>
            <a:r>
              <a:rPr sz="1800" spc="-5" dirty="0">
                <a:latin typeface="Calibri"/>
                <a:cs typeface="Calibri"/>
              </a:rPr>
              <a:t>positive </a:t>
            </a:r>
            <a:r>
              <a:rPr sz="1800" spc="-39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a</a:t>
            </a:r>
            <a:r>
              <a:rPr sz="1800" spc="15" dirty="0">
                <a:latin typeface="Calibri"/>
                <a:cs typeface="Calibri"/>
              </a:rPr>
              <a:t> </a:t>
            </a:r>
            <a:r>
              <a:rPr sz="1800" spc="-5" dirty="0">
                <a:latin typeface="Calibri"/>
                <a:cs typeface="Calibri"/>
              </a:rPr>
              <a:t>diagnostic</a:t>
            </a:r>
            <a:r>
              <a:rPr sz="1800" spc="5" dirty="0">
                <a:latin typeface="Calibri"/>
                <a:cs typeface="Calibri"/>
              </a:rPr>
              <a:t> </a:t>
            </a:r>
            <a:r>
              <a:rPr sz="1800" spc="-15" dirty="0">
                <a:latin typeface="Calibri"/>
                <a:cs typeface="Calibri"/>
              </a:rPr>
              <a:t>test</a:t>
            </a:r>
            <a:r>
              <a:rPr sz="1800" spc="10" dirty="0">
                <a:latin typeface="Calibri"/>
                <a:cs typeface="Calibri"/>
              </a:rPr>
              <a:t> </a:t>
            </a:r>
            <a:r>
              <a:rPr sz="1800" spc="-15" dirty="0">
                <a:latin typeface="Calibri"/>
                <a:cs typeface="Calibri"/>
              </a:rPr>
              <a:t>for</a:t>
            </a:r>
            <a:r>
              <a:rPr sz="1800" spc="-5" dirty="0">
                <a:latin typeface="Calibri"/>
                <a:cs typeface="Calibri"/>
              </a:rPr>
              <a:t> the</a:t>
            </a:r>
            <a:r>
              <a:rPr sz="1800" spc="5" dirty="0">
                <a:latin typeface="Calibri"/>
                <a:cs typeface="Calibri"/>
              </a:rPr>
              <a:t> </a:t>
            </a:r>
            <a:r>
              <a:rPr sz="1800" spc="-5" dirty="0">
                <a:latin typeface="Calibri"/>
                <a:cs typeface="Calibri"/>
              </a:rPr>
              <a:t>disease.</a:t>
            </a:r>
            <a:endParaRPr sz="1800" dirty="0">
              <a:latin typeface="Calibri"/>
              <a:cs typeface="Calibri"/>
            </a:endParaRPr>
          </a:p>
          <a:p>
            <a:pPr marL="756285" marR="54610" lvl="1" indent="-287020">
              <a:lnSpc>
                <a:spcPct val="80000"/>
              </a:lnSpc>
              <a:spcBef>
                <a:spcPts val="430"/>
              </a:spcBef>
              <a:buFont typeface="Arial"/>
              <a:buChar char="–"/>
              <a:tabLst>
                <a:tab pos="756285" algn="l"/>
                <a:tab pos="756920" algn="l"/>
              </a:tabLst>
            </a:pPr>
            <a:r>
              <a:rPr sz="1800" spc="-5" dirty="0">
                <a:latin typeface="Calibri"/>
                <a:cs typeface="Calibri"/>
              </a:rPr>
              <a:t>The</a:t>
            </a:r>
            <a:r>
              <a:rPr sz="1800" spc="5" dirty="0">
                <a:latin typeface="Calibri"/>
                <a:cs typeface="Calibri"/>
              </a:rPr>
              <a:t> </a:t>
            </a:r>
            <a:r>
              <a:rPr sz="1800" spc="-5" dirty="0">
                <a:latin typeface="Calibri"/>
                <a:cs typeface="Calibri"/>
              </a:rPr>
              <a:t>probability</a:t>
            </a:r>
            <a:r>
              <a:rPr sz="1800" spc="30" dirty="0">
                <a:latin typeface="Calibri"/>
                <a:cs typeface="Calibri"/>
              </a:rPr>
              <a:t> </a:t>
            </a:r>
            <a:r>
              <a:rPr sz="1800" spc="-5" dirty="0">
                <a:latin typeface="Calibri"/>
                <a:cs typeface="Calibri"/>
              </a:rPr>
              <a:t>that </a:t>
            </a:r>
            <a:r>
              <a:rPr sz="1800" dirty="0">
                <a:latin typeface="Calibri"/>
                <a:cs typeface="Calibri"/>
              </a:rPr>
              <a:t>an</a:t>
            </a:r>
            <a:r>
              <a:rPr sz="1800" spc="5" dirty="0">
                <a:latin typeface="Calibri"/>
                <a:cs typeface="Calibri"/>
              </a:rPr>
              <a:t> </a:t>
            </a:r>
            <a:r>
              <a:rPr sz="1800" spc="-5" dirty="0">
                <a:latin typeface="Calibri"/>
                <a:cs typeface="Calibri"/>
              </a:rPr>
              <a:t>incoming</a:t>
            </a:r>
            <a:r>
              <a:rPr sz="1800" spc="30" dirty="0">
                <a:latin typeface="Calibri"/>
                <a:cs typeface="Calibri"/>
              </a:rPr>
              <a:t> </a:t>
            </a:r>
            <a:r>
              <a:rPr sz="1800" spc="-5" dirty="0">
                <a:latin typeface="Calibri"/>
                <a:cs typeface="Calibri"/>
              </a:rPr>
              <a:t>e-mail</a:t>
            </a:r>
            <a:r>
              <a:rPr sz="1800" spc="5" dirty="0">
                <a:latin typeface="Calibri"/>
                <a:cs typeface="Calibri"/>
              </a:rPr>
              <a:t> </a:t>
            </a:r>
            <a:r>
              <a:rPr sz="1800" spc="-5" dirty="0">
                <a:latin typeface="Calibri"/>
                <a:cs typeface="Calibri"/>
              </a:rPr>
              <a:t>message</a:t>
            </a:r>
            <a:r>
              <a:rPr sz="1800" spc="-1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spam</a:t>
            </a:r>
            <a:r>
              <a:rPr sz="1800" spc="-5" dirty="0">
                <a:latin typeface="Calibri"/>
                <a:cs typeface="Calibri"/>
              </a:rPr>
              <a:t> using</a:t>
            </a:r>
            <a:r>
              <a:rPr sz="1800" spc="20"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occurrence </a:t>
            </a:r>
            <a:r>
              <a:rPr sz="1800" spc="-390" dirty="0">
                <a:latin typeface="Calibri"/>
                <a:cs typeface="Calibri"/>
              </a:rPr>
              <a:t> </a:t>
            </a:r>
            <a:r>
              <a:rPr sz="1800" spc="-5" dirty="0">
                <a:latin typeface="Calibri"/>
                <a:cs typeface="Calibri"/>
              </a:rPr>
              <a:t>of </a:t>
            </a:r>
            <a:r>
              <a:rPr sz="1800" spc="-10" dirty="0">
                <a:latin typeface="Calibri"/>
                <a:cs typeface="Calibri"/>
              </a:rPr>
              <a:t>words</a:t>
            </a:r>
            <a:r>
              <a:rPr sz="180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message.</a:t>
            </a:r>
            <a:endParaRPr sz="1800" dirty="0">
              <a:latin typeface="Calibri"/>
              <a:cs typeface="Calibri"/>
            </a:endParaRPr>
          </a:p>
          <a:p>
            <a:pPr marL="355600" marR="537210" indent="-342900">
              <a:lnSpc>
                <a:spcPct val="80000"/>
              </a:lnSpc>
              <a:spcBef>
                <a:spcPts val="470"/>
              </a:spcBef>
              <a:buFont typeface="Arial"/>
              <a:buChar char="•"/>
              <a:tabLst>
                <a:tab pos="355600" algn="l"/>
                <a:tab pos="356235" algn="l"/>
              </a:tabLst>
            </a:pPr>
            <a:r>
              <a:rPr sz="2000" dirty="0">
                <a:latin typeface="Calibri"/>
                <a:cs typeface="Calibri"/>
              </a:rPr>
              <a:t>The </a:t>
            </a:r>
            <a:r>
              <a:rPr sz="2000" spc="-10" dirty="0">
                <a:latin typeface="Calibri"/>
                <a:cs typeface="Calibri"/>
              </a:rPr>
              <a:t>result</a:t>
            </a:r>
            <a:r>
              <a:rPr sz="2000" spc="10" dirty="0">
                <a:latin typeface="Calibri"/>
                <a:cs typeface="Calibri"/>
              </a:rPr>
              <a:t> </a:t>
            </a:r>
            <a:r>
              <a:rPr sz="2000" spc="-5" dirty="0">
                <a:latin typeface="Calibri"/>
                <a:cs typeface="Calibri"/>
              </a:rPr>
              <a:t>that</a:t>
            </a:r>
            <a:r>
              <a:rPr sz="2000" spc="20" dirty="0">
                <a:latin typeface="Calibri"/>
                <a:cs typeface="Calibri"/>
              </a:rPr>
              <a:t> </a:t>
            </a:r>
            <a:r>
              <a:rPr sz="2000" spc="-10" dirty="0">
                <a:latin typeface="Calibri"/>
                <a:cs typeface="Calibri"/>
              </a:rPr>
              <a:t>we </a:t>
            </a:r>
            <a:r>
              <a:rPr sz="2000" spc="-5" dirty="0">
                <a:latin typeface="Calibri"/>
                <a:cs typeface="Calibri"/>
              </a:rPr>
              <a:t>can</a:t>
            </a:r>
            <a:r>
              <a:rPr sz="2000" spc="-15" dirty="0">
                <a:latin typeface="Calibri"/>
                <a:cs typeface="Calibri"/>
              </a:rPr>
              <a:t> </a:t>
            </a:r>
            <a:r>
              <a:rPr sz="2000" dirty="0">
                <a:latin typeface="Calibri"/>
                <a:cs typeface="Calibri"/>
              </a:rPr>
              <a:t>use</a:t>
            </a:r>
            <a:r>
              <a:rPr sz="2000" spc="5" dirty="0">
                <a:latin typeface="Calibri"/>
                <a:cs typeface="Calibri"/>
              </a:rPr>
              <a:t> </a:t>
            </a:r>
            <a:r>
              <a:rPr sz="2000" spc="-15" dirty="0">
                <a:latin typeface="Calibri"/>
                <a:cs typeface="Calibri"/>
              </a:rPr>
              <a:t>to</a:t>
            </a:r>
            <a:r>
              <a:rPr sz="2000" dirty="0">
                <a:latin typeface="Calibri"/>
                <a:cs typeface="Calibri"/>
              </a:rPr>
              <a:t> </a:t>
            </a:r>
            <a:r>
              <a:rPr sz="2000" spc="-10" dirty="0">
                <a:latin typeface="Calibri"/>
                <a:cs typeface="Calibri"/>
              </a:rPr>
              <a:t>answer</a:t>
            </a:r>
            <a:r>
              <a:rPr sz="2000" spc="5" dirty="0">
                <a:latin typeface="Calibri"/>
                <a:cs typeface="Calibri"/>
              </a:rPr>
              <a:t> </a:t>
            </a:r>
            <a:r>
              <a:rPr sz="2000" spc="-5" dirty="0">
                <a:latin typeface="Calibri"/>
                <a:cs typeface="Calibri"/>
              </a:rPr>
              <a:t>questions</a:t>
            </a:r>
            <a:r>
              <a:rPr sz="2000" spc="5" dirty="0">
                <a:latin typeface="Calibri"/>
                <a:cs typeface="Calibri"/>
              </a:rPr>
              <a:t> </a:t>
            </a:r>
            <a:r>
              <a:rPr sz="2000" dirty="0">
                <a:latin typeface="Calibri"/>
                <a:cs typeface="Calibri"/>
              </a:rPr>
              <a:t>such</a:t>
            </a:r>
            <a:r>
              <a:rPr sz="2000" spc="-5" dirty="0">
                <a:latin typeface="Calibri"/>
                <a:cs typeface="Calibri"/>
              </a:rPr>
              <a:t> </a:t>
            </a:r>
            <a:r>
              <a:rPr sz="2000" dirty="0">
                <a:latin typeface="Calibri"/>
                <a:cs typeface="Calibri"/>
              </a:rPr>
              <a:t>as </a:t>
            </a:r>
            <a:r>
              <a:rPr sz="2000" spc="-5" dirty="0">
                <a:latin typeface="Calibri"/>
                <a:cs typeface="Calibri"/>
              </a:rPr>
              <a:t>these</a:t>
            </a:r>
            <a:r>
              <a:rPr sz="2000" spc="15" dirty="0">
                <a:latin typeface="Calibri"/>
                <a:cs typeface="Calibri"/>
              </a:rPr>
              <a:t> </a:t>
            </a:r>
            <a:r>
              <a:rPr sz="2000" spc="-5" dirty="0">
                <a:latin typeface="Calibri"/>
                <a:cs typeface="Calibri"/>
              </a:rPr>
              <a:t>is</a:t>
            </a:r>
            <a:r>
              <a:rPr sz="2000" spc="5" dirty="0">
                <a:latin typeface="Calibri"/>
                <a:cs typeface="Calibri"/>
              </a:rPr>
              <a:t> </a:t>
            </a:r>
            <a:r>
              <a:rPr sz="2000" spc="-5" dirty="0">
                <a:latin typeface="Calibri"/>
                <a:cs typeface="Calibri"/>
              </a:rPr>
              <a:t>called </a:t>
            </a:r>
            <a:r>
              <a:rPr sz="2000" spc="-440" dirty="0">
                <a:latin typeface="Calibri"/>
                <a:cs typeface="Calibri"/>
              </a:rPr>
              <a:t> </a:t>
            </a:r>
            <a:r>
              <a:rPr sz="2000" spc="-10" dirty="0">
                <a:latin typeface="Calibri"/>
                <a:cs typeface="Calibri"/>
              </a:rPr>
              <a:t>Bayes’ </a:t>
            </a:r>
            <a:r>
              <a:rPr sz="2000" spc="-5" dirty="0">
                <a:latin typeface="Calibri"/>
                <a:cs typeface="Calibri"/>
              </a:rPr>
              <a:t>theorem which</a:t>
            </a:r>
            <a:r>
              <a:rPr sz="2000" spc="-20" dirty="0">
                <a:latin typeface="Calibri"/>
                <a:cs typeface="Calibri"/>
              </a:rPr>
              <a:t> </a:t>
            </a:r>
            <a:r>
              <a:rPr sz="2000" spc="-10" dirty="0">
                <a:latin typeface="Calibri"/>
                <a:cs typeface="Calibri"/>
              </a:rPr>
              <a:t>dates</a:t>
            </a:r>
            <a:r>
              <a:rPr sz="2000" spc="10" dirty="0">
                <a:latin typeface="Calibri"/>
                <a:cs typeface="Calibri"/>
              </a:rPr>
              <a:t> </a:t>
            </a:r>
            <a:r>
              <a:rPr sz="2000" dirty="0">
                <a:latin typeface="Calibri"/>
                <a:cs typeface="Calibri"/>
              </a:rPr>
              <a:t>back </a:t>
            </a:r>
            <a:r>
              <a:rPr sz="2000" spc="-15" dirty="0">
                <a:latin typeface="Calibri"/>
                <a:cs typeface="Calibri"/>
              </a:rPr>
              <a:t>to</a:t>
            </a:r>
            <a:r>
              <a:rPr sz="2000" spc="-10" dirty="0">
                <a:latin typeface="Calibri"/>
                <a:cs typeface="Calibri"/>
              </a:rPr>
              <a:t> </a:t>
            </a:r>
            <a:r>
              <a:rPr sz="2000" dirty="0">
                <a:latin typeface="Calibri"/>
                <a:cs typeface="Calibri"/>
              </a:rPr>
              <a:t>the </a:t>
            </a:r>
            <a:r>
              <a:rPr sz="2000" spc="-10" dirty="0">
                <a:latin typeface="Calibri"/>
                <a:cs typeface="Calibri"/>
              </a:rPr>
              <a:t>eighteenth</a:t>
            </a:r>
            <a:r>
              <a:rPr sz="2000" spc="5" dirty="0">
                <a:latin typeface="Calibri"/>
                <a:cs typeface="Calibri"/>
              </a:rPr>
              <a:t> </a:t>
            </a:r>
            <a:r>
              <a:rPr sz="2000" spc="-20" dirty="0">
                <a:latin typeface="Calibri"/>
                <a:cs typeface="Calibri"/>
              </a:rPr>
              <a:t>century.</a:t>
            </a:r>
            <a:endParaRPr sz="2000" dirty="0">
              <a:latin typeface="Calibri"/>
              <a:cs typeface="Calibri"/>
            </a:endParaRPr>
          </a:p>
          <a:p>
            <a:pPr marL="12700">
              <a:lnSpc>
                <a:spcPct val="100000"/>
              </a:lnSpc>
            </a:pPr>
            <a:r>
              <a:rPr sz="2000" b="1" spc="-15" dirty="0">
                <a:latin typeface="Calibri"/>
                <a:cs typeface="Calibri"/>
              </a:rPr>
              <a:t>Bayes’</a:t>
            </a:r>
            <a:r>
              <a:rPr sz="2000" b="1" spc="-30" dirty="0">
                <a:latin typeface="Calibri"/>
                <a:cs typeface="Calibri"/>
              </a:rPr>
              <a:t> </a:t>
            </a:r>
            <a:r>
              <a:rPr sz="2000" b="1" spc="-5" dirty="0">
                <a:latin typeface="Calibri"/>
                <a:cs typeface="Calibri"/>
              </a:rPr>
              <a:t>Theorem:</a:t>
            </a:r>
            <a:endParaRPr sz="2000" dirty="0">
              <a:latin typeface="Calibri"/>
              <a:cs typeface="Calibri"/>
            </a:endParaRPr>
          </a:p>
          <a:p>
            <a:pPr marL="355600" indent="-343535">
              <a:lnSpc>
                <a:spcPct val="100000"/>
              </a:lnSpc>
              <a:buFont typeface="Arial"/>
              <a:buChar char="•"/>
              <a:tabLst>
                <a:tab pos="355600" algn="l"/>
                <a:tab pos="356235" algn="l"/>
              </a:tabLst>
            </a:pPr>
            <a:r>
              <a:rPr sz="2000" spc="-5" dirty="0">
                <a:latin typeface="Calibri"/>
                <a:cs typeface="Calibri"/>
              </a:rPr>
              <a:t>If:</a:t>
            </a:r>
            <a:endParaRPr sz="2000" dirty="0">
              <a:latin typeface="Calibri"/>
              <a:cs typeface="Calibri"/>
            </a:endParaRPr>
          </a:p>
          <a:p>
            <a:pPr marL="756285" lvl="1" indent="-287020">
              <a:lnSpc>
                <a:spcPct val="100000"/>
              </a:lnSpc>
              <a:spcBef>
                <a:spcPts val="10"/>
              </a:spcBef>
              <a:buFont typeface="Arial"/>
              <a:buChar char="–"/>
              <a:tabLst>
                <a:tab pos="756285" algn="l"/>
                <a:tab pos="756920" algn="l"/>
              </a:tabLst>
            </a:pPr>
            <a:r>
              <a:rPr sz="1800" dirty="0">
                <a:latin typeface="Calibri"/>
                <a:cs typeface="Calibri"/>
              </a:rPr>
              <a:t>E</a:t>
            </a:r>
            <a:r>
              <a:rPr sz="1800" spc="-1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F </a:t>
            </a:r>
            <a:r>
              <a:rPr sz="1800" spc="-10" dirty="0">
                <a:latin typeface="Calibri"/>
                <a:cs typeface="Calibri"/>
              </a:rPr>
              <a:t>are</a:t>
            </a:r>
            <a:r>
              <a:rPr sz="1800" dirty="0">
                <a:latin typeface="Calibri"/>
                <a:cs typeface="Calibri"/>
              </a:rPr>
              <a:t> </a:t>
            </a:r>
            <a:r>
              <a:rPr sz="1800" spc="-10" dirty="0">
                <a:latin typeface="Calibri"/>
                <a:cs typeface="Calibri"/>
              </a:rPr>
              <a:t>events</a:t>
            </a:r>
            <a:r>
              <a:rPr sz="1800" spc="-15" dirty="0">
                <a:latin typeface="Calibri"/>
                <a:cs typeface="Calibri"/>
              </a:rPr>
              <a:t> </a:t>
            </a:r>
            <a:r>
              <a:rPr sz="1800" spc="-10" dirty="0">
                <a:latin typeface="Calibri"/>
                <a:cs typeface="Calibri"/>
              </a:rPr>
              <a:t>from</a:t>
            </a:r>
            <a:r>
              <a:rPr sz="1800" dirty="0">
                <a:latin typeface="Calibri"/>
                <a:cs typeface="Calibri"/>
              </a:rPr>
              <a:t> a</a:t>
            </a:r>
            <a:r>
              <a:rPr sz="1800" spc="-5" dirty="0">
                <a:latin typeface="Calibri"/>
                <a:cs typeface="Calibri"/>
              </a:rPr>
              <a:t> sample</a:t>
            </a:r>
            <a:r>
              <a:rPr sz="1800" dirty="0">
                <a:latin typeface="Calibri"/>
                <a:cs typeface="Calibri"/>
              </a:rPr>
              <a:t> </a:t>
            </a:r>
            <a:r>
              <a:rPr sz="1800" spc="-5" dirty="0">
                <a:latin typeface="Calibri"/>
                <a:cs typeface="Calibri"/>
              </a:rPr>
              <a:t>space</a:t>
            </a:r>
            <a:r>
              <a:rPr sz="1800" spc="10" dirty="0">
                <a:latin typeface="Calibri"/>
                <a:cs typeface="Calibri"/>
              </a:rPr>
              <a:t> </a:t>
            </a:r>
            <a:r>
              <a:rPr sz="1800" dirty="0">
                <a:latin typeface="Calibri"/>
                <a:cs typeface="Calibri"/>
              </a:rPr>
              <a:t>S</a:t>
            </a:r>
          </a:p>
          <a:p>
            <a:pPr marL="469900">
              <a:lnSpc>
                <a:spcPts val="2155"/>
              </a:lnSpc>
              <a:tabLst>
                <a:tab pos="756285" algn="l"/>
              </a:tabLst>
            </a:pPr>
            <a:r>
              <a:rPr sz="1800" dirty="0">
                <a:latin typeface="Arial"/>
                <a:cs typeface="Arial"/>
              </a:rPr>
              <a:t>–	</a:t>
            </a:r>
            <a:r>
              <a:rPr sz="1800" spc="-5" dirty="0">
                <a:latin typeface="Calibri"/>
                <a:cs typeface="Calibri"/>
              </a:rPr>
              <a:t>p(E)</a:t>
            </a:r>
            <a:r>
              <a:rPr sz="1800" dirty="0">
                <a:latin typeface="Calibri"/>
                <a:cs typeface="Calibri"/>
              </a:rPr>
              <a:t> ≠</a:t>
            </a:r>
            <a:r>
              <a:rPr sz="1800" spc="-10" dirty="0">
                <a:latin typeface="Calibri"/>
                <a:cs typeface="Calibri"/>
              </a:rPr>
              <a:t> </a:t>
            </a:r>
            <a:r>
              <a:rPr sz="1800" dirty="0">
                <a:latin typeface="Calibri"/>
                <a:cs typeface="Calibri"/>
              </a:rPr>
              <a:t>0 and</a:t>
            </a:r>
            <a:r>
              <a:rPr sz="1800" spc="-10" dirty="0">
                <a:latin typeface="Calibri"/>
                <a:cs typeface="Calibri"/>
              </a:rPr>
              <a:t> </a:t>
            </a:r>
            <a:r>
              <a:rPr sz="1800" spc="-5" dirty="0">
                <a:latin typeface="Calibri"/>
                <a:cs typeface="Calibri"/>
              </a:rPr>
              <a:t>p(F)</a:t>
            </a:r>
            <a:r>
              <a:rPr sz="1800" spc="5"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0.</a:t>
            </a:r>
            <a:endParaRPr sz="1800" dirty="0">
              <a:latin typeface="Calibri"/>
              <a:cs typeface="Calibri"/>
            </a:endParaRPr>
          </a:p>
          <a:p>
            <a:pPr marL="355600" indent="-343535">
              <a:lnSpc>
                <a:spcPts val="2395"/>
              </a:lnSpc>
              <a:buFont typeface="Arial"/>
              <a:buChar char="•"/>
              <a:tabLst>
                <a:tab pos="355600" algn="l"/>
                <a:tab pos="356235" algn="l"/>
              </a:tabLst>
            </a:pPr>
            <a:r>
              <a:rPr sz="2000" spc="-5" dirty="0">
                <a:latin typeface="Calibri"/>
                <a:cs typeface="Calibri"/>
              </a:rPr>
              <a:t>Then:</a:t>
            </a:r>
            <a:endParaRPr sz="2000" dirty="0">
              <a:latin typeface="Calibri"/>
              <a:cs typeface="Calibri"/>
            </a:endParaRPr>
          </a:p>
        </p:txBody>
      </p:sp>
      <p:pic>
        <p:nvPicPr>
          <p:cNvPr id="13" name="Picture 12" descr="Text&#10;&#10;Description automatically generated with medium confidence">
            <a:extLst>
              <a:ext uri="{FF2B5EF4-FFF2-40B4-BE49-F238E27FC236}">
                <a16:creationId xmlns:a16="http://schemas.microsoft.com/office/drawing/2014/main" id="{C056E822-B4E7-AB14-1AE4-22E70B7691EB}"/>
              </a:ext>
            </a:extLst>
          </p:cNvPr>
          <p:cNvPicPr>
            <a:picLocks noChangeAspect="1"/>
          </p:cNvPicPr>
          <p:nvPr/>
        </p:nvPicPr>
        <p:blipFill>
          <a:blip r:embed="rId2"/>
          <a:stretch>
            <a:fillRect/>
          </a:stretch>
        </p:blipFill>
        <p:spPr>
          <a:xfrm>
            <a:off x="2526805" y="5296409"/>
            <a:ext cx="4089400" cy="6730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42" y="461581"/>
            <a:ext cx="5587365" cy="696595"/>
          </a:xfrm>
          <a:prstGeom prst="rect">
            <a:avLst/>
          </a:prstGeom>
        </p:spPr>
        <p:txBody>
          <a:bodyPr vert="horz" wrap="square" lIns="0" tIns="13335" rIns="0" bIns="0" rtlCol="0">
            <a:spAutoFit/>
          </a:bodyPr>
          <a:lstStyle/>
          <a:p>
            <a:pPr marL="12700">
              <a:lnSpc>
                <a:spcPct val="100000"/>
              </a:lnSpc>
              <a:spcBef>
                <a:spcPts val="105"/>
              </a:spcBef>
            </a:pPr>
            <a:r>
              <a:rPr spc="-10" dirty="0"/>
              <a:t>Naïve</a:t>
            </a:r>
            <a:r>
              <a:rPr dirty="0"/>
              <a:t> </a:t>
            </a:r>
            <a:r>
              <a:rPr spc="-20" dirty="0"/>
              <a:t>Bayesian</a:t>
            </a:r>
            <a:r>
              <a:rPr spc="-40" dirty="0"/>
              <a:t> </a:t>
            </a:r>
            <a:r>
              <a:rPr spc="-5" dirty="0"/>
              <a:t>Classifier</a:t>
            </a:r>
          </a:p>
        </p:txBody>
      </p:sp>
      <p:sp>
        <p:nvSpPr>
          <p:cNvPr id="3" name="object 3"/>
          <p:cNvSpPr txBox="1"/>
          <p:nvPr/>
        </p:nvSpPr>
        <p:spPr>
          <a:xfrm>
            <a:off x="535940" y="1607312"/>
            <a:ext cx="8053705" cy="3301545"/>
          </a:xfrm>
          <a:prstGeom prst="rect">
            <a:avLst/>
          </a:prstGeom>
        </p:spPr>
        <p:txBody>
          <a:bodyPr vert="horz" wrap="square" lIns="0" tIns="13335" rIns="0" bIns="0" rtlCol="0">
            <a:spAutoFit/>
          </a:bodyPr>
          <a:lstStyle/>
          <a:p>
            <a:pPr marL="355600" marR="1164590" indent="-342900">
              <a:lnSpc>
                <a:spcPct val="100000"/>
              </a:lnSpc>
              <a:spcBef>
                <a:spcPts val="105"/>
              </a:spcBef>
              <a:buFont typeface="Arial"/>
              <a:buChar char="•"/>
              <a:tabLst>
                <a:tab pos="354965" algn="l"/>
                <a:tab pos="355600" algn="l"/>
              </a:tabLst>
            </a:pPr>
            <a:r>
              <a:rPr lang="en-US" sz="3200" spc="-5" dirty="0">
                <a:latin typeface="Calibri"/>
                <a:cs typeface="Calibri"/>
              </a:rPr>
              <a:t>To </a:t>
            </a:r>
            <a:r>
              <a:rPr sz="3200" spc="-10" dirty="0">
                <a:latin typeface="Calibri"/>
                <a:cs typeface="Calibri"/>
              </a:rPr>
              <a:t>“train” </a:t>
            </a:r>
            <a:r>
              <a:rPr sz="3200" dirty="0">
                <a:latin typeface="Calibri"/>
                <a:cs typeface="Calibri"/>
              </a:rPr>
              <a:t>a</a:t>
            </a:r>
            <a:r>
              <a:rPr sz="3200" spc="5" dirty="0">
                <a:latin typeface="Calibri"/>
                <a:cs typeface="Calibri"/>
              </a:rPr>
              <a:t> </a:t>
            </a:r>
            <a:r>
              <a:rPr sz="3200" spc="-10" dirty="0">
                <a:latin typeface="Calibri"/>
                <a:cs typeface="Calibri"/>
              </a:rPr>
              <a:t>Naïve </a:t>
            </a:r>
            <a:r>
              <a:rPr sz="3200" spc="-15" dirty="0">
                <a:latin typeface="Calibri"/>
                <a:cs typeface="Calibri"/>
              </a:rPr>
              <a:t>Bayesian </a:t>
            </a:r>
            <a:r>
              <a:rPr sz="3200" spc="-710" dirty="0">
                <a:latin typeface="Calibri"/>
                <a:cs typeface="Calibri"/>
              </a:rPr>
              <a:t> </a:t>
            </a:r>
            <a:r>
              <a:rPr sz="3200" spc="-5" dirty="0">
                <a:latin typeface="Calibri"/>
                <a:cs typeface="Calibri"/>
              </a:rPr>
              <a:t>Classifier</a:t>
            </a:r>
            <a:r>
              <a:rPr sz="3200" spc="10" dirty="0">
                <a:latin typeface="Calibri"/>
                <a:cs typeface="Calibri"/>
              </a:rPr>
              <a:t> </a:t>
            </a:r>
            <a:r>
              <a:rPr sz="3200" spc="-5" dirty="0">
                <a:latin typeface="Calibri"/>
                <a:cs typeface="Calibri"/>
              </a:rPr>
              <a:t>all</a:t>
            </a:r>
            <a:r>
              <a:rPr sz="3200" spc="10" dirty="0">
                <a:latin typeface="Calibri"/>
                <a:cs typeface="Calibri"/>
              </a:rPr>
              <a:t> </a:t>
            </a:r>
            <a:r>
              <a:rPr sz="3200" spc="-10" dirty="0">
                <a:latin typeface="Calibri"/>
                <a:cs typeface="Calibri"/>
              </a:rPr>
              <a:t>you</a:t>
            </a:r>
            <a:r>
              <a:rPr sz="3200" spc="-15" dirty="0">
                <a:latin typeface="Calibri"/>
                <a:cs typeface="Calibri"/>
              </a:rPr>
              <a:t> </a:t>
            </a:r>
            <a:r>
              <a:rPr lang="en-US" sz="3200" spc="-15" dirty="0">
                <a:latin typeface="Calibri"/>
                <a:cs typeface="Calibri"/>
              </a:rPr>
              <a:t>essentially </a:t>
            </a:r>
            <a:r>
              <a:rPr sz="3200" spc="-5" dirty="0">
                <a:latin typeface="Calibri"/>
                <a:cs typeface="Calibri"/>
              </a:rPr>
              <a:t>need</a:t>
            </a:r>
            <a:r>
              <a:rPr sz="3200" spc="-10"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do</a:t>
            </a:r>
            <a:r>
              <a:rPr sz="3200" dirty="0">
                <a:latin typeface="Calibri"/>
                <a:cs typeface="Calibri"/>
              </a:rPr>
              <a:t> </a:t>
            </a:r>
            <a:r>
              <a:rPr sz="3200" spc="-5" dirty="0">
                <a:latin typeface="Calibri"/>
                <a:cs typeface="Calibri"/>
              </a:rPr>
              <a:t>is:</a:t>
            </a:r>
            <a:endParaRPr sz="3200" dirty="0">
              <a:latin typeface="Calibri"/>
              <a:cs typeface="Calibri"/>
            </a:endParaRPr>
          </a:p>
          <a:p>
            <a:pPr marL="756285" lvl="1" indent="-287020">
              <a:lnSpc>
                <a:spcPct val="100000"/>
              </a:lnSpc>
              <a:spcBef>
                <a:spcPts val="685"/>
              </a:spcBef>
              <a:buFont typeface="Arial"/>
              <a:buChar char="–"/>
              <a:tabLst>
                <a:tab pos="756920" algn="l"/>
              </a:tabLst>
            </a:pPr>
            <a:r>
              <a:rPr sz="2800" spc="-10" dirty="0">
                <a:latin typeface="Calibri"/>
                <a:cs typeface="Calibri"/>
              </a:rPr>
              <a:t>Calculate</a:t>
            </a:r>
            <a:r>
              <a:rPr sz="2800" spc="-15" dirty="0">
                <a:latin typeface="Calibri"/>
                <a:cs typeface="Calibri"/>
              </a:rPr>
              <a:t> </a:t>
            </a:r>
            <a:r>
              <a:rPr sz="2800" spc="-10" dirty="0">
                <a:latin typeface="Calibri"/>
                <a:cs typeface="Calibri"/>
              </a:rPr>
              <a:t>one</a:t>
            </a:r>
            <a:r>
              <a:rPr sz="2800" spc="15" dirty="0">
                <a:latin typeface="Calibri"/>
                <a:cs typeface="Calibri"/>
              </a:rPr>
              <a:t> </a:t>
            </a:r>
            <a:r>
              <a:rPr sz="2800" spc="-15" dirty="0">
                <a:latin typeface="Calibri"/>
                <a:cs typeface="Calibri"/>
              </a:rPr>
              <a:t>probability</a:t>
            </a:r>
            <a:r>
              <a:rPr sz="2800" spc="25" dirty="0">
                <a:latin typeface="Calibri"/>
                <a:cs typeface="Calibri"/>
              </a:rPr>
              <a:t> </a:t>
            </a:r>
            <a:r>
              <a:rPr sz="2800" spc="-5" dirty="0">
                <a:latin typeface="Calibri"/>
                <a:cs typeface="Calibri"/>
              </a:rPr>
              <a:t>(P)</a:t>
            </a:r>
            <a:r>
              <a:rPr sz="2800" spc="20" dirty="0">
                <a:latin typeface="Calibri"/>
                <a:cs typeface="Calibri"/>
              </a:rPr>
              <a:t> </a:t>
            </a:r>
            <a:r>
              <a:rPr sz="2800" spc="-25" dirty="0">
                <a:latin typeface="Calibri"/>
                <a:cs typeface="Calibri"/>
              </a:rPr>
              <a:t>for</a:t>
            </a:r>
            <a:r>
              <a:rPr sz="2800" spc="-10" dirty="0">
                <a:latin typeface="Calibri"/>
                <a:cs typeface="Calibri"/>
              </a:rPr>
              <a:t> </a:t>
            </a:r>
            <a:r>
              <a:rPr sz="2800" dirty="0">
                <a:latin typeface="Calibri"/>
                <a:cs typeface="Calibri"/>
              </a:rPr>
              <a:t>each</a:t>
            </a:r>
            <a:r>
              <a:rPr sz="2800" spc="-5" dirty="0">
                <a:latin typeface="Calibri"/>
                <a:cs typeface="Calibri"/>
              </a:rPr>
              <a:t> class</a:t>
            </a:r>
            <a:endParaRPr sz="2800" dirty="0">
              <a:latin typeface="Calibri"/>
              <a:cs typeface="Calibri"/>
            </a:endParaRPr>
          </a:p>
          <a:p>
            <a:pPr marL="756285" lvl="1" indent="-287020">
              <a:lnSpc>
                <a:spcPct val="100000"/>
              </a:lnSpc>
              <a:spcBef>
                <a:spcPts val="675"/>
              </a:spcBef>
              <a:buFont typeface="Arial"/>
              <a:buChar char="–"/>
              <a:tabLst>
                <a:tab pos="756920" algn="l"/>
              </a:tabLst>
            </a:pPr>
            <a:r>
              <a:rPr sz="2800" spc="-10" dirty="0">
                <a:latin typeface="Calibri"/>
                <a:cs typeface="Calibri"/>
              </a:rPr>
              <a:t>Calculate n*m</a:t>
            </a:r>
            <a:r>
              <a:rPr sz="2800" spc="30" dirty="0">
                <a:latin typeface="Calibri"/>
                <a:cs typeface="Calibri"/>
              </a:rPr>
              <a:t> </a:t>
            </a:r>
            <a:r>
              <a:rPr sz="2800" spc="-10" dirty="0">
                <a:latin typeface="Calibri"/>
                <a:cs typeface="Calibri"/>
              </a:rPr>
              <a:t>conditional</a:t>
            </a:r>
            <a:r>
              <a:rPr sz="2800" spc="30" dirty="0">
                <a:latin typeface="Calibri"/>
                <a:cs typeface="Calibri"/>
              </a:rPr>
              <a:t> </a:t>
            </a:r>
            <a:r>
              <a:rPr sz="2800" spc="-15" dirty="0">
                <a:latin typeface="Calibri"/>
                <a:cs typeface="Calibri"/>
              </a:rPr>
              <a:t>probabilities</a:t>
            </a:r>
            <a:r>
              <a:rPr sz="2800" spc="50" dirty="0">
                <a:latin typeface="Calibri"/>
                <a:cs typeface="Calibri"/>
              </a:rPr>
              <a:t> </a:t>
            </a:r>
            <a:r>
              <a:rPr sz="2800" spc="-5" dirty="0">
                <a:latin typeface="Calibri"/>
                <a:cs typeface="Calibri"/>
              </a:rPr>
              <a:t>(p),</a:t>
            </a:r>
            <a:r>
              <a:rPr sz="2800" spc="20" dirty="0">
                <a:latin typeface="Calibri"/>
                <a:cs typeface="Calibri"/>
              </a:rPr>
              <a:t> </a:t>
            </a:r>
            <a:r>
              <a:rPr sz="2800" spc="-10" dirty="0">
                <a:latin typeface="Calibri"/>
                <a:cs typeface="Calibri"/>
              </a:rPr>
              <a:t>where:</a:t>
            </a:r>
            <a:endParaRPr sz="2800" dirty="0">
              <a:latin typeface="Calibri"/>
              <a:cs typeface="Calibri"/>
            </a:endParaRPr>
          </a:p>
          <a:p>
            <a:pPr marL="1155700" lvl="2" indent="-228600">
              <a:lnSpc>
                <a:spcPct val="100000"/>
              </a:lnSpc>
              <a:spcBef>
                <a:spcPts val="600"/>
              </a:spcBef>
              <a:buFont typeface="Arial"/>
              <a:buChar char="•"/>
              <a:tabLst>
                <a:tab pos="1155700" algn="l"/>
              </a:tabLst>
            </a:pPr>
            <a:r>
              <a:rPr sz="2400" dirty="0">
                <a:latin typeface="Calibri"/>
                <a:cs typeface="Calibri"/>
              </a:rPr>
              <a:t>n</a:t>
            </a:r>
            <a:r>
              <a:rPr sz="2400" spc="-2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number</a:t>
            </a:r>
            <a:r>
              <a:rPr sz="2400" spc="-3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classes</a:t>
            </a:r>
            <a:r>
              <a:rPr lang="en-US" sz="2400" dirty="0">
                <a:latin typeface="Calibri"/>
                <a:cs typeface="Calibri"/>
              </a:rPr>
              <a:t> (e.g. n=2 for positive/negative)</a:t>
            </a:r>
            <a:endParaRPr sz="2400" dirty="0">
              <a:latin typeface="Calibri"/>
              <a:cs typeface="Calibri"/>
            </a:endParaRPr>
          </a:p>
          <a:p>
            <a:pPr marL="1155700" lvl="2" indent="-228600">
              <a:lnSpc>
                <a:spcPct val="100000"/>
              </a:lnSpc>
              <a:spcBef>
                <a:spcPts val="575"/>
              </a:spcBef>
              <a:buFont typeface="Arial"/>
              <a:buChar char="•"/>
              <a:tabLst>
                <a:tab pos="1155700" algn="l"/>
              </a:tabLst>
            </a:pPr>
            <a:r>
              <a:rPr sz="2400" dirty="0">
                <a:latin typeface="Calibri"/>
                <a:cs typeface="Calibri"/>
              </a:rPr>
              <a:t>m</a:t>
            </a:r>
            <a:r>
              <a:rPr sz="2400" spc="-3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number</a:t>
            </a:r>
            <a:r>
              <a:rPr sz="2400" spc="-15"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features</a:t>
            </a:r>
            <a:r>
              <a:rPr lang="en-US" sz="2400" spc="-15" dirty="0">
                <a:latin typeface="Calibri"/>
                <a:cs typeface="Calibri"/>
              </a:rPr>
              <a:t> (e.g. m=3 coughing, sneezing, fever)</a:t>
            </a:r>
            <a:endParaRPr sz="2400" dirty="0">
              <a:latin typeface="Calibri"/>
              <a:cs typeface="Calibri"/>
            </a:endParaRPr>
          </a:p>
        </p:txBody>
      </p:sp>
      <p:pic>
        <p:nvPicPr>
          <p:cNvPr id="4" name="Picture 3" descr="Text&#10;&#10;Description automatically generated with medium confidence">
            <a:extLst>
              <a:ext uri="{FF2B5EF4-FFF2-40B4-BE49-F238E27FC236}">
                <a16:creationId xmlns:a16="http://schemas.microsoft.com/office/drawing/2014/main" id="{2B159471-0C45-59BA-0E7A-A5BA26D57FDA}"/>
              </a:ext>
            </a:extLst>
          </p:cNvPr>
          <p:cNvPicPr>
            <a:picLocks noChangeAspect="1"/>
          </p:cNvPicPr>
          <p:nvPr/>
        </p:nvPicPr>
        <p:blipFill>
          <a:blip r:embed="rId2"/>
          <a:stretch>
            <a:fillRect/>
          </a:stretch>
        </p:blipFill>
        <p:spPr>
          <a:xfrm>
            <a:off x="2526805" y="5296409"/>
            <a:ext cx="4089400" cy="6730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29587"/>
            <a:ext cx="7872095" cy="4311015"/>
          </a:xfrm>
          <a:prstGeom prst="rect">
            <a:avLst/>
          </a:prstGeom>
        </p:spPr>
        <p:txBody>
          <a:bodyPr vert="horz" wrap="square" lIns="0" tIns="53975" rIns="0" bIns="0" rtlCol="0">
            <a:spAutoFit/>
          </a:bodyPr>
          <a:lstStyle/>
          <a:p>
            <a:pPr marL="12700">
              <a:lnSpc>
                <a:spcPct val="100000"/>
              </a:lnSpc>
              <a:spcBef>
                <a:spcPts val="425"/>
              </a:spcBef>
            </a:pPr>
            <a:r>
              <a:rPr sz="2700" b="1" spc="-10" dirty="0">
                <a:latin typeface="Calibri"/>
                <a:cs typeface="Calibri"/>
              </a:rPr>
              <a:t>Naïve</a:t>
            </a:r>
            <a:r>
              <a:rPr sz="2700" b="1" spc="-35" dirty="0">
                <a:latin typeface="Calibri"/>
                <a:cs typeface="Calibri"/>
              </a:rPr>
              <a:t> </a:t>
            </a:r>
            <a:r>
              <a:rPr sz="2700" b="1" spc="-20" dirty="0">
                <a:latin typeface="Calibri"/>
                <a:cs typeface="Calibri"/>
              </a:rPr>
              <a:t>Bayes</a:t>
            </a:r>
            <a:endParaRPr sz="2700">
              <a:latin typeface="Calibri"/>
              <a:cs typeface="Calibri"/>
            </a:endParaRPr>
          </a:p>
          <a:p>
            <a:pPr marL="355600" indent="-342900">
              <a:lnSpc>
                <a:spcPct val="100000"/>
              </a:lnSpc>
              <a:spcBef>
                <a:spcPts val="320"/>
              </a:spcBef>
              <a:buFont typeface="Arial"/>
              <a:buChar char="•"/>
              <a:tabLst>
                <a:tab pos="354965" algn="l"/>
                <a:tab pos="355600" algn="l"/>
              </a:tabLst>
            </a:pPr>
            <a:r>
              <a:rPr sz="2700" spc="-15" dirty="0">
                <a:latin typeface="Calibri"/>
                <a:cs typeface="Calibri"/>
              </a:rPr>
              <a:t>Strengths:</a:t>
            </a:r>
            <a:endParaRPr sz="2700">
              <a:latin typeface="Calibri"/>
              <a:cs typeface="Calibri"/>
            </a:endParaRPr>
          </a:p>
          <a:p>
            <a:pPr marL="756285" lvl="1" indent="-287020">
              <a:lnSpc>
                <a:spcPct val="100000"/>
              </a:lnSpc>
              <a:spcBef>
                <a:spcPts val="300"/>
              </a:spcBef>
              <a:buFont typeface="Arial"/>
              <a:buChar char="–"/>
              <a:tabLst>
                <a:tab pos="756920" algn="l"/>
              </a:tabLst>
            </a:pPr>
            <a:r>
              <a:rPr sz="2400" spc="-5" dirty="0">
                <a:latin typeface="Calibri"/>
                <a:cs typeface="Calibri"/>
              </a:rPr>
              <a:t>Simple</a:t>
            </a:r>
            <a:r>
              <a:rPr sz="2400" spc="-35" dirty="0">
                <a:latin typeface="Calibri"/>
                <a:cs typeface="Calibri"/>
              </a:rPr>
              <a:t> </a:t>
            </a:r>
            <a:r>
              <a:rPr sz="2400" spc="-15" dirty="0">
                <a:latin typeface="Calibri"/>
                <a:cs typeface="Calibri"/>
              </a:rPr>
              <a:t>to</a:t>
            </a:r>
            <a:r>
              <a:rPr sz="2400" spc="-40" dirty="0">
                <a:latin typeface="Calibri"/>
                <a:cs typeface="Calibri"/>
              </a:rPr>
              <a:t> </a:t>
            </a:r>
            <a:r>
              <a:rPr sz="2400" spc="-10" dirty="0">
                <a:latin typeface="Calibri"/>
                <a:cs typeface="Calibri"/>
              </a:rPr>
              <a:t>train</a:t>
            </a:r>
            <a:endParaRPr sz="2400">
              <a:latin typeface="Calibri"/>
              <a:cs typeface="Calibri"/>
            </a:endParaRPr>
          </a:p>
          <a:p>
            <a:pPr marL="355600" indent="-342900">
              <a:lnSpc>
                <a:spcPct val="100000"/>
              </a:lnSpc>
              <a:spcBef>
                <a:spcPts val="315"/>
              </a:spcBef>
              <a:buFont typeface="Arial"/>
              <a:buChar char="•"/>
              <a:tabLst>
                <a:tab pos="354965" algn="l"/>
                <a:tab pos="355600" algn="l"/>
              </a:tabLst>
            </a:pPr>
            <a:r>
              <a:rPr sz="2700" spc="-15" dirty="0">
                <a:latin typeface="Calibri"/>
                <a:cs typeface="Calibri"/>
              </a:rPr>
              <a:t>Weaknesses:</a:t>
            </a:r>
            <a:endParaRPr sz="2700">
              <a:latin typeface="Calibri"/>
              <a:cs typeface="Calibri"/>
            </a:endParaRPr>
          </a:p>
          <a:p>
            <a:pPr marL="756285" marR="151765" lvl="1" indent="-287020" algn="just">
              <a:lnSpc>
                <a:spcPts val="2590"/>
              </a:lnSpc>
              <a:spcBef>
                <a:spcPts val="625"/>
              </a:spcBef>
              <a:buFont typeface="Arial"/>
              <a:buChar char="–"/>
              <a:tabLst>
                <a:tab pos="756920" algn="l"/>
              </a:tabLst>
            </a:pPr>
            <a:r>
              <a:rPr sz="2400" dirty="0">
                <a:latin typeface="Calibri"/>
                <a:cs typeface="Calibri"/>
              </a:rPr>
              <a:t>Called </a:t>
            </a:r>
            <a:r>
              <a:rPr sz="2400" spc="-10" dirty="0">
                <a:latin typeface="Calibri"/>
                <a:cs typeface="Calibri"/>
              </a:rPr>
              <a:t>Naïve </a:t>
            </a:r>
            <a:r>
              <a:rPr sz="2400" spc="-5" dirty="0">
                <a:latin typeface="Calibri"/>
                <a:cs typeface="Calibri"/>
              </a:rPr>
              <a:t>because </a:t>
            </a:r>
            <a:r>
              <a:rPr sz="2400" dirty="0">
                <a:latin typeface="Calibri"/>
                <a:cs typeface="Calibri"/>
              </a:rPr>
              <a:t>it </a:t>
            </a:r>
            <a:r>
              <a:rPr sz="2400" spc="-5" dirty="0">
                <a:latin typeface="Calibri"/>
                <a:cs typeface="Calibri"/>
              </a:rPr>
              <a:t>assumes </a:t>
            </a:r>
            <a:r>
              <a:rPr sz="2400" dirty="0">
                <a:latin typeface="Calibri"/>
                <a:cs typeface="Calibri"/>
              </a:rPr>
              <a:t>a </a:t>
            </a:r>
            <a:r>
              <a:rPr sz="2400" spc="-5" dirty="0">
                <a:latin typeface="Calibri"/>
                <a:cs typeface="Calibri"/>
              </a:rPr>
              <a:t>Gaussian </a:t>
            </a:r>
            <a:r>
              <a:rPr sz="2400" spc="-10" dirty="0">
                <a:latin typeface="Calibri"/>
                <a:cs typeface="Calibri"/>
              </a:rPr>
              <a:t>distribution, </a:t>
            </a:r>
            <a:r>
              <a:rPr sz="2400" spc="-53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not </a:t>
            </a:r>
            <a:r>
              <a:rPr sz="2400" spc="-20" dirty="0">
                <a:latin typeface="Calibri"/>
                <a:cs typeface="Calibri"/>
              </a:rPr>
              <a:t>always </a:t>
            </a:r>
            <a:r>
              <a:rPr sz="2400" spc="-5" dirty="0">
                <a:latin typeface="Calibri"/>
                <a:cs typeface="Calibri"/>
              </a:rPr>
              <a:t>true</a:t>
            </a:r>
            <a:r>
              <a:rPr sz="2400" spc="-15"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the </a:t>
            </a:r>
            <a:r>
              <a:rPr sz="2400" spc="-10" dirty="0">
                <a:latin typeface="Calibri"/>
                <a:cs typeface="Calibri"/>
              </a:rPr>
              <a:t>real</a:t>
            </a:r>
            <a:r>
              <a:rPr sz="2400" spc="-15" dirty="0">
                <a:latin typeface="Calibri"/>
                <a:cs typeface="Calibri"/>
              </a:rPr>
              <a:t> </a:t>
            </a:r>
            <a:r>
              <a:rPr sz="2400" spc="-10" dirty="0">
                <a:latin typeface="Calibri"/>
                <a:cs typeface="Calibri"/>
              </a:rPr>
              <a:t>world.</a:t>
            </a:r>
            <a:endParaRPr sz="2400">
              <a:latin typeface="Calibri"/>
              <a:cs typeface="Calibri"/>
            </a:endParaRPr>
          </a:p>
          <a:p>
            <a:pPr marL="756285" marR="5080" lvl="1" indent="-287020" algn="just">
              <a:lnSpc>
                <a:spcPts val="2590"/>
              </a:lnSpc>
              <a:spcBef>
                <a:spcPts val="580"/>
              </a:spcBef>
              <a:buFont typeface="Arial"/>
              <a:buChar char="–"/>
              <a:tabLst>
                <a:tab pos="756920" algn="l"/>
              </a:tabLst>
            </a:pPr>
            <a:r>
              <a:rPr sz="2400" spc="-5" dirty="0">
                <a:latin typeface="Calibri"/>
                <a:cs typeface="Calibri"/>
              </a:rPr>
              <a:t>Assumes </a:t>
            </a:r>
            <a:r>
              <a:rPr sz="2400" spc="-15" dirty="0">
                <a:latin typeface="Calibri"/>
                <a:cs typeface="Calibri"/>
              </a:rPr>
              <a:t>features are </a:t>
            </a:r>
            <a:r>
              <a:rPr sz="2400" spc="-5" dirty="0">
                <a:latin typeface="Calibri"/>
                <a:cs typeface="Calibri"/>
              </a:rPr>
              <a:t>independent, </a:t>
            </a:r>
            <a:r>
              <a:rPr sz="2400" dirty="0">
                <a:latin typeface="Calibri"/>
                <a:cs typeface="Calibri"/>
              </a:rPr>
              <a:t>which is </a:t>
            </a:r>
            <a:r>
              <a:rPr sz="2400" spc="-15" dirty="0">
                <a:latin typeface="Calibri"/>
                <a:cs typeface="Calibri"/>
              </a:rPr>
              <a:t>rarely </a:t>
            </a:r>
            <a:r>
              <a:rPr sz="2400" spc="-5" dirty="0">
                <a:latin typeface="Calibri"/>
                <a:cs typeface="Calibri"/>
              </a:rPr>
              <a:t>true </a:t>
            </a:r>
            <a:r>
              <a:rPr sz="2400" dirty="0">
                <a:latin typeface="Calibri"/>
                <a:cs typeface="Calibri"/>
              </a:rPr>
              <a:t>in </a:t>
            </a:r>
            <a:r>
              <a:rPr sz="2400" spc="-53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real</a:t>
            </a:r>
            <a:r>
              <a:rPr sz="2400" spc="-15" dirty="0">
                <a:latin typeface="Calibri"/>
                <a:cs typeface="Calibri"/>
              </a:rPr>
              <a:t> </a:t>
            </a:r>
            <a:r>
              <a:rPr sz="2400" spc="-10" dirty="0">
                <a:latin typeface="Calibri"/>
                <a:cs typeface="Calibri"/>
              </a:rPr>
              <a:t>world.</a:t>
            </a:r>
            <a:endParaRPr sz="2400">
              <a:latin typeface="Calibri"/>
              <a:cs typeface="Calibri"/>
            </a:endParaRPr>
          </a:p>
          <a:p>
            <a:pPr marL="756285" marR="302260" lvl="1" indent="-287020" algn="just">
              <a:lnSpc>
                <a:spcPts val="2590"/>
              </a:lnSpc>
              <a:spcBef>
                <a:spcPts val="580"/>
              </a:spcBef>
              <a:buFont typeface="Arial"/>
              <a:buChar char="–"/>
              <a:tabLst>
                <a:tab pos="756920" algn="l"/>
              </a:tabLst>
            </a:pPr>
            <a:r>
              <a:rPr sz="2400" dirty="0">
                <a:latin typeface="Calibri"/>
                <a:cs typeface="Calibri"/>
              </a:rPr>
              <a:t>Based </a:t>
            </a:r>
            <a:r>
              <a:rPr sz="2400" spc="-5" dirty="0">
                <a:latin typeface="Calibri"/>
                <a:cs typeface="Calibri"/>
              </a:rPr>
              <a:t>on </a:t>
            </a:r>
            <a:r>
              <a:rPr sz="2400" spc="-10" dirty="0">
                <a:latin typeface="Calibri"/>
                <a:cs typeface="Calibri"/>
              </a:rPr>
              <a:t>probability </a:t>
            </a:r>
            <a:r>
              <a:rPr sz="2400" spc="-25" dirty="0">
                <a:latin typeface="Calibri"/>
                <a:cs typeface="Calibri"/>
              </a:rPr>
              <a:t>theory, </a:t>
            </a:r>
            <a:r>
              <a:rPr sz="2400" dirty="0">
                <a:latin typeface="Calibri"/>
                <a:cs typeface="Calibri"/>
              </a:rPr>
              <a:t>which is </a:t>
            </a:r>
            <a:r>
              <a:rPr sz="2400" spc="-55" dirty="0">
                <a:latin typeface="Calibri"/>
                <a:cs typeface="Calibri"/>
              </a:rPr>
              <a:t>okay, </a:t>
            </a:r>
            <a:r>
              <a:rPr sz="2400" spc="-15" dirty="0">
                <a:latin typeface="Calibri"/>
                <a:cs typeface="Calibri"/>
              </a:rPr>
              <a:t>except </a:t>
            </a:r>
            <a:r>
              <a:rPr sz="2400" spc="-10" dirty="0">
                <a:latin typeface="Calibri"/>
                <a:cs typeface="Calibri"/>
              </a:rPr>
              <a:t>real- </a:t>
            </a:r>
            <a:r>
              <a:rPr sz="2400" spc="-530" dirty="0">
                <a:latin typeface="Calibri"/>
                <a:cs typeface="Calibri"/>
              </a:rPr>
              <a:t> </a:t>
            </a:r>
            <a:r>
              <a:rPr sz="2400" spc="-10" dirty="0">
                <a:latin typeface="Calibri"/>
                <a:cs typeface="Calibri"/>
              </a:rPr>
              <a:t>world probability distributions </a:t>
            </a:r>
            <a:r>
              <a:rPr sz="2400" spc="-15" dirty="0">
                <a:latin typeface="Calibri"/>
                <a:cs typeface="Calibri"/>
              </a:rPr>
              <a:t>are </a:t>
            </a:r>
            <a:r>
              <a:rPr sz="2400" spc="-5" dirty="0">
                <a:latin typeface="Calibri"/>
                <a:cs typeface="Calibri"/>
              </a:rPr>
              <a:t>much </a:t>
            </a:r>
            <a:r>
              <a:rPr sz="2400" spc="-15" dirty="0">
                <a:latin typeface="Calibri"/>
                <a:cs typeface="Calibri"/>
              </a:rPr>
              <a:t>more </a:t>
            </a:r>
            <a:r>
              <a:rPr sz="2400" spc="-10" dirty="0">
                <a:latin typeface="Calibri"/>
                <a:cs typeface="Calibri"/>
              </a:rPr>
              <a:t>complex </a:t>
            </a:r>
            <a:r>
              <a:rPr sz="2400" spc="-530" dirty="0">
                <a:latin typeface="Calibri"/>
                <a:cs typeface="Calibri"/>
              </a:rPr>
              <a:t> </a:t>
            </a:r>
            <a:r>
              <a:rPr sz="2400" dirty="0">
                <a:latin typeface="Calibri"/>
                <a:cs typeface="Calibri"/>
              </a:rPr>
              <a:t>than</a:t>
            </a:r>
            <a:r>
              <a:rPr sz="2400" spc="-10" dirty="0">
                <a:latin typeface="Calibri"/>
                <a:cs typeface="Calibri"/>
              </a:rPr>
              <a:t> </a:t>
            </a:r>
            <a:r>
              <a:rPr sz="2400" spc="-5" dirty="0">
                <a:latin typeface="Calibri"/>
                <a:cs typeface="Calibri"/>
              </a:rPr>
              <a:t>typical</a:t>
            </a:r>
            <a:r>
              <a:rPr sz="2400" spc="-30" dirty="0">
                <a:latin typeface="Calibri"/>
                <a:cs typeface="Calibri"/>
              </a:rPr>
              <a:t> </a:t>
            </a:r>
            <a:r>
              <a:rPr sz="2400" spc="-10" dirty="0">
                <a:latin typeface="Calibri"/>
                <a:cs typeface="Calibri"/>
              </a:rPr>
              <a:t>probability </a:t>
            </a:r>
            <a:r>
              <a:rPr sz="2400" spc="-5" dirty="0">
                <a:latin typeface="Calibri"/>
                <a:cs typeface="Calibri"/>
              </a:rPr>
              <a:t>distributions</a:t>
            </a:r>
            <a:r>
              <a:rPr sz="2400" spc="-10" dirty="0">
                <a:latin typeface="Calibri"/>
                <a:cs typeface="Calibri"/>
              </a:rPr>
              <a:t> </a:t>
            </a:r>
            <a:r>
              <a:rPr sz="2400" dirty="0">
                <a:latin typeface="Calibri"/>
                <a:cs typeface="Calibri"/>
              </a:rPr>
              <a:t>(e.g.,</a:t>
            </a:r>
            <a:r>
              <a:rPr sz="2400" spc="-20" dirty="0">
                <a:latin typeface="Calibri"/>
                <a:cs typeface="Calibri"/>
              </a:rPr>
              <a:t> </a:t>
            </a:r>
            <a:r>
              <a:rPr sz="2400" spc="-5" dirty="0">
                <a:latin typeface="Calibri"/>
                <a:cs typeface="Calibri"/>
              </a:rPr>
              <a:t>Gaussian).</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574" y="461581"/>
            <a:ext cx="2484755" cy="696595"/>
          </a:xfrm>
          <a:prstGeom prst="rect">
            <a:avLst/>
          </a:prstGeom>
        </p:spPr>
        <p:txBody>
          <a:bodyPr vert="horz" wrap="square" lIns="0" tIns="13335" rIns="0" bIns="0" rtlCol="0">
            <a:spAutoFit/>
          </a:bodyPr>
          <a:lstStyle/>
          <a:p>
            <a:pPr marL="12700">
              <a:lnSpc>
                <a:spcPct val="100000"/>
              </a:lnSpc>
              <a:spcBef>
                <a:spcPts val="105"/>
              </a:spcBef>
            </a:pPr>
            <a:r>
              <a:rPr spc="-15" dirty="0"/>
              <a:t>Regression</a:t>
            </a:r>
          </a:p>
        </p:txBody>
      </p:sp>
      <p:sp>
        <p:nvSpPr>
          <p:cNvPr id="3" name="object 3"/>
          <p:cNvSpPr txBox="1"/>
          <p:nvPr/>
        </p:nvSpPr>
        <p:spPr>
          <a:xfrm>
            <a:off x="535940" y="1558544"/>
            <a:ext cx="7979409" cy="2884764"/>
          </a:xfrm>
          <a:prstGeom prst="rect">
            <a:avLst/>
          </a:prstGeom>
        </p:spPr>
        <p:txBody>
          <a:bodyPr vert="horz" wrap="square" lIns="0" tIns="67945" rIns="0" bIns="0" rtlCol="0">
            <a:spAutoFit/>
          </a:bodyPr>
          <a:lstStyle/>
          <a:p>
            <a:pPr marL="355600" marR="5080" indent="-342900">
              <a:lnSpc>
                <a:spcPts val="3460"/>
              </a:lnSpc>
              <a:spcBef>
                <a:spcPts val="535"/>
              </a:spcBef>
              <a:buFont typeface="Arial"/>
              <a:buChar char="•"/>
              <a:tabLst>
                <a:tab pos="354965" algn="l"/>
                <a:tab pos="355600" algn="l"/>
              </a:tabLst>
            </a:pPr>
            <a:r>
              <a:rPr sz="3200" spc="-55" dirty="0">
                <a:latin typeface="Calibri"/>
                <a:cs typeface="Calibri"/>
              </a:rPr>
              <a:t>We</a:t>
            </a:r>
            <a:r>
              <a:rPr sz="3200" spc="-20" dirty="0">
                <a:latin typeface="Calibri"/>
                <a:cs typeface="Calibri"/>
              </a:rPr>
              <a:t> </a:t>
            </a:r>
            <a:r>
              <a:rPr sz="3200" spc="-5" dirty="0">
                <a:latin typeface="Calibri"/>
                <a:cs typeface="Calibri"/>
              </a:rPr>
              <a:t>will</a:t>
            </a:r>
            <a:r>
              <a:rPr sz="3200" spc="10" dirty="0">
                <a:latin typeface="Calibri"/>
                <a:cs typeface="Calibri"/>
              </a:rPr>
              <a:t> </a:t>
            </a:r>
            <a:r>
              <a:rPr sz="3200" spc="-5" dirty="0">
                <a:latin typeface="Calibri"/>
                <a:cs typeface="Calibri"/>
              </a:rPr>
              <a:t>look</a:t>
            </a:r>
            <a:r>
              <a:rPr sz="3200" spc="-10" dirty="0">
                <a:latin typeface="Calibri"/>
                <a:cs typeface="Calibri"/>
              </a:rPr>
              <a:t> </a:t>
            </a:r>
            <a:r>
              <a:rPr sz="3200" spc="-5" dirty="0">
                <a:latin typeface="Calibri"/>
                <a:cs typeface="Calibri"/>
              </a:rPr>
              <a:t>how</a:t>
            </a:r>
            <a:r>
              <a:rPr sz="3200" dirty="0">
                <a:latin typeface="Calibri"/>
                <a:cs typeface="Calibri"/>
              </a:rPr>
              <a:t> </a:t>
            </a:r>
            <a:r>
              <a:rPr sz="3200" spc="-15" dirty="0">
                <a:latin typeface="Calibri"/>
                <a:cs typeface="Calibri"/>
              </a:rPr>
              <a:t>we </a:t>
            </a:r>
            <a:r>
              <a:rPr sz="3200" spc="-10" dirty="0">
                <a:latin typeface="Calibri"/>
                <a:cs typeface="Calibri"/>
              </a:rPr>
              <a:t>can</a:t>
            </a:r>
            <a:r>
              <a:rPr sz="3200" dirty="0">
                <a:latin typeface="Calibri"/>
                <a:cs typeface="Calibri"/>
              </a:rPr>
              <a:t> </a:t>
            </a:r>
            <a:r>
              <a:rPr sz="3200" spc="-5" dirty="0">
                <a:latin typeface="Calibri"/>
                <a:cs typeface="Calibri"/>
              </a:rPr>
              <a:t>use </a:t>
            </a:r>
            <a:r>
              <a:rPr sz="3200" spc="-10" dirty="0">
                <a:latin typeface="Calibri"/>
                <a:cs typeface="Calibri"/>
              </a:rPr>
              <a:t>regression</a:t>
            </a:r>
            <a:r>
              <a:rPr sz="3200" spc="-25" dirty="0">
                <a:latin typeface="Calibri"/>
                <a:cs typeface="Calibri"/>
              </a:rPr>
              <a:t> </a:t>
            </a:r>
            <a:r>
              <a:rPr sz="3200" spc="-5" dirty="0">
                <a:latin typeface="Calibri"/>
                <a:cs typeface="Calibri"/>
              </a:rPr>
              <a:t>which </a:t>
            </a:r>
            <a:r>
              <a:rPr sz="3200" spc="-710" dirty="0">
                <a:latin typeface="Calibri"/>
                <a:cs typeface="Calibri"/>
              </a:rPr>
              <a:t> </a:t>
            </a:r>
            <a:r>
              <a:rPr sz="3200" spc="-5" dirty="0">
                <a:latin typeface="Calibri"/>
                <a:cs typeface="Calibri"/>
              </a:rPr>
              <a:t>comes</a:t>
            </a:r>
            <a:r>
              <a:rPr sz="3200" spc="-30" dirty="0">
                <a:latin typeface="Calibri"/>
                <a:cs typeface="Calibri"/>
              </a:rPr>
              <a:t> </a:t>
            </a:r>
            <a:r>
              <a:rPr sz="3200" spc="-15" dirty="0">
                <a:latin typeface="Calibri"/>
                <a:cs typeface="Calibri"/>
              </a:rPr>
              <a:t>from</a:t>
            </a:r>
            <a:r>
              <a:rPr sz="3200" dirty="0">
                <a:latin typeface="Calibri"/>
                <a:cs typeface="Calibri"/>
              </a:rPr>
              <a:t> </a:t>
            </a:r>
            <a:r>
              <a:rPr sz="3200" spc="-20" dirty="0">
                <a:latin typeface="Calibri"/>
                <a:cs typeface="Calibri"/>
              </a:rPr>
              <a:t>statistics</a:t>
            </a:r>
            <a:r>
              <a:rPr sz="3200" spc="15" dirty="0">
                <a:latin typeface="Calibri"/>
                <a:cs typeface="Calibri"/>
              </a:rPr>
              <a:t> </a:t>
            </a:r>
            <a:r>
              <a:rPr sz="3200" spc="-25" dirty="0">
                <a:latin typeface="Calibri"/>
                <a:cs typeface="Calibri"/>
              </a:rPr>
              <a:t>to</a:t>
            </a:r>
            <a:r>
              <a:rPr sz="3200" spc="5" dirty="0">
                <a:latin typeface="Calibri"/>
                <a:cs typeface="Calibri"/>
              </a:rPr>
              <a:t> </a:t>
            </a:r>
            <a:r>
              <a:rPr sz="3200" spc="-20" dirty="0">
                <a:latin typeface="Calibri"/>
                <a:cs typeface="Calibri"/>
              </a:rPr>
              <a:t>create</a:t>
            </a:r>
            <a:r>
              <a:rPr sz="3200" spc="-30"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Machine </a:t>
            </a:r>
            <a:r>
              <a:rPr sz="3200" dirty="0">
                <a:latin typeface="Calibri"/>
                <a:cs typeface="Calibri"/>
              </a:rPr>
              <a:t> </a:t>
            </a:r>
            <a:r>
              <a:rPr sz="3200" spc="-5" dirty="0">
                <a:latin typeface="Calibri"/>
                <a:cs typeface="Calibri"/>
              </a:rPr>
              <a:t>Learning</a:t>
            </a:r>
            <a:r>
              <a:rPr sz="3200" spc="15" dirty="0">
                <a:latin typeface="Calibri"/>
                <a:cs typeface="Calibri"/>
              </a:rPr>
              <a:t> </a:t>
            </a:r>
            <a:r>
              <a:rPr sz="3200" spc="-5" dirty="0">
                <a:latin typeface="Calibri"/>
                <a:cs typeface="Calibri"/>
              </a:rPr>
              <a:t>model.</a:t>
            </a:r>
            <a:endParaRPr sz="3200" dirty="0">
              <a:latin typeface="Calibri"/>
              <a:cs typeface="Calibri"/>
            </a:endParaRPr>
          </a:p>
          <a:p>
            <a:pPr marL="355600" marR="1017269" indent="-342900">
              <a:lnSpc>
                <a:spcPts val="3460"/>
              </a:lnSpc>
              <a:spcBef>
                <a:spcPts val="755"/>
              </a:spcBef>
              <a:buFont typeface="Arial"/>
              <a:buChar char="•"/>
              <a:tabLst>
                <a:tab pos="354965" algn="l"/>
                <a:tab pos="355600" algn="l"/>
              </a:tabLst>
            </a:pPr>
            <a:r>
              <a:rPr lang="en-US" sz="3200" spc="-25" dirty="0">
                <a:latin typeface="Calibri"/>
                <a:cs typeface="Calibri"/>
              </a:rPr>
              <a:t>W</a:t>
            </a:r>
            <a:r>
              <a:rPr sz="3200" spc="-15" dirty="0">
                <a:latin typeface="Calibri"/>
                <a:cs typeface="Calibri"/>
              </a:rPr>
              <a:t>e</a:t>
            </a:r>
            <a:r>
              <a:rPr sz="3200" spc="-20" dirty="0">
                <a:latin typeface="Calibri"/>
                <a:cs typeface="Calibri"/>
              </a:rPr>
              <a:t> </a:t>
            </a:r>
            <a:r>
              <a:rPr sz="3200" spc="-5" dirty="0">
                <a:latin typeface="Calibri"/>
                <a:cs typeface="Calibri"/>
              </a:rPr>
              <a:t>will look</a:t>
            </a:r>
            <a:r>
              <a:rPr sz="3200" spc="-10" dirty="0">
                <a:latin typeface="Calibri"/>
                <a:cs typeface="Calibri"/>
              </a:rPr>
              <a:t> </a:t>
            </a:r>
            <a:r>
              <a:rPr sz="3200" spc="-15" dirty="0">
                <a:latin typeface="Calibri"/>
                <a:cs typeface="Calibri"/>
              </a:rPr>
              <a:t>at</a:t>
            </a:r>
            <a:r>
              <a:rPr sz="3200" spc="-5" dirty="0">
                <a:latin typeface="Calibri"/>
                <a:cs typeface="Calibri"/>
              </a:rPr>
              <a:t> the</a:t>
            </a:r>
            <a:r>
              <a:rPr sz="3200" spc="5" dirty="0">
                <a:latin typeface="Calibri"/>
                <a:cs typeface="Calibri"/>
              </a:rPr>
              <a:t> </a:t>
            </a:r>
            <a:r>
              <a:rPr sz="3200" spc="-10" dirty="0">
                <a:latin typeface="Calibri"/>
                <a:cs typeface="Calibri"/>
              </a:rPr>
              <a:t>simplest</a:t>
            </a:r>
            <a:r>
              <a:rPr sz="3200" spc="15" dirty="0">
                <a:latin typeface="Calibri"/>
                <a:cs typeface="Calibri"/>
              </a:rPr>
              <a:t> </a:t>
            </a:r>
            <a:r>
              <a:rPr sz="3200" spc="-20" dirty="0">
                <a:latin typeface="Calibri"/>
                <a:cs typeface="Calibri"/>
              </a:rPr>
              <a:t>form</a:t>
            </a:r>
            <a:r>
              <a:rPr sz="3200" spc="-5" dirty="0">
                <a:latin typeface="Calibri"/>
                <a:cs typeface="Calibri"/>
              </a:rPr>
              <a:t> </a:t>
            </a:r>
            <a:r>
              <a:rPr sz="3200" dirty="0">
                <a:latin typeface="Calibri"/>
                <a:cs typeface="Calibri"/>
              </a:rPr>
              <a:t>of </a:t>
            </a:r>
            <a:r>
              <a:rPr sz="3200" spc="-710" dirty="0">
                <a:latin typeface="Calibri"/>
                <a:cs typeface="Calibri"/>
              </a:rPr>
              <a:t> </a:t>
            </a:r>
            <a:r>
              <a:rPr sz="3200" spc="-10" dirty="0">
                <a:latin typeface="Calibri"/>
                <a:cs typeface="Calibri"/>
              </a:rPr>
              <a:t>regression:</a:t>
            </a:r>
            <a:endParaRPr sz="3200" dirty="0">
              <a:latin typeface="Calibri"/>
              <a:cs typeface="Calibri"/>
            </a:endParaRPr>
          </a:p>
          <a:p>
            <a:pPr marL="756285" lvl="1" indent="-287020">
              <a:lnSpc>
                <a:spcPct val="100000"/>
              </a:lnSpc>
              <a:spcBef>
                <a:spcPts val="295"/>
              </a:spcBef>
              <a:buFont typeface="Arial"/>
              <a:buChar char="–"/>
              <a:tabLst>
                <a:tab pos="756920" algn="l"/>
              </a:tabLst>
            </a:pPr>
            <a:r>
              <a:rPr sz="2800" spc="-5" dirty="0">
                <a:latin typeface="Calibri"/>
                <a:cs typeface="Calibri"/>
              </a:rPr>
              <a:t>Linear</a:t>
            </a:r>
            <a:r>
              <a:rPr sz="2800" spc="-30" dirty="0">
                <a:latin typeface="Calibri"/>
                <a:cs typeface="Calibri"/>
              </a:rPr>
              <a:t> </a:t>
            </a:r>
            <a:r>
              <a:rPr sz="2800" spc="-15" dirty="0">
                <a:latin typeface="Calibri"/>
                <a:cs typeface="Calibri"/>
              </a:rPr>
              <a:t>Regression</a:t>
            </a:r>
            <a:endParaRPr sz="28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6542" y="461581"/>
            <a:ext cx="4011295" cy="696595"/>
          </a:xfrm>
          <a:prstGeom prst="rect">
            <a:avLst/>
          </a:prstGeom>
        </p:spPr>
        <p:txBody>
          <a:bodyPr vert="horz" wrap="square" lIns="0" tIns="13335" rIns="0" bIns="0" rtlCol="0">
            <a:spAutoFit/>
          </a:bodyPr>
          <a:lstStyle/>
          <a:p>
            <a:pPr marL="12700">
              <a:lnSpc>
                <a:spcPct val="100000"/>
              </a:lnSpc>
              <a:spcBef>
                <a:spcPts val="105"/>
              </a:spcBef>
            </a:pPr>
            <a:r>
              <a:rPr dirty="0"/>
              <a:t>Linear</a:t>
            </a:r>
            <a:r>
              <a:rPr spc="-55" dirty="0"/>
              <a:t> </a:t>
            </a:r>
            <a:r>
              <a:rPr spc="-15" dirty="0"/>
              <a:t>Regression</a:t>
            </a:r>
          </a:p>
        </p:txBody>
      </p:sp>
      <p:sp>
        <p:nvSpPr>
          <p:cNvPr id="3" name="object 3"/>
          <p:cNvSpPr txBox="1"/>
          <p:nvPr/>
        </p:nvSpPr>
        <p:spPr>
          <a:xfrm>
            <a:off x="535940" y="1607312"/>
            <a:ext cx="8030845" cy="257827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5" dirty="0">
                <a:latin typeface="Calibri"/>
                <a:cs typeface="Calibri"/>
              </a:rPr>
              <a:t>Linear</a:t>
            </a:r>
            <a:r>
              <a:rPr sz="3200" dirty="0">
                <a:latin typeface="Calibri"/>
                <a:cs typeface="Calibri"/>
              </a:rPr>
              <a:t> </a:t>
            </a:r>
            <a:r>
              <a:rPr sz="3200" spc="-10" dirty="0">
                <a:latin typeface="Calibri"/>
                <a:cs typeface="Calibri"/>
              </a:rPr>
              <a:t>regression</a:t>
            </a:r>
            <a:r>
              <a:rPr sz="3200" spc="-25" dirty="0">
                <a:latin typeface="Calibri"/>
                <a:cs typeface="Calibri"/>
              </a:rPr>
              <a:t> </a:t>
            </a:r>
            <a:r>
              <a:rPr sz="3200" spc="-10" dirty="0">
                <a:latin typeface="Calibri"/>
                <a:cs typeface="Calibri"/>
              </a:rPr>
              <a:t>was</a:t>
            </a:r>
            <a:r>
              <a:rPr sz="3200" spc="-15" dirty="0">
                <a:latin typeface="Calibri"/>
                <a:cs typeface="Calibri"/>
              </a:rPr>
              <a:t> </a:t>
            </a:r>
            <a:r>
              <a:rPr sz="3200" spc="-10" dirty="0">
                <a:latin typeface="Calibri"/>
                <a:cs typeface="Calibri"/>
              </a:rPr>
              <a:t>developed </a:t>
            </a:r>
            <a:r>
              <a:rPr sz="3200" spc="-5" dirty="0">
                <a:latin typeface="Calibri"/>
                <a:cs typeface="Calibri"/>
              </a:rPr>
              <a:t>in</a:t>
            </a:r>
            <a:r>
              <a:rPr sz="3200" spc="5" dirty="0">
                <a:latin typeface="Calibri"/>
                <a:cs typeface="Calibri"/>
              </a:rPr>
              <a:t> </a:t>
            </a:r>
            <a:r>
              <a:rPr sz="3200" spc="-5" dirty="0">
                <a:latin typeface="Calibri"/>
                <a:cs typeface="Calibri"/>
              </a:rPr>
              <a:t>the</a:t>
            </a:r>
            <a:r>
              <a:rPr sz="3200" spc="5" dirty="0">
                <a:latin typeface="Calibri"/>
                <a:cs typeface="Calibri"/>
              </a:rPr>
              <a:t> </a:t>
            </a:r>
            <a:r>
              <a:rPr sz="3200" spc="-5" dirty="0">
                <a:latin typeface="Calibri"/>
                <a:cs typeface="Calibri"/>
              </a:rPr>
              <a:t>field </a:t>
            </a:r>
            <a:r>
              <a:rPr sz="3200" dirty="0">
                <a:latin typeface="Calibri"/>
                <a:cs typeface="Calibri"/>
              </a:rPr>
              <a:t>of </a:t>
            </a:r>
            <a:r>
              <a:rPr sz="3200" spc="-705" dirty="0">
                <a:latin typeface="Calibri"/>
                <a:cs typeface="Calibri"/>
              </a:rPr>
              <a:t> </a:t>
            </a:r>
            <a:r>
              <a:rPr sz="3200" spc="-20" dirty="0">
                <a:latin typeface="Calibri"/>
                <a:cs typeface="Calibri"/>
              </a:rPr>
              <a:t>statistics</a:t>
            </a:r>
            <a:r>
              <a:rPr sz="3200" spc="10" dirty="0">
                <a:latin typeface="Calibri"/>
                <a:cs typeface="Calibri"/>
              </a:rPr>
              <a:t> </a:t>
            </a:r>
            <a:r>
              <a:rPr sz="3200" dirty="0">
                <a:latin typeface="Calibri"/>
                <a:cs typeface="Calibri"/>
              </a:rPr>
              <a:t>and</a:t>
            </a:r>
            <a:r>
              <a:rPr sz="3200" spc="15" dirty="0">
                <a:latin typeface="Calibri"/>
                <a:cs typeface="Calibri"/>
              </a:rPr>
              <a:t> </a:t>
            </a:r>
            <a:r>
              <a:rPr sz="3200" spc="-5" dirty="0">
                <a:latin typeface="Calibri"/>
                <a:cs typeface="Calibri"/>
              </a:rPr>
              <a:t>is</a:t>
            </a:r>
            <a:r>
              <a:rPr sz="3200" dirty="0">
                <a:latin typeface="Calibri"/>
                <a:cs typeface="Calibri"/>
              </a:rPr>
              <a:t> </a:t>
            </a:r>
            <a:r>
              <a:rPr sz="3200" spc="-10" dirty="0">
                <a:latin typeface="Calibri"/>
                <a:cs typeface="Calibri"/>
              </a:rPr>
              <a:t>studied</a:t>
            </a:r>
            <a:r>
              <a:rPr sz="3200" spc="25" dirty="0">
                <a:latin typeface="Calibri"/>
                <a:cs typeface="Calibri"/>
              </a:rPr>
              <a:t> </a:t>
            </a:r>
            <a:r>
              <a:rPr sz="3200" dirty="0">
                <a:latin typeface="Calibri"/>
                <a:cs typeface="Calibri"/>
              </a:rPr>
              <a:t>as a</a:t>
            </a:r>
            <a:r>
              <a:rPr sz="3200" spc="-5" dirty="0">
                <a:latin typeface="Calibri"/>
                <a:cs typeface="Calibri"/>
              </a:rPr>
              <a:t> </a:t>
            </a:r>
            <a:r>
              <a:rPr sz="3200" dirty="0">
                <a:latin typeface="Calibri"/>
                <a:cs typeface="Calibri"/>
              </a:rPr>
              <a:t>model</a:t>
            </a:r>
            <a:r>
              <a:rPr sz="3200" spc="-5" dirty="0">
                <a:latin typeface="Calibri"/>
                <a:cs typeface="Calibri"/>
              </a:rPr>
              <a:t> </a:t>
            </a:r>
            <a:r>
              <a:rPr sz="3200" spc="-30" dirty="0">
                <a:latin typeface="Calibri"/>
                <a:cs typeface="Calibri"/>
              </a:rPr>
              <a:t>for </a:t>
            </a:r>
            <a:r>
              <a:rPr sz="3200" spc="-25" dirty="0">
                <a:latin typeface="Calibri"/>
                <a:cs typeface="Calibri"/>
              </a:rPr>
              <a:t> </a:t>
            </a:r>
            <a:r>
              <a:rPr sz="3200" spc="-15" dirty="0">
                <a:latin typeface="Calibri"/>
                <a:cs typeface="Calibri"/>
              </a:rPr>
              <a:t>understanding</a:t>
            </a:r>
            <a:r>
              <a:rPr sz="3200" spc="55" dirty="0">
                <a:latin typeface="Calibri"/>
                <a:cs typeface="Calibri"/>
              </a:rPr>
              <a:t> </a:t>
            </a:r>
            <a:r>
              <a:rPr sz="3200" spc="-5" dirty="0">
                <a:latin typeface="Calibri"/>
                <a:cs typeface="Calibri"/>
              </a:rPr>
              <a:t>the</a:t>
            </a:r>
            <a:r>
              <a:rPr sz="3200" dirty="0">
                <a:latin typeface="Calibri"/>
                <a:cs typeface="Calibri"/>
              </a:rPr>
              <a:t> </a:t>
            </a:r>
            <a:r>
              <a:rPr sz="3200" spc="-10" dirty="0">
                <a:latin typeface="Calibri"/>
                <a:cs typeface="Calibri"/>
              </a:rPr>
              <a:t>relationship</a:t>
            </a:r>
            <a:r>
              <a:rPr sz="3200" spc="10" dirty="0">
                <a:latin typeface="Calibri"/>
                <a:cs typeface="Calibri"/>
              </a:rPr>
              <a:t> </a:t>
            </a:r>
            <a:r>
              <a:rPr sz="3200" spc="-10" dirty="0">
                <a:latin typeface="Calibri"/>
                <a:cs typeface="Calibri"/>
              </a:rPr>
              <a:t>between</a:t>
            </a:r>
            <a:r>
              <a:rPr sz="3200" spc="-30" dirty="0">
                <a:latin typeface="Calibri"/>
                <a:cs typeface="Calibri"/>
              </a:rPr>
              <a:t> </a:t>
            </a:r>
            <a:r>
              <a:rPr sz="3200" spc="-5" dirty="0">
                <a:latin typeface="Calibri"/>
                <a:cs typeface="Calibri"/>
              </a:rPr>
              <a:t>input </a:t>
            </a:r>
            <a:r>
              <a:rPr sz="3200" spc="-705"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output</a:t>
            </a:r>
            <a:r>
              <a:rPr sz="3200" spc="25" dirty="0">
                <a:latin typeface="Calibri"/>
                <a:cs typeface="Calibri"/>
              </a:rPr>
              <a:t> </a:t>
            </a:r>
            <a:r>
              <a:rPr sz="3200" spc="-5" dirty="0">
                <a:latin typeface="Calibri"/>
                <a:cs typeface="Calibri"/>
              </a:rPr>
              <a:t>numerical</a:t>
            </a:r>
            <a:r>
              <a:rPr sz="3200" spc="5" dirty="0">
                <a:latin typeface="Calibri"/>
                <a:cs typeface="Calibri"/>
              </a:rPr>
              <a:t> </a:t>
            </a:r>
            <a:r>
              <a:rPr sz="3200" spc="-10" dirty="0">
                <a:latin typeface="Calibri"/>
                <a:cs typeface="Calibri"/>
              </a:rPr>
              <a:t>variables.</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5" dirty="0">
                <a:latin typeface="Calibri"/>
                <a:cs typeface="Calibri"/>
              </a:rPr>
              <a:t>It</a:t>
            </a:r>
            <a:r>
              <a:rPr sz="3200" spc="10" dirty="0">
                <a:latin typeface="Calibri"/>
                <a:cs typeface="Calibri"/>
              </a:rPr>
              <a:t> </a:t>
            </a:r>
            <a:r>
              <a:rPr sz="3200" dirty="0">
                <a:latin typeface="Calibri"/>
                <a:cs typeface="Calibri"/>
              </a:rPr>
              <a:t>has</a:t>
            </a:r>
            <a:r>
              <a:rPr sz="3200" spc="5" dirty="0">
                <a:latin typeface="Calibri"/>
                <a:cs typeface="Calibri"/>
              </a:rPr>
              <a:t> </a:t>
            </a:r>
            <a:r>
              <a:rPr sz="3200" spc="-5" dirty="0">
                <a:latin typeface="Calibri"/>
                <a:cs typeface="Calibri"/>
              </a:rPr>
              <a:t>been</a:t>
            </a:r>
            <a:r>
              <a:rPr sz="3200" spc="-10" dirty="0">
                <a:latin typeface="Calibri"/>
                <a:cs typeface="Calibri"/>
              </a:rPr>
              <a:t> </a:t>
            </a:r>
            <a:r>
              <a:rPr sz="3200" spc="-15" dirty="0">
                <a:latin typeface="Calibri"/>
                <a:cs typeface="Calibri"/>
              </a:rPr>
              <a:t>borrowed</a:t>
            </a:r>
            <a:r>
              <a:rPr sz="3200" spc="-20" dirty="0">
                <a:latin typeface="Calibri"/>
                <a:cs typeface="Calibri"/>
              </a:rPr>
              <a:t> </a:t>
            </a:r>
            <a:r>
              <a:rPr sz="3200" spc="-10" dirty="0">
                <a:latin typeface="Calibri"/>
                <a:cs typeface="Calibri"/>
              </a:rPr>
              <a:t>by</a:t>
            </a:r>
            <a:r>
              <a:rPr sz="3200" dirty="0">
                <a:latin typeface="Calibri"/>
                <a:cs typeface="Calibri"/>
              </a:rPr>
              <a:t> </a:t>
            </a:r>
            <a:r>
              <a:rPr sz="3200" spc="-5" dirty="0">
                <a:latin typeface="Calibri"/>
                <a:cs typeface="Calibri"/>
              </a:rPr>
              <a:t>machine</a:t>
            </a:r>
            <a:r>
              <a:rPr sz="3200" spc="15" dirty="0">
                <a:latin typeface="Calibri"/>
                <a:cs typeface="Calibri"/>
              </a:rPr>
              <a:t> </a:t>
            </a:r>
            <a:r>
              <a:rPr sz="3200" spc="-5" dirty="0">
                <a:latin typeface="Calibri"/>
                <a:cs typeface="Calibri"/>
              </a:rPr>
              <a:t>learning.</a:t>
            </a:r>
            <a:endParaRPr sz="32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4BBF-884E-BA4E-B620-BC8E3E5A4E2A}"/>
              </a:ext>
            </a:extLst>
          </p:cNvPr>
          <p:cNvSpPr>
            <a:spLocks noGrp="1"/>
          </p:cNvSpPr>
          <p:nvPr>
            <p:ph type="title"/>
          </p:nvPr>
        </p:nvSpPr>
        <p:spPr/>
        <p:txBody>
          <a:bodyPr/>
          <a:lstStyle/>
          <a:p>
            <a:r>
              <a:rPr lang="en-US" dirty="0"/>
              <a:t>Things I Forgot to Mention</a:t>
            </a:r>
          </a:p>
        </p:txBody>
      </p:sp>
      <p:sp>
        <p:nvSpPr>
          <p:cNvPr id="3" name="Content Placeholder 2">
            <a:extLst>
              <a:ext uri="{FF2B5EF4-FFF2-40B4-BE49-F238E27FC236}">
                <a16:creationId xmlns:a16="http://schemas.microsoft.com/office/drawing/2014/main" id="{6884FBE7-52D9-D945-3896-3247FC8831E9}"/>
              </a:ext>
            </a:extLst>
          </p:cNvPr>
          <p:cNvSpPr>
            <a:spLocks noGrp="1"/>
          </p:cNvSpPr>
          <p:nvPr>
            <p:ph idx="1"/>
          </p:nvPr>
        </p:nvSpPr>
        <p:spPr/>
        <p:txBody>
          <a:bodyPr/>
          <a:lstStyle/>
          <a:p>
            <a:r>
              <a:rPr lang="en-US" dirty="0"/>
              <a:t>Comments</a:t>
            </a:r>
          </a:p>
          <a:p>
            <a:pPr lvl="1"/>
            <a:r>
              <a:rPr lang="en-US" dirty="0"/>
              <a:t>Text in the file that will not run</a:t>
            </a:r>
          </a:p>
          <a:p>
            <a:pPr lvl="1"/>
            <a:r>
              <a:rPr lang="en-US" dirty="0"/>
              <a:t>In Python, use a single #</a:t>
            </a:r>
          </a:p>
          <a:p>
            <a:pPr lvl="2"/>
            <a:r>
              <a:rPr lang="en-US" dirty="0"/>
              <a:t># this is a comment</a:t>
            </a:r>
          </a:p>
          <a:p>
            <a:pPr lvl="1"/>
            <a:r>
              <a:rPr lang="en-US" dirty="0"/>
              <a:t>Very helpful</a:t>
            </a:r>
          </a:p>
          <a:p>
            <a:pPr lvl="1"/>
            <a:r>
              <a:rPr lang="en-US" dirty="0"/>
              <a:t>Used to explain what code does for others to read</a:t>
            </a:r>
          </a:p>
          <a:p>
            <a:pPr lvl="1"/>
            <a:r>
              <a:rPr lang="en-US" dirty="0"/>
              <a:t>Can be used for debugging. Comment out a line and run to see if the program works without the line</a:t>
            </a:r>
          </a:p>
        </p:txBody>
      </p:sp>
      <p:pic>
        <p:nvPicPr>
          <p:cNvPr id="5" name="Picture 4" descr="Text&#10;&#10;Description automatically generated">
            <a:extLst>
              <a:ext uri="{FF2B5EF4-FFF2-40B4-BE49-F238E27FC236}">
                <a16:creationId xmlns:a16="http://schemas.microsoft.com/office/drawing/2014/main" id="{CE0FC5A8-C4D7-AEE4-0284-2FC07CEAB2EE}"/>
              </a:ext>
            </a:extLst>
          </p:cNvPr>
          <p:cNvPicPr>
            <a:picLocks noChangeAspect="1"/>
          </p:cNvPicPr>
          <p:nvPr/>
        </p:nvPicPr>
        <p:blipFill>
          <a:blip r:embed="rId2"/>
          <a:stretch>
            <a:fillRect/>
          </a:stretch>
        </p:blipFill>
        <p:spPr>
          <a:xfrm>
            <a:off x="5513614" y="2209800"/>
            <a:ext cx="3382010" cy="767896"/>
          </a:xfrm>
          <a:prstGeom prst="rect">
            <a:avLst/>
          </a:prstGeom>
        </p:spPr>
      </p:pic>
    </p:spTree>
    <p:extLst>
      <p:ext uri="{BB962C8B-B14F-4D97-AF65-F5344CB8AC3E}">
        <p14:creationId xmlns:p14="http://schemas.microsoft.com/office/powerpoint/2010/main" val="47390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5523" y="191833"/>
            <a:ext cx="5092700" cy="1243965"/>
          </a:xfrm>
          <a:prstGeom prst="rect">
            <a:avLst/>
          </a:prstGeom>
        </p:spPr>
        <p:txBody>
          <a:bodyPr vert="horz" wrap="square" lIns="0" tIns="12065" rIns="0" bIns="0" rtlCol="0">
            <a:spAutoFit/>
          </a:bodyPr>
          <a:lstStyle/>
          <a:p>
            <a:pPr marL="970915" marR="5080" indent="-958850">
              <a:lnSpc>
                <a:spcPct val="100000"/>
              </a:lnSpc>
              <a:spcBef>
                <a:spcPts val="95"/>
              </a:spcBef>
            </a:pPr>
            <a:r>
              <a:rPr sz="4000" spc="-5" dirty="0"/>
              <a:t>Linear</a:t>
            </a:r>
            <a:r>
              <a:rPr sz="4000" spc="-20" dirty="0"/>
              <a:t> Regression</a:t>
            </a:r>
            <a:r>
              <a:rPr sz="4000" spc="-5" dirty="0"/>
              <a:t> Model </a:t>
            </a:r>
            <a:r>
              <a:rPr sz="4000" spc="-890" dirty="0"/>
              <a:t> </a:t>
            </a:r>
            <a:r>
              <a:rPr sz="4000" spc="-20" dirty="0"/>
              <a:t>Representation</a:t>
            </a:r>
            <a:endParaRPr sz="4000"/>
          </a:p>
        </p:txBody>
      </p:sp>
      <p:sp>
        <p:nvSpPr>
          <p:cNvPr id="3" name="object 3"/>
          <p:cNvSpPr txBox="1"/>
          <p:nvPr/>
        </p:nvSpPr>
        <p:spPr>
          <a:xfrm>
            <a:off x="626428" y="1925704"/>
            <a:ext cx="8124825" cy="4120743"/>
          </a:xfrm>
          <a:prstGeom prst="rect">
            <a:avLst/>
          </a:prstGeom>
        </p:spPr>
        <p:txBody>
          <a:bodyPr vert="horz" wrap="square" lIns="0" tIns="74295" rIns="0" bIns="0" rtlCol="0">
            <a:spAutoFit/>
          </a:bodyPr>
          <a:lstStyle/>
          <a:p>
            <a:pPr marL="393700" marR="274320" indent="-342900">
              <a:lnSpc>
                <a:spcPct val="80000"/>
              </a:lnSpc>
              <a:spcBef>
                <a:spcPts val="585"/>
              </a:spcBef>
              <a:buFont typeface="Arial"/>
              <a:buChar char="•"/>
              <a:tabLst>
                <a:tab pos="393065" algn="l"/>
                <a:tab pos="393700" algn="l"/>
              </a:tabLst>
            </a:pPr>
            <a:r>
              <a:rPr sz="2400" spc="-5" dirty="0">
                <a:latin typeface="Calibri"/>
                <a:cs typeface="Calibri"/>
              </a:rPr>
              <a:t>Linear</a:t>
            </a:r>
            <a:r>
              <a:rPr sz="2400" spc="5" dirty="0">
                <a:latin typeface="Calibri"/>
                <a:cs typeface="Calibri"/>
              </a:rPr>
              <a:t> </a:t>
            </a:r>
            <a:r>
              <a:rPr sz="2400" spc="-10" dirty="0">
                <a:latin typeface="Calibri"/>
                <a:cs typeface="Calibri"/>
              </a:rPr>
              <a:t>regression</a:t>
            </a:r>
            <a:r>
              <a:rPr sz="2400" spc="30"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an</a:t>
            </a:r>
            <a:r>
              <a:rPr sz="2400" spc="10" dirty="0">
                <a:latin typeface="Calibri"/>
                <a:cs typeface="Calibri"/>
              </a:rPr>
              <a:t> </a:t>
            </a:r>
            <a:r>
              <a:rPr sz="2400" spc="-15" dirty="0">
                <a:latin typeface="Calibri"/>
                <a:cs typeface="Calibri"/>
              </a:rPr>
              <a:t>attractive</a:t>
            </a:r>
            <a:r>
              <a:rPr sz="2400" spc="35" dirty="0">
                <a:latin typeface="Calibri"/>
                <a:cs typeface="Calibri"/>
              </a:rPr>
              <a:t> </a:t>
            </a:r>
            <a:r>
              <a:rPr sz="2400" spc="-5" dirty="0">
                <a:latin typeface="Calibri"/>
                <a:cs typeface="Calibri"/>
              </a:rPr>
              <a:t>model</a:t>
            </a:r>
            <a:r>
              <a:rPr sz="2400" spc="15" dirty="0">
                <a:latin typeface="Calibri"/>
                <a:cs typeface="Calibri"/>
              </a:rPr>
              <a:t> </a:t>
            </a:r>
            <a:r>
              <a:rPr sz="2400" spc="-5" dirty="0">
                <a:latin typeface="Calibri"/>
                <a:cs typeface="Calibri"/>
              </a:rPr>
              <a:t>because</a:t>
            </a:r>
            <a:r>
              <a:rPr sz="2400" spc="5" dirty="0">
                <a:latin typeface="Calibri"/>
                <a:cs typeface="Calibri"/>
              </a:rPr>
              <a:t> </a:t>
            </a:r>
            <a:r>
              <a:rPr sz="2400" dirty="0">
                <a:latin typeface="Calibri"/>
                <a:cs typeface="Calibri"/>
              </a:rPr>
              <a:t>the</a:t>
            </a:r>
            <a:r>
              <a:rPr sz="2400" spc="15" dirty="0">
                <a:latin typeface="Calibri"/>
                <a:cs typeface="Calibri"/>
              </a:rPr>
              <a:t> </a:t>
            </a:r>
            <a:r>
              <a:rPr sz="2400" spc="-15" dirty="0">
                <a:latin typeface="Calibri"/>
                <a:cs typeface="Calibri"/>
              </a:rPr>
              <a:t>representation</a:t>
            </a:r>
            <a:r>
              <a:rPr sz="2400" spc="30" dirty="0">
                <a:latin typeface="Calibri"/>
                <a:cs typeface="Calibri"/>
              </a:rPr>
              <a:t> </a:t>
            </a:r>
            <a:r>
              <a:rPr sz="2400" spc="-5" dirty="0">
                <a:latin typeface="Calibri"/>
                <a:cs typeface="Calibri"/>
              </a:rPr>
              <a:t>is</a:t>
            </a:r>
            <a:r>
              <a:rPr sz="2400" spc="20" dirty="0">
                <a:latin typeface="Calibri"/>
                <a:cs typeface="Calibri"/>
              </a:rPr>
              <a:t> </a:t>
            </a:r>
            <a:r>
              <a:rPr sz="2400" spc="-5" dirty="0">
                <a:latin typeface="Calibri"/>
                <a:cs typeface="Calibri"/>
              </a:rPr>
              <a:t>so </a:t>
            </a:r>
            <a:r>
              <a:rPr sz="2400" spc="-434" dirty="0">
                <a:latin typeface="Calibri"/>
                <a:cs typeface="Calibri"/>
              </a:rPr>
              <a:t> </a:t>
            </a:r>
            <a:r>
              <a:rPr sz="2400" spc="-5" dirty="0">
                <a:latin typeface="Calibri"/>
                <a:cs typeface="Calibri"/>
              </a:rPr>
              <a:t>simple.</a:t>
            </a:r>
            <a:endParaRPr sz="2400" dirty="0">
              <a:latin typeface="Calibri"/>
              <a:cs typeface="Calibri"/>
            </a:endParaRPr>
          </a:p>
          <a:p>
            <a:pPr marL="393700" marR="108585" indent="-342900">
              <a:lnSpc>
                <a:spcPct val="80000"/>
              </a:lnSpc>
              <a:spcBef>
                <a:spcPts val="480"/>
              </a:spcBef>
              <a:buFont typeface="Arial"/>
              <a:buChar char="•"/>
              <a:tabLst>
                <a:tab pos="393065" algn="l"/>
                <a:tab pos="393700" algn="l"/>
              </a:tabLst>
            </a:pPr>
            <a:r>
              <a:rPr sz="2400" dirty="0">
                <a:latin typeface="Calibri"/>
                <a:cs typeface="Calibri"/>
              </a:rPr>
              <a:t>The </a:t>
            </a:r>
            <a:r>
              <a:rPr sz="2400" spc="-15" dirty="0">
                <a:latin typeface="Calibri"/>
                <a:cs typeface="Calibri"/>
              </a:rPr>
              <a:t>representation</a:t>
            </a:r>
            <a:r>
              <a:rPr sz="2400" spc="20"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a</a:t>
            </a:r>
            <a:r>
              <a:rPr sz="2400" spc="-5" dirty="0">
                <a:latin typeface="Calibri"/>
                <a:cs typeface="Calibri"/>
              </a:rPr>
              <a:t> linear</a:t>
            </a:r>
            <a:r>
              <a:rPr sz="2400" spc="15" dirty="0">
                <a:latin typeface="Calibri"/>
                <a:cs typeface="Calibri"/>
              </a:rPr>
              <a:t> </a:t>
            </a:r>
            <a:r>
              <a:rPr sz="2400" spc="-5" dirty="0">
                <a:latin typeface="Calibri"/>
                <a:cs typeface="Calibri"/>
              </a:rPr>
              <a:t>equation</a:t>
            </a:r>
            <a:r>
              <a:rPr sz="2400" spc="10" dirty="0">
                <a:latin typeface="Calibri"/>
                <a:cs typeface="Calibri"/>
              </a:rPr>
              <a:t> </a:t>
            </a:r>
            <a:r>
              <a:rPr sz="2400" spc="-5" dirty="0">
                <a:latin typeface="Calibri"/>
                <a:cs typeface="Calibri"/>
              </a:rPr>
              <a:t>that</a:t>
            </a:r>
            <a:r>
              <a:rPr sz="2400" spc="5" dirty="0">
                <a:latin typeface="Calibri"/>
                <a:cs typeface="Calibri"/>
              </a:rPr>
              <a:t> </a:t>
            </a:r>
            <a:r>
              <a:rPr sz="2400" spc="-5" dirty="0">
                <a:latin typeface="Calibri"/>
                <a:cs typeface="Calibri"/>
              </a:rPr>
              <a:t>combines</a:t>
            </a:r>
            <a:r>
              <a:rPr sz="2400" spc="-1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specific</a:t>
            </a:r>
            <a:r>
              <a:rPr sz="2400" spc="25" dirty="0">
                <a:latin typeface="Calibri"/>
                <a:cs typeface="Calibri"/>
              </a:rPr>
              <a:t> </a:t>
            </a:r>
            <a:r>
              <a:rPr sz="2400" spc="-5" dirty="0">
                <a:latin typeface="Calibri"/>
                <a:cs typeface="Calibri"/>
              </a:rPr>
              <a:t>set</a:t>
            </a:r>
            <a:r>
              <a:rPr sz="2400" spc="5" dirty="0">
                <a:latin typeface="Calibri"/>
                <a:cs typeface="Calibri"/>
              </a:rPr>
              <a:t> </a:t>
            </a:r>
            <a:r>
              <a:rPr sz="2400" spc="-5" dirty="0">
                <a:latin typeface="Calibri"/>
                <a:cs typeface="Calibri"/>
              </a:rPr>
              <a:t>of </a:t>
            </a:r>
            <a:r>
              <a:rPr sz="2400" dirty="0">
                <a:latin typeface="Calibri"/>
                <a:cs typeface="Calibri"/>
              </a:rPr>
              <a:t> input</a:t>
            </a:r>
            <a:r>
              <a:rPr sz="2400" spc="-10" dirty="0">
                <a:latin typeface="Calibri"/>
                <a:cs typeface="Calibri"/>
              </a:rPr>
              <a:t> </a:t>
            </a:r>
            <a:r>
              <a:rPr sz="2400" spc="-5" dirty="0">
                <a:latin typeface="Calibri"/>
                <a:cs typeface="Calibri"/>
              </a:rPr>
              <a:t>values</a:t>
            </a:r>
            <a:r>
              <a:rPr sz="2400" spc="5" dirty="0">
                <a:latin typeface="Calibri"/>
                <a:cs typeface="Calibri"/>
              </a:rPr>
              <a:t> </a:t>
            </a:r>
            <a:r>
              <a:rPr sz="2400" dirty="0">
                <a:latin typeface="Calibri"/>
                <a:cs typeface="Calibri"/>
              </a:rPr>
              <a:t>(x</a:t>
            </a:r>
            <a:r>
              <a:rPr sz="2000" baseline="-21367" dirty="0">
                <a:latin typeface="Calibri"/>
                <a:cs typeface="Calibri"/>
              </a:rPr>
              <a:t>1</a:t>
            </a:r>
            <a:r>
              <a:rPr sz="2400" dirty="0">
                <a:latin typeface="Calibri"/>
                <a:cs typeface="Calibri"/>
              </a:rPr>
              <a:t>, x</a:t>
            </a:r>
            <a:r>
              <a:rPr sz="2000" baseline="-21367" dirty="0">
                <a:latin typeface="Calibri"/>
                <a:cs typeface="Calibri"/>
              </a:rPr>
              <a:t>2</a:t>
            </a:r>
            <a:r>
              <a:rPr sz="2400" dirty="0">
                <a:latin typeface="Calibri"/>
                <a:cs typeface="Calibri"/>
              </a:rPr>
              <a:t>,</a:t>
            </a:r>
            <a:r>
              <a:rPr sz="2400" spc="10" dirty="0">
                <a:latin typeface="Calibri"/>
                <a:cs typeface="Calibri"/>
              </a:rPr>
              <a:t> </a:t>
            </a:r>
            <a:r>
              <a:rPr sz="2400" spc="-5" dirty="0">
                <a:latin typeface="Calibri"/>
                <a:cs typeface="Calibri"/>
              </a:rPr>
              <a:t>…,</a:t>
            </a:r>
            <a:r>
              <a:rPr sz="2400" spc="-15" dirty="0">
                <a:latin typeface="Calibri"/>
                <a:cs typeface="Calibri"/>
              </a:rPr>
              <a:t> </a:t>
            </a:r>
            <a:r>
              <a:rPr sz="2400" dirty="0">
                <a:latin typeface="Calibri"/>
                <a:cs typeface="Calibri"/>
              </a:rPr>
              <a:t>x</a:t>
            </a:r>
            <a:r>
              <a:rPr sz="2000" baseline="-21367" dirty="0">
                <a:latin typeface="Calibri"/>
                <a:cs typeface="Calibri"/>
              </a:rPr>
              <a:t>n</a:t>
            </a:r>
            <a:r>
              <a:rPr sz="2400" dirty="0">
                <a:latin typeface="Calibri"/>
                <a:cs typeface="Calibri"/>
              </a:rPr>
              <a:t>)</a:t>
            </a:r>
            <a:r>
              <a:rPr sz="2400" spc="10" dirty="0">
                <a:latin typeface="Calibri"/>
                <a:cs typeface="Calibri"/>
              </a:rPr>
              <a:t> </a:t>
            </a:r>
            <a:r>
              <a:rPr sz="2400" spc="-15" dirty="0">
                <a:latin typeface="Calibri"/>
                <a:cs typeface="Calibri"/>
              </a:rPr>
              <a:t>to</a:t>
            </a:r>
            <a:r>
              <a:rPr lang="en-US" sz="2400" spc="-15" dirty="0">
                <a:latin typeface="Calibri"/>
                <a:cs typeface="Calibri"/>
              </a:rPr>
              <a:t> </a:t>
            </a:r>
            <a:r>
              <a:rPr lang="en-US" sz="2400" dirty="0">
                <a:cs typeface="Calibri"/>
              </a:rPr>
              <a:t>the</a:t>
            </a:r>
            <a:r>
              <a:rPr lang="en-US" sz="2400" spc="5" dirty="0">
                <a:cs typeface="Calibri"/>
              </a:rPr>
              <a:t> </a:t>
            </a:r>
            <a:r>
              <a:rPr lang="en-US" sz="2400" spc="-5" dirty="0">
                <a:cs typeface="Calibri"/>
              </a:rPr>
              <a:t>solution</a:t>
            </a:r>
            <a:r>
              <a:rPr lang="en-US" sz="2400" dirty="0">
                <a:cs typeface="Calibri"/>
              </a:rPr>
              <a:t> </a:t>
            </a:r>
            <a:r>
              <a:rPr sz="2400" spc="5" dirty="0">
                <a:latin typeface="Calibri"/>
                <a:cs typeface="Calibri"/>
              </a:rPr>
              <a:t> </a:t>
            </a:r>
            <a:r>
              <a:rPr sz="2400" spc="-5" dirty="0">
                <a:latin typeface="Calibri"/>
                <a:cs typeface="Calibri"/>
              </a:rPr>
              <a:t>which</a:t>
            </a:r>
            <a:r>
              <a:rPr sz="2400" spc="-15"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predicted</a:t>
            </a:r>
            <a:r>
              <a:rPr sz="2400" dirty="0">
                <a:latin typeface="Calibri"/>
                <a:cs typeface="Calibri"/>
              </a:rPr>
              <a:t> output</a:t>
            </a:r>
            <a:r>
              <a:rPr sz="2400" spc="-15" dirty="0">
                <a:latin typeface="Calibri"/>
                <a:cs typeface="Calibri"/>
              </a:rPr>
              <a:t> </a:t>
            </a:r>
            <a:r>
              <a:rPr sz="2400" spc="-20" dirty="0">
                <a:latin typeface="Calibri"/>
                <a:cs typeface="Calibri"/>
              </a:rPr>
              <a:t>for </a:t>
            </a:r>
            <a:r>
              <a:rPr sz="2400" spc="-440" dirty="0">
                <a:latin typeface="Calibri"/>
                <a:cs typeface="Calibri"/>
              </a:rPr>
              <a:t> </a:t>
            </a:r>
            <a:r>
              <a:rPr sz="2400" spc="-5" dirty="0">
                <a:latin typeface="Calibri"/>
                <a:cs typeface="Calibri"/>
              </a:rPr>
              <a:t>that set</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input</a:t>
            </a:r>
            <a:r>
              <a:rPr sz="2400" spc="-10" dirty="0">
                <a:latin typeface="Calibri"/>
                <a:cs typeface="Calibri"/>
              </a:rPr>
              <a:t> </a:t>
            </a:r>
            <a:r>
              <a:rPr sz="2400" spc="-5" dirty="0">
                <a:latin typeface="Calibri"/>
                <a:cs typeface="Calibri"/>
              </a:rPr>
              <a:t>values </a:t>
            </a:r>
            <a:r>
              <a:rPr sz="2400" dirty="0">
                <a:latin typeface="Calibri"/>
                <a:cs typeface="Calibri"/>
              </a:rPr>
              <a:t>(y).</a:t>
            </a:r>
          </a:p>
          <a:p>
            <a:pPr marL="393700" marR="30480" indent="-342900">
              <a:lnSpc>
                <a:spcPct val="80000"/>
              </a:lnSpc>
              <a:spcBef>
                <a:spcPts val="480"/>
              </a:spcBef>
              <a:buFont typeface="Arial"/>
              <a:buChar char="•"/>
              <a:tabLst>
                <a:tab pos="393065" algn="l"/>
                <a:tab pos="393700" algn="l"/>
              </a:tabLst>
            </a:pPr>
            <a:r>
              <a:rPr sz="2400" dirty="0">
                <a:latin typeface="Calibri"/>
                <a:cs typeface="Calibri"/>
              </a:rPr>
              <a:t>The</a:t>
            </a:r>
            <a:r>
              <a:rPr sz="2400" spc="5" dirty="0">
                <a:latin typeface="Calibri"/>
                <a:cs typeface="Calibri"/>
              </a:rPr>
              <a:t> </a:t>
            </a:r>
            <a:r>
              <a:rPr sz="2400" spc="-5" dirty="0">
                <a:latin typeface="Calibri"/>
                <a:cs typeface="Calibri"/>
              </a:rPr>
              <a:t>linear</a:t>
            </a:r>
            <a:r>
              <a:rPr sz="2400" spc="15" dirty="0">
                <a:latin typeface="Calibri"/>
                <a:cs typeface="Calibri"/>
              </a:rPr>
              <a:t> </a:t>
            </a:r>
            <a:r>
              <a:rPr sz="2400" spc="-5" dirty="0">
                <a:latin typeface="Calibri"/>
                <a:cs typeface="Calibri"/>
              </a:rPr>
              <a:t>equation</a:t>
            </a:r>
            <a:r>
              <a:rPr sz="2400" spc="5" dirty="0">
                <a:latin typeface="Calibri"/>
                <a:cs typeface="Calibri"/>
              </a:rPr>
              <a:t> </a:t>
            </a:r>
            <a:r>
              <a:rPr sz="2400" spc="-5" dirty="0">
                <a:latin typeface="Calibri"/>
                <a:cs typeface="Calibri"/>
              </a:rPr>
              <a:t>assigns</a:t>
            </a:r>
            <a:r>
              <a:rPr sz="2400" spc="15" dirty="0">
                <a:latin typeface="Calibri"/>
                <a:cs typeface="Calibri"/>
              </a:rPr>
              <a:t> </a:t>
            </a:r>
            <a:r>
              <a:rPr sz="2400" dirty="0">
                <a:latin typeface="Calibri"/>
                <a:cs typeface="Calibri"/>
              </a:rPr>
              <a:t>one</a:t>
            </a:r>
            <a:r>
              <a:rPr sz="2400" spc="-20" dirty="0">
                <a:latin typeface="Calibri"/>
                <a:cs typeface="Calibri"/>
              </a:rPr>
              <a:t> </a:t>
            </a:r>
            <a:r>
              <a:rPr sz="2400" spc="-5" dirty="0">
                <a:latin typeface="Calibri"/>
                <a:cs typeface="Calibri"/>
              </a:rPr>
              <a:t>scale</a:t>
            </a:r>
            <a:r>
              <a:rPr sz="2400" spc="20" dirty="0">
                <a:latin typeface="Calibri"/>
                <a:cs typeface="Calibri"/>
              </a:rPr>
              <a:t> </a:t>
            </a:r>
            <a:r>
              <a:rPr sz="2400" spc="-15" dirty="0">
                <a:latin typeface="Calibri"/>
                <a:cs typeface="Calibri"/>
              </a:rPr>
              <a:t>factor</a:t>
            </a:r>
            <a:r>
              <a:rPr sz="2400" spc="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each input</a:t>
            </a:r>
            <a:r>
              <a:rPr sz="2400" spc="-5" dirty="0">
                <a:latin typeface="Calibri"/>
                <a:cs typeface="Calibri"/>
              </a:rPr>
              <a:t> </a:t>
            </a:r>
            <a:r>
              <a:rPr sz="2400" spc="-10" dirty="0">
                <a:latin typeface="Calibri"/>
                <a:cs typeface="Calibri"/>
              </a:rPr>
              <a:t>value</a:t>
            </a:r>
            <a:r>
              <a:rPr sz="2400" dirty="0">
                <a:latin typeface="Calibri"/>
                <a:cs typeface="Calibri"/>
              </a:rPr>
              <a:t> </a:t>
            </a:r>
            <a:r>
              <a:rPr sz="2400" spc="-5" dirty="0">
                <a:latin typeface="Calibri"/>
                <a:cs typeface="Calibri"/>
              </a:rPr>
              <a:t>or</a:t>
            </a:r>
            <a:r>
              <a:rPr sz="2400" dirty="0">
                <a:latin typeface="Calibri"/>
                <a:cs typeface="Calibri"/>
              </a:rPr>
              <a:t> </a:t>
            </a:r>
            <a:r>
              <a:rPr sz="2400" spc="-5" dirty="0">
                <a:latin typeface="Calibri"/>
                <a:cs typeface="Calibri"/>
              </a:rPr>
              <a:t>column, </a:t>
            </a:r>
            <a:r>
              <a:rPr sz="2400" spc="-434" dirty="0">
                <a:latin typeface="Calibri"/>
                <a:cs typeface="Calibri"/>
              </a:rPr>
              <a:t> </a:t>
            </a:r>
            <a:r>
              <a:rPr sz="2400" spc="-5" dirty="0">
                <a:latin typeface="Calibri"/>
                <a:cs typeface="Calibri"/>
              </a:rPr>
              <a:t>called</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coefficient</a:t>
            </a:r>
            <a:r>
              <a:rPr sz="2400" spc="5" dirty="0">
                <a:latin typeface="Calibri"/>
                <a:cs typeface="Calibri"/>
              </a:rPr>
              <a:t> </a:t>
            </a:r>
            <a:r>
              <a:rPr sz="2400" dirty="0">
                <a:latin typeface="Calibri"/>
                <a:cs typeface="Calibri"/>
              </a:rPr>
              <a:t>and </a:t>
            </a:r>
            <a:r>
              <a:rPr sz="2400" spc="-15" dirty="0">
                <a:latin typeface="Calibri"/>
                <a:cs typeface="Calibri"/>
              </a:rPr>
              <a:t>represented</a:t>
            </a:r>
            <a:r>
              <a:rPr sz="2400" spc="20" dirty="0">
                <a:latin typeface="Calibri"/>
                <a:cs typeface="Calibri"/>
              </a:rPr>
              <a:t> </a:t>
            </a:r>
            <a:r>
              <a:rPr sz="2400" spc="-5" dirty="0">
                <a:latin typeface="Calibri"/>
                <a:cs typeface="Calibri"/>
              </a:rPr>
              <a:t>by</a:t>
            </a:r>
            <a:r>
              <a:rPr sz="2400" spc="-15" dirty="0">
                <a:latin typeface="Calibri"/>
                <a:cs typeface="Calibri"/>
              </a:rPr>
              <a:t> </a:t>
            </a:r>
            <a:r>
              <a:rPr sz="2400" dirty="0">
                <a:latin typeface="Calibri"/>
                <a:cs typeface="Calibri"/>
              </a:rPr>
              <a:t>the </a:t>
            </a:r>
            <a:r>
              <a:rPr sz="2400" spc="-5" dirty="0">
                <a:latin typeface="Calibri"/>
                <a:cs typeface="Calibri"/>
              </a:rPr>
              <a:t>capital</a:t>
            </a:r>
            <a:r>
              <a:rPr sz="2400" spc="5" dirty="0">
                <a:latin typeface="Calibri"/>
                <a:cs typeface="Calibri"/>
              </a:rPr>
              <a:t> </a:t>
            </a:r>
            <a:r>
              <a:rPr sz="2400" spc="-10" dirty="0">
                <a:latin typeface="Calibri"/>
                <a:cs typeface="Calibri"/>
              </a:rPr>
              <a:t>Greek</a:t>
            </a:r>
            <a:r>
              <a:rPr sz="2400" spc="5" dirty="0">
                <a:latin typeface="Calibri"/>
                <a:cs typeface="Calibri"/>
              </a:rPr>
              <a:t> </a:t>
            </a:r>
            <a:r>
              <a:rPr sz="2400" spc="-15" dirty="0">
                <a:latin typeface="Calibri"/>
                <a:cs typeface="Calibri"/>
              </a:rPr>
              <a:t>letter</a:t>
            </a:r>
            <a:r>
              <a:rPr sz="2400" spc="30" dirty="0">
                <a:latin typeface="Calibri"/>
                <a:cs typeface="Calibri"/>
              </a:rPr>
              <a:t> </a:t>
            </a:r>
            <a:r>
              <a:rPr sz="2400" spc="-10" dirty="0">
                <a:latin typeface="Calibri"/>
                <a:cs typeface="Calibri"/>
              </a:rPr>
              <a:t>Beta</a:t>
            </a:r>
            <a:r>
              <a:rPr sz="2400" spc="5" dirty="0">
                <a:latin typeface="Calibri"/>
                <a:cs typeface="Calibri"/>
              </a:rPr>
              <a:t> </a:t>
            </a:r>
            <a:r>
              <a:rPr sz="2400" dirty="0">
                <a:latin typeface="Calibri"/>
                <a:cs typeface="Calibri"/>
              </a:rPr>
              <a:t>(B).</a:t>
            </a:r>
          </a:p>
          <a:p>
            <a:pPr marL="393700" marR="212090" indent="-342900">
              <a:lnSpc>
                <a:spcPct val="80000"/>
              </a:lnSpc>
              <a:spcBef>
                <a:spcPts val="475"/>
              </a:spcBef>
              <a:buFont typeface="Arial"/>
              <a:buChar char="•"/>
              <a:tabLst>
                <a:tab pos="393065" algn="l"/>
                <a:tab pos="393700" algn="l"/>
              </a:tabLst>
            </a:pPr>
            <a:r>
              <a:rPr sz="2400" dirty="0">
                <a:latin typeface="Calibri"/>
                <a:cs typeface="Calibri"/>
              </a:rPr>
              <a:t>One</a:t>
            </a:r>
            <a:r>
              <a:rPr sz="2400" spc="-10" dirty="0">
                <a:latin typeface="Calibri"/>
                <a:cs typeface="Calibri"/>
              </a:rPr>
              <a:t> </a:t>
            </a:r>
            <a:r>
              <a:rPr sz="2400" dirty="0">
                <a:latin typeface="Calibri"/>
                <a:cs typeface="Calibri"/>
              </a:rPr>
              <a:t>additional </a:t>
            </a:r>
            <a:r>
              <a:rPr sz="2400" spc="-10" dirty="0">
                <a:latin typeface="Calibri"/>
                <a:cs typeface="Calibri"/>
              </a:rPr>
              <a:t>coefficient</a:t>
            </a:r>
            <a:r>
              <a:rPr sz="2400" dirty="0">
                <a:latin typeface="Calibri"/>
                <a:cs typeface="Calibri"/>
              </a:rPr>
              <a:t> </a:t>
            </a:r>
            <a:r>
              <a:rPr sz="2400" spc="-5" dirty="0">
                <a:latin typeface="Calibri"/>
                <a:cs typeface="Calibri"/>
              </a:rPr>
              <a:t>is also</a:t>
            </a:r>
            <a:r>
              <a:rPr sz="2400" spc="15" dirty="0">
                <a:latin typeface="Calibri"/>
                <a:cs typeface="Calibri"/>
              </a:rPr>
              <a:t> </a:t>
            </a:r>
            <a:r>
              <a:rPr sz="2400" dirty="0">
                <a:latin typeface="Calibri"/>
                <a:cs typeface="Calibri"/>
              </a:rPr>
              <a:t>added,</a:t>
            </a:r>
            <a:r>
              <a:rPr sz="2400" spc="-20" dirty="0">
                <a:latin typeface="Calibri"/>
                <a:cs typeface="Calibri"/>
              </a:rPr>
              <a:t> </a:t>
            </a:r>
            <a:r>
              <a:rPr sz="2400" spc="-5" dirty="0">
                <a:latin typeface="Calibri"/>
                <a:cs typeface="Calibri"/>
              </a:rPr>
              <a:t>giving</a:t>
            </a:r>
            <a:r>
              <a:rPr sz="2400" spc="-20" dirty="0">
                <a:latin typeface="Calibri"/>
                <a:cs typeface="Calibri"/>
              </a:rPr>
              <a:t> </a:t>
            </a:r>
            <a:r>
              <a:rPr sz="2400" dirty="0">
                <a:latin typeface="Calibri"/>
                <a:cs typeface="Calibri"/>
              </a:rPr>
              <a:t>the </a:t>
            </a:r>
            <a:r>
              <a:rPr sz="2400" spc="-5" dirty="0">
                <a:latin typeface="Calibri"/>
                <a:cs typeface="Calibri"/>
              </a:rPr>
              <a:t>line</a:t>
            </a:r>
            <a:r>
              <a:rPr sz="2400" spc="5" dirty="0">
                <a:latin typeface="Calibri"/>
                <a:cs typeface="Calibri"/>
              </a:rPr>
              <a:t> </a:t>
            </a:r>
            <a:r>
              <a:rPr sz="2400" dirty="0">
                <a:latin typeface="Calibri"/>
                <a:cs typeface="Calibri"/>
              </a:rPr>
              <a:t>an</a:t>
            </a:r>
            <a:r>
              <a:rPr sz="2400" spc="5" dirty="0">
                <a:latin typeface="Calibri"/>
                <a:cs typeface="Calibri"/>
              </a:rPr>
              <a:t> </a:t>
            </a:r>
            <a:r>
              <a:rPr sz="2400" dirty="0">
                <a:latin typeface="Calibri"/>
                <a:cs typeface="Calibri"/>
              </a:rPr>
              <a:t>additional </a:t>
            </a:r>
            <a:r>
              <a:rPr sz="2400" spc="5" dirty="0">
                <a:latin typeface="Calibri"/>
                <a:cs typeface="Calibri"/>
              </a:rPr>
              <a:t> </a:t>
            </a:r>
            <a:r>
              <a:rPr sz="2400" spc="-5" dirty="0">
                <a:latin typeface="Calibri"/>
                <a:cs typeface="Calibri"/>
              </a:rPr>
              <a:t>degree of freedom </a:t>
            </a:r>
            <a:r>
              <a:rPr sz="2400" dirty="0">
                <a:latin typeface="Calibri"/>
                <a:cs typeface="Calibri"/>
              </a:rPr>
              <a:t>(e.g. </a:t>
            </a:r>
            <a:r>
              <a:rPr sz="2400" spc="-5" dirty="0">
                <a:latin typeface="Calibri"/>
                <a:cs typeface="Calibri"/>
              </a:rPr>
              <a:t>moving </a:t>
            </a:r>
            <a:r>
              <a:rPr sz="2400" dirty="0">
                <a:latin typeface="Calibri"/>
                <a:cs typeface="Calibri"/>
              </a:rPr>
              <a:t>up and </a:t>
            </a:r>
            <a:r>
              <a:rPr sz="2400" spc="-5" dirty="0">
                <a:latin typeface="Calibri"/>
                <a:cs typeface="Calibri"/>
              </a:rPr>
              <a:t>down on </a:t>
            </a:r>
            <a:r>
              <a:rPr sz="2400" dirty="0">
                <a:latin typeface="Calibri"/>
                <a:cs typeface="Calibri"/>
              </a:rPr>
              <a:t>a </a:t>
            </a:r>
            <a:r>
              <a:rPr sz="2400" spc="-5" dirty="0">
                <a:latin typeface="Calibri"/>
                <a:cs typeface="Calibri"/>
              </a:rPr>
              <a:t>two-dimensional plot) </a:t>
            </a:r>
            <a:r>
              <a:rPr sz="2400" spc="-440" dirty="0">
                <a:latin typeface="Calibri"/>
                <a:cs typeface="Calibri"/>
              </a:rPr>
              <a:t> </a:t>
            </a:r>
            <a:r>
              <a:rPr sz="2400" dirty="0">
                <a:latin typeface="Calibri"/>
                <a:cs typeface="Calibri"/>
              </a:rPr>
              <a:t>and</a:t>
            </a:r>
            <a:r>
              <a:rPr sz="2400" spc="-5" dirty="0">
                <a:latin typeface="Calibri"/>
                <a:cs typeface="Calibri"/>
              </a:rPr>
              <a:t> is</a:t>
            </a:r>
            <a:r>
              <a:rPr sz="2400" dirty="0">
                <a:latin typeface="Calibri"/>
                <a:cs typeface="Calibri"/>
              </a:rPr>
              <a:t> </a:t>
            </a:r>
            <a:r>
              <a:rPr sz="2400" spc="-10" dirty="0">
                <a:latin typeface="Calibri"/>
                <a:cs typeface="Calibri"/>
              </a:rPr>
              <a:t>often</a:t>
            </a:r>
            <a:r>
              <a:rPr sz="2400" spc="5" dirty="0">
                <a:latin typeface="Calibri"/>
                <a:cs typeface="Calibri"/>
              </a:rPr>
              <a:t> </a:t>
            </a:r>
            <a:r>
              <a:rPr sz="2400" spc="-5" dirty="0">
                <a:latin typeface="Calibri"/>
                <a:cs typeface="Calibri"/>
              </a:rPr>
              <a:t>called</a:t>
            </a:r>
            <a:r>
              <a:rPr sz="2400" spc="5" dirty="0">
                <a:latin typeface="Calibri"/>
                <a:cs typeface="Calibri"/>
              </a:rPr>
              <a:t> </a:t>
            </a:r>
            <a:r>
              <a:rPr sz="2400" dirty="0">
                <a:latin typeface="Calibri"/>
                <a:cs typeface="Calibri"/>
              </a:rPr>
              <a:t>the</a:t>
            </a:r>
            <a:r>
              <a:rPr sz="2400" spc="-10" dirty="0">
                <a:latin typeface="Calibri"/>
                <a:cs typeface="Calibri"/>
              </a:rPr>
              <a:t> intercept</a:t>
            </a:r>
            <a:r>
              <a:rPr sz="2400" spc="15" dirty="0">
                <a:latin typeface="Calibri"/>
                <a:cs typeface="Calibri"/>
              </a:rPr>
              <a:t> </a:t>
            </a:r>
            <a:r>
              <a:rPr sz="2400" spc="-5" dirty="0">
                <a:latin typeface="Calibri"/>
                <a:cs typeface="Calibri"/>
              </a:rPr>
              <a:t>or </a:t>
            </a:r>
            <a:r>
              <a:rPr sz="2400" dirty="0">
                <a:latin typeface="Calibri"/>
                <a:cs typeface="Calibri"/>
              </a:rPr>
              <a:t>the</a:t>
            </a:r>
            <a:r>
              <a:rPr sz="2400" spc="-10" dirty="0">
                <a:latin typeface="Calibri"/>
                <a:cs typeface="Calibri"/>
              </a:rPr>
              <a:t> </a:t>
            </a:r>
            <a:r>
              <a:rPr sz="2400" dirty="0">
                <a:latin typeface="Calibri"/>
                <a:cs typeface="Calibri"/>
              </a:rPr>
              <a:t>bias</a:t>
            </a:r>
            <a:r>
              <a:rPr sz="2400" spc="10" dirty="0">
                <a:latin typeface="Calibri"/>
                <a:cs typeface="Calibri"/>
              </a:rPr>
              <a:t> </a:t>
            </a:r>
            <a:r>
              <a:rPr sz="2400" spc="-10" dirty="0">
                <a:latin typeface="Calibri"/>
                <a:cs typeface="Calibri"/>
              </a:rPr>
              <a:t>coefficient:</a:t>
            </a:r>
            <a:endParaRPr sz="2400" dirty="0">
              <a:latin typeface="Calibri"/>
              <a:cs typeface="Calibri"/>
            </a:endParaRPr>
          </a:p>
          <a:p>
            <a:pPr marL="508000">
              <a:lnSpc>
                <a:spcPct val="100000"/>
              </a:lnSpc>
              <a:spcBef>
                <a:spcPts val="10"/>
              </a:spcBef>
              <a:tabLst>
                <a:tab pos="794385" algn="l"/>
              </a:tabLst>
            </a:pPr>
            <a:r>
              <a:rPr sz="2000" dirty="0">
                <a:latin typeface="Arial"/>
                <a:cs typeface="Arial"/>
              </a:rPr>
              <a:t>–	</a:t>
            </a:r>
            <a:r>
              <a:rPr sz="2000" dirty="0">
                <a:latin typeface="Calibri"/>
                <a:cs typeface="Calibri"/>
              </a:rPr>
              <a:t>y</a:t>
            </a:r>
            <a:r>
              <a:rPr sz="2000" spc="-1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B</a:t>
            </a:r>
            <a:r>
              <a:rPr sz="2000" baseline="-20833" dirty="0">
                <a:latin typeface="Calibri"/>
                <a:cs typeface="Calibri"/>
              </a:rPr>
              <a:t>0</a:t>
            </a:r>
            <a:r>
              <a:rPr sz="2000" spc="195" baseline="-20833"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B</a:t>
            </a:r>
            <a:r>
              <a:rPr sz="2000" baseline="-20833" dirty="0">
                <a:latin typeface="Calibri"/>
                <a:cs typeface="Calibri"/>
              </a:rPr>
              <a:t>1</a:t>
            </a:r>
            <a:r>
              <a:rPr sz="2000" dirty="0">
                <a:latin typeface="Calibri"/>
                <a:cs typeface="Calibri"/>
              </a:rPr>
              <a:t>x</a:t>
            </a:r>
            <a:r>
              <a:rPr sz="2000" baseline="-20833" dirty="0">
                <a:latin typeface="Calibri"/>
                <a:cs typeface="Calibri"/>
              </a:rPr>
              <a:t>1</a:t>
            </a:r>
            <a:r>
              <a:rPr sz="2000" spc="195" baseline="-20833" dirty="0">
                <a:latin typeface="Calibri"/>
                <a:cs typeface="Calibri"/>
              </a:rPr>
              <a:t> </a:t>
            </a:r>
            <a:r>
              <a:rPr sz="2000" dirty="0">
                <a:latin typeface="Calibri"/>
                <a:cs typeface="Calibri"/>
              </a:rPr>
              <a:t>+ B</a:t>
            </a:r>
            <a:r>
              <a:rPr sz="2000" baseline="-20833" dirty="0">
                <a:latin typeface="Calibri"/>
                <a:cs typeface="Calibri"/>
              </a:rPr>
              <a:t>2</a:t>
            </a:r>
            <a:r>
              <a:rPr sz="2000" dirty="0">
                <a:latin typeface="Calibri"/>
                <a:cs typeface="Calibri"/>
              </a:rPr>
              <a:t>x</a:t>
            </a:r>
            <a:r>
              <a:rPr sz="2000" baseline="-20833" dirty="0">
                <a:latin typeface="Calibri"/>
                <a:cs typeface="Calibri"/>
              </a:rPr>
              <a:t>2</a:t>
            </a:r>
            <a:r>
              <a:rPr sz="2000" spc="172" baseline="-20833"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a:t>
            </a:r>
            <a:r>
              <a:rPr sz="2000" spc="5" dirty="0">
                <a:latin typeface="Calibri"/>
                <a:cs typeface="Calibri"/>
              </a:rPr>
              <a:t> </a:t>
            </a:r>
            <a:r>
              <a:rPr sz="2000" spc="-5" dirty="0">
                <a:latin typeface="Calibri"/>
                <a:cs typeface="Calibri"/>
              </a:rPr>
              <a:t>B</a:t>
            </a:r>
            <a:r>
              <a:rPr sz="2000" spc="-7" baseline="-20833" dirty="0">
                <a:latin typeface="Calibri"/>
                <a:cs typeface="Calibri"/>
              </a:rPr>
              <a:t>n</a:t>
            </a:r>
            <a:r>
              <a:rPr sz="2000" spc="-5" dirty="0">
                <a:latin typeface="Calibri"/>
                <a:cs typeface="Calibri"/>
              </a:rPr>
              <a:t>x</a:t>
            </a:r>
            <a:r>
              <a:rPr sz="2000" spc="-7" baseline="-20833" dirty="0">
                <a:latin typeface="Calibri"/>
                <a:cs typeface="Calibri"/>
              </a:rPr>
              <a:t>n</a:t>
            </a:r>
            <a:endParaRPr sz="2000" baseline="-20833"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7374" y="461581"/>
            <a:ext cx="6450330" cy="696595"/>
          </a:xfrm>
          <a:prstGeom prst="rect">
            <a:avLst/>
          </a:prstGeom>
        </p:spPr>
        <p:txBody>
          <a:bodyPr vert="horz" wrap="square" lIns="0" tIns="13335" rIns="0" bIns="0" rtlCol="0">
            <a:spAutoFit/>
          </a:bodyPr>
          <a:lstStyle/>
          <a:p>
            <a:pPr marL="12700">
              <a:lnSpc>
                <a:spcPct val="100000"/>
              </a:lnSpc>
              <a:spcBef>
                <a:spcPts val="105"/>
              </a:spcBef>
            </a:pPr>
            <a:r>
              <a:rPr dirty="0"/>
              <a:t>Linear</a:t>
            </a:r>
            <a:r>
              <a:rPr spc="-15" dirty="0"/>
              <a:t> Regression</a:t>
            </a:r>
            <a:r>
              <a:rPr spc="-35" dirty="0"/>
              <a:t> </a:t>
            </a:r>
            <a:r>
              <a:rPr dirty="0"/>
              <a:t>ML</a:t>
            </a:r>
            <a:r>
              <a:rPr spc="-15" dirty="0"/>
              <a:t> </a:t>
            </a:r>
            <a:r>
              <a:rPr dirty="0"/>
              <a:t>Model</a:t>
            </a:r>
          </a:p>
        </p:txBody>
      </p:sp>
      <p:sp>
        <p:nvSpPr>
          <p:cNvPr id="3" name="object 3"/>
          <p:cNvSpPr txBox="1"/>
          <p:nvPr/>
        </p:nvSpPr>
        <p:spPr>
          <a:xfrm>
            <a:off x="246765" y="2025897"/>
            <a:ext cx="4391025" cy="1868845"/>
          </a:xfrm>
          <a:prstGeom prst="rect">
            <a:avLst/>
          </a:prstGeom>
        </p:spPr>
        <p:txBody>
          <a:bodyPr vert="horz" wrap="square" lIns="0" tIns="74295" rIns="0" bIns="0" rtlCol="0">
            <a:spAutoFit/>
          </a:bodyPr>
          <a:lstStyle/>
          <a:p>
            <a:pPr marL="208279" marR="299720" indent="-182880">
              <a:lnSpc>
                <a:spcPct val="80000"/>
              </a:lnSpc>
              <a:spcBef>
                <a:spcPts val="585"/>
              </a:spcBef>
              <a:buFont typeface="Arial"/>
              <a:buChar char="•"/>
              <a:tabLst>
                <a:tab pos="208279" algn="l"/>
              </a:tabLst>
            </a:pPr>
            <a:r>
              <a:rPr sz="2000" spc="-25" dirty="0">
                <a:latin typeface="Calibri"/>
                <a:cs typeface="Calibri"/>
              </a:rPr>
              <a:t>Training</a:t>
            </a:r>
            <a:r>
              <a:rPr sz="2000" spc="-5" dirty="0">
                <a:latin typeface="Calibri"/>
                <a:cs typeface="Calibri"/>
              </a:rPr>
              <a:t> </a:t>
            </a:r>
            <a:r>
              <a:rPr sz="2000" dirty="0">
                <a:latin typeface="Calibri"/>
                <a:cs typeface="Calibri"/>
              </a:rPr>
              <a:t>a</a:t>
            </a:r>
            <a:r>
              <a:rPr sz="2000" spc="-5" dirty="0">
                <a:latin typeface="Calibri"/>
                <a:cs typeface="Calibri"/>
              </a:rPr>
              <a:t> linear</a:t>
            </a:r>
            <a:r>
              <a:rPr sz="2000" spc="10" dirty="0">
                <a:latin typeface="Calibri"/>
                <a:cs typeface="Calibri"/>
              </a:rPr>
              <a:t> </a:t>
            </a:r>
            <a:r>
              <a:rPr sz="2000" spc="-10" dirty="0">
                <a:latin typeface="Calibri"/>
                <a:cs typeface="Calibri"/>
              </a:rPr>
              <a:t>regression</a:t>
            </a:r>
            <a:r>
              <a:rPr sz="2000" spc="20" dirty="0">
                <a:latin typeface="Calibri"/>
                <a:cs typeface="Calibri"/>
              </a:rPr>
              <a:t> </a:t>
            </a:r>
            <a:r>
              <a:rPr sz="2000" dirty="0">
                <a:latin typeface="Calibri"/>
                <a:cs typeface="Calibri"/>
              </a:rPr>
              <a:t>ML</a:t>
            </a:r>
            <a:r>
              <a:rPr sz="2000" spc="-10" dirty="0">
                <a:latin typeface="Calibri"/>
                <a:cs typeface="Calibri"/>
              </a:rPr>
              <a:t> </a:t>
            </a:r>
            <a:r>
              <a:rPr sz="2000" spc="-5" dirty="0">
                <a:latin typeface="Calibri"/>
                <a:cs typeface="Calibri"/>
              </a:rPr>
              <a:t>model </a:t>
            </a:r>
            <a:r>
              <a:rPr sz="2000" spc="-440" dirty="0">
                <a:latin typeface="Calibri"/>
                <a:cs typeface="Calibri"/>
              </a:rPr>
              <a:t> </a:t>
            </a:r>
            <a:r>
              <a:rPr sz="2000" dirty="0">
                <a:latin typeface="Calibri"/>
                <a:cs typeface="Calibri"/>
              </a:rPr>
              <a:t>means</a:t>
            </a:r>
            <a:r>
              <a:rPr sz="2000" spc="-5" dirty="0">
                <a:latin typeface="Calibri"/>
                <a:cs typeface="Calibri"/>
              </a:rPr>
              <a:t> </a:t>
            </a:r>
            <a:r>
              <a:rPr sz="2000" spc="-10" dirty="0">
                <a:latin typeface="Calibri"/>
                <a:cs typeface="Calibri"/>
              </a:rPr>
              <a:t>estimating</a:t>
            </a:r>
            <a:r>
              <a:rPr sz="2000" spc="25" dirty="0">
                <a:latin typeface="Calibri"/>
                <a:cs typeface="Calibri"/>
              </a:rPr>
              <a:t> </a:t>
            </a:r>
            <a:r>
              <a:rPr sz="2000" dirty="0">
                <a:latin typeface="Calibri"/>
                <a:cs typeface="Calibri"/>
              </a:rPr>
              <a:t>the</a:t>
            </a:r>
            <a:r>
              <a:rPr sz="2000" spc="-5" dirty="0">
                <a:latin typeface="Calibri"/>
                <a:cs typeface="Calibri"/>
              </a:rPr>
              <a:t> values</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 </a:t>
            </a:r>
            <a:r>
              <a:rPr sz="2000" spc="5" dirty="0">
                <a:latin typeface="Calibri"/>
                <a:cs typeface="Calibri"/>
              </a:rPr>
              <a:t> </a:t>
            </a:r>
            <a:r>
              <a:rPr sz="2000" spc="-10" dirty="0">
                <a:latin typeface="Calibri"/>
                <a:cs typeface="Calibri"/>
              </a:rPr>
              <a:t>coefficients</a:t>
            </a:r>
            <a:r>
              <a:rPr sz="2000" spc="10" dirty="0">
                <a:latin typeface="Calibri"/>
                <a:cs typeface="Calibri"/>
              </a:rPr>
              <a:t> </a:t>
            </a:r>
            <a:r>
              <a:rPr sz="2000" spc="5" dirty="0">
                <a:latin typeface="Calibri"/>
                <a:cs typeface="Calibri"/>
              </a:rPr>
              <a:t>(</a:t>
            </a:r>
            <a:r>
              <a:rPr sz="2000" spc="5" dirty="0">
                <a:solidFill>
                  <a:srgbClr val="FF0000"/>
                </a:solidFill>
                <a:latin typeface="Calibri"/>
                <a:cs typeface="Calibri"/>
              </a:rPr>
              <a:t>B</a:t>
            </a:r>
            <a:r>
              <a:rPr sz="1950" spc="7" baseline="-21367" dirty="0">
                <a:solidFill>
                  <a:srgbClr val="FF0000"/>
                </a:solidFill>
                <a:latin typeface="Calibri"/>
                <a:cs typeface="Calibri"/>
              </a:rPr>
              <a:t>0</a:t>
            </a:r>
            <a:r>
              <a:rPr sz="2000" spc="5" dirty="0">
                <a:solidFill>
                  <a:srgbClr val="FF0000"/>
                </a:solidFill>
                <a:latin typeface="Calibri"/>
                <a:cs typeface="Calibri"/>
              </a:rPr>
              <a:t>,</a:t>
            </a:r>
            <a:r>
              <a:rPr sz="2000" spc="-5" dirty="0">
                <a:solidFill>
                  <a:srgbClr val="FF0000"/>
                </a:solidFill>
                <a:latin typeface="Calibri"/>
                <a:cs typeface="Calibri"/>
              </a:rPr>
              <a:t> </a:t>
            </a:r>
            <a:r>
              <a:rPr sz="2000" dirty="0">
                <a:solidFill>
                  <a:srgbClr val="FF0000"/>
                </a:solidFill>
                <a:latin typeface="Calibri"/>
                <a:cs typeface="Calibri"/>
              </a:rPr>
              <a:t>B</a:t>
            </a:r>
            <a:r>
              <a:rPr sz="1950" baseline="-21367" dirty="0">
                <a:solidFill>
                  <a:srgbClr val="FF0000"/>
                </a:solidFill>
                <a:latin typeface="Calibri"/>
                <a:cs typeface="Calibri"/>
              </a:rPr>
              <a:t>1</a:t>
            </a:r>
            <a:r>
              <a:rPr sz="2000" dirty="0">
                <a:solidFill>
                  <a:srgbClr val="FF0000"/>
                </a:solidFill>
                <a:latin typeface="Calibri"/>
                <a:cs typeface="Calibri"/>
              </a:rPr>
              <a:t>,</a:t>
            </a:r>
            <a:r>
              <a:rPr sz="2000" spc="-5" dirty="0">
                <a:solidFill>
                  <a:srgbClr val="FF0000"/>
                </a:solidFill>
                <a:latin typeface="Calibri"/>
                <a:cs typeface="Calibri"/>
              </a:rPr>
              <a:t> </a:t>
            </a:r>
            <a:r>
              <a:rPr sz="2000" dirty="0">
                <a:solidFill>
                  <a:srgbClr val="FF0000"/>
                </a:solidFill>
                <a:latin typeface="Calibri"/>
                <a:cs typeface="Calibri"/>
              </a:rPr>
              <a:t>B</a:t>
            </a:r>
            <a:r>
              <a:rPr sz="1950" baseline="-21367" dirty="0">
                <a:solidFill>
                  <a:srgbClr val="FF0000"/>
                </a:solidFill>
                <a:latin typeface="Calibri"/>
                <a:cs typeface="Calibri"/>
              </a:rPr>
              <a:t>2</a:t>
            </a:r>
            <a:r>
              <a:rPr sz="2000" dirty="0">
                <a:solidFill>
                  <a:srgbClr val="FF0000"/>
                </a:solidFill>
                <a:latin typeface="Calibri"/>
                <a:cs typeface="Calibri"/>
              </a:rPr>
              <a:t>, </a:t>
            </a:r>
            <a:r>
              <a:rPr sz="2000" spc="-5" dirty="0">
                <a:solidFill>
                  <a:srgbClr val="FF0000"/>
                </a:solidFill>
                <a:latin typeface="Calibri"/>
                <a:cs typeface="Calibri"/>
              </a:rPr>
              <a:t>…, </a:t>
            </a:r>
            <a:r>
              <a:rPr sz="2000" spc="5" dirty="0">
                <a:solidFill>
                  <a:srgbClr val="FF0000"/>
                </a:solidFill>
                <a:latin typeface="Calibri"/>
                <a:cs typeface="Calibri"/>
              </a:rPr>
              <a:t>B</a:t>
            </a:r>
            <a:r>
              <a:rPr sz="1950" spc="7" baseline="-21367" dirty="0">
                <a:solidFill>
                  <a:srgbClr val="FF0000"/>
                </a:solidFill>
                <a:latin typeface="Calibri"/>
                <a:cs typeface="Calibri"/>
              </a:rPr>
              <a:t>n</a:t>
            </a:r>
            <a:r>
              <a:rPr sz="2000" spc="5" dirty="0">
                <a:solidFill>
                  <a:srgbClr val="FF0000"/>
                </a:solidFill>
                <a:latin typeface="Calibri"/>
                <a:cs typeface="Calibri"/>
              </a:rPr>
              <a:t>)</a:t>
            </a:r>
            <a:r>
              <a:rPr sz="2000" spc="-5" dirty="0">
                <a:solidFill>
                  <a:srgbClr val="FF0000"/>
                </a:solidFill>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the </a:t>
            </a:r>
            <a:r>
              <a:rPr sz="2000" spc="-434" dirty="0">
                <a:latin typeface="Calibri"/>
                <a:cs typeface="Calibri"/>
              </a:rPr>
              <a:t> </a:t>
            </a:r>
            <a:r>
              <a:rPr sz="2000" spc="-5" dirty="0">
                <a:latin typeface="Calibri"/>
                <a:cs typeface="Calibri"/>
              </a:rPr>
              <a:t>training</a:t>
            </a:r>
            <a:r>
              <a:rPr sz="2000" spc="-10" dirty="0">
                <a:latin typeface="Calibri"/>
                <a:cs typeface="Calibri"/>
              </a:rPr>
              <a:t> data.</a:t>
            </a:r>
            <a:endParaRPr sz="2000" dirty="0">
              <a:latin typeface="Calibri"/>
              <a:cs typeface="Calibri"/>
            </a:endParaRPr>
          </a:p>
          <a:p>
            <a:pPr marL="208279" marR="153670" indent="-182880">
              <a:lnSpc>
                <a:spcPct val="80000"/>
              </a:lnSpc>
              <a:spcBef>
                <a:spcPts val="480"/>
              </a:spcBef>
              <a:buFont typeface="Arial"/>
              <a:buChar char="•"/>
              <a:tabLst>
                <a:tab pos="208279" algn="l"/>
              </a:tabLst>
            </a:pPr>
            <a:r>
              <a:rPr sz="2000" dirty="0">
                <a:latin typeface="Calibri"/>
                <a:cs typeface="Calibri"/>
              </a:rPr>
              <a:t>The</a:t>
            </a:r>
            <a:r>
              <a:rPr sz="2000" spc="-5" dirty="0">
                <a:latin typeface="Calibri"/>
                <a:cs typeface="Calibri"/>
              </a:rPr>
              <a:t> </a:t>
            </a:r>
            <a:r>
              <a:rPr sz="2000" spc="-10" dirty="0">
                <a:latin typeface="Calibri"/>
                <a:cs typeface="Calibri"/>
              </a:rPr>
              <a:t>figure</a:t>
            </a:r>
            <a:r>
              <a:rPr sz="2000" spc="-15" dirty="0">
                <a:latin typeface="Calibri"/>
                <a:cs typeface="Calibri"/>
              </a:rPr>
              <a:t> to</a:t>
            </a:r>
            <a:r>
              <a:rPr sz="2000" spc="-10" dirty="0">
                <a:latin typeface="Calibri"/>
                <a:cs typeface="Calibri"/>
              </a:rPr>
              <a:t> </a:t>
            </a:r>
            <a:r>
              <a:rPr sz="2000" dirty="0">
                <a:latin typeface="Calibri"/>
                <a:cs typeface="Calibri"/>
              </a:rPr>
              <a:t>the </a:t>
            </a:r>
            <a:r>
              <a:rPr lang="en-US" sz="2000" spc="-5" dirty="0">
                <a:latin typeface="Calibri"/>
                <a:cs typeface="Calibri"/>
              </a:rPr>
              <a:t>right</a:t>
            </a:r>
            <a:r>
              <a:rPr sz="2000" dirty="0">
                <a:latin typeface="Calibri"/>
                <a:cs typeface="Calibri"/>
              </a:rPr>
              <a:t> </a:t>
            </a:r>
            <a:r>
              <a:rPr sz="2000" spc="-15" dirty="0">
                <a:latin typeface="Calibri"/>
                <a:cs typeface="Calibri"/>
              </a:rPr>
              <a:t>illustrates</a:t>
            </a:r>
            <a:r>
              <a:rPr sz="2000" spc="45" dirty="0">
                <a:latin typeface="Calibri"/>
                <a:cs typeface="Calibri"/>
              </a:rPr>
              <a:t> </a:t>
            </a:r>
            <a:r>
              <a:rPr sz="2000" spc="-5" dirty="0">
                <a:latin typeface="Calibri"/>
                <a:cs typeface="Calibri"/>
              </a:rPr>
              <a:t>how </a:t>
            </a:r>
            <a:r>
              <a:rPr sz="2000" dirty="0">
                <a:latin typeface="Calibri"/>
                <a:cs typeface="Calibri"/>
              </a:rPr>
              <a:t> </a:t>
            </a:r>
            <a:r>
              <a:rPr sz="2000" spc="-10" dirty="0">
                <a:latin typeface="Calibri"/>
                <a:cs typeface="Calibri"/>
              </a:rPr>
              <a:t>“regression”</a:t>
            </a:r>
            <a:r>
              <a:rPr sz="2000" dirty="0">
                <a:latin typeface="Calibri"/>
                <a:cs typeface="Calibri"/>
              </a:rPr>
              <a:t> fits</a:t>
            </a:r>
            <a:r>
              <a:rPr sz="2000" spc="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training</a:t>
            </a:r>
            <a:r>
              <a:rPr sz="2000" dirty="0">
                <a:latin typeface="Calibri"/>
                <a:cs typeface="Calibri"/>
              </a:rPr>
              <a:t> </a:t>
            </a:r>
            <a:r>
              <a:rPr sz="2000" spc="-15" dirty="0">
                <a:latin typeface="Calibri"/>
                <a:cs typeface="Calibri"/>
              </a:rPr>
              <a:t>data</a:t>
            </a:r>
            <a:r>
              <a:rPr sz="2000" spc="-5" dirty="0">
                <a:latin typeface="Calibri"/>
                <a:cs typeface="Calibri"/>
              </a:rPr>
              <a:t> </a:t>
            </a:r>
            <a:r>
              <a:rPr sz="2000" dirty="0">
                <a:latin typeface="Calibri"/>
                <a:cs typeface="Calibri"/>
              </a:rPr>
              <a:t>(</a:t>
            </a:r>
            <a:r>
              <a:rPr sz="2000" dirty="0">
                <a:solidFill>
                  <a:srgbClr val="0070C0"/>
                </a:solidFill>
                <a:latin typeface="Calibri"/>
                <a:cs typeface="Calibri"/>
              </a:rPr>
              <a:t>blue </a:t>
            </a:r>
            <a:r>
              <a:rPr sz="2000" spc="-434" dirty="0">
                <a:solidFill>
                  <a:srgbClr val="0070C0"/>
                </a:solidFill>
                <a:latin typeface="Calibri"/>
                <a:cs typeface="Calibri"/>
              </a:rPr>
              <a:t> </a:t>
            </a:r>
            <a:r>
              <a:rPr sz="2000" spc="-5" dirty="0">
                <a:solidFill>
                  <a:srgbClr val="0070C0"/>
                </a:solidFill>
                <a:latin typeface="Calibri"/>
                <a:cs typeface="Calibri"/>
              </a:rPr>
              <a:t>dots</a:t>
            </a:r>
            <a:r>
              <a:rPr sz="2000" spc="-5" dirty="0">
                <a:latin typeface="Calibri"/>
                <a:cs typeface="Calibri"/>
              </a:rPr>
              <a:t>)</a:t>
            </a:r>
            <a:r>
              <a:rPr sz="2000" spc="-10" dirty="0">
                <a:latin typeface="Calibri"/>
                <a:cs typeface="Calibri"/>
              </a:rPr>
              <a:t> </a:t>
            </a:r>
            <a:r>
              <a:rPr sz="2000" spc="-15" dirty="0">
                <a:latin typeface="Calibri"/>
                <a:cs typeface="Calibri"/>
              </a:rPr>
              <a:t>to</a:t>
            </a:r>
            <a:r>
              <a:rPr sz="2000" dirty="0">
                <a:latin typeface="Calibri"/>
                <a:cs typeface="Calibri"/>
              </a:rPr>
              <a:t> the </a:t>
            </a:r>
            <a:r>
              <a:rPr sz="2000" spc="-10" dirty="0">
                <a:solidFill>
                  <a:srgbClr val="FF0000"/>
                </a:solidFill>
                <a:latin typeface="Calibri"/>
                <a:cs typeface="Calibri"/>
              </a:rPr>
              <a:t>red </a:t>
            </a:r>
            <a:r>
              <a:rPr sz="2000" spc="-5" dirty="0">
                <a:solidFill>
                  <a:srgbClr val="FF0000"/>
                </a:solidFill>
                <a:latin typeface="Calibri"/>
                <a:cs typeface="Calibri"/>
              </a:rPr>
              <a:t>line</a:t>
            </a:r>
            <a:r>
              <a:rPr sz="2000" spc="-5" dirty="0">
                <a:latin typeface="Calibri"/>
                <a:cs typeface="Calibri"/>
              </a:rPr>
              <a:t>.</a:t>
            </a:r>
            <a:endParaRPr sz="2000" dirty="0">
              <a:latin typeface="Calibri"/>
              <a:cs typeface="Calibri"/>
            </a:endParaRPr>
          </a:p>
        </p:txBody>
      </p:sp>
      <p:sp>
        <p:nvSpPr>
          <p:cNvPr id="5" name="object 5"/>
          <p:cNvSpPr txBox="1"/>
          <p:nvPr/>
        </p:nvSpPr>
        <p:spPr>
          <a:xfrm>
            <a:off x="3660647" y="5731764"/>
            <a:ext cx="1865630" cy="646430"/>
          </a:xfrm>
          <a:prstGeom prst="rect">
            <a:avLst/>
          </a:prstGeom>
          <a:ln w="9144">
            <a:solidFill>
              <a:srgbClr val="4F81BD"/>
            </a:solidFill>
          </a:ln>
        </p:spPr>
        <p:txBody>
          <a:bodyPr vert="horz" wrap="square" lIns="0" tIns="29845" rIns="0" bIns="0" rtlCol="0">
            <a:spAutoFit/>
          </a:bodyPr>
          <a:lstStyle/>
          <a:p>
            <a:pPr marL="631190" marR="94615" indent="-530860">
              <a:lnSpc>
                <a:spcPct val="100000"/>
              </a:lnSpc>
              <a:spcBef>
                <a:spcPts val="235"/>
              </a:spcBef>
            </a:pPr>
            <a:r>
              <a:rPr sz="1800" spc="-5" dirty="0">
                <a:latin typeface="Calibri"/>
                <a:cs typeface="Calibri"/>
              </a:rPr>
              <a:t>Machine Learning </a:t>
            </a:r>
            <a:r>
              <a:rPr sz="1800" spc="-395" dirty="0">
                <a:latin typeface="Calibri"/>
                <a:cs typeface="Calibri"/>
              </a:rPr>
              <a:t> </a:t>
            </a:r>
            <a:r>
              <a:rPr sz="1800" spc="-5" dirty="0">
                <a:latin typeface="Calibri"/>
                <a:cs typeface="Calibri"/>
              </a:rPr>
              <a:t>Model</a:t>
            </a:r>
            <a:endParaRPr sz="1800">
              <a:latin typeface="Calibri"/>
              <a:cs typeface="Calibri"/>
            </a:endParaRPr>
          </a:p>
        </p:txBody>
      </p:sp>
      <p:sp>
        <p:nvSpPr>
          <p:cNvPr id="6" name="object 6"/>
          <p:cNvSpPr txBox="1"/>
          <p:nvPr/>
        </p:nvSpPr>
        <p:spPr>
          <a:xfrm>
            <a:off x="586680" y="5515393"/>
            <a:ext cx="2398395" cy="671830"/>
          </a:xfrm>
          <a:prstGeom prst="rect">
            <a:avLst/>
          </a:prstGeom>
        </p:spPr>
        <p:txBody>
          <a:bodyPr vert="horz" wrap="square" lIns="0" tIns="61594" rIns="0" bIns="0" rtlCol="0">
            <a:spAutoFit/>
          </a:bodyPr>
          <a:lstStyle/>
          <a:p>
            <a:pPr marL="15240" algn="ctr">
              <a:lnSpc>
                <a:spcPct val="100000"/>
              </a:lnSpc>
              <a:spcBef>
                <a:spcPts val="484"/>
              </a:spcBef>
            </a:pPr>
            <a:r>
              <a:rPr sz="1800" dirty="0">
                <a:solidFill>
                  <a:srgbClr val="FF0000"/>
                </a:solidFill>
                <a:latin typeface="Calibri"/>
                <a:cs typeface="Calibri"/>
              </a:rPr>
              <a:t>x</a:t>
            </a:r>
            <a:r>
              <a:rPr sz="1800" baseline="-20833" dirty="0">
                <a:solidFill>
                  <a:srgbClr val="FF0000"/>
                </a:solidFill>
                <a:latin typeface="Calibri"/>
                <a:cs typeface="Calibri"/>
              </a:rPr>
              <a:t>1</a:t>
            </a:r>
            <a:r>
              <a:rPr sz="1800" dirty="0">
                <a:solidFill>
                  <a:srgbClr val="FF0000"/>
                </a:solidFill>
                <a:latin typeface="Calibri"/>
                <a:cs typeface="Calibri"/>
              </a:rPr>
              <a:t>,</a:t>
            </a:r>
            <a:r>
              <a:rPr sz="1800" spc="-25" dirty="0">
                <a:solidFill>
                  <a:srgbClr val="FF0000"/>
                </a:solidFill>
                <a:latin typeface="Calibri"/>
                <a:cs typeface="Calibri"/>
              </a:rPr>
              <a:t> </a:t>
            </a:r>
            <a:r>
              <a:rPr sz="1800" spc="-5" dirty="0">
                <a:solidFill>
                  <a:srgbClr val="FF0000"/>
                </a:solidFill>
                <a:latin typeface="Calibri"/>
                <a:cs typeface="Calibri"/>
              </a:rPr>
              <a:t>x</a:t>
            </a:r>
            <a:r>
              <a:rPr sz="1800" spc="-7" baseline="-20833" dirty="0">
                <a:solidFill>
                  <a:srgbClr val="FF0000"/>
                </a:solidFill>
                <a:latin typeface="Calibri"/>
                <a:cs typeface="Calibri"/>
              </a:rPr>
              <a:t>2</a:t>
            </a:r>
            <a:r>
              <a:rPr sz="1800" spc="-5"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a:t>
            </a:r>
            <a:r>
              <a:rPr sz="1800" spc="-25" dirty="0">
                <a:solidFill>
                  <a:srgbClr val="FF0000"/>
                </a:solidFill>
                <a:latin typeface="Calibri"/>
                <a:cs typeface="Calibri"/>
              </a:rPr>
              <a:t> </a:t>
            </a:r>
            <a:r>
              <a:rPr sz="1800" spc="-5" dirty="0">
                <a:solidFill>
                  <a:srgbClr val="FF0000"/>
                </a:solidFill>
                <a:latin typeface="Calibri"/>
                <a:cs typeface="Calibri"/>
              </a:rPr>
              <a:t>x</a:t>
            </a:r>
            <a:r>
              <a:rPr sz="1800" spc="-7" baseline="-20833" dirty="0">
                <a:solidFill>
                  <a:srgbClr val="FF0000"/>
                </a:solidFill>
                <a:latin typeface="Calibri"/>
                <a:cs typeface="Calibri"/>
              </a:rPr>
              <a:t>n</a:t>
            </a:r>
            <a:endParaRPr sz="1800" baseline="-20833">
              <a:latin typeface="Calibri"/>
              <a:cs typeface="Calibri"/>
            </a:endParaRPr>
          </a:p>
          <a:p>
            <a:pPr algn="ctr">
              <a:lnSpc>
                <a:spcPct val="100000"/>
              </a:lnSpc>
              <a:spcBef>
                <a:spcPts val="384"/>
              </a:spcBef>
            </a:pPr>
            <a:r>
              <a:rPr sz="1800" spc="-5" dirty="0">
                <a:latin typeface="Calibri"/>
                <a:cs typeface="Calibri"/>
              </a:rPr>
              <a:t>input </a:t>
            </a:r>
            <a:r>
              <a:rPr sz="1800" spc="-15" dirty="0">
                <a:latin typeface="Calibri"/>
                <a:cs typeface="Calibri"/>
              </a:rPr>
              <a:t>(features</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object)</a:t>
            </a:r>
            <a:endParaRPr sz="1800">
              <a:latin typeface="Calibri"/>
              <a:cs typeface="Calibri"/>
            </a:endParaRPr>
          </a:p>
        </p:txBody>
      </p:sp>
      <p:grpSp>
        <p:nvGrpSpPr>
          <p:cNvPr id="7" name="object 7"/>
          <p:cNvGrpSpPr/>
          <p:nvPr/>
        </p:nvGrpSpPr>
        <p:grpSpPr>
          <a:xfrm>
            <a:off x="3063239" y="6004048"/>
            <a:ext cx="591185" cy="101600"/>
            <a:chOff x="3063239" y="6004048"/>
            <a:chExt cx="591185" cy="101600"/>
          </a:xfrm>
        </p:grpSpPr>
        <p:sp>
          <p:nvSpPr>
            <p:cNvPr id="8" name="object 8"/>
            <p:cNvSpPr/>
            <p:nvPr/>
          </p:nvSpPr>
          <p:spPr>
            <a:xfrm>
              <a:off x="3063239" y="605485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9" name="object 9"/>
            <p:cNvSpPr/>
            <p:nvPr/>
          </p:nvSpPr>
          <p:spPr>
            <a:xfrm>
              <a:off x="3571618" y="6010398"/>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10" name="object 10"/>
          <p:cNvSpPr txBox="1"/>
          <p:nvPr/>
        </p:nvSpPr>
        <p:spPr>
          <a:xfrm>
            <a:off x="6201230" y="5515427"/>
            <a:ext cx="2165985" cy="671830"/>
          </a:xfrm>
          <a:prstGeom prst="rect">
            <a:avLst/>
          </a:prstGeom>
        </p:spPr>
        <p:txBody>
          <a:bodyPr vert="horz" wrap="square" lIns="0" tIns="61594" rIns="0" bIns="0" rtlCol="0">
            <a:spAutoFit/>
          </a:bodyPr>
          <a:lstStyle/>
          <a:p>
            <a:pPr marL="34925" algn="ctr">
              <a:lnSpc>
                <a:spcPct val="100000"/>
              </a:lnSpc>
              <a:spcBef>
                <a:spcPts val="484"/>
              </a:spcBef>
            </a:pPr>
            <a:r>
              <a:rPr sz="1800" dirty="0">
                <a:solidFill>
                  <a:srgbClr val="FF0000"/>
                </a:solidFill>
                <a:latin typeface="Calibri"/>
                <a:cs typeface="Calibri"/>
              </a:rPr>
              <a:t>y</a:t>
            </a:r>
            <a:endParaRPr sz="1800">
              <a:latin typeface="Calibri"/>
              <a:cs typeface="Calibri"/>
            </a:endParaRPr>
          </a:p>
          <a:p>
            <a:pPr algn="ctr">
              <a:lnSpc>
                <a:spcPct val="100000"/>
              </a:lnSpc>
              <a:spcBef>
                <a:spcPts val="384"/>
              </a:spcBef>
            </a:pPr>
            <a:r>
              <a:rPr sz="1800" spc="-5" dirty="0">
                <a:latin typeface="Calibri"/>
                <a:cs typeface="Calibri"/>
              </a:rPr>
              <a:t>output</a:t>
            </a:r>
            <a:r>
              <a:rPr sz="1800" spc="-15" dirty="0">
                <a:latin typeface="Calibri"/>
                <a:cs typeface="Calibri"/>
              </a:rPr>
              <a:t> </a:t>
            </a:r>
            <a:r>
              <a:rPr sz="1800" spc="-5" dirty="0">
                <a:latin typeface="Calibri"/>
                <a:cs typeface="Calibri"/>
              </a:rPr>
              <a:t>(class</a:t>
            </a:r>
            <a:r>
              <a:rPr sz="180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1" name="object 11"/>
          <p:cNvGrpSpPr/>
          <p:nvPr/>
        </p:nvGrpSpPr>
        <p:grpSpPr>
          <a:xfrm>
            <a:off x="5526023" y="6004055"/>
            <a:ext cx="591185" cy="101600"/>
            <a:chOff x="5526023" y="6004055"/>
            <a:chExt cx="591185" cy="101600"/>
          </a:xfrm>
        </p:grpSpPr>
        <p:sp>
          <p:nvSpPr>
            <p:cNvPr id="12" name="object 12"/>
            <p:cNvSpPr/>
            <p:nvPr/>
          </p:nvSpPr>
          <p:spPr>
            <a:xfrm>
              <a:off x="5526023" y="6054853"/>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3" name="object 13"/>
            <p:cNvSpPr/>
            <p:nvPr/>
          </p:nvSpPr>
          <p:spPr>
            <a:xfrm>
              <a:off x="6034402" y="6010405"/>
              <a:ext cx="76200" cy="88900"/>
            </a:xfrm>
            <a:custGeom>
              <a:avLst/>
              <a:gdLst/>
              <a:ahLst/>
              <a:cxnLst/>
              <a:rect l="l" t="t" r="r" b="b"/>
              <a:pathLst>
                <a:path w="76200" h="88900">
                  <a:moveTo>
                    <a:pt x="0" y="88899"/>
                  </a:moveTo>
                  <a:lnTo>
                    <a:pt x="76200" y="44449"/>
                  </a:lnTo>
                  <a:lnTo>
                    <a:pt x="0" y="0"/>
                  </a:lnTo>
                </a:path>
              </a:pathLst>
            </a:custGeom>
            <a:ln w="12700">
              <a:solidFill>
                <a:srgbClr val="4A7EBB"/>
              </a:solidFill>
            </a:ln>
          </p:spPr>
          <p:txBody>
            <a:bodyPr wrap="square" lIns="0" tIns="0" rIns="0" bIns="0" rtlCol="0"/>
            <a:lstStyle/>
            <a:p>
              <a:endParaRPr/>
            </a:p>
          </p:txBody>
        </p:sp>
      </p:grpSp>
      <p:sp>
        <p:nvSpPr>
          <p:cNvPr id="14" name="object 14"/>
          <p:cNvSpPr txBox="1"/>
          <p:nvPr/>
        </p:nvSpPr>
        <p:spPr>
          <a:xfrm>
            <a:off x="4140708" y="5138928"/>
            <a:ext cx="905510" cy="370840"/>
          </a:xfrm>
          <a:prstGeom prst="rect">
            <a:avLst/>
          </a:prstGeom>
          <a:ln w="9144">
            <a:solidFill>
              <a:srgbClr val="4F81BD"/>
            </a:solidFill>
          </a:ln>
        </p:spPr>
        <p:txBody>
          <a:bodyPr vert="horz" wrap="square" lIns="0" tIns="30480" rIns="0" bIns="0" rtlCol="0">
            <a:spAutoFit/>
          </a:bodyPr>
          <a:lstStyle/>
          <a:p>
            <a:pPr marL="90170">
              <a:lnSpc>
                <a:spcPct val="100000"/>
              </a:lnSpc>
              <a:spcBef>
                <a:spcPts val="240"/>
              </a:spcBef>
            </a:pPr>
            <a:r>
              <a:rPr sz="1800" spc="-10" dirty="0">
                <a:latin typeface="Calibri"/>
                <a:cs typeface="Calibri"/>
              </a:rPr>
              <a:t>training</a:t>
            </a:r>
            <a:endParaRPr sz="1800">
              <a:latin typeface="Calibri"/>
              <a:cs typeface="Calibri"/>
            </a:endParaRPr>
          </a:p>
        </p:txBody>
      </p:sp>
      <p:grpSp>
        <p:nvGrpSpPr>
          <p:cNvPr id="15" name="object 15"/>
          <p:cNvGrpSpPr/>
          <p:nvPr/>
        </p:nvGrpSpPr>
        <p:grpSpPr>
          <a:xfrm>
            <a:off x="4542540" y="5509259"/>
            <a:ext cx="101600" cy="216535"/>
            <a:chOff x="4542540" y="5509259"/>
            <a:chExt cx="101600" cy="216535"/>
          </a:xfrm>
        </p:grpSpPr>
        <p:sp>
          <p:nvSpPr>
            <p:cNvPr id="16" name="object 16"/>
            <p:cNvSpPr/>
            <p:nvPr/>
          </p:nvSpPr>
          <p:spPr>
            <a:xfrm>
              <a:off x="4593335" y="5509259"/>
              <a:ext cx="0" cy="210185"/>
            </a:xfrm>
            <a:custGeom>
              <a:avLst/>
              <a:gdLst/>
              <a:ahLst/>
              <a:cxnLst/>
              <a:rect l="l" t="t" r="r" b="b"/>
              <a:pathLst>
                <a:path h="210185">
                  <a:moveTo>
                    <a:pt x="0" y="0"/>
                  </a:moveTo>
                  <a:lnTo>
                    <a:pt x="0" y="209930"/>
                  </a:lnTo>
                </a:path>
              </a:pathLst>
            </a:custGeom>
            <a:ln w="12700">
              <a:solidFill>
                <a:srgbClr val="4A7EBB"/>
              </a:solidFill>
            </a:ln>
          </p:spPr>
          <p:txBody>
            <a:bodyPr wrap="square" lIns="0" tIns="0" rIns="0" bIns="0" rtlCol="0"/>
            <a:lstStyle/>
            <a:p>
              <a:endParaRPr/>
            </a:p>
          </p:txBody>
        </p:sp>
        <p:sp>
          <p:nvSpPr>
            <p:cNvPr id="17" name="object 17"/>
            <p:cNvSpPr/>
            <p:nvPr/>
          </p:nvSpPr>
          <p:spPr>
            <a:xfrm>
              <a:off x="4548890" y="5642992"/>
              <a:ext cx="88900" cy="76200"/>
            </a:xfrm>
            <a:custGeom>
              <a:avLst/>
              <a:gdLst/>
              <a:ahLst/>
              <a:cxnLst/>
              <a:rect l="l" t="t" r="r" b="b"/>
              <a:pathLst>
                <a:path w="88900" h="76200">
                  <a:moveTo>
                    <a:pt x="88900" y="0"/>
                  </a:moveTo>
                  <a:lnTo>
                    <a:pt x="44450" y="76199"/>
                  </a:lnTo>
                  <a:lnTo>
                    <a:pt x="0" y="0"/>
                  </a:lnTo>
                </a:path>
              </a:pathLst>
            </a:custGeom>
            <a:ln w="12700">
              <a:solidFill>
                <a:srgbClr val="4A7EBB"/>
              </a:solidFill>
            </a:ln>
          </p:spPr>
          <p:txBody>
            <a:bodyPr wrap="square" lIns="0" tIns="0" rIns="0" bIns="0" rtlCol="0"/>
            <a:lstStyle/>
            <a:p>
              <a:endParaRPr/>
            </a:p>
          </p:txBody>
        </p:sp>
      </p:grpSp>
      <p:sp>
        <p:nvSpPr>
          <p:cNvPr id="18" name="object 18"/>
          <p:cNvSpPr txBox="1"/>
          <p:nvPr/>
        </p:nvSpPr>
        <p:spPr>
          <a:xfrm>
            <a:off x="5076352" y="5153019"/>
            <a:ext cx="1480820" cy="299720"/>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FF0000"/>
                </a:solidFill>
                <a:latin typeface="Calibri"/>
                <a:cs typeface="Calibri"/>
              </a:rPr>
              <a:t>B</a:t>
            </a:r>
            <a:r>
              <a:rPr sz="1800" baseline="-20833" dirty="0">
                <a:solidFill>
                  <a:srgbClr val="FF0000"/>
                </a:solidFill>
                <a:latin typeface="Calibri"/>
                <a:cs typeface="Calibri"/>
              </a:rPr>
              <a:t>0</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1</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2</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n</a:t>
            </a:r>
            <a:endParaRPr sz="1800" baseline="-20833">
              <a:latin typeface="Calibri"/>
              <a:cs typeface="Calibri"/>
            </a:endParaRPr>
          </a:p>
        </p:txBody>
      </p:sp>
      <p:pic>
        <p:nvPicPr>
          <p:cNvPr id="19" name="object 19"/>
          <p:cNvPicPr/>
          <p:nvPr/>
        </p:nvPicPr>
        <p:blipFill>
          <a:blip r:embed="rId2" cstate="print"/>
          <a:stretch>
            <a:fillRect/>
          </a:stretch>
        </p:blipFill>
        <p:spPr>
          <a:xfrm>
            <a:off x="4689103" y="1858486"/>
            <a:ext cx="4299282" cy="2790785"/>
          </a:xfrm>
          <a:prstGeom prst="rect">
            <a:avLst/>
          </a:prstGeom>
        </p:spPr>
      </p:pic>
      <p:sp>
        <p:nvSpPr>
          <p:cNvPr id="20" name="object 20"/>
          <p:cNvSpPr txBox="1"/>
          <p:nvPr/>
        </p:nvSpPr>
        <p:spPr>
          <a:xfrm>
            <a:off x="7054419" y="3599179"/>
            <a:ext cx="1120140" cy="299720"/>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FF0000"/>
                </a:solidFill>
                <a:latin typeface="Calibri"/>
                <a:cs typeface="Calibri"/>
              </a:rPr>
              <a:t>y</a:t>
            </a:r>
            <a:r>
              <a:rPr sz="1800" spc="-25" dirty="0">
                <a:solidFill>
                  <a:srgbClr val="FF0000"/>
                </a:solidFill>
                <a:latin typeface="Calibri"/>
                <a:cs typeface="Calibri"/>
              </a:rPr>
              <a:t> </a:t>
            </a:r>
            <a:r>
              <a:rPr sz="1800"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0</a:t>
            </a:r>
            <a:r>
              <a:rPr sz="1800" spc="172" baseline="-20833" dirty="0">
                <a:solidFill>
                  <a:srgbClr val="FF0000"/>
                </a:solidFill>
                <a:latin typeface="Calibri"/>
                <a:cs typeface="Calibri"/>
              </a:rPr>
              <a:t> </a:t>
            </a:r>
            <a:r>
              <a:rPr sz="1800"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1</a:t>
            </a:r>
            <a:r>
              <a:rPr sz="1800" dirty="0">
                <a:solidFill>
                  <a:srgbClr val="FF0000"/>
                </a:solidFill>
                <a:latin typeface="Calibri"/>
                <a:cs typeface="Calibri"/>
              </a:rPr>
              <a:t>x</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347" y="191833"/>
            <a:ext cx="6383020" cy="1243965"/>
          </a:xfrm>
          <a:prstGeom prst="rect">
            <a:avLst/>
          </a:prstGeom>
        </p:spPr>
        <p:txBody>
          <a:bodyPr vert="horz" wrap="square" lIns="0" tIns="12065" rIns="0" bIns="0" rtlCol="0">
            <a:spAutoFit/>
          </a:bodyPr>
          <a:lstStyle/>
          <a:p>
            <a:pPr marL="2077085" marR="5080" indent="-2065020">
              <a:lnSpc>
                <a:spcPct val="100000"/>
              </a:lnSpc>
              <a:spcBef>
                <a:spcPts val="95"/>
              </a:spcBef>
            </a:pPr>
            <a:r>
              <a:rPr sz="4000" spc="-5" dirty="0"/>
              <a:t>Making</a:t>
            </a:r>
            <a:r>
              <a:rPr sz="4000" spc="-30" dirty="0"/>
              <a:t> </a:t>
            </a:r>
            <a:r>
              <a:rPr sz="4000" spc="-10" dirty="0"/>
              <a:t>Predictions</a:t>
            </a:r>
            <a:r>
              <a:rPr sz="4000" spc="-40" dirty="0"/>
              <a:t> </a:t>
            </a:r>
            <a:r>
              <a:rPr sz="4000" spc="-5" dirty="0"/>
              <a:t>with</a:t>
            </a:r>
            <a:r>
              <a:rPr sz="4000" spc="-30" dirty="0"/>
              <a:t> </a:t>
            </a:r>
            <a:r>
              <a:rPr sz="4000" spc="-5" dirty="0"/>
              <a:t>Linear </a:t>
            </a:r>
            <a:r>
              <a:rPr sz="4000" spc="-890" dirty="0"/>
              <a:t> </a:t>
            </a:r>
            <a:r>
              <a:rPr sz="4000" spc="-20" dirty="0"/>
              <a:t>Regression</a:t>
            </a:r>
            <a:endParaRPr sz="4000"/>
          </a:p>
        </p:txBody>
      </p:sp>
      <p:sp>
        <p:nvSpPr>
          <p:cNvPr id="3" name="object 3"/>
          <p:cNvSpPr txBox="1"/>
          <p:nvPr/>
        </p:nvSpPr>
        <p:spPr>
          <a:xfrm>
            <a:off x="523240" y="1555496"/>
            <a:ext cx="7962900" cy="4396105"/>
          </a:xfrm>
          <a:prstGeom prst="rect">
            <a:avLst/>
          </a:prstGeom>
        </p:spPr>
        <p:txBody>
          <a:bodyPr vert="horz" wrap="square" lIns="0" tIns="76835" rIns="0" bIns="0" rtlCol="0">
            <a:spAutoFit/>
          </a:bodyPr>
          <a:lstStyle/>
          <a:p>
            <a:pPr marL="368300" marR="17780" indent="-342900">
              <a:lnSpc>
                <a:spcPts val="2110"/>
              </a:lnSpc>
              <a:spcBef>
                <a:spcPts val="605"/>
              </a:spcBef>
              <a:buFont typeface="Arial"/>
              <a:buChar char="•"/>
              <a:tabLst>
                <a:tab pos="367665" algn="l"/>
                <a:tab pos="368300" algn="l"/>
              </a:tabLst>
            </a:pPr>
            <a:r>
              <a:rPr sz="2200" spc="-15" dirty="0">
                <a:latin typeface="Calibri"/>
                <a:cs typeface="Calibri"/>
              </a:rPr>
              <a:t>Given</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5" dirty="0">
                <a:latin typeface="Calibri"/>
                <a:cs typeface="Calibri"/>
              </a:rPr>
              <a:t>representation</a:t>
            </a:r>
            <a:r>
              <a:rPr sz="220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linear </a:t>
            </a:r>
            <a:r>
              <a:rPr sz="2200" spc="-10" dirty="0">
                <a:latin typeface="Calibri"/>
                <a:cs typeface="Calibri"/>
              </a:rPr>
              <a:t>equation,</a:t>
            </a:r>
            <a:r>
              <a:rPr sz="2200" spc="10" dirty="0">
                <a:latin typeface="Calibri"/>
                <a:cs typeface="Calibri"/>
              </a:rPr>
              <a:t> </a:t>
            </a:r>
            <a:r>
              <a:rPr sz="2200" spc="-10" dirty="0">
                <a:latin typeface="Calibri"/>
                <a:cs typeface="Calibri"/>
              </a:rPr>
              <a:t>making</a:t>
            </a:r>
            <a:r>
              <a:rPr sz="2200" spc="5" dirty="0">
                <a:latin typeface="Calibri"/>
                <a:cs typeface="Calibri"/>
              </a:rPr>
              <a:t> </a:t>
            </a:r>
            <a:r>
              <a:rPr sz="2200" spc="-10" dirty="0">
                <a:latin typeface="Calibri"/>
                <a:cs typeface="Calibri"/>
              </a:rPr>
              <a:t>predictions</a:t>
            </a:r>
            <a:r>
              <a:rPr sz="2200" spc="-5" dirty="0">
                <a:latin typeface="Calibri"/>
                <a:cs typeface="Calibri"/>
              </a:rPr>
              <a:t> </a:t>
            </a:r>
            <a:r>
              <a:rPr sz="2200" spc="-10" dirty="0">
                <a:latin typeface="Calibri"/>
                <a:cs typeface="Calibri"/>
              </a:rPr>
              <a:t>is </a:t>
            </a:r>
            <a:r>
              <a:rPr sz="2200" spc="-484" dirty="0">
                <a:latin typeface="Calibri"/>
                <a:cs typeface="Calibri"/>
              </a:rPr>
              <a:t> </a:t>
            </a:r>
            <a:r>
              <a:rPr sz="2200" spc="-5" dirty="0">
                <a:latin typeface="Calibri"/>
                <a:cs typeface="Calibri"/>
              </a:rPr>
              <a:t>as</a:t>
            </a:r>
            <a:r>
              <a:rPr sz="2200" dirty="0">
                <a:latin typeface="Calibri"/>
                <a:cs typeface="Calibri"/>
              </a:rPr>
              <a:t> </a:t>
            </a:r>
            <a:r>
              <a:rPr sz="2200" spc="-5" dirty="0">
                <a:latin typeface="Calibri"/>
                <a:cs typeface="Calibri"/>
              </a:rPr>
              <a:t>simple</a:t>
            </a:r>
            <a:r>
              <a:rPr sz="2200" spc="5" dirty="0">
                <a:latin typeface="Calibri"/>
                <a:cs typeface="Calibri"/>
              </a:rPr>
              <a:t> </a:t>
            </a:r>
            <a:r>
              <a:rPr sz="2200" spc="-5" dirty="0">
                <a:latin typeface="Calibri"/>
                <a:cs typeface="Calibri"/>
              </a:rPr>
              <a:t>as</a:t>
            </a:r>
            <a:r>
              <a:rPr sz="2200" spc="5" dirty="0">
                <a:latin typeface="Calibri"/>
                <a:cs typeface="Calibri"/>
              </a:rPr>
              <a:t> </a:t>
            </a:r>
            <a:r>
              <a:rPr sz="2200" spc="-5" dirty="0">
                <a:latin typeface="Calibri"/>
                <a:cs typeface="Calibri"/>
              </a:rPr>
              <a:t>solving</a:t>
            </a:r>
            <a:r>
              <a:rPr sz="2200" spc="-10" dirty="0">
                <a:latin typeface="Calibri"/>
                <a:cs typeface="Calibri"/>
              </a:rPr>
              <a:t> the</a:t>
            </a:r>
            <a:r>
              <a:rPr sz="2200" spc="5" dirty="0">
                <a:latin typeface="Calibri"/>
                <a:cs typeface="Calibri"/>
              </a:rPr>
              <a:t> </a:t>
            </a:r>
            <a:r>
              <a:rPr sz="2200" spc="-10" dirty="0">
                <a:latin typeface="Calibri"/>
                <a:cs typeface="Calibri"/>
              </a:rPr>
              <a:t>equation</a:t>
            </a:r>
            <a:r>
              <a:rPr sz="2200" spc="10" dirty="0">
                <a:latin typeface="Calibri"/>
                <a:cs typeface="Calibri"/>
              </a:rPr>
              <a:t> </a:t>
            </a:r>
            <a:r>
              <a:rPr sz="2200" spc="-20" dirty="0">
                <a:latin typeface="Calibri"/>
                <a:cs typeface="Calibri"/>
              </a:rPr>
              <a:t>for</a:t>
            </a:r>
            <a:r>
              <a:rPr sz="2200" spc="-5" dirty="0">
                <a:latin typeface="Calibri"/>
                <a:cs typeface="Calibri"/>
              </a:rPr>
              <a:t> a</a:t>
            </a:r>
            <a:r>
              <a:rPr sz="2200" spc="10" dirty="0">
                <a:latin typeface="Calibri"/>
                <a:cs typeface="Calibri"/>
              </a:rPr>
              <a:t> </a:t>
            </a:r>
            <a:r>
              <a:rPr sz="2200" spc="-5" dirty="0">
                <a:latin typeface="Calibri"/>
                <a:cs typeface="Calibri"/>
              </a:rPr>
              <a:t>specific set</a:t>
            </a:r>
            <a:r>
              <a:rPr sz="2200" spc="10"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inputs.</a:t>
            </a:r>
            <a:endParaRPr sz="2200">
              <a:latin typeface="Calibri"/>
              <a:cs typeface="Calibri"/>
            </a:endParaRPr>
          </a:p>
          <a:p>
            <a:pPr marL="368300" indent="-342900">
              <a:lnSpc>
                <a:spcPct val="100000"/>
              </a:lnSpc>
              <a:spcBef>
                <a:spcPts val="20"/>
              </a:spcBef>
              <a:buFont typeface="Arial"/>
              <a:buChar char="•"/>
              <a:tabLst>
                <a:tab pos="367665" algn="l"/>
                <a:tab pos="368300" algn="l"/>
              </a:tabLst>
            </a:pPr>
            <a:r>
              <a:rPr sz="2200" spc="-20" dirty="0">
                <a:latin typeface="Calibri"/>
                <a:cs typeface="Calibri"/>
              </a:rPr>
              <a:t>Let’s</a:t>
            </a:r>
            <a:r>
              <a:rPr sz="2200" spc="10" dirty="0">
                <a:latin typeface="Calibri"/>
                <a:cs typeface="Calibri"/>
              </a:rPr>
              <a:t> </a:t>
            </a:r>
            <a:r>
              <a:rPr sz="2200" spc="-25" dirty="0">
                <a:latin typeface="Calibri"/>
                <a:cs typeface="Calibri"/>
              </a:rPr>
              <a:t>make</a:t>
            </a:r>
            <a:r>
              <a:rPr sz="2200" spc="10" dirty="0">
                <a:latin typeface="Calibri"/>
                <a:cs typeface="Calibri"/>
              </a:rPr>
              <a:t> </a:t>
            </a:r>
            <a:r>
              <a:rPr sz="2200" spc="-5" dirty="0">
                <a:latin typeface="Calibri"/>
                <a:cs typeface="Calibri"/>
              </a:rPr>
              <a:t>this</a:t>
            </a:r>
            <a:r>
              <a:rPr sz="2200" spc="-15" dirty="0">
                <a:latin typeface="Calibri"/>
                <a:cs typeface="Calibri"/>
              </a:rPr>
              <a:t> concrete</a:t>
            </a:r>
            <a:r>
              <a:rPr sz="2200" spc="10" dirty="0">
                <a:latin typeface="Calibri"/>
                <a:cs typeface="Calibri"/>
              </a:rPr>
              <a:t> </a:t>
            </a:r>
            <a:r>
              <a:rPr sz="2200" spc="-5" dirty="0">
                <a:latin typeface="Calibri"/>
                <a:cs typeface="Calibri"/>
              </a:rPr>
              <a:t>with an</a:t>
            </a:r>
            <a:r>
              <a:rPr sz="2200" spc="-15" dirty="0">
                <a:latin typeface="Calibri"/>
                <a:cs typeface="Calibri"/>
              </a:rPr>
              <a:t> example.</a:t>
            </a:r>
            <a:endParaRPr sz="2200">
              <a:latin typeface="Calibri"/>
              <a:cs typeface="Calibri"/>
            </a:endParaRPr>
          </a:p>
          <a:p>
            <a:pPr marL="368300" indent="-342900">
              <a:lnSpc>
                <a:spcPct val="100000"/>
              </a:lnSpc>
              <a:buFont typeface="Arial"/>
              <a:buChar char="•"/>
              <a:tabLst>
                <a:tab pos="367665" algn="l"/>
                <a:tab pos="368300" algn="l"/>
              </a:tabLst>
            </a:pPr>
            <a:r>
              <a:rPr sz="2200" spc="-5" dirty="0">
                <a:latin typeface="Calibri"/>
                <a:cs typeface="Calibri"/>
              </a:rPr>
              <a:t>Imagine</a:t>
            </a:r>
            <a:r>
              <a:rPr sz="2200" dirty="0">
                <a:latin typeface="Calibri"/>
                <a:cs typeface="Calibri"/>
              </a:rPr>
              <a:t> </a:t>
            </a:r>
            <a:r>
              <a:rPr sz="2200" spc="-15" dirty="0">
                <a:latin typeface="Calibri"/>
                <a:cs typeface="Calibri"/>
              </a:rPr>
              <a:t>we</a:t>
            </a:r>
            <a:r>
              <a:rPr sz="2200" spc="15" dirty="0">
                <a:latin typeface="Calibri"/>
                <a:cs typeface="Calibri"/>
              </a:rPr>
              <a:t> </a:t>
            </a:r>
            <a:r>
              <a:rPr sz="2200" spc="-15" dirty="0">
                <a:latin typeface="Calibri"/>
                <a:cs typeface="Calibri"/>
              </a:rPr>
              <a:t>are</a:t>
            </a:r>
            <a:r>
              <a:rPr sz="2200" spc="-10" dirty="0">
                <a:latin typeface="Calibri"/>
                <a:cs typeface="Calibri"/>
              </a:rPr>
              <a:t> predicting</a:t>
            </a:r>
            <a:r>
              <a:rPr sz="2200" spc="5" dirty="0">
                <a:latin typeface="Calibri"/>
                <a:cs typeface="Calibri"/>
              </a:rPr>
              <a:t> </a:t>
            </a:r>
            <a:r>
              <a:rPr sz="2200" spc="-15" dirty="0">
                <a:latin typeface="Calibri"/>
                <a:cs typeface="Calibri"/>
              </a:rPr>
              <a:t>weight</a:t>
            </a:r>
            <a:r>
              <a:rPr sz="2200" spc="10" dirty="0">
                <a:latin typeface="Calibri"/>
                <a:cs typeface="Calibri"/>
              </a:rPr>
              <a:t> </a:t>
            </a:r>
            <a:r>
              <a:rPr sz="2200" spc="-5" dirty="0">
                <a:latin typeface="Calibri"/>
                <a:cs typeface="Calibri"/>
              </a:rPr>
              <a:t>(y)</a:t>
            </a:r>
            <a:r>
              <a:rPr sz="2200" spc="10" dirty="0">
                <a:latin typeface="Calibri"/>
                <a:cs typeface="Calibri"/>
              </a:rPr>
              <a:t> </a:t>
            </a:r>
            <a:r>
              <a:rPr sz="2200" spc="-10" dirty="0">
                <a:latin typeface="Calibri"/>
                <a:cs typeface="Calibri"/>
              </a:rPr>
              <a:t>from</a:t>
            </a:r>
            <a:r>
              <a:rPr sz="2200" spc="5" dirty="0">
                <a:latin typeface="Calibri"/>
                <a:cs typeface="Calibri"/>
              </a:rPr>
              <a:t> </a:t>
            </a:r>
            <a:r>
              <a:rPr sz="2200" spc="-10" dirty="0">
                <a:latin typeface="Calibri"/>
                <a:cs typeface="Calibri"/>
              </a:rPr>
              <a:t>height</a:t>
            </a:r>
            <a:r>
              <a:rPr sz="2200" spc="10" dirty="0">
                <a:latin typeface="Calibri"/>
                <a:cs typeface="Calibri"/>
              </a:rPr>
              <a:t> </a:t>
            </a:r>
            <a:r>
              <a:rPr sz="2200" spc="-10" dirty="0">
                <a:latin typeface="Calibri"/>
                <a:cs typeface="Calibri"/>
              </a:rPr>
              <a:t>(x).</a:t>
            </a:r>
            <a:endParaRPr sz="2200">
              <a:latin typeface="Calibri"/>
              <a:cs typeface="Calibri"/>
            </a:endParaRPr>
          </a:p>
          <a:p>
            <a:pPr marL="368300" marR="41275" indent="-342900">
              <a:lnSpc>
                <a:spcPts val="2110"/>
              </a:lnSpc>
              <a:spcBef>
                <a:spcPts val="515"/>
              </a:spcBef>
              <a:buFont typeface="Arial"/>
              <a:buChar char="•"/>
              <a:tabLst>
                <a:tab pos="367665" algn="l"/>
                <a:tab pos="368300" algn="l"/>
              </a:tabLst>
            </a:pPr>
            <a:r>
              <a:rPr sz="2200" spc="-10" dirty="0">
                <a:latin typeface="Calibri"/>
                <a:cs typeface="Calibri"/>
              </a:rPr>
              <a:t>Our</a:t>
            </a:r>
            <a:r>
              <a:rPr sz="2200" spc="5" dirty="0">
                <a:latin typeface="Calibri"/>
                <a:cs typeface="Calibri"/>
              </a:rPr>
              <a:t> </a:t>
            </a:r>
            <a:r>
              <a:rPr sz="2200" spc="-5" dirty="0">
                <a:latin typeface="Calibri"/>
                <a:cs typeface="Calibri"/>
              </a:rPr>
              <a:t>linear</a:t>
            </a:r>
            <a:r>
              <a:rPr sz="2200" spc="-10" dirty="0">
                <a:latin typeface="Calibri"/>
                <a:cs typeface="Calibri"/>
              </a:rPr>
              <a:t> regression </a:t>
            </a:r>
            <a:r>
              <a:rPr sz="2200" spc="-5" dirty="0">
                <a:latin typeface="Calibri"/>
                <a:cs typeface="Calibri"/>
              </a:rPr>
              <a:t>model</a:t>
            </a:r>
            <a:r>
              <a:rPr sz="2200" spc="20" dirty="0">
                <a:latin typeface="Calibri"/>
                <a:cs typeface="Calibri"/>
              </a:rPr>
              <a:t> </a:t>
            </a:r>
            <a:r>
              <a:rPr sz="2200" spc="-15" dirty="0">
                <a:latin typeface="Calibri"/>
                <a:cs typeface="Calibri"/>
              </a:rPr>
              <a:t>representation</a:t>
            </a:r>
            <a:r>
              <a:rPr sz="2200" spc="-10" dirty="0">
                <a:latin typeface="Calibri"/>
                <a:cs typeface="Calibri"/>
              </a:rPr>
              <a:t> </a:t>
            </a:r>
            <a:r>
              <a:rPr sz="2200" spc="-20" dirty="0">
                <a:latin typeface="Calibri"/>
                <a:cs typeface="Calibri"/>
              </a:rPr>
              <a:t>for</a:t>
            </a:r>
            <a:r>
              <a:rPr sz="2200" spc="10" dirty="0">
                <a:latin typeface="Calibri"/>
                <a:cs typeface="Calibri"/>
              </a:rPr>
              <a:t> </a:t>
            </a:r>
            <a:r>
              <a:rPr sz="2200" spc="-10" dirty="0">
                <a:latin typeface="Calibri"/>
                <a:cs typeface="Calibri"/>
              </a:rPr>
              <a:t>this</a:t>
            </a:r>
            <a:r>
              <a:rPr sz="2200" spc="-5" dirty="0">
                <a:latin typeface="Calibri"/>
                <a:cs typeface="Calibri"/>
              </a:rPr>
              <a:t> </a:t>
            </a:r>
            <a:r>
              <a:rPr sz="2200" spc="-10" dirty="0">
                <a:latin typeface="Calibri"/>
                <a:cs typeface="Calibri"/>
              </a:rPr>
              <a:t>problem</a:t>
            </a:r>
            <a:r>
              <a:rPr sz="2200" spc="5" dirty="0">
                <a:latin typeface="Calibri"/>
                <a:cs typeface="Calibri"/>
              </a:rPr>
              <a:t> </a:t>
            </a:r>
            <a:r>
              <a:rPr sz="2200" spc="-10" dirty="0">
                <a:latin typeface="Calibri"/>
                <a:cs typeface="Calibri"/>
              </a:rPr>
              <a:t>would </a:t>
            </a:r>
            <a:r>
              <a:rPr sz="2200" spc="-480" dirty="0">
                <a:latin typeface="Calibri"/>
                <a:cs typeface="Calibri"/>
              </a:rPr>
              <a:t> </a:t>
            </a:r>
            <a:r>
              <a:rPr sz="2200" spc="-10" dirty="0">
                <a:latin typeface="Calibri"/>
                <a:cs typeface="Calibri"/>
              </a:rPr>
              <a:t>be:</a:t>
            </a:r>
            <a:endParaRPr sz="2200">
              <a:latin typeface="Calibri"/>
              <a:cs typeface="Calibri"/>
            </a:endParaRPr>
          </a:p>
          <a:p>
            <a:pPr marL="482600">
              <a:lnSpc>
                <a:spcPts val="2395"/>
              </a:lnSpc>
              <a:spcBef>
                <a:spcPts val="25"/>
              </a:spcBef>
            </a:pPr>
            <a:r>
              <a:rPr sz="2000" dirty="0">
                <a:latin typeface="Calibri"/>
                <a:cs typeface="Calibri"/>
              </a:rPr>
              <a:t>y</a:t>
            </a:r>
            <a:r>
              <a:rPr sz="2000" spc="-30" dirty="0">
                <a:latin typeface="Calibri"/>
                <a:cs typeface="Calibri"/>
              </a:rPr>
              <a:t> </a:t>
            </a:r>
            <a:r>
              <a:rPr sz="2000" dirty="0">
                <a:latin typeface="Calibri"/>
                <a:cs typeface="Calibri"/>
              </a:rPr>
              <a:t>=</a:t>
            </a:r>
            <a:r>
              <a:rPr sz="2000" spc="-15" dirty="0">
                <a:latin typeface="Calibri"/>
                <a:cs typeface="Calibri"/>
              </a:rPr>
              <a:t> </a:t>
            </a:r>
            <a:r>
              <a:rPr sz="2000" spc="5" dirty="0">
                <a:latin typeface="Calibri"/>
                <a:cs typeface="Calibri"/>
              </a:rPr>
              <a:t>B</a:t>
            </a:r>
            <a:r>
              <a:rPr sz="1950" spc="7" baseline="-21367" dirty="0">
                <a:latin typeface="Calibri"/>
                <a:cs typeface="Calibri"/>
              </a:rPr>
              <a:t>0</a:t>
            </a:r>
            <a:r>
              <a:rPr sz="1950" spc="217" baseline="-21367" dirty="0">
                <a:latin typeface="Calibri"/>
                <a:cs typeface="Calibri"/>
              </a:rPr>
              <a:t> </a:t>
            </a:r>
            <a:r>
              <a:rPr sz="2000" dirty="0">
                <a:latin typeface="Calibri"/>
                <a:cs typeface="Calibri"/>
              </a:rPr>
              <a:t>+</a:t>
            </a:r>
            <a:r>
              <a:rPr sz="2000" spc="-15" dirty="0">
                <a:latin typeface="Calibri"/>
                <a:cs typeface="Calibri"/>
              </a:rPr>
              <a:t> </a:t>
            </a:r>
            <a:r>
              <a:rPr sz="2000" spc="5" dirty="0">
                <a:latin typeface="Calibri"/>
                <a:cs typeface="Calibri"/>
              </a:rPr>
              <a:t>B</a:t>
            </a:r>
            <a:r>
              <a:rPr sz="1950" spc="7" baseline="-21367" dirty="0">
                <a:latin typeface="Calibri"/>
                <a:cs typeface="Calibri"/>
              </a:rPr>
              <a:t>1</a:t>
            </a:r>
            <a:r>
              <a:rPr sz="2000" spc="5" dirty="0">
                <a:latin typeface="Calibri"/>
                <a:cs typeface="Calibri"/>
              </a:rPr>
              <a:t>x</a:t>
            </a:r>
            <a:r>
              <a:rPr sz="1950" spc="7" baseline="-21367" dirty="0">
                <a:latin typeface="Calibri"/>
                <a:cs typeface="Calibri"/>
              </a:rPr>
              <a:t>1</a:t>
            </a:r>
            <a:endParaRPr sz="1950" baseline="-21367">
              <a:latin typeface="Calibri"/>
              <a:cs typeface="Calibri"/>
            </a:endParaRPr>
          </a:p>
          <a:p>
            <a:pPr marL="368300" indent="-342900">
              <a:lnSpc>
                <a:spcPts val="2635"/>
              </a:lnSpc>
              <a:buFont typeface="Arial"/>
              <a:buChar char="•"/>
              <a:tabLst>
                <a:tab pos="367665" algn="l"/>
                <a:tab pos="368300" algn="l"/>
              </a:tabLst>
            </a:pPr>
            <a:r>
              <a:rPr sz="2200" dirty="0">
                <a:latin typeface="Calibri"/>
                <a:cs typeface="Calibri"/>
              </a:rPr>
              <a:t>or</a:t>
            </a:r>
            <a:endParaRPr sz="2200">
              <a:latin typeface="Calibri"/>
              <a:cs typeface="Calibri"/>
            </a:endParaRPr>
          </a:p>
          <a:p>
            <a:pPr marL="482600">
              <a:lnSpc>
                <a:spcPts val="2395"/>
              </a:lnSpc>
              <a:spcBef>
                <a:spcPts val="10"/>
              </a:spcBef>
            </a:pPr>
            <a:r>
              <a:rPr sz="2000" spc="-10" dirty="0">
                <a:latin typeface="Calibri"/>
                <a:cs typeface="Calibri"/>
              </a:rPr>
              <a:t>weight</a:t>
            </a:r>
            <a:r>
              <a:rPr sz="2000" spc="-20"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B</a:t>
            </a:r>
            <a:r>
              <a:rPr sz="1950" spc="7" baseline="-21367" dirty="0">
                <a:latin typeface="Calibri"/>
                <a:cs typeface="Calibri"/>
              </a:rPr>
              <a:t>0</a:t>
            </a:r>
            <a:r>
              <a:rPr sz="1950" spc="202" baseline="-21367" dirty="0">
                <a:latin typeface="Calibri"/>
                <a:cs typeface="Calibri"/>
              </a:rPr>
              <a:t> </a:t>
            </a:r>
            <a:r>
              <a:rPr sz="2000" spc="-5" dirty="0">
                <a:latin typeface="Calibri"/>
                <a:cs typeface="Calibri"/>
              </a:rPr>
              <a:t>+B</a:t>
            </a:r>
            <a:r>
              <a:rPr sz="1950" spc="-7" baseline="-21367" dirty="0">
                <a:latin typeface="Calibri"/>
                <a:cs typeface="Calibri"/>
              </a:rPr>
              <a:t>1</a:t>
            </a:r>
            <a:r>
              <a:rPr sz="2000" spc="-5" dirty="0">
                <a:latin typeface="Calibri"/>
                <a:cs typeface="Calibri"/>
              </a:rPr>
              <a:t>·height</a:t>
            </a:r>
            <a:endParaRPr sz="2000">
              <a:latin typeface="Calibri"/>
              <a:cs typeface="Calibri"/>
            </a:endParaRPr>
          </a:p>
          <a:p>
            <a:pPr marL="368300" indent="-342900">
              <a:lnSpc>
                <a:spcPts val="2635"/>
              </a:lnSpc>
              <a:buFont typeface="Arial"/>
              <a:buChar char="•"/>
              <a:tabLst>
                <a:tab pos="367665" algn="l"/>
                <a:tab pos="368300" algn="l"/>
              </a:tabLst>
            </a:pPr>
            <a:r>
              <a:rPr sz="2200" spc="-10" dirty="0">
                <a:latin typeface="Calibri"/>
                <a:cs typeface="Calibri"/>
              </a:rPr>
              <a:t>Where:</a:t>
            </a:r>
            <a:endParaRPr sz="2200">
              <a:latin typeface="Calibri"/>
              <a:cs typeface="Calibri"/>
            </a:endParaRPr>
          </a:p>
          <a:p>
            <a:pPr marL="482600">
              <a:lnSpc>
                <a:spcPct val="100000"/>
              </a:lnSpc>
              <a:spcBef>
                <a:spcPts val="10"/>
              </a:spcBef>
            </a:pPr>
            <a:r>
              <a:rPr sz="2000" spc="5" dirty="0">
                <a:latin typeface="Calibri"/>
                <a:cs typeface="Calibri"/>
              </a:rPr>
              <a:t>B</a:t>
            </a:r>
            <a:r>
              <a:rPr sz="1950" spc="7" baseline="-21367" dirty="0">
                <a:latin typeface="Calibri"/>
                <a:cs typeface="Calibri"/>
              </a:rPr>
              <a:t>0</a:t>
            </a:r>
            <a:r>
              <a:rPr sz="1950" spc="195" baseline="-21367"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bias</a:t>
            </a:r>
            <a:r>
              <a:rPr sz="2000" spc="-5" dirty="0">
                <a:latin typeface="Calibri"/>
                <a:cs typeface="Calibri"/>
              </a:rPr>
              <a:t> </a:t>
            </a:r>
            <a:r>
              <a:rPr sz="2000" spc="-10" dirty="0">
                <a:latin typeface="Calibri"/>
                <a:cs typeface="Calibri"/>
              </a:rPr>
              <a:t>coefficient</a:t>
            </a:r>
            <a:endParaRPr sz="2000">
              <a:latin typeface="Calibri"/>
              <a:cs typeface="Calibri"/>
            </a:endParaRPr>
          </a:p>
          <a:p>
            <a:pPr marL="481965">
              <a:lnSpc>
                <a:spcPts val="2395"/>
              </a:lnSpc>
            </a:pPr>
            <a:r>
              <a:rPr sz="2000" spc="5" dirty="0">
                <a:latin typeface="Calibri"/>
                <a:cs typeface="Calibri"/>
              </a:rPr>
              <a:t>B</a:t>
            </a:r>
            <a:r>
              <a:rPr sz="1950" spc="7" baseline="-21367" dirty="0">
                <a:latin typeface="Calibri"/>
                <a:cs typeface="Calibri"/>
              </a:rPr>
              <a:t>1</a:t>
            </a:r>
            <a:r>
              <a:rPr sz="1950" spc="202" baseline="-21367"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coefficient</a:t>
            </a:r>
            <a:r>
              <a:rPr sz="2000" spc="-5" dirty="0">
                <a:latin typeface="Calibri"/>
                <a:cs typeface="Calibri"/>
              </a:rPr>
              <a:t> </a:t>
            </a:r>
            <a:r>
              <a:rPr sz="2000" spc="-15" dirty="0">
                <a:latin typeface="Calibri"/>
                <a:cs typeface="Calibri"/>
              </a:rPr>
              <a:t>for</a:t>
            </a:r>
            <a:r>
              <a:rPr sz="2000" spc="-20" dirty="0">
                <a:latin typeface="Calibri"/>
                <a:cs typeface="Calibri"/>
              </a:rPr>
              <a:t> </a:t>
            </a:r>
            <a:r>
              <a:rPr sz="2000" dirty="0">
                <a:latin typeface="Calibri"/>
                <a:cs typeface="Calibri"/>
              </a:rPr>
              <a:t>the</a:t>
            </a:r>
            <a:r>
              <a:rPr sz="2000" spc="-5" dirty="0">
                <a:latin typeface="Calibri"/>
                <a:cs typeface="Calibri"/>
              </a:rPr>
              <a:t> height</a:t>
            </a:r>
            <a:endParaRPr sz="2000">
              <a:latin typeface="Calibri"/>
              <a:cs typeface="Calibri"/>
            </a:endParaRPr>
          </a:p>
          <a:p>
            <a:pPr marL="368300" marR="864869" indent="-342900">
              <a:lnSpc>
                <a:spcPts val="2110"/>
              </a:lnSpc>
              <a:spcBef>
                <a:spcPts val="505"/>
              </a:spcBef>
              <a:buFont typeface="Arial"/>
              <a:buChar char="•"/>
              <a:tabLst>
                <a:tab pos="367665" algn="l"/>
                <a:tab pos="368300" algn="l"/>
              </a:tabLst>
            </a:pPr>
            <a:r>
              <a:rPr sz="2200" spc="-50" dirty="0">
                <a:latin typeface="Calibri"/>
                <a:cs typeface="Calibri"/>
              </a:rPr>
              <a:t>We</a:t>
            </a:r>
            <a:r>
              <a:rPr sz="2200" spc="15" dirty="0">
                <a:latin typeface="Calibri"/>
                <a:cs typeface="Calibri"/>
              </a:rPr>
              <a:t> </a:t>
            </a:r>
            <a:r>
              <a:rPr sz="2200" spc="-5" dirty="0">
                <a:latin typeface="Calibri"/>
                <a:cs typeface="Calibri"/>
              </a:rPr>
              <a:t>use</a:t>
            </a:r>
            <a:r>
              <a:rPr sz="2200" spc="5" dirty="0">
                <a:latin typeface="Calibri"/>
                <a:cs typeface="Calibri"/>
              </a:rPr>
              <a:t> </a:t>
            </a:r>
            <a:r>
              <a:rPr sz="2200" spc="-5" dirty="0">
                <a:latin typeface="Calibri"/>
                <a:cs typeface="Calibri"/>
              </a:rPr>
              <a:t>one</a:t>
            </a:r>
            <a:r>
              <a:rPr sz="2200" spc="10"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0" dirty="0">
                <a:latin typeface="Calibri"/>
                <a:cs typeface="Calibri"/>
              </a:rPr>
              <a:t>regression methods</a:t>
            </a:r>
            <a:r>
              <a:rPr sz="2200" spc="30"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find a good</a:t>
            </a:r>
            <a:r>
              <a:rPr sz="2200" spc="5" dirty="0">
                <a:latin typeface="Calibri"/>
                <a:cs typeface="Calibri"/>
              </a:rPr>
              <a:t> </a:t>
            </a:r>
            <a:r>
              <a:rPr sz="2200" spc="-5" dirty="0">
                <a:latin typeface="Calibri"/>
                <a:cs typeface="Calibri"/>
              </a:rPr>
              <a:t>set</a:t>
            </a:r>
            <a:r>
              <a:rPr sz="2200" dirty="0">
                <a:latin typeface="Calibri"/>
                <a:cs typeface="Calibri"/>
              </a:rPr>
              <a:t> of </a:t>
            </a:r>
            <a:r>
              <a:rPr sz="2200" spc="-480" dirty="0">
                <a:latin typeface="Calibri"/>
                <a:cs typeface="Calibri"/>
              </a:rPr>
              <a:t> </a:t>
            </a:r>
            <a:r>
              <a:rPr sz="2200" spc="-15" dirty="0">
                <a:latin typeface="Calibri"/>
                <a:cs typeface="Calibri"/>
              </a:rPr>
              <a:t>coefficient</a:t>
            </a:r>
            <a:r>
              <a:rPr sz="2200" spc="20" dirty="0">
                <a:latin typeface="Calibri"/>
                <a:cs typeface="Calibri"/>
              </a:rPr>
              <a:t> </a:t>
            </a:r>
            <a:r>
              <a:rPr sz="2200" spc="-10" dirty="0">
                <a:latin typeface="Calibri"/>
                <a:cs typeface="Calibri"/>
              </a:rPr>
              <a:t>values.</a:t>
            </a:r>
            <a:endParaRPr sz="22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758" y="461581"/>
            <a:ext cx="5124450" cy="696595"/>
          </a:xfrm>
          <a:prstGeom prst="rect">
            <a:avLst/>
          </a:prstGeom>
        </p:spPr>
        <p:txBody>
          <a:bodyPr vert="horz" wrap="square" lIns="0" tIns="13335" rIns="0" bIns="0" rtlCol="0">
            <a:spAutoFit/>
          </a:bodyPr>
          <a:lstStyle/>
          <a:p>
            <a:pPr marL="12700">
              <a:lnSpc>
                <a:spcPct val="100000"/>
              </a:lnSpc>
              <a:spcBef>
                <a:spcPts val="105"/>
              </a:spcBef>
            </a:pPr>
            <a:r>
              <a:rPr spc="-10" dirty="0"/>
              <a:t>Polynomial</a:t>
            </a:r>
            <a:r>
              <a:rPr spc="-65" dirty="0"/>
              <a:t> </a:t>
            </a:r>
            <a:r>
              <a:rPr spc="-15" dirty="0"/>
              <a:t>Regression</a:t>
            </a:r>
          </a:p>
        </p:txBody>
      </p:sp>
      <p:sp>
        <p:nvSpPr>
          <p:cNvPr id="3" name="object 3"/>
          <p:cNvSpPr txBox="1"/>
          <p:nvPr/>
        </p:nvSpPr>
        <p:spPr>
          <a:xfrm>
            <a:off x="187266" y="1784889"/>
            <a:ext cx="3314065" cy="4048760"/>
          </a:xfrm>
          <a:prstGeom prst="rect">
            <a:avLst/>
          </a:prstGeom>
        </p:spPr>
        <p:txBody>
          <a:bodyPr vert="horz" wrap="square" lIns="0" tIns="76835" rIns="0" bIns="0" rtlCol="0">
            <a:spAutoFit/>
          </a:bodyPr>
          <a:lstStyle/>
          <a:p>
            <a:pPr marL="194945" marR="142240" indent="-182880">
              <a:lnSpc>
                <a:spcPts val="2110"/>
              </a:lnSpc>
              <a:spcBef>
                <a:spcPts val="605"/>
              </a:spcBef>
              <a:buFont typeface="Arial"/>
              <a:buChar char="•"/>
              <a:tabLst>
                <a:tab pos="195580" algn="l"/>
              </a:tabLst>
            </a:pPr>
            <a:r>
              <a:rPr sz="2200" spc="-5" dirty="0">
                <a:latin typeface="Calibri"/>
                <a:cs typeface="Calibri"/>
              </a:rPr>
              <a:t>Linear </a:t>
            </a:r>
            <a:r>
              <a:rPr sz="2200" spc="-10" dirty="0">
                <a:latin typeface="Calibri"/>
                <a:cs typeface="Calibri"/>
              </a:rPr>
              <a:t>regression </a:t>
            </a:r>
            <a:r>
              <a:rPr sz="2200" spc="-5" dirty="0">
                <a:latin typeface="Calibri"/>
                <a:cs typeface="Calibri"/>
              </a:rPr>
              <a:t>assumes </a:t>
            </a:r>
            <a:r>
              <a:rPr sz="2200" spc="-484" dirty="0">
                <a:latin typeface="Calibri"/>
                <a:cs typeface="Calibri"/>
              </a:rPr>
              <a:t> </a:t>
            </a:r>
            <a:r>
              <a:rPr sz="2200" spc="-10" dirty="0">
                <a:latin typeface="Calibri"/>
                <a:cs typeface="Calibri"/>
              </a:rPr>
              <a:t>that</a:t>
            </a:r>
            <a:r>
              <a:rPr sz="2200" spc="-5" dirty="0">
                <a:latin typeface="Calibri"/>
                <a:cs typeface="Calibri"/>
              </a:rPr>
              <a:t> </a:t>
            </a:r>
            <a:r>
              <a:rPr sz="2200" spc="-10" dirty="0">
                <a:latin typeface="Calibri"/>
                <a:cs typeface="Calibri"/>
              </a:rPr>
              <a:t>the</a:t>
            </a:r>
            <a:r>
              <a:rPr sz="2200" spc="10" dirty="0">
                <a:latin typeface="Calibri"/>
                <a:cs typeface="Calibri"/>
              </a:rPr>
              <a:t> </a:t>
            </a:r>
            <a:r>
              <a:rPr sz="2200" spc="-10" dirty="0">
                <a:latin typeface="Calibri"/>
                <a:cs typeface="Calibri"/>
              </a:rPr>
              <a:t>relationship </a:t>
            </a:r>
            <a:r>
              <a:rPr sz="2200" spc="-5" dirty="0">
                <a:latin typeface="Calibri"/>
                <a:cs typeface="Calibri"/>
              </a:rPr>
              <a:t> </a:t>
            </a:r>
            <a:r>
              <a:rPr sz="2200" spc="-15" dirty="0">
                <a:latin typeface="Calibri"/>
                <a:cs typeface="Calibri"/>
              </a:rPr>
              <a:t>between</a:t>
            </a:r>
            <a:r>
              <a:rPr sz="2200" spc="20" dirty="0">
                <a:latin typeface="Calibri"/>
                <a:cs typeface="Calibri"/>
              </a:rPr>
              <a:t> </a:t>
            </a:r>
            <a:r>
              <a:rPr sz="2200" spc="-10" dirty="0">
                <a:latin typeface="Calibri"/>
                <a:cs typeface="Calibri"/>
              </a:rPr>
              <a:t>the</a:t>
            </a:r>
            <a:r>
              <a:rPr sz="2200" spc="5" dirty="0">
                <a:latin typeface="Calibri"/>
                <a:cs typeface="Calibri"/>
              </a:rPr>
              <a:t> </a:t>
            </a:r>
            <a:r>
              <a:rPr sz="2200" spc="-5" dirty="0">
                <a:latin typeface="Calibri"/>
                <a:cs typeface="Calibri"/>
              </a:rPr>
              <a:t>input</a:t>
            </a:r>
            <a:r>
              <a:rPr sz="2200" spc="-20" dirty="0">
                <a:latin typeface="Calibri"/>
                <a:cs typeface="Calibri"/>
              </a:rPr>
              <a:t> </a:t>
            </a:r>
            <a:r>
              <a:rPr sz="2200" spc="-10" dirty="0">
                <a:latin typeface="Calibri"/>
                <a:cs typeface="Calibri"/>
              </a:rPr>
              <a:t>and </a:t>
            </a:r>
            <a:r>
              <a:rPr sz="2200" spc="-5" dirty="0">
                <a:latin typeface="Calibri"/>
                <a:cs typeface="Calibri"/>
              </a:rPr>
              <a:t> output is</a:t>
            </a:r>
            <a:r>
              <a:rPr sz="2200" spc="-10" dirty="0">
                <a:latin typeface="Calibri"/>
                <a:cs typeface="Calibri"/>
              </a:rPr>
              <a:t> </a:t>
            </a:r>
            <a:r>
              <a:rPr sz="2200" spc="-35" dirty="0">
                <a:latin typeface="Calibri"/>
                <a:cs typeface="Calibri"/>
              </a:rPr>
              <a:t>linear.</a:t>
            </a:r>
            <a:endParaRPr sz="2200">
              <a:latin typeface="Calibri"/>
              <a:cs typeface="Calibri"/>
            </a:endParaRPr>
          </a:p>
          <a:p>
            <a:pPr marL="195580" indent="-182880">
              <a:lnSpc>
                <a:spcPct val="100000"/>
              </a:lnSpc>
              <a:spcBef>
                <a:spcPts val="25"/>
              </a:spcBef>
              <a:buFont typeface="Arial"/>
              <a:buChar char="•"/>
              <a:tabLst>
                <a:tab pos="195580" algn="l"/>
              </a:tabLst>
            </a:pPr>
            <a:r>
              <a:rPr sz="2200" spc="-10" dirty="0">
                <a:latin typeface="Calibri"/>
                <a:cs typeface="Calibri"/>
              </a:rPr>
              <a:t>What</a:t>
            </a:r>
            <a:r>
              <a:rPr sz="2200" spc="-20"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it</a:t>
            </a:r>
            <a:r>
              <a:rPr sz="2200" spc="-20" dirty="0">
                <a:latin typeface="Calibri"/>
                <a:cs typeface="Calibri"/>
              </a:rPr>
              <a:t> </a:t>
            </a:r>
            <a:r>
              <a:rPr sz="2200" spc="-5" dirty="0">
                <a:latin typeface="Calibri"/>
                <a:cs typeface="Calibri"/>
              </a:rPr>
              <a:t>is</a:t>
            </a:r>
            <a:r>
              <a:rPr sz="2200" spc="-15" dirty="0">
                <a:latin typeface="Calibri"/>
                <a:cs typeface="Calibri"/>
              </a:rPr>
              <a:t> </a:t>
            </a:r>
            <a:r>
              <a:rPr sz="2200" spc="-5" dirty="0">
                <a:latin typeface="Calibri"/>
                <a:cs typeface="Calibri"/>
              </a:rPr>
              <a:t>not?</a:t>
            </a:r>
            <a:endParaRPr sz="2200">
              <a:latin typeface="Calibri"/>
              <a:cs typeface="Calibri"/>
            </a:endParaRPr>
          </a:p>
          <a:p>
            <a:pPr marL="194945" marR="5080" indent="-182880">
              <a:lnSpc>
                <a:spcPts val="2110"/>
              </a:lnSpc>
              <a:spcBef>
                <a:spcPts val="515"/>
              </a:spcBef>
              <a:buFont typeface="Arial"/>
              <a:buChar char="•"/>
              <a:tabLst>
                <a:tab pos="195580" algn="l"/>
              </a:tabLst>
            </a:pPr>
            <a:r>
              <a:rPr sz="2200" spc="-10" dirty="0">
                <a:latin typeface="Calibri"/>
                <a:cs typeface="Calibri"/>
              </a:rPr>
              <a:t>Sometimes</a:t>
            </a:r>
            <a:r>
              <a:rPr sz="2200" spc="40" dirty="0">
                <a:latin typeface="Calibri"/>
                <a:cs typeface="Calibri"/>
              </a:rPr>
              <a:t> </a:t>
            </a:r>
            <a:r>
              <a:rPr sz="2200" spc="-10" dirty="0">
                <a:latin typeface="Calibri"/>
                <a:cs typeface="Calibri"/>
              </a:rPr>
              <a:t>you</a:t>
            </a:r>
            <a:r>
              <a:rPr sz="2200" spc="-5" dirty="0">
                <a:latin typeface="Calibri"/>
                <a:cs typeface="Calibri"/>
              </a:rPr>
              <a:t> </a:t>
            </a:r>
            <a:r>
              <a:rPr sz="2200" spc="-15" dirty="0">
                <a:latin typeface="Calibri"/>
                <a:cs typeface="Calibri"/>
              </a:rPr>
              <a:t>can </a:t>
            </a:r>
            <a:r>
              <a:rPr sz="2200" spc="-10" dirty="0">
                <a:latin typeface="Calibri"/>
                <a:cs typeface="Calibri"/>
              </a:rPr>
              <a:t> </a:t>
            </a:r>
            <a:r>
              <a:rPr sz="2200" spc="-20" dirty="0">
                <a:latin typeface="Calibri"/>
                <a:cs typeface="Calibri"/>
              </a:rPr>
              <a:t>transform</a:t>
            </a:r>
            <a:r>
              <a:rPr sz="2200" dirty="0">
                <a:latin typeface="Calibri"/>
                <a:cs typeface="Calibri"/>
              </a:rPr>
              <a:t> </a:t>
            </a:r>
            <a:r>
              <a:rPr sz="2200" spc="-10" dirty="0">
                <a:latin typeface="Calibri"/>
                <a:cs typeface="Calibri"/>
              </a:rPr>
              <a:t>the</a:t>
            </a:r>
            <a:r>
              <a:rPr sz="2200" spc="15" dirty="0">
                <a:latin typeface="Calibri"/>
                <a:cs typeface="Calibri"/>
              </a:rPr>
              <a:t> </a:t>
            </a:r>
            <a:r>
              <a:rPr sz="2200" spc="-20" dirty="0">
                <a:latin typeface="Calibri"/>
                <a:cs typeface="Calibri"/>
              </a:rPr>
              <a:t>data</a:t>
            </a:r>
            <a:r>
              <a:rPr sz="2200" dirty="0">
                <a:latin typeface="Calibri"/>
                <a:cs typeface="Calibri"/>
              </a:rPr>
              <a:t> </a:t>
            </a:r>
            <a:r>
              <a:rPr sz="2200" spc="-20" dirty="0">
                <a:latin typeface="Calibri"/>
                <a:cs typeface="Calibri"/>
              </a:rPr>
              <a:t>to</a:t>
            </a:r>
            <a:r>
              <a:rPr sz="2200" spc="5" dirty="0">
                <a:latin typeface="Calibri"/>
                <a:cs typeface="Calibri"/>
              </a:rPr>
              <a:t> </a:t>
            </a:r>
            <a:r>
              <a:rPr sz="2200" spc="-25" dirty="0">
                <a:latin typeface="Calibri"/>
                <a:cs typeface="Calibri"/>
              </a:rPr>
              <a:t>make </a:t>
            </a:r>
            <a:r>
              <a:rPr sz="2200" spc="-480" dirty="0">
                <a:latin typeface="Calibri"/>
                <a:cs typeface="Calibri"/>
              </a:rPr>
              <a:t> </a:t>
            </a:r>
            <a:r>
              <a:rPr sz="2200" spc="-10" dirty="0">
                <a:latin typeface="Calibri"/>
                <a:cs typeface="Calibri"/>
              </a:rPr>
              <a:t>the relationship </a:t>
            </a:r>
            <a:r>
              <a:rPr sz="2200" spc="-5" dirty="0">
                <a:latin typeface="Calibri"/>
                <a:cs typeface="Calibri"/>
              </a:rPr>
              <a:t>linear (e.g. </a:t>
            </a:r>
            <a:r>
              <a:rPr sz="2200" spc="-484" dirty="0">
                <a:latin typeface="Calibri"/>
                <a:cs typeface="Calibri"/>
              </a:rPr>
              <a:t> </a:t>
            </a:r>
            <a:r>
              <a:rPr sz="2200" dirty="0">
                <a:latin typeface="Calibri"/>
                <a:cs typeface="Calibri"/>
              </a:rPr>
              <a:t>log</a:t>
            </a:r>
            <a:r>
              <a:rPr sz="2200" spc="-5" dirty="0">
                <a:latin typeface="Calibri"/>
                <a:cs typeface="Calibri"/>
              </a:rPr>
              <a:t> </a:t>
            </a:r>
            <a:r>
              <a:rPr sz="2200" spc="-20" dirty="0">
                <a:latin typeface="Calibri"/>
                <a:cs typeface="Calibri"/>
              </a:rPr>
              <a:t>transform</a:t>
            </a:r>
            <a:r>
              <a:rPr sz="2200" spc="-5" dirty="0">
                <a:latin typeface="Calibri"/>
                <a:cs typeface="Calibri"/>
              </a:rPr>
              <a:t> </a:t>
            </a:r>
            <a:r>
              <a:rPr sz="2200" spc="-20" dirty="0">
                <a:latin typeface="Calibri"/>
                <a:cs typeface="Calibri"/>
              </a:rPr>
              <a:t>for</a:t>
            </a:r>
            <a:r>
              <a:rPr sz="2200" spc="-5" dirty="0">
                <a:latin typeface="Calibri"/>
                <a:cs typeface="Calibri"/>
              </a:rPr>
              <a:t> an </a:t>
            </a:r>
            <a:r>
              <a:rPr sz="2200" dirty="0">
                <a:latin typeface="Calibri"/>
                <a:cs typeface="Calibri"/>
              </a:rPr>
              <a:t> </a:t>
            </a:r>
            <a:r>
              <a:rPr sz="2200" spc="-15" dirty="0">
                <a:latin typeface="Calibri"/>
                <a:cs typeface="Calibri"/>
              </a:rPr>
              <a:t>exponential</a:t>
            </a:r>
            <a:r>
              <a:rPr sz="2200" spc="-10" dirty="0">
                <a:latin typeface="Calibri"/>
                <a:cs typeface="Calibri"/>
              </a:rPr>
              <a:t> relationship).</a:t>
            </a:r>
            <a:endParaRPr sz="2200">
              <a:latin typeface="Calibri"/>
              <a:cs typeface="Calibri"/>
            </a:endParaRPr>
          </a:p>
          <a:p>
            <a:pPr marL="194945" marR="24130" indent="-182880">
              <a:lnSpc>
                <a:spcPts val="2110"/>
              </a:lnSpc>
              <a:spcBef>
                <a:spcPts val="535"/>
              </a:spcBef>
              <a:buFont typeface="Arial"/>
              <a:buChar char="•"/>
              <a:tabLst>
                <a:tab pos="195580" algn="l"/>
              </a:tabLst>
            </a:pPr>
            <a:r>
              <a:rPr sz="2200" spc="-5" dirty="0">
                <a:latin typeface="Calibri"/>
                <a:cs typeface="Calibri"/>
              </a:rPr>
              <a:t>If </a:t>
            </a:r>
            <a:r>
              <a:rPr sz="2200" spc="-10" dirty="0">
                <a:latin typeface="Calibri"/>
                <a:cs typeface="Calibri"/>
              </a:rPr>
              <a:t>that</a:t>
            </a:r>
            <a:r>
              <a:rPr sz="2200" spc="-5" dirty="0">
                <a:latin typeface="Calibri"/>
                <a:cs typeface="Calibri"/>
              </a:rPr>
              <a:t> doesn’t </a:t>
            </a:r>
            <a:r>
              <a:rPr sz="2200" spc="-10" dirty="0">
                <a:latin typeface="Calibri"/>
                <a:cs typeface="Calibri"/>
              </a:rPr>
              <a:t>work,</a:t>
            </a:r>
            <a:r>
              <a:rPr sz="2200" spc="-5" dirty="0">
                <a:latin typeface="Calibri"/>
                <a:cs typeface="Calibri"/>
              </a:rPr>
              <a:t> </a:t>
            </a:r>
            <a:r>
              <a:rPr sz="2200" spc="-10" dirty="0">
                <a:latin typeface="Calibri"/>
                <a:cs typeface="Calibri"/>
              </a:rPr>
              <a:t>you </a:t>
            </a:r>
            <a:r>
              <a:rPr sz="2200" spc="-5" dirty="0">
                <a:latin typeface="Calibri"/>
                <a:cs typeface="Calibri"/>
              </a:rPr>
              <a:t> </a:t>
            </a:r>
            <a:r>
              <a:rPr sz="2200" spc="-15" dirty="0">
                <a:latin typeface="Calibri"/>
                <a:cs typeface="Calibri"/>
              </a:rPr>
              <a:t>can</a:t>
            </a:r>
            <a:r>
              <a:rPr sz="2200" spc="-5" dirty="0">
                <a:latin typeface="Calibri"/>
                <a:cs typeface="Calibri"/>
              </a:rPr>
              <a:t> use </a:t>
            </a:r>
            <a:r>
              <a:rPr sz="2200" spc="-5" dirty="0">
                <a:solidFill>
                  <a:srgbClr val="FF0000"/>
                </a:solidFill>
                <a:latin typeface="Calibri"/>
                <a:cs typeface="Calibri"/>
              </a:rPr>
              <a:t>polynomial </a:t>
            </a:r>
            <a:r>
              <a:rPr sz="2200" dirty="0">
                <a:solidFill>
                  <a:srgbClr val="FF0000"/>
                </a:solidFill>
                <a:latin typeface="Calibri"/>
                <a:cs typeface="Calibri"/>
              </a:rPr>
              <a:t> </a:t>
            </a:r>
            <a:r>
              <a:rPr sz="2200" spc="-10" dirty="0">
                <a:solidFill>
                  <a:srgbClr val="FF0000"/>
                </a:solidFill>
                <a:latin typeface="Calibri"/>
                <a:cs typeface="Calibri"/>
              </a:rPr>
              <a:t>regression</a:t>
            </a:r>
            <a:r>
              <a:rPr sz="2200" spc="-15" dirty="0">
                <a:solidFill>
                  <a:srgbClr val="FF0000"/>
                </a:solidFill>
                <a:latin typeface="Calibri"/>
                <a:cs typeface="Calibri"/>
              </a:rPr>
              <a:t> </a:t>
            </a:r>
            <a:r>
              <a:rPr sz="2200" spc="-20" dirty="0">
                <a:latin typeface="Calibri"/>
                <a:cs typeface="Calibri"/>
              </a:rPr>
              <a:t>to</a:t>
            </a:r>
            <a:r>
              <a:rPr sz="2200" spc="5" dirty="0">
                <a:latin typeface="Calibri"/>
                <a:cs typeface="Calibri"/>
              </a:rPr>
              <a:t> </a:t>
            </a:r>
            <a:r>
              <a:rPr sz="2200" spc="-5" dirty="0">
                <a:latin typeface="Calibri"/>
                <a:cs typeface="Calibri"/>
              </a:rPr>
              <a:t>fit</a:t>
            </a:r>
            <a:r>
              <a:rPr sz="2200" dirty="0">
                <a:latin typeface="Calibri"/>
                <a:cs typeface="Calibri"/>
              </a:rPr>
              <a:t> </a:t>
            </a:r>
            <a:r>
              <a:rPr sz="2200" spc="-10" dirty="0">
                <a:latin typeface="Calibri"/>
                <a:cs typeface="Calibri"/>
              </a:rPr>
              <a:t>the</a:t>
            </a:r>
            <a:r>
              <a:rPr sz="2200" spc="10" dirty="0">
                <a:latin typeface="Calibri"/>
                <a:cs typeface="Calibri"/>
              </a:rPr>
              <a:t> </a:t>
            </a:r>
            <a:r>
              <a:rPr sz="2200" spc="-20" dirty="0">
                <a:latin typeface="Calibri"/>
                <a:cs typeface="Calibri"/>
              </a:rPr>
              <a:t>data</a:t>
            </a:r>
            <a:r>
              <a:rPr sz="2200" spc="-5" dirty="0">
                <a:latin typeface="Calibri"/>
                <a:cs typeface="Calibri"/>
              </a:rPr>
              <a:t> </a:t>
            </a:r>
            <a:r>
              <a:rPr sz="2200" spc="-35" dirty="0">
                <a:latin typeface="Calibri"/>
                <a:cs typeface="Calibri"/>
              </a:rPr>
              <a:t>to </a:t>
            </a:r>
            <a:r>
              <a:rPr sz="2200" spc="-484"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curve.</a:t>
            </a:r>
            <a:endParaRPr sz="2200">
              <a:latin typeface="Calibri"/>
              <a:cs typeface="Calibri"/>
            </a:endParaRPr>
          </a:p>
        </p:txBody>
      </p:sp>
      <p:pic>
        <p:nvPicPr>
          <p:cNvPr id="4" name="object 4"/>
          <p:cNvPicPr/>
          <p:nvPr/>
        </p:nvPicPr>
        <p:blipFill>
          <a:blip r:embed="rId2" cstate="print"/>
          <a:stretch>
            <a:fillRect/>
          </a:stretch>
        </p:blipFill>
        <p:spPr>
          <a:xfrm>
            <a:off x="3797808" y="2058923"/>
            <a:ext cx="5237975" cy="365758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05DB-F932-8653-30B9-4F5DF6292A46}"/>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FEB5EB5-72A7-4EB7-632D-B5716C307D3E}"/>
              </a:ext>
            </a:extLst>
          </p:cNvPr>
          <p:cNvSpPr>
            <a:spLocks noGrp="1"/>
          </p:cNvSpPr>
          <p:nvPr>
            <p:ph idx="1"/>
          </p:nvPr>
        </p:nvSpPr>
        <p:spPr/>
        <p:txBody>
          <a:bodyPr/>
          <a:lstStyle/>
          <a:p>
            <a:r>
              <a:rPr lang="en-US" dirty="0"/>
              <a:t>We will be testing logistic regression in our project</a:t>
            </a:r>
          </a:p>
          <a:p>
            <a:r>
              <a:rPr lang="en-US" dirty="0"/>
              <a:t>Logistic regression predicts categorical variables compared to linear regression that predicts continuous variables</a:t>
            </a:r>
          </a:p>
          <a:p>
            <a:r>
              <a:rPr lang="en-US" dirty="0"/>
              <a:t>Our project will involve a fixed number of categories to predict, therefore logistic regression is better suited for the problem</a:t>
            </a:r>
          </a:p>
        </p:txBody>
      </p:sp>
    </p:spTree>
    <p:extLst>
      <p:ext uri="{BB962C8B-B14F-4D97-AF65-F5344CB8AC3E}">
        <p14:creationId xmlns:p14="http://schemas.microsoft.com/office/powerpoint/2010/main" val="2229956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E9DF-3238-4B89-B552-45A37F5A294A}"/>
              </a:ext>
            </a:extLst>
          </p:cNvPr>
          <p:cNvSpPr>
            <a:spLocks noGrp="1"/>
          </p:cNvSpPr>
          <p:nvPr>
            <p:ph type="title"/>
          </p:nvPr>
        </p:nvSpPr>
        <p:spPr>
          <a:xfrm>
            <a:off x="457200" y="274638"/>
            <a:ext cx="8229600" cy="1143000"/>
          </a:xfrm>
        </p:spPr>
        <p:txBody>
          <a:bodyPr>
            <a:normAutofit/>
          </a:bodyPr>
          <a:lstStyle/>
          <a:p>
            <a:r>
              <a:rPr lang="en-US" dirty="0"/>
              <a:t>Discriminant Analysis Classifiers</a:t>
            </a:r>
          </a:p>
        </p:txBody>
      </p:sp>
      <p:sp>
        <p:nvSpPr>
          <p:cNvPr id="3" name="Content Placeholder 2">
            <a:extLst>
              <a:ext uri="{FF2B5EF4-FFF2-40B4-BE49-F238E27FC236}">
                <a16:creationId xmlns:a16="http://schemas.microsoft.com/office/drawing/2014/main" id="{4E0EFF9C-25D3-4F30-81F1-60C944CA97C3}"/>
              </a:ext>
            </a:extLst>
          </p:cNvPr>
          <p:cNvSpPr>
            <a:spLocks noGrp="1"/>
          </p:cNvSpPr>
          <p:nvPr>
            <p:ph idx="1"/>
          </p:nvPr>
        </p:nvSpPr>
        <p:spPr>
          <a:xfrm>
            <a:off x="457200" y="1600200"/>
            <a:ext cx="8229600" cy="4525963"/>
          </a:xfrm>
        </p:spPr>
        <p:txBody>
          <a:bodyPr>
            <a:normAutofit/>
          </a:bodyPr>
          <a:lstStyle/>
          <a:p>
            <a:r>
              <a:rPr lang="en-US" dirty="0"/>
              <a:t>Linear Discriminant Analysis (LDA) and Quadratic Discriminant Analysis (QDA) are two classic classifiers, with, as their names suggest, a linear and a quadratic decision surface, respectively.</a:t>
            </a:r>
          </a:p>
          <a:p>
            <a:r>
              <a:rPr lang="en-US" dirty="0"/>
              <a:t>These classifiers are attractive because they have closed-form solutions (uses a finite number of standard operations) that can be easily computed, are inherently multiclass, have proven to work well in practice, and have no hyperparameters (a parameter whose value is used to control the learning process) to tune.</a:t>
            </a:r>
          </a:p>
        </p:txBody>
      </p:sp>
    </p:spTree>
    <p:extLst>
      <p:ext uri="{BB962C8B-B14F-4D97-AF65-F5344CB8AC3E}">
        <p14:creationId xmlns:p14="http://schemas.microsoft.com/office/powerpoint/2010/main" val="371960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E9DF-3238-4B89-B552-45A37F5A294A}"/>
              </a:ext>
            </a:extLst>
          </p:cNvPr>
          <p:cNvSpPr>
            <a:spLocks noGrp="1"/>
          </p:cNvSpPr>
          <p:nvPr>
            <p:ph type="title"/>
          </p:nvPr>
        </p:nvSpPr>
        <p:spPr>
          <a:xfrm>
            <a:off x="65741" y="174625"/>
            <a:ext cx="4343400" cy="1311275"/>
          </a:xfrm>
        </p:spPr>
        <p:txBody>
          <a:bodyPr>
            <a:normAutofit/>
          </a:bodyPr>
          <a:lstStyle/>
          <a:p>
            <a:r>
              <a:rPr lang="en-US" dirty="0"/>
              <a:t>Discriminant Analysis Classifiers</a:t>
            </a:r>
          </a:p>
        </p:txBody>
      </p:sp>
      <p:sp>
        <p:nvSpPr>
          <p:cNvPr id="3" name="Content Placeholder 2">
            <a:extLst>
              <a:ext uri="{FF2B5EF4-FFF2-40B4-BE49-F238E27FC236}">
                <a16:creationId xmlns:a16="http://schemas.microsoft.com/office/drawing/2014/main" id="{4E0EFF9C-25D3-4F30-81F1-60C944CA97C3}"/>
              </a:ext>
            </a:extLst>
          </p:cNvPr>
          <p:cNvSpPr>
            <a:spLocks noGrp="1"/>
          </p:cNvSpPr>
          <p:nvPr>
            <p:ph idx="1"/>
          </p:nvPr>
        </p:nvSpPr>
        <p:spPr>
          <a:xfrm>
            <a:off x="4474882" y="136525"/>
            <a:ext cx="4603376" cy="1387475"/>
          </a:xfrm>
        </p:spPr>
        <p:txBody>
          <a:bodyPr>
            <a:normAutofit fontScale="85000" lnSpcReduction="10000"/>
          </a:bodyPr>
          <a:lstStyle/>
          <a:p>
            <a:pPr marL="182880" indent="-182880">
              <a:spcBef>
                <a:spcPts val="0"/>
              </a:spcBef>
            </a:pPr>
            <a:r>
              <a:rPr lang="en-US" sz="1800" dirty="0"/>
              <a:t>The plot shows decision boundaries for Linear Discriminant Analysis and Quadratic Discriminant Analysis. </a:t>
            </a:r>
          </a:p>
          <a:p>
            <a:pPr marL="182880" indent="-182880">
              <a:spcBef>
                <a:spcPts val="0"/>
              </a:spcBef>
            </a:pPr>
            <a:r>
              <a:rPr lang="en-US" sz="1800" dirty="0"/>
              <a:t>The bottom row demonstrates that Linear Discriminant Analysis can only learn linear boundaries, while Quadratic Discriminant Analysis can learn quadratic boundaries and is therefore more flexible.</a:t>
            </a:r>
          </a:p>
        </p:txBody>
      </p:sp>
      <p:pic>
        <p:nvPicPr>
          <p:cNvPr id="7" name="Picture 6">
            <a:extLst>
              <a:ext uri="{FF2B5EF4-FFF2-40B4-BE49-F238E27FC236}">
                <a16:creationId xmlns:a16="http://schemas.microsoft.com/office/drawing/2014/main" id="{FF3D3442-203E-487C-BD95-9B047C634CAC}"/>
              </a:ext>
            </a:extLst>
          </p:cNvPr>
          <p:cNvPicPr>
            <a:picLocks noChangeAspect="1"/>
          </p:cNvPicPr>
          <p:nvPr/>
        </p:nvPicPr>
        <p:blipFill>
          <a:blip r:embed="rId2" cstate="print"/>
          <a:stretch>
            <a:fillRect/>
          </a:stretch>
        </p:blipFill>
        <p:spPr>
          <a:xfrm>
            <a:off x="1447800" y="1479550"/>
            <a:ext cx="6248400" cy="4998720"/>
          </a:xfrm>
          <a:prstGeom prst="rect">
            <a:avLst/>
          </a:prstGeom>
        </p:spPr>
      </p:pic>
    </p:spTree>
    <p:extLst>
      <p:ext uri="{BB962C8B-B14F-4D97-AF65-F5344CB8AC3E}">
        <p14:creationId xmlns:p14="http://schemas.microsoft.com/office/powerpoint/2010/main" val="948349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4F8D-4DA5-419C-92F5-C9E69998DB22}"/>
              </a:ext>
            </a:extLst>
          </p:cNvPr>
          <p:cNvSpPr>
            <a:spLocks noGrp="1"/>
          </p:cNvSpPr>
          <p:nvPr>
            <p:ph type="title"/>
          </p:nvPr>
        </p:nvSpPr>
        <p:spPr/>
        <p:txBody>
          <a:bodyPr/>
          <a:lstStyle/>
          <a:p>
            <a:r>
              <a:rPr lang="en-US" dirty="0"/>
              <a:t>LDA and QDA Classifiers</a:t>
            </a:r>
          </a:p>
        </p:txBody>
      </p:sp>
      <p:sp>
        <p:nvSpPr>
          <p:cNvPr id="6" name="Rectangle 5">
            <a:extLst>
              <a:ext uri="{FF2B5EF4-FFF2-40B4-BE49-F238E27FC236}">
                <a16:creationId xmlns:a16="http://schemas.microsoft.com/office/drawing/2014/main" id="{88CF47BB-5444-47E9-8EAA-45DDB463A49C}"/>
              </a:ext>
            </a:extLst>
          </p:cNvPr>
          <p:cNvSpPr/>
          <p:nvPr/>
        </p:nvSpPr>
        <p:spPr>
          <a:xfrm>
            <a:off x="609600" y="1640443"/>
            <a:ext cx="7924800" cy="923330"/>
          </a:xfrm>
          <a:prstGeom prst="rect">
            <a:avLst/>
          </a:prstGeom>
        </p:spPr>
        <p:txBody>
          <a:bodyPr wrap="square">
            <a:spAutoFit/>
          </a:bodyPr>
          <a:lstStyle/>
          <a:p>
            <a:pPr marL="285750" indent="-285750">
              <a:buFont typeface="Arial" panose="020B0604020202020204" pitchFamily="34" charset="0"/>
              <a:buChar char="•"/>
            </a:pPr>
            <a:r>
              <a:rPr lang="en-US" dirty="0"/>
              <a:t>Both LDA and QDA can be derived from simple probabilistic models which model the class conditional distribution of the data P(</a:t>
            </a:r>
            <a:r>
              <a:rPr lang="en-US" dirty="0" err="1"/>
              <a:t>X|y</a:t>
            </a:r>
            <a:r>
              <a:rPr lang="en-US" dirty="0"/>
              <a:t>=k) for each class k. </a:t>
            </a:r>
          </a:p>
          <a:p>
            <a:pPr marL="285750" indent="-285750">
              <a:buFont typeface="Arial" panose="020B0604020202020204" pitchFamily="34" charset="0"/>
              <a:buChar char="•"/>
            </a:pPr>
            <a:r>
              <a:rPr lang="en-US" dirty="0"/>
              <a:t>Predictions can then be obtained by using Bayes’ rule:</a:t>
            </a:r>
          </a:p>
        </p:txBody>
      </p:sp>
      <p:pic>
        <p:nvPicPr>
          <p:cNvPr id="7" name="Picture 6">
            <a:extLst>
              <a:ext uri="{FF2B5EF4-FFF2-40B4-BE49-F238E27FC236}">
                <a16:creationId xmlns:a16="http://schemas.microsoft.com/office/drawing/2014/main" id="{8A568D14-B715-4221-BB78-A0210A7CD3F2}"/>
              </a:ext>
            </a:extLst>
          </p:cNvPr>
          <p:cNvPicPr>
            <a:picLocks noChangeAspect="1"/>
          </p:cNvPicPr>
          <p:nvPr/>
        </p:nvPicPr>
        <p:blipFill rotWithShape="1">
          <a:blip r:embed="rId2" cstate="print"/>
          <a:srcRect l="38444" t="20671" r="20667" b="74005"/>
          <a:stretch/>
        </p:blipFill>
        <p:spPr>
          <a:xfrm>
            <a:off x="1577333" y="2786578"/>
            <a:ext cx="5989334" cy="623889"/>
          </a:xfrm>
          <a:prstGeom prst="rect">
            <a:avLst/>
          </a:prstGeom>
        </p:spPr>
      </p:pic>
      <p:sp>
        <p:nvSpPr>
          <p:cNvPr id="10" name="Rectangle 9">
            <a:extLst>
              <a:ext uri="{FF2B5EF4-FFF2-40B4-BE49-F238E27FC236}">
                <a16:creationId xmlns:a16="http://schemas.microsoft.com/office/drawing/2014/main" id="{88CF47BB-5444-47E9-8EAA-45DDB463A49C}"/>
              </a:ext>
            </a:extLst>
          </p:cNvPr>
          <p:cNvSpPr/>
          <p:nvPr/>
        </p:nvSpPr>
        <p:spPr>
          <a:xfrm>
            <a:off x="609600" y="3633272"/>
            <a:ext cx="7924800" cy="923330"/>
          </a:xfrm>
          <a:prstGeom prst="rect">
            <a:avLst/>
          </a:prstGeom>
        </p:spPr>
        <p:txBody>
          <a:bodyPr wrap="square">
            <a:spAutoFit/>
          </a:bodyPr>
          <a:lstStyle/>
          <a:p>
            <a:pPr marL="285750" indent="-285750">
              <a:buFont typeface="Arial" panose="020B0604020202020204" pitchFamily="34" charset="0"/>
              <a:buChar char="•"/>
            </a:pPr>
            <a:r>
              <a:rPr lang="en-US" dirty="0"/>
              <a:t>and we select the k class which maximizes this conditional probability.</a:t>
            </a:r>
          </a:p>
          <a:p>
            <a:pPr marL="285750" indent="-285750">
              <a:buFont typeface="Arial" panose="020B0604020202020204" pitchFamily="34" charset="0"/>
              <a:buChar char="•"/>
            </a:pPr>
            <a:r>
              <a:rPr lang="en-US" dirty="0"/>
              <a:t>More specifically, for linear and quadratic </a:t>
            </a:r>
            <a:r>
              <a:rPr lang="en-US" dirty="0" err="1"/>
              <a:t>discriminant</a:t>
            </a:r>
            <a:r>
              <a:rPr lang="en-US" dirty="0"/>
              <a:t> analysis, P(</a:t>
            </a:r>
            <a:r>
              <a:rPr lang="en-US" dirty="0" err="1"/>
              <a:t>X|y</a:t>
            </a:r>
            <a:r>
              <a:rPr lang="en-US" dirty="0"/>
              <a:t>) is modeled as a multivariate Gaussian distribution with density:</a:t>
            </a:r>
          </a:p>
        </p:txBody>
      </p:sp>
      <p:pic>
        <p:nvPicPr>
          <p:cNvPr id="11" name="Picture 10">
            <a:extLst>
              <a:ext uri="{FF2B5EF4-FFF2-40B4-BE49-F238E27FC236}">
                <a16:creationId xmlns:a16="http://schemas.microsoft.com/office/drawing/2014/main" id="{2FF903CC-93DE-4E20-BAC7-01FF6D5562F3}"/>
              </a:ext>
            </a:extLst>
          </p:cNvPr>
          <p:cNvPicPr>
            <a:picLocks noChangeAspect="1"/>
          </p:cNvPicPr>
          <p:nvPr/>
        </p:nvPicPr>
        <p:blipFill>
          <a:blip r:embed="rId2" cstate="print"/>
          <a:srcRect l="38445" t="37778" r="20666" b="55555"/>
          <a:stretch>
            <a:fillRect/>
          </a:stretch>
        </p:blipFill>
        <p:spPr>
          <a:xfrm>
            <a:off x="1651000" y="4779407"/>
            <a:ext cx="5842000" cy="762000"/>
          </a:xfrm>
          <a:prstGeom prst="rect">
            <a:avLst/>
          </a:prstGeom>
        </p:spPr>
      </p:pic>
      <p:sp>
        <p:nvSpPr>
          <p:cNvPr id="13" name="Rectangle 12">
            <a:extLst>
              <a:ext uri="{FF2B5EF4-FFF2-40B4-BE49-F238E27FC236}">
                <a16:creationId xmlns:a16="http://schemas.microsoft.com/office/drawing/2014/main" id="{88CF47BB-5444-47E9-8EAA-45DDB463A49C}"/>
              </a:ext>
            </a:extLst>
          </p:cNvPr>
          <p:cNvSpPr/>
          <p:nvPr/>
        </p:nvSpPr>
        <p:spPr>
          <a:xfrm>
            <a:off x="609600" y="5764212"/>
            <a:ext cx="7924800" cy="369332"/>
          </a:xfrm>
          <a:prstGeom prst="rect">
            <a:avLst/>
          </a:prstGeom>
        </p:spPr>
        <p:txBody>
          <a:bodyPr wrap="square">
            <a:spAutoFit/>
          </a:bodyPr>
          <a:lstStyle/>
          <a:p>
            <a:pPr marL="285750" indent="-285750">
              <a:buFont typeface="Arial" panose="020B0604020202020204" pitchFamily="34" charset="0"/>
              <a:buChar char="•"/>
            </a:pPr>
            <a:r>
              <a:rPr lang="en-US" dirty="0"/>
              <a:t>where d is the number of features</a:t>
            </a:r>
          </a:p>
        </p:txBody>
      </p:sp>
    </p:spTree>
    <p:extLst>
      <p:ext uri="{BB962C8B-B14F-4D97-AF65-F5344CB8AC3E}">
        <p14:creationId xmlns:p14="http://schemas.microsoft.com/office/powerpoint/2010/main" val="104683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55496"/>
            <a:ext cx="7770495" cy="3957954"/>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alibri"/>
                <a:cs typeface="Calibri"/>
              </a:rPr>
              <a:t>Linear</a:t>
            </a:r>
            <a:r>
              <a:rPr sz="2200" b="1" spc="5" dirty="0">
                <a:latin typeface="Calibri"/>
                <a:cs typeface="Calibri"/>
              </a:rPr>
              <a:t> </a:t>
            </a:r>
            <a:r>
              <a:rPr sz="2200" b="1" spc="-10" dirty="0">
                <a:latin typeface="Calibri"/>
                <a:cs typeface="Calibri"/>
              </a:rPr>
              <a:t>Discriminant</a:t>
            </a:r>
            <a:r>
              <a:rPr sz="2200" b="1" spc="10" dirty="0">
                <a:latin typeface="Calibri"/>
                <a:cs typeface="Calibri"/>
              </a:rPr>
              <a:t> </a:t>
            </a:r>
            <a:r>
              <a:rPr sz="2200" b="1" spc="-5" dirty="0">
                <a:latin typeface="Calibri"/>
                <a:cs typeface="Calibri"/>
              </a:rPr>
              <a:t>Analysis</a:t>
            </a:r>
            <a:r>
              <a:rPr sz="2200" b="1" spc="-20" dirty="0">
                <a:latin typeface="Calibri"/>
                <a:cs typeface="Calibri"/>
              </a:rPr>
              <a:t> </a:t>
            </a:r>
            <a:r>
              <a:rPr sz="2200" b="1" spc="-15" dirty="0">
                <a:latin typeface="Calibri"/>
                <a:cs typeface="Calibri"/>
              </a:rPr>
              <a:t>(LDA)</a:t>
            </a:r>
            <a:endParaRPr sz="2200">
              <a:latin typeface="Calibri"/>
              <a:cs typeface="Calibri"/>
            </a:endParaRPr>
          </a:p>
          <a:p>
            <a:pPr marL="355600" indent="-342900">
              <a:lnSpc>
                <a:spcPct val="100000"/>
              </a:lnSpc>
              <a:buFont typeface="Arial"/>
              <a:buChar char="•"/>
              <a:tabLst>
                <a:tab pos="354965" algn="l"/>
                <a:tab pos="355600" algn="l"/>
              </a:tabLst>
            </a:pPr>
            <a:r>
              <a:rPr sz="2200" spc="-15" dirty="0">
                <a:latin typeface="Calibri"/>
                <a:cs typeface="Calibri"/>
              </a:rPr>
              <a:t>Strengths:</a:t>
            </a:r>
            <a:endParaRPr sz="2200">
              <a:latin typeface="Calibri"/>
              <a:cs typeface="Calibri"/>
            </a:endParaRPr>
          </a:p>
          <a:p>
            <a:pPr marL="756285" lvl="1" indent="-287020">
              <a:lnSpc>
                <a:spcPct val="100000"/>
              </a:lnSpc>
              <a:spcBef>
                <a:spcPts val="10"/>
              </a:spcBef>
              <a:buFont typeface="Arial"/>
              <a:buChar char="–"/>
              <a:tabLst>
                <a:tab pos="756285" algn="l"/>
                <a:tab pos="756920" algn="l"/>
              </a:tabLst>
            </a:pPr>
            <a:r>
              <a:rPr sz="2000" spc="-10" dirty="0">
                <a:latin typeface="Calibri"/>
                <a:cs typeface="Calibri"/>
              </a:rPr>
              <a:t>Closed-form</a:t>
            </a:r>
            <a:r>
              <a:rPr sz="2000" spc="-15" dirty="0">
                <a:latin typeface="Calibri"/>
                <a:cs typeface="Calibri"/>
              </a:rPr>
              <a:t> </a:t>
            </a:r>
            <a:r>
              <a:rPr sz="2000" spc="-5" dirty="0">
                <a:latin typeface="Calibri"/>
                <a:cs typeface="Calibri"/>
              </a:rPr>
              <a:t>solution</a:t>
            </a:r>
            <a:r>
              <a:rPr sz="2000" spc="5"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can </a:t>
            </a:r>
            <a:r>
              <a:rPr sz="2000" dirty="0">
                <a:latin typeface="Calibri"/>
                <a:cs typeface="Calibri"/>
              </a:rPr>
              <a:t>be</a:t>
            </a:r>
            <a:r>
              <a:rPr sz="2000" spc="-5" dirty="0">
                <a:latin typeface="Calibri"/>
                <a:cs typeface="Calibri"/>
              </a:rPr>
              <a:t> easily</a:t>
            </a:r>
            <a:r>
              <a:rPr sz="2000" spc="20" dirty="0">
                <a:latin typeface="Calibri"/>
                <a:cs typeface="Calibri"/>
              </a:rPr>
              <a:t> </a:t>
            </a:r>
            <a:r>
              <a:rPr sz="2000" spc="-5" dirty="0">
                <a:latin typeface="Calibri"/>
                <a:cs typeface="Calibri"/>
              </a:rPr>
              <a:t>computed</a:t>
            </a:r>
            <a:endParaRPr sz="2000">
              <a:latin typeface="Calibri"/>
              <a:cs typeface="Calibri"/>
            </a:endParaRPr>
          </a:p>
          <a:p>
            <a:pPr marL="756285" lvl="1" indent="-287020">
              <a:lnSpc>
                <a:spcPct val="100000"/>
              </a:lnSpc>
              <a:buFont typeface="Arial"/>
              <a:buChar char="–"/>
              <a:tabLst>
                <a:tab pos="756285" algn="l"/>
                <a:tab pos="756920" algn="l"/>
              </a:tabLst>
            </a:pPr>
            <a:r>
              <a:rPr sz="2000" spc="-10" dirty="0">
                <a:latin typeface="Calibri"/>
                <a:cs typeface="Calibri"/>
              </a:rPr>
              <a:t>Inherently</a:t>
            </a:r>
            <a:r>
              <a:rPr sz="2000" spc="-15" dirty="0">
                <a:latin typeface="Calibri"/>
                <a:cs typeface="Calibri"/>
              </a:rPr>
              <a:t> </a:t>
            </a:r>
            <a:r>
              <a:rPr sz="2000" spc="-5" dirty="0">
                <a:latin typeface="Calibri"/>
                <a:cs typeface="Calibri"/>
              </a:rPr>
              <a:t>multiclass</a:t>
            </a:r>
            <a:endParaRPr sz="2000">
              <a:latin typeface="Calibri"/>
              <a:cs typeface="Calibri"/>
            </a:endParaRPr>
          </a:p>
          <a:p>
            <a:pPr marL="756285" lvl="1" indent="-287020">
              <a:lnSpc>
                <a:spcPct val="100000"/>
              </a:lnSpc>
              <a:buFont typeface="Arial"/>
              <a:buChar char="–"/>
              <a:tabLst>
                <a:tab pos="756285" algn="l"/>
                <a:tab pos="756920" algn="l"/>
              </a:tabLst>
            </a:pPr>
            <a:r>
              <a:rPr sz="2000" spc="-15" dirty="0">
                <a:latin typeface="Calibri"/>
                <a:cs typeface="Calibri"/>
              </a:rPr>
              <a:t>Proven</a:t>
            </a:r>
            <a:r>
              <a:rPr sz="2000" spc="5" dirty="0">
                <a:latin typeface="Calibri"/>
                <a:cs typeface="Calibri"/>
              </a:rPr>
              <a:t> </a:t>
            </a:r>
            <a:r>
              <a:rPr sz="2000" spc="-15" dirty="0">
                <a:latin typeface="Calibri"/>
                <a:cs typeface="Calibri"/>
              </a:rPr>
              <a:t>to </a:t>
            </a:r>
            <a:r>
              <a:rPr sz="2000" spc="-10" dirty="0">
                <a:latin typeface="Calibri"/>
                <a:cs typeface="Calibri"/>
              </a:rPr>
              <a:t>work well</a:t>
            </a:r>
            <a:r>
              <a:rPr sz="2000" spc="-5" dirty="0">
                <a:latin typeface="Calibri"/>
                <a:cs typeface="Calibri"/>
              </a:rPr>
              <a:t> in</a:t>
            </a:r>
            <a:r>
              <a:rPr sz="2000" dirty="0">
                <a:latin typeface="Calibri"/>
                <a:cs typeface="Calibri"/>
              </a:rPr>
              <a:t> </a:t>
            </a:r>
            <a:r>
              <a:rPr sz="2000" spc="-5" dirty="0">
                <a:latin typeface="Calibri"/>
                <a:cs typeface="Calibri"/>
              </a:rPr>
              <a:t>practice</a:t>
            </a:r>
            <a:endParaRPr sz="2000">
              <a:latin typeface="Calibri"/>
              <a:cs typeface="Calibri"/>
            </a:endParaRPr>
          </a:p>
          <a:p>
            <a:pPr marL="756285" lvl="1" indent="-287020">
              <a:lnSpc>
                <a:spcPct val="100000"/>
              </a:lnSpc>
              <a:buFont typeface="Arial"/>
              <a:buChar char="–"/>
              <a:tabLst>
                <a:tab pos="756285" algn="l"/>
                <a:tab pos="756920" algn="l"/>
              </a:tabLst>
            </a:pPr>
            <a:r>
              <a:rPr sz="2000" dirty="0">
                <a:latin typeface="Calibri"/>
                <a:cs typeface="Calibri"/>
              </a:rPr>
              <a:t>No</a:t>
            </a:r>
            <a:r>
              <a:rPr sz="2000" spc="-30" dirty="0">
                <a:latin typeface="Calibri"/>
                <a:cs typeface="Calibri"/>
              </a:rPr>
              <a:t> </a:t>
            </a:r>
            <a:r>
              <a:rPr sz="2000" spc="-15" dirty="0">
                <a:latin typeface="Calibri"/>
                <a:cs typeface="Calibri"/>
              </a:rPr>
              <a:t>hyperparameters</a:t>
            </a:r>
            <a:r>
              <a:rPr sz="2000" spc="15" dirty="0">
                <a:latin typeface="Calibri"/>
                <a:cs typeface="Calibri"/>
              </a:rPr>
              <a:t> </a:t>
            </a:r>
            <a:r>
              <a:rPr sz="2000" spc="-15" dirty="0">
                <a:latin typeface="Calibri"/>
                <a:cs typeface="Calibri"/>
              </a:rPr>
              <a:t>to</a:t>
            </a:r>
            <a:r>
              <a:rPr sz="2000" dirty="0">
                <a:latin typeface="Calibri"/>
                <a:cs typeface="Calibri"/>
              </a:rPr>
              <a:t> tune</a:t>
            </a:r>
            <a:endParaRPr sz="2000">
              <a:latin typeface="Calibri"/>
              <a:cs typeface="Calibri"/>
            </a:endParaRPr>
          </a:p>
          <a:p>
            <a:pPr marL="756285" lvl="1" indent="-287020">
              <a:lnSpc>
                <a:spcPts val="2395"/>
              </a:lnSpc>
              <a:buFont typeface="Arial"/>
              <a:buChar char="–"/>
              <a:tabLst>
                <a:tab pos="756285" algn="l"/>
                <a:tab pos="756920" algn="l"/>
              </a:tabLst>
            </a:pPr>
            <a:r>
              <a:rPr sz="2000" spc="-5" dirty="0">
                <a:latin typeface="Calibri"/>
                <a:cs typeface="Calibri"/>
              </a:rPr>
              <a:t>Use</a:t>
            </a:r>
            <a:r>
              <a:rPr sz="2000" spc="10" dirty="0">
                <a:latin typeface="Calibri"/>
                <a:cs typeface="Calibri"/>
              </a:rPr>
              <a:t> </a:t>
            </a:r>
            <a:r>
              <a:rPr sz="2000" spc="-5" dirty="0">
                <a:latin typeface="Calibri"/>
                <a:cs typeface="Calibri"/>
              </a:rPr>
              <a:t>covariance </a:t>
            </a:r>
            <a:r>
              <a:rPr sz="2000" spc="-15" dirty="0">
                <a:latin typeface="Calibri"/>
                <a:cs typeface="Calibri"/>
              </a:rPr>
              <a:t>to</a:t>
            </a:r>
            <a:r>
              <a:rPr sz="2000" spc="5" dirty="0">
                <a:latin typeface="Calibri"/>
                <a:cs typeface="Calibri"/>
              </a:rPr>
              <a:t> </a:t>
            </a:r>
            <a:r>
              <a:rPr sz="2000" spc="-20" dirty="0">
                <a:latin typeface="Calibri"/>
                <a:cs typeface="Calibri"/>
              </a:rPr>
              <a:t>take</a:t>
            </a:r>
            <a:r>
              <a:rPr sz="2000" spc="5" dirty="0">
                <a:latin typeface="Calibri"/>
                <a:cs typeface="Calibri"/>
              </a:rPr>
              <a:t> </a:t>
            </a:r>
            <a:r>
              <a:rPr sz="2000" spc="-15" dirty="0">
                <a:latin typeface="Calibri"/>
                <a:cs typeface="Calibri"/>
              </a:rPr>
              <a:t>into</a:t>
            </a:r>
            <a:r>
              <a:rPr sz="2000" spc="5" dirty="0">
                <a:latin typeface="Calibri"/>
                <a:cs typeface="Calibri"/>
              </a:rPr>
              <a:t> </a:t>
            </a:r>
            <a:r>
              <a:rPr sz="2000" spc="-5" dirty="0">
                <a:latin typeface="Calibri"/>
                <a:cs typeface="Calibri"/>
              </a:rPr>
              <a:t>account</a:t>
            </a:r>
            <a:r>
              <a:rPr sz="2000" spc="-15" dirty="0">
                <a:latin typeface="Calibri"/>
                <a:cs typeface="Calibri"/>
              </a:rPr>
              <a:t> </a:t>
            </a:r>
            <a:r>
              <a:rPr sz="2000" spc="-10" dirty="0">
                <a:latin typeface="Calibri"/>
                <a:cs typeface="Calibri"/>
              </a:rPr>
              <a:t>interdependence</a:t>
            </a:r>
            <a:r>
              <a:rPr sz="2000" spc="-5" dirty="0">
                <a:latin typeface="Calibri"/>
                <a:cs typeface="Calibri"/>
              </a:rPr>
              <a:t> of </a:t>
            </a:r>
            <a:r>
              <a:rPr sz="2000" spc="-15" dirty="0">
                <a:latin typeface="Calibri"/>
                <a:cs typeface="Calibri"/>
              </a:rPr>
              <a:t>features</a:t>
            </a:r>
            <a:endParaRPr sz="2000">
              <a:latin typeface="Calibri"/>
              <a:cs typeface="Calibri"/>
            </a:endParaRPr>
          </a:p>
          <a:p>
            <a:pPr marL="355600" indent="-342900">
              <a:lnSpc>
                <a:spcPts val="2635"/>
              </a:lnSpc>
              <a:buFont typeface="Arial"/>
              <a:buChar char="•"/>
              <a:tabLst>
                <a:tab pos="354965" algn="l"/>
                <a:tab pos="355600" algn="l"/>
              </a:tabLst>
            </a:pPr>
            <a:r>
              <a:rPr sz="2200" spc="-15" dirty="0">
                <a:latin typeface="Calibri"/>
                <a:cs typeface="Calibri"/>
              </a:rPr>
              <a:t>Weaknesses:</a:t>
            </a:r>
            <a:endParaRPr sz="2200">
              <a:latin typeface="Calibri"/>
              <a:cs typeface="Calibri"/>
            </a:endParaRPr>
          </a:p>
          <a:p>
            <a:pPr marL="756285" marR="5080" lvl="1" indent="-287020">
              <a:lnSpc>
                <a:spcPct val="80000"/>
              </a:lnSpc>
              <a:spcBef>
                <a:spcPts val="484"/>
              </a:spcBef>
              <a:buFont typeface="Arial"/>
              <a:buChar char="–"/>
              <a:tabLst>
                <a:tab pos="756285" algn="l"/>
                <a:tab pos="756920" algn="l"/>
              </a:tabLst>
            </a:pPr>
            <a:r>
              <a:rPr sz="2000" spc="-5" dirty="0">
                <a:latin typeface="Calibri"/>
                <a:cs typeface="Calibri"/>
              </a:rPr>
              <a:t>Assumes</a:t>
            </a:r>
            <a:r>
              <a:rPr sz="2000" spc="15" dirty="0">
                <a:latin typeface="Calibri"/>
                <a:cs typeface="Calibri"/>
              </a:rPr>
              <a:t> </a:t>
            </a:r>
            <a:r>
              <a:rPr sz="2000" dirty="0">
                <a:latin typeface="Calibri"/>
                <a:cs typeface="Calibri"/>
              </a:rPr>
              <a:t>the</a:t>
            </a:r>
            <a:r>
              <a:rPr sz="2000" spc="5"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Gaussian,</a:t>
            </a:r>
            <a:r>
              <a:rPr sz="2000" spc="10" dirty="0">
                <a:latin typeface="Calibri"/>
                <a:cs typeface="Calibri"/>
              </a:rPr>
              <a:t> </a:t>
            </a:r>
            <a:r>
              <a:rPr sz="2000" spc="-5" dirty="0">
                <a:latin typeface="Calibri"/>
                <a:cs typeface="Calibri"/>
              </a:rPr>
              <a:t>i.e.,</a:t>
            </a:r>
            <a:r>
              <a:rPr sz="2000" spc="10" dirty="0">
                <a:latin typeface="Calibri"/>
                <a:cs typeface="Calibri"/>
              </a:rPr>
              <a:t> </a:t>
            </a:r>
            <a:r>
              <a:rPr sz="2000" dirty="0">
                <a:latin typeface="Calibri"/>
                <a:cs typeface="Calibri"/>
              </a:rPr>
              <a:t>each </a:t>
            </a:r>
            <a:r>
              <a:rPr sz="2000" spc="-5" dirty="0">
                <a:latin typeface="Calibri"/>
                <a:cs typeface="Calibri"/>
              </a:rPr>
              <a:t>variable</a:t>
            </a:r>
            <a:r>
              <a:rPr sz="2000" spc="15" dirty="0">
                <a:latin typeface="Calibri"/>
                <a:cs typeface="Calibri"/>
              </a:rPr>
              <a:t> </a:t>
            </a:r>
            <a:r>
              <a:rPr sz="2000" spc="-5" dirty="0">
                <a:latin typeface="Calibri"/>
                <a:cs typeface="Calibri"/>
              </a:rPr>
              <a:t>is</a:t>
            </a:r>
            <a:r>
              <a:rPr sz="2000" spc="5" dirty="0">
                <a:latin typeface="Calibri"/>
                <a:cs typeface="Calibri"/>
              </a:rPr>
              <a:t> </a:t>
            </a:r>
            <a:r>
              <a:rPr sz="2000" dirty="0">
                <a:latin typeface="Calibri"/>
                <a:cs typeface="Calibri"/>
              </a:rPr>
              <a:t>shaped</a:t>
            </a:r>
            <a:r>
              <a:rPr sz="2000" spc="10" dirty="0">
                <a:latin typeface="Calibri"/>
                <a:cs typeface="Calibri"/>
              </a:rPr>
              <a:t> </a:t>
            </a:r>
            <a:r>
              <a:rPr sz="2000" spc="-20" dirty="0">
                <a:latin typeface="Calibri"/>
                <a:cs typeface="Calibri"/>
              </a:rPr>
              <a:t>like</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bell </a:t>
            </a:r>
            <a:r>
              <a:rPr sz="2000" spc="-434" dirty="0">
                <a:latin typeface="Calibri"/>
                <a:cs typeface="Calibri"/>
              </a:rPr>
              <a:t> </a:t>
            </a:r>
            <a:r>
              <a:rPr sz="2000" spc="-5" dirty="0">
                <a:latin typeface="Calibri"/>
                <a:cs typeface="Calibri"/>
              </a:rPr>
              <a:t>curve</a:t>
            </a:r>
            <a:r>
              <a:rPr sz="2000" spc="-15" dirty="0">
                <a:latin typeface="Calibri"/>
                <a:cs typeface="Calibri"/>
              </a:rPr>
              <a:t> </a:t>
            </a:r>
            <a:r>
              <a:rPr sz="2000" spc="-5" dirty="0">
                <a:latin typeface="Calibri"/>
                <a:cs typeface="Calibri"/>
              </a:rPr>
              <a:t>when</a:t>
            </a:r>
            <a:r>
              <a:rPr sz="2000" spc="-10" dirty="0">
                <a:latin typeface="Calibri"/>
                <a:cs typeface="Calibri"/>
              </a:rPr>
              <a:t> plotted.</a:t>
            </a:r>
            <a:endParaRPr sz="2000">
              <a:latin typeface="Calibri"/>
              <a:cs typeface="Calibri"/>
            </a:endParaRPr>
          </a:p>
          <a:p>
            <a:pPr marL="756285" marR="364490" lvl="1" indent="-287020">
              <a:lnSpc>
                <a:spcPct val="80000"/>
              </a:lnSpc>
              <a:spcBef>
                <a:spcPts val="480"/>
              </a:spcBef>
              <a:buFont typeface="Arial"/>
              <a:buChar char="–"/>
              <a:tabLst>
                <a:tab pos="756285" algn="l"/>
                <a:tab pos="756920" algn="l"/>
              </a:tabLst>
            </a:pPr>
            <a:r>
              <a:rPr sz="2000" spc="-5" dirty="0">
                <a:latin typeface="Calibri"/>
                <a:cs typeface="Calibri"/>
              </a:rPr>
              <a:t>Assumes</a:t>
            </a:r>
            <a:r>
              <a:rPr sz="2000" spc="10" dirty="0">
                <a:latin typeface="Calibri"/>
                <a:cs typeface="Calibri"/>
              </a:rPr>
              <a:t> </a:t>
            </a:r>
            <a:r>
              <a:rPr sz="2000" dirty="0">
                <a:latin typeface="Calibri"/>
                <a:cs typeface="Calibri"/>
              </a:rPr>
              <a:t>each</a:t>
            </a:r>
            <a:r>
              <a:rPr sz="2000" spc="5" dirty="0">
                <a:latin typeface="Calibri"/>
                <a:cs typeface="Calibri"/>
              </a:rPr>
              <a:t> </a:t>
            </a:r>
            <a:r>
              <a:rPr sz="2000" spc="-15" dirty="0">
                <a:latin typeface="Calibri"/>
                <a:cs typeface="Calibri"/>
              </a:rPr>
              <a:t>feature</a:t>
            </a:r>
            <a:r>
              <a:rPr sz="2000" dirty="0">
                <a:latin typeface="Calibri"/>
                <a:cs typeface="Calibri"/>
              </a:rPr>
              <a:t> has</a:t>
            </a:r>
            <a:r>
              <a:rPr sz="2000" spc="-5" dirty="0">
                <a:latin typeface="Calibri"/>
                <a:cs typeface="Calibri"/>
              </a:rPr>
              <a:t> </a:t>
            </a:r>
            <a:r>
              <a:rPr sz="2000" dirty="0">
                <a:latin typeface="Calibri"/>
                <a:cs typeface="Calibri"/>
              </a:rPr>
              <a:t>the </a:t>
            </a:r>
            <a:r>
              <a:rPr sz="2000" spc="-5" dirty="0">
                <a:latin typeface="Calibri"/>
                <a:cs typeface="Calibri"/>
              </a:rPr>
              <a:t>same</a:t>
            </a:r>
            <a:r>
              <a:rPr sz="2000" spc="10" dirty="0">
                <a:latin typeface="Calibri"/>
                <a:cs typeface="Calibri"/>
              </a:rPr>
              <a:t> </a:t>
            </a:r>
            <a:r>
              <a:rPr sz="2000" spc="-5" dirty="0">
                <a:latin typeface="Calibri"/>
                <a:cs typeface="Calibri"/>
              </a:rPr>
              <a:t>variance, i.e.,</a:t>
            </a:r>
            <a:r>
              <a:rPr sz="2000" spc="5" dirty="0">
                <a:latin typeface="Calibri"/>
                <a:cs typeface="Calibri"/>
              </a:rPr>
              <a:t> </a:t>
            </a:r>
            <a:r>
              <a:rPr sz="2000" spc="-5" dirty="0">
                <a:latin typeface="Calibri"/>
                <a:cs typeface="Calibri"/>
              </a:rPr>
              <a:t>values of</a:t>
            </a:r>
            <a:r>
              <a:rPr sz="2000" spc="-10" dirty="0">
                <a:latin typeface="Calibri"/>
                <a:cs typeface="Calibri"/>
              </a:rPr>
              <a:t> </a:t>
            </a:r>
            <a:r>
              <a:rPr sz="2000" dirty="0">
                <a:latin typeface="Calibri"/>
                <a:cs typeface="Calibri"/>
              </a:rPr>
              <a:t>each </a:t>
            </a:r>
            <a:r>
              <a:rPr sz="2000" spc="-440" dirty="0">
                <a:latin typeface="Calibri"/>
                <a:cs typeface="Calibri"/>
              </a:rPr>
              <a:t> </a:t>
            </a:r>
            <a:r>
              <a:rPr sz="2000" spc="-15" dirty="0">
                <a:latin typeface="Calibri"/>
                <a:cs typeface="Calibri"/>
              </a:rPr>
              <a:t>feature</a:t>
            </a:r>
            <a:r>
              <a:rPr sz="2000" spc="5" dirty="0">
                <a:latin typeface="Calibri"/>
                <a:cs typeface="Calibri"/>
              </a:rPr>
              <a:t> </a:t>
            </a:r>
            <a:r>
              <a:rPr sz="2000" spc="-5" dirty="0">
                <a:latin typeface="Calibri"/>
                <a:cs typeface="Calibri"/>
              </a:rPr>
              <a:t>vary</a:t>
            </a:r>
            <a:r>
              <a:rPr sz="2000" spc="-15" dirty="0">
                <a:latin typeface="Calibri"/>
                <a:cs typeface="Calibri"/>
              </a:rPr>
              <a:t> </a:t>
            </a:r>
            <a:r>
              <a:rPr sz="2000" spc="-10" dirty="0">
                <a:latin typeface="Calibri"/>
                <a:cs typeface="Calibri"/>
              </a:rPr>
              <a:t>around</a:t>
            </a:r>
            <a:r>
              <a:rPr sz="2000" spc="-20" dirty="0">
                <a:latin typeface="Calibri"/>
                <a:cs typeface="Calibri"/>
              </a:rPr>
              <a:t> </a:t>
            </a:r>
            <a:r>
              <a:rPr sz="2000" dirty="0">
                <a:latin typeface="Calibri"/>
                <a:cs typeface="Calibri"/>
              </a:rPr>
              <a:t>the </a:t>
            </a:r>
            <a:r>
              <a:rPr sz="2000" spc="-5" dirty="0">
                <a:latin typeface="Calibri"/>
                <a:cs typeface="Calibri"/>
              </a:rPr>
              <a:t>mean</a:t>
            </a:r>
            <a:r>
              <a:rPr sz="2000" spc="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 </a:t>
            </a:r>
            <a:r>
              <a:rPr sz="2000" spc="-5" dirty="0">
                <a:latin typeface="Calibri"/>
                <a:cs typeface="Calibri"/>
              </a:rPr>
              <a:t>same</a:t>
            </a:r>
            <a:r>
              <a:rPr sz="2000" spc="10" dirty="0">
                <a:latin typeface="Calibri"/>
                <a:cs typeface="Calibri"/>
              </a:rPr>
              <a:t> </a:t>
            </a:r>
            <a:r>
              <a:rPr sz="2000" spc="-5" dirty="0">
                <a:latin typeface="Calibri"/>
                <a:cs typeface="Calibri"/>
              </a:rPr>
              <a:t>amount</a:t>
            </a:r>
            <a:r>
              <a:rPr sz="2000" spc="-10" dirty="0">
                <a:latin typeface="Calibri"/>
                <a:cs typeface="Calibri"/>
              </a:rPr>
              <a:t> </a:t>
            </a:r>
            <a:r>
              <a:rPr sz="2000" spc="-5" dirty="0">
                <a:latin typeface="Calibri"/>
                <a:cs typeface="Calibri"/>
              </a:rPr>
              <a:t>on</a:t>
            </a:r>
            <a:r>
              <a:rPr sz="2000" spc="-20" dirty="0">
                <a:latin typeface="Calibri"/>
                <a:cs typeface="Calibri"/>
              </a:rPr>
              <a:t> </a:t>
            </a:r>
            <a:r>
              <a:rPr sz="2000" spc="-15" dirty="0">
                <a:latin typeface="Calibri"/>
                <a:cs typeface="Calibri"/>
              </a:rPr>
              <a:t>average.</a:t>
            </a:r>
            <a:endParaRPr sz="2000">
              <a:latin typeface="Calibri"/>
              <a:cs typeface="Calibri"/>
            </a:endParaRPr>
          </a:p>
          <a:p>
            <a:pPr marL="756285" lvl="1" indent="-287020">
              <a:lnSpc>
                <a:spcPct val="100000"/>
              </a:lnSpc>
              <a:buFont typeface="Arial"/>
              <a:buChar char="–"/>
              <a:tabLst>
                <a:tab pos="756285" algn="l"/>
                <a:tab pos="756920" algn="l"/>
              </a:tabLst>
            </a:pPr>
            <a:r>
              <a:rPr sz="2000" dirty="0">
                <a:latin typeface="Calibri"/>
                <a:cs typeface="Calibri"/>
              </a:rPr>
              <a:t>Can</a:t>
            </a:r>
            <a:r>
              <a:rPr sz="2000" spc="-5" dirty="0">
                <a:latin typeface="Calibri"/>
                <a:cs typeface="Calibri"/>
              </a:rPr>
              <a:t> only</a:t>
            </a:r>
            <a:r>
              <a:rPr sz="2000" spc="-15" dirty="0">
                <a:latin typeface="Calibri"/>
                <a:cs typeface="Calibri"/>
              </a:rPr>
              <a:t> </a:t>
            </a:r>
            <a:r>
              <a:rPr sz="2000" spc="-5" dirty="0">
                <a:latin typeface="Calibri"/>
                <a:cs typeface="Calibri"/>
              </a:rPr>
              <a:t>learn</a:t>
            </a:r>
            <a:r>
              <a:rPr sz="2000" spc="10" dirty="0">
                <a:latin typeface="Calibri"/>
                <a:cs typeface="Calibri"/>
              </a:rPr>
              <a:t> </a:t>
            </a:r>
            <a:r>
              <a:rPr sz="2000" spc="-5" dirty="0">
                <a:latin typeface="Calibri"/>
                <a:cs typeface="Calibri"/>
              </a:rPr>
              <a:t>linear</a:t>
            </a:r>
            <a:r>
              <a:rPr sz="2000" spc="10" dirty="0">
                <a:latin typeface="Calibri"/>
                <a:cs typeface="Calibri"/>
              </a:rPr>
              <a:t> </a:t>
            </a:r>
            <a:r>
              <a:rPr sz="2000" spc="-5" dirty="0">
                <a:latin typeface="Calibri"/>
                <a:cs typeface="Calibri"/>
              </a:rPr>
              <a:t>boundaries.</a:t>
            </a:r>
            <a:endParaRPr sz="20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26540"/>
            <a:ext cx="7952740" cy="4252595"/>
          </a:xfrm>
          <a:prstGeom prst="rect">
            <a:avLst/>
          </a:prstGeom>
        </p:spPr>
        <p:txBody>
          <a:bodyPr vert="horz" wrap="square" lIns="0" tIns="12700" rIns="0" bIns="0" rtlCol="0">
            <a:spAutoFit/>
          </a:bodyPr>
          <a:lstStyle/>
          <a:p>
            <a:pPr marL="12700">
              <a:lnSpc>
                <a:spcPct val="100000"/>
              </a:lnSpc>
              <a:spcBef>
                <a:spcPts val="100"/>
              </a:spcBef>
            </a:pPr>
            <a:r>
              <a:rPr sz="3000" b="1" spc="-15" dirty="0">
                <a:latin typeface="Calibri"/>
                <a:cs typeface="Calibri"/>
              </a:rPr>
              <a:t>Quadratic </a:t>
            </a:r>
            <a:r>
              <a:rPr sz="3000" b="1" spc="-10" dirty="0">
                <a:latin typeface="Calibri"/>
                <a:cs typeface="Calibri"/>
              </a:rPr>
              <a:t>Discriminant</a:t>
            </a:r>
            <a:r>
              <a:rPr sz="3000" b="1" spc="-15" dirty="0">
                <a:latin typeface="Calibri"/>
                <a:cs typeface="Calibri"/>
              </a:rPr>
              <a:t> </a:t>
            </a:r>
            <a:r>
              <a:rPr sz="3000" b="1" spc="-10" dirty="0">
                <a:latin typeface="Calibri"/>
                <a:cs typeface="Calibri"/>
              </a:rPr>
              <a:t>Analysis</a:t>
            </a:r>
            <a:r>
              <a:rPr sz="3000" b="1" spc="30" dirty="0">
                <a:latin typeface="Calibri"/>
                <a:cs typeface="Calibri"/>
              </a:rPr>
              <a:t> </a:t>
            </a:r>
            <a:r>
              <a:rPr sz="3000" b="1" spc="-15" dirty="0">
                <a:latin typeface="Calibri"/>
                <a:cs typeface="Calibri"/>
              </a:rPr>
              <a:t>(QDA)</a:t>
            </a:r>
            <a:endParaRPr sz="3000">
              <a:latin typeface="Calibri"/>
              <a:cs typeface="Calibri"/>
            </a:endParaRPr>
          </a:p>
          <a:p>
            <a:pPr marL="355600" indent="-342900">
              <a:lnSpc>
                <a:spcPct val="100000"/>
              </a:lnSpc>
              <a:buFont typeface="Arial"/>
              <a:buChar char="•"/>
              <a:tabLst>
                <a:tab pos="354965" algn="l"/>
                <a:tab pos="355600" algn="l"/>
              </a:tabLst>
            </a:pPr>
            <a:r>
              <a:rPr sz="3000" spc="-15" dirty="0">
                <a:latin typeface="Calibri"/>
                <a:cs typeface="Calibri"/>
              </a:rPr>
              <a:t>Strengths:</a:t>
            </a:r>
            <a:endParaRPr sz="3000">
              <a:latin typeface="Calibri"/>
              <a:cs typeface="Calibri"/>
            </a:endParaRPr>
          </a:p>
          <a:p>
            <a:pPr marL="756285" lvl="1" indent="-287020">
              <a:lnSpc>
                <a:spcPct val="100000"/>
              </a:lnSpc>
              <a:spcBef>
                <a:spcPts val="15"/>
              </a:spcBef>
              <a:buFont typeface="Arial"/>
              <a:buChar char="–"/>
              <a:tabLst>
                <a:tab pos="756920" algn="l"/>
              </a:tabLst>
            </a:pPr>
            <a:r>
              <a:rPr sz="2600" dirty="0">
                <a:latin typeface="Calibri"/>
                <a:cs typeface="Calibri"/>
              </a:rPr>
              <a:t>Same</a:t>
            </a:r>
            <a:r>
              <a:rPr sz="2600" spc="-20" dirty="0">
                <a:latin typeface="Calibri"/>
                <a:cs typeface="Calibri"/>
              </a:rPr>
              <a:t> </a:t>
            </a:r>
            <a:r>
              <a:rPr sz="2600" dirty="0">
                <a:latin typeface="Calibri"/>
                <a:cs typeface="Calibri"/>
              </a:rPr>
              <a:t>as</a:t>
            </a:r>
            <a:r>
              <a:rPr sz="2600" spc="-10" dirty="0">
                <a:latin typeface="Calibri"/>
                <a:cs typeface="Calibri"/>
              </a:rPr>
              <a:t> </a:t>
            </a:r>
            <a:r>
              <a:rPr sz="2600" spc="-15" dirty="0">
                <a:latin typeface="Calibri"/>
                <a:cs typeface="Calibri"/>
              </a:rPr>
              <a:t>LDA</a:t>
            </a:r>
            <a:r>
              <a:rPr sz="2600" spc="-30" dirty="0">
                <a:latin typeface="Calibri"/>
                <a:cs typeface="Calibri"/>
              </a:rPr>
              <a:t> </a:t>
            </a:r>
            <a:r>
              <a:rPr sz="2600" spc="-5" dirty="0">
                <a:latin typeface="Calibri"/>
                <a:cs typeface="Calibri"/>
              </a:rPr>
              <a:t>plus</a:t>
            </a:r>
            <a:r>
              <a:rPr sz="2600" spc="-30" dirty="0">
                <a:latin typeface="Calibri"/>
                <a:cs typeface="Calibri"/>
              </a:rPr>
              <a:t> </a:t>
            </a:r>
            <a:r>
              <a:rPr sz="2600" spc="-15" dirty="0">
                <a:latin typeface="Calibri"/>
                <a:cs typeface="Calibri"/>
              </a:rPr>
              <a:t>more</a:t>
            </a:r>
            <a:endParaRPr sz="2600">
              <a:latin typeface="Calibri"/>
              <a:cs typeface="Calibri"/>
            </a:endParaRPr>
          </a:p>
          <a:p>
            <a:pPr marL="756285" marR="6985" lvl="1" indent="-287020">
              <a:lnSpc>
                <a:spcPts val="2500"/>
              </a:lnSpc>
              <a:spcBef>
                <a:spcPts val="600"/>
              </a:spcBef>
              <a:buFont typeface="Arial"/>
              <a:buChar char="–"/>
              <a:tabLst>
                <a:tab pos="756920" algn="l"/>
              </a:tabLst>
            </a:pPr>
            <a:r>
              <a:rPr sz="2600" dirty="0">
                <a:latin typeface="Calibri"/>
                <a:cs typeface="Calibri"/>
              </a:rPr>
              <a:t>Can learn </a:t>
            </a:r>
            <a:r>
              <a:rPr sz="2600" spc="-10" dirty="0">
                <a:latin typeface="Calibri"/>
                <a:cs typeface="Calibri"/>
              </a:rPr>
              <a:t>quadratic </a:t>
            </a:r>
            <a:r>
              <a:rPr sz="2600" spc="-5" dirty="0">
                <a:latin typeface="Calibri"/>
                <a:cs typeface="Calibri"/>
              </a:rPr>
              <a:t>boundaries </a:t>
            </a:r>
            <a:r>
              <a:rPr sz="2600" dirty="0">
                <a:latin typeface="Calibri"/>
                <a:cs typeface="Calibri"/>
              </a:rPr>
              <a:t>and is </a:t>
            </a:r>
            <a:r>
              <a:rPr sz="2600" spc="-20" dirty="0">
                <a:latin typeface="Calibri"/>
                <a:cs typeface="Calibri"/>
              </a:rPr>
              <a:t>therefore </a:t>
            </a:r>
            <a:r>
              <a:rPr sz="2600" spc="-15" dirty="0">
                <a:latin typeface="Calibri"/>
                <a:cs typeface="Calibri"/>
              </a:rPr>
              <a:t>more </a:t>
            </a:r>
            <a:r>
              <a:rPr sz="2600" spc="-575" dirty="0">
                <a:latin typeface="Calibri"/>
                <a:cs typeface="Calibri"/>
              </a:rPr>
              <a:t> </a:t>
            </a:r>
            <a:r>
              <a:rPr sz="2600" spc="-5" dirty="0">
                <a:latin typeface="Calibri"/>
                <a:cs typeface="Calibri"/>
              </a:rPr>
              <a:t>flexible.</a:t>
            </a:r>
            <a:endParaRPr sz="2600">
              <a:latin typeface="Calibri"/>
              <a:cs typeface="Calibri"/>
            </a:endParaRPr>
          </a:p>
          <a:p>
            <a:pPr marL="756285" marR="5080" lvl="1" indent="-287020">
              <a:lnSpc>
                <a:spcPts val="2500"/>
              </a:lnSpc>
              <a:spcBef>
                <a:spcPts val="615"/>
              </a:spcBef>
              <a:buFont typeface="Arial"/>
              <a:buChar char="–"/>
              <a:tabLst>
                <a:tab pos="756920" algn="l"/>
              </a:tabLst>
            </a:pPr>
            <a:r>
              <a:rPr sz="2600" dirty="0">
                <a:latin typeface="Calibri"/>
                <a:cs typeface="Calibri"/>
              </a:rPr>
              <a:t>Does</a:t>
            </a:r>
            <a:r>
              <a:rPr sz="2600" spc="-10"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assume</a:t>
            </a:r>
            <a:r>
              <a:rPr sz="2600" spc="-35" dirty="0">
                <a:latin typeface="Calibri"/>
                <a:cs typeface="Calibri"/>
              </a:rPr>
              <a:t> </a:t>
            </a:r>
            <a:r>
              <a:rPr sz="2600" dirty="0">
                <a:latin typeface="Calibri"/>
                <a:cs typeface="Calibri"/>
              </a:rPr>
              <a:t>each</a:t>
            </a:r>
            <a:r>
              <a:rPr sz="2600" spc="-15" dirty="0">
                <a:latin typeface="Calibri"/>
                <a:cs typeface="Calibri"/>
              </a:rPr>
              <a:t> </a:t>
            </a:r>
            <a:r>
              <a:rPr sz="2600" spc="-20" dirty="0">
                <a:latin typeface="Calibri"/>
                <a:cs typeface="Calibri"/>
              </a:rPr>
              <a:t>feature</a:t>
            </a:r>
            <a:r>
              <a:rPr sz="2600" spc="-35" dirty="0">
                <a:latin typeface="Calibri"/>
                <a:cs typeface="Calibri"/>
              </a:rPr>
              <a:t> </a:t>
            </a:r>
            <a:r>
              <a:rPr sz="2600" spc="-5" dirty="0">
                <a:latin typeface="Calibri"/>
                <a:cs typeface="Calibri"/>
              </a:rPr>
              <a:t>has</a:t>
            </a:r>
            <a:r>
              <a:rPr sz="2600" spc="-15" dirty="0">
                <a:latin typeface="Calibri"/>
                <a:cs typeface="Calibri"/>
              </a:rPr>
              <a:t> </a:t>
            </a:r>
            <a:r>
              <a:rPr sz="2600" dirty="0">
                <a:latin typeface="Calibri"/>
                <a:cs typeface="Calibri"/>
              </a:rPr>
              <a:t>the</a:t>
            </a:r>
            <a:r>
              <a:rPr sz="2600" spc="-15" dirty="0">
                <a:latin typeface="Calibri"/>
                <a:cs typeface="Calibri"/>
              </a:rPr>
              <a:t> </a:t>
            </a:r>
            <a:r>
              <a:rPr sz="2600" dirty="0">
                <a:latin typeface="Calibri"/>
                <a:cs typeface="Calibri"/>
              </a:rPr>
              <a:t>same</a:t>
            </a:r>
            <a:r>
              <a:rPr sz="2600" spc="-10" dirty="0">
                <a:latin typeface="Calibri"/>
                <a:cs typeface="Calibri"/>
              </a:rPr>
              <a:t> </a:t>
            </a:r>
            <a:r>
              <a:rPr sz="2600" spc="-5" dirty="0">
                <a:latin typeface="Calibri"/>
                <a:cs typeface="Calibri"/>
              </a:rPr>
              <a:t>variance, </a:t>
            </a:r>
            <a:r>
              <a:rPr sz="2600" spc="-575" dirty="0">
                <a:latin typeface="Calibri"/>
                <a:cs typeface="Calibri"/>
              </a:rPr>
              <a:t> </a:t>
            </a:r>
            <a:r>
              <a:rPr sz="2600" dirty="0">
                <a:latin typeface="Calibri"/>
                <a:cs typeface="Calibri"/>
              </a:rPr>
              <a:t>i.e., all </a:t>
            </a:r>
            <a:r>
              <a:rPr sz="2600" spc="-15" dirty="0">
                <a:latin typeface="Calibri"/>
                <a:cs typeface="Calibri"/>
              </a:rPr>
              <a:t>features </a:t>
            </a:r>
            <a:r>
              <a:rPr sz="2600" spc="-10" dirty="0">
                <a:latin typeface="Calibri"/>
                <a:cs typeface="Calibri"/>
              </a:rPr>
              <a:t>can </a:t>
            </a:r>
            <a:r>
              <a:rPr sz="2600" spc="-5" dirty="0">
                <a:latin typeface="Calibri"/>
                <a:cs typeface="Calibri"/>
              </a:rPr>
              <a:t>be </a:t>
            </a:r>
            <a:r>
              <a:rPr sz="2600" spc="-15" dirty="0">
                <a:latin typeface="Calibri"/>
                <a:cs typeface="Calibri"/>
              </a:rPr>
              <a:t>interdependent to </a:t>
            </a:r>
            <a:r>
              <a:rPr sz="2600" spc="-5" dirty="0">
                <a:latin typeface="Calibri"/>
                <a:cs typeface="Calibri"/>
              </a:rPr>
              <a:t>varying </a:t>
            </a:r>
            <a:r>
              <a:rPr sz="2600" dirty="0">
                <a:latin typeface="Calibri"/>
                <a:cs typeface="Calibri"/>
              </a:rPr>
              <a:t> </a:t>
            </a:r>
            <a:r>
              <a:rPr sz="2600" spc="-10" dirty="0">
                <a:latin typeface="Calibri"/>
                <a:cs typeface="Calibri"/>
              </a:rPr>
              <a:t>degrees</a:t>
            </a:r>
            <a:endParaRPr sz="2600">
              <a:latin typeface="Calibri"/>
              <a:cs typeface="Calibri"/>
            </a:endParaRPr>
          </a:p>
          <a:p>
            <a:pPr marL="355600" indent="-342900">
              <a:lnSpc>
                <a:spcPts val="3595"/>
              </a:lnSpc>
              <a:buFont typeface="Arial"/>
              <a:buChar char="•"/>
              <a:tabLst>
                <a:tab pos="354965" algn="l"/>
                <a:tab pos="355600" algn="l"/>
              </a:tabLst>
            </a:pPr>
            <a:r>
              <a:rPr sz="3000" spc="-15" dirty="0">
                <a:latin typeface="Calibri"/>
                <a:cs typeface="Calibri"/>
              </a:rPr>
              <a:t>Weaknesses:</a:t>
            </a:r>
            <a:endParaRPr sz="3000">
              <a:latin typeface="Calibri"/>
              <a:cs typeface="Calibri"/>
            </a:endParaRPr>
          </a:p>
          <a:p>
            <a:pPr marL="756285" marR="485775" lvl="1" indent="-287020">
              <a:lnSpc>
                <a:spcPts val="2500"/>
              </a:lnSpc>
              <a:spcBef>
                <a:spcPts val="615"/>
              </a:spcBef>
              <a:buFont typeface="Arial"/>
              <a:buChar char="–"/>
              <a:tabLst>
                <a:tab pos="756920" algn="l"/>
              </a:tabLst>
            </a:pPr>
            <a:r>
              <a:rPr sz="2600" spc="-5" dirty="0">
                <a:latin typeface="Calibri"/>
                <a:cs typeface="Calibri"/>
              </a:rPr>
              <a:t>Assumes</a:t>
            </a:r>
            <a:r>
              <a:rPr sz="2600" spc="-45" dirty="0">
                <a:latin typeface="Calibri"/>
                <a:cs typeface="Calibri"/>
              </a:rPr>
              <a:t> </a:t>
            </a:r>
            <a:r>
              <a:rPr sz="2600" dirty="0">
                <a:latin typeface="Calibri"/>
                <a:cs typeface="Calibri"/>
              </a:rPr>
              <a:t>the</a:t>
            </a:r>
            <a:r>
              <a:rPr sz="2600" spc="-15" dirty="0">
                <a:latin typeface="Calibri"/>
                <a:cs typeface="Calibri"/>
              </a:rPr>
              <a:t> data</a:t>
            </a:r>
            <a:r>
              <a:rPr sz="2600" dirty="0">
                <a:latin typeface="Calibri"/>
                <a:cs typeface="Calibri"/>
              </a:rPr>
              <a:t> is</a:t>
            </a:r>
            <a:r>
              <a:rPr sz="2600" spc="-15" dirty="0">
                <a:latin typeface="Calibri"/>
                <a:cs typeface="Calibri"/>
              </a:rPr>
              <a:t> </a:t>
            </a:r>
            <a:r>
              <a:rPr sz="2600" dirty="0">
                <a:latin typeface="Calibri"/>
                <a:cs typeface="Calibri"/>
              </a:rPr>
              <a:t>Gaussian,</a:t>
            </a:r>
            <a:r>
              <a:rPr sz="2600" spc="-30" dirty="0">
                <a:latin typeface="Calibri"/>
                <a:cs typeface="Calibri"/>
              </a:rPr>
              <a:t> </a:t>
            </a:r>
            <a:r>
              <a:rPr sz="2600" dirty="0">
                <a:latin typeface="Calibri"/>
                <a:cs typeface="Calibri"/>
              </a:rPr>
              <a:t>i.e.,</a:t>
            </a:r>
            <a:r>
              <a:rPr sz="2600" spc="-5" dirty="0">
                <a:latin typeface="Calibri"/>
                <a:cs typeface="Calibri"/>
              </a:rPr>
              <a:t> </a:t>
            </a:r>
            <a:r>
              <a:rPr sz="2600" dirty="0">
                <a:latin typeface="Calibri"/>
                <a:cs typeface="Calibri"/>
              </a:rPr>
              <a:t>each</a:t>
            </a:r>
            <a:r>
              <a:rPr sz="2600" spc="-25" dirty="0">
                <a:latin typeface="Calibri"/>
                <a:cs typeface="Calibri"/>
              </a:rPr>
              <a:t> </a:t>
            </a:r>
            <a:r>
              <a:rPr sz="2600" spc="-5" dirty="0">
                <a:latin typeface="Calibri"/>
                <a:cs typeface="Calibri"/>
              </a:rPr>
              <a:t>variable</a:t>
            </a:r>
            <a:r>
              <a:rPr sz="2600" spc="-20" dirty="0">
                <a:latin typeface="Calibri"/>
                <a:cs typeface="Calibri"/>
              </a:rPr>
              <a:t> </a:t>
            </a:r>
            <a:r>
              <a:rPr sz="2600" dirty="0">
                <a:latin typeface="Calibri"/>
                <a:cs typeface="Calibri"/>
              </a:rPr>
              <a:t>is </a:t>
            </a:r>
            <a:r>
              <a:rPr sz="2600" spc="-570" dirty="0">
                <a:latin typeface="Calibri"/>
                <a:cs typeface="Calibri"/>
              </a:rPr>
              <a:t> </a:t>
            </a:r>
            <a:r>
              <a:rPr sz="2600" spc="-5" dirty="0">
                <a:latin typeface="Calibri"/>
                <a:cs typeface="Calibri"/>
              </a:rPr>
              <a:t>shaped</a:t>
            </a:r>
            <a:r>
              <a:rPr sz="2600" spc="-45" dirty="0">
                <a:latin typeface="Calibri"/>
                <a:cs typeface="Calibri"/>
              </a:rPr>
              <a:t> </a:t>
            </a:r>
            <a:r>
              <a:rPr sz="2600" spc="-20" dirty="0">
                <a:latin typeface="Calibri"/>
                <a:cs typeface="Calibri"/>
              </a:rPr>
              <a:t>like</a:t>
            </a:r>
            <a:r>
              <a:rPr sz="2600" dirty="0">
                <a:latin typeface="Calibri"/>
                <a:cs typeface="Calibri"/>
              </a:rPr>
              <a:t> a </a:t>
            </a:r>
            <a:r>
              <a:rPr sz="2600" spc="-5" dirty="0">
                <a:latin typeface="Calibri"/>
                <a:cs typeface="Calibri"/>
              </a:rPr>
              <a:t>bell</a:t>
            </a:r>
            <a:r>
              <a:rPr sz="2600" spc="-10" dirty="0">
                <a:latin typeface="Calibri"/>
                <a:cs typeface="Calibri"/>
              </a:rPr>
              <a:t> </a:t>
            </a:r>
            <a:r>
              <a:rPr sz="2600" dirty="0">
                <a:latin typeface="Calibri"/>
                <a:cs typeface="Calibri"/>
              </a:rPr>
              <a:t>curve</a:t>
            </a:r>
            <a:r>
              <a:rPr sz="2600" spc="-25" dirty="0">
                <a:latin typeface="Calibri"/>
                <a:cs typeface="Calibri"/>
              </a:rPr>
              <a:t> </a:t>
            </a:r>
            <a:r>
              <a:rPr sz="2600" spc="-5" dirty="0">
                <a:latin typeface="Calibri"/>
                <a:cs typeface="Calibri"/>
              </a:rPr>
              <a:t>when</a:t>
            </a:r>
            <a:r>
              <a:rPr sz="2600" spc="-25" dirty="0">
                <a:latin typeface="Calibri"/>
                <a:cs typeface="Calibri"/>
              </a:rPr>
              <a:t> </a:t>
            </a:r>
            <a:r>
              <a:rPr sz="2600" spc="-10" dirty="0">
                <a:latin typeface="Calibri"/>
                <a:cs typeface="Calibri"/>
              </a:rPr>
              <a:t>plotted.</a:t>
            </a:r>
            <a:endParaRPr sz="26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B73A-340F-3E1D-4CA3-E4D726F72C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6600731-1F38-1A73-45B8-34E1A68EA24A}"/>
              </a:ext>
            </a:extLst>
          </p:cNvPr>
          <p:cNvSpPr>
            <a:spLocks noGrp="1"/>
          </p:cNvSpPr>
          <p:nvPr>
            <p:ph idx="1"/>
          </p:nvPr>
        </p:nvSpPr>
        <p:spPr/>
        <p:txBody>
          <a:bodyPr/>
          <a:lstStyle/>
          <a:p>
            <a:r>
              <a:rPr lang="en-US" dirty="0"/>
              <a:t>Machine Learning</a:t>
            </a:r>
          </a:p>
          <a:p>
            <a:r>
              <a:rPr lang="en-US" dirty="0"/>
              <a:t>Supervised Machine Learning</a:t>
            </a:r>
          </a:p>
          <a:p>
            <a:r>
              <a:rPr lang="en-US" dirty="0"/>
              <a:t>Evaluation and Metrics</a:t>
            </a:r>
          </a:p>
          <a:p>
            <a:r>
              <a:rPr lang="en-US" dirty="0"/>
              <a:t>Classifiers</a:t>
            </a:r>
          </a:p>
          <a:p>
            <a:pPr lvl="1"/>
            <a:r>
              <a:rPr lang="en-US" dirty="0"/>
              <a:t>Naïve Bayesian</a:t>
            </a:r>
          </a:p>
          <a:p>
            <a:pPr lvl="1"/>
            <a:r>
              <a:rPr lang="en-US" dirty="0"/>
              <a:t>Regression</a:t>
            </a:r>
          </a:p>
          <a:p>
            <a:pPr lvl="1"/>
            <a:r>
              <a:rPr lang="en-US" dirty="0"/>
              <a:t>LDA and QDA</a:t>
            </a:r>
          </a:p>
          <a:p>
            <a:pPr lvl="1"/>
            <a:r>
              <a:rPr lang="en-US" dirty="0" err="1"/>
              <a:t>kNN</a:t>
            </a:r>
            <a:endParaRPr lang="en-US" dirty="0"/>
          </a:p>
          <a:p>
            <a:pPr lvl="1"/>
            <a:r>
              <a:rPr lang="en-US" dirty="0"/>
              <a:t>SVM</a:t>
            </a:r>
          </a:p>
        </p:txBody>
      </p:sp>
    </p:spTree>
    <p:extLst>
      <p:ext uri="{BB962C8B-B14F-4D97-AF65-F5344CB8AC3E}">
        <p14:creationId xmlns:p14="http://schemas.microsoft.com/office/powerpoint/2010/main" val="4242479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55496"/>
            <a:ext cx="8044815" cy="403065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200" spc="-10" dirty="0">
                <a:latin typeface="Calibri"/>
                <a:cs typeface="Calibri"/>
              </a:rPr>
              <a:t>The</a:t>
            </a:r>
            <a:r>
              <a:rPr sz="2200" spc="20" dirty="0">
                <a:latin typeface="Calibri"/>
                <a:cs typeface="Calibri"/>
              </a:rPr>
              <a:t> </a:t>
            </a:r>
            <a:r>
              <a:rPr sz="2200" spc="-5" dirty="0">
                <a:latin typeface="Calibri"/>
                <a:cs typeface="Calibri"/>
              </a:rPr>
              <a:t>model</a:t>
            </a:r>
            <a:r>
              <a:rPr sz="2200" spc="5" dirty="0">
                <a:latin typeface="Calibri"/>
                <a:cs typeface="Calibri"/>
              </a:rPr>
              <a:t> </a:t>
            </a:r>
            <a:r>
              <a:rPr sz="2200" spc="-15" dirty="0">
                <a:latin typeface="Calibri"/>
                <a:cs typeface="Calibri"/>
              </a:rPr>
              <a:t>representation</a:t>
            </a:r>
            <a:r>
              <a:rPr sz="2200" spc="5" dirty="0">
                <a:latin typeface="Calibri"/>
                <a:cs typeface="Calibri"/>
              </a:rPr>
              <a:t> </a:t>
            </a:r>
            <a:r>
              <a:rPr sz="2200" spc="-20" dirty="0">
                <a:latin typeface="Calibri"/>
                <a:cs typeface="Calibri"/>
              </a:rPr>
              <a:t>for</a:t>
            </a:r>
            <a:r>
              <a:rPr sz="2200" spc="10" dirty="0">
                <a:latin typeface="Calibri"/>
                <a:cs typeface="Calibri"/>
              </a:rPr>
              <a:t> </a:t>
            </a:r>
            <a:r>
              <a:rPr sz="2200" spc="-10" dirty="0">
                <a:latin typeface="Calibri"/>
                <a:cs typeface="Calibri"/>
              </a:rPr>
              <a:t>kNN</a:t>
            </a:r>
            <a:r>
              <a:rPr sz="2200" spc="30" dirty="0">
                <a:latin typeface="Calibri"/>
                <a:cs typeface="Calibri"/>
              </a:rPr>
              <a:t> </a:t>
            </a:r>
            <a:r>
              <a:rPr sz="2200" spc="-5" dirty="0">
                <a:latin typeface="Calibri"/>
                <a:cs typeface="Calibri"/>
              </a:rPr>
              <a:t>is</a:t>
            </a:r>
            <a:r>
              <a:rPr sz="2200" dirty="0">
                <a:latin typeface="Calibri"/>
                <a:cs typeface="Calibri"/>
              </a:rPr>
              <a:t> </a:t>
            </a:r>
            <a:r>
              <a:rPr sz="2200" spc="-10" dirty="0">
                <a:latin typeface="Calibri"/>
                <a:cs typeface="Calibri"/>
              </a:rPr>
              <a:t>the</a:t>
            </a:r>
            <a:r>
              <a:rPr sz="2200" spc="25" dirty="0">
                <a:latin typeface="Calibri"/>
                <a:cs typeface="Calibri"/>
              </a:rPr>
              <a:t> </a:t>
            </a:r>
            <a:r>
              <a:rPr sz="2200" spc="-15" dirty="0">
                <a:latin typeface="Calibri"/>
                <a:cs typeface="Calibri"/>
              </a:rPr>
              <a:t>entire</a:t>
            </a:r>
            <a:r>
              <a:rPr sz="2200" spc="10" dirty="0">
                <a:latin typeface="Calibri"/>
                <a:cs typeface="Calibri"/>
              </a:rPr>
              <a:t> </a:t>
            </a:r>
            <a:r>
              <a:rPr sz="2200" spc="-15" dirty="0">
                <a:latin typeface="Calibri"/>
                <a:cs typeface="Calibri"/>
              </a:rPr>
              <a:t>training</a:t>
            </a:r>
            <a:r>
              <a:rPr sz="2200" spc="-5" dirty="0">
                <a:latin typeface="Calibri"/>
                <a:cs typeface="Calibri"/>
              </a:rPr>
              <a:t> </a:t>
            </a:r>
            <a:r>
              <a:rPr sz="2200" spc="-15" dirty="0">
                <a:latin typeface="Calibri"/>
                <a:cs typeface="Calibri"/>
              </a:rPr>
              <a:t>dataset.</a:t>
            </a:r>
            <a:endParaRPr sz="2200" dirty="0">
              <a:latin typeface="Calibri"/>
              <a:cs typeface="Calibri"/>
            </a:endParaRPr>
          </a:p>
          <a:p>
            <a:pPr marL="355600" indent="-342900">
              <a:lnSpc>
                <a:spcPct val="100000"/>
              </a:lnSpc>
              <a:buFont typeface="Arial"/>
              <a:buChar char="•"/>
              <a:tabLst>
                <a:tab pos="354965" algn="l"/>
                <a:tab pos="355600" algn="l"/>
              </a:tabLst>
            </a:pPr>
            <a:r>
              <a:rPr sz="2200" spc="-5" dirty="0">
                <a:latin typeface="Calibri"/>
                <a:cs typeface="Calibri"/>
              </a:rPr>
              <a:t>It</a:t>
            </a:r>
            <a:r>
              <a:rPr sz="2200" spc="-15" dirty="0">
                <a:latin typeface="Calibri"/>
                <a:cs typeface="Calibri"/>
              </a:rPr>
              <a:t> </a:t>
            </a:r>
            <a:r>
              <a:rPr sz="2200" spc="-5" dirty="0">
                <a:latin typeface="Calibri"/>
                <a:cs typeface="Calibri"/>
              </a:rPr>
              <a:t>is</a:t>
            </a:r>
            <a:r>
              <a:rPr sz="2200" spc="-10" dirty="0">
                <a:latin typeface="Calibri"/>
                <a:cs typeface="Calibri"/>
              </a:rPr>
              <a:t> </a:t>
            </a:r>
            <a:r>
              <a:rPr sz="2200" dirty="0">
                <a:latin typeface="Calibri"/>
                <a:cs typeface="Calibri"/>
              </a:rPr>
              <a:t>as</a:t>
            </a:r>
            <a:r>
              <a:rPr sz="2200" spc="-10" dirty="0">
                <a:latin typeface="Calibri"/>
                <a:cs typeface="Calibri"/>
              </a:rPr>
              <a:t> </a:t>
            </a:r>
            <a:r>
              <a:rPr sz="2200" spc="-5" dirty="0">
                <a:latin typeface="Calibri"/>
                <a:cs typeface="Calibri"/>
              </a:rPr>
              <a:t>simple</a:t>
            </a:r>
            <a:r>
              <a:rPr sz="2200" spc="-10" dirty="0">
                <a:latin typeface="Calibri"/>
                <a:cs typeface="Calibri"/>
              </a:rPr>
              <a:t> </a:t>
            </a:r>
            <a:r>
              <a:rPr sz="2200" dirty="0">
                <a:latin typeface="Calibri"/>
                <a:cs typeface="Calibri"/>
              </a:rPr>
              <a:t>as </a:t>
            </a:r>
            <a:r>
              <a:rPr sz="2200" spc="-10" dirty="0">
                <a:latin typeface="Calibri"/>
                <a:cs typeface="Calibri"/>
              </a:rPr>
              <a:t>that.</a:t>
            </a:r>
            <a:endParaRPr sz="2200" dirty="0">
              <a:latin typeface="Calibri"/>
              <a:cs typeface="Calibri"/>
            </a:endParaRPr>
          </a:p>
          <a:p>
            <a:pPr marL="355600" marR="97790" indent="-342900">
              <a:lnSpc>
                <a:spcPts val="2110"/>
              </a:lnSpc>
              <a:spcBef>
                <a:spcPts val="509"/>
              </a:spcBef>
              <a:buFont typeface="Arial"/>
              <a:buChar char="•"/>
              <a:tabLst>
                <a:tab pos="354965" algn="l"/>
                <a:tab pos="355600" algn="l"/>
              </a:tabLst>
            </a:pPr>
            <a:r>
              <a:rPr sz="2200" spc="-10" dirty="0">
                <a:latin typeface="Calibri"/>
                <a:cs typeface="Calibri"/>
              </a:rPr>
              <a:t>kNN</a:t>
            </a:r>
            <a:r>
              <a:rPr sz="2200" spc="15" dirty="0">
                <a:latin typeface="Calibri"/>
                <a:cs typeface="Calibri"/>
              </a:rPr>
              <a:t> </a:t>
            </a:r>
            <a:r>
              <a:rPr sz="2200" spc="-5" dirty="0">
                <a:latin typeface="Calibri"/>
                <a:cs typeface="Calibri"/>
              </a:rPr>
              <a:t>has no</a:t>
            </a:r>
            <a:r>
              <a:rPr sz="2200" spc="10" dirty="0">
                <a:latin typeface="Calibri"/>
                <a:cs typeface="Calibri"/>
              </a:rPr>
              <a:t> </a:t>
            </a:r>
            <a:r>
              <a:rPr sz="2200" spc="-5" dirty="0">
                <a:latin typeface="Calibri"/>
                <a:cs typeface="Calibri"/>
              </a:rPr>
              <a:t>model</a:t>
            </a:r>
            <a:r>
              <a:rPr sz="2200" dirty="0">
                <a:latin typeface="Calibri"/>
                <a:cs typeface="Calibri"/>
              </a:rPr>
              <a:t> </a:t>
            </a:r>
            <a:r>
              <a:rPr sz="2200" spc="-5" dirty="0">
                <a:latin typeface="Calibri"/>
                <a:cs typeface="Calibri"/>
              </a:rPr>
              <a:t>other</a:t>
            </a:r>
            <a:r>
              <a:rPr sz="2200" spc="5" dirty="0">
                <a:latin typeface="Calibri"/>
                <a:cs typeface="Calibri"/>
              </a:rPr>
              <a:t> </a:t>
            </a:r>
            <a:r>
              <a:rPr sz="2200" spc="-5" dirty="0">
                <a:latin typeface="Calibri"/>
                <a:cs typeface="Calibri"/>
              </a:rPr>
              <a:t>than</a:t>
            </a:r>
            <a:r>
              <a:rPr sz="2200" spc="5" dirty="0">
                <a:latin typeface="Calibri"/>
                <a:cs typeface="Calibri"/>
              </a:rPr>
              <a:t> </a:t>
            </a:r>
            <a:r>
              <a:rPr sz="2200" spc="-10" dirty="0">
                <a:latin typeface="Calibri"/>
                <a:cs typeface="Calibri"/>
              </a:rPr>
              <a:t>storing</a:t>
            </a:r>
            <a:r>
              <a:rPr sz="2200" spc="-15" dirty="0">
                <a:latin typeface="Calibri"/>
                <a:cs typeface="Calibri"/>
              </a:rPr>
              <a:t> </a:t>
            </a:r>
            <a:r>
              <a:rPr sz="2200" spc="-10" dirty="0">
                <a:latin typeface="Calibri"/>
                <a:cs typeface="Calibri"/>
              </a:rPr>
              <a:t>the</a:t>
            </a:r>
            <a:r>
              <a:rPr sz="2200" spc="10" dirty="0">
                <a:latin typeface="Calibri"/>
                <a:cs typeface="Calibri"/>
              </a:rPr>
              <a:t> </a:t>
            </a:r>
            <a:r>
              <a:rPr sz="2200" spc="-15" dirty="0">
                <a:latin typeface="Calibri"/>
                <a:cs typeface="Calibri"/>
              </a:rPr>
              <a:t>entire</a:t>
            </a:r>
            <a:r>
              <a:rPr sz="2200" dirty="0">
                <a:latin typeface="Calibri"/>
                <a:cs typeface="Calibri"/>
              </a:rPr>
              <a:t> </a:t>
            </a:r>
            <a:r>
              <a:rPr sz="2200" spc="-15" dirty="0">
                <a:latin typeface="Calibri"/>
                <a:cs typeface="Calibri"/>
              </a:rPr>
              <a:t>dataset,</a:t>
            </a:r>
            <a:r>
              <a:rPr sz="2200" spc="5" dirty="0">
                <a:latin typeface="Calibri"/>
                <a:cs typeface="Calibri"/>
              </a:rPr>
              <a:t> </a:t>
            </a:r>
            <a:r>
              <a:rPr sz="2200" dirty="0">
                <a:latin typeface="Calibri"/>
                <a:cs typeface="Calibri"/>
              </a:rPr>
              <a:t>so</a:t>
            </a:r>
            <a:r>
              <a:rPr sz="2200" spc="5" dirty="0">
                <a:latin typeface="Calibri"/>
                <a:cs typeface="Calibri"/>
              </a:rPr>
              <a:t> </a:t>
            </a:r>
            <a:r>
              <a:rPr sz="2200" spc="-10" dirty="0">
                <a:latin typeface="Calibri"/>
                <a:cs typeface="Calibri"/>
              </a:rPr>
              <a:t>there</a:t>
            </a:r>
            <a:r>
              <a:rPr sz="2200" spc="15" dirty="0">
                <a:latin typeface="Calibri"/>
                <a:cs typeface="Calibri"/>
              </a:rPr>
              <a:t> </a:t>
            </a:r>
            <a:r>
              <a:rPr sz="2200" spc="-5" dirty="0">
                <a:latin typeface="Calibri"/>
                <a:cs typeface="Calibri"/>
              </a:rPr>
              <a:t>is </a:t>
            </a:r>
            <a:r>
              <a:rPr sz="2200" spc="-484" dirty="0">
                <a:latin typeface="Calibri"/>
                <a:cs typeface="Calibri"/>
              </a:rPr>
              <a:t> </a:t>
            </a:r>
            <a:r>
              <a:rPr sz="2200" spc="-5" dirty="0">
                <a:latin typeface="Calibri"/>
                <a:cs typeface="Calibri"/>
              </a:rPr>
              <a:t>no learning</a:t>
            </a:r>
            <a:r>
              <a:rPr sz="2200" spc="-15" dirty="0">
                <a:latin typeface="Calibri"/>
                <a:cs typeface="Calibri"/>
              </a:rPr>
              <a:t> required.</a:t>
            </a:r>
            <a:endParaRPr sz="2200" dirty="0">
              <a:latin typeface="Calibri"/>
              <a:cs typeface="Calibri"/>
            </a:endParaRPr>
          </a:p>
          <a:p>
            <a:pPr marL="355600" marR="430530" indent="-342900">
              <a:lnSpc>
                <a:spcPts val="2110"/>
              </a:lnSpc>
              <a:spcBef>
                <a:spcPts val="535"/>
              </a:spcBef>
              <a:buFont typeface="Arial"/>
              <a:buChar char="•"/>
              <a:tabLst>
                <a:tab pos="354965" algn="l"/>
                <a:tab pos="355600" algn="l"/>
              </a:tabLst>
            </a:pPr>
            <a:r>
              <a:rPr sz="2200" spc="-20" dirty="0">
                <a:latin typeface="Calibri"/>
                <a:cs typeface="Calibri"/>
              </a:rPr>
              <a:t>Efficient</a:t>
            </a:r>
            <a:r>
              <a:rPr sz="2200" spc="25" dirty="0">
                <a:latin typeface="Calibri"/>
                <a:cs typeface="Calibri"/>
              </a:rPr>
              <a:t> </a:t>
            </a:r>
            <a:r>
              <a:rPr sz="2200" spc="-10" dirty="0">
                <a:latin typeface="Calibri"/>
                <a:cs typeface="Calibri"/>
              </a:rPr>
              <a:t>implementations</a:t>
            </a:r>
            <a:r>
              <a:rPr sz="2200" spc="40" dirty="0">
                <a:latin typeface="Calibri"/>
                <a:cs typeface="Calibri"/>
              </a:rPr>
              <a:t> </a:t>
            </a:r>
            <a:r>
              <a:rPr sz="2200" spc="-15" dirty="0">
                <a:latin typeface="Calibri"/>
                <a:cs typeface="Calibri"/>
              </a:rPr>
              <a:t>can</a:t>
            </a:r>
            <a:r>
              <a:rPr sz="2200" spc="-5" dirty="0">
                <a:latin typeface="Calibri"/>
                <a:cs typeface="Calibri"/>
              </a:rPr>
              <a:t> </a:t>
            </a:r>
            <a:r>
              <a:rPr sz="2200" spc="-20" dirty="0">
                <a:latin typeface="Calibri"/>
                <a:cs typeface="Calibri"/>
              </a:rPr>
              <a:t>store</a:t>
            </a:r>
            <a:r>
              <a:rPr sz="2200" dirty="0">
                <a:latin typeface="Calibri"/>
                <a:cs typeface="Calibri"/>
              </a:rPr>
              <a:t> </a:t>
            </a:r>
            <a:r>
              <a:rPr sz="2200" spc="-10" dirty="0">
                <a:latin typeface="Calibri"/>
                <a:cs typeface="Calibri"/>
              </a:rPr>
              <a:t>the</a:t>
            </a:r>
            <a:r>
              <a:rPr sz="2200" spc="20" dirty="0">
                <a:latin typeface="Calibri"/>
                <a:cs typeface="Calibri"/>
              </a:rPr>
              <a:t> </a:t>
            </a:r>
            <a:r>
              <a:rPr sz="2200" spc="-20" dirty="0">
                <a:latin typeface="Calibri"/>
                <a:cs typeface="Calibri"/>
              </a:rPr>
              <a:t>data</a:t>
            </a:r>
            <a:r>
              <a:rPr sz="2200" dirty="0">
                <a:latin typeface="Calibri"/>
                <a:cs typeface="Calibri"/>
              </a:rPr>
              <a:t> </a:t>
            </a:r>
            <a:r>
              <a:rPr sz="2200" spc="-5" dirty="0">
                <a:latin typeface="Calibri"/>
                <a:cs typeface="Calibri"/>
              </a:rPr>
              <a:t>using</a:t>
            </a:r>
            <a:r>
              <a:rPr sz="2200" spc="-10" dirty="0">
                <a:latin typeface="Calibri"/>
                <a:cs typeface="Calibri"/>
              </a:rPr>
              <a:t> </a:t>
            </a:r>
            <a:r>
              <a:rPr sz="2200" spc="-15" dirty="0">
                <a:latin typeface="Calibri"/>
                <a:cs typeface="Calibri"/>
              </a:rPr>
              <a:t>complex</a:t>
            </a:r>
            <a:r>
              <a:rPr sz="2200" spc="15" dirty="0">
                <a:latin typeface="Calibri"/>
                <a:cs typeface="Calibri"/>
              </a:rPr>
              <a:t> </a:t>
            </a:r>
            <a:r>
              <a:rPr sz="2200" spc="-20" dirty="0">
                <a:latin typeface="Calibri"/>
                <a:cs typeface="Calibri"/>
              </a:rPr>
              <a:t>data </a:t>
            </a:r>
            <a:r>
              <a:rPr sz="2200" spc="-484" dirty="0">
                <a:latin typeface="Calibri"/>
                <a:cs typeface="Calibri"/>
              </a:rPr>
              <a:t> </a:t>
            </a:r>
            <a:r>
              <a:rPr sz="2200" spc="-10" dirty="0">
                <a:latin typeface="Calibri"/>
                <a:cs typeface="Calibri"/>
              </a:rPr>
              <a:t>structures </a:t>
            </a:r>
            <a:endParaRPr lang="en-US" sz="2200" spc="-10" dirty="0">
              <a:latin typeface="Calibri"/>
              <a:cs typeface="Calibri"/>
            </a:endParaRPr>
          </a:p>
          <a:p>
            <a:pPr marL="355600" marR="430530" indent="-342900">
              <a:lnSpc>
                <a:spcPts val="2110"/>
              </a:lnSpc>
              <a:spcBef>
                <a:spcPts val="535"/>
              </a:spcBef>
              <a:buFont typeface="Arial"/>
              <a:buChar char="•"/>
              <a:tabLst>
                <a:tab pos="354965" algn="l"/>
                <a:tab pos="355600" algn="l"/>
              </a:tabLst>
            </a:pPr>
            <a:r>
              <a:rPr sz="2200" spc="-10" dirty="0">
                <a:latin typeface="Calibri"/>
                <a:cs typeface="Calibri"/>
              </a:rPr>
              <a:t>Because</a:t>
            </a:r>
            <a:r>
              <a:rPr sz="2200" spc="20" dirty="0">
                <a:latin typeface="Calibri"/>
                <a:cs typeface="Calibri"/>
              </a:rPr>
              <a:t> </a:t>
            </a:r>
            <a:r>
              <a:rPr sz="2200" spc="-10" dirty="0">
                <a:latin typeface="Calibri"/>
                <a:cs typeface="Calibri"/>
              </a:rPr>
              <a:t>the</a:t>
            </a:r>
            <a:r>
              <a:rPr sz="2200" spc="5" dirty="0">
                <a:latin typeface="Calibri"/>
                <a:cs typeface="Calibri"/>
              </a:rPr>
              <a:t> </a:t>
            </a:r>
            <a:r>
              <a:rPr sz="2200" spc="-15" dirty="0">
                <a:latin typeface="Calibri"/>
                <a:cs typeface="Calibri"/>
              </a:rPr>
              <a:t>entire</a:t>
            </a:r>
            <a:r>
              <a:rPr sz="2200" spc="20" dirty="0">
                <a:latin typeface="Calibri"/>
                <a:cs typeface="Calibri"/>
              </a:rPr>
              <a:t> </a:t>
            </a:r>
            <a:r>
              <a:rPr sz="2200" spc="-15" dirty="0">
                <a:latin typeface="Calibri"/>
                <a:cs typeface="Calibri"/>
              </a:rPr>
              <a:t>training</a:t>
            </a:r>
            <a:r>
              <a:rPr sz="2200" spc="-5" dirty="0">
                <a:latin typeface="Calibri"/>
                <a:cs typeface="Calibri"/>
              </a:rPr>
              <a:t> </a:t>
            </a:r>
            <a:r>
              <a:rPr sz="2200" spc="-15" dirty="0">
                <a:latin typeface="Calibri"/>
                <a:cs typeface="Calibri"/>
              </a:rPr>
              <a:t>dataset</a:t>
            </a:r>
            <a:r>
              <a:rPr sz="2200" spc="5" dirty="0">
                <a:latin typeface="Calibri"/>
                <a:cs typeface="Calibri"/>
              </a:rPr>
              <a:t> </a:t>
            </a:r>
            <a:r>
              <a:rPr sz="2200" spc="-5" dirty="0">
                <a:latin typeface="Calibri"/>
                <a:cs typeface="Calibri"/>
              </a:rPr>
              <a:t>is</a:t>
            </a:r>
            <a:r>
              <a:rPr sz="2200" dirty="0">
                <a:latin typeface="Calibri"/>
                <a:cs typeface="Calibri"/>
              </a:rPr>
              <a:t> </a:t>
            </a:r>
            <a:r>
              <a:rPr sz="2200" spc="-15" dirty="0">
                <a:latin typeface="Calibri"/>
                <a:cs typeface="Calibri"/>
              </a:rPr>
              <a:t>stored,</a:t>
            </a:r>
            <a:r>
              <a:rPr sz="2200" dirty="0">
                <a:latin typeface="Calibri"/>
                <a:cs typeface="Calibri"/>
              </a:rPr>
              <a:t> </a:t>
            </a:r>
            <a:r>
              <a:rPr sz="2200" spc="-5" dirty="0">
                <a:latin typeface="Calibri"/>
                <a:cs typeface="Calibri"/>
              </a:rPr>
              <a:t>it</a:t>
            </a:r>
            <a:r>
              <a:rPr sz="2200" spc="5" dirty="0">
                <a:latin typeface="Calibri"/>
                <a:cs typeface="Calibri"/>
              </a:rPr>
              <a:t> </a:t>
            </a:r>
            <a:r>
              <a:rPr sz="2200" spc="-5" dirty="0">
                <a:latin typeface="Calibri"/>
                <a:cs typeface="Calibri"/>
              </a:rPr>
              <a:t>is</a:t>
            </a:r>
            <a:r>
              <a:rPr sz="2200" dirty="0">
                <a:latin typeface="Calibri"/>
                <a:cs typeface="Calibri"/>
              </a:rPr>
              <a:t> </a:t>
            </a:r>
            <a:r>
              <a:rPr sz="2200" spc="-15" dirty="0">
                <a:latin typeface="Calibri"/>
                <a:cs typeface="Calibri"/>
              </a:rPr>
              <a:t>easy</a:t>
            </a:r>
            <a:r>
              <a:rPr sz="2200" spc="10" dirty="0">
                <a:latin typeface="Calibri"/>
                <a:cs typeface="Calibri"/>
              </a:rPr>
              <a:t> </a:t>
            </a:r>
            <a:r>
              <a:rPr sz="2200" spc="-20" dirty="0">
                <a:latin typeface="Calibri"/>
                <a:cs typeface="Calibri"/>
              </a:rPr>
              <a:t>to</a:t>
            </a:r>
            <a:r>
              <a:rPr sz="2200" spc="15" dirty="0">
                <a:latin typeface="Calibri"/>
                <a:cs typeface="Calibri"/>
              </a:rPr>
              <a:t> </a:t>
            </a:r>
            <a:r>
              <a:rPr sz="2200" spc="-15" dirty="0">
                <a:latin typeface="Calibri"/>
                <a:cs typeface="Calibri"/>
              </a:rPr>
              <a:t>update</a:t>
            </a:r>
            <a:r>
              <a:rPr sz="2200" spc="10" dirty="0">
                <a:latin typeface="Calibri"/>
                <a:cs typeface="Calibri"/>
              </a:rPr>
              <a:t> </a:t>
            </a:r>
            <a:r>
              <a:rPr sz="2200" spc="-10" dirty="0">
                <a:latin typeface="Calibri"/>
                <a:cs typeface="Calibri"/>
              </a:rPr>
              <a:t>the </a:t>
            </a:r>
            <a:r>
              <a:rPr sz="2200" spc="-480" dirty="0">
                <a:latin typeface="Calibri"/>
                <a:cs typeface="Calibri"/>
              </a:rPr>
              <a:t> </a:t>
            </a:r>
            <a:r>
              <a:rPr sz="2200" spc="-5" dirty="0">
                <a:latin typeface="Calibri"/>
                <a:cs typeface="Calibri"/>
              </a:rPr>
              <a:t>model</a:t>
            </a:r>
            <a:r>
              <a:rPr sz="2200" spc="15" dirty="0">
                <a:latin typeface="Calibri"/>
                <a:cs typeface="Calibri"/>
              </a:rPr>
              <a:t> </a:t>
            </a:r>
            <a:r>
              <a:rPr sz="2200" spc="-10" dirty="0">
                <a:latin typeface="Calibri"/>
                <a:cs typeface="Calibri"/>
              </a:rPr>
              <a:t>by:</a:t>
            </a:r>
            <a:endParaRPr sz="2200" dirty="0">
              <a:latin typeface="Calibri"/>
              <a:cs typeface="Calibri"/>
            </a:endParaRPr>
          </a:p>
          <a:p>
            <a:pPr marL="756285" lvl="1" indent="-287020">
              <a:lnSpc>
                <a:spcPct val="100000"/>
              </a:lnSpc>
              <a:spcBef>
                <a:spcPts val="30"/>
              </a:spcBef>
              <a:buFont typeface="Arial"/>
              <a:buChar char="–"/>
              <a:tabLst>
                <a:tab pos="756285" algn="l"/>
                <a:tab pos="756920" algn="l"/>
              </a:tabLst>
            </a:pPr>
            <a:r>
              <a:rPr sz="2000" dirty="0">
                <a:latin typeface="Calibri"/>
                <a:cs typeface="Calibri"/>
              </a:rPr>
              <a:t>Adding</a:t>
            </a:r>
            <a:r>
              <a:rPr sz="2000" spc="-35" dirty="0">
                <a:latin typeface="Calibri"/>
                <a:cs typeface="Calibri"/>
              </a:rPr>
              <a:t> </a:t>
            </a:r>
            <a:r>
              <a:rPr sz="2000" spc="-5" dirty="0">
                <a:latin typeface="Calibri"/>
                <a:cs typeface="Calibri"/>
              </a:rPr>
              <a:t>new</a:t>
            </a:r>
            <a:r>
              <a:rPr sz="2000" spc="-30" dirty="0">
                <a:latin typeface="Calibri"/>
                <a:cs typeface="Calibri"/>
              </a:rPr>
              <a:t> </a:t>
            </a:r>
            <a:r>
              <a:rPr sz="2000" spc="-5" dirty="0">
                <a:latin typeface="Calibri"/>
                <a:cs typeface="Calibri"/>
              </a:rPr>
              <a:t>training</a:t>
            </a:r>
            <a:r>
              <a:rPr sz="2000" spc="-20" dirty="0">
                <a:latin typeface="Calibri"/>
                <a:cs typeface="Calibri"/>
              </a:rPr>
              <a:t> </a:t>
            </a:r>
            <a:r>
              <a:rPr sz="2000" spc="-15" dirty="0">
                <a:latin typeface="Calibri"/>
                <a:cs typeface="Calibri"/>
              </a:rPr>
              <a:t>data</a:t>
            </a:r>
            <a:endParaRPr sz="2000" dirty="0">
              <a:latin typeface="Calibri"/>
              <a:cs typeface="Calibri"/>
            </a:endParaRPr>
          </a:p>
          <a:p>
            <a:pPr marL="756285" lvl="1" indent="-287020">
              <a:lnSpc>
                <a:spcPct val="100000"/>
              </a:lnSpc>
              <a:buFont typeface="Arial"/>
              <a:buChar char="–"/>
              <a:tabLst>
                <a:tab pos="756285" algn="l"/>
                <a:tab pos="756920" algn="l"/>
              </a:tabLst>
            </a:pPr>
            <a:r>
              <a:rPr sz="2000" spc="-10" dirty="0">
                <a:latin typeface="Calibri"/>
                <a:cs typeface="Calibri"/>
              </a:rPr>
              <a:t>Removing</a:t>
            </a:r>
            <a:r>
              <a:rPr sz="2000" spc="-15" dirty="0">
                <a:latin typeface="Calibri"/>
                <a:cs typeface="Calibri"/>
              </a:rPr>
              <a:t> </a:t>
            </a:r>
            <a:r>
              <a:rPr sz="2000" spc="-10" dirty="0">
                <a:latin typeface="Calibri"/>
                <a:cs typeface="Calibri"/>
              </a:rPr>
              <a:t>erroneous</a:t>
            </a:r>
            <a:r>
              <a:rPr sz="2000" spc="-5" dirty="0">
                <a:latin typeface="Calibri"/>
                <a:cs typeface="Calibri"/>
              </a:rPr>
              <a:t> </a:t>
            </a:r>
            <a:r>
              <a:rPr sz="2000" spc="-15" dirty="0">
                <a:latin typeface="Calibri"/>
                <a:cs typeface="Calibri"/>
              </a:rPr>
              <a:t>data</a:t>
            </a:r>
            <a:endParaRPr sz="2000" dirty="0">
              <a:latin typeface="Calibri"/>
              <a:cs typeface="Calibri"/>
            </a:endParaRPr>
          </a:p>
          <a:p>
            <a:pPr marL="756285" lvl="1" indent="-287020">
              <a:lnSpc>
                <a:spcPts val="2395"/>
              </a:lnSpc>
              <a:buFont typeface="Arial"/>
              <a:buChar char="–"/>
              <a:tabLst>
                <a:tab pos="756285" algn="l"/>
                <a:tab pos="756920" algn="l"/>
              </a:tabLst>
            </a:pPr>
            <a:r>
              <a:rPr sz="2000" spc="-10" dirty="0">
                <a:latin typeface="Calibri"/>
                <a:cs typeface="Calibri"/>
              </a:rPr>
              <a:t>Removing</a:t>
            </a:r>
            <a:r>
              <a:rPr sz="2000" spc="-20" dirty="0">
                <a:latin typeface="Calibri"/>
                <a:cs typeface="Calibri"/>
              </a:rPr>
              <a:t> </a:t>
            </a:r>
            <a:r>
              <a:rPr sz="2000" spc="-5" dirty="0">
                <a:latin typeface="Calibri"/>
                <a:cs typeface="Calibri"/>
              </a:rPr>
              <a:t>outlier</a:t>
            </a:r>
            <a:r>
              <a:rPr sz="2000" spc="-10" dirty="0">
                <a:latin typeface="Calibri"/>
                <a:cs typeface="Calibri"/>
              </a:rPr>
              <a:t> </a:t>
            </a:r>
            <a:r>
              <a:rPr sz="2000" spc="-15" dirty="0">
                <a:latin typeface="Calibri"/>
                <a:cs typeface="Calibri"/>
              </a:rPr>
              <a:t>data</a:t>
            </a:r>
            <a:endParaRPr sz="2000" dirty="0">
              <a:latin typeface="Calibri"/>
              <a:cs typeface="Calibri"/>
            </a:endParaRPr>
          </a:p>
          <a:p>
            <a:pPr marL="355600" marR="186690" indent="-342900">
              <a:lnSpc>
                <a:spcPts val="2110"/>
              </a:lnSpc>
              <a:spcBef>
                <a:spcPts val="509"/>
              </a:spcBef>
              <a:buFont typeface="Arial"/>
              <a:buChar char="•"/>
              <a:tabLst>
                <a:tab pos="354965" algn="l"/>
                <a:tab pos="355600" algn="l"/>
              </a:tabLst>
            </a:pPr>
            <a:r>
              <a:rPr sz="2200" spc="-5" dirty="0">
                <a:latin typeface="Calibri"/>
                <a:cs typeface="Calibri"/>
              </a:rPr>
              <a:t>A</a:t>
            </a:r>
            <a:r>
              <a:rPr sz="2200" spc="5" dirty="0">
                <a:latin typeface="Calibri"/>
                <a:cs typeface="Calibri"/>
              </a:rPr>
              <a:t> </a:t>
            </a:r>
            <a:r>
              <a:rPr sz="2200" spc="-15" dirty="0">
                <a:latin typeface="Calibri"/>
                <a:cs typeface="Calibri"/>
              </a:rPr>
              <a:t>drawback</a:t>
            </a:r>
            <a:r>
              <a:rPr sz="2200" spc="-20" dirty="0">
                <a:latin typeface="Calibri"/>
                <a:cs typeface="Calibri"/>
              </a:rPr>
              <a:t> </a:t>
            </a:r>
            <a:r>
              <a:rPr sz="2200" dirty="0">
                <a:latin typeface="Calibri"/>
                <a:cs typeface="Calibri"/>
              </a:rPr>
              <a:t>of</a:t>
            </a:r>
            <a:r>
              <a:rPr sz="2200" spc="10" dirty="0">
                <a:latin typeface="Calibri"/>
                <a:cs typeface="Calibri"/>
              </a:rPr>
              <a:t> </a:t>
            </a:r>
            <a:r>
              <a:rPr sz="2200" spc="-10" dirty="0">
                <a:latin typeface="Calibri"/>
                <a:cs typeface="Calibri"/>
              </a:rPr>
              <a:t>the</a:t>
            </a:r>
            <a:r>
              <a:rPr sz="2200" spc="25" dirty="0">
                <a:latin typeface="Calibri"/>
                <a:cs typeface="Calibri"/>
              </a:rPr>
              <a:t> </a:t>
            </a:r>
            <a:r>
              <a:rPr sz="2200" spc="-10" dirty="0">
                <a:latin typeface="Calibri"/>
                <a:cs typeface="Calibri"/>
              </a:rPr>
              <a:t>kNN</a:t>
            </a:r>
            <a:r>
              <a:rPr sz="2200" spc="15" dirty="0">
                <a:latin typeface="Calibri"/>
                <a:cs typeface="Calibri"/>
              </a:rPr>
              <a:t> </a:t>
            </a:r>
            <a:r>
              <a:rPr sz="2200" spc="-5" dirty="0">
                <a:latin typeface="Calibri"/>
                <a:cs typeface="Calibri"/>
              </a:rPr>
              <a:t>classifier</a:t>
            </a:r>
            <a:r>
              <a:rPr sz="2200" dirty="0">
                <a:latin typeface="Calibri"/>
                <a:cs typeface="Calibri"/>
              </a:rPr>
              <a:t> </a:t>
            </a:r>
            <a:r>
              <a:rPr sz="2200" spc="-5" dirty="0">
                <a:latin typeface="Calibri"/>
                <a:cs typeface="Calibri"/>
              </a:rPr>
              <a:t>is</a:t>
            </a:r>
            <a:r>
              <a:rPr sz="2200" dirty="0">
                <a:latin typeface="Calibri"/>
                <a:cs typeface="Calibri"/>
              </a:rPr>
              <a:t> </a:t>
            </a:r>
            <a:r>
              <a:rPr sz="2200" spc="-10" dirty="0">
                <a:latin typeface="Calibri"/>
                <a:cs typeface="Calibri"/>
              </a:rPr>
              <a:t>the</a:t>
            </a:r>
            <a:r>
              <a:rPr sz="2200" spc="20" dirty="0">
                <a:latin typeface="Calibri"/>
                <a:cs typeface="Calibri"/>
              </a:rPr>
              <a:t> </a:t>
            </a:r>
            <a:r>
              <a:rPr sz="2200" spc="-10" dirty="0">
                <a:latin typeface="Calibri"/>
                <a:cs typeface="Calibri"/>
              </a:rPr>
              <a:t>storing</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5" dirty="0">
                <a:latin typeface="Calibri"/>
                <a:cs typeface="Calibri"/>
              </a:rPr>
              <a:t>large</a:t>
            </a:r>
            <a:r>
              <a:rPr sz="2200" spc="-5" dirty="0">
                <a:latin typeface="Calibri"/>
                <a:cs typeface="Calibri"/>
              </a:rPr>
              <a:t> </a:t>
            </a:r>
            <a:r>
              <a:rPr sz="2200" spc="-10" dirty="0">
                <a:latin typeface="Calibri"/>
                <a:cs typeface="Calibri"/>
              </a:rPr>
              <a:t>amount </a:t>
            </a:r>
            <a:r>
              <a:rPr sz="2200" spc="-484" dirty="0">
                <a:latin typeface="Calibri"/>
                <a:cs typeface="Calibri"/>
              </a:rPr>
              <a:t> </a:t>
            </a:r>
            <a:r>
              <a:rPr sz="2200" dirty="0">
                <a:latin typeface="Calibri"/>
                <a:cs typeface="Calibri"/>
              </a:rPr>
              <a:t>of </a:t>
            </a:r>
            <a:r>
              <a:rPr sz="2200" spc="-15" dirty="0">
                <a:latin typeface="Calibri"/>
                <a:cs typeface="Calibri"/>
              </a:rPr>
              <a:t>training</a:t>
            </a:r>
            <a:r>
              <a:rPr sz="2200" spc="-10" dirty="0">
                <a:latin typeface="Calibri"/>
                <a:cs typeface="Calibri"/>
              </a:rPr>
              <a:t> </a:t>
            </a:r>
            <a:r>
              <a:rPr sz="2200" spc="-15" dirty="0">
                <a:latin typeface="Calibri"/>
                <a:cs typeface="Calibri"/>
              </a:rPr>
              <a:t>data.</a:t>
            </a:r>
            <a:endParaRPr sz="2200" dirty="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459740" y="1561591"/>
            <a:ext cx="8214995" cy="4264025"/>
          </a:xfrm>
          <a:prstGeom prst="rect">
            <a:avLst/>
          </a:prstGeom>
        </p:spPr>
        <p:txBody>
          <a:bodyPr vert="horz" wrap="square" lIns="0" tIns="13335" rIns="0" bIns="0" rtlCol="0">
            <a:spAutoFit/>
          </a:bodyPr>
          <a:lstStyle/>
          <a:p>
            <a:pPr marL="431800" indent="-342900">
              <a:lnSpc>
                <a:spcPct val="100000"/>
              </a:lnSpc>
              <a:spcBef>
                <a:spcPts val="105"/>
              </a:spcBef>
              <a:buFont typeface="Arial"/>
              <a:buChar char="•"/>
              <a:tabLst>
                <a:tab pos="431165" algn="l"/>
                <a:tab pos="431800" algn="l"/>
              </a:tabLst>
            </a:pPr>
            <a:r>
              <a:rPr sz="2000" dirty="0">
                <a:latin typeface="Calibri"/>
                <a:cs typeface="Calibri"/>
              </a:rPr>
              <a:t>kNN</a:t>
            </a:r>
            <a:r>
              <a:rPr sz="2000" spc="-20" dirty="0">
                <a:latin typeface="Calibri"/>
                <a:cs typeface="Calibri"/>
              </a:rPr>
              <a:t> </a:t>
            </a:r>
            <a:r>
              <a:rPr sz="2000" spc="-15" dirty="0">
                <a:latin typeface="Calibri"/>
                <a:cs typeface="Calibri"/>
              </a:rPr>
              <a:t>makes</a:t>
            </a:r>
            <a:r>
              <a:rPr sz="2000" spc="10" dirty="0">
                <a:latin typeface="Calibri"/>
                <a:cs typeface="Calibri"/>
              </a:rPr>
              <a:t> </a:t>
            </a:r>
            <a:r>
              <a:rPr sz="2000" spc="-5" dirty="0">
                <a:latin typeface="Calibri"/>
                <a:cs typeface="Calibri"/>
              </a:rPr>
              <a:t>predictions using</a:t>
            </a:r>
            <a:r>
              <a:rPr sz="2000" spc="-20" dirty="0">
                <a:latin typeface="Calibri"/>
                <a:cs typeface="Calibri"/>
              </a:rPr>
              <a:t> </a:t>
            </a:r>
            <a:r>
              <a:rPr sz="2000" dirty="0">
                <a:latin typeface="Calibri"/>
                <a:cs typeface="Calibri"/>
              </a:rPr>
              <a:t>the </a:t>
            </a:r>
            <a:r>
              <a:rPr sz="2000" spc="-5" dirty="0">
                <a:latin typeface="Calibri"/>
                <a:cs typeface="Calibri"/>
              </a:rPr>
              <a:t>training</a:t>
            </a:r>
            <a:r>
              <a:rPr sz="2000" dirty="0">
                <a:latin typeface="Calibri"/>
                <a:cs typeface="Calibri"/>
              </a:rPr>
              <a:t> </a:t>
            </a:r>
            <a:r>
              <a:rPr sz="2000" spc="-10" dirty="0">
                <a:latin typeface="Calibri"/>
                <a:cs typeface="Calibri"/>
              </a:rPr>
              <a:t>dataset</a:t>
            </a:r>
            <a:r>
              <a:rPr sz="2000" spc="15" dirty="0">
                <a:latin typeface="Calibri"/>
                <a:cs typeface="Calibri"/>
              </a:rPr>
              <a:t> </a:t>
            </a:r>
            <a:r>
              <a:rPr sz="2000" spc="-20" dirty="0">
                <a:latin typeface="Calibri"/>
                <a:cs typeface="Calibri"/>
              </a:rPr>
              <a:t>directly.</a:t>
            </a:r>
            <a:endParaRPr sz="2000">
              <a:latin typeface="Calibri"/>
              <a:cs typeface="Calibri"/>
            </a:endParaRPr>
          </a:p>
          <a:p>
            <a:pPr marL="431800" marR="179070" indent="-342900">
              <a:lnSpc>
                <a:spcPct val="80000"/>
              </a:lnSpc>
              <a:spcBef>
                <a:spcPts val="480"/>
              </a:spcBef>
              <a:buFont typeface="Arial"/>
              <a:buChar char="•"/>
              <a:tabLst>
                <a:tab pos="431165" algn="l"/>
                <a:tab pos="431800" algn="l"/>
              </a:tabLst>
            </a:pPr>
            <a:r>
              <a:rPr sz="2000" spc="-5" dirty="0">
                <a:latin typeface="Calibri"/>
                <a:cs typeface="Calibri"/>
              </a:rPr>
              <a:t>Predictions</a:t>
            </a:r>
            <a:r>
              <a:rPr sz="2000" spc="10" dirty="0">
                <a:latin typeface="Calibri"/>
                <a:cs typeface="Calibri"/>
              </a:rPr>
              <a:t> </a:t>
            </a:r>
            <a:r>
              <a:rPr sz="2000" spc="-10" dirty="0">
                <a:latin typeface="Calibri"/>
                <a:cs typeface="Calibri"/>
              </a:rPr>
              <a:t>are</a:t>
            </a:r>
            <a:r>
              <a:rPr sz="2000" dirty="0">
                <a:latin typeface="Calibri"/>
                <a:cs typeface="Calibri"/>
              </a:rPr>
              <a:t> made </a:t>
            </a:r>
            <a:r>
              <a:rPr sz="2000" spc="-15" dirty="0">
                <a:latin typeface="Calibri"/>
                <a:cs typeface="Calibri"/>
              </a:rPr>
              <a:t>for</a:t>
            </a:r>
            <a:r>
              <a:rPr sz="2000" spc="-10"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test</a:t>
            </a:r>
            <a:r>
              <a:rPr sz="2000" spc="25" dirty="0">
                <a:latin typeface="Calibri"/>
                <a:cs typeface="Calibri"/>
              </a:rPr>
              <a:t> </a:t>
            </a:r>
            <a:r>
              <a:rPr sz="2000" spc="-5" dirty="0">
                <a:latin typeface="Calibri"/>
                <a:cs typeface="Calibri"/>
              </a:rPr>
              <a:t>sample</a:t>
            </a:r>
            <a:r>
              <a:rPr sz="2000" spc="15" dirty="0">
                <a:latin typeface="Calibri"/>
                <a:cs typeface="Calibri"/>
              </a:rPr>
              <a:t> </a:t>
            </a:r>
            <a:r>
              <a:rPr sz="2000" spc="-5" dirty="0">
                <a:latin typeface="Calibri"/>
                <a:cs typeface="Calibri"/>
              </a:rPr>
              <a:t>(x) by</a:t>
            </a:r>
            <a:r>
              <a:rPr sz="2000" spc="-20" dirty="0">
                <a:latin typeface="Calibri"/>
                <a:cs typeface="Calibri"/>
              </a:rPr>
              <a:t> </a:t>
            </a:r>
            <a:r>
              <a:rPr sz="2000" spc="-5" dirty="0">
                <a:latin typeface="Calibri"/>
                <a:cs typeface="Calibri"/>
              </a:rPr>
              <a:t>searching through</a:t>
            </a:r>
            <a:r>
              <a:rPr sz="2000" spc="-20" dirty="0">
                <a:latin typeface="Calibri"/>
                <a:cs typeface="Calibri"/>
              </a:rPr>
              <a:t> </a:t>
            </a:r>
            <a:r>
              <a:rPr sz="2000" dirty="0">
                <a:latin typeface="Calibri"/>
                <a:cs typeface="Calibri"/>
              </a:rPr>
              <a:t>the</a:t>
            </a:r>
            <a:r>
              <a:rPr sz="2000" spc="-10" dirty="0">
                <a:latin typeface="Calibri"/>
                <a:cs typeface="Calibri"/>
              </a:rPr>
              <a:t> entire </a:t>
            </a:r>
            <a:r>
              <a:rPr sz="2000" spc="-434" dirty="0">
                <a:latin typeface="Calibri"/>
                <a:cs typeface="Calibri"/>
              </a:rPr>
              <a:t> </a:t>
            </a:r>
            <a:r>
              <a:rPr sz="2000" spc="-5" dirty="0">
                <a:latin typeface="Calibri"/>
                <a:cs typeface="Calibri"/>
              </a:rPr>
              <a:t>training set</a:t>
            </a:r>
            <a:r>
              <a:rPr sz="2000" spc="15" dirty="0">
                <a:latin typeface="Calibri"/>
                <a:cs typeface="Calibri"/>
              </a:rPr>
              <a:t> </a:t>
            </a:r>
            <a:r>
              <a:rPr sz="2000" spc="-15" dirty="0">
                <a:latin typeface="Calibri"/>
                <a:cs typeface="Calibri"/>
              </a:rPr>
              <a:t>for </a:t>
            </a:r>
            <a:r>
              <a:rPr sz="2000" dirty="0">
                <a:latin typeface="Calibri"/>
                <a:cs typeface="Calibri"/>
              </a:rPr>
              <a:t>the</a:t>
            </a:r>
            <a:r>
              <a:rPr sz="2000" spc="-10" dirty="0">
                <a:latin typeface="Calibri"/>
                <a:cs typeface="Calibri"/>
              </a:rPr>
              <a:t> </a:t>
            </a:r>
            <a:r>
              <a:rPr sz="2000" dirty="0">
                <a:latin typeface="Calibri"/>
                <a:cs typeface="Calibri"/>
              </a:rPr>
              <a:t>k </a:t>
            </a:r>
            <a:r>
              <a:rPr sz="2000" spc="-10" dirty="0">
                <a:latin typeface="Calibri"/>
                <a:cs typeface="Calibri"/>
              </a:rPr>
              <a:t>most</a:t>
            </a:r>
            <a:r>
              <a:rPr sz="2000" dirty="0">
                <a:latin typeface="Calibri"/>
                <a:cs typeface="Calibri"/>
              </a:rPr>
              <a:t> </a:t>
            </a:r>
            <a:r>
              <a:rPr sz="2000" spc="-5" dirty="0">
                <a:latin typeface="Calibri"/>
                <a:cs typeface="Calibri"/>
              </a:rPr>
              <a:t>similar</a:t>
            </a:r>
            <a:r>
              <a:rPr sz="2000" spc="35" dirty="0">
                <a:latin typeface="Calibri"/>
                <a:cs typeface="Calibri"/>
              </a:rPr>
              <a:t> </a:t>
            </a:r>
            <a:r>
              <a:rPr sz="2000" spc="-10" dirty="0">
                <a:latin typeface="Calibri"/>
                <a:cs typeface="Calibri"/>
              </a:rPr>
              <a:t>instances</a:t>
            </a:r>
            <a:r>
              <a:rPr sz="2000" spc="10" dirty="0">
                <a:latin typeface="Calibri"/>
                <a:cs typeface="Calibri"/>
              </a:rPr>
              <a:t> </a:t>
            </a:r>
            <a:r>
              <a:rPr sz="2000" dirty="0">
                <a:latin typeface="Calibri"/>
                <a:cs typeface="Calibri"/>
              </a:rPr>
              <a:t>(the </a:t>
            </a:r>
            <a:r>
              <a:rPr sz="2000" spc="-5" dirty="0">
                <a:latin typeface="Calibri"/>
                <a:cs typeface="Calibri"/>
              </a:rPr>
              <a:t>neighbors).</a:t>
            </a:r>
            <a:endParaRPr sz="2000">
              <a:latin typeface="Calibri"/>
              <a:cs typeface="Calibri"/>
            </a:endParaRPr>
          </a:p>
          <a:p>
            <a:pPr marL="431800" marR="93980" indent="-342900">
              <a:lnSpc>
                <a:spcPct val="80000"/>
              </a:lnSpc>
              <a:spcBef>
                <a:spcPts val="480"/>
              </a:spcBef>
              <a:buFont typeface="Arial"/>
              <a:buChar char="•"/>
              <a:tabLst>
                <a:tab pos="431165" algn="l"/>
                <a:tab pos="431800" algn="l"/>
              </a:tabLst>
            </a:pPr>
            <a:r>
              <a:rPr sz="2000" dirty="0">
                <a:latin typeface="Calibri"/>
                <a:cs typeface="Calibri"/>
              </a:rPr>
              <a:t>The </a:t>
            </a:r>
            <a:r>
              <a:rPr sz="2000" spc="-5" dirty="0">
                <a:latin typeface="Calibri"/>
                <a:cs typeface="Calibri"/>
              </a:rPr>
              <a:t>class</a:t>
            </a:r>
            <a:r>
              <a:rPr sz="2000" spc="15" dirty="0">
                <a:latin typeface="Calibri"/>
                <a:cs typeface="Calibri"/>
              </a:rPr>
              <a:t> </a:t>
            </a:r>
            <a:r>
              <a:rPr sz="2000" spc="-5" dirty="0">
                <a:latin typeface="Calibri"/>
                <a:cs typeface="Calibri"/>
              </a:rPr>
              <a:t>of </a:t>
            </a:r>
            <a:r>
              <a:rPr sz="2000" dirty="0">
                <a:latin typeface="Calibri"/>
                <a:cs typeface="Calibri"/>
              </a:rPr>
              <a:t>the </a:t>
            </a:r>
            <a:r>
              <a:rPr sz="2000" spc="-15" dirty="0">
                <a:latin typeface="Calibri"/>
                <a:cs typeface="Calibri"/>
              </a:rPr>
              <a:t>test</a:t>
            </a:r>
            <a:r>
              <a:rPr sz="2000" spc="20" dirty="0">
                <a:latin typeface="Calibri"/>
                <a:cs typeface="Calibri"/>
              </a:rPr>
              <a:t> </a:t>
            </a:r>
            <a:r>
              <a:rPr sz="2000" spc="-5" dirty="0">
                <a:latin typeface="Calibri"/>
                <a:cs typeface="Calibri"/>
              </a:rPr>
              <a:t>sample</a:t>
            </a:r>
            <a:r>
              <a:rPr sz="2000" spc="15"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determined</a:t>
            </a:r>
            <a:r>
              <a:rPr sz="2000" spc="5" dirty="0">
                <a:latin typeface="Calibri"/>
                <a:cs typeface="Calibri"/>
              </a:rPr>
              <a:t> </a:t>
            </a:r>
            <a:r>
              <a:rPr sz="2000" spc="-5" dirty="0">
                <a:latin typeface="Calibri"/>
                <a:cs typeface="Calibri"/>
              </a:rPr>
              <a:t>by</a:t>
            </a:r>
            <a:r>
              <a:rPr sz="2000" dirty="0">
                <a:latin typeface="Calibri"/>
                <a:cs typeface="Calibri"/>
              </a:rPr>
              <a:t> the</a:t>
            </a:r>
            <a:r>
              <a:rPr sz="2000" spc="-5" dirty="0">
                <a:latin typeface="Calibri"/>
                <a:cs typeface="Calibri"/>
              </a:rPr>
              <a:t> </a:t>
            </a:r>
            <a:r>
              <a:rPr sz="2000" spc="-10" dirty="0">
                <a:latin typeface="Calibri"/>
                <a:cs typeface="Calibri"/>
              </a:rPr>
              <a:t>most</a:t>
            </a:r>
            <a:r>
              <a:rPr sz="2000" spc="5" dirty="0">
                <a:latin typeface="Calibri"/>
                <a:cs typeface="Calibri"/>
              </a:rPr>
              <a:t> </a:t>
            </a:r>
            <a:r>
              <a:rPr sz="2000" spc="-5" dirty="0">
                <a:latin typeface="Calibri"/>
                <a:cs typeface="Calibri"/>
              </a:rPr>
              <a:t>common (or</a:t>
            </a:r>
            <a:r>
              <a:rPr sz="2000" spc="-10" dirty="0">
                <a:latin typeface="Calibri"/>
                <a:cs typeface="Calibri"/>
              </a:rPr>
              <a:t> </a:t>
            </a:r>
            <a:r>
              <a:rPr sz="2000" spc="-5" dirty="0">
                <a:latin typeface="Calibri"/>
                <a:cs typeface="Calibri"/>
              </a:rPr>
              <a:t>mode) </a:t>
            </a:r>
            <a:r>
              <a:rPr sz="2000" spc="-434" dirty="0">
                <a:latin typeface="Calibri"/>
                <a:cs typeface="Calibri"/>
              </a:rPr>
              <a:t> </a:t>
            </a:r>
            <a:r>
              <a:rPr sz="2000" spc="-5" dirty="0">
                <a:latin typeface="Calibri"/>
                <a:cs typeface="Calibri"/>
              </a:rPr>
              <a:t>class</a:t>
            </a:r>
            <a:r>
              <a:rPr sz="2000" spc="5" dirty="0">
                <a:latin typeface="Calibri"/>
                <a:cs typeface="Calibri"/>
              </a:rPr>
              <a:t> </a:t>
            </a:r>
            <a:r>
              <a:rPr sz="2000" spc="-5" dirty="0">
                <a:latin typeface="Calibri"/>
                <a:cs typeface="Calibri"/>
              </a:rPr>
              <a:t>value.</a:t>
            </a:r>
            <a:endParaRPr sz="2000">
              <a:latin typeface="Calibri"/>
              <a:cs typeface="Calibri"/>
            </a:endParaRPr>
          </a:p>
          <a:p>
            <a:pPr marL="431800" marR="568960" indent="-342900">
              <a:lnSpc>
                <a:spcPct val="80000"/>
              </a:lnSpc>
              <a:spcBef>
                <a:spcPts val="480"/>
              </a:spcBef>
              <a:buFont typeface="Arial"/>
              <a:buChar char="•"/>
              <a:tabLst>
                <a:tab pos="431165" algn="l"/>
                <a:tab pos="431800" algn="l"/>
              </a:tabLst>
            </a:pPr>
            <a:r>
              <a:rPr sz="2000" spc="-95" dirty="0">
                <a:latin typeface="Calibri"/>
                <a:cs typeface="Calibri"/>
              </a:rPr>
              <a:t>To</a:t>
            </a:r>
            <a:r>
              <a:rPr sz="2000" spc="-10" dirty="0">
                <a:latin typeface="Calibri"/>
                <a:cs typeface="Calibri"/>
              </a:rPr>
              <a:t> </a:t>
            </a:r>
            <a:r>
              <a:rPr sz="2000" spc="-5" dirty="0">
                <a:latin typeface="Calibri"/>
                <a:cs typeface="Calibri"/>
              </a:rPr>
              <a:t>determine</a:t>
            </a:r>
            <a:r>
              <a:rPr sz="2000" spc="30" dirty="0">
                <a:latin typeface="Calibri"/>
                <a:cs typeface="Calibri"/>
              </a:rPr>
              <a:t> </a:t>
            </a:r>
            <a:r>
              <a:rPr sz="2000" spc="-5" dirty="0">
                <a:latin typeface="Calibri"/>
                <a:cs typeface="Calibri"/>
              </a:rPr>
              <a:t>which</a:t>
            </a:r>
            <a:r>
              <a:rPr sz="2000" spc="-20" dirty="0">
                <a:latin typeface="Calibri"/>
                <a:cs typeface="Calibri"/>
              </a:rPr>
              <a:t> </a:t>
            </a:r>
            <a:r>
              <a:rPr sz="2000" spc="-5" dirty="0">
                <a:latin typeface="Calibri"/>
                <a:cs typeface="Calibri"/>
              </a:rPr>
              <a:t>of </a:t>
            </a:r>
            <a:r>
              <a:rPr sz="2000" dirty="0">
                <a:latin typeface="Calibri"/>
                <a:cs typeface="Calibri"/>
              </a:rPr>
              <a:t>the k</a:t>
            </a:r>
            <a:r>
              <a:rPr sz="2000" spc="10" dirty="0">
                <a:latin typeface="Calibri"/>
                <a:cs typeface="Calibri"/>
              </a:rPr>
              <a:t> </a:t>
            </a:r>
            <a:r>
              <a:rPr sz="2000" spc="-10" dirty="0">
                <a:latin typeface="Calibri"/>
                <a:cs typeface="Calibri"/>
              </a:rPr>
              <a:t>instances</a:t>
            </a:r>
            <a:r>
              <a:rPr sz="2000" spc="10" dirty="0">
                <a:latin typeface="Calibri"/>
                <a:cs typeface="Calibri"/>
              </a:rPr>
              <a:t> </a:t>
            </a:r>
            <a:r>
              <a:rPr sz="2000" spc="-5" dirty="0">
                <a:latin typeface="Calibri"/>
                <a:cs typeface="Calibri"/>
              </a:rPr>
              <a:t>in</a:t>
            </a:r>
            <a:r>
              <a:rPr sz="2000" dirty="0">
                <a:latin typeface="Calibri"/>
                <a:cs typeface="Calibri"/>
              </a:rPr>
              <a:t> the </a:t>
            </a:r>
            <a:r>
              <a:rPr sz="2000" spc="-5" dirty="0">
                <a:latin typeface="Calibri"/>
                <a:cs typeface="Calibri"/>
              </a:rPr>
              <a:t>training</a:t>
            </a:r>
            <a:r>
              <a:rPr sz="2000" dirty="0">
                <a:latin typeface="Calibri"/>
                <a:cs typeface="Calibri"/>
              </a:rPr>
              <a:t> </a:t>
            </a:r>
            <a:r>
              <a:rPr sz="2000" spc="-10" dirty="0">
                <a:latin typeface="Calibri"/>
                <a:cs typeface="Calibri"/>
              </a:rPr>
              <a:t>dataset</a:t>
            </a:r>
            <a:r>
              <a:rPr sz="2000" spc="15"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most </a:t>
            </a:r>
            <a:r>
              <a:rPr sz="2000" spc="-434" dirty="0">
                <a:latin typeface="Calibri"/>
                <a:cs typeface="Calibri"/>
              </a:rPr>
              <a:t> </a:t>
            </a:r>
            <a:r>
              <a:rPr sz="2000" spc="-5" dirty="0">
                <a:latin typeface="Calibri"/>
                <a:cs typeface="Calibri"/>
              </a:rPr>
              <a:t>similar</a:t>
            </a:r>
            <a:r>
              <a:rPr sz="2000" spc="35"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a </a:t>
            </a:r>
            <a:r>
              <a:rPr sz="2000" spc="-15" dirty="0">
                <a:latin typeface="Calibri"/>
                <a:cs typeface="Calibri"/>
              </a:rPr>
              <a:t>to</a:t>
            </a:r>
            <a:r>
              <a:rPr sz="2000" spc="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sample</a:t>
            </a:r>
            <a:r>
              <a:rPr sz="2000" spc="2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distance</a:t>
            </a:r>
            <a:r>
              <a:rPr sz="2000" spc="10" dirty="0">
                <a:latin typeface="Calibri"/>
                <a:cs typeface="Calibri"/>
              </a:rPr>
              <a:t> </a:t>
            </a:r>
            <a:r>
              <a:rPr sz="2000" spc="-5" dirty="0">
                <a:latin typeface="Calibri"/>
                <a:cs typeface="Calibri"/>
              </a:rPr>
              <a:t>measure</a:t>
            </a:r>
            <a:r>
              <a:rPr sz="2000" spc="10" dirty="0">
                <a:latin typeface="Calibri"/>
                <a:cs typeface="Calibri"/>
              </a:rPr>
              <a:t> </a:t>
            </a:r>
            <a:r>
              <a:rPr sz="2000" spc="-5" dirty="0">
                <a:latin typeface="Calibri"/>
                <a:cs typeface="Calibri"/>
              </a:rPr>
              <a:t>is used.</a:t>
            </a:r>
            <a:endParaRPr sz="2000">
              <a:latin typeface="Calibri"/>
              <a:cs typeface="Calibri"/>
            </a:endParaRPr>
          </a:p>
          <a:p>
            <a:pPr marL="431800" indent="-342900">
              <a:lnSpc>
                <a:spcPct val="100000"/>
              </a:lnSpc>
              <a:buFont typeface="Arial"/>
              <a:buChar char="•"/>
              <a:tabLst>
                <a:tab pos="431165" algn="l"/>
                <a:tab pos="431800" algn="l"/>
              </a:tabLst>
            </a:pPr>
            <a:r>
              <a:rPr sz="2000" dirty="0">
                <a:latin typeface="Calibri"/>
                <a:cs typeface="Calibri"/>
              </a:rPr>
              <a:t>The </a:t>
            </a:r>
            <a:r>
              <a:rPr sz="2000" spc="-10" dirty="0">
                <a:latin typeface="Calibri"/>
                <a:cs typeface="Calibri"/>
              </a:rPr>
              <a:t>most</a:t>
            </a:r>
            <a:r>
              <a:rPr sz="2000" dirty="0">
                <a:latin typeface="Calibri"/>
                <a:cs typeface="Calibri"/>
              </a:rPr>
              <a:t> popular</a:t>
            </a:r>
            <a:r>
              <a:rPr sz="2000" spc="-15" dirty="0">
                <a:latin typeface="Calibri"/>
                <a:cs typeface="Calibri"/>
              </a:rPr>
              <a:t> </a:t>
            </a:r>
            <a:r>
              <a:rPr sz="2000" spc="-10" dirty="0">
                <a:latin typeface="Calibri"/>
                <a:cs typeface="Calibri"/>
              </a:rPr>
              <a:t>distance</a:t>
            </a:r>
            <a:r>
              <a:rPr sz="2000" dirty="0">
                <a:latin typeface="Calibri"/>
                <a:cs typeface="Calibri"/>
              </a:rPr>
              <a:t> </a:t>
            </a:r>
            <a:r>
              <a:rPr sz="2000" spc="-5" dirty="0">
                <a:latin typeface="Calibri"/>
                <a:cs typeface="Calibri"/>
              </a:rPr>
              <a:t>measure</a:t>
            </a:r>
            <a:r>
              <a:rPr sz="2000" spc="10" dirty="0">
                <a:latin typeface="Calibri"/>
                <a:cs typeface="Calibri"/>
              </a:rPr>
              <a:t> </a:t>
            </a:r>
            <a:r>
              <a:rPr sz="2000" spc="-5" dirty="0">
                <a:latin typeface="Calibri"/>
                <a:cs typeface="Calibri"/>
              </a:rPr>
              <a:t>is</a:t>
            </a:r>
            <a:r>
              <a:rPr sz="2000" spc="10" dirty="0">
                <a:latin typeface="Calibri"/>
                <a:cs typeface="Calibri"/>
              </a:rPr>
              <a:t> </a:t>
            </a:r>
            <a:r>
              <a:rPr sz="2000" dirty="0">
                <a:latin typeface="Calibri"/>
                <a:cs typeface="Calibri"/>
              </a:rPr>
              <a:t>Euclidean</a:t>
            </a:r>
            <a:r>
              <a:rPr sz="2000" spc="-20" dirty="0">
                <a:latin typeface="Calibri"/>
                <a:cs typeface="Calibri"/>
              </a:rPr>
              <a:t> </a:t>
            </a:r>
            <a:r>
              <a:rPr sz="2000" spc="-10" dirty="0">
                <a:latin typeface="Calibri"/>
                <a:cs typeface="Calibri"/>
              </a:rPr>
              <a:t>distance.</a:t>
            </a:r>
            <a:endParaRPr sz="2000">
              <a:latin typeface="Calibri"/>
              <a:cs typeface="Calibri"/>
            </a:endParaRPr>
          </a:p>
          <a:p>
            <a:pPr marL="431800" indent="-342900">
              <a:lnSpc>
                <a:spcPct val="100000"/>
              </a:lnSpc>
              <a:buFont typeface="Arial"/>
              <a:buChar char="•"/>
              <a:tabLst>
                <a:tab pos="431165" algn="l"/>
                <a:tab pos="431800" algn="l"/>
              </a:tabLst>
            </a:pPr>
            <a:r>
              <a:rPr sz="2000" dirty="0">
                <a:latin typeface="Calibri"/>
                <a:cs typeface="Calibri"/>
              </a:rPr>
              <a:t>Euclidean</a:t>
            </a:r>
            <a:r>
              <a:rPr sz="2000" spc="-10" dirty="0">
                <a:latin typeface="Calibri"/>
                <a:cs typeface="Calibri"/>
              </a:rPr>
              <a:t> distance</a:t>
            </a:r>
            <a:r>
              <a:rPr sz="2000" dirty="0">
                <a:latin typeface="Calibri"/>
                <a:cs typeface="Calibri"/>
              </a:rPr>
              <a:t> </a:t>
            </a:r>
            <a:r>
              <a:rPr sz="2000" spc="-5" dirty="0">
                <a:latin typeface="Calibri"/>
                <a:cs typeface="Calibri"/>
              </a:rPr>
              <a:t>is</a:t>
            </a:r>
            <a:r>
              <a:rPr sz="2000" spc="10" dirty="0">
                <a:latin typeface="Calibri"/>
                <a:cs typeface="Calibri"/>
              </a:rPr>
              <a:t> </a:t>
            </a:r>
            <a:r>
              <a:rPr sz="2000" spc="-10" dirty="0">
                <a:latin typeface="Calibri"/>
                <a:cs typeface="Calibri"/>
              </a:rPr>
              <a:t>calculated:</a:t>
            </a:r>
            <a:endParaRPr sz="2000">
              <a:latin typeface="Calibri"/>
              <a:cs typeface="Calibri"/>
            </a:endParaRPr>
          </a:p>
          <a:p>
            <a:pPr marL="546100">
              <a:lnSpc>
                <a:spcPts val="2155"/>
              </a:lnSpc>
              <a:spcBef>
                <a:spcPts val="5"/>
              </a:spcBef>
            </a:pPr>
            <a:r>
              <a:rPr sz="1800" spc="-10" dirty="0">
                <a:latin typeface="Calibri"/>
                <a:cs typeface="Calibri"/>
              </a:rPr>
              <a:t>EuclideanDistance(</a:t>
            </a:r>
            <a:r>
              <a:rPr sz="1800" b="1" spc="-10" dirty="0">
                <a:latin typeface="Calibri"/>
                <a:cs typeface="Calibri"/>
              </a:rPr>
              <a:t>x</a:t>
            </a:r>
            <a:r>
              <a:rPr sz="1800" b="1" spc="-15" baseline="-20833" dirty="0">
                <a:latin typeface="Calibri"/>
                <a:cs typeface="Calibri"/>
              </a:rPr>
              <a:t>test</a:t>
            </a:r>
            <a:r>
              <a:rPr sz="1800" spc="-10" dirty="0">
                <a:latin typeface="Calibri"/>
                <a:cs typeface="Calibri"/>
              </a:rPr>
              <a:t>,</a:t>
            </a:r>
            <a:r>
              <a:rPr sz="1800" spc="35" dirty="0">
                <a:latin typeface="Calibri"/>
                <a:cs typeface="Calibri"/>
              </a:rPr>
              <a:t> </a:t>
            </a:r>
            <a:r>
              <a:rPr sz="1800" b="1" spc="-5" dirty="0">
                <a:latin typeface="Calibri"/>
                <a:cs typeface="Calibri"/>
              </a:rPr>
              <a:t>x</a:t>
            </a:r>
            <a:r>
              <a:rPr sz="1800" b="1" spc="-7" baseline="-20833" dirty="0">
                <a:latin typeface="Calibri"/>
                <a:cs typeface="Calibri"/>
              </a:rPr>
              <a:t>train,i</a:t>
            </a:r>
            <a:r>
              <a:rPr sz="1800" spc="-5" dirty="0">
                <a:latin typeface="Calibri"/>
                <a:cs typeface="Calibri"/>
              </a:rPr>
              <a:t>)</a:t>
            </a:r>
            <a:r>
              <a:rPr sz="1800" spc="-10"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sqrt(</a:t>
            </a:r>
            <a:r>
              <a:rPr sz="1800" spc="5" dirty="0">
                <a:latin typeface="Calibri"/>
                <a:cs typeface="Calibri"/>
              </a:rPr>
              <a:t> </a:t>
            </a:r>
            <a:r>
              <a:rPr sz="1800" dirty="0">
                <a:latin typeface="Calibri"/>
                <a:cs typeface="Calibri"/>
              </a:rPr>
              <a:t>sum(</a:t>
            </a:r>
            <a:r>
              <a:rPr sz="1800" spc="15" dirty="0">
                <a:latin typeface="Calibri"/>
                <a:cs typeface="Calibri"/>
              </a:rPr>
              <a:t> </a:t>
            </a:r>
            <a:r>
              <a:rPr sz="1800" spc="-5" dirty="0">
                <a:latin typeface="Calibri"/>
                <a:cs typeface="Calibri"/>
              </a:rPr>
              <a:t>(x</a:t>
            </a:r>
            <a:r>
              <a:rPr sz="1800" spc="-7" baseline="-20833" dirty="0">
                <a:latin typeface="Calibri"/>
                <a:cs typeface="Calibri"/>
              </a:rPr>
              <a:t>test,j</a:t>
            </a:r>
            <a:r>
              <a:rPr sz="1800" spc="217" baseline="-20833"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x</a:t>
            </a:r>
            <a:r>
              <a:rPr sz="1800" spc="-7" baseline="-20833" dirty="0">
                <a:latin typeface="Calibri"/>
                <a:cs typeface="Calibri"/>
              </a:rPr>
              <a:t>train,i,j</a:t>
            </a:r>
            <a:r>
              <a:rPr sz="1800" spc="-5" dirty="0">
                <a:latin typeface="Calibri"/>
                <a:cs typeface="Calibri"/>
              </a:rPr>
              <a:t>)</a:t>
            </a:r>
            <a:r>
              <a:rPr sz="1800" spc="-7" baseline="25462" dirty="0">
                <a:latin typeface="Calibri"/>
                <a:cs typeface="Calibri"/>
              </a:rPr>
              <a:t>2</a:t>
            </a:r>
            <a:r>
              <a:rPr sz="1800" spc="187" baseline="25462"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a:t>
            </a:r>
            <a:endParaRPr sz="1800">
              <a:latin typeface="Calibri"/>
              <a:cs typeface="Calibri"/>
            </a:endParaRPr>
          </a:p>
          <a:p>
            <a:pPr marL="431800" indent="-342900">
              <a:lnSpc>
                <a:spcPts val="2395"/>
              </a:lnSpc>
              <a:buFont typeface="Arial"/>
              <a:buChar char="•"/>
              <a:tabLst>
                <a:tab pos="431165" algn="l"/>
                <a:tab pos="431800" algn="l"/>
              </a:tabLst>
            </a:pPr>
            <a:r>
              <a:rPr sz="2000" spc="-10" dirty="0">
                <a:latin typeface="Calibri"/>
                <a:cs typeface="Calibri"/>
              </a:rPr>
              <a:t>where:</a:t>
            </a:r>
            <a:endParaRPr sz="2000">
              <a:latin typeface="Calibri"/>
              <a:cs typeface="Calibri"/>
            </a:endParaRPr>
          </a:p>
          <a:p>
            <a:pPr marL="546100">
              <a:lnSpc>
                <a:spcPct val="100000"/>
              </a:lnSpc>
              <a:spcBef>
                <a:spcPts val="10"/>
              </a:spcBef>
            </a:pPr>
            <a:r>
              <a:rPr sz="1800" b="1" spc="-10" dirty="0">
                <a:latin typeface="Calibri"/>
                <a:cs typeface="Calibri"/>
              </a:rPr>
              <a:t>x</a:t>
            </a:r>
            <a:r>
              <a:rPr sz="1800" b="1" spc="-15" baseline="-20833" dirty="0">
                <a:latin typeface="Calibri"/>
                <a:cs typeface="Calibri"/>
              </a:rPr>
              <a:t>test</a:t>
            </a:r>
            <a:r>
              <a:rPr sz="1800" b="1" spc="172" baseline="-20833" dirty="0">
                <a:latin typeface="Calibri"/>
                <a:cs typeface="Calibri"/>
              </a:rPr>
              <a:t> </a:t>
            </a:r>
            <a:r>
              <a:rPr sz="1800" dirty="0">
                <a:latin typeface="Calibri"/>
                <a:cs typeface="Calibri"/>
              </a:rPr>
              <a:t>=</a:t>
            </a:r>
            <a:r>
              <a:rPr sz="1800" spc="5" dirty="0">
                <a:latin typeface="Calibri"/>
                <a:cs typeface="Calibri"/>
              </a:rPr>
              <a:t> </a:t>
            </a:r>
            <a:r>
              <a:rPr sz="1800" spc="-15" dirty="0">
                <a:latin typeface="Calibri"/>
                <a:cs typeface="Calibri"/>
              </a:rPr>
              <a:t>test</a:t>
            </a:r>
            <a:r>
              <a:rPr sz="1800" spc="5" dirty="0">
                <a:latin typeface="Calibri"/>
                <a:cs typeface="Calibri"/>
              </a:rPr>
              <a:t> </a:t>
            </a:r>
            <a:r>
              <a:rPr sz="1800" spc="-5" dirty="0">
                <a:latin typeface="Calibri"/>
                <a:cs typeface="Calibri"/>
              </a:rPr>
              <a:t>sample</a:t>
            </a:r>
            <a:r>
              <a:rPr sz="1800" spc="5" dirty="0">
                <a:latin typeface="Calibri"/>
                <a:cs typeface="Calibri"/>
              </a:rPr>
              <a:t> </a:t>
            </a:r>
            <a:r>
              <a:rPr sz="1800" spc="-10" dirty="0">
                <a:latin typeface="Calibri"/>
                <a:cs typeface="Calibri"/>
              </a:rPr>
              <a:t>vector</a:t>
            </a:r>
            <a:r>
              <a:rPr sz="1800" dirty="0">
                <a:latin typeface="Calibri"/>
                <a:cs typeface="Calibri"/>
              </a:rPr>
              <a:t> </a:t>
            </a:r>
            <a:r>
              <a:rPr sz="1800" spc="-5" dirty="0">
                <a:latin typeface="Calibri"/>
                <a:cs typeface="Calibri"/>
              </a:rPr>
              <a:t>of</a:t>
            </a:r>
            <a:r>
              <a:rPr sz="1800" dirty="0">
                <a:latin typeface="Calibri"/>
                <a:cs typeface="Calibri"/>
              </a:rPr>
              <a:t> j </a:t>
            </a:r>
            <a:r>
              <a:rPr sz="1800" spc="-15" dirty="0">
                <a:latin typeface="Calibri"/>
                <a:cs typeface="Calibri"/>
              </a:rPr>
              <a:t>features</a:t>
            </a:r>
            <a:endParaRPr sz="1800">
              <a:latin typeface="Calibri"/>
              <a:cs typeface="Calibri"/>
            </a:endParaRPr>
          </a:p>
          <a:p>
            <a:pPr marL="546100" marR="3350895" indent="-635">
              <a:lnSpc>
                <a:spcPct val="100000"/>
              </a:lnSpc>
            </a:pPr>
            <a:r>
              <a:rPr sz="1800" b="1" spc="-5" dirty="0">
                <a:latin typeface="Calibri"/>
                <a:cs typeface="Calibri"/>
              </a:rPr>
              <a:t>x</a:t>
            </a:r>
            <a:r>
              <a:rPr sz="1800" b="1" spc="-7" baseline="-20833" dirty="0">
                <a:latin typeface="Calibri"/>
                <a:cs typeface="Calibri"/>
              </a:rPr>
              <a:t>train,i</a:t>
            </a:r>
            <a:r>
              <a:rPr sz="1800" b="1" baseline="-20833" dirty="0">
                <a:latin typeface="Calibri"/>
                <a:cs typeface="Calibri"/>
              </a:rPr>
              <a:t> </a:t>
            </a:r>
            <a:r>
              <a:rPr sz="1800" dirty="0">
                <a:latin typeface="Calibri"/>
                <a:cs typeface="Calibri"/>
              </a:rPr>
              <a:t>= </a:t>
            </a:r>
            <a:r>
              <a:rPr sz="1800" spc="-5" dirty="0">
                <a:latin typeface="Calibri"/>
                <a:cs typeface="Calibri"/>
              </a:rPr>
              <a:t>i-th </a:t>
            </a:r>
            <a:r>
              <a:rPr sz="1800" spc="-10" dirty="0">
                <a:latin typeface="Calibri"/>
                <a:cs typeface="Calibri"/>
              </a:rPr>
              <a:t>training </a:t>
            </a:r>
            <a:r>
              <a:rPr sz="1800" spc="-5" dirty="0">
                <a:latin typeface="Calibri"/>
                <a:cs typeface="Calibri"/>
              </a:rPr>
              <a:t>sample </a:t>
            </a:r>
            <a:r>
              <a:rPr sz="1800" spc="-10" dirty="0">
                <a:latin typeface="Calibri"/>
                <a:cs typeface="Calibri"/>
              </a:rPr>
              <a:t>vector </a:t>
            </a:r>
            <a:r>
              <a:rPr sz="1800" spc="-5" dirty="0">
                <a:latin typeface="Calibri"/>
                <a:cs typeface="Calibri"/>
              </a:rPr>
              <a:t>of </a:t>
            </a:r>
            <a:r>
              <a:rPr sz="1800" dirty="0">
                <a:latin typeface="Calibri"/>
                <a:cs typeface="Calibri"/>
              </a:rPr>
              <a:t>j </a:t>
            </a:r>
            <a:r>
              <a:rPr sz="1800" spc="-15" dirty="0">
                <a:latin typeface="Calibri"/>
                <a:cs typeface="Calibri"/>
              </a:rPr>
              <a:t>features </a:t>
            </a:r>
            <a:r>
              <a:rPr sz="1800" spc="-395" dirty="0">
                <a:latin typeface="Calibri"/>
                <a:cs typeface="Calibri"/>
              </a:rPr>
              <a:t> </a:t>
            </a:r>
            <a:r>
              <a:rPr sz="1800" spc="-5" dirty="0">
                <a:latin typeface="Calibri"/>
                <a:cs typeface="Calibri"/>
              </a:rPr>
              <a:t>x</a:t>
            </a:r>
            <a:r>
              <a:rPr sz="1800" spc="-7" baseline="-20833" dirty="0">
                <a:latin typeface="Calibri"/>
                <a:cs typeface="Calibri"/>
              </a:rPr>
              <a:t>test,j</a:t>
            </a:r>
            <a:r>
              <a:rPr sz="1800" spc="179" baseline="-20833" dirty="0">
                <a:latin typeface="Calibri"/>
                <a:cs typeface="Calibri"/>
              </a:rPr>
              <a:t> </a:t>
            </a:r>
            <a:r>
              <a:rPr sz="1800" dirty="0">
                <a:latin typeface="Calibri"/>
                <a:cs typeface="Calibri"/>
              </a:rPr>
              <a:t>=</a:t>
            </a:r>
            <a:r>
              <a:rPr sz="1800" spc="15" dirty="0">
                <a:latin typeface="Calibri"/>
                <a:cs typeface="Calibri"/>
              </a:rPr>
              <a:t> </a:t>
            </a:r>
            <a:r>
              <a:rPr sz="1800" spc="-10" dirty="0">
                <a:latin typeface="Calibri"/>
                <a:cs typeface="Calibri"/>
              </a:rPr>
              <a:t>value</a:t>
            </a:r>
            <a:r>
              <a:rPr sz="180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test</a:t>
            </a:r>
            <a:r>
              <a:rPr sz="1800" spc="5" dirty="0">
                <a:latin typeface="Calibri"/>
                <a:cs typeface="Calibri"/>
              </a:rPr>
              <a:t> </a:t>
            </a:r>
            <a:r>
              <a:rPr sz="1800" spc="-5" dirty="0">
                <a:latin typeface="Calibri"/>
                <a:cs typeface="Calibri"/>
              </a:rPr>
              <a:t>sample</a:t>
            </a:r>
            <a:r>
              <a:rPr sz="1800" spc="5" dirty="0">
                <a:latin typeface="Calibri"/>
                <a:cs typeface="Calibri"/>
              </a:rPr>
              <a:t> </a:t>
            </a:r>
            <a:r>
              <a:rPr sz="1800" spc="-15" dirty="0">
                <a:latin typeface="Calibri"/>
                <a:cs typeface="Calibri"/>
              </a:rPr>
              <a:t>feature</a:t>
            </a:r>
            <a:r>
              <a:rPr sz="1800" dirty="0">
                <a:latin typeface="Calibri"/>
                <a:cs typeface="Calibri"/>
              </a:rPr>
              <a:t> j</a:t>
            </a:r>
            <a:endParaRPr sz="1800">
              <a:latin typeface="Calibri"/>
              <a:cs typeface="Calibri"/>
            </a:endParaRPr>
          </a:p>
          <a:p>
            <a:pPr marL="546100">
              <a:lnSpc>
                <a:spcPct val="100000"/>
              </a:lnSpc>
            </a:pPr>
            <a:r>
              <a:rPr sz="1800" spc="-5" dirty="0">
                <a:latin typeface="Calibri"/>
                <a:cs typeface="Calibri"/>
              </a:rPr>
              <a:t>x</a:t>
            </a:r>
            <a:r>
              <a:rPr sz="1800" spc="-7" baseline="-20833" dirty="0">
                <a:latin typeface="Calibri"/>
                <a:cs typeface="Calibri"/>
              </a:rPr>
              <a:t>train,i,j</a:t>
            </a:r>
            <a:r>
              <a:rPr sz="1800" spc="165" baseline="-20833"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i-th</a:t>
            </a:r>
            <a:r>
              <a:rPr sz="1800" spc="15" dirty="0">
                <a:latin typeface="Calibri"/>
                <a:cs typeface="Calibri"/>
              </a:rPr>
              <a:t> </a:t>
            </a:r>
            <a:r>
              <a:rPr sz="1800" spc="-10" dirty="0">
                <a:latin typeface="Calibri"/>
                <a:cs typeface="Calibri"/>
              </a:rPr>
              <a:t>training</a:t>
            </a:r>
            <a:r>
              <a:rPr sz="1800" spc="15" dirty="0">
                <a:latin typeface="Calibri"/>
                <a:cs typeface="Calibri"/>
              </a:rPr>
              <a:t> </a:t>
            </a:r>
            <a:r>
              <a:rPr sz="1800" spc="-5" dirty="0">
                <a:latin typeface="Calibri"/>
                <a:cs typeface="Calibri"/>
              </a:rPr>
              <a:t>sample</a:t>
            </a:r>
            <a:r>
              <a:rPr sz="1800" spc="5" dirty="0">
                <a:latin typeface="Calibri"/>
                <a:cs typeface="Calibri"/>
              </a:rPr>
              <a:t> </a:t>
            </a:r>
            <a:r>
              <a:rPr sz="1800" spc="-15" dirty="0">
                <a:latin typeface="Calibri"/>
                <a:cs typeface="Calibri"/>
              </a:rPr>
              <a:t>feature</a:t>
            </a:r>
            <a:r>
              <a:rPr sz="1800" spc="5" dirty="0">
                <a:latin typeface="Calibri"/>
                <a:cs typeface="Calibri"/>
              </a:rPr>
              <a:t> </a:t>
            </a:r>
            <a:r>
              <a:rPr sz="1800" dirty="0">
                <a:latin typeface="Calibri"/>
                <a:cs typeface="Calibri"/>
              </a:rPr>
              <a:t>j</a:t>
            </a:r>
            <a:endParaRPr sz="18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347212"/>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137379"/>
            <a:ext cx="666750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Example</a:t>
            </a:r>
            <a:r>
              <a:rPr sz="2400" b="1" spc="-15" dirty="0">
                <a:latin typeface="Calibri"/>
                <a:cs typeface="Calibri"/>
              </a:rPr>
              <a:t> </a:t>
            </a:r>
            <a:r>
              <a:rPr sz="2400" b="1" spc="-5" dirty="0">
                <a:latin typeface="Calibri"/>
                <a:cs typeface="Calibri"/>
              </a:rPr>
              <a:t>(Euclidean</a:t>
            </a:r>
            <a:r>
              <a:rPr sz="2400" b="1" spc="-10" dirty="0">
                <a:latin typeface="Calibri"/>
                <a:cs typeface="Calibri"/>
              </a:rPr>
              <a:t> Distance</a:t>
            </a:r>
            <a:r>
              <a:rPr sz="2400" b="1" spc="15" dirty="0">
                <a:latin typeface="Calibri"/>
                <a:cs typeface="Calibri"/>
              </a:rPr>
              <a:t> </a:t>
            </a:r>
            <a:r>
              <a:rPr sz="2400" b="1" spc="-5" dirty="0">
                <a:latin typeface="Calibri"/>
                <a:cs typeface="Calibri"/>
              </a:rPr>
              <a:t>calculation,</a:t>
            </a:r>
            <a:r>
              <a:rPr sz="2400" b="1" spc="-10" dirty="0">
                <a:latin typeface="Calibri"/>
                <a:cs typeface="Calibri"/>
              </a:rPr>
              <a:t> </a:t>
            </a:r>
            <a:r>
              <a:rPr sz="2400" b="1" dirty="0">
                <a:latin typeface="Calibri"/>
                <a:cs typeface="Calibri"/>
              </a:rPr>
              <a:t>2</a:t>
            </a:r>
            <a:r>
              <a:rPr sz="2400" b="1" spc="-20" dirty="0">
                <a:latin typeface="Calibri"/>
                <a:cs typeface="Calibri"/>
              </a:rPr>
              <a:t> </a:t>
            </a:r>
            <a:r>
              <a:rPr sz="2400" b="1" spc="-15" dirty="0">
                <a:latin typeface="Calibri"/>
                <a:cs typeface="Calibri"/>
              </a:rPr>
              <a:t>features):</a:t>
            </a:r>
            <a:endParaRPr sz="2400">
              <a:latin typeface="Calibri"/>
              <a:cs typeface="Calibri"/>
            </a:endParaRPr>
          </a:p>
        </p:txBody>
      </p:sp>
      <p:sp>
        <p:nvSpPr>
          <p:cNvPr id="4" name="object 4"/>
          <p:cNvSpPr txBox="1"/>
          <p:nvPr/>
        </p:nvSpPr>
        <p:spPr>
          <a:xfrm>
            <a:off x="853439" y="2016726"/>
            <a:ext cx="714375" cy="391160"/>
          </a:xfrm>
          <a:prstGeom prst="rect">
            <a:avLst/>
          </a:prstGeom>
        </p:spPr>
        <p:txBody>
          <a:bodyPr vert="horz" wrap="square" lIns="0" tIns="12700" rIns="0" bIns="0" rtlCol="0">
            <a:spAutoFit/>
          </a:bodyPr>
          <a:lstStyle/>
          <a:p>
            <a:pPr marL="38100">
              <a:lnSpc>
                <a:spcPct val="100000"/>
              </a:lnSpc>
              <a:spcBef>
                <a:spcPts val="100"/>
              </a:spcBef>
            </a:pPr>
            <a:r>
              <a:rPr sz="3600" b="1" spc="-15" baseline="13888" dirty="0">
                <a:latin typeface="Calibri"/>
                <a:cs typeface="Calibri"/>
              </a:rPr>
              <a:t>x</a:t>
            </a:r>
            <a:r>
              <a:rPr sz="1600" b="1" spc="-10" dirty="0">
                <a:latin typeface="Calibri"/>
                <a:cs typeface="Calibri"/>
              </a:rPr>
              <a:t>train,i</a:t>
            </a:r>
            <a:endParaRPr sz="1600">
              <a:latin typeface="Calibri"/>
              <a:cs typeface="Calibri"/>
            </a:endParaRPr>
          </a:p>
        </p:txBody>
      </p:sp>
      <p:sp>
        <p:nvSpPr>
          <p:cNvPr id="5" name="object 5"/>
          <p:cNvSpPr txBox="1"/>
          <p:nvPr/>
        </p:nvSpPr>
        <p:spPr>
          <a:xfrm>
            <a:off x="1654555" y="1942050"/>
            <a:ext cx="26422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(big</a:t>
            </a:r>
            <a:r>
              <a:rPr sz="2400" spc="-35" dirty="0">
                <a:latin typeface="Calibri"/>
                <a:cs typeface="Calibri"/>
              </a:rPr>
              <a:t> </a:t>
            </a:r>
            <a:r>
              <a:rPr sz="2400" dirty="0">
                <a:latin typeface="Calibri"/>
                <a:cs typeface="Calibri"/>
              </a:rPr>
              <a:t>black</a:t>
            </a:r>
            <a:r>
              <a:rPr sz="2400" spc="-40" dirty="0">
                <a:latin typeface="Calibri"/>
                <a:cs typeface="Calibri"/>
              </a:rPr>
              <a:t> </a:t>
            </a:r>
            <a:r>
              <a:rPr sz="2400" spc="-5" dirty="0">
                <a:latin typeface="Calibri"/>
                <a:cs typeface="Calibri"/>
              </a:rPr>
              <a:t>dot)</a:t>
            </a:r>
            <a:r>
              <a:rPr sz="2400" spc="-2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(7,3)</a:t>
            </a:r>
            <a:endParaRPr sz="2400">
              <a:latin typeface="Calibri"/>
              <a:cs typeface="Calibri"/>
            </a:endParaRPr>
          </a:p>
        </p:txBody>
      </p:sp>
      <p:sp>
        <p:nvSpPr>
          <p:cNvPr id="6" name="object 6"/>
          <p:cNvSpPr txBox="1"/>
          <p:nvPr/>
        </p:nvSpPr>
        <p:spPr>
          <a:xfrm>
            <a:off x="510540" y="1503139"/>
            <a:ext cx="7839709" cy="1635125"/>
          </a:xfrm>
          <a:prstGeom prst="rect">
            <a:avLst/>
          </a:prstGeom>
        </p:spPr>
        <p:txBody>
          <a:bodyPr vert="horz" wrap="square" lIns="0" tIns="48895" rIns="0" bIns="0" rtlCol="0">
            <a:spAutoFit/>
          </a:bodyPr>
          <a:lstStyle/>
          <a:p>
            <a:pPr marL="381000" indent="-342900">
              <a:lnSpc>
                <a:spcPct val="100000"/>
              </a:lnSpc>
              <a:spcBef>
                <a:spcPts val="385"/>
              </a:spcBef>
              <a:buFont typeface="Arial"/>
              <a:buChar char="•"/>
              <a:tabLst>
                <a:tab pos="380365" algn="l"/>
                <a:tab pos="381000" algn="l"/>
              </a:tabLst>
            </a:pPr>
            <a:r>
              <a:rPr sz="2400" spc="-15" dirty="0">
                <a:latin typeface="Calibri"/>
                <a:cs typeface="Calibri"/>
              </a:rPr>
              <a:t>Features</a:t>
            </a:r>
            <a:r>
              <a:rPr sz="2400" spc="-10" dirty="0">
                <a:latin typeface="Calibri"/>
                <a:cs typeface="Calibri"/>
              </a:rPr>
              <a:t> </a:t>
            </a:r>
            <a:r>
              <a:rPr sz="2400" dirty="0">
                <a:latin typeface="Calibri"/>
                <a:cs typeface="Calibri"/>
              </a:rPr>
              <a:t>x</a:t>
            </a:r>
            <a:r>
              <a:rPr sz="2400" spc="-10" dirty="0">
                <a:latin typeface="Calibri"/>
                <a:cs typeface="Calibri"/>
              </a:rPr>
              <a:t> </a:t>
            </a:r>
            <a:r>
              <a:rPr sz="2400" spc="-5" dirty="0">
                <a:latin typeface="Calibri"/>
                <a:cs typeface="Calibri"/>
              </a:rPr>
              <a:t>and </a:t>
            </a:r>
            <a:r>
              <a:rPr sz="2400" dirty="0">
                <a:latin typeface="Calibri"/>
                <a:cs typeface="Calibri"/>
              </a:rPr>
              <a:t>y</a:t>
            </a:r>
            <a:r>
              <a:rPr sz="2400" spc="-10" dirty="0">
                <a:latin typeface="Calibri"/>
                <a:cs typeface="Calibri"/>
              </a:rPr>
              <a:t> represented</a:t>
            </a:r>
            <a:r>
              <a:rPr sz="2400" spc="5" dirty="0">
                <a:latin typeface="Calibri"/>
                <a:cs typeface="Calibri"/>
              </a:rPr>
              <a:t> </a:t>
            </a:r>
            <a:r>
              <a:rPr sz="2400" dirty="0">
                <a:latin typeface="Calibri"/>
                <a:cs typeface="Calibri"/>
              </a:rPr>
              <a:t>as</a:t>
            </a:r>
            <a:r>
              <a:rPr sz="2400" spc="-10"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ordered</a:t>
            </a:r>
            <a:r>
              <a:rPr sz="2400" spc="5" dirty="0">
                <a:latin typeface="Calibri"/>
                <a:cs typeface="Calibri"/>
              </a:rPr>
              <a:t> </a:t>
            </a:r>
            <a:r>
              <a:rPr sz="2400" spc="-5" dirty="0">
                <a:latin typeface="Calibri"/>
                <a:cs typeface="Calibri"/>
              </a:rPr>
              <a:t>pair:</a:t>
            </a:r>
            <a:r>
              <a:rPr sz="2400" spc="-10" dirty="0">
                <a:latin typeface="Calibri"/>
                <a:cs typeface="Calibri"/>
              </a:rPr>
              <a:t> </a:t>
            </a:r>
            <a:r>
              <a:rPr sz="2400" dirty="0">
                <a:latin typeface="Calibri"/>
                <a:cs typeface="Calibri"/>
              </a:rPr>
              <a:t>(x,y)</a:t>
            </a:r>
            <a:endParaRPr sz="2400">
              <a:latin typeface="Calibri"/>
              <a:cs typeface="Calibri"/>
            </a:endParaRPr>
          </a:p>
          <a:p>
            <a:pPr marL="38100">
              <a:lnSpc>
                <a:spcPct val="100000"/>
              </a:lnSpc>
              <a:spcBef>
                <a:spcPts val="290"/>
              </a:spcBef>
            </a:pPr>
            <a:r>
              <a:rPr sz="2400" dirty="0">
                <a:latin typeface="Arial"/>
                <a:cs typeface="Arial"/>
              </a:rPr>
              <a:t>•</a:t>
            </a:r>
            <a:endParaRPr sz="2400">
              <a:latin typeface="Arial"/>
              <a:cs typeface="Arial"/>
            </a:endParaRPr>
          </a:p>
          <a:p>
            <a:pPr marL="381000" indent="-342900">
              <a:lnSpc>
                <a:spcPct val="100000"/>
              </a:lnSpc>
              <a:spcBef>
                <a:spcPts val="290"/>
              </a:spcBef>
              <a:buFont typeface="Arial"/>
              <a:buChar char="•"/>
              <a:tabLst>
                <a:tab pos="380365" algn="l"/>
                <a:tab pos="381000" algn="l"/>
              </a:tabLst>
            </a:pPr>
            <a:r>
              <a:rPr sz="2400" b="1" spc="-10" dirty="0">
                <a:latin typeface="Calibri"/>
                <a:cs typeface="Calibri"/>
              </a:rPr>
              <a:t>x</a:t>
            </a:r>
            <a:r>
              <a:rPr sz="2400" b="1" spc="-15" baseline="-20833" dirty="0">
                <a:latin typeface="Calibri"/>
                <a:cs typeface="Calibri"/>
              </a:rPr>
              <a:t>test</a:t>
            </a:r>
            <a:r>
              <a:rPr sz="2400" b="1" spc="225" baseline="-20833" dirty="0">
                <a:latin typeface="Calibri"/>
                <a:cs typeface="Calibri"/>
              </a:rPr>
              <a:t> </a:t>
            </a:r>
            <a:r>
              <a:rPr sz="2400" spc="-10" dirty="0">
                <a:latin typeface="Calibri"/>
                <a:cs typeface="Calibri"/>
              </a:rPr>
              <a:t>(little</a:t>
            </a:r>
            <a:r>
              <a:rPr sz="2400" spc="-30" dirty="0">
                <a:latin typeface="Calibri"/>
                <a:cs typeface="Calibri"/>
              </a:rPr>
              <a:t> </a:t>
            </a:r>
            <a:r>
              <a:rPr sz="2400" dirty="0">
                <a:latin typeface="Calibri"/>
                <a:cs typeface="Calibri"/>
              </a:rPr>
              <a:t>black</a:t>
            </a:r>
            <a:r>
              <a:rPr sz="2400" spc="-25" dirty="0">
                <a:latin typeface="Calibri"/>
                <a:cs typeface="Calibri"/>
              </a:rPr>
              <a:t> </a:t>
            </a:r>
            <a:r>
              <a:rPr sz="2400" spc="-5" dirty="0">
                <a:latin typeface="Calibri"/>
                <a:cs typeface="Calibri"/>
              </a:rPr>
              <a:t>dot)</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(4,5)</a:t>
            </a:r>
            <a:endParaRPr sz="2400">
              <a:latin typeface="Calibri"/>
              <a:cs typeface="Calibri"/>
            </a:endParaRPr>
          </a:p>
          <a:p>
            <a:pPr marL="332105">
              <a:lnSpc>
                <a:spcPct val="100000"/>
              </a:lnSpc>
              <a:spcBef>
                <a:spcPts val="285"/>
              </a:spcBef>
            </a:pPr>
            <a:r>
              <a:rPr sz="2400" spc="-10" dirty="0">
                <a:latin typeface="Calibri"/>
                <a:cs typeface="Calibri"/>
              </a:rPr>
              <a:t>EuclideanDistance(</a:t>
            </a:r>
            <a:r>
              <a:rPr sz="2400" b="1" spc="-10" dirty="0">
                <a:latin typeface="Calibri"/>
                <a:cs typeface="Calibri"/>
              </a:rPr>
              <a:t>x</a:t>
            </a:r>
            <a:r>
              <a:rPr sz="2400" b="1" spc="-15" baseline="-20833" dirty="0">
                <a:latin typeface="Calibri"/>
                <a:cs typeface="Calibri"/>
              </a:rPr>
              <a:t>test</a:t>
            </a:r>
            <a:r>
              <a:rPr sz="2400" spc="-10" dirty="0">
                <a:latin typeface="Calibri"/>
                <a:cs typeface="Calibri"/>
              </a:rPr>
              <a:t>,</a:t>
            </a:r>
            <a:r>
              <a:rPr sz="2400" spc="-35" dirty="0">
                <a:latin typeface="Calibri"/>
                <a:cs typeface="Calibri"/>
              </a:rPr>
              <a:t> </a:t>
            </a:r>
            <a:r>
              <a:rPr sz="2400" b="1" spc="-10" dirty="0">
                <a:latin typeface="Calibri"/>
                <a:cs typeface="Calibri"/>
              </a:rPr>
              <a:t>x</a:t>
            </a:r>
            <a:r>
              <a:rPr sz="2400" b="1" spc="-15" baseline="-20833" dirty="0">
                <a:latin typeface="Calibri"/>
                <a:cs typeface="Calibri"/>
              </a:rPr>
              <a:t>train,i</a:t>
            </a:r>
            <a:r>
              <a:rPr sz="2400" spc="-10" dirty="0">
                <a:latin typeface="Calibri"/>
                <a:cs typeface="Calibri"/>
              </a:rPr>
              <a:t>)</a:t>
            </a:r>
            <a:r>
              <a:rPr sz="2400" spc="-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sqrt( sum( (x</a:t>
            </a:r>
            <a:r>
              <a:rPr sz="2400" spc="-7" baseline="-20833" dirty="0">
                <a:latin typeface="Calibri"/>
                <a:cs typeface="Calibri"/>
              </a:rPr>
              <a:t>test,j</a:t>
            </a:r>
            <a:r>
              <a:rPr sz="2400" spc="24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x</a:t>
            </a:r>
            <a:r>
              <a:rPr sz="2400" spc="-7" baseline="-20833" dirty="0">
                <a:latin typeface="Calibri"/>
                <a:cs typeface="Calibri"/>
              </a:rPr>
              <a:t>train,i,j</a:t>
            </a:r>
            <a:r>
              <a:rPr sz="2400" spc="-5" dirty="0">
                <a:latin typeface="Calibri"/>
                <a:cs typeface="Calibri"/>
              </a:rPr>
              <a:t>)</a:t>
            </a:r>
            <a:r>
              <a:rPr sz="2400" spc="-7" baseline="24305" dirty="0">
                <a:latin typeface="Calibri"/>
                <a:cs typeface="Calibri"/>
              </a:rPr>
              <a:t>2</a:t>
            </a:r>
            <a:r>
              <a:rPr sz="2400" spc="232" baseline="2430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a:t>
            </a:r>
            <a:endParaRPr sz="2400">
              <a:latin typeface="Calibri"/>
              <a:cs typeface="Calibri"/>
            </a:endParaRPr>
          </a:p>
        </p:txBody>
      </p:sp>
      <p:pic>
        <p:nvPicPr>
          <p:cNvPr id="7" name="object 7"/>
          <p:cNvPicPr/>
          <p:nvPr/>
        </p:nvPicPr>
        <p:blipFill>
          <a:blip r:embed="rId2" cstate="print"/>
          <a:stretch>
            <a:fillRect/>
          </a:stretch>
        </p:blipFill>
        <p:spPr>
          <a:xfrm>
            <a:off x="2228451" y="3494879"/>
            <a:ext cx="4687157" cy="280956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01885"/>
            <a:ext cx="4790440" cy="482600"/>
          </a:xfrm>
          <a:prstGeom prst="rect">
            <a:avLst/>
          </a:prstGeom>
        </p:spPr>
        <p:txBody>
          <a:bodyPr vert="horz" wrap="square" lIns="0" tIns="12700" rIns="0" bIns="0" rtlCol="0">
            <a:spAutoFit/>
          </a:bodyPr>
          <a:lstStyle/>
          <a:p>
            <a:pPr marL="12700">
              <a:lnSpc>
                <a:spcPct val="100000"/>
              </a:lnSpc>
              <a:spcBef>
                <a:spcPts val="100"/>
              </a:spcBef>
            </a:pPr>
            <a:r>
              <a:rPr sz="3000" b="1" spc="-10" dirty="0">
                <a:latin typeface="Calibri"/>
                <a:cs typeface="Calibri"/>
              </a:rPr>
              <a:t>Example</a:t>
            </a:r>
            <a:r>
              <a:rPr sz="3000" b="1" spc="-5" dirty="0">
                <a:latin typeface="Calibri"/>
                <a:cs typeface="Calibri"/>
              </a:rPr>
              <a:t> </a:t>
            </a:r>
            <a:r>
              <a:rPr sz="3000" b="1" spc="-10" dirty="0">
                <a:latin typeface="Calibri"/>
                <a:cs typeface="Calibri"/>
              </a:rPr>
              <a:t>(Classification,</a:t>
            </a:r>
            <a:r>
              <a:rPr sz="3000" b="1" spc="-5" dirty="0">
                <a:latin typeface="Calibri"/>
                <a:cs typeface="Calibri"/>
              </a:rPr>
              <a:t> </a:t>
            </a:r>
            <a:r>
              <a:rPr sz="3000" b="1" dirty="0">
                <a:latin typeface="Calibri"/>
                <a:cs typeface="Calibri"/>
              </a:rPr>
              <a:t>k</a:t>
            </a:r>
            <a:r>
              <a:rPr sz="3000" b="1" spc="-15" dirty="0">
                <a:latin typeface="Calibri"/>
                <a:cs typeface="Calibri"/>
              </a:rPr>
              <a:t> </a:t>
            </a:r>
            <a:r>
              <a:rPr sz="3000" b="1" dirty="0">
                <a:latin typeface="Calibri"/>
                <a:cs typeface="Calibri"/>
              </a:rPr>
              <a:t>=</a:t>
            </a:r>
            <a:r>
              <a:rPr sz="3000" b="1" spc="5" dirty="0">
                <a:latin typeface="Calibri"/>
                <a:cs typeface="Calibri"/>
              </a:rPr>
              <a:t> </a:t>
            </a:r>
            <a:r>
              <a:rPr sz="3000" b="1" dirty="0">
                <a:latin typeface="Calibri"/>
                <a:cs typeface="Calibri"/>
              </a:rPr>
              <a:t>4):</a:t>
            </a:r>
            <a:endParaRPr sz="3000">
              <a:latin typeface="Calibri"/>
              <a:cs typeface="Calibri"/>
            </a:endParaRPr>
          </a:p>
        </p:txBody>
      </p:sp>
      <p:graphicFrame>
        <p:nvGraphicFramePr>
          <p:cNvPr id="4" name="object 4"/>
          <p:cNvGraphicFramePr>
            <a:graphicFrameLocks noGrp="1"/>
          </p:cNvGraphicFramePr>
          <p:nvPr/>
        </p:nvGraphicFramePr>
        <p:xfrm>
          <a:off x="1715770" y="2171847"/>
          <a:ext cx="5699760" cy="356171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822960">
                <a:tc>
                  <a:txBody>
                    <a:bodyPr/>
                    <a:lstStyle/>
                    <a:p>
                      <a:pPr>
                        <a:lnSpc>
                          <a:spcPct val="100000"/>
                        </a:lnSpc>
                        <a:spcBef>
                          <a:spcPts val="25"/>
                        </a:spcBef>
                      </a:pPr>
                      <a:endParaRPr sz="1750">
                        <a:latin typeface="Times New Roman"/>
                        <a:cs typeface="Times New Roman"/>
                      </a:endParaRPr>
                    </a:p>
                    <a:p>
                      <a:pPr marL="635" algn="ctr">
                        <a:lnSpc>
                          <a:spcPct val="100000"/>
                        </a:lnSpc>
                      </a:pPr>
                      <a:r>
                        <a:rPr sz="1800" spc="-25" dirty="0">
                          <a:solidFill>
                            <a:srgbClr val="FFFFFF"/>
                          </a:solidFill>
                          <a:latin typeface="Calibri"/>
                          <a:cs typeface="Calibri"/>
                        </a:rPr>
                        <a:t>Training</a:t>
                      </a:r>
                      <a:r>
                        <a:rPr sz="1800" dirty="0">
                          <a:solidFill>
                            <a:srgbClr val="FFFFFF"/>
                          </a:solidFill>
                          <a:latin typeface="Calibri"/>
                          <a:cs typeface="Calibri"/>
                        </a:rPr>
                        <a:t> </a:t>
                      </a:r>
                      <a:r>
                        <a:rPr sz="1800" spc="-5" dirty="0">
                          <a:solidFill>
                            <a:srgbClr val="FFFFFF"/>
                          </a:solidFill>
                          <a:latin typeface="Calibri"/>
                          <a:cs typeface="Calibri"/>
                        </a:rPr>
                        <a:t>Sample (i)</a:t>
                      </a:r>
                      <a:endParaRPr sz="1800">
                        <a:latin typeface="Calibri"/>
                        <a:cs typeface="Calibri"/>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nSpc>
                          <a:spcPct val="100000"/>
                        </a:lnSpc>
                        <a:spcBef>
                          <a:spcPts val="25"/>
                        </a:spcBef>
                      </a:pPr>
                      <a:endParaRPr sz="1750">
                        <a:latin typeface="Times New Roman"/>
                        <a:cs typeface="Times New Roman"/>
                      </a:endParaRPr>
                    </a:p>
                    <a:p>
                      <a:pPr marL="635" algn="ctr">
                        <a:lnSpc>
                          <a:spcPct val="100000"/>
                        </a:lnSpc>
                      </a:pPr>
                      <a:r>
                        <a:rPr sz="1800" spc="-5" dirty="0">
                          <a:solidFill>
                            <a:srgbClr val="FFFFFF"/>
                          </a:solidFill>
                          <a:latin typeface="Calibri"/>
                          <a:cs typeface="Calibri"/>
                        </a:rPr>
                        <a:t>Class</a:t>
                      </a:r>
                      <a:endParaRPr sz="1800">
                        <a:latin typeface="Calibri"/>
                        <a:cs typeface="Calibri"/>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2039"/>
                        </a:lnSpc>
                      </a:pPr>
                      <a:r>
                        <a:rPr sz="1800" spc="-5" dirty="0">
                          <a:solidFill>
                            <a:srgbClr val="FFFFFF"/>
                          </a:solidFill>
                          <a:latin typeface="Calibri"/>
                          <a:cs typeface="Calibri"/>
                        </a:rPr>
                        <a:t>Euclidean</a:t>
                      </a:r>
                      <a:endParaRPr sz="1800">
                        <a:latin typeface="Calibri"/>
                        <a:cs typeface="Calibri"/>
                      </a:endParaRPr>
                    </a:p>
                    <a:p>
                      <a:pPr marL="112395" marR="106045" algn="ctr">
                        <a:lnSpc>
                          <a:spcPct val="100000"/>
                        </a:lnSpc>
                      </a:pPr>
                      <a:r>
                        <a:rPr sz="1800" spc="-10" dirty="0">
                          <a:solidFill>
                            <a:srgbClr val="FFFFFF"/>
                          </a:solidFill>
                          <a:latin typeface="Calibri"/>
                          <a:cs typeface="Calibri"/>
                        </a:rPr>
                        <a:t>Distance</a:t>
                      </a:r>
                      <a:r>
                        <a:rPr sz="1800" spc="-50" dirty="0">
                          <a:solidFill>
                            <a:srgbClr val="FFFFFF"/>
                          </a:solidFill>
                          <a:latin typeface="Calibri"/>
                          <a:cs typeface="Calibri"/>
                        </a:rPr>
                        <a:t> </a:t>
                      </a:r>
                      <a:r>
                        <a:rPr sz="1800" spc="-10" dirty="0">
                          <a:solidFill>
                            <a:srgbClr val="FFFFFF"/>
                          </a:solidFill>
                          <a:latin typeface="Calibri"/>
                          <a:cs typeface="Calibri"/>
                        </a:rPr>
                        <a:t>from </a:t>
                      </a:r>
                      <a:r>
                        <a:rPr sz="1800" spc="-390" dirty="0">
                          <a:solidFill>
                            <a:srgbClr val="FFFFFF"/>
                          </a:solidFill>
                          <a:latin typeface="Calibri"/>
                          <a:cs typeface="Calibri"/>
                        </a:rPr>
                        <a:t> </a:t>
                      </a:r>
                      <a:r>
                        <a:rPr sz="1800" spc="-45" dirty="0">
                          <a:solidFill>
                            <a:srgbClr val="FFFFFF"/>
                          </a:solidFill>
                          <a:latin typeface="Calibri"/>
                          <a:cs typeface="Calibri"/>
                        </a:rPr>
                        <a:t>Test</a:t>
                      </a:r>
                      <a:r>
                        <a:rPr sz="1800" spc="-25" dirty="0">
                          <a:solidFill>
                            <a:srgbClr val="FFFFFF"/>
                          </a:solidFill>
                          <a:latin typeface="Calibri"/>
                          <a:cs typeface="Calibri"/>
                        </a:rPr>
                        <a:t> </a:t>
                      </a:r>
                      <a:r>
                        <a:rPr sz="1800" spc="-5" dirty="0">
                          <a:solidFill>
                            <a:srgbClr val="FFFFFF"/>
                          </a:solidFill>
                          <a:latin typeface="Calibri"/>
                          <a:cs typeface="Calibri"/>
                        </a:rPr>
                        <a:t>Sample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96240">
                        <a:lnSpc>
                          <a:spcPts val="2039"/>
                        </a:lnSpc>
                      </a:pPr>
                      <a:r>
                        <a:rPr sz="1800" spc="-5" dirty="0">
                          <a:solidFill>
                            <a:srgbClr val="FFFFFF"/>
                          </a:solidFill>
                          <a:latin typeface="Calibri"/>
                          <a:cs typeface="Calibri"/>
                        </a:rPr>
                        <a:t>Rank</a:t>
                      </a:r>
                      <a:r>
                        <a:rPr sz="1800" spc="-45" dirty="0">
                          <a:solidFill>
                            <a:srgbClr val="FFFFFF"/>
                          </a:solidFill>
                          <a:latin typeface="Calibri"/>
                          <a:cs typeface="Calibri"/>
                        </a:rPr>
                        <a:t> </a:t>
                      </a:r>
                      <a:r>
                        <a:rPr sz="1800" spc="-5" dirty="0">
                          <a:solidFill>
                            <a:srgbClr val="FFFFFF"/>
                          </a:solidFill>
                          <a:latin typeface="Calibri"/>
                          <a:cs typeface="Calibri"/>
                        </a:rPr>
                        <a:t>by</a:t>
                      </a:r>
                      <a:endParaRPr sz="1800">
                        <a:latin typeface="Calibri"/>
                        <a:cs typeface="Calibri"/>
                      </a:endParaRPr>
                    </a:p>
                    <a:p>
                      <a:pPr marL="365760" marR="358140" indent="15240">
                        <a:lnSpc>
                          <a:spcPct val="100000"/>
                        </a:lnSpc>
                      </a:pPr>
                      <a:r>
                        <a:rPr sz="1800" spc="-10" dirty="0">
                          <a:solidFill>
                            <a:srgbClr val="FFFFFF"/>
                          </a:solidFill>
                          <a:latin typeface="Calibri"/>
                          <a:cs typeface="Calibri"/>
                        </a:rPr>
                        <a:t>shortest </a:t>
                      </a:r>
                      <a:r>
                        <a:rPr sz="1800" spc="-395" dirty="0">
                          <a:solidFill>
                            <a:srgbClr val="FFFFFF"/>
                          </a:solidFill>
                          <a:latin typeface="Calibri"/>
                          <a:cs typeface="Calibri"/>
                        </a:rPr>
                        <a:t> </a:t>
                      </a:r>
                      <a:r>
                        <a:rPr sz="1800" spc="-5" dirty="0">
                          <a:solidFill>
                            <a:srgbClr val="FFFFFF"/>
                          </a:solidFill>
                          <a:latin typeface="Calibri"/>
                          <a:cs typeface="Calibri"/>
                        </a:rPr>
                        <a:t>D</a:t>
                      </a:r>
                      <a:r>
                        <a:rPr sz="1800" spc="-10" dirty="0">
                          <a:solidFill>
                            <a:srgbClr val="FFFFFF"/>
                          </a:solidFill>
                          <a:latin typeface="Calibri"/>
                          <a:cs typeface="Calibri"/>
                        </a:rPr>
                        <a:t>i</a:t>
                      </a:r>
                      <a:r>
                        <a:rPr sz="1800" spc="-20" dirty="0">
                          <a:solidFill>
                            <a:srgbClr val="FFFFFF"/>
                          </a:solidFill>
                          <a:latin typeface="Calibri"/>
                          <a:cs typeface="Calibri"/>
                        </a:rPr>
                        <a:t>s</a:t>
                      </a:r>
                      <a:r>
                        <a:rPr sz="1800" spc="-30" dirty="0">
                          <a:solidFill>
                            <a:srgbClr val="FFFFFF"/>
                          </a:solidFill>
                          <a:latin typeface="Calibri"/>
                          <a:cs typeface="Calibri"/>
                        </a:rPr>
                        <a:t>t</a:t>
                      </a:r>
                      <a:r>
                        <a:rPr sz="1800" dirty="0">
                          <a:solidFill>
                            <a:srgbClr val="FFFFFF"/>
                          </a:solidFill>
                          <a:latin typeface="Calibri"/>
                          <a:cs typeface="Calibri"/>
                        </a:rPr>
                        <a:t>an</a:t>
                      </a:r>
                      <a:r>
                        <a:rPr sz="1800" spc="-5" dirty="0">
                          <a:solidFill>
                            <a:srgbClr val="FFFFFF"/>
                          </a:solidFill>
                          <a:latin typeface="Calibri"/>
                          <a:cs typeface="Calibri"/>
                        </a:rPr>
                        <a:t>c</a:t>
                      </a:r>
                      <a:r>
                        <a:rPr sz="1800" dirty="0">
                          <a:solidFill>
                            <a:srgbClr val="FFFFFF"/>
                          </a:solidFill>
                          <a:latin typeface="Calibri"/>
                          <a:cs typeface="Calibri"/>
                        </a:rPr>
                        <a: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74320">
                <a:tc>
                  <a:txBody>
                    <a:bodyPr/>
                    <a:lstStyle/>
                    <a:p>
                      <a:pPr algn="ctr">
                        <a:lnSpc>
                          <a:spcPts val="2039"/>
                        </a:lnSpc>
                      </a:pPr>
                      <a:r>
                        <a:rPr sz="1800" dirty="0">
                          <a:solidFill>
                            <a:srgbClr val="FF0000"/>
                          </a:solidFill>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635" algn="ctr">
                        <a:lnSpc>
                          <a:spcPts val="2039"/>
                        </a:lnSpc>
                      </a:pPr>
                      <a:r>
                        <a:rPr sz="1800" dirty="0">
                          <a:solidFill>
                            <a:srgbClr val="FF0000"/>
                          </a:solidFill>
                          <a:latin typeface="Calibri"/>
                          <a:cs typeface="Calibri"/>
                        </a:rPr>
                        <a:t>3.93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73685">
                <a:tc>
                  <a:txBody>
                    <a:bodyPr/>
                    <a:lstStyle/>
                    <a:p>
                      <a:pPr algn="ctr">
                        <a:lnSpc>
                          <a:spcPts val="2039"/>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12.51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74320">
                <a:tc>
                  <a:txBody>
                    <a:bodyPr/>
                    <a:lstStyle/>
                    <a:p>
                      <a:pPr algn="ctr">
                        <a:lnSpc>
                          <a:spcPts val="2039"/>
                        </a:lnSpc>
                      </a:pPr>
                      <a:r>
                        <a:rPr sz="1800" dirty="0">
                          <a:solidFill>
                            <a:srgbClr val="FF0000"/>
                          </a:solidFill>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7.46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73685">
                <a:tc>
                  <a:txBody>
                    <a:bodyPr/>
                    <a:lstStyle/>
                    <a:p>
                      <a:pPr algn="ctr">
                        <a:lnSpc>
                          <a:spcPts val="2039"/>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19.00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73685">
                <a:tc>
                  <a:txBody>
                    <a:bodyPr/>
                    <a:lstStyle/>
                    <a:p>
                      <a:pPr algn="ctr">
                        <a:lnSpc>
                          <a:spcPts val="2039"/>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15.67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273685">
                <a:tc>
                  <a:txBody>
                    <a:bodyPr/>
                    <a:lstStyle/>
                    <a:p>
                      <a:pPr algn="ctr">
                        <a:lnSpc>
                          <a:spcPts val="2039"/>
                        </a:lnSpc>
                      </a:pPr>
                      <a:r>
                        <a:rPr sz="1800" dirty="0">
                          <a:solidFill>
                            <a:srgbClr val="FF0000"/>
                          </a:solidFill>
                          <a:latin typeface="Calibri"/>
                          <a:cs typeface="Calibri"/>
                        </a:rPr>
                        <a:t>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0.91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273685">
                <a:tc>
                  <a:txBody>
                    <a:bodyPr/>
                    <a:lstStyle/>
                    <a:p>
                      <a:pPr algn="ctr">
                        <a:lnSpc>
                          <a:spcPts val="2039"/>
                        </a:lnSpc>
                      </a:pPr>
                      <a:r>
                        <a:rPr sz="1800" dirty="0">
                          <a:latin typeface="Calibri"/>
                          <a:cs typeface="Calibri"/>
                        </a:rPr>
                        <a:t>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18.52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7"/>
                  </a:ext>
                </a:extLst>
              </a:tr>
              <a:tr h="274320">
                <a:tc>
                  <a:txBody>
                    <a:bodyPr/>
                    <a:lstStyle/>
                    <a:p>
                      <a:pPr algn="ctr">
                        <a:lnSpc>
                          <a:spcPts val="2039"/>
                        </a:lnSpc>
                      </a:pPr>
                      <a:r>
                        <a:rPr sz="1800" dirty="0">
                          <a:latin typeface="Calibri"/>
                          <a:cs typeface="Calibri"/>
                        </a:rPr>
                        <a:t>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12.70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8"/>
                  </a:ext>
                </a:extLst>
              </a:tr>
              <a:tr h="273685">
                <a:tc>
                  <a:txBody>
                    <a:bodyPr/>
                    <a:lstStyle/>
                    <a:p>
                      <a:pPr algn="ctr">
                        <a:lnSpc>
                          <a:spcPts val="2039"/>
                        </a:lnSpc>
                      </a:pPr>
                      <a:r>
                        <a:rPr sz="1800" dirty="0">
                          <a:latin typeface="Calibri"/>
                          <a:cs typeface="Calibri"/>
                        </a:rPr>
                        <a:t>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12.35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9"/>
                  </a:ext>
                </a:extLst>
              </a:tr>
              <a:tr h="273685">
                <a:tc>
                  <a:txBody>
                    <a:bodyPr/>
                    <a:lstStyle/>
                    <a:p>
                      <a:pPr algn="ctr">
                        <a:lnSpc>
                          <a:spcPts val="2039"/>
                        </a:lnSpc>
                      </a:pPr>
                      <a:r>
                        <a:rPr sz="1800" dirty="0">
                          <a:solidFill>
                            <a:srgbClr val="FF0000"/>
                          </a:solidFill>
                          <a:latin typeface="Calibri"/>
                          <a:cs typeface="Calibri"/>
                        </a:rPr>
                        <a:t>10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solidFill>
                            <a:srgbClr val="FF0000"/>
                          </a:solidFill>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11.19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0"/>
                  </a:ext>
                </a:extLst>
              </a:tr>
            </a:tbl>
          </a:graphicData>
        </a:graphic>
      </p:graphicFrame>
      <p:sp>
        <p:nvSpPr>
          <p:cNvPr id="5" name="object 5"/>
          <p:cNvSpPr txBox="1"/>
          <p:nvPr/>
        </p:nvSpPr>
        <p:spPr>
          <a:xfrm>
            <a:off x="826008" y="5865876"/>
            <a:ext cx="7492365" cy="368935"/>
          </a:xfrm>
          <a:prstGeom prst="rect">
            <a:avLst/>
          </a:prstGeom>
          <a:ln w="9144">
            <a:solidFill>
              <a:srgbClr val="4F81BD"/>
            </a:solidFill>
          </a:ln>
        </p:spPr>
        <p:txBody>
          <a:bodyPr vert="horz" wrap="square" lIns="0" tIns="29845" rIns="0" bIns="0" rtlCol="0">
            <a:spAutoFit/>
          </a:bodyPr>
          <a:lstStyle/>
          <a:p>
            <a:pPr marL="91440">
              <a:lnSpc>
                <a:spcPct val="100000"/>
              </a:lnSpc>
              <a:spcBef>
                <a:spcPts val="235"/>
              </a:spcBef>
            </a:pPr>
            <a:r>
              <a:rPr sz="1800" dirty="0">
                <a:latin typeface="Calibri"/>
                <a:cs typeface="Calibri"/>
              </a:rPr>
              <a:t>3 </a:t>
            </a:r>
            <a:r>
              <a:rPr sz="1800" spc="-5" dirty="0">
                <a:latin typeface="Calibri"/>
                <a:cs typeface="Calibri"/>
              </a:rPr>
              <a:t>of</a:t>
            </a:r>
            <a:r>
              <a:rPr sz="1800" spc="20" dirty="0">
                <a:latin typeface="Calibri"/>
                <a:cs typeface="Calibri"/>
              </a:rPr>
              <a:t> </a:t>
            </a:r>
            <a:r>
              <a:rPr sz="1800" spc="-5" dirty="0">
                <a:latin typeface="Calibri"/>
                <a:cs typeface="Calibri"/>
              </a:rPr>
              <a:t>the</a:t>
            </a:r>
            <a:r>
              <a:rPr sz="1800" spc="10" dirty="0">
                <a:latin typeface="Calibri"/>
                <a:cs typeface="Calibri"/>
              </a:rPr>
              <a:t> </a:t>
            </a:r>
            <a:r>
              <a:rPr sz="1800" dirty="0">
                <a:latin typeface="Calibri"/>
                <a:cs typeface="Calibri"/>
              </a:rPr>
              <a:t>4</a:t>
            </a:r>
            <a:r>
              <a:rPr sz="1800" spc="15" dirty="0">
                <a:latin typeface="Calibri"/>
                <a:cs typeface="Calibri"/>
              </a:rPr>
              <a:t> </a:t>
            </a:r>
            <a:r>
              <a:rPr sz="1800" spc="-5" dirty="0">
                <a:latin typeface="Calibri"/>
                <a:cs typeface="Calibri"/>
              </a:rPr>
              <a:t>(k)</a:t>
            </a:r>
            <a:r>
              <a:rPr sz="1800" spc="5" dirty="0">
                <a:latin typeface="Calibri"/>
                <a:cs typeface="Calibri"/>
              </a:rPr>
              <a:t> </a:t>
            </a:r>
            <a:r>
              <a:rPr sz="1800" spc="-10" dirty="0">
                <a:latin typeface="Calibri"/>
                <a:cs typeface="Calibri"/>
              </a:rPr>
              <a:t>closest</a:t>
            </a:r>
            <a:r>
              <a:rPr sz="1800" spc="15" dirty="0">
                <a:latin typeface="Calibri"/>
                <a:cs typeface="Calibri"/>
              </a:rPr>
              <a:t> </a:t>
            </a:r>
            <a:r>
              <a:rPr sz="1800" spc="-10" dirty="0">
                <a:latin typeface="Calibri"/>
                <a:cs typeface="Calibri"/>
              </a:rPr>
              <a:t>training</a:t>
            </a:r>
            <a:r>
              <a:rPr sz="1800" spc="20" dirty="0">
                <a:latin typeface="Calibri"/>
                <a:cs typeface="Calibri"/>
              </a:rPr>
              <a:t> </a:t>
            </a:r>
            <a:r>
              <a:rPr sz="1800" spc="-5" dirty="0">
                <a:latin typeface="Calibri"/>
                <a:cs typeface="Calibri"/>
              </a:rPr>
              <a:t>samples</a:t>
            </a:r>
            <a:r>
              <a:rPr sz="1800" spc="-10" dirty="0">
                <a:latin typeface="Calibri"/>
                <a:cs typeface="Calibri"/>
              </a:rPr>
              <a:t> are</a:t>
            </a:r>
            <a:r>
              <a:rPr sz="1800" spc="20" dirty="0">
                <a:latin typeface="Calibri"/>
                <a:cs typeface="Calibri"/>
              </a:rPr>
              <a:t> </a:t>
            </a:r>
            <a:r>
              <a:rPr sz="1800" spc="-5" dirty="0">
                <a:latin typeface="Calibri"/>
                <a:cs typeface="Calibri"/>
              </a:rPr>
              <a:t>Cat,</a:t>
            </a:r>
            <a:r>
              <a:rPr sz="1800" dirty="0">
                <a:latin typeface="Calibri"/>
                <a:cs typeface="Calibri"/>
              </a:rPr>
              <a:t> so </a:t>
            </a:r>
            <a:r>
              <a:rPr sz="1800" spc="-15" dirty="0">
                <a:latin typeface="Calibri"/>
                <a:cs typeface="Calibri"/>
              </a:rPr>
              <a:t>test</a:t>
            </a:r>
            <a:r>
              <a:rPr sz="1800" spc="10" dirty="0">
                <a:latin typeface="Calibri"/>
                <a:cs typeface="Calibri"/>
              </a:rPr>
              <a:t> </a:t>
            </a:r>
            <a:r>
              <a:rPr sz="1800" spc="-5" dirty="0">
                <a:latin typeface="Calibri"/>
                <a:cs typeface="Calibri"/>
              </a:rPr>
              <a:t>sample</a:t>
            </a:r>
            <a:r>
              <a:rPr sz="1800" spc="1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classified</a:t>
            </a:r>
            <a:r>
              <a:rPr sz="1800" spc="5" dirty="0">
                <a:latin typeface="Calibri"/>
                <a:cs typeface="Calibri"/>
              </a:rPr>
              <a:t> </a:t>
            </a:r>
            <a:r>
              <a:rPr sz="1800" dirty="0">
                <a:latin typeface="Calibri"/>
                <a:cs typeface="Calibri"/>
              </a:rPr>
              <a:t>as </a:t>
            </a:r>
            <a:r>
              <a:rPr sz="1800" spc="-5" dirty="0">
                <a:latin typeface="Calibri"/>
                <a:cs typeface="Calibri"/>
              </a:rPr>
              <a:t>Cat</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37208"/>
            <a:ext cx="7948295" cy="1510798"/>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700" spc="-5" dirty="0">
                <a:latin typeface="Calibri"/>
                <a:cs typeface="Calibri"/>
              </a:rPr>
              <a:t>The</a:t>
            </a:r>
            <a:r>
              <a:rPr sz="2700" spc="-20" dirty="0">
                <a:latin typeface="Calibri"/>
                <a:cs typeface="Calibri"/>
              </a:rPr>
              <a:t> </a:t>
            </a:r>
            <a:r>
              <a:rPr sz="2700" spc="-10" dirty="0">
                <a:latin typeface="Calibri"/>
                <a:cs typeface="Calibri"/>
              </a:rPr>
              <a:t>value</a:t>
            </a:r>
            <a:r>
              <a:rPr sz="2700" spc="-25" dirty="0">
                <a:latin typeface="Calibri"/>
                <a:cs typeface="Calibri"/>
              </a:rPr>
              <a:t> </a:t>
            </a:r>
            <a:r>
              <a:rPr sz="2700" spc="-20" dirty="0">
                <a:latin typeface="Calibri"/>
                <a:cs typeface="Calibri"/>
              </a:rPr>
              <a:t>for</a:t>
            </a:r>
            <a:r>
              <a:rPr sz="2700" spc="-5" dirty="0">
                <a:latin typeface="Calibri"/>
                <a:cs typeface="Calibri"/>
              </a:rPr>
              <a:t> </a:t>
            </a:r>
            <a:r>
              <a:rPr sz="2700" dirty="0">
                <a:latin typeface="Calibri"/>
                <a:cs typeface="Calibri"/>
              </a:rPr>
              <a:t>k</a:t>
            </a:r>
            <a:r>
              <a:rPr sz="2700" spc="-10" dirty="0">
                <a:latin typeface="Calibri"/>
                <a:cs typeface="Calibri"/>
              </a:rPr>
              <a:t> can</a:t>
            </a:r>
            <a:r>
              <a:rPr sz="2700" spc="-20" dirty="0">
                <a:latin typeface="Calibri"/>
                <a:cs typeface="Calibri"/>
              </a:rPr>
              <a:t> </a:t>
            </a:r>
            <a:r>
              <a:rPr sz="2700" spc="-5" dirty="0">
                <a:latin typeface="Calibri"/>
                <a:cs typeface="Calibri"/>
              </a:rPr>
              <a:t>be</a:t>
            </a:r>
            <a:r>
              <a:rPr sz="2700" spc="-15" dirty="0">
                <a:latin typeface="Calibri"/>
                <a:cs typeface="Calibri"/>
              </a:rPr>
              <a:t> found</a:t>
            </a:r>
            <a:r>
              <a:rPr sz="2700" spc="-20" dirty="0">
                <a:latin typeface="Calibri"/>
                <a:cs typeface="Calibri"/>
              </a:rPr>
              <a:t> </a:t>
            </a:r>
            <a:r>
              <a:rPr sz="2700" spc="-10" dirty="0">
                <a:latin typeface="Calibri"/>
                <a:cs typeface="Calibri"/>
              </a:rPr>
              <a:t>by</a:t>
            </a:r>
            <a:r>
              <a:rPr sz="2700" spc="-5" dirty="0">
                <a:latin typeface="Calibri"/>
                <a:cs typeface="Calibri"/>
              </a:rPr>
              <a:t> </a:t>
            </a:r>
            <a:r>
              <a:rPr sz="2700" spc="-10" dirty="0">
                <a:latin typeface="Calibri"/>
                <a:cs typeface="Calibri"/>
              </a:rPr>
              <a:t>algorithm</a:t>
            </a:r>
            <a:r>
              <a:rPr sz="2700" spc="5" dirty="0">
                <a:latin typeface="Calibri"/>
                <a:cs typeface="Calibri"/>
              </a:rPr>
              <a:t> </a:t>
            </a:r>
            <a:r>
              <a:rPr sz="2700" spc="-5" dirty="0">
                <a:latin typeface="Calibri"/>
                <a:cs typeface="Calibri"/>
              </a:rPr>
              <a:t>tuning.</a:t>
            </a:r>
            <a:endParaRPr sz="2700" dirty="0">
              <a:latin typeface="Calibri"/>
              <a:cs typeface="Calibri"/>
            </a:endParaRPr>
          </a:p>
          <a:p>
            <a:pPr marL="355600" marR="5080" indent="-342900">
              <a:lnSpc>
                <a:spcPct val="80000"/>
              </a:lnSpc>
              <a:spcBef>
                <a:spcPts val="645"/>
              </a:spcBef>
              <a:buFont typeface="Arial"/>
              <a:buChar char="•"/>
              <a:tabLst>
                <a:tab pos="354965" algn="l"/>
                <a:tab pos="355600" algn="l"/>
              </a:tabLst>
            </a:pPr>
            <a:r>
              <a:rPr sz="2700" dirty="0">
                <a:latin typeface="Calibri"/>
                <a:cs typeface="Calibri"/>
              </a:rPr>
              <a:t>It is a </a:t>
            </a:r>
            <a:r>
              <a:rPr sz="2700" spc="-10" dirty="0">
                <a:latin typeface="Calibri"/>
                <a:cs typeface="Calibri"/>
              </a:rPr>
              <a:t>good </a:t>
            </a:r>
            <a:r>
              <a:rPr sz="2700" spc="-5" dirty="0">
                <a:latin typeface="Calibri"/>
                <a:cs typeface="Calibri"/>
              </a:rPr>
              <a:t>idea </a:t>
            </a:r>
            <a:r>
              <a:rPr sz="2700" spc="-15" dirty="0">
                <a:latin typeface="Calibri"/>
                <a:cs typeface="Calibri"/>
              </a:rPr>
              <a:t>to </a:t>
            </a:r>
            <a:r>
              <a:rPr sz="2700" spc="-5" dirty="0">
                <a:latin typeface="Calibri"/>
                <a:cs typeface="Calibri"/>
              </a:rPr>
              <a:t>try </a:t>
            </a:r>
            <a:r>
              <a:rPr sz="2700" spc="-15" dirty="0">
                <a:latin typeface="Calibri"/>
                <a:cs typeface="Calibri"/>
              </a:rPr>
              <a:t>many </a:t>
            </a:r>
            <a:r>
              <a:rPr sz="2700" spc="-20" dirty="0">
                <a:latin typeface="Calibri"/>
                <a:cs typeface="Calibri"/>
              </a:rPr>
              <a:t>different </a:t>
            </a:r>
            <a:r>
              <a:rPr sz="2700" spc="-10" dirty="0">
                <a:latin typeface="Calibri"/>
                <a:cs typeface="Calibri"/>
              </a:rPr>
              <a:t>values </a:t>
            </a:r>
            <a:r>
              <a:rPr sz="2700" spc="-20" dirty="0">
                <a:latin typeface="Calibri"/>
                <a:cs typeface="Calibri"/>
              </a:rPr>
              <a:t>for </a:t>
            </a:r>
            <a:r>
              <a:rPr sz="2700" dirty="0">
                <a:latin typeface="Calibri"/>
                <a:cs typeface="Calibri"/>
              </a:rPr>
              <a:t>k (e.g., </a:t>
            </a:r>
            <a:r>
              <a:rPr sz="2700" spc="-600" dirty="0">
                <a:latin typeface="Calibri"/>
                <a:cs typeface="Calibri"/>
              </a:rPr>
              <a:t> </a:t>
            </a:r>
            <a:r>
              <a:rPr sz="2700" spc="-10" dirty="0">
                <a:latin typeface="Calibri"/>
                <a:cs typeface="Calibri"/>
              </a:rPr>
              <a:t>values </a:t>
            </a:r>
            <a:r>
              <a:rPr sz="2700" spc="-15" dirty="0">
                <a:latin typeface="Calibri"/>
                <a:cs typeface="Calibri"/>
              </a:rPr>
              <a:t>from </a:t>
            </a:r>
            <a:r>
              <a:rPr sz="2700" dirty="0">
                <a:latin typeface="Calibri"/>
                <a:cs typeface="Calibri"/>
              </a:rPr>
              <a:t>1 </a:t>
            </a:r>
            <a:r>
              <a:rPr sz="2700" spc="-15" dirty="0">
                <a:latin typeface="Calibri"/>
                <a:cs typeface="Calibri"/>
              </a:rPr>
              <a:t>to </a:t>
            </a:r>
            <a:r>
              <a:rPr sz="2700" dirty="0">
                <a:latin typeface="Calibri"/>
                <a:cs typeface="Calibri"/>
              </a:rPr>
              <a:t>21) </a:t>
            </a:r>
            <a:r>
              <a:rPr sz="2700" spc="-5" dirty="0">
                <a:latin typeface="Calibri"/>
                <a:cs typeface="Calibri"/>
              </a:rPr>
              <a:t>and see </a:t>
            </a:r>
            <a:r>
              <a:rPr sz="2700" spc="-10" dirty="0">
                <a:latin typeface="Calibri"/>
                <a:cs typeface="Calibri"/>
              </a:rPr>
              <a:t>what </a:t>
            </a:r>
            <a:r>
              <a:rPr sz="2700" spc="-15" dirty="0">
                <a:latin typeface="Calibri"/>
                <a:cs typeface="Calibri"/>
              </a:rPr>
              <a:t>works </a:t>
            </a:r>
            <a:r>
              <a:rPr sz="2700" spc="-10" dirty="0">
                <a:latin typeface="Calibri"/>
                <a:cs typeface="Calibri"/>
              </a:rPr>
              <a:t>best </a:t>
            </a:r>
            <a:r>
              <a:rPr sz="2700" spc="-20" dirty="0">
                <a:latin typeface="Calibri"/>
                <a:cs typeface="Calibri"/>
              </a:rPr>
              <a:t>for </a:t>
            </a:r>
            <a:r>
              <a:rPr sz="2700" spc="-10" dirty="0">
                <a:latin typeface="Calibri"/>
                <a:cs typeface="Calibri"/>
              </a:rPr>
              <a:t>your </a:t>
            </a:r>
            <a:r>
              <a:rPr sz="2700" spc="-5" dirty="0">
                <a:latin typeface="Calibri"/>
                <a:cs typeface="Calibri"/>
              </a:rPr>
              <a:t> </a:t>
            </a:r>
            <a:r>
              <a:rPr sz="2700" spc="-10" dirty="0">
                <a:latin typeface="Calibri"/>
                <a:cs typeface="Calibri"/>
              </a:rPr>
              <a:t>problem.</a:t>
            </a:r>
            <a:endParaRPr sz="2700" dirty="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37208"/>
            <a:ext cx="7364730" cy="4333875"/>
          </a:xfrm>
          <a:prstGeom prst="rect">
            <a:avLst/>
          </a:prstGeom>
        </p:spPr>
        <p:txBody>
          <a:bodyPr vert="horz" wrap="square" lIns="0" tIns="12700" rIns="0" bIns="0" rtlCol="0">
            <a:spAutoFit/>
          </a:bodyPr>
          <a:lstStyle/>
          <a:p>
            <a:pPr marL="12700">
              <a:lnSpc>
                <a:spcPct val="100000"/>
              </a:lnSpc>
              <a:spcBef>
                <a:spcPts val="100"/>
              </a:spcBef>
            </a:pPr>
            <a:r>
              <a:rPr sz="2700" b="1" spc="-5" dirty="0">
                <a:latin typeface="Calibri"/>
                <a:cs typeface="Calibri"/>
              </a:rPr>
              <a:t>kNN</a:t>
            </a:r>
            <a:endParaRPr sz="2700">
              <a:latin typeface="Calibri"/>
              <a:cs typeface="Calibri"/>
            </a:endParaRPr>
          </a:p>
          <a:p>
            <a:pPr marL="355600" indent="-342900">
              <a:lnSpc>
                <a:spcPct val="100000"/>
              </a:lnSpc>
              <a:buFont typeface="Arial"/>
              <a:buChar char="•"/>
              <a:tabLst>
                <a:tab pos="354965" algn="l"/>
                <a:tab pos="355600" algn="l"/>
              </a:tabLst>
            </a:pPr>
            <a:r>
              <a:rPr sz="2700" spc="-15" dirty="0">
                <a:latin typeface="Calibri"/>
                <a:cs typeface="Calibri"/>
              </a:rPr>
              <a:t>Strengths:</a:t>
            </a:r>
            <a:endParaRPr sz="2700">
              <a:latin typeface="Calibri"/>
              <a:cs typeface="Calibri"/>
            </a:endParaRPr>
          </a:p>
          <a:p>
            <a:pPr marL="756285" lvl="1" indent="-287020">
              <a:lnSpc>
                <a:spcPct val="100000"/>
              </a:lnSpc>
              <a:spcBef>
                <a:spcPts val="10"/>
              </a:spcBef>
              <a:buFont typeface="Arial"/>
              <a:buChar char="–"/>
              <a:tabLst>
                <a:tab pos="756920" algn="l"/>
              </a:tabLst>
            </a:pPr>
            <a:r>
              <a:rPr sz="2400" spc="-5" dirty="0">
                <a:latin typeface="Calibri"/>
                <a:cs typeface="Calibri"/>
              </a:rPr>
              <a:t>Simple</a:t>
            </a:r>
            <a:r>
              <a:rPr sz="2400" spc="-1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the </a:t>
            </a:r>
            <a:r>
              <a:rPr sz="2400" spc="-5" dirty="0">
                <a:latin typeface="Calibri"/>
                <a:cs typeface="Calibri"/>
              </a:rPr>
              <a:t>model</a:t>
            </a:r>
            <a:r>
              <a:rPr sz="2400" spc="-1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training</a:t>
            </a:r>
            <a:r>
              <a:rPr sz="2400" spc="-25" dirty="0">
                <a:latin typeface="Calibri"/>
                <a:cs typeface="Calibri"/>
              </a:rPr>
              <a:t> </a:t>
            </a:r>
            <a:r>
              <a:rPr sz="2400" spc="-15" dirty="0">
                <a:latin typeface="Calibri"/>
                <a:cs typeface="Calibri"/>
              </a:rPr>
              <a:t>data.</a:t>
            </a:r>
            <a:endParaRPr sz="2400">
              <a:latin typeface="Calibri"/>
              <a:cs typeface="Calibri"/>
            </a:endParaRPr>
          </a:p>
          <a:p>
            <a:pPr marL="756285" lvl="1" indent="-287020">
              <a:lnSpc>
                <a:spcPct val="100000"/>
              </a:lnSpc>
              <a:buFont typeface="Arial"/>
              <a:buChar char="–"/>
              <a:tabLst>
                <a:tab pos="756920" algn="l"/>
              </a:tabLst>
            </a:pPr>
            <a:r>
              <a:rPr sz="2400" spc="-25" dirty="0">
                <a:latin typeface="Calibri"/>
                <a:cs typeface="Calibri"/>
              </a:rPr>
              <a:t>Easy</a:t>
            </a:r>
            <a:r>
              <a:rPr sz="2400" spc="-30" dirty="0">
                <a:latin typeface="Calibri"/>
                <a:cs typeface="Calibri"/>
              </a:rPr>
              <a:t> </a:t>
            </a:r>
            <a:r>
              <a:rPr sz="2400" spc="-15" dirty="0">
                <a:latin typeface="Calibri"/>
                <a:cs typeface="Calibri"/>
              </a:rPr>
              <a:t>to</a:t>
            </a:r>
            <a:r>
              <a:rPr sz="2400" spc="-25" dirty="0">
                <a:latin typeface="Calibri"/>
                <a:cs typeface="Calibri"/>
              </a:rPr>
              <a:t> </a:t>
            </a:r>
            <a:r>
              <a:rPr sz="2400" spc="-15" dirty="0">
                <a:latin typeface="Calibri"/>
                <a:cs typeface="Calibri"/>
              </a:rPr>
              <a:t>update</a:t>
            </a:r>
            <a:endParaRPr sz="2400">
              <a:latin typeface="Calibri"/>
              <a:cs typeface="Calibri"/>
            </a:endParaRPr>
          </a:p>
          <a:p>
            <a:pPr marL="756285" marR="431165" lvl="1" indent="-287020">
              <a:lnSpc>
                <a:spcPts val="2300"/>
              </a:lnSpc>
              <a:spcBef>
                <a:spcPts val="560"/>
              </a:spcBef>
              <a:buFont typeface="Arial"/>
              <a:buChar char="–"/>
              <a:tabLst>
                <a:tab pos="756920" algn="l"/>
              </a:tabLst>
            </a:pPr>
            <a:r>
              <a:rPr sz="2400" spc="-5" dirty="0">
                <a:latin typeface="Calibri"/>
                <a:cs typeface="Calibri"/>
              </a:rPr>
              <a:t>It </a:t>
            </a:r>
            <a:r>
              <a:rPr sz="2400" spc="-15" dirty="0">
                <a:latin typeface="Calibri"/>
                <a:cs typeface="Calibri"/>
              </a:rPr>
              <a:t>makes </a:t>
            </a:r>
            <a:r>
              <a:rPr sz="2400" spc="-5" dirty="0">
                <a:latin typeface="Calibri"/>
                <a:cs typeface="Calibri"/>
              </a:rPr>
              <a:t>no assumptions about </a:t>
            </a:r>
            <a:r>
              <a:rPr sz="2400" dirty="0">
                <a:latin typeface="Calibri"/>
                <a:cs typeface="Calibri"/>
              </a:rPr>
              <a:t>the </a:t>
            </a:r>
            <a:r>
              <a:rPr sz="2400" spc="-5" dirty="0">
                <a:latin typeface="Calibri"/>
                <a:cs typeface="Calibri"/>
              </a:rPr>
              <a:t>distribution or </a:t>
            </a:r>
            <a:r>
              <a:rPr sz="2400" spc="-530" dirty="0">
                <a:latin typeface="Calibri"/>
                <a:cs typeface="Calibri"/>
              </a:rPr>
              <a:t> </a:t>
            </a:r>
            <a:r>
              <a:rPr sz="2400" spc="-5" dirty="0">
                <a:latin typeface="Calibri"/>
                <a:cs typeface="Calibri"/>
              </a:rPr>
              <a:t>independence</a:t>
            </a:r>
            <a:r>
              <a:rPr sz="2400" spc="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data.</a:t>
            </a:r>
            <a:endParaRPr sz="2400">
              <a:latin typeface="Calibri"/>
              <a:cs typeface="Calibri"/>
            </a:endParaRPr>
          </a:p>
          <a:p>
            <a:pPr marL="355600" indent="-342900">
              <a:lnSpc>
                <a:spcPct val="100000"/>
              </a:lnSpc>
              <a:spcBef>
                <a:spcPts val="10"/>
              </a:spcBef>
              <a:buFont typeface="Arial"/>
              <a:buChar char="•"/>
              <a:tabLst>
                <a:tab pos="354965" algn="l"/>
                <a:tab pos="355600" algn="l"/>
              </a:tabLst>
            </a:pPr>
            <a:r>
              <a:rPr sz="2700" spc="-15" dirty="0">
                <a:latin typeface="Calibri"/>
                <a:cs typeface="Calibri"/>
              </a:rPr>
              <a:t>Weaknesses:</a:t>
            </a:r>
            <a:endParaRPr sz="2700">
              <a:latin typeface="Calibri"/>
              <a:cs typeface="Calibri"/>
            </a:endParaRPr>
          </a:p>
          <a:p>
            <a:pPr marL="756285" lvl="1" indent="-287020">
              <a:lnSpc>
                <a:spcPct val="100000"/>
              </a:lnSpc>
              <a:spcBef>
                <a:spcPts val="15"/>
              </a:spcBef>
              <a:buFont typeface="Arial"/>
              <a:buChar char="–"/>
              <a:tabLst>
                <a:tab pos="756920" algn="l"/>
              </a:tabLst>
            </a:pPr>
            <a:r>
              <a:rPr sz="2400" spc="-5" dirty="0">
                <a:latin typeface="Calibri"/>
                <a:cs typeface="Calibri"/>
              </a:rPr>
              <a:t>Memory-intensive</a:t>
            </a:r>
            <a:endParaRPr sz="2400">
              <a:latin typeface="Calibri"/>
              <a:cs typeface="Calibri"/>
            </a:endParaRPr>
          </a:p>
          <a:p>
            <a:pPr marL="756285" marR="5080" lvl="1" indent="-287020">
              <a:lnSpc>
                <a:spcPct val="80000"/>
              </a:lnSpc>
              <a:spcBef>
                <a:spcPts val="575"/>
              </a:spcBef>
              <a:buFont typeface="Arial"/>
              <a:buChar char="–"/>
              <a:tabLst>
                <a:tab pos="756920" algn="l"/>
              </a:tabLst>
            </a:pPr>
            <a:r>
              <a:rPr sz="2400" spc="-15" dirty="0">
                <a:latin typeface="Calibri"/>
                <a:cs typeface="Calibri"/>
              </a:rPr>
              <a:t>Performs </a:t>
            </a:r>
            <a:r>
              <a:rPr sz="2400" spc="-5" dirty="0">
                <a:latin typeface="Calibri"/>
                <a:cs typeface="Calibri"/>
              </a:rPr>
              <a:t>poorly </a:t>
            </a:r>
            <a:r>
              <a:rPr sz="2400" spc="-20" dirty="0">
                <a:latin typeface="Calibri"/>
                <a:cs typeface="Calibri"/>
              </a:rPr>
              <a:t>for </a:t>
            </a:r>
            <a:r>
              <a:rPr sz="2400" spc="-5" dirty="0">
                <a:latin typeface="Calibri"/>
                <a:cs typeface="Calibri"/>
              </a:rPr>
              <a:t>high-dimensional </a:t>
            </a:r>
            <a:r>
              <a:rPr sz="2400" spc="-15" dirty="0">
                <a:latin typeface="Calibri"/>
                <a:cs typeface="Calibri"/>
              </a:rPr>
              <a:t>data </a:t>
            </a:r>
            <a:r>
              <a:rPr sz="2400" spc="-5" dirty="0">
                <a:latin typeface="Calibri"/>
                <a:cs typeface="Calibri"/>
              </a:rPr>
              <a:t>(i.e., </a:t>
            </a:r>
            <a:r>
              <a:rPr sz="2400" spc="-15" dirty="0">
                <a:latin typeface="Calibri"/>
                <a:cs typeface="Calibri"/>
              </a:rPr>
              <a:t>many </a:t>
            </a:r>
            <a:r>
              <a:rPr sz="2400" spc="-530" dirty="0">
                <a:latin typeface="Calibri"/>
                <a:cs typeface="Calibri"/>
              </a:rPr>
              <a:t> </a:t>
            </a:r>
            <a:r>
              <a:rPr sz="2400" spc="-15" dirty="0">
                <a:latin typeface="Calibri"/>
                <a:cs typeface="Calibri"/>
              </a:rPr>
              <a:t>features)</a:t>
            </a:r>
            <a:endParaRPr sz="2400">
              <a:latin typeface="Calibri"/>
              <a:cs typeface="Calibri"/>
            </a:endParaRPr>
          </a:p>
          <a:p>
            <a:pPr marL="756285" marR="266700" lvl="1" indent="-287020">
              <a:lnSpc>
                <a:spcPts val="2300"/>
              </a:lnSpc>
              <a:spcBef>
                <a:spcPts val="560"/>
              </a:spcBef>
              <a:buFont typeface="Arial"/>
              <a:buChar char="–"/>
              <a:tabLst>
                <a:tab pos="756920" algn="l"/>
              </a:tabLst>
            </a:pPr>
            <a:r>
              <a:rPr sz="2400" spc="-15" dirty="0">
                <a:latin typeface="Calibri"/>
                <a:cs typeface="Calibri"/>
              </a:rPr>
              <a:t>Require </a:t>
            </a:r>
            <a:r>
              <a:rPr sz="2400" dirty="0">
                <a:latin typeface="Calibri"/>
                <a:cs typeface="Calibri"/>
              </a:rPr>
              <a:t>a </a:t>
            </a:r>
            <a:r>
              <a:rPr sz="2400" spc="-5" dirty="0">
                <a:latin typeface="Calibri"/>
                <a:cs typeface="Calibri"/>
              </a:rPr>
              <a:t>meaningful </a:t>
            </a:r>
            <a:r>
              <a:rPr sz="2400" spc="-10" dirty="0">
                <a:latin typeface="Calibri"/>
                <a:cs typeface="Calibri"/>
              </a:rPr>
              <a:t>distance </a:t>
            </a:r>
            <a:r>
              <a:rPr sz="2400" spc="-5" dirty="0">
                <a:latin typeface="Calibri"/>
                <a:cs typeface="Calibri"/>
              </a:rPr>
              <a:t>function </a:t>
            </a:r>
            <a:r>
              <a:rPr sz="2400" spc="-15" dirty="0">
                <a:latin typeface="Calibri"/>
                <a:cs typeface="Calibri"/>
              </a:rPr>
              <a:t>to </a:t>
            </a:r>
            <a:r>
              <a:rPr sz="2400" spc="-10" dirty="0">
                <a:latin typeface="Calibri"/>
                <a:cs typeface="Calibri"/>
              </a:rPr>
              <a:t>calculate </a:t>
            </a:r>
            <a:r>
              <a:rPr sz="2400" spc="-530" dirty="0">
                <a:latin typeface="Calibri"/>
                <a:cs typeface="Calibri"/>
              </a:rPr>
              <a:t> </a:t>
            </a:r>
            <a:r>
              <a:rPr sz="2400" spc="-15" dirty="0">
                <a:latin typeface="Calibri"/>
                <a:cs typeface="Calibri"/>
              </a:rPr>
              <a:t>similarity.</a:t>
            </a:r>
            <a:endParaRPr sz="24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3" name="object 3"/>
          <p:cNvSpPr txBox="1"/>
          <p:nvPr/>
        </p:nvSpPr>
        <p:spPr>
          <a:xfrm>
            <a:off x="535098" y="1553972"/>
            <a:ext cx="7931784" cy="4383251"/>
          </a:xfrm>
          <a:prstGeom prst="rect">
            <a:avLst/>
          </a:prstGeom>
        </p:spPr>
        <p:txBody>
          <a:bodyPr vert="horz" wrap="square" lIns="0" tIns="78740" rIns="0" bIns="0" rtlCol="0">
            <a:spAutoFit/>
          </a:bodyPr>
          <a:lstStyle/>
          <a:p>
            <a:pPr marL="357505" marR="106045" indent="-344805">
              <a:lnSpc>
                <a:spcPts val="2110"/>
              </a:lnSpc>
              <a:spcBef>
                <a:spcPts val="620"/>
              </a:spcBef>
              <a:buFont typeface="Arial"/>
              <a:buChar char="•"/>
              <a:tabLst>
                <a:tab pos="357505" algn="l"/>
                <a:tab pos="358140" algn="l"/>
              </a:tabLst>
            </a:pPr>
            <a:r>
              <a:rPr sz="2200" dirty="0">
                <a:latin typeface="Calibri"/>
                <a:cs typeface="Calibri"/>
              </a:rPr>
              <a:t>One</a:t>
            </a:r>
            <a:r>
              <a:rPr sz="2200" spc="-2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easier</a:t>
            </a:r>
            <a:r>
              <a:rPr sz="2200" spc="-20" dirty="0">
                <a:latin typeface="Calibri"/>
                <a:cs typeface="Calibri"/>
              </a:rPr>
              <a:t> </a:t>
            </a:r>
            <a:r>
              <a:rPr sz="2200" dirty="0">
                <a:latin typeface="Calibri"/>
                <a:cs typeface="Calibri"/>
              </a:rPr>
              <a:t>machine</a:t>
            </a:r>
            <a:r>
              <a:rPr sz="2200" spc="-40" dirty="0">
                <a:latin typeface="Calibri"/>
                <a:cs typeface="Calibri"/>
              </a:rPr>
              <a:t> </a:t>
            </a:r>
            <a:r>
              <a:rPr sz="2200" spc="-5" dirty="0">
                <a:latin typeface="Calibri"/>
                <a:cs typeface="Calibri"/>
              </a:rPr>
              <a:t>learning</a:t>
            </a:r>
            <a:r>
              <a:rPr sz="2200" spc="-35" dirty="0">
                <a:latin typeface="Calibri"/>
                <a:cs typeface="Calibri"/>
              </a:rPr>
              <a:t> </a:t>
            </a:r>
            <a:r>
              <a:rPr sz="2200" spc="-5" dirty="0">
                <a:latin typeface="Calibri"/>
                <a:cs typeface="Calibri"/>
              </a:rPr>
              <a:t>classifiers</a:t>
            </a:r>
            <a:r>
              <a:rPr sz="2200" spc="-20" dirty="0">
                <a:latin typeface="Calibri"/>
                <a:cs typeface="Calibri"/>
              </a:rPr>
              <a:t> </a:t>
            </a:r>
            <a:r>
              <a:rPr sz="2200" spc="-10" dirty="0">
                <a:latin typeface="Calibri"/>
                <a:cs typeface="Calibri"/>
              </a:rPr>
              <a:t>to understand</a:t>
            </a:r>
            <a:r>
              <a:rPr sz="2200" spc="-55" dirty="0">
                <a:latin typeface="Calibri"/>
                <a:cs typeface="Calibri"/>
              </a:rPr>
              <a:t> </a:t>
            </a:r>
            <a:r>
              <a:rPr sz="2200" dirty="0">
                <a:latin typeface="Calibri"/>
                <a:cs typeface="Calibri"/>
              </a:rPr>
              <a:t>is</a:t>
            </a:r>
            <a:r>
              <a:rPr sz="2200" spc="5" dirty="0">
                <a:latin typeface="Calibri"/>
                <a:cs typeface="Calibri"/>
              </a:rPr>
              <a:t> </a:t>
            </a:r>
            <a:r>
              <a:rPr sz="2200" dirty="0">
                <a:latin typeface="Calibri"/>
                <a:cs typeface="Calibri"/>
              </a:rPr>
              <a:t>the </a:t>
            </a:r>
            <a:r>
              <a:rPr sz="2200" spc="-484" dirty="0">
                <a:latin typeface="Calibri"/>
                <a:cs typeface="Calibri"/>
              </a:rPr>
              <a:t> </a:t>
            </a:r>
            <a:r>
              <a:rPr sz="2200" spc="-5" dirty="0">
                <a:latin typeface="Calibri"/>
                <a:cs typeface="Calibri"/>
              </a:rPr>
              <a:t>Support</a:t>
            </a:r>
            <a:r>
              <a:rPr sz="2200" spc="-45" dirty="0">
                <a:latin typeface="Calibri"/>
                <a:cs typeface="Calibri"/>
              </a:rPr>
              <a:t> </a:t>
            </a:r>
            <a:r>
              <a:rPr sz="2200" spc="-20" dirty="0">
                <a:latin typeface="Calibri"/>
                <a:cs typeface="Calibri"/>
              </a:rPr>
              <a:t>Vector</a:t>
            </a:r>
            <a:r>
              <a:rPr sz="2200" spc="-45" dirty="0">
                <a:latin typeface="Calibri"/>
                <a:cs typeface="Calibri"/>
              </a:rPr>
              <a:t> </a:t>
            </a:r>
            <a:r>
              <a:rPr sz="2200" dirty="0">
                <a:latin typeface="Calibri"/>
                <a:cs typeface="Calibri"/>
              </a:rPr>
              <a:t>Machine</a:t>
            </a:r>
            <a:r>
              <a:rPr sz="2200" spc="-40" dirty="0">
                <a:latin typeface="Calibri"/>
                <a:cs typeface="Calibri"/>
              </a:rPr>
              <a:t> </a:t>
            </a:r>
            <a:r>
              <a:rPr sz="2200" spc="-5" dirty="0">
                <a:latin typeface="Calibri"/>
                <a:cs typeface="Calibri"/>
              </a:rPr>
              <a:t>(SVM).</a:t>
            </a:r>
            <a:endParaRPr sz="2200" dirty="0">
              <a:latin typeface="Calibri"/>
              <a:cs typeface="Calibri"/>
            </a:endParaRPr>
          </a:p>
          <a:p>
            <a:pPr marL="357505" indent="-345440">
              <a:lnSpc>
                <a:spcPct val="100000"/>
              </a:lnSpc>
              <a:spcBef>
                <a:spcPts val="20"/>
              </a:spcBef>
              <a:buFont typeface="Arial"/>
              <a:buChar char="•"/>
              <a:tabLst>
                <a:tab pos="357505" algn="l"/>
                <a:tab pos="358140" algn="l"/>
              </a:tabLst>
            </a:pPr>
            <a:r>
              <a:rPr sz="2200" dirty="0">
                <a:latin typeface="Calibri"/>
                <a:cs typeface="Calibri"/>
              </a:rPr>
              <a:t>The</a:t>
            </a:r>
            <a:r>
              <a:rPr sz="2200" spc="-45" dirty="0">
                <a:latin typeface="Calibri"/>
                <a:cs typeface="Calibri"/>
              </a:rPr>
              <a:t> </a:t>
            </a:r>
            <a:r>
              <a:rPr sz="2200" spc="-10" dirty="0">
                <a:latin typeface="Calibri"/>
                <a:cs typeface="Calibri"/>
              </a:rPr>
              <a:t>SVM</a:t>
            </a:r>
            <a:r>
              <a:rPr sz="2200" spc="5" dirty="0">
                <a:latin typeface="Calibri"/>
                <a:cs typeface="Calibri"/>
              </a:rPr>
              <a:t> </a:t>
            </a:r>
            <a:r>
              <a:rPr sz="2200" spc="-10" dirty="0">
                <a:latin typeface="Calibri"/>
                <a:cs typeface="Calibri"/>
              </a:rPr>
              <a:t>can</a:t>
            </a:r>
            <a:r>
              <a:rPr sz="2200" spc="-30" dirty="0">
                <a:latin typeface="Calibri"/>
                <a:cs typeface="Calibri"/>
              </a:rPr>
              <a:t> </a:t>
            </a:r>
            <a:r>
              <a:rPr sz="2200" spc="-5" dirty="0">
                <a:latin typeface="Calibri"/>
                <a:cs typeface="Calibri"/>
              </a:rPr>
              <a:t>be</a:t>
            </a:r>
            <a:r>
              <a:rPr sz="2200" spc="5" dirty="0">
                <a:latin typeface="Calibri"/>
                <a:cs typeface="Calibri"/>
              </a:rPr>
              <a:t> </a:t>
            </a:r>
            <a:r>
              <a:rPr sz="2200" spc="-5" dirty="0">
                <a:latin typeface="Calibri"/>
                <a:cs typeface="Calibri"/>
              </a:rPr>
              <a:t>explained</a:t>
            </a:r>
            <a:r>
              <a:rPr sz="2200" spc="-50" dirty="0">
                <a:latin typeface="Calibri"/>
                <a:cs typeface="Calibri"/>
              </a:rPr>
              <a:t> </a:t>
            </a:r>
            <a:r>
              <a:rPr sz="2200" spc="-5" dirty="0">
                <a:latin typeface="Calibri"/>
                <a:cs typeface="Calibri"/>
              </a:rPr>
              <a:t>best</a:t>
            </a:r>
            <a:r>
              <a:rPr sz="2200" spc="-20" dirty="0">
                <a:latin typeface="Calibri"/>
                <a:cs typeface="Calibri"/>
              </a:rPr>
              <a:t> </a:t>
            </a:r>
            <a:r>
              <a:rPr sz="2200" dirty="0">
                <a:latin typeface="Calibri"/>
                <a:cs typeface="Calibri"/>
              </a:rPr>
              <a:t>with</a:t>
            </a:r>
            <a:r>
              <a:rPr sz="2200" spc="-25" dirty="0">
                <a:latin typeface="Calibri"/>
                <a:cs typeface="Calibri"/>
              </a:rPr>
              <a:t> </a:t>
            </a:r>
            <a:r>
              <a:rPr sz="2200" dirty="0">
                <a:latin typeface="Calibri"/>
                <a:cs typeface="Calibri"/>
              </a:rPr>
              <a:t>an</a:t>
            </a:r>
            <a:r>
              <a:rPr sz="2200" spc="-35" dirty="0">
                <a:latin typeface="Calibri"/>
                <a:cs typeface="Calibri"/>
              </a:rPr>
              <a:t> </a:t>
            </a:r>
            <a:r>
              <a:rPr sz="2200" spc="-5" dirty="0">
                <a:latin typeface="Calibri"/>
                <a:cs typeface="Calibri"/>
              </a:rPr>
              <a:t>example.</a:t>
            </a:r>
            <a:endParaRPr lang="en-US" sz="2200" spc="-5" dirty="0">
              <a:latin typeface="Calibri"/>
              <a:cs typeface="Calibri"/>
            </a:endParaRPr>
          </a:p>
          <a:p>
            <a:pPr marL="12065">
              <a:lnSpc>
                <a:spcPct val="100000"/>
              </a:lnSpc>
              <a:spcBef>
                <a:spcPts val="20"/>
              </a:spcBef>
              <a:tabLst>
                <a:tab pos="357505" algn="l"/>
                <a:tab pos="358140" algn="l"/>
              </a:tabLst>
            </a:pPr>
            <a:endParaRPr sz="2200" dirty="0">
              <a:latin typeface="Calibri"/>
              <a:cs typeface="Calibri"/>
            </a:endParaRPr>
          </a:p>
          <a:p>
            <a:pPr marL="357505" indent="-345440">
              <a:lnSpc>
                <a:spcPct val="100000"/>
              </a:lnSpc>
              <a:buFont typeface="Arial"/>
              <a:buChar char="•"/>
              <a:tabLst>
                <a:tab pos="357505" algn="l"/>
                <a:tab pos="358140" algn="l"/>
              </a:tabLst>
            </a:pPr>
            <a:r>
              <a:rPr sz="2200" spc="-5" dirty="0">
                <a:latin typeface="Calibri"/>
                <a:cs typeface="Calibri"/>
              </a:rPr>
              <a:t>As</a:t>
            </a:r>
            <a:r>
              <a:rPr sz="2200" spc="-25" dirty="0">
                <a:latin typeface="Calibri"/>
                <a:cs typeface="Calibri"/>
              </a:rPr>
              <a:t> </a:t>
            </a:r>
            <a:r>
              <a:rPr sz="2200" dirty="0">
                <a:latin typeface="Calibri"/>
                <a:cs typeface="Calibri"/>
              </a:rPr>
              <a:t>an</a:t>
            </a:r>
            <a:r>
              <a:rPr sz="2200" spc="-35" dirty="0">
                <a:latin typeface="Calibri"/>
                <a:cs typeface="Calibri"/>
              </a:rPr>
              <a:t> </a:t>
            </a:r>
            <a:r>
              <a:rPr sz="2200" spc="-5" dirty="0">
                <a:latin typeface="Calibri"/>
                <a:cs typeface="Calibri"/>
              </a:rPr>
              <a:t>example,</a:t>
            </a:r>
            <a:r>
              <a:rPr sz="2200" spc="-40" dirty="0">
                <a:latin typeface="Calibri"/>
                <a:cs typeface="Calibri"/>
              </a:rPr>
              <a:t> </a:t>
            </a:r>
            <a:r>
              <a:rPr sz="2200" spc="-5" dirty="0">
                <a:latin typeface="Calibri"/>
                <a:cs typeface="Calibri"/>
              </a:rPr>
              <a:t>consider</a:t>
            </a:r>
            <a:r>
              <a:rPr sz="2200" spc="-25" dirty="0">
                <a:latin typeface="Calibri"/>
                <a:cs typeface="Calibri"/>
              </a:rPr>
              <a:t> </a:t>
            </a:r>
            <a:r>
              <a:rPr sz="2200" spc="-5" dirty="0">
                <a:latin typeface="Calibri"/>
                <a:cs typeface="Calibri"/>
              </a:rPr>
              <a:t>anticancer</a:t>
            </a:r>
            <a:r>
              <a:rPr sz="2200" spc="-75" dirty="0">
                <a:latin typeface="Calibri"/>
                <a:cs typeface="Calibri"/>
              </a:rPr>
              <a:t> </a:t>
            </a:r>
            <a:r>
              <a:rPr sz="2200" spc="-5" dirty="0">
                <a:latin typeface="Calibri"/>
                <a:cs typeface="Calibri"/>
              </a:rPr>
              <a:t>drug design.</a:t>
            </a:r>
            <a:endParaRPr sz="2200" dirty="0">
              <a:latin typeface="Calibri"/>
              <a:cs typeface="Calibri"/>
            </a:endParaRPr>
          </a:p>
          <a:p>
            <a:pPr marL="356870" marR="15240" indent="-344805">
              <a:lnSpc>
                <a:spcPts val="2110"/>
              </a:lnSpc>
              <a:spcBef>
                <a:spcPts val="515"/>
              </a:spcBef>
              <a:buFont typeface="Arial"/>
              <a:buChar char="•"/>
              <a:tabLst>
                <a:tab pos="356870" algn="l"/>
                <a:tab pos="357505" algn="l"/>
              </a:tabLst>
            </a:pPr>
            <a:r>
              <a:rPr sz="2200" dirty="0">
                <a:latin typeface="Calibri"/>
                <a:cs typeface="Calibri"/>
              </a:rPr>
              <a:t>One</a:t>
            </a:r>
            <a:r>
              <a:rPr sz="2200" spc="-20" dirty="0">
                <a:latin typeface="Calibri"/>
                <a:cs typeface="Calibri"/>
              </a:rPr>
              <a:t> </a:t>
            </a:r>
            <a:r>
              <a:rPr sz="2200" dirty="0">
                <a:latin typeface="Calibri"/>
                <a:cs typeface="Calibri"/>
              </a:rPr>
              <a:t>method</a:t>
            </a:r>
            <a:r>
              <a:rPr sz="2200" spc="-50"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anticancer</a:t>
            </a:r>
            <a:r>
              <a:rPr sz="2200" spc="-70" dirty="0">
                <a:latin typeface="Calibri"/>
                <a:cs typeface="Calibri"/>
              </a:rPr>
              <a:t> </a:t>
            </a:r>
            <a:r>
              <a:rPr sz="2200" spc="-5" dirty="0">
                <a:latin typeface="Calibri"/>
                <a:cs typeface="Calibri"/>
              </a:rPr>
              <a:t>drug design</a:t>
            </a:r>
            <a:r>
              <a:rPr sz="2200" spc="-30" dirty="0">
                <a:latin typeface="Calibri"/>
                <a:cs typeface="Calibri"/>
              </a:rPr>
              <a:t> </a:t>
            </a:r>
            <a:r>
              <a:rPr sz="2200" dirty="0">
                <a:latin typeface="Calibri"/>
                <a:cs typeface="Calibri"/>
              </a:rPr>
              <a:t>is</a:t>
            </a:r>
            <a:r>
              <a:rPr sz="2200" spc="5" dirty="0">
                <a:latin typeface="Calibri"/>
                <a:cs typeface="Calibri"/>
              </a:rPr>
              <a:t> </a:t>
            </a:r>
            <a:r>
              <a:rPr sz="2200" spc="-10" dirty="0">
                <a:latin typeface="Calibri"/>
                <a:cs typeface="Calibri"/>
              </a:rPr>
              <a:t>to create</a:t>
            </a:r>
            <a:r>
              <a:rPr sz="2200" spc="-40" dirty="0">
                <a:latin typeface="Calibri"/>
                <a:cs typeface="Calibri"/>
              </a:rPr>
              <a:t> </a:t>
            </a:r>
            <a:r>
              <a:rPr sz="2200" dirty="0">
                <a:latin typeface="Calibri"/>
                <a:cs typeface="Calibri"/>
              </a:rPr>
              <a:t>compounds</a:t>
            </a:r>
            <a:r>
              <a:rPr sz="2200" spc="-45" dirty="0">
                <a:latin typeface="Calibri"/>
                <a:cs typeface="Calibri"/>
              </a:rPr>
              <a:t> </a:t>
            </a:r>
            <a:r>
              <a:rPr sz="2200" spc="-5" dirty="0">
                <a:latin typeface="Calibri"/>
                <a:cs typeface="Calibri"/>
              </a:rPr>
              <a:t>and </a:t>
            </a:r>
            <a:r>
              <a:rPr sz="2200" spc="-480" dirty="0">
                <a:latin typeface="Calibri"/>
                <a:cs typeface="Calibri"/>
              </a:rPr>
              <a:t> </a:t>
            </a:r>
            <a:r>
              <a:rPr sz="2200" dirty="0">
                <a:latin typeface="Calibri"/>
                <a:cs typeface="Calibri"/>
              </a:rPr>
              <a:t>then</a:t>
            </a:r>
            <a:r>
              <a:rPr sz="2200" spc="-50" dirty="0">
                <a:latin typeface="Calibri"/>
                <a:cs typeface="Calibri"/>
              </a:rPr>
              <a:t> </a:t>
            </a:r>
            <a:r>
              <a:rPr sz="2200" spc="-10" dirty="0">
                <a:latin typeface="Calibri"/>
                <a:cs typeface="Calibri"/>
              </a:rPr>
              <a:t>test </a:t>
            </a:r>
            <a:r>
              <a:rPr sz="2200" dirty="0">
                <a:latin typeface="Calibri"/>
                <a:cs typeface="Calibri"/>
              </a:rPr>
              <a:t>how</a:t>
            </a:r>
            <a:r>
              <a:rPr sz="2200" spc="-10" dirty="0">
                <a:latin typeface="Calibri"/>
                <a:cs typeface="Calibri"/>
              </a:rPr>
              <a:t> </a:t>
            </a:r>
            <a:r>
              <a:rPr sz="2200" spc="-5" dirty="0">
                <a:latin typeface="Calibri"/>
                <a:cs typeface="Calibri"/>
              </a:rPr>
              <a:t>well</a:t>
            </a:r>
            <a:r>
              <a:rPr sz="2200" spc="-25" dirty="0">
                <a:latin typeface="Calibri"/>
                <a:cs typeface="Calibri"/>
              </a:rPr>
              <a:t> </a:t>
            </a:r>
            <a:r>
              <a:rPr sz="2200" spc="-5" dirty="0">
                <a:latin typeface="Calibri"/>
                <a:cs typeface="Calibri"/>
              </a:rPr>
              <a:t>they</a:t>
            </a:r>
            <a:r>
              <a:rPr sz="2200" spc="-10" dirty="0">
                <a:latin typeface="Calibri"/>
                <a:cs typeface="Calibri"/>
              </a:rPr>
              <a:t> </a:t>
            </a:r>
            <a:r>
              <a:rPr sz="2200" spc="-5" dirty="0">
                <a:latin typeface="Calibri"/>
                <a:cs typeface="Calibri"/>
              </a:rPr>
              <a:t>kill</a:t>
            </a:r>
            <a:r>
              <a:rPr sz="2200" spc="-20" dirty="0">
                <a:latin typeface="Calibri"/>
                <a:cs typeface="Calibri"/>
              </a:rPr>
              <a:t> </a:t>
            </a:r>
            <a:r>
              <a:rPr sz="2200" spc="-5" dirty="0">
                <a:latin typeface="Calibri"/>
                <a:cs typeface="Calibri"/>
              </a:rPr>
              <a:t>cancer</a:t>
            </a:r>
            <a:r>
              <a:rPr sz="2200" spc="-15" dirty="0">
                <a:latin typeface="Calibri"/>
                <a:cs typeface="Calibri"/>
              </a:rPr>
              <a:t> </a:t>
            </a:r>
            <a:r>
              <a:rPr sz="2200" dirty="0">
                <a:latin typeface="Calibri"/>
                <a:cs typeface="Calibri"/>
              </a:rPr>
              <a:t>cells</a:t>
            </a:r>
            <a:r>
              <a:rPr sz="2200" spc="-20" dirty="0">
                <a:latin typeface="Calibri"/>
                <a:cs typeface="Calibri"/>
              </a:rPr>
              <a:t> </a:t>
            </a:r>
            <a:r>
              <a:rPr sz="2200" dirty="0">
                <a:latin typeface="Calibri"/>
                <a:cs typeface="Calibri"/>
              </a:rPr>
              <a:t>in</a:t>
            </a:r>
            <a:r>
              <a:rPr sz="2200" spc="-25" dirty="0">
                <a:latin typeface="Calibri"/>
                <a:cs typeface="Calibri"/>
              </a:rPr>
              <a:t> </a:t>
            </a:r>
            <a:r>
              <a:rPr sz="2200" spc="-10" dirty="0">
                <a:latin typeface="Calibri"/>
                <a:cs typeface="Calibri"/>
              </a:rPr>
              <a:t>laboratory</a:t>
            </a:r>
            <a:r>
              <a:rPr sz="2200" spc="-15" dirty="0">
                <a:latin typeface="Calibri"/>
                <a:cs typeface="Calibri"/>
              </a:rPr>
              <a:t> </a:t>
            </a:r>
            <a:r>
              <a:rPr sz="2200" spc="-5" dirty="0">
                <a:latin typeface="Calibri"/>
                <a:cs typeface="Calibri"/>
              </a:rPr>
              <a:t>petri</a:t>
            </a:r>
            <a:r>
              <a:rPr sz="2200" spc="-15" dirty="0">
                <a:latin typeface="Calibri"/>
                <a:cs typeface="Calibri"/>
              </a:rPr>
              <a:t> </a:t>
            </a:r>
            <a:r>
              <a:rPr sz="2200" spc="-5" dirty="0">
                <a:latin typeface="Calibri"/>
                <a:cs typeface="Calibri"/>
              </a:rPr>
              <a:t>dishes.</a:t>
            </a:r>
            <a:endParaRPr sz="2200" dirty="0">
              <a:latin typeface="Calibri"/>
              <a:cs typeface="Calibri"/>
            </a:endParaRPr>
          </a:p>
          <a:p>
            <a:pPr marL="356870" marR="41275" indent="-344805">
              <a:lnSpc>
                <a:spcPts val="2110"/>
              </a:lnSpc>
              <a:spcBef>
                <a:spcPts val="535"/>
              </a:spcBef>
              <a:buFont typeface="Arial"/>
              <a:buChar char="•"/>
              <a:tabLst>
                <a:tab pos="356870" algn="l"/>
                <a:tab pos="357505" algn="l"/>
              </a:tabLst>
            </a:pPr>
            <a:r>
              <a:rPr sz="2200" spc="-5" dirty="0">
                <a:latin typeface="Calibri"/>
                <a:cs typeface="Calibri"/>
              </a:rPr>
              <a:t>Thousands</a:t>
            </a:r>
            <a:r>
              <a:rPr sz="2200" spc="-65" dirty="0">
                <a:latin typeface="Calibri"/>
                <a:cs typeface="Calibri"/>
              </a:rPr>
              <a:t> </a:t>
            </a:r>
            <a:r>
              <a:rPr sz="2200" spc="5" dirty="0">
                <a:latin typeface="Calibri"/>
                <a:cs typeface="Calibri"/>
              </a:rPr>
              <a:t>of </a:t>
            </a:r>
            <a:r>
              <a:rPr sz="2200" dirty="0">
                <a:latin typeface="Calibri"/>
                <a:cs typeface="Calibri"/>
              </a:rPr>
              <a:t>compounds</a:t>
            </a:r>
            <a:r>
              <a:rPr sz="2200" spc="-65" dirty="0">
                <a:latin typeface="Calibri"/>
                <a:cs typeface="Calibri"/>
              </a:rPr>
              <a:t> </a:t>
            </a:r>
            <a:r>
              <a:rPr sz="2200" spc="-15" dirty="0">
                <a:latin typeface="Calibri"/>
                <a:cs typeface="Calibri"/>
              </a:rPr>
              <a:t>may</a:t>
            </a:r>
            <a:r>
              <a:rPr sz="2200" spc="-10" dirty="0">
                <a:latin typeface="Calibri"/>
                <a:cs typeface="Calibri"/>
              </a:rPr>
              <a:t> </a:t>
            </a:r>
            <a:r>
              <a:rPr sz="2200" spc="-5" dirty="0">
                <a:latin typeface="Calibri"/>
                <a:cs typeface="Calibri"/>
              </a:rPr>
              <a:t>be</a:t>
            </a:r>
            <a:r>
              <a:rPr sz="2200" spc="15" dirty="0">
                <a:latin typeface="Calibri"/>
                <a:cs typeface="Calibri"/>
              </a:rPr>
              <a:t> </a:t>
            </a:r>
            <a:r>
              <a:rPr sz="2200" spc="-10" dirty="0">
                <a:latin typeface="Calibri"/>
                <a:cs typeface="Calibri"/>
              </a:rPr>
              <a:t>created</a:t>
            </a:r>
            <a:r>
              <a:rPr sz="2200" spc="-45" dirty="0">
                <a:latin typeface="Calibri"/>
                <a:cs typeface="Calibri"/>
              </a:rPr>
              <a:t> </a:t>
            </a:r>
            <a:r>
              <a:rPr sz="2200" spc="-5" dirty="0">
                <a:latin typeface="Calibri"/>
                <a:cs typeface="Calibri"/>
              </a:rPr>
              <a:t>and</a:t>
            </a:r>
            <a:r>
              <a:rPr sz="2200" spc="-25" dirty="0">
                <a:latin typeface="Calibri"/>
                <a:cs typeface="Calibri"/>
              </a:rPr>
              <a:t> </a:t>
            </a:r>
            <a:r>
              <a:rPr sz="2200" spc="-10" dirty="0">
                <a:latin typeface="Calibri"/>
                <a:cs typeface="Calibri"/>
              </a:rPr>
              <a:t>tested</a:t>
            </a:r>
            <a:r>
              <a:rPr sz="2200" spc="-20" dirty="0">
                <a:latin typeface="Calibri"/>
                <a:cs typeface="Calibri"/>
              </a:rPr>
              <a:t> </a:t>
            </a:r>
            <a:r>
              <a:rPr sz="2200" spc="-15" dirty="0">
                <a:latin typeface="Calibri"/>
                <a:cs typeface="Calibri"/>
              </a:rPr>
              <a:t>before</a:t>
            </a:r>
            <a:r>
              <a:rPr sz="2200" spc="-10" dirty="0">
                <a:latin typeface="Calibri"/>
                <a:cs typeface="Calibri"/>
              </a:rPr>
              <a:t> </a:t>
            </a:r>
            <a:r>
              <a:rPr sz="2200" dirty="0">
                <a:latin typeface="Calibri"/>
                <a:cs typeface="Calibri"/>
              </a:rPr>
              <a:t>one</a:t>
            </a:r>
            <a:r>
              <a:rPr sz="2200" spc="-10" dirty="0">
                <a:latin typeface="Calibri"/>
                <a:cs typeface="Calibri"/>
              </a:rPr>
              <a:t> </a:t>
            </a:r>
            <a:r>
              <a:rPr sz="2200" dirty="0">
                <a:latin typeface="Calibri"/>
                <a:cs typeface="Calibri"/>
              </a:rPr>
              <a:t>is </a:t>
            </a:r>
            <a:r>
              <a:rPr sz="2200" spc="-484" dirty="0">
                <a:latin typeface="Calibri"/>
                <a:cs typeface="Calibri"/>
              </a:rPr>
              <a:t> </a:t>
            </a:r>
            <a:r>
              <a:rPr sz="2200" spc="-10" dirty="0">
                <a:latin typeface="Calibri"/>
                <a:cs typeface="Calibri"/>
              </a:rPr>
              <a:t>found</a:t>
            </a:r>
            <a:r>
              <a:rPr sz="2200" spc="-55"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kills</a:t>
            </a:r>
            <a:r>
              <a:rPr sz="2200" spc="-20" dirty="0">
                <a:latin typeface="Calibri"/>
                <a:cs typeface="Calibri"/>
              </a:rPr>
              <a:t> </a:t>
            </a:r>
            <a:r>
              <a:rPr sz="2200" spc="-5" dirty="0">
                <a:latin typeface="Calibri"/>
                <a:cs typeface="Calibri"/>
              </a:rPr>
              <a:t>cancer</a:t>
            </a:r>
            <a:r>
              <a:rPr sz="2200" spc="-20" dirty="0">
                <a:latin typeface="Calibri"/>
                <a:cs typeface="Calibri"/>
              </a:rPr>
              <a:t> </a:t>
            </a:r>
            <a:r>
              <a:rPr sz="2200" dirty="0">
                <a:latin typeface="Calibri"/>
                <a:cs typeface="Calibri"/>
              </a:rPr>
              <a:t>cells.</a:t>
            </a:r>
          </a:p>
          <a:p>
            <a:pPr marL="356870" marR="5080" indent="-344805">
              <a:lnSpc>
                <a:spcPts val="2110"/>
              </a:lnSpc>
              <a:spcBef>
                <a:spcPts val="530"/>
              </a:spcBef>
              <a:buFont typeface="Arial"/>
              <a:buChar char="•"/>
              <a:tabLst>
                <a:tab pos="356870" algn="l"/>
                <a:tab pos="357505" algn="l"/>
              </a:tabLst>
            </a:pPr>
            <a:r>
              <a:rPr sz="2200" spc="-25" dirty="0">
                <a:latin typeface="Calibri"/>
                <a:cs typeface="Calibri"/>
              </a:rPr>
              <a:t>Clearly,</a:t>
            </a:r>
            <a:r>
              <a:rPr sz="2200" spc="-3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process</a:t>
            </a:r>
            <a:r>
              <a:rPr sz="2200" spc="-40" dirty="0">
                <a:latin typeface="Calibri"/>
                <a:cs typeface="Calibri"/>
              </a:rPr>
              <a:t> </a:t>
            </a:r>
            <a:r>
              <a:rPr sz="2200" spc="5" dirty="0">
                <a:latin typeface="Calibri"/>
                <a:cs typeface="Calibri"/>
              </a:rPr>
              <a:t>of</a:t>
            </a:r>
            <a:r>
              <a:rPr sz="2200" spc="-20" dirty="0">
                <a:latin typeface="Calibri"/>
                <a:cs typeface="Calibri"/>
              </a:rPr>
              <a:t> </a:t>
            </a:r>
            <a:r>
              <a:rPr sz="2200" spc="-10" dirty="0">
                <a:latin typeface="Calibri"/>
                <a:cs typeface="Calibri"/>
              </a:rPr>
              <a:t>creating</a:t>
            </a:r>
            <a:r>
              <a:rPr sz="2200" spc="-25" dirty="0">
                <a:latin typeface="Calibri"/>
                <a:cs typeface="Calibri"/>
              </a:rPr>
              <a:t> </a:t>
            </a:r>
            <a:r>
              <a:rPr sz="2200" dirty="0">
                <a:latin typeface="Calibri"/>
                <a:cs typeface="Calibri"/>
              </a:rPr>
              <a:t>the</a:t>
            </a:r>
            <a:r>
              <a:rPr sz="2200" spc="-10" dirty="0">
                <a:latin typeface="Calibri"/>
                <a:cs typeface="Calibri"/>
              </a:rPr>
              <a:t> </a:t>
            </a:r>
            <a:r>
              <a:rPr sz="2200" dirty="0">
                <a:latin typeface="Calibri"/>
                <a:cs typeface="Calibri"/>
              </a:rPr>
              <a:t>compound</a:t>
            </a:r>
            <a:r>
              <a:rPr sz="2200" spc="-45" dirty="0">
                <a:latin typeface="Calibri"/>
                <a:cs typeface="Calibri"/>
              </a:rPr>
              <a:t> </a:t>
            </a:r>
            <a:r>
              <a:rPr sz="2200" spc="-5" dirty="0">
                <a:latin typeface="Calibri"/>
                <a:cs typeface="Calibri"/>
              </a:rPr>
              <a:t>and</a:t>
            </a:r>
            <a:r>
              <a:rPr sz="2200" spc="-25" dirty="0">
                <a:latin typeface="Calibri"/>
                <a:cs typeface="Calibri"/>
              </a:rPr>
              <a:t> </a:t>
            </a:r>
            <a:r>
              <a:rPr sz="2200" dirty="0">
                <a:latin typeface="Calibri"/>
                <a:cs typeface="Calibri"/>
              </a:rPr>
              <a:t>then</a:t>
            </a:r>
            <a:r>
              <a:rPr sz="2200" spc="-25" dirty="0">
                <a:latin typeface="Calibri"/>
                <a:cs typeface="Calibri"/>
              </a:rPr>
              <a:t> </a:t>
            </a:r>
            <a:r>
              <a:rPr sz="2200" spc="-5" dirty="0">
                <a:latin typeface="Calibri"/>
                <a:cs typeface="Calibri"/>
              </a:rPr>
              <a:t>testing</a:t>
            </a:r>
            <a:r>
              <a:rPr sz="2200" spc="-25"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is </a:t>
            </a:r>
            <a:r>
              <a:rPr sz="2200" spc="-484" dirty="0">
                <a:latin typeface="Calibri"/>
                <a:cs typeface="Calibri"/>
              </a:rPr>
              <a:t> </a:t>
            </a:r>
            <a:r>
              <a:rPr sz="2200" dirty="0">
                <a:latin typeface="Calibri"/>
                <a:cs typeface="Calibri"/>
              </a:rPr>
              <a:t>a</a:t>
            </a:r>
            <a:r>
              <a:rPr sz="2200" spc="-30" dirty="0">
                <a:latin typeface="Calibri"/>
                <a:cs typeface="Calibri"/>
              </a:rPr>
              <a:t> </a:t>
            </a:r>
            <a:r>
              <a:rPr sz="2200" spc="-15" dirty="0">
                <a:latin typeface="Calibri"/>
                <a:cs typeface="Calibri"/>
              </a:rPr>
              <a:t>lengthy</a:t>
            </a:r>
            <a:r>
              <a:rPr sz="2200" spc="-35" dirty="0">
                <a:latin typeface="Calibri"/>
                <a:cs typeface="Calibri"/>
              </a:rPr>
              <a:t> </a:t>
            </a:r>
            <a:r>
              <a:rPr sz="2200" dirty="0">
                <a:latin typeface="Calibri"/>
                <a:cs typeface="Calibri"/>
              </a:rPr>
              <a:t>one.</a:t>
            </a:r>
          </a:p>
          <a:p>
            <a:pPr marL="356870" marR="142240" indent="-344805">
              <a:lnSpc>
                <a:spcPts val="2110"/>
              </a:lnSpc>
              <a:spcBef>
                <a:spcPts val="535"/>
              </a:spcBef>
              <a:buFont typeface="Arial"/>
              <a:buChar char="•"/>
              <a:tabLst>
                <a:tab pos="356870" algn="l"/>
                <a:tab pos="357505" algn="l"/>
              </a:tabLst>
            </a:pPr>
            <a:r>
              <a:rPr sz="2200" dirty="0">
                <a:latin typeface="Calibri"/>
                <a:cs typeface="Calibri"/>
              </a:rPr>
              <a:t>Machine </a:t>
            </a:r>
            <a:r>
              <a:rPr sz="2200" spc="-5" dirty="0">
                <a:latin typeface="Calibri"/>
                <a:cs typeface="Calibri"/>
              </a:rPr>
              <a:t>learning has </a:t>
            </a:r>
            <a:r>
              <a:rPr sz="2200" dirty="0">
                <a:latin typeface="Calibri"/>
                <a:cs typeface="Calibri"/>
              </a:rPr>
              <a:t>been </a:t>
            </a:r>
            <a:r>
              <a:rPr sz="2200" spc="-5" dirty="0">
                <a:latin typeface="Calibri"/>
                <a:cs typeface="Calibri"/>
              </a:rPr>
              <a:t>applied </a:t>
            </a:r>
            <a:r>
              <a:rPr sz="2200" spc="-10" dirty="0">
                <a:latin typeface="Calibri"/>
                <a:cs typeface="Calibri"/>
              </a:rPr>
              <a:t>to </a:t>
            </a:r>
            <a:r>
              <a:rPr sz="2200" dirty="0">
                <a:latin typeface="Calibri"/>
                <a:cs typeface="Calibri"/>
              </a:rPr>
              <a:t>speed </a:t>
            </a:r>
            <a:r>
              <a:rPr sz="2200" spc="-5" dirty="0">
                <a:latin typeface="Calibri"/>
                <a:cs typeface="Calibri"/>
              </a:rPr>
              <a:t>this process up by </a:t>
            </a:r>
            <a:r>
              <a:rPr sz="2200" dirty="0">
                <a:latin typeface="Calibri"/>
                <a:cs typeface="Calibri"/>
              </a:rPr>
              <a:t> </a:t>
            </a:r>
            <a:r>
              <a:rPr sz="2200" spc="-5" dirty="0">
                <a:latin typeface="Calibri"/>
                <a:cs typeface="Calibri"/>
              </a:rPr>
              <a:t>identifying</a:t>
            </a:r>
            <a:r>
              <a:rPr sz="2200" spc="-55" dirty="0">
                <a:latin typeface="Calibri"/>
                <a:cs typeface="Calibri"/>
              </a:rPr>
              <a:t> </a:t>
            </a:r>
            <a:r>
              <a:rPr sz="2200" dirty="0">
                <a:latin typeface="Calibri"/>
                <a:cs typeface="Calibri"/>
              </a:rPr>
              <a:t>the</a:t>
            </a:r>
            <a:r>
              <a:rPr sz="2200" spc="10"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that</a:t>
            </a:r>
            <a:r>
              <a:rPr sz="2200" spc="-15" dirty="0">
                <a:latin typeface="Calibri"/>
                <a:cs typeface="Calibri"/>
              </a:rPr>
              <a:t> </a:t>
            </a:r>
            <a:r>
              <a:rPr sz="2200" spc="-10" dirty="0">
                <a:latin typeface="Calibri"/>
                <a:cs typeface="Calibri"/>
              </a:rPr>
              <a:t>are </a:t>
            </a:r>
            <a:r>
              <a:rPr sz="2200" dirty="0">
                <a:latin typeface="Calibri"/>
                <a:cs typeface="Calibri"/>
              </a:rPr>
              <a:t>more</a:t>
            </a:r>
            <a:r>
              <a:rPr sz="2200" spc="-40" dirty="0">
                <a:latin typeface="Calibri"/>
                <a:cs typeface="Calibri"/>
              </a:rPr>
              <a:t> </a:t>
            </a:r>
            <a:r>
              <a:rPr sz="2200" spc="-15" dirty="0">
                <a:latin typeface="Calibri"/>
                <a:cs typeface="Calibri"/>
              </a:rPr>
              <a:t>likely </a:t>
            </a:r>
            <a:r>
              <a:rPr sz="2200" spc="-10" dirty="0">
                <a:latin typeface="Calibri"/>
                <a:cs typeface="Calibri"/>
              </a:rPr>
              <a:t>to </a:t>
            </a:r>
            <a:r>
              <a:rPr sz="2200" dirty="0">
                <a:latin typeface="Calibri"/>
                <a:cs typeface="Calibri"/>
              </a:rPr>
              <a:t>kill</a:t>
            </a:r>
            <a:r>
              <a:rPr sz="2200" spc="-25" dirty="0">
                <a:latin typeface="Calibri"/>
                <a:cs typeface="Calibri"/>
              </a:rPr>
              <a:t> </a:t>
            </a:r>
            <a:r>
              <a:rPr sz="2200" spc="-5" dirty="0">
                <a:latin typeface="Calibri"/>
                <a:cs typeface="Calibri"/>
              </a:rPr>
              <a:t>cancer</a:t>
            </a:r>
            <a:r>
              <a:rPr sz="2200" spc="-40" dirty="0">
                <a:latin typeface="Calibri"/>
                <a:cs typeface="Calibri"/>
              </a:rPr>
              <a:t> </a:t>
            </a:r>
            <a:r>
              <a:rPr sz="2200" dirty="0">
                <a:latin typeface="Calibri"/>
                <a:cs typeface="Calibri"/>
              </a:rPr>
              <a:t>cells.</a:t>
            </a:r>
          </a:p>
          <a:p>
            <a:pPr marL="356870" indent="-344805">
              <a:lnSpc>
                <a:spcPct val="100000"/>
              </a:lnSpc>
              <a:spcBef>
                <a:spcPts val="20"/>
              </a:spcBef>
              <a:buFont typeface="Arial"/>
              <a:buChar char="•"/>
              <a:tabLst>
                <a:tab pos="356870" algn="l"/>
                <a:tab pos="357505" algn="l"/>
              </a:tabLst>
            </a:pPr>
            <a:r>
              <a:rPr sz="2200" dirty="0">
                <a:latin typeface="Calibri"/>
                <a:cs typeface="Calibri"/>
              </a:rPr>
              <a:t>Those</a:t>
            </a:r>
            <a:r>
              <a:rPr sz="2200" spc="-45"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then</a:t>
            </a:r>
            <a:r>
              <a:rPr sz="2200" spc="-30" dirty="0">
                <a:latin typeface="Calibri"/>
                <a:cs typeface="Calibri"/>
              </a:rPr>
              <a:t> </a:t>
            </a:r>
            <a:r>
              <a:rPr sz="2200" spc="-10" dirty="0">
                <a:latin typeface="Calibri"/>
                <a:cs typeface="Calibri"/>
              </a:rPr>
              <a:t>created</a:t>
            </a:r>
            <a:r>
              <a:rPr sz="2200" spc="-30" dirty="0">
                <a:latin typeface="Calibri"/>
                <a:cs typeface="Calibri"/>
              </a:rPr>
              <a:t> </a:t>
            </a:r>
            <a:r>
              <a:rPr sz="2200" spc="-5" dirty="0">
                <a:latin typeface="Calibri"/>
                <a:cs typeface="Calibri"/>
              </a:rPr>
              <a:t>and</a:t>
            </a:r>
            <a:r>
              <a:rPr sz="2200" spc="-30" dirty="0">
                <a:latin typeface="Calibri"/>
                <a:cs typeface="Calibri"/>
              </a:rPr>
              <a:t> </a:t>
            </a:r>
            <a:r>
              <a:rPr sz="2200" spc="-10" dirty="0">
                <a:latin typeface="Calibri"/>
                <a:cs typeface="Calibri"/>
              </a:rPr>
              <a:t>tested.</a:t>
            </a:r>
            <a:endParaRPr sz="2200" dirty="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3" name="object 3"/>
          <p:cNvSpPr txBox="1"/>
          <p:nvPr/>
        </p:nvSpPr>
        <p:spPr>
          <a:xfrm>
            <a:off x="535940" y="1553973"/>
            <a:ext cx="7886700" cy="3045460"/>
          </a:xfrm>
          <a:prstGeom prst="rect">
            <a:avLst/>
          </a:prstGeom>
        </p:spPr>
        <p:txBody>
          <a:bodyPr vert="horz" wrap="square" lIns="0" tIns="13335" rIns="0" bIns="0" rtlCol="0">
            <a:spAutoFit/>
          </a:bodyPr>
          <a:lstStyle/>
          <a:p>
            <a:pPr marL="356870" indent="-344805">
              <a:lnSpc>
                <a:spcPct val="100000"/>
              </a:lnSpc>
              <a:spcBef>
                <a:spcPts val="105"/>
              </a:spcBef>
              <a:buFont typeface="Arial"/>
              <a:buChar char="•"/>
              <a:tabLst>
                <a:tab pos="356870" algn="l"/>
                <a:tab pos="357505" algn="l"/>
              </a:tabLst>
            </a:pPr>
            <a:r>
              <a:rPr sz="2200" spc="5" dirty="0">
                <a:latin typeface="Calibri"/>
                <a:cs typeface="Calibri"/>
              </a:rPr>
              <a:t>How</a:t>
            </a:r>
            <a:r>
              <a:rPr sz="2200" spc="-55" dirty="0">
                <a:latin typeface="Calibri"/>
                <a:cs typeface="Calibri"/>
              </a:rPr>
              <a:t> </a:t>
            </a:r>
            <a:r>
              <a:rPr sz="2200" dirty="0">
                <a:latin typeface="Calibri"/>
                <a:cs typeface="Calibri"/>
              </a:rPr>
              <a:t>is</a:t>
            </a:r>
            <a:r>
              <a:rPr sz="2200" spc="-35" dirty="0">
                <a:latin typeface="Calibri"/>
                <a:cs typeface="Calibri"/>
              </a:rPr>
              <a:t> </a:t>
            </a:r>
            <a:r>
              <a:rPr sz="2200" spc="-5" dirty="0">
                <a:latin typeface="Calibri"/>
                <a:cs typeface="Calibri"/>
              </a:rPr>
              <a:t>this</a:t>
            </a:r>
            <a:r>
              <a:rPr sz="2200" spc="-10" dirty="0">
                <a:latin typeface="Calibri"/>
                <a:cs typeface="Calibri"/>
              </a:rPr>
              <a:t> </a:t>
            </a:r>
            <a:r>
              <a:rPr sz="2200" dirty="0">
                <a:latin typeface="Calibri"/>
                <a:cs typeface="Calibri"/>
              </a:rPr>
              <a:t>done?</a:t>
            </a:r>
          </a:p>
          <a:p>
            <a:pPr marL="356870" marR="135255" indent="-344805">
              <a:lnSpc>
                <a:spcPts val="2110"/>
              </a:lnSpc>
              <a:spcBef>
                <a:spcPts val="515"/>
              </a:spcBef>
              <a:buFont typeface="Arial"/>
              <a:buChar char="•"/>
              <a:tabLst>
                <a:tab pos="356870" algn="l"/>
                <a:tab pos="357505" algn="l"/>
              </a:tabLst>
            </a:pPr>
            <a:r>
              <a:rPr sz="2200" spc="-15" dirty="0">
                <a:latin typeface="Calibri"/>
                <a:cs typeface="Calibri"/>
              </a:rPr>
              <a:t>Before</a:t>
            </a:r>
            <a:r>
              <a:rPr sz="2200" spc="-3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compound</a:t>
            </a:r>
            <a:r>
              <a:rPr sz="2200" spc="-45" dirty="0">
                <a:latin typeface="Calibri"/>
                <a:cs typeface="Calibri"/>
              </a:rPr>
              <a:t> </a:t>
            </a:r>
            <a:r>
              <a:rPr sz="2200" dirty="0">
                <a:latin typeface="Calibri"/>
                <a:cs typeface="Calibri"/>
              </a:rPr>
              <a:t>is</a:t>
            </a:r>
            <a:r>
              <a:rPr sz="2200" spc="10" dirty="0">
                <a:latin typeface="Calibri"/>
                <a:cs typeface="Calibri"/>
              </a:rPr>
              <a:t> </a:t>
            </a:r>
            <a:r>
              <a:rPr sz="2200" spc="-10" dirty="0">
                <a:latin typeface="Calibri"/>
                <a:cs typeface="Calibri"/>
              </a:rPr>
              <a:t>created</a:t>
            </a:r>
            <a:r>
              <a:rPr sz="2200" spc="-45" dirty="0">
                <a:latin typeface="Calibri"/>
                <a:cs typeface="Calibri"/>
              </a:rPr>
              <a:t> </a:t>
            </a:r>
            <a:r>
              <a:rPr sz="2200" dirty="0">
                <a:latin typeface="Calibri"/>
                <a:cs typeface="Calibri"/>
              </a:rPr>
              <a:t>the</a:t>
            </a:r>
            <a:r>
              <a:rPr sz="2200" spc="-5" dirty="0">
                <a:latin typeface="Calibri"/>
                <a:cs typeface="Calibri"/>
              </a:rPr>
              <a:t> chemical</a:t>
            </a:r>
            <a:r>
              <a:rPr sz="2200" spc="-45" dirty="0">
                <a:latin typeface="Calibri"/>
                <a:cs typeface="Calibri"/>
              </a:rPr>
              <a:t> </a:t>
            </a:r>
            <a:r>
              <a:rPr sz="2200" spc="-10" dirty="0">
                <a:latin typeface="Calibri"/>
                <a:cs typeface="Calibri"/>
              </a:rPr>
              <a:t>attributes</a:t>
            </a:r>
            <a:r>
              <a:rPr sz="2200" spc="-40" dirty="0">
                <a:latin typeface="Calibri"/>
                <a:cs typeface="Calibri"/>
              </a:rPr>
              <a:t> </a:t>
            </a:r>
            <a:r>
              <a:rPr sz="2200" spc="5" dirty="0">
                <a:latin typeface="Calibri"/>
                <a:cs typeface="Calibri"/>
              </a:rPr>
              <a:t>of</a:t>
            </a:r>
            <a:r>
              <a:rPr sz="2200" spc="-20" dirty="0">
                <a:latin typeface="Calibri"/>
                <a:cs typeface="Calibri"/>
              </a:rPr>
              <a:t> </a:t>
            </a:r>
            <a:r>
              <a:rPr sz="2200" spc="-5" dirty="0">
                <a:latin typeface="Calibri"/>
                <a:cs typeface="Calibri"/>
              </a:rPr>
              <a:t>it</a:t>
            </a:r>
            <a:r>
              <a:rPr sz="2200" spc="20" dirty="0">
                <a:latin typeface="Calibri"/>
                <a:cs typeface="Calibri"/>
              </a:rPr>
              <a:t> </a:t>
            </a:r>
            <a:r>
              <a:rPr sz="2200" spc="-10" dirty="0">
                <a:latin typeface="Calibri"/>
                <a:cs typeface="Calibri"/>
              </a:rPr>
              <a:t>can</a:t>
            </a:r>
            <a:r>
              <a:rPr sz="2200" spc="-25" dirty="0">
                <a:latin typeface="Calibri"/>
                <a:cs typeface="Calibri"/>
              </a:rPr>
              <a:t> </a:t>
            </a:r>
            <a:r>
              <a:rPr sz="2200" spc="-5" dirty="0">
                <a:latin typeface="Calibri"/>
                <a:cs typeface="Calibri"/>
              </a:rPr>
              <a:t>be </a:t>
            </a:r>
            <a:r>
              <a:rPr sz="2200" spc="-484" dirty="0">
                <a:latin typeface="Calibri"/>
                <a:cs typeface="Calibri"/>
              </a:rPr>
              <a:t> </a:t>
            </a:r>
            <a:r>
              <a:rPr sz="2200" spc="-5" dirty="0">
                <a:latin typeface="Calibri"/>
                <a:cs typeface="Calibri"/>
              </a:rPr>
              <a:t>determined</a:t>
            </a:r>
            <a:r>
              <a:rPr sz="2200" spc="-80" dirty="0">
                <a:latin typeface="Calibri"/>
                <a:cs typeface="Calibri"/>
              </a:rPr>
              <a:t> </a:t>
            </a:r>
            <a:r>
              <a:rPr sz="2200" dirty="0">
                <a:latin typeface="Calibri"/>
                <a:cs typeface="Calibri"/>
              </a:rPr>
              <a:t>(e.g.,</a:t>
            </a:r>
            <a:r>
              <a:rPr sz="2200" spc="5" dirty="0">
                <a:latin typeface="Calibri"/>
                <a:cs typeface="Calibri"/>
              </a:rPr>
              <a:t> </a:t>
            </a:r>
            <a:r>
              <a:rPr sz="2200" dirty="0">
                <a:latin typeface="Calibri"/>
                <a:cs typeface="Calibri"/>
              </a:rPr>
              <a:t>is</a:t>
            </a:r>
            <a:r>
              <a:rPr sz="2200" spc="-20" dirty="0">
                <a:latin typeface="Calibri"/>
                <a:cs typeface="Calibri"/>
              </a:rPr>
              <a:t> </a:t>
            </a:r>
            <a:r>
              <a:rPr sz="2200" spc="-5" dirty="0">
                <a:latin typeface="Calibri"/>
                <a:cs typeface="Calibri"/>
              </a:rPr>
              <a:t>it</a:t>
            </a:r>
            <a:r>
              <a:rPr sz="2200" spc="10" dirty="0">
                <a:latin typeface="Calibri"/>
                <a:cs typeface="Calibri"/>
              </a:rPr>
              <a:t> </a:t>
            </a:r>
            <a:r>
              <a:rPr sz="2200" dirty="0">
                <a:latin typeface="Calibri"/>
                <a:cs typeface="Calibri"/>
              </a:rPr>
              <a:t>an</a:t>
            </a:r>
            <a:r>
              <a:rPr sz="2200" spc="-30" dirty="0">
                <a:latin typeface="Calibri"/>
                <a:cs typeface="Calibri"/>
              </a:rPr>
              <a:t> </a:t>
            </a:r>
            <a:r>
              <a:rPr sz="2200" dirty="0">
                <a:latin typeface="Calibri"/>
                <a:cs typeface="Calibri"/>
              </a:rPr>
              <a:t>acid</a:t>
            </a:r>
            <a:r>
              <a:rPr sz="2200" spc="-30" dirty="0">
                <a:latin typeface="Calibri"/>
                <a:cs typeface="Calibri"/>
              </a:rPr>
              <a:t> </a:t>
            </a:r>
            <a:r>
              <a:rPr sz="2200" spc="5" dirty="0">
                <a:latin typeface="Calibri"/>
                <a:cs typeface="Calibri"/>
              </a:rPr>
              <a:t>or</a:t>
            </a:r>
            <a:r>
              <a:rPr sz="2200" spc="-20" dirty="0">
                <a:latin typeface="Calibri"/>
                <a:cs typeface="Calibri"/>
              </a:rPr>
              <a:t> </a:t>
            </a:r>
            <a:r>
              <a:rPr sz="2200" dirty="0">
                <a:latin typeface="Calibri"/>
                <a:cs typeface="Calibri"/>
              </a:rPr>
              <a:t>a base?).</a:t>
            </a:r>
          </a:p>
          <a:p>
            <a:pPr marL="356870" indent="-344805">
              <a:lnSpc>
                <a:spcPct val="100000"/>
              </a:lnSpc>
              <a:spcBef>
                <a:spcPts val="20"/>
              </a:spcBef>
              <a:buFont typeface="Arial"/>
              <a:buChar char="•"/>
              <a:tabLst>
                <a:tab pos="356870" algn="l"/>
                <a:tab pos="357505" algn="l"/>
              </a:tabLst>
            </a:pPr>
            <a:r>
              <a:rPr sz="2200" spc="-10" dirty="0">
                <a:latin typeface="Calibri"/>
                <a:cs typeface="Calibri"/>
              </a:rPr>
              <a:t>What</a:t>
            </a:r>
            <a:r>
              <a:rPr sz="2200" spc="-40" dirty="0">
                <a:latin typeface="Calibri"/>
                <a:cs typeface="Calibri"/>
              </a:rPr>
              <a:t> </a:t>
            </a:r>
            <a:r>
              <a:rPr sz="2200" dirty="0">
                <a:latin typeface="Calibri"/>
                <a:cs typeface="Calibri"/>
              </a:rPr>
              <a:t>the</a:t>
            </a:r>
            <a:r>
              <a:rPr sz="2200" spc="-15" dirty="0">
                <a:latin typeface="Calibri"/>
                <a:cs typeface="Calibri"/>
              </a:rPr>
              <a:t> </a:t>
            </a:r>
            <a:r>
              <a:rPr sz="2200" spc="-10" dirty="0">
                <a:latin typeface="Calibri"/>
                <a:cs typeface="Calibri"/>
              </a:rPr>
              <a:t>attributes</a:t>
            </a:r>
            <a:r>
              <a:rPr sz="2200" spc="-40" dirty="0">
                <a:latin typeface="Calibri"/>
                <a:cs typeface="Calibri"/>
              </a:rPr>
              <a:t> </a:t>
            </a:r>
            <a:r>
              <a:rPr sz="2200" spc="-5" dirty="0">
                <a:latin typeface="Calibri"/>
                <a:cs typeface="Calibri"/>
              </a:rPr>
              <a:t>are,</a:t>
            </a:r>
            <a:r>
              <a:rPr sz="2200" spc="-20" dirty="0">
                <a:latin typeface="Calibri"/>
                <a:cs typeface="Calibri"/>
              </a:rPr>
              <a:t> </a:t>
            </a:r>
            <a:r>
              <a:rPr sz="2200" spc="-5" dirty="0">
                <a:latin typeface="Calibri"/>
                <a:cs typeface="Calibri"/>
              </a:rPr>
              <a:t>do</a:t>
            </a:r>
            <a:r>
              <a:rPr sz="2200" spc="-10" dirty="0">
                <a:latin typeface="Calibri"/>
                <a:cs typeface="Calibri"/>
              </a:rPr>
              <a:t> </a:t>
            </a:r>
            <a:r>
              <a:rPr sz="2200" dirty="0">
                <a:latin typeface="Calibri"/>
                <a:cs typeface="Calibri"/>
              </a:rPr>
              <a:t>not</a:t>
            </a:r>
            <a:r>
              <a:rPr sz="2200" spc="-10" dirty="0">
                <a:latin typeface="Calibri"/>
                <a:cs typeface="Calibri"/>
              </a:rPr>
              <a:t> </a:t>
            </a:r>
            <a:r>
              <a:rPr sz="2200" spc="-5" dirty="0">
                <a:latin typeface="Calibri"/>
                <a:cs typeface="Calibri"/>
              </a:rPr>
              <a:t>really</a:t>
            </a:r>
            <a:r>
              <a:rPr sz="2200" spc="-15" dirty="0">
                <a:latin typeface="Calibri"/>
                <a:cs typeface="Calibri"/>
              </a:rPr>
              <a:t> </a:t>
            </a:r>
            <a:r>
              <a:rPr sz="2200" spc="-40" dirty="0">
                <a:latin typeface="Calibri"/>
                <a:cs typeface="Calibri"/>
              </a:rPr>
              <a:t>matter.</a:t>
            </a:r>
            <a:endParaRPr sz="2200" dirty="0">
              <a:latin typeface="Calibri"/>
              <a:cs typeface="Calibri"/>
            </a:endParaRPr>
          </a:p>
          <a:p>
            <a:pPr marL="356870" marR="5080" indent="-344805">
              <a:lnSpc>
                <a:spcPts val="2110"/>
              </a:lnSpc>
              <a:spcBef>
                <a:spcPts val="515"/>
              </a:spcBef>
              <a:buFont typeface="Arial"/>
              <a:buChar char="•"/>
              <a:tabLst>
                <a:tab pos="356870" algn="l"/>
                <a:tab pos="357505" algn="l"/>
              </a:tabLst>
            </a:pPr>
            <a:r>
              <a:rPr sz="2200" dirty="0">
                <a:latin typeface="Calibri"/>
                <a:cs typeface="Calibri"/>
              </a:rPr>
              <a:t>The</a:t>
            </a:r>
            <a:r>
              <a:rPr sz="2200" spc="-40" dirty="0">
                <a:latin typeface="Calibri"/>
                <a:cs typeface="Calibri"/>
              </a:rPr>
              <a:t> </a:t>
            </a:r>
            <a:r>
              <a:rPr sz="2200" dirty="0">
                <a:latin typeface="Calibri"/>
                <a:cs typeface="Calibri"/>
              </a:rPr>
              <a:t>idea is</a:t>
            </a:r>
            <a:r>
              <a:rPr sz="2200" spc="-15" dirty="0">
                <a:latin typeface="Calibri"/>
                <a:cs typeface="Calibri"/>
              </a:rPr>
              <a:t> </a:t>
            </a:r>
            <a:r>
              <a:rPr sz="2200" spc="-10" dirty="0">
                <a:latin typeface="Calibri"/>
                <a:cs typeface="Calibri"/>
              </a:rPr>
              <a:t>to </a:t>
            </a:r>
            <a:r>
              <a:rPr sz="2200" spc="-5" dirty="0">
                <a:latin typeface="Calibri"/>
                <a:cs typeface="Calibri"/>
              </a:rPr>
              <a:t>find </a:t>
            </a:r>
            <a:r>
              <a:rPr sz="2200" dirty="0">
                <a:latin typeface="Calibri"/>
                <a:cs typeface="Calibri"/>
              </a:rPr>
              <a:t>those</a:t>
            </a:r>
            <a:r>
              <a:rPr sz="2200" spc="-10"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that </a:t>
            </a:r>
            <a:r>
              <a:rPr sz="2200" spc="-20" dirty="0">
                <a:latin typeface="Calibri"/>
                <a:cs typeface="Calibri"/>
              </a:rPr>
              <a:t>have</a:t>
            </a:r>
            <a:r>
              <a:rPr sz="2200" spc="-15" dirty="0">
                <a:latin typeface="Calibri"/>
                <a:cs typeface="Calibri"/>
              </a:rPr>
              <a:t> </a:t>
            </a:r>
            <a:r>
              <a:rPr sz="2200" spc="-10" dirty="0">
                <a:latin typeface="Calibri"/>
                <a:cs typeface="Calibri"/>
              </a:rPr>
              <a:t>attributes</a:t>
            </a:r>
            <a:r>
              <a:rPr sz="2200" spc="-45" dirty="0">
                <a:latin typeface="Calibri"/>
                <a:cs typeface="Calibri"/>
              </a:rPr>
              <a:t> </a:t>
            </a:r>
            <a:r>
              <a:rPr sz="2200" dirty="0">
                <a:latin typeface="Calibri"/>
                <a:cs typeface="Calibri"/>
              </a:rPr>
              <a:t>similar</a:t>
            </a:r>
            <a:r>
              <a:rPr sz="2200" spc="-40" dirty="0">
                <a:latin typeface="Calibri"/>
                <a:cs typeface="Calibri"/>
              </a:rPr>
              <a:t> </a:t>
            </a:r>
            <a:r>
              <a:rPr sz="2200" spc="-10" dirty="0">
                <a:latin typeface="Calibri"/>
                <a:cs typeface="Calibri"/>
              </a:rPr>
              <a:t>to </a:t>
            </a:r>
            <a:r>
              <a:rPr sz="2200" spc="-484" dirty="0">
                <a:latin typeface="Calibri"/>
                <a:cs typeface="Calibri"/>
              </a:rPr>
              <a:t> </a:t>
            </a:r>
            <a:r>
              <a:rPr sz="2200" dirty="0">
                <a:latin typeface="Calibri"/>
                <a:cs typeface="Calibri"/>
              </a:rPr>
              <a:t>those</a:t>
            </a:r>
            <a:r>
              <a:rPr sz="2200" spc="-45"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compounds</a:t>
            </a:r>
            <a:r>
              <a:rPr sz="2200" spc="-45" dirty="0">
                <a:latin typeface="Calibri"/>
                <a:cs typeface="Calibri"/>
              </a:rPr>
              <a:t> </a:t>
            </a:r>
            <a:r>
              <a:rPr sz="2200" dirty="0">
                <a:latin typeface="Calibri"/>
                <a:cs typeface="Calibri"/>
              </a:rPr>
              <a:t>known</a:t>
            </a:r>
            <a:r>
              <a:rPr sz="2200" spc="-50" dirty="0">
                <a:latin typeface="Calibri"/>
                <a:cs typeface="Calibri"/>
              </a:rPr>
              <a:t> </a:t>
            </a:r>
            <a:r>
              <a:rPr sz="2200" spc="-10" dirty="0">
                <a:latin typeface="Calibri"/>
                <a:cs typeface="Calibri"/>
              </a:rPr>
              <a:t>to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356870" marR="185420" indent="-344805">
              <a:lnSpc>
                <a:spcPts val="2110"/>
              </a:lnSpc>
              <a:spcBef>
                <a:spcPts val="535"/>
              </a:spcBef>
              <a:buFont typeface="Arial"/>
              <a:buChar char="•"/>
              <a:tabLst>
                <a:tab pos="356870" algn="l"/>
                <a:tab pos="357505" algn="l"/>
              </a:tabLst>
            </a:pPr>
            <a:r>
              <a:rPr sz="2200" spc="-5" dirty="0">
                <a:latin typeface="Calibri"/>
                <a:cs typeface="Calibri"/>
              </a:rPr>
              <a:t>Thus, </a:t>
            </a:r>
            <a:r>
              <a:rPr sz="2200" dirty="0">
                <a:latin typeface="Calibri"/>
                <a:cs typeface="Calibri"/>
              </a:rPr>
              <a:t>the </a:t>
            </a:r>
            <a:r>
              <a:rPr sz="2200" spc="-15" dirty="0">
                <a:latin typeface="Calibri"/>
                <a:cs typeface="Calibri"/>
              </a:rPr>
              <a:t>features </a:t>
            </a:r>
            <a:r>
              <a:rPr sz="2200" spc="-10" dirty="0">
                <a:latin typeface="Calibri"/>
                <a:cs typeface="Calibri"/>
              </a:rPr>
              <a:t>that are </a:t>
            </a:r>
            <a:r>
              <a:rPr sz="2200" dirty="0">
                <a:latin typeface="Calibri"/>
                <a:cs typeface="Calibri"/>
              </a:rPr>
              <a:t>the </a:t>
            </a:r>
            <a:r>
              <a:rPr sz="2200" spc="-5" dirty="0">
                <a:latin typeface="Calibri"/>
                <a:cs typeface="Calibri"/>
              </a:rPr>
              <a:t>input </a:t>
            </a:r>
            <a:r>
              <a:rPr sz="2200" spc="-10" dirty="0">
                <a:latin typeface="Calibri"/>
                <a:cs typeface="Calibri"/>
              </a:rPr>
              <a:t>to </a:t>
            </a:r>
            <a:r>
              <a:rPr sz="2200" dirty="0">
                <a:latin typeface="Calibri"/>
                <a:cs typeface="Calibri"/>
              </a:rPr>
              <a:t>the machine </a:t>
            </a:r>
            <a:r>
              <a:rPr sz="2200" spc="-5" dirty="0">
                <a:latin typeface="Calibri"/>
                <a:cs typeface="Calibri"/>
              </a:rPr>
              <a:t>learning </a:t>
            </a:r>
            <a:r>
              <a:rPr sz="2200" dirty="0">
                <a:latin typeface="Calibri"/>
                <a:cs typeface="Calibri"/>
              </a:rPr>
              <a:t> </a:t>
            </a:r>
            <a:r>
              <a:rPr sz="2200" spc="-5" dirty="0">
                <a:latin typeface="Calibri"/>
                <a:cs typeface="Calibri"/>
              </a:rPr>
              <a:t>classifier </a:t>
            </a:r>
            <a:r>
              <a:rPr sz="2200" spc="-10" dirty="0">
                <a:latin typeface="Calibri"/>
                <a:cs typeface="Calibri"/>
              </a:rPr>
              <a:t>are </a:t>
            </a:r>
            <a:r>
              <a:rPr sz="2200" dirty="0">
                <a:latin typeface="Calibri"/>
                <a:cs typeface="Calibri"/>
              </a:rPr>
              <a:t>the </a:t>
            </a:r>
            <a:r>
              <a:rPr sz="2200" spc="-10" dirty="0">
                <a:latin typeface="Calibri"/>
                <a:cs typeface="Calibri"/>
              </a:rPr>
              <a:t>attributes </a:t>
            </a:r>
            <a:r>
              <a:rPr sz="2200" spc="5" dirty="0">
                <a:latin typeface="Calibri"/>
                <a:cs typeface="Calibri"/>
              </a:rPr>
              <a:t>of </a:t>
            </a:r>
            <a:r>
              <a:rPr sz="2200" dirty="0">
                <a:latin typeface="Calibri"/>
                <a:cs typeface="Calibri"/>
              </a:rPr>
              <a:t>the compounds, </a:t>
            </a:r>
            <a:r>
              <a:rPr sz="2200" spc="-5" dirty="0">
                <a:latin typeface="Calibri"/>
                <a:cs typeface="Calibri"/>
              </a:rPr>
              <a:t>and </a:t>
            </a:r>
            <a:r>
              <a:rPr sz="2200" dirty="0">
                <a:latin typeface="Calibri"/>
                <a:cs typeface="Calibri"/>
              </a:rPr>
              <a:t>the machine </a:t>
            </a:r>
            <a:r>
              <a:rPr sz="2200" spc="5" dirty="0">
                <a:latin typeface="Calibri"/>
                <a:cs typeface="Calibri"/>
              </a:rPr>
              <a:t> </a:t>
            </a:r>
            <a:r>
              <a:rPr sz="2200" spc="-5" dirty="0">
                <a:latin typeface="Calibri"/>
                <a:cs typeface="Calibri"/>
              </a:rPr>
              <a:t>learning</a:t>
            </a:r>
            <a:r>
              <a:rPr sz="2200" spc="-45" dirty="0">
                <a:latin typeface="Calibri"/>
                <a:cs typeface="Calibri"/>
              </a:rPr>
              <a:t> </a:t>
            </a:r>
            <a:r>
              <a:rPr sz="2200" spc="-5" dirty="0">
                <a:latin typeface="Calibri"/>
                <a:cs typeface="Calibri"/>
              </a:rPr>
              <a:t>classifier</a:t>
            </a:r>
            <a:r>
              <a:rPr sz="2200" spc="-35" dirty="0">
                <a:latin typeface="Calibri"/>
                <a:cs typeface="Calibri"/>
              </a:rPr>
              <a:t> </a:t>
            </a:r>
            <a:r>
              <a:rPr sz="2200" spc="-5" dirty="0">
                <a:latin typeface="Calibri"/>
                <a:cs typeface="Calibri"/>
              </a:rPr>
              <a:t>predicts</a:t>
            </a:r>
            <a:r>
              <a:rPr sz="2200" spc="-35" dirty="0">
                <a:latin typeface="Calibri"/>
                <a:cs typeface="Calibri"/>
              </a:rPr>
              <a:t> </a:t>
            </a:r>
            <a:r>
              <a:rPr sz="2200" spc="-5" dirty="0">
                <a:latin typeface="Calibri"/>
                <a:cs typeface="Calibri"/>
              </a:rPr>
              <a:t>whether</a:t>
            </a:r>
            <a:r>
              <a:rPr sz="2200" spc="-1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compound</a:t>
            </a:r>
            <a:r>
              <a:rPr sz="2200" spc="-65" dirty="0">
                <a:latin typeface="Calibri"/>
                <a:cs typeface="Calibri"/>
              </a:rPr>
              <a:t> </a:t>
            </a:r>
            <a:r>
              <a:rPr sz="2200" dirty="0">
                <a:latin typeface="Calibri"/>
                <a:cs typeface="Calibri"/>
              </a:rPr>
              <a:t>will</a:t>
            </a:r>
            <a:r>
              <a:rPr sz="2200" spc="-20" dirty="0">
                <a:latin typeface="Calibri"/>
                <a:cs typeface="Calibri"/>
              </a:rPr>
              <a:t> </a:t>
            </a:r>
            <a:r>
              <a:rPr sz="2200" spc="-5" dirty="0">
                <a:latin typeface="Calibri"/>
                <a:cs typeface="Calibri"/>
              </a:rPr>
              <a:t>kill</a:t>
            </a:r>
            <a:r>
              <a:rPr sz="2200" spc="-15" dirty="0">
                <a:latin typeface="Calibri"/>
                <a:cs typeface="Calibri"/>
              </a:rPr>
              <a:t> </a:t>
            </a:r>
            <a:r>
              <a:rPr sz="2200" spc="-5" dirty="0">
                <a:latin typeface="Calibri"/>
                <a:cs typeface="Calibri"/>
              </a:rPr>
              <a:t>cancer </a:t>
            </a:r>
            <a:r>
              <a:rPr sz="2200" spc="-480" dirty="0">
                <a:latin typeface="Calibri"/>
                <a:cs typeface="Calibri"/>
              </a:rPr>
              <a:t> </a:t>
            </a:r>
            <a:r>
              <a:rPr sz="2200" dirty="0">
                <a:latin typeface="Calibri"/>
                <a:cs typeface="Calibri"/>
              </a:rPr>
              <a:t>cells</a:t>
            </a:r>
            <a:r>
              <a:rPr sz="2200" spc="-50" dirty="0">
                <a:latin typeface="Calibri"/>
                <a:cs typeface="Calibri"/>
              </a:rPr>
              <a:t> </a:t>
            </a:r>
            <a:r>
              <a:rPr sz="2200" spc="5" dirty="0">
                <a:latin typeface="Calibri"/>
                <a:cs typeface="Calibri"/>
              </a:rPr>
              <a:t>or</a:t>
            </a:r>
            <a:r>
              <a:rPr sz="2200" spc="-20" dirty="0">
                <a:latin typeface="Calibri"/>
                <a:cs typeface="Calibri"/>
              </a:rPr>
              <a:t> </a:t>
            </a:r>
            <a:r>
              <a:rPr sz="2200" dirty="0">
                <a:latin typeface="Calibri"/>
                <a:cs typeface="Calibri"/>
              </a:rPr>
              <a:t>not.</a:t>
            </a:r>
          </a:p>
        </p:txBody>
      </p:sp>
      <p:sp>
        <p:nvSpPr>
          <p:cNvPr id="4" name="object 4"/>
          <p:cNvSpPr txBox="1"/>
          <p:nvPr/>
        </p:nvSpPr>
        <p:spPr>
          <a:xfrm>
            <a:off x="3660724" y="5475020"/>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631338"/>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747388"/>
            <a:ext cx="591185" cy="101600"/>
            <a:chOff x="3063580" y="5747388"/>
            <a:chExt cx="591185" cy="101600"/>
          </a:xfrm>
        </p:grpSpPr>
        <p:sp>
          <p:nvSpPr>
            <p:cNvPr id="7" name="object 7"/>
            <p:cNvSpPr/>
            <p:nvPr/>
          </p:nvSpPr>
          <p:spPr>
            <a:xfrm>
              <a:off x="3063580" y="579819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753738"/>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046979"/>
            <a:ext cx="2164715" cy="884555"/>
          </a:xfrm>
          <a:prstGeom prst="rect">
            <a:avLst/>
          </a:prstGeom>
        </p:spPr>
        <p:txBody>
          <a:bodyPr vert="horz" wrap="square" lIns="0" tIns="12700" rIns="0" bIns="0" rtlCol="0">
            <a:spAutoFit/>
          </a:bodyPr>
          <a:lstStyle/>
          <a:p>
            <a:pPr marL="138430" marR="229235" indent="246379">
              <a:lnSpc>
                <a:spcPct val="100000"/>
              </a:lnSpc>
              <a:spcBef>
                <a:spcPts val="100"/>
              </a:spcBef>
            </a:pPr>
            <a:r>
              <a:rPr sz="1800" spc="-5" dirty="0">
                <a:solidFill>
                  <a:srgbClr val="FF0000"/>
                </a:solidFill>
                <a:latin typeface="Calibri"/>
                <a:cs typeface="Calibri"/>
              </a:rPr>
              <a:t>kills</a:t>
            </a:r>
            <a:r>
              <a:rPr sz="1800" spc="380" dirty="0">
                <a:solidFill>
                  <a:srgbClr val="FF0000"/>
                </a:solidFill>
                <a:latin typeface="Calibri"/>
                <a:cs typeface="Calibri"/>
              </a:rPr>
              <a:t> </a:t>
            </a:r>
            <a:r>
              <a:rPr sz="1800" spc="-10" dirty="0">
                <a:solidFill>
                  <a:srgbClr val="FF0000"/>
                </a:solidFill>
                <a:latin typeface="Calibri"/>
                <a:cs typeface="Calibri"/>
              </a:rPr>
              <a:t>cancer</a:t>
            </a:r>
            <a:r>
              <a:rPr sz="1800" spc="10" dirty="0">
                <a:solidFill>
                  <a:srgbClr val="FF0000"/>
                </a:solidFill>
                <a:latin typeface="Calibri"/>
                <a:cs typeface="Calibri"/>
              </a:rPr>
              <a:t> </a:t>
            </a:r>
            <a:r>
              <a:rPr sz="1800" spc="5" dirty="0">
                <a:solidFill>
                  <a:srgbClr val="FF0000"/>
                </a:solidFill>
                <a:latin typeface="Calibri"/>
                <a:cs typeface="Calibri"/>
              </a:rPr>
              <a:t>or </a:t>
            </a:r>
            <a:r>
              <a:rPr sz="1800" spc="10" dirty="0">
                <a:solidFill>
                  <a:srgbClr val="FF0000"/>
                </a:solidFill>
                <a:latin typeface="Calibri"/>
                <a:cs typeface="Calibri"/>
              </a:rPr>
              <a:t> </a:t>
            </a:r>
            <a:r>
              <a:rPr sz="1800" spc="-5" dirty="0">
                <a:solidFill>
                  <a:srgbClr val="FF0000"/>
                </a:solidFill>
                <a:latin typeface="Calibri"/>
                <a:cs typeface="Calibri"/>
              </a:rPr>
              <a:t>does</a:t>
            </a:r>
            <a:r>
              <a:rPr sz="1800" spc="-30" dirty="0">
                <a:solidFill>
                  <a:srgbClr val="FF0000"/>
                </a:solidFill>
                <a:latin typeface="Calibri"/>
                <a:cs typeface="Calibri"/>
              </a:rPr>
              <a:t> </a:t>
            </a:r>
            <a:r>
              <a:rPr sz="1800" dirty="0">
                <a:solidFill>
                  <a:srgbClr val="FF0000"/>
                </a:solidFill>
                <a:latin typeface="Calibri"/>
                <a:cs typeface="Calibri"/>
              </a:rPr>
              <a:t>not</a:t>
            </a:r>
            <a:r>
              <a:rPr sz="1800" spc="-25" dirty="0">
                <a:solidFill>
                  <a:srgbClr val="FF0000"/>
                </a:solidFill>
                <a:latin typeface="Calibri"/>
                <a:cs typeface="Calibri"/>
              </a:rPr>
              <a:t> </a:t>
            </a:r>
            <a:r>
              <a:rPr sz="1800" spc="-5" dirty="0">
                <a:solidFill>
                  <a:srgbClr val="FF0000"/>
                </a:solidFill>
                <a:latin typeface="Calibri"/>
                <a:cs typeface="Calibri"/>
              </a:rPr>
              <a:t>kill </a:t>
            </a:r>
            <a:r>
              <a:rPr sz="1800" spc="-10" dirty="0">
                <a:solidFill>
                  <a:srgbClr val="FF0000"/>
                </a:solidFill>
                <a:latin typeface="Calibri"/>
                <a:cs typeface="Calibri"/>
              </a:rPr>
              <a:t>cancer</a:t>
            </a:r>
            <a:endParaRPr sz="1800">
              <a:latin typeface="Calibri"/>
              <a:cs typeface="Calibri"/>
            </a:endParaRPr>
          </a:p>
          <a:p>
            <a:pPr marL="12700">
              <a:lnSpc>
                <a:spcPct val="100000"/>
              </a:lnSpc>
              <a:spcBef>
                <a:spcPts val="28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747387"/>
            <a:ext cx="591185" cy="101600"/>
            <a:chOff x="5525342" y="5747387"/>
            <a:chExt cx="591185" cy="101600"/>
          </a:xfrm>
        </p:grpSpPr>
        <p:sp>
          <p:nvSpPr>
            <p:cNvPr id="11" name="object 11"/>
            <p:cNvSpPr/>
            <p:nvPr/>
          </p:nvSpPr>
          <p:spPr>
            <a:xfrm>
              <a:off x="5525342" y="579819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753737"/>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4883187"/>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252523"/>
            <a:ext cx="101600" cy="318135"/>
            <a:chOff x="4542228" y="5252523"/>
            <a:chExt cx="101600" cy="318135"/>
          </a:xfrm>
        </p:grpSpPr>
        <p:sp>
          <p:nvSpPr>
            <p:cNvPr id="15" name="object 15"/>
            <p:cNvSpPr/>
            <p:nvPr/>
          </p:nvSpPr>
          <p:spPr>
            <a:xfrm>
              <a:off x="4593034" y="5252523"/>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487596"/>
              <a:ext cx="88900" cy="76835"/>
            </a:xfrm>
            <a:custGeom>
              <a:avLst/>
              <a:gdLst/>
              <a:ahLst/>
              <a:cxnLst/>
              <a:rect l="l" t="t" r="r" b="b"/>
              <a:pathLst>
                <a:path w="88900" h="76835">
                  <a:moveTo>
                    <a:pt x="0" y="76200"/>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7" name="object 17"/>
          <p:cNvSpPr txBox="1"/>
          <p:nvPr/>
        </p:nvSpPr>
        <p:spPr>
          <a:xfrm>
            <a:off x="317118" y="5046979"/>
            <a:ext cx="30994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chemical</a:t>
            </a:r>
            <a:r>
              <a:rPr sz="1800" spc="-25" dirty="0">
                <a:solidFill>
                  <a:srgbClr val="FF0000"/>
                </a:solidFill>
                <a:latin typeface="Calibri"/>
                <a:cs typeface="Calibri"/>
              </a:rPr>
              <a:t> </a:t>
            </a:r>
            <a:r>
              <a:rPr sz="1800" spc="-15" dirty="0">
                <a:solidFill>
                  <a:srgbClr val="FF0000"/>
                </a:solidFill>
                <a:latin typeface="Calibri"/>
                <a:cs typeface="Calibri"/>
              </a:rPr>
              <a:t>attributes</a:t>
            </a:r>
            <a:r>
              <a:rPr sz="1800" spc="40" dirty="0">
                <a:solidFill>
                  <a:srgbClr val="FF0000"/>
                </a:solidFill>
                <a:latin typeface="Calibri"/>
                <a:cs typeface="Calibri"/>
              </a:rPr>
              <a:t> </a:t>
            </a:r>
            <a:r>
              <a:rPr sz="1800" spc="5" dirty="0">
                <a:solidFill>
                  <a:srgbClr val="FF0000"/>
                </a:solidFill>
                <a:latin typeface="Calibri"/>
                <a:cs typeface="Calibri"/>
              </a:rPr>
              <a:t>of</a:t>
            </a:r>
            <a:r>
              <a:rPr sz="1800" spc="-20" dirty="0">
                <a:solidFill>
                  <a:srgbClr val="FF0000"/>
                </a:solidFill>
                <a:latin typeface="Calibri"/>
                <a:cs typeface="Calibri"/>
              </a:rPr>
              <a:t> </a:t>
            </a:r>
            <a:r>
              <a:rPr sz="1800" spc="-5" dirty="0">
                <a:solidFill>
                  <a:srgbClr val="FF0000"/>
                </a:solidFill>
                <a:latin typeface="Calibri"/>
                <a:cs typeface="Calibri"/>
              </a:rPr>
              <a:t>compound</a:t>
            </a:r>
            <a:endParaRPr sz="1800">
              <a:latin typeface="Calibri"/>
              <a:cs typeface="Calibri"/>
            </a:endParaRPr>
          </a:p>
        </p:txBody>
      </p:sp>
      <p:sp>
        <p:nvSpPr>
          <p:cNvPr id="18" name="object 18"/>
          <p:cNvSpPr txBox="1"/>
          <p:nvPr/>
        </p:nvSpPr>
        <p:spPr>
          <a:xfrm>
            <a:off x="542747" y="5321300"/>
            <a:ext cx="265049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(e.g.,</a:t>
            </a:r>
            <a:r>
              <a:rPr sz="1800" spc="-30" dirty="0">
                <a:solidFill>
                  <a:srgbClr val="FF0000"/>
                </a:solidFill>
                <a:latin typeface="Calibri"/>
                <a:cs typeface="Calibri"/>
              </a:rPr>
              <a:t> </a:t>
            </a:r>
            <a:r>
              <a:rPr sz="1800" spc="-5" dirty="0">
                <a:solidFill>
                  <a:srgbClr val="FF0000"/>
                </a:solidFill>
                <a:latin typeface="Calibri"/>
                <a:cs typeface="Calibri"/>
              </a:rPr>
              <a:t>is</a:t>
            </a:r>
            <a:r>
              <a:rPr sz="1800" spc="5" dirty="0">
                <a:solidFill>
                  <a:srgbClr val="FF0000"/>
                </a:solidFill>
                <a:latin typeface="Calibri"/>
                <a:cs typeface="Calibri"/>
              </a:rPr>
              <a:t> </a:t>
            </a:r>
            <a:r>
              <a:rPr sz="1800" spc="-5" dirty="0">
                <a:solidFill>
                  <a:srgbClr val="FF0000"/>
                </a:solidFill>
                <a:latin typeface="Calibri"/>
                <a:cs typeface="Calibri"/>
              </a:rPr>
              <a:t>it</a:t>
            </a:r>
            <a:r>
              <a:rPr sz="1800" spc="-15" dirty="0">
                <a:solidFill>
                  <a:srgbClr val="FF0000"/>
                </a:solidFill>
                <a:latin typeface="Calibri"/>
                <a:cs typeface="Calibri"/>
              </a:rPr>
              <a:t> </a:t>
            </a:r>
            <a:r>
              <a:rPr sz="1800" dirty="0">
                <a:solidFill>
                  <a:srgbClr val="FF0000"/>
                </a:solidFill>
                <a:latin typeface="Calibri"/>
                <a:cs typeface="Calibri"/>
              </a:rPr>
              <a:t>an</a:t>
            </a:r>
            <a:r>
              <a:rPr sz="1800" spc="5" dirty="0">
                <a:solidFill>
                  <a:srgbClr val="FF0000"/>
                </a:solidFill>
                <a:latin typeface="Calibri"/>
                <a:cs typeface="Calibri"/>
              </a:rPr>
              <a:t> </a:t>
            </a:r>
            <a:r>
              <a:rPr sz="1800" dirty="0">
                <a:solidFill>
                  <a:srgbClr val="FF0000"/>
                </a:solidFill>
                <a:latin typeface="Calibri"/>
                <a:cs typeface="Calibri"/>
              </a:rPr>
              <a:t>acid</a:t>
            </a:r>
            <a:r>
              <a:rPr sz="1800" spc="-20" dirty="0">
                <a:solidFill>
                  <a:srgbClr val="FF0000"/>
                </a:solidFill>
                <a:latin typeface="Calibri"/>
                <a:cs typeface="Calibri"/>
              </a:rPr>
              <a:t> </a:t>
            </a:r>
            <a:r>
              <a:rPr sz="1800" spc="5" dirty="0">
                <a:solidFill>
                  <a:srgbClr val="FF0000"/>
                </a:solidFill>
                <a:latin typeface="Calibri"/>
                <a:cs typeface="Calibri"/>
              </a:rPr>
              <a:t>or</a:t>
            </a:r>
            <a:r>
              <a:rPr sz="1800" spc="-15" dirty="0">
                <a:solidFill>
                  <a:srgbClr val="FF0000"/>
                </a:solidFill>
                <a:latin typeface="Calibri"/>
                <a:cs typeface="Calibri"/>
              </a:rPr>
              <a:t> </a:t>
            </a:r>
            <a:r>
              <a:rPr sz="1800" dirty="0">
                <a:solidFill>
                  <a:srgbClr val="FF0000"/>
                </a:solidFill>
                <a:latin typeface="Calibri"/>
                <a:cs typeface="Calibri"/>
              </a:rPr>
              <a:t>a</a:t>
            </a:r>
            <a:r>
              <a:rPr sz="1800" spc="-10" dirty="0">
                <a:solidFill>
                  <a:srgbClr val="FF0000"/>
                </a:solidFill>
                <a:latin typeface="Calibri"/>
                <a:cs typeface="Calibri"/>
              </a:rPr>
              <a:t> </a:t>
            </a:r>
            <a:r>
              <a:rPr sz="1800" spc="-5" dirty="0">
                <a:solidFill>
                  <a:srgbClr val="FF0000"/>
                </a:solidFill>
                <a:latin typeface="Calibri"/>
                <a:cs typeface="Calibri"/>
              </a:rPr>
              <a:t>base?)</a:t>
            </a:r>
            <a:endParaRPr sz="1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58728" y="2404694"/>
            <a:ext cx="4252595" cy="3192145"/>
            <a:chOff x="4558728" y="2404694"/>
            <a:chExt cx="4252595" cy="3192145"/>
          </a:xfrm>
        </p:grpSpPr>
        <p:pic>
          <p:nvPicPr>
            <p:cNvPr id="3" name="object 3"/>
            <p:cNvPicPr/>
            <p:nvPr/>
          </p:nvPicPr>
          <p:blipFill>
            <a:blip r:embed="rId2" cstate="print"/>
            <a:stretch>
              <a:fillRect/>
            </a:stretch>
          </p:blipFill>
          <p:spPr>
            <a:xfrm>
              <a:off x="4558728" y="2404694"/>
              <a:ext cx="232191" cy="3104909"/>
            </a:xfrm>
            <a:prstGeom prst="rect">
              <a:avLst/>
            </a:prstGeom>
          </p:spPr>
        </p:pic>
        <p:sp>
          <p:nvSpPr>
            <p:cNvPr id="4" name="object 4"/>
            <p:cNvSpPr/>
            <p:nvPr/>
          </p:nvSpPr>
          <p:spPr>
            <a:xfrm>
              <a:off x="4674806" y="2530195"/>
              <a:ext cx="0" cy="2940685"/>
            </a:xfrm>
            <a:custGeom>
              <a:avLst/>
              <a:gdLst/>
              <a:ahLst/>
              <a:cxnLst/>
              <a:rect l="l" t="t" r="r" b="b"/>
              <a:pathLst>
                <a:path h="2940685">
                  <a:moveTo>
                    <a:pt x="0" y="2940202"/>
                  </a:moveTo>
                  <a:lnTo>
                    <a:pt x="0" y="0"/>
                  </a:lnTo>
                </a:path>
              </a:pathLst>
            </a:custGeom>
            <a:ln w="19354">
              <a:solidFill>
                <a:srgbClr val="000000"/>
              </a:solidFill>
            </a:ln>
          </p:spPr>
          <p:txBody>
            <a:bodyPr wrap="square" lIns="0" tIns="0" rIns="0" bIns="0" rtlCol="0"/>
            <a:lstStyle/>
            <a:p>
              <a:endParaRPr/>
            </a:p>
          </p:txBody>
        </p:sp>
        <p:sp>
          <p:nvSpPr>
            <p:cNvPr id="5" name="object 5"/>
            <p:cNvSpPr/>
            <p:nvPr/>
          </p:nvSpPr>
          <p:spPr>
            <a:xfrm>
              <a:off x="4640948" y="2530195"/>
              <a:ext cx="67945" cy="58419"/>
            </a:xfrm>
            <a:custGeom>
              <a:avLst/>
              <a:gdLst/>
              <a:ahLst/>
              <a:cxnLst/>
              <a:rect l="l" t="t" r="r" b="b"/>
              <a:pathLst>
                <a:path w="67945" h="58419">
                  <a:moveTo>
                    <a:pt x="0" y="58038"/>
                  </a:moveTo>
                  <a:lnTo>
                    <a:pt x="33858" y="0"/>
                  </a:lnTo>
                  <a:lnTo>
                    <a:pt x="67729" y="58026"/>
                  </a:lnTo>
                </a:path>
              </a:pathLst>
            </a:custGeom>
            <a:ln w="1935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45812" y="5364530"/>
              <a:ext cx="4165516" cy="232129"/>
            </a:xfrm>
            <a:prstGeom prst="rect">
              <a:avLst/>
            </a:prstGeom>
          </p:spPr>
        </p:pic>
        <p:sp>
          <p:nvSpPr>
            <p:cNvPr id="7" name="object 7"/>
            <p:cNvSpPr/>
            <p:nvPr/>
          </p:nvSpPr>
          <p:spPr>
            <a:xfrm>
              <a:off x="4674806" y="5470913"/>
              <a:ext cx="4000500" cy="0"/>
            </a:xfrm>
            <a:custGeom>
              <a:avLst/>
              <a:gdLst/>
              <a:ahLst/>
              <a:cxnLst/>
              <a:rect l="l" t="t" r="r" b="b"/>
              <a:pathLst>
                <a:path w="4000500">
                  <a:moveTo>
                    <a:pt x="0" y="0"/>
                  </a:moveTo>
                  <a:lnTo>
                    <a:pt x="3999953" y="0"/>
                  </a:lnTo>
                </a:path>
              </a:pathLst>
            </a:custGeom>
            <a:ln w="19354">
              <a:solidFill>
                <a:srgbClr val="000000"/>
              </a:solidFill>
            </a:ln>
          </p:spPr>
          <p:txBody>
            <a:bodyPr wrap="square" lIns="0" tIns="0" rIns="0" bIns="0" rtlCol="0"/>
            <a:lstStyle/>
            <a:p>
              <a:endParaRPr/>
            </a:p>
          </p:txBody>
        </p:sp>
        <p:sp>
          <p:nvSpPr>
            <p:cNvPr id="8" name="object 8"/>
            <p:cNvSpPr/>
            <p:nvPr/>
          </p:nvSpPr>
          <p:spPr>
            <a:xfrm>
              <a:off x="8616705" y="5437056"/>
              <a:ext cx="58419" cy="67945"/>
            </a:xfrm>
            <a:custGeom>
              <a:avLst/>
              <a:gdLst/>
              <a:ahLst/>
              <a:cxnLst/>
              <a:rect l="l" t="t" r="r" b="b"/>
              <a:pathLst>
                <a:path w="58420" h="67945">
                  <a:moveTo>
                    <a:pt x="0" y="0"/>
                  </a:moveTo>
                  <a:lnTo>
                    <a:pt x="58051" y="33858"/>
                  </a:lnTo>
                  <a:lnTo>
                    <a:pt x="0" y="67703"/>
                  </a:lnTo>
                </a:path>
              </a:pathLst>
            </a:custGeom>
            <a:ln w="19354">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5748850" y="2680312"/>
              <a:ext cx="130632" cy="130594"/>
            </a:xfrm>
            <a:prstGeom prst="rect">
              <a:avLst/>
            </a:prstGeom>
          </p:spPr>
        </p:pic>
        <p:pic>
          <p:nvPicPr>
            <p:cNvPr id="10" name="object 10"/>
            <p:cNvPicPr/>
            <p:nvPr/>
          </p:nvPicPr>
          <p:blipFill>
            <a:blip r:embed="rId4" cstate="print"/>
            <a:stretch>
              <a:fillRect/>
            </a:stretch>
          </p:blipFill>
          <p:spPr>
            <a:xfrm>
              <a:off x="5473082" y="3038205"/>
              <a:ext cx="130632" cy="130594"/>
            </a:xfrm>
            <a:prstGeom prst="rect">
              <a:avLst/>
            </a:prstGeom>
          </p:spPr>
        </p:pic>
        <p:pic>
          <p:nvPicPr>
            <p:cNvPr id="11" name="object 11"/>
            <p:cNvPicPr/>
            <p:nvPr/>
          </p:nvPicPr>
          <p:blipFill>
            <a:blip r:embed="rId5" cstate="print"/>
            <a:stretch>
              <a:fillRect/>
            </a:stretch>
          </p:blipFill>
          <p:spPr>
            <a:xfrm>
              <a:off x="5637575" y="3212316"/>
              <a:ext cx="130632" cy="130594"/>
            </a:xfrm>
            <a:prstGeom prst="rect">
              <a:avLst/>
            </a:prstGeom>
          </p:spPr>
        </p:pic>
        <p:pic>
          <p:nvPicPr>
            <p:cNvPr id="12" name="object 12"/>
            <p:cNvPicPr/>
            <p:nvPr/>
          </p:nvPicPr>
          <p:blipFill>
            <a:blip r:embed="rId5" cstate="print"/>
            <a:stretch>
              <a:fillRect/>
            </a:stretch>
          </p:blipFill>
          <p:spPr>
            <a:xfrm>
              <a:off x="5942371" y="2922134"/>
              <a:ext cx="130632" cy="130594"/>
            </a:xfrm>
            <a:prstGeom prst="rect">
              <a:avLst/>
            </a:prstGeom>
          </p:spPr>
        </p:pic>
        <p:pic>
          <p:nvPicPr>
            <p:cNvPr id="13" name="object 13"/>
            <p:cNvPicPr/>
            <p:nvPr/>
          </p:nvPicPr>
          <p:blipFill>
            <a:blip r:embed="rId6" cstate="print"/>
            <a:stretch>
              <a:fillRect/>
            </a:stretch>
          </p:blipFill>
          <p:spPr>
            <a:xfrm>
              <a:off x="5879477" y="3492828"/>
              <a:ext cx="130632" cy="130594"/>
            </a:xfrm>
            <a:prstGeom prst="rect">
              <a:avLst/>
            </a:prstGeom>
          </p:spPr>
        </p:pic>
        <p:pic>
          <p:nvPicPr>
            <p:cNvPr id="14" name="object 14"/>
            <p:cNvPicPr/>
            <p:nvPr/>
          </p:nvPicPr>
          <p:blipFill>
            <a:blip r:embed="rId7" cstate="print"/>
            <a:stretch>
              <a:fillRect/>
            </a:stretch>
          </p:blipFill>
          <p:spPr>
            <a:xfrm>
              <a:off x="7035768" y="3947450"/>
              <a:ext cx="130632" cy="130594"/>
            </a:xfrm>
            <a:prstGeom prst="rect">
              <a:avLst/>
            </a:prstGeom>
          </p:spPr>
        </p:pic>
        <p:pic>
          <p:nvPicPr>
            <p:cNvPr id="15" name="object 15"/>
            <p:cNvPicPr/>
            <p:nvPr/>
          </p:nvPicPr>
          <p:blipFill>
            <a:blip r:embed="rId5" cstate="print"/>
            <a:stretch>
              <a:fillRect/>
            </a:stretch>
          </p:blipFill>
          <p:spPr>
            <a:xfrm>
              <a:off x="5976237" y="3289701"/>
              <a:ext cx="130632" cy="130594"/>
            </a:xfrm>
            <a:prstGeom prst="rect">
              <a:avLst/>
            </a:prstGeom>
          </p:spPr>
        </p:pic>
        <p:pic>
          <p:nvPicPr>
            <p:cNvPr id="16" name="object 16"/>
            <p:cNvPicPr/>
            <p:nvPr/>
          </p:nvPicPr>
          <p:blipFill>
            <a:blip r:embed="rId8" cstate="print"/>
            <a:stretch>
              <a:fillRect/>
            </a:stretch>
          </p:blipFill>
          <p:spPr>
            <a:xfrm>
              <a:off x="7098662" y="4397235"/>
              <a:ext cx="130632" cy="130594"/>
            </a:xfrm>
            <a:prstGeom prst="rect">
              <a:avLst/>
            </a:prstGeom>
          </p:spPr>
        </p:pic>
        <p:pic>
          <p:nvPicPr>
            <p:cNvPr id="17" name="object 17"/>
            <p:cNvPicPr/>
            <p:nvPr/>
          </p:nvPicPr>
          <p:blipFill>
            <a:blip r:embed="rId6" cstate="print"/>
            <a:stretch>
              <a:fillRect/>
            </a:stretch>
          </p:blipFill>
          <p:spPr>
            <a:xfrm>
              <a:off x="6252006" y="2806063"/>
              <a:ext cx="130632" cy="130594"/>
            </a:xfrm>
            <a:prstGeom prst="rect">
              <a:avLst/>
            </a:prstGeom>
          </p:spPr>
        </p:pic>
        <p:pic>
          <p:nvPicPr>
            <p:cNvPr id="18" name="object 18"/>
            <p:cNvPicPr/>
            <p:nvPr/>
          </p:nvPicPr>
          <p:blipFill>
            <a:blip r:embed="rId9" cstate="print"/>
            <a:stretch>
              <a:fillRect/>
            </a:stretch>
          </p:blipFill>
          <p:spPr>
            <a:xfrm>
              <a:off x="7355079" y="3870070"/>
              <a:ext cx="130632" cy="130594"/>
            </a:xfrm>
            <a:prstGeom prst="rect">
              <a:avLst/>
            </a:prstGeom>
          </p:spPr>
        </p:pic>
      </p:grpSp>
      <p:sp>
        <p:nvSpPr>
          <p:cNvPr id="19" name="object 19"/>
          <p:cNvSpPr txBox="1"/>
          <p:nvPr/>
        </p:nvSpPr>
        <p:spPr>
          <a:xfrm>
            <a:off x="4612233" y="2211458"/>
            <a:ext cx="120014"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y</a:t>
            </a:r>
            <a:endParaRPr sz="1600">
              <a:latin typeface="Calibri"/>
              <a:cs typeface="Calibri"/>
            </a:endParaRPr>
          </a:p>
        </p:txBody>
      </p:sp>
      <p:sp>
        <p:nvSpPr>
          <p:cNvPr id="20" name="object 20"/>
          <p:cNvSpPr txBox="1"/>
          <p:nvPr/>
        </p:nvSpPr>
        <p:spPr>
          <a:xfrm>
            <a:off x="8728436" y="5294748"/>
            <a:ext cx="115570"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x</a:t>
            </a:r>
            <a:endParaRPr sz="1600">
              <a:latin typeface="Calibri"/>
              <a:cs typeface="Calibri"/>
            </a:endParaRPr>
          </a:p>
        </p:txBody>
      </p:sp>
      <p:sp>
        <p:nvSpPr>
          <p:cNvPr id="21" name="object 21"/>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22" name="object 22"/>
          <p:cNvSpPr txBox="1"/>
          <p:nvPr/>
        </p:nvSpPr>
        <p:spPr>
          <a:xfrm>
            <a:off x="230859" y="1592865"/>
            <a:ext cx="4256405" cy="4452620"/>
          </a:xfrm>
          <a:prstGeom prst="rect">
            <a:avLst/>
          </a:prstGeom>
        </p:spPr>
        <p:txBody>
          <a:bodyPr vert="horz" wrap="square" lIns="0" tIns="78740" rIns="0" bIns="0" rtlCol="0">
            <a:spAutoFit/>
          </a:bodyPr>
          <a:lstStyle/>
          <a:p>
            <a:pPr marL="195580" marR="33020" indent="-182880">
              <a:lnSpc>
                <a:spcPts val="2110"/>
              </a:lnSpc>
              <a:spcBef>
                <a:spcPts val="620"/>
              </a:spcBef>
              <a:buFont typeface="Arial"/>
              <a:buChar char="•"/>
              <a:tabLst>
                <a:tab pos="196215" algn="l"/>
              </a:tabLst>
            </a:pPr>
            <a:r>
              <a:rPr sz="2200" dirty="0">
                <a:latin typeface="Calibri"/>
                <a:cs typeface="Calibri"/>
              </a:rPr>
              <a:t>Assume</a:t>
            </a:r>
            <a:r>
              <a:rPr sz="2200" spc="-55" dirty="0">
                <a:latin typeface="Calibri"/>
                <a:cs typeface="Calibri"/>
              </a:rPr>
              <a:t> </a:t>
            </a:r>
            <a:r>
              <a:rPr sz="2200" dirty="0">
                <a:latin typeface="Calibri"/>
                <a:cs typeface="Calibri"/>
              </a:rPr>
              <a:t>each</a:t>
            </a:r>
            <a:r>
              <a:rPr sz="2200" spc="-40" dirty="0">
                <a:latin typeface="Calibri"/>
                <a:cs typeface="Calibri"/>
              </a:rPr>
              <a:t> </a:t>
            </a:r>
            <a:r>
              <a:rPr sz="2200" spc="5" dirty="0">
                <a:latin typeface="Calibri"/>
                <a:cs typeface="Calibri"/>
              </a:rPr>
              <a:t>of</a:t>
            </a:r>
            <a:r>
              <a:rPr sz="2200" spc="-35" dirty="0">
                <a:latin typeface="Calibri"/>
                <a:cs typeface="Calibri"/>
              </a:rPr>
              <a:t> </a:t>
            </a:r>
            <a:r>
              <a:rPr sz="2200" dirty="0">
                <a:latin typeface="Calibri"/>
                <a:cs typeface="Calibri"/>
              </a:rPr>
              <a:t>the</a:t>
            </a:r>
            <a:r>
              <a:rPr sz="2200" spc="-5" dirty="0">
                <a:latin typeface="Calibri"/>
                <a:cs typeface="Calibri"/>
              </a:rPr>
              <a:t> </a:t>
            </a:r>
            <a:r>
              <a:rPr sz="2200" dirty="0">
                <a:latin typeface="Calibri"/>
                <a:cs typeface="Calibri"/>
              </a:rPr>
              <a:t>compounds</a:t>
            </a:r>
            <a:r>
              <a:rPr sz="2200" spc="-80" dirty="0">
                <a:latin typeface="Calibri"/>
                <a:cs typeface="Calibri"/>
              </a:rPr>
              <a:t> </a:t>
            </a:r>
            <a:r>
              <a:rPr sz="2200" spc="-10" dirty="0">
                <a:latin typeface="Calibri"/>
                <a:cs typeface="Calibri"/>
              </a:rPr>
              <a:t>we </a:t>
            </a:r>
            <a:r>
              <a:rPr sz="2200" spc="-480" dirty="0">
                <a:latin typeface="Calibri"/>
                <a:cs typeface="Calibri"/>
              </a:rPr>
              <a:t> </a:t>
            </a:r>
            <a:r>
              <a:rPr sz="2200" spc="-10" dirty="0">
                <a:latin typeface="Calibri"/>
                <a:cs typeface="Calibri"/>
              </a:rPr>
              <a:t>are </a:t>
            </a:r>
            <a:r>
              <a:rPr sz="2200" spc="-5" dirty="0">
                <a:latin typeface="Calibri"/>
                <a:cs typeface="Calibri"/>
              </a:rPr>
              <a:t>going </a:t>
            </a:r>
            <a:r>
              <a:rPr sz="2200" spc="-10" dirty="0">
                <a:latin typeface="Calibri"/>
                <a:cs typeface="Calibri"/>
              </a:rPr>
              <a:t>to </a:t>
            </a:r>
            <a:r>
              <a:rPr sz="2200" spc="-5" dirty="0">
                <a:latin typeface="Calibri"/>
                <a:cs typeface="Calibri"/>
              </a:rPr>
              <a:t>classify has </a:t>
            </a:r>
            <a:r>
              <a:rPr sz="2200" dirty="0">
                <a:latin typeface="Calibri"/>
                <a:cs typeface="Calibri"/>
              </a:rPr>
              <a:t>only </a:t>
            </a:r>
            <a:r>
              <a:rPr sz="2200" spc="-5" dirty="0">
                <a:latin typeface="Calibri"/>
                <a:cs typeface="Calibri"/>
              </a:rPr>
              <a:t>two </a:t>
            </a:r>
            <a:r>
              <a:rPr sz="2200" dirty="0">
                <a:latin typeface="Calibri"/>
                <a:cs typeface="Calibri"/>
              </a:rPr>
              <a:t> </a:t>
            </a:r>
            <a:r>
              <a:rPr sz="2200" spc="-10" dirty="0">
                <a:latin typeface="Calibri"/>
                <a:cs typeface="Calibri"/>
              </a:rPr>
              <a:t>features:</a:t>
            </a:r>
            <a:r>
              <a:rPr sz="2200" spc="-65" dirty="0">
                <a:latin typeface="Calibri"/>
                <a:cs typeface="Calibri"/>
              </a:rPr>
              <a:t> </a:t>
            </a:r>
            <a:r>
              <a:rPr sz="2200" dirty="0">
                <a:latin typeface="Calibri"/>
                <a:cs typeface="Calibri"/>
              </a:rPr>
              <a:t>x</a:t>
            </a:r>
            <a:r>
              <a:rPr sz="2200" spc="-15" dirty="0">
                <a:latin typeface="Calibri"/>
                <a:cs typeface="Calibri"/>
              </a:rPr>
              <a:t> </a:t>
            </a:r>
            <a:r>
              <a:rPr sz="2200" spc="-5" dirty="0">
                <a:latin typeface="Calibri"/>
                <a:cs typeface="Calibri"/>
              </a:rPr>
              <a:t>and</a:t>
            </a:r>
            <a:r>
              <a:rPr sz="2200" spc="-10" dirty="0">
                <a:latin typeface="Calibri"/>
                <a:cs typeface="Calibri"/>
              </a:rPr>
              <a:t> </a:t>
            </a:r>
            <a:r>
              <a:rPr sz="2200" spc="-70" dirty="0">
                <a:latin typeface="Calibri"/>
                <a:cs typeface="Calibri"/>
              </a:rPr>
              <a:t>y.</a:t>
            </a:r>
            <a:endParaRPr sz="2200" dirty="0">
              <a:latin typeface="Calibri"/>
              <a:cs typeface="Calibri"/>
            </a:endParaRPr>
          </a:p>
          <a:p>
            <a:pPr marL="195580" marR="104139" indent="-182880">
              <a:lnSpc>
                <a:spcPts val="2110"/>
              </a:lnSpc>
              <a:spcBef>
                <a:spcPts val="535"/>
              </a:spcBef>
              <a:buFont typeface="Arial"/>
              <a:buChar char="•"/>
              <a:tabLst>
                <a:tab pos="196215" algn="l"/>
              </a:tabLst>
            </a:pPr>
            <a:r>
              <a:rPr sz="2200" spc="-30" dirty="0">
                <a:latin typeface="Calibri"/>
                <a:cs typeface="Calibri"/>
              </a:rPr>
              <a:t>We </a:t>
            </a:r>
            <a:r>
              <a:rPr sz="2200" dirty="0">
                <a:latin typeface="Calibri"/>
                <a:cs typeface="Calibri"/>
              </a:rPr>
              <a:t>know the </a:t>
            </a:r>
            <a:r>
              <a:rPr sz="2200" spc="-5" dirty="0">
                <a:latin typeface="Calibri"/>
                <a:cs typeface="Calibri"/>
              </a:rPr>
              <a:t>values </a:t>
            </a:r>
            <a:r>
              <a:rPr sz="2200" spc="5" dirty="0">
                <a:latin typeface="Calibri"/>
                <a:cs typeface="Calibri"/>
              </a:rPr>
              <a:t>of </a:t>
            </a:r>
            <a:r>
              <a:rPr sz="2200" dirty="0">
                <a:latin typeface="Calibri"/>
                <a:cs typeface="Calibri"/>
              </a:rPr>
              <a:t>x </a:t>
            </a:r>
            <a:r>
              <a:rPr sz="2200" spc="-5" dirty="0">
                <a:latin typeface="Calibri"/>
                <a:cs typeface="Calibri"/>
              </a:rPr>
              <a:t>and </a:t>
            </a:r>
            <a:r>
              <a:rPr sz="2200" dirty="0">
                <a:latin typeface="Calibri"/>
                <a:cs typeface="Calibri"/>
              </a:rPr>
              <a:t>y </a:t>
            </a:r>
            <a:r>
              <a:rPr sz="2200" spc="-15" dirty="0">
                <a:latin typeface="Calibri"/>
                <a:cs typeface="Calibri"/>
              </a:rPr>
              <a:t>for </a:t>
            </a:r>
            <a:r>
              <a:rPr sz="2200" spc="-10" dirty="0">
                <a:latin typeface="Calibri"/>
                <a:cs typeface="Calibri"/>
              </a:rPr>
              <a:t> </a:t>
            </a:r>
            <a:r>
              <a:rPr sz="2200" dirty="0">
                <a:latin typeface="Calibri"/>
                <a:cs typeface="Calibri"/>
              </a:rPr>
              <a:t>our </a:t>
            </a:r>
            <a:r>
              <a:rPr sz="2200" spc="-10" dirty="0">
                <a:latin typeface="Calibri"/>
                <a:cs typeface="Calibri"/>
              </a:rPr>
              <a:t>training </a:t>
            </a:r>
            <a:r>
              <a:rPr sz="2200" spc="-5" dirty="0">
                <a:latin typeface="Calibri"/>
                <a:cs typeface="Calibri"/>
              </a:rPr>
              <a:t>set, </a:t>
            </a:r>
            <a:r>
              <a:rPr sz="2200" dirty="0">
                <a:latin typeface="Calibri"/>
                <a:cs typeface="Calibri"/>
              </a:rPr>
              <a:t>which </a:t>
            </a:r>
            <a:r>
              <a:rPr sz="2200" spc="-10" dirty="0">
                <a:latin typeface="Calibri"/>
                <a:cs typeface="Calibri"/>
              </a:rPr>
              <a:t>contains </a:t>
            </a:r>
            <a:r>
              <a:rPr sz="2200" spc="-5" dirty="0">
                <a:latin typeface="Calibri"/>
                <a:cs typeface="Calibri"/>
              </a:rPr>
              <a:t> </a:t>
            </a:r>
            <a:r>
              <a:rPr sz="2200" dirty="0">
                <a:latin typeface="Calibri"/>
                <a:cs typeface="Calibri"/>
              </a:rPr>
              <a:t>both</a:t>
            </a:r>
            <a:r>
              <a:rPr sz="2200" spc="-60" dirty="0">
                <a:latin typeface="Calibri"/>
                <a:cs typeface="Calibri"/>
              </a:rPr>
              <a:t> </a:t>
            </a:r>
            <a:r>
              <a:rPr sz="2200" spc="-5" dirty="0">
                <a:latin typeface="Calibri"/>
                <a:cs typeface="Calibri"/>
              </a:rPr>
              <a:t>cancer</a:t>
            </a:r>
            <a:r>
              <a:rPr sz="2200" spc="-50" dirty="0">
                <a:latin typeface="Calibri"/>
                <a:cs typeface="Calibri"/>
              </a:rPr>
              <a:t> </a:t>
            </a:r>
            <a:r>
              <a:rPr sz="2200" spc="-5" dirty="0">
                <a:latin typeface="Calibri"/>
                <a:cs typeface="Calibri"/>
              </a:rPr>
              <a:t>killing</a:t>
            </a:r>
            <a:r>
              <a:rPr sz="2200" spc="-35" dirty="0">
                <a:latin typeface="Calibri"/>
                <a:cs typeface="Calibri"/>
              </a:rPr>
              <a:t> </a:t>
            </a:r>
            <a:r>
              <a:rPr sz="2200" dirty="0">
                <a:latin typeface="Calibri"/>
                <a:cs typeface="Calibri"/>
              </a:rPr>
              <a:t>compounds</a:t>
            </a:r>
            <a:r>
              <a:rPr sz="2200" spc="-50" dirty="0">
                <a:latin typeface="Calibri"/>
                <a:cs typeface="Calibri"/>
              </a:rPr>
              <a:t> </a:t>
            </a:r>
            <a:r>
              <a:rPr sz="2200" spc="-5" dirty="0">
                <a:latin typeface="Calibri"/>
                <a:cs typeface="Calibri"/>
              </a:rPr>
              <a:t>and </a:t>
            </a:r>
            <a:r>
              <a:rPr sz="2200" spc="-480" dirty="0">
                <a:latin typeface="Calibri"/>
                <a:cs typeface="Calibri"/>
              </a:rPr>
              <a:t> </a:t>
            </a:r>
            <a:r>
              <a:rPr sz="2200" spc="5" dirty="0">
                <a:latin typeface="Calibri"/>
                <a:cs typeface="Calibri"/>
              </a:rPr>
              <a:t>ones</a:t>
            </a:r>
            <a:r>
              <a:rPr sz="2200" spc="-5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do</a:t>
            </a:r>
            <a:r>
              <a:rPr sz="2200" spc="-15" dirty="0">
                <a:latin typeface="Calibri"/>
                <a:cs typeface="Calibri"/>
              </a:rPr>
              <a:t> </a:t>
            </a:r>
            <a:r>
              <a:rPr sz="2200" dirty="0">
                <a:latin typeface="Calibri"/>
                <a:cs typeface="Calibri"/>
              </a:rPr>
              <a:t>not</a:t>
            </a:r>
            <a:r>
              <a:rPr sz="2200" spc="-15" dirty="0">
                <a:latin typeface="Calibri"/>
                <a:cs typeface="Calibri"/>
              </a:rPr>
              <a:t>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195580" marR="292100" indent="-182880">
              <a:lnSpc>
                <a:spcPts val="2110"/>
              </a:lnSpc>
              <a:spcBef>
                <a:spcPts val="540"/>
              </a:spcBef>
              <a:buFont typeface="Arial"/>
              <a:buChar char="•"/>
              <a:tabLst>
                <a:tab pos="196215" algn="l"/>
              </a:tabLst>
            </a:pPr>
            <a:r>
              <a:rPr sz="2200" spc="-15" dirty="0">
                <a:latin typeface="Calibri"/>
                <a:cs typeface="Calibri"/>
              </a:rPr>
              <a:t>First,</a:t>
            </a:r>
            <a:r>
              <a:rPr sz="2200" spc="-35" dirty="0">
                <a:latin typeface="Calibri"/>
                <a:cs typeface="Calibri"/>
              </a:rPr>
              <a:t> </a:t>
            </a:r>
            <a:r>
              <a:rPr sz="2200" spc="-10" dirty="0">
                <a:latin typeface="Calibri"/>
                <a:cs typeface="Calibri"/>
              </a:rPr>
              <a:t>we</a:t>
            </a:r>
            <a:r>
              <a:rPr sz="2200" spc="-25" dirty="0">
                <a:latin typeface="Calibri"/>
                <a:cs typeface="Calibri"/>
              </a:rPr>
              <a:t> </a:t>
            </a:r>
            <a:r>
              <a:rPr sz="2200" dirty="0">
                <a:latin typeface="Calibri"/>
                <a:cs typeface="Calibri"/>
              </a:rPr>
              <a:t>will</a:t>
            </a:r>
            <a:r>
              <a:rPr sz="2200" spc="-40" dirty="0">
                <a:latin typeface="Calibri"/>
                <a:cs typeface="Calibri"/>
              </a:rPr>
              <a:t> </a:t>
            </a:r>
            <a:r>
              <a:rPr sz="2200" dirty="0">
                <a:latin typeface="Calibri"/>
                <a:cs typeface="Calibri"/>
              </a:rPr>
              <a:t>plot</a:t>
            </a:r>
            <a:r>
              <a:rPr sz="2200" spc="-25"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compounds </a:t>
            </a:r>
            <a:r>
              <a:rPr sz="2200" spc="-484" dirty="0">
                <a:latin typeface="Calibri"/>
                <a:cs typeface="Calibri"/>
              </a:rPr>
              <a:t> </a:t>
            </a:r>
            <a:r>
              <a:rPr sz="2200" spc="-5" dirty="0">
                <a:latin typeface="Calibri"/>
                <a:cs typeface="Calibri"/>
              </a:rPr>
              <a:t>using</a:t>
            </a:r>
            <a:r>
              <a:rPr sz="2200" spc="-35"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two</a:t>
            </a:r>
            <a:r>
              <a:rPr sz="2200" spc="-15" dirty="0">
                <a:latin typeface="Calibri"/>
                <a:cs typeface="Calibri"/>
              </a:rPr>
              <a:t> features</a:t>
            </a:r>
            <a:r>
              <a:rPr sz="2200" spc="-45" dirty="0">
                <a:latin typeface="Calibri"/>
                <a:cs typeface="Calibri"/>
              </a:rPr>
              <a:t> </a:t>
            </a:r>
            <a:r>
              <a:rPr sz="2200" dirty="0">
                <a:latin typeface="Calibri"/>
                <a:cs typeface="Calibri"/>
              </a:rPr>
              <a:t>x</a:t>
            </a:r>
            <a:r>
              <a:rPr sz="2200" spc="10" dirty="0">
                <a:latin typeface="Calibri"/>
                <a:cs typeface="Calibri"/>
              </a:rPr>
              <a:t> </a:t>
            </a:r>
            <a:r>
              <a:rPr sz="2200" spc="-5" dirty="0">
                <a:latin typeface="Calibri"/>
                <a:cs typeface="Calibri"/>
              </a:rPr>
              <a:t>and</a:t>
            </a:r>
            <a:r>
              <a:rPr sz="2200" spc="-35" dirty="0">
                <a:latin typeface="Calibri"/>
                <a:cs typeface="Calibri"/>
              </a:rPr>
              <a:t> </a:t>
            </a:r>
            <a:r>
              <a:rPr sz="2200" spc="-70" dirty="0">
                <a:latin typeface="Calibri"/>
                <a:cs typeface="Calibri"/>
              </a:rPr>
              <a:t>y.</a:t>
            </a:r>
            <a:endParaRPr sz="2200" dirty="0">
              <a:latin typeface="Calibri"/>
              <a:cs typeface="Calibri"/>
            </a:endParaRPr>
          </a:p>
          <a:p>
            <a:pPr marL="195580" marR="339725" indent="-183515">
              <a:lnSpc>
                <a:spcPct val="79700"/>
              </a:lnSpc>
              <a:spcBef>
                <a:spcPts val="560"/>
              </a:spcBef>
              <a:buFont typeface="Arial"/>
              <a:buChar char="•"/>
              <a:tabLst>
                <a:tab pos="196215" algn="l"/>
              </a:tabLst>
            </a:pPr>
            <a:r>
              <a:rPr sz="2200" dirty="0">
                <a:latin typeface="Calibri"/>
                <a:cs typeface="Calibri"/>
              </a:rPr>
              <a:t>Black</a:t>
            </a:r>
            <a:r>
              <a:rPr sz="2200" spc="-60" dirty="0">
                <a:latin typeface="Calibri"/>
                <a:cs typeface="Calibri"/>
              </a:rPr>
              <a:t> </a:t>
            </a:r>
            <a:r>
              <a:rPr sz="2200" dirty="0">
                <a:latin typeface="Calibri"/>
                <a:cs typeface="Calibri"/>
              </a:rPr>
              <a:t>dots</a:t>
            </a:r>
            <a:r>
              <a:rPr sz="2200" spc="-65" dirty="0">
                <a:latin typeface="Calibri"/>
                <a:cs typeface="Calibri"/>
              </a:rPr>
              <a:t> </a:t>
            </a:r>
            <a:r>
              <a:rPr sz="2200" spc="-10" dirty="0">
                <a:latin typeface="Calibri"/>
                <a:cs typeface="Calibri"/>
              </a:rPr>
              <a:t>represent</a:t>
            </a:r>
            <a:r>
              <a:rPr sz="2200" spc="-35" dirty="0">
                <a:latin typeface="Calibri"/>
                <a:cs typeface="Calibri"/>
              </a:rPr>
              <a:t> </a:t>
            </a:r>
            <a:r>
              <a:rPr sz="2200" dirty="0">
                <a:latin typeface="Calibri"/>
                <a:cs typeface="Calibri"/>
              </a:rPr>
              <a:t>compounds </a:t>
            </a:r>
            <a:r>
              <a:rPr sz="2200" spc="-480" dirty="0">
                <a:latin typeface="Calibri"/>
                <a:cs typeface="Calibri"/>
              </a:rPr>
              <a:t> </a:t>
            </a:r>
            <a:r>
              <a:rPr sz="2200" spc="-10" dirty="0">
                <a:latin typeface="Calibri"/>
                <a:cs typeface="Calibri"/>
              </a:rPr>
              <a:t>that</a:t>
            </a:r>
            <a:r>
              <a:rPr sz="2200" spc="-4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known</a:t>
            </a:r>
            <a:r>
              <a:rPr sz="2200" spc="-50" dirty="0">
                <a:latin typeface="Calibri"/>
                <a:cs typeface="Calibri"/>
              </a:rPr>
              <a:t> </a:t>
            </a:r>
            <a:r>
              <a:rPr sz="2200" u="heavy" dirty="0">
                <a:uFill>
                  <a:solidFill>
                    <a:srgbClr val="000000"/>
                  </a:solidFill>
                </a:uFill>
                <a:latin typeface="Calibri"/>
                <a:cs typeface="Calibri"/>
              </a:rPr>
              <a:t>not</a:t>
            </a:r>
            <a:r>
              <a:rPr sz="2200" spc="-25" dirty="0">
                <a:latin typeface="Calibri"/>
                <a:cs typeface="Calibri"/>
              </a:rPr>
              <a:t> </a:t>
            </a:r>
            <a:r>
              <a:rPr sz="2200" spc="-10" dirty="0">
                <a:latin typeface="Calibri"/>
                <a:cs typeface="Calibri"/>
              </a:rPr>
              <a:t>to</a:t>
            </a:r>
            <a:r>
              <a:rPr sz="2200" spc="-5" dirty="0">
                <a:latin typeface="Calibri"/>
                <a:cs typeface="Calibri"/>
              </a:rPr>
              <a:t> 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195580" indent="-183515">
              <a:lnSpc>
                <a:spcPts val="2640"/>
              </a:lnSpc>
              <a:buFont typeface="Arial"/>
              <a:buChar char="•"/>
              <a:tabLst>
                <a:tab pos="196215" algn="l"/>
              </a:tabLst>
            </a:pPr>
            <a:r>
              <a:rPr sz="2200" spc="-5" dirty="0">
                <a:latin typeface="Calibri"/>
                <a:cs typeface="Calibri"/>
              </a:rPr>
              <a:t>White</a:t>
            </a:r>
            <a:r>
              <a:rPr sz="2200" spc="-45" dirty="0">
                <a:latin typeface="Calibri"/>
                <a:cs typeface="Calibri"/>
              </a:rPr>
              <a:t> </a:t>
            </a:r>
            <a:r>
              <a:rPr sz="2200" dirty="0">
                <a:latin typeface="Calibri"/>
                <a:cs typeface="Calibri"/>
              </a:rPr>
              <a:t>dots</a:t>
            </a:r>
            <a:r>
              <a:rPr sz="2200" spc="-25" dirty="0">
                <a:latin typeface="Calibri"/>
                <a:cs typeface="Calibri"/>
              </a:rPr>
              <a:t> </a:t>
            </a:r>
            <a:r>
              <a:rPr sz="2200" spc="-10" dirty="0">
                <a:latin typeface="Calibri"/>
                <a:cs typeface="Calibri"/>
              </a:rPr>
              <a:t>are</a:t>
            </a:r>
            <a:r>
              <a:rPr sz="2200" spc="-20" dirty="0">
                <a:latin typeface="Calibri"/>
                <a:cs typeface="Calibri"/>
              </a:rPr>
              <a:t> </a:t>
            </a:r>
            <a:r>
              <a:rPr sz="2200" spc="5" dirty="0">
                <a:latin typeface="Calibri"/>
                <a:cs typeface="Calibri"/>
              </a:rPr>
              <a:t>known</a:t>
            </a:r>
            <a:r>
              <a:rPr sz="2200" spc="-55" dirty="0">
                <a:latin typeface="Calibri"/>
                <a:cs typeface="Calibri"/>
              </a:rPr>
              <a:t> </a:t>
            </a:r>
            <a:r>
              <a:rPr sz="2200" spc="-10" dirty="0">
                <a:latin typeface="Calibri"/>
                <a:cs typeface="Calibri"/>
              </a:rPr>
              <a:t>to</a:t>
            </a:r>
            <a:r>
              <a:rPr sz="2200" spc="-15" dirty="0">
                <a:latin typeface="Calibri"/>
                <a:cs typeface="Calibri"/>
              </a:rPr>
              <a:t> </a:t>
            </a:r>
            <a:r>
              <a:rPr sz="2200" spc="-5" dirty="0">
                <a:latin typeface="Calibri"/>
                <a:cs typeface="Calibri"/>
              </a:rPr>
              <a:t>kill</a:t>
            </a:r>
            <a:r>
              <a:rPr sz="2200" spc="-30" dirty="0">
                <a:latin typeface="Calibri"/>
                <a:cs typeface="Calibri"/>
              </a:rPr>
              <a:t> </a:t>
            </a:r>
            <a:r>
              <a:rPr sz="2200" spc="-35" dirty="0">
                <a:latin typeface="Calibri"/>
                <a:cs typeface="Calibri"/>
              </a:rPr>
              <a:t>cancer.</a:t>
            </a:r>
            <a:endParaRPr sz="2200" dirty="0">
              <a:latin typeface="Calibri"/>
              <a:cs typeface="Calibri"/>
            </a:endParaRPr>
          </a:p>
          <a:p>
            <a:pPr marL="195580" marR="229870" indent="-182880">
              <a:lnSpc>
                <a:spcPts val="2110"/>
              </a:lnSpc>
              <a:spcBef>
                <a:spcPts val="509"/>
              </a:spcBef>
              <a:buFont typeface="Arial"/>
              <a:buChar char="•"/>
              <a:tabLst>
                <a:tab pos="196215" algn="l"/>
              </a:tabLst>
            </a:pPr>
            <a:r>
              <a:rPr sz="2200" spc="-25" dirty="0">
                <a:latin typeface="Calibri"/>
                <a:cs typeface="Calibri"/>
              </a:rPr>
              <a:t>Clearly, </a:t>
            </a:r>
            <a:r>
              <a:rPr sz="2200" dirty="0">
                <a:latin typeface="Calibri"/>
                <a:cs typeface="Calibri"/>
              </a:rPr>
              <a:t>the </a:t>
            </a:r>
            <a:r>
              <a:rPr sz="2200" spc="-5" dirty="0">
                <a:latin typeface="Calibri"/>
                <a:cs typeface="Calibri"/>
              </a:rPr>
              <a:t>cancer killing </a:t>
            </a:r>
            <a:r>
              <a:rPr sz="2200" dirty="0">
                <a:latin typeface="Calibri"/>
                <a:cs typeface="Calibri"/>
              </a:rPr>
              <a:t> compounds </a:t>
            </a:r>
            <a:r>
              <a:rPr sz="2200" spc="-10" dirty="0">
                <a:latin typeface="Calibri"/>
                <a:cs typeface="Calibri"/>
              </a:rPr>
              <a:t>are clustered </a:t>
            </a:r>
            <a:r>
              <a:rPr sz="2200" spc="-25" dirty="0">
                <a:latin typeface="Calibri"/>
                <a:cs typeface="Calibri"/>
              </a:rPr>
              <a:t>away </a:t>
            </a:r>
            <a:r>
              <a:rPr sz="2200" spc="-20" dirty="0">
                <a:latin typeface="Calibri"/>
                <a:cs typeface="Calibri"/>
              </a:rPr>
              <a:t> </a:t>
            </a:r>
            <a:r>
              <a:rPr sz="2200" spc="-5" dirty="0">
                <a:latin typeface="Calibri"/>
                <a:cs typeface="Calibri"/>
              </a:rPr>
              <a:t>from</a:t>
            </a:r>
            <a:r>
              <a:rPr sz="2200" spc="-60" dirty="0">
                <a:latin typeface="Calibri"/>
                <a:cs typeface="Calibri"/>
              </a:rPr>
              <a:t> </a:t>
            </a:r>
            <a:r>
              <a:rPr sz="2200" dirty="0">
                <a:latin typeface="Calibri"/>
                <a:cs typeface="Calibri"/>
              </a:rPr>
              <a:t>those</a:t>
            </a:r>
            <a:r>
              <a:rPr sz="2200" spc="-15"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do</a:t>
            </a:r>
            <a:r>
              <a:rPr sz="2200" spc="-15" dirty="0">
                <a:latin typeface="Calibri"/>
                <a:cs typeface="Calibri"/>
              </a:rPr>
              <a:t> </a:t>
            </a:r>
            <a:r>
              <a:rPr sz="2200" dirty="0">
                <a:latin typeface="Calibri"/>
                <a:cs typeface="Calibri"/>
              </a:rPr>
              <a:t>not</a:t>
            </a:r>
            <a:r>
              <a:rPr sz="2200" spc="-15" dirty="0">
                <a:latin typeface="Calibri"/>
                <a:cs typeface="Calibri"/>
              </a:rPr>
              <a:t>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p:txBody>
      </p:sp>
      <p:sp>
        <p:nvSpPr>
          <p:cNvPr id="23" name="object 23"/>
          <p:cNvSpPr txBox="1"/>
          <p:nvPr/>
        </p:nvSpPr>
        <p:spPr>
          <a:xfrm>
            <a:off x="7393940" y="4132579"/>
            <a:ext cx="12553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Cancer</a:t>
            </a:r>
            <a:r>
              <a:rPr sz="1800" spc="-75" dirty="0">
                <a:latin typeface="Calibri"/>
                <a:cs typeface="Calibri"/>
              </a:rPr>
              <a:t> </a:t>
            </a:r>
            <a:r>
              <a:rPr sz="1800" spc="-5" dirty="0">
                <a:latin typeface="Calibri"/>
                <a:cs typeface="Calibri"/>
              </a:rPr>
              <a:t>killing</a:t>
            </a:r>
            <a:endParaRPr sz="1800">
              <a:latin typeface="Calibri"/>
              <a:cs typeface="Calibri"/>
            </a:endParaRPr>
          </a:p>
        </p:txBody>
      </p:sp>
      <p:sp>
        <p:nvSpPr>
          <p:cNvPr id="24" name="object 24"/>
          <p:cNvSpPr txBox="1"/>
          <p:nvPr/>
        </p:nvSpPr>
        <p:spPr>
          <a:xfrm>
            <a:off x="5031587" y="2227656"/>
            <a:ext cx="16236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Not</a:t>
            </a:r>
            <a:r>
              <a:rPr sz="1800" spc="-65" dirty="0">
                <a:latin typeface="Calibri"/>
                <a:cs typeface="Calibri"/>
              </a:rPr>
              <a:t> </a:t>
            </a:r>
            <a:r>
              <a:rPr sz="1800" spc="-10" dirty="0">
                <a:latin typeface="Calibri"/>
                <a:cs typeface="Calibri"/>
              </a:rPr>
              <a:t>cancer</a:t>
            </a:r>
            <a:r>
              <a:rPr sz="1800" spc="-15" dirty="0">
                <a:latin typeface="Calibri"/>
                <a:cs typeface="Calibri"/>
              </a:rPr>
              <a:t> </a:t>
            </a:r>
            <a:r>
              <a:rPr sz="1800" spc="-5" dirty="0">
                <a:latin typeface="Calibri"/>
                <a:cs typeface="Calibri"/>
              </a:rPr>
              <a:t>killing</a:t>
            </a:r>
            <a:endParaRPr sz="1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58728" y="2365806"/>
            <a:ext cx="4252595" cy="3192145"/>
            <a:chOff x="4558728" y="2365806"/>
            <a:chExt cx="4252595" cy="3192145"/>
          </a:xfrm>
        </p:grpSpPr>
        <p:pic>
          <p:nvPicPr>
            <p:cNvPr id="3" name="object 3"/>
            <p:cNvPicPr/>
            <p:nvPr/>
          </p:nvPicPr>
          <p:blipFill>
            <a:blip r:embed="rId2" cstate="print"/>
            <a:stretch>
              <a:fillRect/>
            </a:stretch>
          </p:blipFill>
          <p:spPr>
            <a:xfrm>
              <a:off x="4558728" y="2365806"/>
              <a:ext cx="232191" cy="3104902"/>
            </a:xfrm>
            <a:prstGeom prst="rect">
              <a:avLst/>
            </a:prstGeom>
          </p:spPr>
        </p:pic>
        <p:sp>
          <p:nvSpPr>
            <p:cNvPr id="4" name="object 4"/>
            <p:cNvSpPr/>
            <p:nvPr/>
          </p:nvSpPr>
          <p:spPr>
            <a:xfrm>
              <a:off x="4674806" y="2491300"/>
              <a:ext cx="0" cy="2940685"/>
            </a:xfrm>
            <a:custGeom>
              <a:avLst/>
              <a:gdLst/>
              <a:ahLst/>
              <a:cxnLst/>
              <a:rect l="l" t="t" r="r" b="b"/>
              <a:pathLst>
                <a:path h="2940685">
                  <a:moveTo>
                    <a:pt x="0" y="2940202"/>
                  </a:moveTo>
                  <a:lnTo>
                    <a:pt x="0" y="0"/>
                  </a:lnTo>
                </a:path>
              </a:pathLst>
            </a:custGeom>
            <a:ln w="19354">
              <a:solidFill>
                <a:srgbClr val="000000"/>
              </a:solidFill>
            </a:ln>
          </p:spPr>
          <p:txBody>
            <a:bodyPr wrap="square" lIns="0" tIns="0" rIns="0" bIns="0" rtlCol="0"/>
            <a:lstStyle/>
            <a:p>
              <a:endParaRPr/>
            </a:p>
          </p:txBody>
        </p:sp>
        <p:sp>
          <p:nvSpPr>
            <p:cNvPr id="5" name="object 5"/>
            <p:cNvSpPr/>
            <p:nvPr/>
          </p:nvSpPr>
          <p:spPr>
            <a:xfrm>
              <a:off x="4640948" y="2491300"/>
              <a:ext cx="67945" cy="58419"/>
            </a:xfrm>
            <a:custGeom>
              <a:avLst/>
              <a:gdLst/>
              <a:ahLst/>
              <a:cxnLst/>
              <a:rect l="l" t="t" r="r" b="b"/>
              <a:pathLst>
                <a:path w="67945" h="58419">
                  <a:moveTo>
                    <a:pt x="0" y="58038"/>
                  </a:moveTo>
                  <a:lnTo>
                    <a:pt x="33858" y="0"/>
                  </a:lnTo>
                  <a:lnTo>
                    <a:pt x="67729" y="58026"/>
                  </a:lnTo>
                </a:path>
              </a:pathLst>
            </a:custGeom>
            <a:ln w="1935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45812" y="5325630"/>
              <a:ext cx="4165516" cy="232134"/>
            </a:xfrm>
            <a:prstGeom prst="rect">
              <a:avLst/>
            </a:prstGeom>
          </p:spPr>
        </p:pic>
        <p:sp>
          <p:nvSpPr>
            <p:cNvPr id="7" name="object 7"/>
            <p:cNvSpPr/>
            <p:nvPr/>
          </p:nvSpPr>
          <p:spPr>
            <a:xfrm>
              <a:off x="4674806" y="5432018"/>
              <a:ext cx="4000500" cy="0"/>
            </a:xfrm>
            <a:custGeom>
              <a:avLst/>
              <a:gdLst/>
              <a:ahLst/>
              <a:cxnLst/>
              <a:rect l="l" t="t" r="r" b="b"/>
              <a:pathLst>
                <a:path w="4000500">
                  <a:moveTo>
                    <a:pt x="0" y="0"/>
                  </a:moveTo>
                  <a:lnTo>
                    <a:pt x="3999953" y="0"/>
                  </a:lnTo>
                </a:path>
              </a:pathLst>
            </a:custGeom>
            <a:ln w="19354">
              <a:solidFill>
                <a:srgbClr val="000000"/>
              </a:solidFill>
            </a:ln>
          </p:spPr>
          <p:txBody>
            <a:bodyPr wrap="square" lIns="0" tIns="0" rIns="0" bIns="0" rtlCol="0"/>
            <a:lstStyle/>
            <a:p>
              <a:endParaRPr/>
            </a:p>
          </p:txBody>
        </p:sp>
        <p:sp>
          <p:nvSpPr>
            <p:cNvPr id="8" name="object 8"/>
            <p:cNvSpPr/>
            <p:nvPr/>
          </p:nvSpPr>
          <p:spPr>
            <a:xfrm>
              <a:off x="8616705" y="5398159"/>
              <a:ext cx="58419" cy="67945"/>
            </a:xfrm>
            <a:custGeom>
              <a:avLst/>
              <a:gdLst/>
              <a:ahLst/>
              <a:cxnLst/>
              <a:rect l="l" t="t" r="r" b="b"/>
              <a:pathLst>
                <a:path w="58420" h="67945">
                  <a:moveTo>
                    <a:pt x="0" y="0"/>
                  </a:moveTo>
                  <a:lnTo>
                    <a:pt x="58051" y="33858"/>
                  </a:lnTo>
                  <a:lnTo>
                    <a:pt x="0" y="67703"/>
                  </a:lnTo>
                </a:path>
              </a:pathLst>
            </a:custGeom>
            <a:ln w="19354">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5748850" y="2641415"/>
              <a:ext cx="130632" cy="130594"/>
            </a:xfrm>
            <a:prstGeom prst="rect">
              <a:avLst/>
            </a:prstGeom>
          </p:spPr>
        </p:pic>
        <p:pic>
          <p:nvPicPr>
            <p:cNvPr id="10" name="object 10"/>
            <p:cNvPicPr/>
            <p:nvPr/>
          </p:nvPicPr>
          <p:blipFill>
            <a:blip r:embed="rId5" cstate="print"/>
            <a:stretch>
              <a:fillRect/>
            </a:stretch>
          </p:blipFill>
          <p:spPr>
            <a:xfrm>
              <a:off x="5473082" y="2999308"/>
              <a:ext cx="130632" cy="130594"/>
            </a:xfrm>
            <a:prstGeom prst="rect">
              <a:avLst/>
            </a:prstGeom>
          </p:spPr>
        </p:pic>
        <p:pic>
          <p:nvPicPr>
            <p:cNvPr id="11" name="object 11"/>
            <p:cNvPicPr/>
            <p:nvPr/>
          </p:nvPicPr>
          <p:blipFill>
            <a:blip r:embed="rId6" cstate="print"/>
            <a:stretch>
              <a:fillRect/>
            </a:stretch>
          </p:blipFill>
          <p:spPr>
            <a:xfrm>
              <a:off x="5637575" y="3173418"/>
              <a:ext cx="130632" cy="130594"/>
            </a:xfrm>
            <a:prstGeom prst="rect">
              <a:avLst/>
            </a:prstGeom>
          </p:spPr>
        </p:pic>
        <p:pic>
          <p:nvPicPr>
            <p:cNvPr id="12" name="object 12"/>
            <p:cNvPicPr/>
            <p:nvPr/>
          </p:nvPicPr>
          <p:blipFill>
            <a:blip r:embed="rId6" cstate="print"/>
            <a:stretch>
              <a:fillRect/>
            </a:stretch>
          </p:blipFill>
          <p:spPr>
            <a:xfrm>
              <a:off x="5942371" y="2883235"/>
              <a:ext cx="130632" cy="130594"/>
            </a:xfrm>
            <a:prstGeom prst="rect">
              <a:avLst/>
            </a:prstGeom>
          </p:spPr>
        </p:pic>
        <p:pic>
          <p:nvPicPr>
            <p:cNvPr id="13" name="object 13"/>
            <p:cNvPicPr/>
            <p:nvPr/>
          </p:nvPicPr>
          <p:blipFill>
            <a:blip r:embed="rId6" cstate="print"/>
            <a:stretch>
              <a:fillRect/>
            </a:stretch>
          </p:blipFill>
          <p:spPr>
            <a:xfrm>
              <a:off x="5879477" y="3453928"/>
              <a:ext cx="130632" cy="130594"/>
            </a:xfrm>
            <a:prstGeom prst="rect">
              <a:avLst/>
            </a:prstGeom>
          </p:spPr>
        </p:pic>
        <p:pic>
          <p:nvPicPr>
            <p:cNvPr id="14" name="object 14"/>
            <p:cNvPicPr/>
            <p:nvPr/>
          </p:nvPicPr>
          <p:blipFill>
            <a:blip r:embed="rId7" cstate="print"/>
            <a:stretch>
              <a:fillRect/>
            </a:stretch>
          </p:blipFill>
          <p:spPr>
            <a:xfrm>
              <a:off x="7035768" y="3908549"/>
              <a:ext cx="130632" cy="130594"/>
            </a:xfrm>
            <a:prstGeom prst="rect">
              <a:avLst/>
            </a:prstGeom>
          </p:spPr>
        </p:pic>
        <p:pic>
          <p:nvPicPr>
            <p:cNvPr id="15" name="object 15"/>
            <p:cNvPicPr/>
            <p:nvPr/>
          </p:nvPicPr>
          <p:blipFill>
            <a:blip r:embed="rId8" cstate="print"/>
            <a:stretch>
              <a:fillRect/>
            </a:stretch>
          </p:blipFill>
          <p:spPr>
            <a:xfrm>
              <a:off x="5976237" y="3250801"/>
              <a:ext cx="130632" cy="130594"/>
            </a:xfrm>
            <a:prstGeom prst="rect">
              <a:avLst/>
            </a:prstGeom>
          </p:spPr>
        </p:pic>
        <p:pic>
          <p:nvPicPr>
            <p:cNvPr id="16" name="object 16"/>
            <p:cNvPicPr/>
            <p:nvPr/>
          </p:nvPicPr>
          <p:blipFill>
            <a:blip r:embed="rId9" cstate="print"/>
            <a:stretch>
              <a:fillRect/>
            </a:stretch>
          </p:blipFill>
          <p:spPr>
            <a:xfrm>
              <a:off x="7098662" y="4358333"/>
              <a:ext cx="130632" cy="130594"/>
            </a:xfrm>
            <a:prstGeom prst="rect">
              <a:avLst/>
            </a:prstGeom>
          </p:spPr>
        </p:pic>
        <p:pic>
          <p:nvPicPr>
            <p:cNvPr id="17" name="object 17"/>
            <p:cNvPicPr/>
            <p:nvPr/>
          </p:nvPicPr>
          <p:blipFill>
            <a:blip r:embed="rId8" cstate="print"/>
            <a:stretch>
              <a:fillRect/>
            </a:stretch>
          </p:blipFill>
          <p:spPr>
            <a:xfrm>
              <a:off x="6252006" y="2767162"/>
              <a:ext cx="130632" cy="130594"/>
            </a:xfrm>
            <a:prstGeom prst="rect">
              <a:avLst/>
            </a:prstGeom>
          </p:spPr>
        </p:pic>
        <p:pic>
          <p:nvPicPr>
            <p:cNvPr id="18" name="object 18"/>
            <p:cNvPicPr/>
            <p:nvPr/>
          </p:nvPicPr>
          <p:blipFill>
            <a:blip r:embed="rId10" cstate="print"/>
            <a:stretch>
              <a:fillRect/>
            </a:stretch>
          </p:blipFill>
          <p:spPr>
            <a:xfrm>
              <a:off x="7355079" y="3831167"/>
              <a:ext cx="130632" cy="130594"/>
            </a:xfrm>
            <a:prstGeom prst="rect">
              <a:avLst/>
            </a:prstGeom>
          </p:spPr>
        </p:pic>
        <p:pic>
          <p:nvPicPr>
            <p:cNvPr id="19" name="object 19"/>
            <p:cNvPicPr/>
            <p:nvPr/>
          </p:nvPicPr>
          <p:blipFill>
            <a:blip r:embed="rId11" cstate="print"/>
            <a:stretch>
              <a:fillRect/>
            </a:stretch>
          </p:blipFill>
          <p:spPr>
            <a:xfrm>
              <a:off x="5381205" y="2520556"/>
              <a:ext cx="2336726" cy="2389132"/>
            </a:xfrm>
            <a:prstGeom prst="rect">
              <a:avLst/>
            </a:prstGeom>
          </p:spPr>
        </p:pic>
        <p:sp>
          <p:nvSpPr>
            <p:cNvPr id="20" name="object 20"/>
            <p:cNvSpPr/>
            <p:nvPr/>
          </p:nvSpPr>
          <p:spPr>
            <a:xfrm>
              <a:off x="5417446" y="2542277"/>
              <a:ext cx="2266315" cy="2323465"/>
            </a:xfrm>
            <a:custGeom>
              <a:avLst/>
              <a:gdLst/>
              <a:ahLst/>
              <a:cxnLst/>
              <a:rect l="l" t="t" r="r" b="b"/>
              <a:pathLst>
                <a:path w="2266315" h="2323465">
                  <a:moveTo>
                    <a:pt x="0" y="2322842"/>
                  </a:moveTo>
                  <a:lnTo>
                    <a:pt x="2265921" y="0"/>
                  </a:lnTo>
                </a:path>
              </a:pathLst>
            </a:custGeom>
            <a:ln w="14516">
              <a:solidFill>
                <a:srgbClr val="000000"/>
              </a:solidFill>
            </a:ln>
          </p:spPr>
          <p:txBody>
            <a:bodyPr wrap="square" lIns="0" tIns="0" rIns="0" bIns="0" rtlCol="0"/>
            <a:lstStyle/>
            <a:p>
              <a:endParaRPr/>
            </a:p>
          </p:txBody>
        </p:sp>
      </p:grpSp>
      <p:sp>
        <p:nvSpPr>
          <p:cNvPr id="21" name="object 21"/>
          <p:cNvSpPr txBox="1"/>
          <p:nvPr/>
        </p:nvSpPr>
        <p:spPr>
          <a:xfrm>
            <a:off x="4612233" y="2172563"/>
            <a:ext cx="120014"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y</a:t>
            </a:r>
            <a:endParaRPr sz="1600">
              <a:latin typeface="Calibri"/>
              <a:cs typeface="Calibri"/>
            </a:endParaRPr>
          </a:p>
        </p:txBody>
      </p:sp>
      <p:sp>
        <p:nvSpPr>
          <p:cNvPr id="22" name="object 22"/>
          <p:cNvSpPr txBox="1"/>
          <p:nvPr/>
        </p:nvSpPr>
        <p:spPr>
          <a:xfrm>
            <a:off x="8728436" y="5255853"/>
            <a:ext cx="115570"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x</a:t>
            </a:r>
            <a:endParaRPr sz="1600">
              <a:latin typeface="Calibri"/>
              <a:cs typeface="Calibri"/>
            </a:endParaRPr>
          </a:p>
        </p:txBody>
      </p:sp>
      <p:sp>
        <p:nvSpPr>
          <p:cNvPr id="23" name="object 23"/>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24" name="object 24"/>
          <p:cNvSpPr txBox="1"/>
          <p:nvPr/>
        </p:nvSpPr>
        <p:spPr>
          <a:xfrm>
            <a:off x="231140" y="1783365"/>
            <a:ext cx="4246245" cy="4051935"/>
          </a:xfrm>
          <a:prstGeom prst="rect">
            <a:avLst/>
          </a:prstGeom>
        </p:spPr>
        <p:txBody>
          <a:bodyPr vert="horz" wrap="square" lIns="0" tIns="78740" rIns="0" bIns="0" rtlCol="0">
            <a:spAutoFit/>
          </a:bodyPr>
          <a:lstStyle/>
          <a:p>
            <a:pPr marL="194945" marR="56515" indent="-182880">
              <a:lnSpc>
                <a:spcPts val="2110"/>
              </a:lnSpc>
              <a:spcBef>
                <a:spcPts val="620"/>
              </a:spcBef>
              <a:buFont typeface="Arial"/>
              <a:buChar char="•"/>
              <a:tabLst>
                <a:tab pos="195580" algn="l"/>
              </a:tabLst>
            </a:pPr>
            <a:r>
              <a:rPr sz="2200" dirty="0">
                <a:latin typeface="Calibri"/>
                <a:cs typeface="Calibri"/>
              </a:rPr>
              <a:t>A </a:t>
            </a:r>
            <a:r>
              <a:rPr sz="2200" spc="-10" dirty="0">
                <a:latin typeface="Calibri"/>
                <a:cs typeface="Calibri"/>
              </a:rPr>
              <a:t>SVM </a:t>
            </a:r>
            <a:r>
              <a:rPr sz="2200" spc="-5" dirty="0">
                <a:latin typeface="Calibri"/>
                <a:cs typeface="Calibri"/>
              </a:rPr>
              <a:t>works by </a:t>
            </a:r>
            <a:r>
              <a:rPr sz="2200" spc="-15" dirty="0">
                <a:latin typeface="Calibri"/>
                <a:cs typeface="Calibri"/>
              </a:rPr>
              <a:t>drawing </a:t>
            </a:r>
            <a:r>
              <a:rPr sz="2200" dirty="0">
                <a:latin typeface="Calibri"/>
                <a:cs typeface="Calibri"/>
              </a:rPr>
              <a:t>a </a:t>
            </a:r>
            <a:r>
              <a:rPr sz="2200" spc="-5" dirty="0">
                <a:latin typeface="Calibri"/>
                <a:cs typeface="Calibri"/>
              </a:rPr>
              <a:t>line </a:t>
            </a:r>
            <a:r>
              <a:rPr sz="2200" dirty="0">
                <a:latin typeface="Calibri"/>
                <a:cs typeface="Calibri"/>
              </a:rPr>
              <a:t> </a:t>
            </a:r>
            <a:r>
              <a:rPr sz="2200" spc="-5" dirty="0">
                <a:latin typeface="Calibri"/>
                <a:cs typeface="Calibri"/>
              </a:rPr>
              <a:t>between </a:t>
            </a:r>
            <a:r>
              <a:rPr sz="2200" dirty="0">
                <a:latin typeface="Calibri"/>
                <a:cs typeface="Calibri"/>
              </a:rPr>
              <a:t>the </a:t>
            </a:r>
            <a:r>
              <a:rPr sz="2200" spc="-5" dirty="0">
                <a:latin typeface="Calibri"/>
                <a:cs typeface="Calibri"/>
              </a:rPr>
              <a:t>two </a:t>
            </a:r>
            <a:r>
              <a:rPr sz="2200" spc="-10" dirty="0">
                <a:latin typeface="Calibri"/>
                <a:cs typeface="Calibri"/>
              </a:rPr>
              <a:t>clusters </a:t>
            </a:r>
            <a:r>
              <a:rPr sz="2200" spc="-5" dirty="0">
                <a:latin typeface="Calibri"/>
                <a:cs typeface="Calibri"/>
              </a:rPr>
              <a:t>and </a:t>
            </a:r>
            <a:r>
              <a:rPr sz="2200" dirty="0">
                <a:latin typeface="Calibri"/>
                <a:cs typeface="Calibri"/>
              </a:rPr>
              <a:t>then </a:t>
            </a:r>
            <a:r>
              <a:rPr sz="2200" spc="-484" dirty="0">
                <a:latin typeface="Calibri"/>
                <a:cs typeface="Calibri"/>
              </a:rPr>
              <a:t> </a:t>
            </a:r>
            <a:r>
              <a:rPr sz="2200" spc="-5" dirty="0">
                <a:latin typeface="Calibri"/>
                <a:cs typeface="Calibri"/>
              </a:rPr>
              <a:t>using </a:t>
            </a:r>
            <a:r>
              <a:rPr sz="2200" spc="-10" dirty="0">
                <a:latin typeface="Calibri"/>
                <a:cs typeface="Calibri"/>
              </a:rPr>
              <a:t>that </a:t>
            </a:r>
            <a:r>
              <a:rPr sz="2200" spc="-5" dirty="0">
                <a:latin typeface="Calibri"/>
                <a:cs typeface="Calibri"/>
              </a:rPr>
              <a:t>line </a:t>
            </a:r>
            <a:r>
              <a:rPr sz="2200" spc="-10" dirty="0">
                <a:latin typeface="Calibri"/>
                <a:cs typeface="Calibri"/>
              </a:rPr>
              <a:t>to </a:t>
            </a:r>
            <a:r>
              <a:rPr sz="2200" spc="-5" dirty="0">
                <a:latin typeface="Calibri"/>
                <a:cs typeface="Calibri"/>
              </a:rPr>
              <a:t>predict if </a:t>
            </a:r>
            <a:r>
              <a:rPr sz="2200" dirty="0">
                <a:latin typeface="Calibri"/>
                <a:cs typeface="Calibri"/>
              </a:rPr>
              <a:t>an </a:t>
            </a:r>
            <a:r>
              <a:rPr sz="2200" spc="5" dirty="0">
                <a:latin typeface="Calibri"/>
                <a:cs typeface="Calibri"/>
              </a:rPr>
              <a:t> </a:t>
            </a:r>
            <a:r>
              <a:rPr sz="2200" dirty="0">
                <a:latin typeface="Calibri"/>
                <a:cs typeface="Calibri"/>
              </a:rPr>
              <a:t>unknown</a:t>
            </a:r>
            <a:r>
              <a:rPr sz="2200" spc="-85" dirty="0">
                <a:latin typeface="Calibri"/>
                <a:cs typeface="Calibri"/>
              </a:rPr>
              <a:t> </a:t>
            </a:r>
            <a:r>
              <a:rPr sz="2200" dirty="0">
                <a:latin typeface="Calibri"/>
                <a:cs typeface="Calibri"/>
              </a:rPr>
              <a:t>compound</a:t>
            </a:r>
            <a:r>
              <a:rPr sz="2200" spc="-85" dirty="0">
                <a:latin typeface="Calibri"/>
                <a:cs typeface="Calibri"/>
              </a:rPr>
              <a:t> </a:t>
            </a:r>
            <a:r>
              <a:rPr sz="2200" dirty="0">
                <a:latin typeface="Calibri"/>
                <a:cs typeface="Calibri"/>
              </a:rPr>
              <a:t>will</a:t>
            </a:r>
            <a:r>
              <a:rPr sz="2200" spc="-35" dirty="0">
                <a:latin typeface="Calibri"/>
                <a:cs typeface="Calibri"/>
              </a:rPr>
              <a:t> </a:t>
            </a:r>
            <a:r>
              <a:rPr sz="2200" spc="-5" dirty="0">
                <a:latin typeface="Calibri"/>
                <a:cs typeface="Calibri"/>
              </a:rPr>
              <a:t>kill</a:t>
            </a:r>
            <a:r>
              <a:rPr sz="2200" spc="-40" dirty="0">
                <a:latin typeface="Calibri"/>
                <a:cs typeface="Calibri"/>
              </a:rPr>
              <a:t> </a:t>
            </a:r>
            <a:r>
              <a:rPr sz="2200" spc="-5" dirty="0">
                <a:latin typeface="Calibri"/>
                <a:cs typeface="Calibri"/>
              </a:rPr>
              <a:t>cancer </a:t>
            </a:r>
            <a:r>
              <a:rPr sz="2200" spc="-480" dirty="0">
                <a:latin typeface="Calibri"/>
                <a:cs typeface="Calibri"/>
              </a:rPr>
              <a:t> </a:t>
            </a:r>
            <a:r>
              <a:rPr sz="2200" spc="5" dirty="0">
                <a:latin typeface="Calibri"/>
                <a:cs typeface="Calibri"/>
              </a:rPr>
              <a:t>or</a:t>
            </a:r>
            <a:r>
              <a:rPr sz="2200" spc="-55" dirty="0">
                <a:latin typeface="Calibri"/>
                <a:cs typeface="Calibri"/>
              </a:rPr>
              <a:t> </a:t>
            </a:r>
            <a:r>
              <a:rPr sz="2200" dirty="0">
                <a:latin typeface="Calibri"/>
                <a:cs typeface="Calibri"/>
              </a:rPr>
              <a:t>not.</a:t>
            </a:r>
            <a:endParaRPr sz="2200">
              <a:latin typeface="Calibri"/>
              <a:cs typeface="Calibri"/>
            </a:endParaRPr>
          </a:p>
          <a:p>
            <a:pPr marL="194945" marR="9525" indent="-182880">
              <a:lnSpc>
                <a:spcPts val="2110"/>
              </a:lnSpc>
              <a:spcBef>
                <a:spcPts val="540"/>
              </a:spcBef>
              <a:buFont typeface="Arial"/>
              <a:buChar char="•"/>
              <a:tabLst>
                <a:tab pos="195580" algn="l"/>
              </a:tabLst>
            </a:pPr>
            <a:r>
              <a:rPr sz="2200" spc="-190" dirty="0">
                <a:latin typeface="Calibri"/>
                <a:cs typeface="Calibri"/>
              </a:rPr>
              <a:t>T</a:t>
            </a:r>
            <a:r>
              <a:rPr sz="2200" dirty="0">
                <a:latin typeface="Calibri"/>
                <a:cs typeface="Calibri"/>
              </a:rPr>
              <a:t>o</a:t>
            </a:r>
            <a:r>
              <a:rPr sz="2200" spc="-30" dirty="0">
                <a:latin typeface="Calibri"/>
                <a:cs typeface="Calibri"/>
              </a:rPr>
              <a:t> </a:t>
            </a:r>
            <a:r>
              <a:rPr sz="2200" spc="-10" dirty="0">
                <a:latin typeface="Calibri"/>
                <a:cs typeface="Calibri"/>
              </a:rPr>
              <a:t>p</a:t>
            </a:r>
            <a:r>
              <a:rPr sz="2200" spc="-30" dirty="0">
                <a:latin typeface="Calibri"/>
                <a:cs typeface="Calibri"/>
              </a:rPr>
              <a:t>r</a:t>
            </a:r>
            <a:r>
              <a:rPr sz="2200" spc="5" dirty="0">
                <a:latin typeface="Calibri"/>
                <a:cs typeface="Calibri"/>
              </a:rPr>
              <a:t>e</a:t>
            </a:r>
            <a:r>
              <a:rPr sz="2200" spc="-10" dirty="0">
                <a:latin typeface="Calibri"/>
                <a:cs typeface="Calibri"/>
              </a:rPr>
              <a:t>d</a:t>
            </a:r>
            <a:r>
              <a:rPr sz="2200" spc="-5" dirty="0">
                <a:latin typeface="Calibri"/>
                <a:cs typeface="Calibri"/>
              </a:rPr>
              <a:t>i</a:t>
            </a:r>
            <a:r>
              <a:rPr sz="2200" dirty="0">
                <a:latin typeface="Calibri"/>
                <a:cs typeface="Calibri"/>
              </a:rPr>
              <a:t>ct</a:t>
            </a:r>
            <a:r>
              <a:rPr sz="2200" spc="-40" dirty="0">
                <a:latin typeface="Calibri"/>
                <a:cs typeface="Calibri"/>
              </a:rPr>
              <a:t> </a:t>
            </a:r>
            <a:r>
              <a:rPr sz="2200" spc="-5" dirty="0">
                <a:latin typeface="Calibri"/>
                <a:cs typeface="Calibri"/>
              </a:rPr>
              <a:t>a</a:t>
            </a:r>
            <a:r>
              <a:rPr sz="2200" dirty="0">
                <a:latin typeface="Calibri"/>
                <a:cs typeface="Calibri"/>
              </a:rPr>
              <a:t>n</a:t>
            </a:r>
            <a:r>
              <a:rPr sz="2200" spc="-5" dirty="0">
                <a:latin typeface="Calibri"/>
                <a:cs typeface="Calibri"/>
              </a:rPr>
              <a:t> </a:t>
            </a:r>
            <a:r>
              <a:rPr sz="2200" spc="-10" dirty="0">
                <a:latin typeface="Calibri"/>
                <a:cs typeface="Calibri"/>
              </a:rPr>
              <a:t>un</a:t>
            </a:r>
            <a:r>
              <a:rPr sz="2200" dirty="0">
                <a:latin typeface="Calibri"/>
                <a:cs typeface="Calibri"/>
              </a:rPr>
              <a:t>k</a:t>
            </a:r>
            <a:r>
              <a:rPr sz="2200" spc="-10" dirty="0">
                <a:latin typeface="Calibri"/>
                <a:cs typeface="Calibri"/>
              </a:rPr>
              <a:t>n</a:t>
            </a:r>
            <a:r>
              <a:rPr sz="2200" spc="10" dirty="0">
                <a:latin typeface="Calibri"/>
                <a:cs typeface="Calibri"/>
              </a:rPr>
              <a:t>o</a:t>
            </a:r>
            <a:r>
              <a:rPr sz="2200" spc="5" dirty="0">
                <a:latin typeface="Calibri"/>
                <a:cs typeface="Calibri"/>
              </a:rPr>
              <a:t>wn</a:t>
            </a:r>
            <a:r>
              <a:rPr sz="2200" spc="-75" dirty="0">
                <a:latin typeface="Calibri"/>
                <a:cs typeface="Calibri"/>
              </a:rPr>
              <a:t> </a:t>
            </a:r>
            <a:r>
              <a:rPr sz="2200" spc="-25" dirty="0">
                <a:latin typeface="Calibri"/>
                <a:cs typeface="Calibri"/>
              </a:rPr>
              <a:t>c</a:t>
            </a:r>
            <a:r>
              <a:rPr sz="2200" spc="15" dirty="0">
                <a:latin typeface="Calibri"/>
                <a:cs typeface="Calibri"/>
              </a:rPr>
              <a:t>om</a:t>
            </a:r>
            <a:r>
              <a:rPr sz="2200" spc="-10" dirty="0">
                <a:latin typeface="Calibri"/>
                <a:cs typeface="Calibri"/>
              </a:rPr>
              <a:t>p</a:t>
            </a:r>
            <a:r>
              <a:rPr sz="2200" spc="10" dirty="0">
                <a:latin typeface="Calibri"/>
                <a:cs typeface="Calibri"/>
              </a:rPr>
              <a:t>o</a:t>
            </a:r>
            <a:r>
              <a:rPr sz="2200" spc="-10" dirty="0">
                <a:latin typeface="Calibri"/>
                <a:cs typeface="Calibri"/>
              </a:rPr>
              <a:t>und</a:t>
            </a:r>
            <a:r>
              <a:rPr sz="2200" spc="-145" dirty="0">
                <a:latin typeface="Calibri"/>
                <a:cs typeface="Calibri"/>
              </a:rPr>
              <a:t>’</a:t>
            </a:r>
            <a:r>
              <a:rPr sz="2200" dirty="0">
                <a:latin typeface="Calibri"/>
                <a:cs typeface="Calibri"/>
              </a:rPr>
              <a:t>s  </a:t>
            </a:r>
            <a:r>
              <a:rPr sz="2200" spc="-5" dirty="0">
                <a:latin typeface="Calibri"/>
                <a:cs typeface="Calibri"/>
              </a:rPr>
              <a:t>cancer killing </a:t>
            </a:r>
            <a:r>
              <a:rPr sz="2200" spc="-20" dirty="0">
                <a:latin typeface="Calibri"/>
                <a:cs typeface="Calibri"/>
              </a:rPr>
              <a:t>capability, </a:t>
            </a:r>
            <a:r>
              <a:rPr sz="2200" spc="-10" dirty="0">
                <a:latin typeface="Calibri"/>
                <a:cs typeface="Calibri"/>
              </a:rPr>
              <a:t>we </a:t>
            </a:r>
            <a:r>
              <a:rPr sz="2200" dirty="0">
                <a:latin typeface="Calibri"/>
                <a:cs typeface="Calibri"/>
              </a:rPr>
              <a:t>plot the </a:t>
            </a:r>
            <a:r>
              <a:rPr sz="2200" spc="-484" dirty="0">
                <a:latin typeface="Calibri"/>
                <a:cs typeface="Calibri"/>
              </a:rPr>
              <a:t> </a:t>
            </a:r>
            <a:r>
              <a:rPr sz="2200" spc="-10" dirty="0">
                <a:latin typeface="Calibri"/>
                <a:cs typeface="Calibri"/>
              </a:rPr>
              <a:t>features, </a:t>
            </a:r>
            <a:r>
              <a:rPr sz="2200" dirty="0">
                <a:latin typeface="Calibri"/>
                <a:cs typeface="Calibri"/>
              </a:rPr>
              <a:t>x </a:t>
            </a:r>
            <a:r>
              <a:rPr sz="2200" spc="-5" dirty="0">
                <a:latin typeface="Calibri"/>
                <a:cs typeface="Calibri"/>
              </a:rPr>
              <a:t>and </a:t>
            </a:r>
            <a:r>
              <a:rPr sz="2200" spc="-80" dirty="0">
                <a:latin typeface="Calibri"/>
                <a:cs typeface="Calibri"/>
              </a:rPr>
              <a:t>y, </a:t>
            </a:r>
            <a:r>
              <a:rPr sz="2200" spc="5" dirty="0">
                <a:latin typeface="Calibri"/>
                <a:cs typeface="Calibri"/>
              </a:rPr>
              <a:t>of </a:t>
            </a:r>
            <a:r>
              <a:rPr sz="2200" dirty="0">
                <a:latin typeface="Calibri"/>
                <a:cs typeface="Calibri"/>
              </a:rPr>
              <a:t>the unknown </a:t>
            </a:r>
            <a:r>
              <a:rPr sz="2200" spc="5" dirty="0">
                <a:latin typeface="Calibri"/>
                <a:cs typeface="Calibri"/>
              </a:rPr>
              <a:t> </a:t>
            </a:r>
            <a:r>
              <a:rPr sz="2200" dirty="0">
                <a:latin typeface="Calibri"/>
                <a:cs typeface="Calibri"/>
              </a:rPr>
              <a:t>compound.</a:t>
            </a:r>
            <a:endParaRPr sz="2200">
              <a:latin typeface="Calibri"/>
              <a:cs typeface="Calibri"/>
            </a:endParaRPr>
          </a:p>
          <a:p>
            <a:pPr marL="194945" marR="5080" indent="-182880">
              <a:lnSpc>
                <a:spcPts val="2110"/>
              </a:lnSpc>
              <a:spcBef>
                <a:spcPts val="540"/>
              </a:spcBef>
              <a:buFont typeface="Arial"/>
              <a:buChar char="•"/>
              <a:tabLst>
                <a:tab pos="195580" algn="l"/>
              </a:tabLst>
            </a:pPr>
            <a:r>
              <a:rPr sz="2200" spc="-5" dirty="0">
                <a:latin typeface="Calibri"/>
                <a:cs typeface="Calibri"/>
              </a:rPr>
              <a:t>If </a:t>
            </a:r>
            <a:r>
              <a:rPr sz="2200" dirty="0">
                <a:latin typeface="Calibri"/>
                <a:cs typeface="Calibri"/>
              </a:rPr>
              <a:t>the </a:t>
            </a:r>
            <a:r>
              <a:rPr sz="2200" spc="-5" dirty="0">
                <a:latin typeface="Calibri"/>
                <a:cs typeface="Calibri"/>
              </a:rPr>
              <a:t>point from </a:t>
            </a:r>
            <a:r>
              <a:rPr sz="2200" dirty="0">
                <a:latin typeface="Calibri"/>
                <a:cs typeface="Calibri"/>
              </a:rPr>
              <a:t>an unknown </a:t>
            </a:r>
            <a:r>
              <a:rPr sz="2200" spc="5" dirty="0">
                <a:latin typeface="Calibri"/>
                <a:cs typeface="Calibri"/>
              </a:rPr>
              <a:t> </a:t>
            </a:r>
            <a:r>
              <a:rPr sz="2200" dirty="0">
                <a:latin typeface="Calibri"/>
                <a:cs typeface="Calibri"/>
              </a:rPr>
              <a:t>sample </a:t>
            </a:r>
            <a:r>
              <a:rPr sz="2200" spc="-15" dirty="0">
                <a:latin typeface="Calibri"/>
                <a:cs typeface="Calibri"/>
              </a:rPr>
              <a:t>falls </a:t>
            </a:r>
            <a:r>
              <a:rPr sz="2200" spc="5" dirty="0">
                <a:latin typeface="Calibri"/>
                <a:cs typeface="Calibri"/>
              </a:rPr>
              <a:t>on </a:t>
            </a:r>
            <a:r>
              <a:rPr sz="2200" dirty="0">
                <a:latin typeface="Calibri"/>
                <a:cs typeface="Calibri"/>
              </a:rPr>
              <a:t>the </a:t>
            </a:r>
            <a:r>
              <a:rPr sz="2200" spc="-5" dirty="0">
                <a:latin typeface="Calibri"/>
                <a:cs typeface="Calibri"/>
              </a:rPr>
              <a:t>cancer killing </a:t>
            </a:r>
            <a:r>
              <a:rPr sz="2200" dirty="0">
                <a:latin typeface="Calibri"/>
                <a:cs typeface="Calibri"/>
              </a:rPr>
              <a:t> </a:t>
            </a:r>
            <a:r>
              <a:rPr sz="2200" spc="-5" dirty="0">
                <a:latin typeface="Calibri"/>
                <a:cs typeface="Calibri"/>
              </a:rPr>
              <a:t>side</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the</a:t>
            </a:r>
            <a:r>
              <a:rPr sz="2200" spc="-20" dirty="0">
                <a:latin typeface="Calibri"/>
                <a:cs typeface="Calibri"/>
              </a:rPr>
              <a:t> </a:t>
            </a:r>
            <a:r>
              <a:rPr sz="2200" spc="-5" dirty="0">
                <a:latin typeface="Calibri"/>
                <a:cs typeface="Calibri"/>
              </a:rPr>
              <a:t>line,</a:t>
            </a:r>
            <a:r>
              <a:rPr sz="2200" spc="-20" dirty="0">
                <a:latin typeface="Calibri"/>
                <a:cs typeface="Calibri"/>
              </a:rPr>
              <a:t> </a:t>
            </a:r>
            <a:r>
              <a:rPr sz="2200" dirty="0">
                <a:latin typeface="Calibri"/>
                <a:cs typeface="Calibri"/>
              </a:rPr>
              <a:t>then</a:t>
            </a:r>
            <a:r>
              <a:rPr sz="2200" spc="-35" dirty="0">
                <a:latin typeface="Calibri"/>
                <a:cs typeface="Calibri"/>
              </a:rPr>
              <a:t> </a:t>
            </a:r>
            <a:r>
              <a:rPr sz="2200" spc="-10" dirty="0">
                <a:latin typeface="Calibri"/>
                <a:cs typeface="Calibri"/>
              </a:rPr>
              <a:t>we</a:t>
            </a:r>
            <a:r>
              <a:rPr sz="2200" spc="5" dirty="0">
                <a:latin typeface="Calibri"/>
                <a:cs typeface="Calibri"/>
              </a:rPr>
              <a:t> </a:t>
            </a:r>
            <a:r>
              <a:rPr sz="2200" spc="-5" dirty="0">
                <a:latin typeface="Calibri"/>
                <a:cs typeface="Calibri"/>
              </a:rPr>
              <a:t>predict</a:t>
            </a:r>
            <a:r>
              <a:rPr sz="2200" spc="-4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unknown</a:t>
            </a:r>
            <a:r>
              <a:rPr sz="2200" spc="-85" dirty="0">
                <a:latin typeface="Calibri"/>
                <a:cs typeface="Calibri"/>
              </a:rPr>
              <a:t> </a:t>
            </a:r>
            <a:r>
              <a:rPr sz="2200" dirty="0">
                <a:latin typeface="Calibri"/>
                <a:cs typeface="Calibri"/>
              </a:rPr>
              <a:t>compound</a:t>
            </a:r>
            <a:r>
              <a:rPr sz="2200" spc="-85" dirty="0">
                <a:latin typeface="Calibri"/>
                <a:cs typeface="Calibri"/>
              </a:rPr>
              <a:t> </a:t>
            </a:r>
            <a:r>
              <a:rPr sz="2200" dirty="0">
                <a:latin typeface="Calibri"/>
                <a:cs typeface="Calibri"/>
              </a:rPr>
              <a:t>will</a:t>
            </a:r>
            <a:r>
              <a:rPr sz="2200" spc="-40" dirty="0">
                <a:latin typeface="Calibri"/>
                <a:cs typeface="Calibri"/>
              </a:rPr>
              <a:t> </a:t>
            </a:r>
            <a:r>
              <a:rPr sz="2200" spc="-5" dirty="0">
                <a:latin typeface="Calibri"/>
                <a:cs typeface="Calibri"/>
              </a:rPr>
              <a:t>kill</a:t>
            </a:r>
            <a:r>
              <a:rPr sz="2200" spc="-35" dirty="0">
                <a:latin typeface="Calibri"/>
                <a:cs typeface="Calibri"/>
              </a:rPr>
              <a:t> cancer.</a:t>
            </a:r>
            <a:endParaRPr sz="2200">
              <a:latin typeface="Calibri"/>
              <a:cs typeface="Calibri"/>
            </a:endParaRPr>
          </a:p>
          <a:p>
            <a:pPr marL="194945" indent="-182880">
              <a:lnSpc>
                <a:spcPct val="100000"/>
              </a:lnSpc>
              <a:spcBef>
                <a:spcPts val="30"/>
              </a:spcBef>
              <a:buFont typeface="Arial"/>
              <a:buChar char="•"/>
              <a:tabLst>
                <a:tab pos="195580" algn="l"/>
              </a:tabLst>
            </a:pPr>
            <a:r>
              <a:rPr sz="2200" dirty="0">
                <a:latin typeface="Calibri"/>
                <a:cs typeface="Calibri"/>
              </a:rPr>
              <a:t>Otherwise,</a:t>
            </a:r>
            <a:r>
              <a:rPr sz="2200" spc="-70" dirty="0">
                <a:latin typeface="Calibri"/>
                <a:cs typeface="Calibri"/>
              </a:rPr>
              <a:t> </a:t>
            </a:r>
            <a:r>
              <a:rPr sz="2200" spc="-10" dirty="0">
                <a:latin typeface="Calibri"/>
                <a:cs typeface="Calibri"/>
              </a:rPr>
              <a:t>we</a:t>
            </a:r>
            <a:r>
              <a:rPr sz="2200" spc="-20" dirty="0">
                <a:latin typeface="Calibri"/>
                <a:cs typeface="Calibri"/>
              </a:rPr>
              <a:t> </a:t>
            </a:r>
            <a:r>
              <a:rPr sz="2200" spc="-5" dirty="0">
                <a:latin typeface="Calibri"/>
                <a:cs typeface="Calibri"/>
              </a:rPr>
              <a:t>predict</a:t>
            </a:r>
            <a:r>
              <a:rPr sz="2200" spc="-40" dirty="0">
                <a:latin typeface="Calibri"/>
                <a:cs typeface="Calibri"/>
              </a:rPr>
              <a:t> </a:t>
            </a:r>
            <a:r>
              <a:rPr sz="2200" spc="-5" dirty="0">
                <a:latin typeface="Calibri"/>
                <a:cs typeface="Calibri"/>
              </a:rPr>
              <a:t>it</a:t>
            </a:r>
            <a:r>
              <a:rPr sz="2200" spc="5" dirty="0">
                <a:latin typeface="Calibri"/>
                <a:cs typeface="Calibri"/>
              </a:rPr>
              <a:t> </a:t>
            </a:r>
            <a:r>
              <a:rPr sz="2200" dirty="0">
                <a:latin typeface="Calibri"/>
                <a:cs typeface="Calibri"/>
              </a:rPr>
              <a:t>will</a:t>
            </a:r>
            <a:r>
              <a:rPr sz="2200" spc="-25" dirty="0">
                <a:latin typeface="Calibri"/>
                <a:cs typeface="Calibri"/>
              </a:rPr>
              <a:t> </a:t>
            </a:r>
            <a:r>
              <a:rPr sz="2200" dirty="0">
                <a:latin typeface="Calibri"/>
                <a:cs typeface="Calibri"/>
              </a:rPr>
              <a:t>not.</a:t>
            </a:r>
            <a:endParaRPr sz="2200">
              <a:latin typeface="Calibri"/>
              <a:cs typeface="Calibri"/>
            </a:endParaRPr>
          </a:p>
        </p:txBody>
      </p:sp>
      <p:sp>
        <p:nvSpPr>
          <p:cNvPr id="25" name="object 25"/>
          <p:cNvSpPr txBox="1"/>
          <p:nvPr/>
        </p:nvSpPr>
        <p:spPr>
          <a:xfrm>
            <a:off x="7393940" y="4132579"/>
            <a:ext cx="12553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Cancer</a:t>
            </a:r>
            <a:r>
              <a:rPr sz="1800" spc="-75" dirty="0">
                <a:latin typeface="Calibri"/>
                <a:cs typeface="Calibri"/>
              </a:rPr>
              <a:t> </a:t>
            </a:r>
            <a:r>
              <a:rPr sz="1800" spc="-5" dirty="0">
                <a:latin typeface="Calibri"/>
                <a:cs typeface="Calibri"/>
              </a:rPr>
              <a:t>killing</a:t>
            </a:r>
            <a:endParaRPr sz="1800">
              <a:latin typeface="Calibri"/>
              <a:cs typeface="Calibri"/>
            </a:endParaRPr>
          </a:p>
        </p:txBody>
      </p:sp>
      <p:sp>
        <p:nvSpPr>
          <p:cNvPr id="26" name="object 26"/>
          <p:cNvSpPr txBox="1"/>
          <p:nvPr/>
        </p:nvSpPr>
        <p:spPr>
          <a:xfrm>
            <a:off x="5031587" y="2227656"/>
            <a:ext cx="16236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Not</a:t>
            </a:r>
            <a:r>
              <a:rPr sz="1800" spc="-65" dirty="0">
                <a:latin typeface="Calibri"/>
                <a:cs typeface="Calibri"/>
              </a:rPr>
              <a:t> </a:t>
            </a:r>
            <a:r>
              <a:rPr sz="1800" spc="-10" dirty="0">
                <a:latin typeface="Calibri"/>
                <a:cs typeface="Calibri"/>
              </a:rPr>
              <a:t>cancer</a:t>
            </a:r>
            <a:r>
              <a:rPr sz="1800" spc="-15" dirty="0">
                <a:latin typeface="Calibri"/>
                <a:cs typeface="Calibri"/>
              </a:rPr>
              <a:t> </a:t>
            </a:r>
            <a:r>
              <a:rPr sz="1800" spc="-5" dirty="0">
                <a:latin typeface="Calibri"/>
                <a:cs typeface="Calibri"/>
              </a:rPr>
              <a:t>killing</a:t>
            </a:r>
            <a:endParaRPr sz="1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5</a:t>
            </a:fld>
            <a:endParaRPr sz="1200">
              <a:latin typeface="Calibri"/>
              <a:cs typeface="Calibri"/>
            </a:endParaRPr>
          </a:p>
        </p:txBody>
      </p:sp>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379" y="1553972"/>
            <a:ext cx="7900670" cy="3312795"/>
          </a:xfrm>
          <a:prstGeom prst="rect">
            <a:avLst/>
          </a:prstGeom>
        </p:spPr>
        <p:txBody>
          <a:bodyPr vert="horz" wrap="square" lIns="0" tIns="78740" rIns="0" bIns="0" rtlCol="0">
            <a:spAutoFit/>
          </a:bodyPr>
          <a:lstStyle/>
          <a:p>
            <a:pPr marL="357505" marR="5080" indent="-344805">
              <a:lnSpc>
                <a:spcPts val="2110"/>
              </a:lnSpc>
              <a:spcBef>
                <a:spcPts val="620"/>
              </a:spcBef>
              <a:buFont typeface="Arial"/>
              <a:buChar char="•"/>
              <a:tabLst>
                <a:tab pos="357505" algn="l"/>
                <a:tab pos="358140" algn="l"/>
              </a:tabLst>
            </a:pPr>
            <a:r>
              <a:rPr sz="2200" spc="-5" dirty="0">
                <a:latin typeface="Calibri"/>
                <a:cs typeface="Calibri"/>
              </a:rPr>
              <a:t>Artificial</a:t>
            </a:r>
            <a:r>
              <a:rPr sz="2200" spc="-65" dirty="0">
                <a:latin typeface="Calibri"/>
                <a:cs typeface="Calibri"/>
              </a:rPr>
              <a:t> </a:t>
            </a:r>
            <a:r>
              <a:rPr sz="2200" spc="-10" dirty="0">
                <a:latin typeface="Calibri"/>
                <a:cs typeface="Calibri"/>
              </a:rPr>
              <a:t>intelligence</a:t>
            </a:r>
            <a:r>
              <a:rPr sz="2200" spc="-5" dirty="0">
                <a:latin typeface="Calibri"/>
                <a:cs typeface="Calibri"/>
              </a:rPr>
              <a:t> (AI)</a:t>
            </a:r>
            <a:r>
              <a:rPr sz="2200" spc="-1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a</a:t>
            </a:r>
            <a:r>
              <a:rPr sz="2200" spc="10" dirty="0">
                <a:latin typeface="Calibri"/>
                <a:cs typeface="Calibri"/>
              </a:rPr>
              <a:t> </a:t>
            </a:r>
            <a:r>
              <a:rPr sz="2200" spc="-10" dirty="0">
                <a:latin typeface="Calibri"/>
                <a:cs typeface="Calibri"/>
              </a:rPr>
              <a:t>branch</a:t>
            </a:r>
            <a:r>
              <a:rPr sz="2200" spc="-2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computer</a:t>
            </a:r>
            <a:r>
              <a:rPr sz="2200" spc="-40" dirty="0">
                <a:latin typeface="Calibri"/>
                <a:cs typeface="Calibri"/>
              </a:rPr>
              <a:t> </a:t>
            </a:r>
            <a:r>
              <a:rPr sz="2200" dirty="0">
                <a:latin typeface="Calibri"/>
                <a:cs typeface="Calibri"/>
              </a:rPr>
              <a:t>science</a:t>
            </a:r>
            <a:r>
              <a:rPr sz="2200" spc="-25" dirty="0">
                <a:latin typeface="Calibri"/>
                <a:cs typeface="Calibri"/>
              </a:rPr>
              <a:t> </a:t>
            </a:r>
            <a:r>
              <a:rPr sz="2200" spc="-10" dirty="0">
                <a:latin typeface="Calibri"/>
                <a:cs typeface="Calibri"/>
              </a:rPr>
              <a:t>that</a:t>
            </a:r>
            <a:r>
              <a:rPr sz="2200" spc="-5" dirty="0">
                <a:latin typeface="Calibri"/>
                <a:cs typeface="Calibri"/>
              </a:rPr>
              <a:t> </a:t>
            </a:r>
            <a:r>
              <a:rPr sz="2200" dirty="0">
                <a:latin typeface="Calibri"/>
                <a:cs typeface="Calibri"/>
              </a:rPr>
              <a:t>aims </a:t>
            </a:r>
            <a:r>
              <a:rPr sz="2200" spc="-484" dirty="0">
                <a:latin typeface="Calibri"/>
                <a:cs typeface="Calibri"/>
              </a:rPr>
              <a:t> </a:t>
            </a:r>
            <a:r>
              <a:rPr sz="2200" spc="-10" dirty="0">
                <a:latin typeface="Calibri"/>
                <a:cs typeface="Calibri"/>
              </a:rPr>
              <a:t>to</a:t>
            </a:r>
            <a:r>
              <a:rPr sz="2200" spc="-30" dirty="0">
                <a:latin typeface="Calibri"/>
                <a:cs typeface="Calibri"/>
              </a:rPr>
              <a:t> </a:t>
            </a:r>
            <a:r>
              <a:rPr sz="2200" spc="-10" dirty="0">
                <a:latin typeface="Calibri"/>
                <a:cs typeface="Calibri"/>
              </a:rPr>
              <a:t>create</a:t>
            </a:r>
            <a:r>
              <a:rPr sz="2200" spc="-40" dirty="0">
                <a:latin typeface="Calibri"/>
                <a:cs typeface="Calibri"/>
              </a:rPr>
              <a:t> </a:t>
            </a:r>
            <a:r>
              <a:rPr sz="2200" spc="-5" dirty="0">
                <a:latin typeface="Calibri"/>
                <a:cs typeface="Calibri"/>
              </a:rPr>
              <a:t>computer</a:t>
            </a:r>
            <a:r>
              <a:rPr sz="2200" spc="-45" dirty="0">
                <a:latin typeface="Calibri"/>
                <a:cs typeface="Calibri"/>
              </a:rPr>
              <a:t> </a:t>
            </a:r>
            <a:r>
              <a:rPr sz="2200" spc="-5" dirty="0">
                <a:latin typeface="Calibri"/>
                <a:cs typeface="Calibri"/>
              </a:rPr>
              <a:t>software</a:t>
            </a:r>
            <a:r>
              <a:rPr sz="2200" spc="-4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emulates</a:t>
            </a:r>
            <a:r>
              <a:rPr sz="2200" spc="-4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endParaRPr sz="2200" dirty="0">
              <a:latin typeface="Calibri"/>
              <a:cs typeface="Calibri"/>
            </a:endParaRPr>
          </a:p>
          <a:p>
            <a:pPr marL="356870" marR="415925" indent="-344805">
              <a:lnSpc>
                <a:spcPts val="2110"/>
              </a:lnSpc>
              <a:spcBef>
                <a:spcPts val="530"/>
              </a:spcBef>
              <a:buFont typeface="Arial"/>
              <a:buChar char="•"/>
              <a:tabLst>
                <a:tab pos="356870" algn="l"/>
                <a:tab pos="357505" algn="l"/>
              </a:tabLst>
            </a:pPr>
            <a:r>
              <a:rPr sz="2200" dirty="0">
                <a:latin typeface="Calibri"/>
                <a:cs typeface="Calibri"/>
              </a:rPr>
              <a:t>John</a:t>
            </a:r>
            <a:r>
              <a:rPr sz="2200" spc="-50" dirty="0">
                <a:latin typeface="Calibri"/>
                <a:cs typeface="Calibri"/>
              </a:rPr>
              <a:t> </a:t>
            </a:r>
            <a:r>
              <a:rPr sz="2200" spc="-25" dirty="0">
                <a:latin typeface="Calibri"/>
                <a:cs typeface="Calibri"/>
              </a:rPr>
              <a:t>McCarthy,</a:t>
            </a:r>
            <a:r>
              <a:rPr sz="2200" spc="-45" dirty="0">
                <a:latin typeface="Calibri"/>
                <a:cs typeface="Calibri"/>
              </a:rPr>
              <a:t> </a:t>
            </a:r>
            <a:r>
              <a:rPr sz="2200" dirty="0">
                <a:latin typeface="Calibri"/>
                <a:cs typeface="Calibri"/>
              </a:rPr>
              <a:t>who</a:t>
            </a:r>
            <a:r>
              <a:rPr sz="2200" spc="-5" dirty="0">
                <a:latin typeface="Calibri"/>
                <a:cs typeface="Calibri"/>
              </a:rPr>
              <a:t> coined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term </a:t>
            </a:r>
            <a:r>
              <a:rPr sz="2200" dirty="0">
                <a:latin typeface="Calibri"/>
                <a:cs typeface="Calibri"/>
              </a:rPr>
              <a:t>in</a:t>
            </a:r>
            <a:r>
              <a:rPr sz="2200" spc="-30" dirty="0">
                <a:latin typeface="Calibri"/>
                <a:cs typeface="Calibri"/>
              </a:rPr>
              <a:t> </a:t>
            </a:r>
            <a:r>
              <a:rPr sz="2200" spc="5" dirty="0">
                <a:latin typeface="Calibri"/>
                <a:cs typeface="Calibri"/>
              </a:rPr>
              <a:t>1955,</a:t>
            </a:r>
            <a:r>
              <a:rPr sz="2200" spc="-65" dirty="0">
                <a:latin typeface="Calibri"/>
                <a:cs typeface="Calibri"/>
              </a:rPr>
              <a:t> </a:t>
            </a:r>
            <a:r>
              <a:rPr sz="2200" spc="-5" dirty="0">
                <a:latin typeface="Calibri"/>
                <a:cs typeface="Calibri"/>
              </a:rPr>
              <a:t>defines</a:t>
            </a:r>
            <a:r>
              <a:rPr sz="2200" spc="10"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as</a:t>
            </a:r>
            <a:r>
              <a:rPr sz="2200" spc="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science</a:t>
            </a:r>
            <a:r>
              <a:rPr sz="2200" spc="-60" dirty="0">
                <a:latin typeface="Calibri"/>
                <a:cs typeface="Calibri"/>
              </a:rPr>
              <a:t> </a:t>
            </a:r>
            <a:r>
              <a:rPr sz="2200" spc="-5" dirty="0">
                <a:latin typeface="Calibri"/>
                <a:cs typeface="Calibri"/>
              </a:rPr>
              <a:t>and engineering</a:t>
            </a:r>
            <a:r>
              <a:rPr sz="2200" spc="-3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making</a:t>
            </a:r>
            <a:r>
              <a:rPr sz="2200" spc="-30" dirty="0">
                <a:latin typeface="Calibri"/>
                <a:cs typeface="Calibri"/>
              </a:rPr>
              <a:t> </a:t>
            </a:r>
            <a:r>
              <a:rPr sz="2200" spc="-10" dirty="0">
                <a:latin typeface="Calibri"/>
                <a:cs typeface="Calibri"/>
              </a:rPr>
              <a:t>intelligent</a:t>
            </a:r>
            <a:r>
              <a:rPr sz="2200" spc="-15" dirty="0">
                <a:latin typeface="Calibri"/>
                <a:cs typeface="Calibri"/>
              </a:rPr>
              <a:t> </a:t>
            </a:r>
            <a:r>
              <a:rPr sz="2200" dirty="0">
                <a:latin typeface="Calibri"/>
                <a:cs typeface="Calibri"/>
              </a:rPr>
              <a:t>machines."</a:t>
            </a:r>
          </a:p>
          <a:p>
            <a:pPr marL="356870" marR="56515" indent="-344805">
              <a:lnSpc>
                <a:spcPts val="2110"/>
              </a:lnSpc>
              <a:spcBef>
                <a:spcPts val="535"/>
              </a:spcBef>
              <a:buFont typeface="Arial"/>
              <a:buChar char="•"/>
              <a:tabLst>
                <a:tab pos="356870" algn="l"/>
                <a:tab pos="357505" algn="l"/>
              </a:tabLst>
            </a:pPr>
            <a:r>
              <a:rPr sz="2200" spc="-5" dirty="0">
                <a:latin typeface="Calibri"/>
                <a:cs typeface="Calibri"/>
              </a:rPr>
              <a:t>AI</a:t>
            </a:r>
            <a:r>
              <a:rPr sz="2200" spc="-30" dirty="0">
                <a:latin typeface="Calibri"/>
                <a:cs typeface="Calibri"/>
              </a:rPr>
              <a:t> </a:t>
            </a:r>
            <a:r>
              <a:rPr sz="2200" spc="-5" dirty="0">
                <a:latin typeface="Calibri"/>
                <a:cs typeface="Calibri"/>
              </a:rPr>
              <a:t>software</a:t>
            </a:r>
            <a:r>
              <a:rPr sz="2200" spc="-40" dirty="0">
                <a:latin typeface="Calibri"/>
                <a:cs typeface="Calibri"/>
              </a:rPr>
              <a:t> </a:t>
            </a:r>
            <a:r>
              <a:rPr sz="2200" spc="-5" dirty="0">
                <a:latin typeface="Calibri"/>
                <a:cs typeface="Calibri"/>
              </a:rPr>
              <a:t>emulates</a:t>
            </a:r>
            <a:r>
              <a:rPr sz="2200" spc="-45" dirty="0">
                <a:latin typeface="Calibri"/>
                <a:cs typeface="Calibri"/>
              </a:rPr>
              <a:t> </a:t>
            </a:r>
            <a:r>
              <a:rPr sz="2200" spc="-10" dirty="0">
                <a:latin typeface="Calibri"/>
                <a:cs typeface="Calibri"/>
              </a:rPr>
              <a:t>many</a:t>
            </a:r>
            <a:r>
              <a:rPr sz="2200" spc="-20" dirty="0">
                <a:latin typeface="Calibri"/>
                <a:cs typeface="Calibri"/>
              </a:rPr>
              <a:t> </a:t>
            </a:r>
            <a:r>
              <a:rPr sz="2200" dirty="0">
                <a:latin typeface="Calibri"/>
                <a:cs typeface="Calibri"/>
              </a:rPr>
              <a:t>aspects</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r>
              <a:rPr sz="2200" spc="-50" dirty="0">
                <a:latin typeface="Calibri"/>
                <a:cs typeface="Calibri"/>
              </a:rPr>
              <a:t> </a:t>
            </a:r>
            <a:r>
              <a:rPr sz="2200" dirty="0">
                <a:latin typeface="Calibri"/>
                <a:cs typeface="Calibri"/>
              </a:rPr>
              <a:t>such</a:t>
            </a:r>
            <a:r>
              <a:rPr sz="2200" spc="-35" dirty="0">
                <a:latin typeface="Calibri"/>
                <a:cs typeface="Calibri"/>
              </a:rPr>
              <a:t> </a:t>
            </a:r>
            <a:r>
              <a:rPr sz="2200" dirty="0">
                <a:latin typeface="Calibri"/>
                <a:cs typeface="Calibri"/>
              </a:rPr>
              <a:t>as </a:t>
            </a:r>
            <a:r>
              <a:rPr sz="2200" spc="-480" dirty="0">
                <a:latin typeface="Calibri"/>
                <a:cs typeface="Calibri"/>
              </a:rPr>
              <a:t> </a:t>
            </a:r>
            <a:r>
              <a:rPr sz="2200" spc="-5" dirty="0">
                <a:latin typeface="Calibri"/>
                <a:cs typeface="Calibri"/>
              </a:rPr>
              <a:t>reasoning, knowledge, planning, </a:t>
            </a:r>
            <a:r>
              <a:rPr sz="2200" dirty="0">
                <a:latin typeface="Calibri"/>
                <a:cs typeface="Calibri"/>
              </a:rPr>
              <a:t>learning, </a:t>
            </a:r>
            <a:r>
              <a:rPr sz="2200" spc="-5" dirty="0">
                <a:latin typeface="Calibri"/>
                <a:cs typeface="Calibri"/>
              </a:rPr>
              <a:t>communication, </a:t>
            </a:r>
            <a:r>
              <a:rPr sz="2200" dirty="0">
                <a:latin typeface="Calibri"/>
                <a:cs typeface="Calibri"/>
              </a:rPr>
              <a:t> </a:t>
            </a:r>
            <a:r>
              <a:rPr sz="2200" spc="-5" dirty="0">
                <a:latin typeface="Calibri"/>
                <a:cs typeface="Calibri"/>
              </a:rPr>
              <a:t>perception,</a:t>
            </a:r>
            <a:r>
              <a:rPr sz="2200" spc="-90" dirty="0">
                <a:latin typeface="Calibri"/>
                <a:cs typeface="Calibri"/>
              </a:rPr>
              <a:t> </a:t>
            </a:r>
            <a:r>
              <a:rPr sz="2200" spc="-5" dirty="0">
                <a:latin typeface="Calibri"/>
                <a:cs typeface="Calibri"/>
              </a:rPr>
              <a:t>and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ability</a:t>
            </a:r>
            <a:r>
              <a:rPr sz="2200" spc="-15" dirty="0">
                <a:latin typeface="Calibri"/>
                <a:cs typeface="Calibri"/>
              </a:rPr>
              <a:t> </a:t>
            </a:r>
            <a:r>
              <a:rPr sz="2200" spc="-10" dirty="0">
                <a:latin typeface="Calibri"/>
                <a:cs typeface="Calibri"/>
              </a:rPr>
              <a:t>to</a:t>
            </a:r>
            <a:r>
              <a:rPr sz="2200" spc="-5" dirty="0">
                <a:latin typeface="Calibri"/>
                <a:cs typeface="Calibri"/>
              </a:rPr>
              <a:t> </a:t>
            </a:r>
            <a:r>
              <a:rPr sz="2200" spc="5" dirty="0">
                <a:latin typeface="Calibri"/>
                <a:cs typeface="Calibri"/>
              </a:rPr>
              <a:t>move</a:t>
            </a:r>
            <a:r>
              <a:rPr sz="2200" spc="-60" dirty="0">
                <a:latin typeface="Calibri"/>
                <a:cs typeface="Calibri"/>
              </a:rPr>
              <a:t> </a:t>
            </a:r>
            <a:r>
              <a:rPr sz="2200" spc="-5" dirty="0">
                <a:latin typeface="Calibri"/>
                <a:cs typeface="Calibri"/>
              </a:rPr>
              <a:t>and manipulate</a:t>
            </a:r>
            <a:r>
              <a:rPr sz="2200" spc="-40" dirty="0">
                <a:latin typeface="Calibri"/>
                <a:cs typeface="Calibri"/>
              </a:rPr>
              <a:t> </a:t>
            </a:r>
            <a:r>
              <a:rPr sz="2200" dirty="0">
                <a:latin typeface="Calibri"/>
                <a:cs typeface="Calibri"/>
              </a:rPr>
              <a:t>objects.</a:t>
            </a:r>
          </a:p>
          <a:p>
            <a:pPr marL="356870" marR="23495" indent="-344805">
              <a:lnSpc>
                <a:spcPts val="2110"/>
              </a:lnSpc>
              <a:spcBef>
                <a:spcPts val="540"/>
              </a:spcBef>
              <a:buFont typeface="Arial"/>
              <a:buChar char="•"/>
              <a:tabLst>
                <a:tab pos="356870" algn="l"/>
                <a:tab pos="357505" algn="l"/>
              </a:tabLst>
            </a:pPr>
            <a:r>
              <a:rPr sz="2200" spc="-5" dirty="0">
                <a:latin typeface="Calibri"/>
                <a:cs typeface="Calibri"/>
              </a:rPr>
              <a:t>There</a:t>
            </a:r>
            <a:r>
              <a:rPr sz="2200" spc="-3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number</a:t>
            </a:r>
            <a:r>
              <a:rPr sz="2200" spc="-2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tools</a:t>
            </a:r>
            <a:r>
              <a:rPr sz="2200" spc="-2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AI</a:t>
            </a:r>
            <a:r>
              <a:rPr sz="2200" spc="5" dirty="0">
                <a:latin typeface="Calibri"/>
                <a:cs typeface="Calibri"/>
              </a:rPr>
              <a:t> </a:t>
            </a:r>
            <a:r>
              <a:rPr sz="2200" spc="-5" dirty="0">
                <a:latin typeface="Calibri"/>
                <a:cs typeface="Calibri"/>
              </a:rPr>
              <a:t>uses</a:t>
            </a:r>
            <a:r>
              <a:rPr sz="2200" spc="-20" dirty="0">
                <a:latin typeface="Calibri"/>
                <a:cs typeface="Calibri"/>
              </a:rPr>
              <a:t> </a:t>
            </a:r>
            <a:r>
              <a:rPr sz="2200" spc="-10" dirty="0">
                <a:latin typeface="Calibri"/>
                <a:cs typeface="Calibri"/>
              </a:rPr>
              <a:t>to</a:t>
            </a:r>
            <a:r>
              <a:rPr sz="2200" spc="-5" dirty="0">
                <a:latin typeface="Calibri"/>
                <a:cs typeface="Calibri"/>
              </a:rPr>
              <a:t> emulate</a:t>
            </a:r>
            <a:r>
              <a:rPr sz="2200" spc="-15" dirty="0">
                <a:latin typeface="Calibri"/>
                <a:cs typeface="Calibri"/>
              </a:rPr>
              <a:t> </a:t>
            </a:r>
            <a:r>
              <a:rPr sz="2200" dirty="0">
                <a:latin typeface="Calibri"/>
                <a:cs typeface="Calibri"/>
              </a:rPr>
              <a:t>these</a:t>
            </a:r>
            <a:r>
              <a:rPr sz="2200" spc="-15" dirty="0">
                <a:latin typeface="Calibri"/>
                <a:cs typeface="Calibri"/>
              </a:rPr>
              <a:t> </a:t>
            </a:r>
            <a:r>
              <a:rPr sz="2200" spc="-5" dirty="0">
                <a:latin typeface="Calibri"/>
                <a:cs typeface="Calibri"/>
              </a:rPr>
              <a:t>areas</a:t>
            </a:r>
            <a:r>
              <a:rPr sz="2200" spc="-40" dirty="0">
                <a:latin typeface="Calibri"/>
                <a:cs typeface="Calibri"/>
              </a:rPr>
              <a:t> </a:t>
            </a:r>
            <a:r>
              <a:rPr sz="2200" spc="5" dirty="0">
                <a:latin typeface="Calibri"/>
                <a:cs typeface="Calibri"/>
              </a:rPr>
              <a:t>of </a:t>
            </a:r>
            <a:r>
              <a:rPr sz="2200" spc="-484" dirty="0">
                <a:latin typeface="Calibri"/>
                <a:cs typeface="Calibri"/>
              </a:rPr>
              <a:t> </a:t>
            </a:r>
            <a:r>
              <a:rPr sz="2200" dirty="0">
                <a:latin typeface="Calibri"/>
                <a:cs typeface="Calibri"/>
              </a:rPr>
              <a:t>human</a:t>
            </a:r>
            <a:r>
              <a:rPr sz="2200" spc="-60" dirty="0">
                <a:latin typeface="Calibri"/>
                <a:cs typeface="Calibri"/>
              </a:rPr>
              <a:t> </a:t>
            </a:r>
            <a:r>
              <a:rPr sz="2200" spc="-5" dirty="0">
                <a:latin typeface="Calibri"/>
                <a:cs typeface="Calibri"/>
              </a:rPr>
              <a:t>intelligence.</a:t>
            </a:r>
            <a:endParaRPr sz="2200" dirty="0">
              <a:latin typeface="Calibri"/>
              <a:cs typeface="Calibri"/>
            </a:endParaRPr>
          </a:p>
          <a:p>
            <a:pPr marL="357505" marR="754380" indent="-345440">
              <a:lnSpc>
                <a:spcPct val="79700"/>
              </a:lnSpc>
              <a:spcBef>
                <a:spcPts val="555"/>
              </a:spcBef>
              <a:buFont typeface="Arial"/>
              <a:buChar char="•"/>
              <a:tabLst>
                <a:tab pos="357505" algn="l"/>
                <a:tab pos="358140" algn="l"/>
              </a:tabLst>
            </a:pPr>
            <a:r>
              <a:rPr lang="en-US" sz="2200" dirty="0">
                <a:latin typeface="Calibri"/>
                <a:cs typeface="Calibri"/>
              </a:rPr>
              <a:t>We </a:t>
            </a:r>
            <a:r>
              <a:rPr sz="2200" dirty="0">
                <a:latin typeface="Calibri"/>
                <a:cs typeface="Calibri"/>
              </a:rPr>
              <a:t>will</a:t>
            </a:r>
            <a:r>
              <a:rPr sz="2200" spc="-25" dirty="0">
                <a:latin typeface="Calibri"/>
                <a:cs typeface="Calibri"/>
              </a:rPr>
              <a:t> </a:t>
            </a:r>
            <a:r>
              <a:rPr sz="2200" spc="5" dirty="0">
                <a:latin typeface="Calibri"/>
                <a:cs typeface="Calibri"/>
              </a:rPr>
              <a:t>look</a:t>
            </a:r>
            <a:r>
              <a:rPr sz="2200" spc="-35" dirty="0">
                <a:latin typeface="Calibri"/>
                <a:cs typeface="Calibri"/>
              </a:rPr>
              <a:t> </a:t>
            </a:r>
            <a:r>
              <a:rPr sz="2200" spc="-15" dirty="0">
                <a:latin typeface="Calibri"/>
                <a:cs typeface="Calibri"/>
              </a:rPr>
              <a:t>at</a:t>
            </a:r>
            <a:r>
              <a:rPr sz="2200" spc="10" dirty="0">
                <a:latin typeface="Calibri"/>
                <a:cs typeface="Calibri"/>
              </a:rPr>
              <a:t> </a:t>
            </a:r>
            <a:r>
              <a:rPr sz="2200" dirty="0">
                <a:latin typeface="Calibri"/>
                <a:cs typeface="Calibri"/>
              </a:rPr>
              <a:t>a</a:t>
            </a:r>
            <a:r>
              <a:rPr sz="2200" spc="-20" dirty="0">
                <a:latin typeface="Calibri"/>
                <a:cs typeface="Calibri"/>
              </a:rPr>
              <a:t> </a:t>
            </a:r>
            <a:r>
              <a:rPr sz="2200" spc="-10" dirty="0">
                <a:latin typeface="Calibri"/>
                <a:cs typeface="Calibri"/>
              </a:rPr>
              <a:t>set</a:t>
            </a:r>
            <a:r>
              <a:rPr sz="2200" spc="10" dirty="0">
                <a:latin typeface="Calibri"/>
                <a:cs typeface="Calibri"/>
              </a:rPr>
              <a:t> </a:t>
            </a:r>
            <a:r>
              <a:rPr sz="2200" spc="5" dirty="0">
                <a:latin typeface="Calibri"/>
                <a:cs typeface="Calibri"/>
              </a:rPr>
              <a:t>of</a:t>
            </a:r>
            <a:r>
              <a:rPr sz="2200" dirty="0">
                <a:latin typeface="Calibri"/>
                <a:cs typeface="Calibri"/>
              </a:rPr>
              <a:t> these</a:t>
            </a:r>
            <a:r>
              <a:rPr sz="2200" spc="-10" dirty="0">
                <a:latin typeface="Calibri"/>
                <a:cs typeface="Calibri"/>
              </a:rPr>
              <a:t> </a:t>
            </a:r>
            <a:r>
              <a:rPr sz="2200" dirty="0">
                <a:latin typeface="Calibri"/>
                <a:cs typeface="Calibri"/>
              </a:rPr>
              <a:t>tools</a:t>
            </a:r>
            <a:r>
              <a:rPr sz="2200" spc="-45" dirty="0">
                <a:latin typeface="Calibri"/>
                <a:cs typeface="Calibri"/>
              </a:rPr>
              <a:t> </a:t>
            </a:r>
            <a:r>
              <a:rPr sz="2200" dirty="0">
                <a:latin typeface="Calibri"/>
                <a:cs typeface="Calibri"/>
              </a:rPr>
              <a:t>loosely</a:t>
            </a:r>
            <a:r>
              <a:rPr sz="2200" spc="-30" dirty="0">
                <a:latin typeface="Calibri"/>
                <a:cs typeface="Calibri"/>
              </a:rPr>
              <a:t> </a:t>
            </a:r>
            <a:r>
              <a:rPr sz="2200" spc="-5" dirty="0">
                <a:latin typeface="Calibri"/>
                <a:cs typeface="Calibri"/>
              </a:rPr>
              <a:t>called </a:t>
            </a:r>
            <a:r>
              <a:rPr sz="2200" spc="-484" dirty="0">
                <a:latin typeface="Calibri"/>
                <a:cs typeface="Calibri"/>
              </a:rPr>
              <a:t> </a:t>
            </a:r>
            <a:r>
              <a:rPr sz="2200" dirty="0">
                <a:latin typeface="Calibri"/>
                <a:cs typeface="Calibri"/>
              </a:rPr>
              <a:t>“machine</a:t>
            </a:r>
            <a:r>
              <a:rPr sz="2200" spc="-65" dirty="0">
                <a:latin typeface="Calibri"/>
                <a:cs typeface="Calibri"/>
              </a:rPr>
              <a:t> </a:t>
            </a:r>
            <a:r>
              <a:rPr sz="2200" spc="-20" dirty="0">
                <a:latin typeface="Calibri"/>
                <a:cs typeface="Calibri"/>
              </a:rPr>
              <a:t>learning.”</a:t>
            </a:r>
            <a:endParaRPr sz="22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262" y="464629"/>
            <a:ext cx="5193030" cy="695325"/>
          </a:xfrm>
          <a:prstGeom prst="rect">
            <a:avLst/>
          </a:prstGeom>
        </p:spPr>
        <p:txBody>
          <a:bodyPr vert="horz" wrap="square" lIns="0" tIns="11430" rIns="0" bIns="0" rtlCol="0">
            <a:spAutoFit/>
          </a:bodyPr>
          <a:lstStyle/>
          <a:p>
            <a:pPr marL="12700">
              <a:lnSpc>
                <a:spcPct val="100000"/>
              </a:lnSpc>
              <a:spcBef>
                <a:spcPts val="90"/>
              </a:spcBef>
            </a:pPr>
            <a:r>
              <a:rPr spc="-15" dirty="0"/>
              <a:t>ML</a:t>
            </a:r>
            <a:r>
              <a:rPr spc="-20" dirty="0"/>
              <a:t> </a:t>
            </a:r>
            <a:r>
              <a:rPr spc="-10" dirty="0"/>
              <a:t>Model</a:t>
            </a:r>
            <a:r>
              <a:rPr spc="5" dirty="0"/>
              <a:t> </a:t>
            </a:r>
            <a:r>
              <a:rPr spc="-5" dirty="0"/>
              <a:t>Comparison</a:t>
            </a:r>
          </a:p>
        </p:txBody>
      </p:sp>
      <p:sp>
        <p:nvSpPr>
          <p:cNvPr id="3" name="object 3"/>
          <p:cNvSpPr txBox="1"/>
          <p:nvPr/>
        </p:nvSpPr>
        <p:spPr>
          <a:xfrm>
            <a:off x="535940" y="1553972"/>
            <a:ext cx="7900670" cy="4324985"/>
          </a:xfrm>
          <a:prstGeom prst="rect">
            <a:avLst/>
          </a:prstGeom>
        </p:spPr>
        <p:txBody>
          <a:bodyPr vert="horz" wrap="square" lIns="0" tIns="13335" rIns="0" bIns="0" rtlCol="0">
            <a:spAutoFit/>
          </a:bodyPr>
          <a:lstStyle/>
          <a:p>
            <a:pPr marL="12700">
              <a:lnSpc>
                <a:spcPct val="100000"/>
              </a:lnSpc>
              <a:spcBef>
                <a:spcPts val="105"/>
              </a:spcBef>
            </a:pPr>
            <a:r>
              <a:rPr sz="2200" b="1" spc="-15" dirty="0">
                <a:latin typeface="Calibri"/>
                <a:cs typeface="Calibri"/>
              </a:rPr>
              <a:t>SVM</a:t>
            </a:r>
            <a:endParaRPr sz="2200">
              <a:latin typeface="Calibri"/>
              <a:cs typeface="Calibri"/>
            </a:endParaRPr>
          </a:p>
          <a:p>
            <a:pPr marL="356870" indent="-344805">
              <a:lnSpc>
                <a:spcPct val="100000"/>
              </a:lnSpc>
              <a:buFont typeface="Arial"/>
              <a:buChar char="•"/>
              <a:tabLst>
                <a:tab pos="356870" algn="l"/>
                <a:tab pos="357505" algn="l"/>
              </a:tabLst>
            </a:pPr>
            <a:r>
              <a:rPr sz="2200" spc="-10" dirty="0">
                <a:latin typeface="Calibri"/>
                <a:cs typeface="Calibri"/>
              </a:rPr>
              <a:t>Strengths:</a:t>
            </a:r>
            <a:endParaRPr sz="2200">
              <a:latin typeface="Calibri"/>
              <a:cs typeface="Calibri"/>
            </a:endParaRPr>
          </a:p>
          <a:p>
            <a:pPr marL="756285" marR="492759" lvl="1" indent="-287020">
              <a:lnSpc>
                <a:spcPts val="1920"/>
              </a:lnSpc>
              <a:spcBef>
                <a:spcPts val="475"/>
              </a:spcBef>
              <a:buFont typeface="Arial"/>
              <a:buChar char="–"/>
              <a:tabLst>
                <a:tab pos="756285" algn="l"/>
                <a:tab pos="756920" algn="l"/>
              </a:tabLst>
            </a:pPr>
            <a:r>
              <a:rPr sz="2000" spc="-10" dirty="0">
                <a:latin typeface="Calibri"/>
                <a:cs typeface="Calibri"/>
              </a:rPr>
              <a:t>Non-probabilistic,</a:t>
            </a:r>
            <a:r>
              <a:rPr sz="2000" spc="25" dirty="0">
                <a:latin typeface="Calibri"/>
                <a:cs typeface="Calibri"/>
              </a:rPr>
              <a:t> </a:t>
            </a:r>
            <a:r>
              <a:rPr sz="2000" spc="-10" dirty="0">
                <a:latin typeface="Calibri"/>
                <a:cs typeface="Calibri"/>
              </a:rPr>
              <a:t>i.e.,</a:t>
            </a:r>
            <a:r>
              <a:rPr sz="2000" spc="25" dirty="0">
                <a:latin typeface="Calibri"/>
                <a:cs typeface="Calibri"/>
              </a:rPr>
              <a:t> </a:t>
            </a:r>
            <a:r>
              <a:rPr sz="2000" spc="-5" dirty="0">
                <a:latin typeface="Calibri"/>
                <a:cs typeface="Calibri"/>
              </a:rPr>
              <a:t>no</a:t>
            </a:r>
            <a:r>
              <a:rPr sz="2000" dirty="0">
                <a:latin typeface="Calibri"/>
                <a:cs typeface="Calibri"/>
              </a:rPr>
              <a:t> </a:t>
            </a:r>
            <a:r>
              <a:rPr sz="2000" spc="-10" dirty="0">
                <a:latin typeface="Calibri"/>
                <a:cs typeface="Calibri"/>
              </a:rPr>
              <a:t>assumption</a:t>
            </a:r>
            <a:r>
              <a:rPr sz="2000" spc="55" dirty="0">
                <a:latin typeface="Calibri"/>
                <a:cs typeface="Calibri"/>
              </a:rPr>
              <a:t> </a:t>
            </a:r>
            <a:r>
              <a:rPr sz="2000" spc="-5" dirty="0">
                <a:latin typeface="Calibri"/>
                <a:cs typeface="Calibri"/>
              </a:rPr>
              <a:t>of</a:t>
            </a:r>
            <a:r>
              <a:rPr sz="2000" spc="10" dirty="0">
                <a:latin typeface="Calibri"/>
                <a:cs typeface="Calibri"/>
              </a:rPr>
              <a:t> </a:t>
            </a:r>
            <a:r>
              <a:rPr sz="2000" spc="-10" dirty="0">
                <a:latin typeface="Calibri"/>
                <a:cs typeface="Calibri"/>
              </a:rPr>
              <a:t>Gaussian</a:t>
            </a:r>
            <a:r>
              <a:rPr sz="2000" spc="80" dirty="0">
                <a:latin typeface="Calibri"/>
                <a:cs typeface="Calibri"/>
              </a:rPr>
              <a:t> </a:t>
            </a:r>
            <a:r>
              <a:rPr sz="2000" spc="-10" dirty="0">
                <a:latin typeface="Calibri"/>
                <a:cs typeface="Calibri"/>
              </a:rPr>
              <a:t>distribution</a:t>
            </a:r>
            <a:r>
              <a:rPr sz="2000" spc="50" dirty="0">
                <a:latin typeface="Calibri"/>
                <a:cs typeface="Calibri"/>
              </a:rPr>
              <a:t> </a:t>
            </a:r>
            <a:r>
              <a:rPr sz="2000" spc="-5" dirty="0">
                <a:latin typeface="Calibri"/>
                <a:cs typeface="Calibri"/>
              </a:rPr>
              <a:t>or </a:t>
            </a:r>
            <a:r>
              <a:rPr sz="2000" spc="-434" dirty="0">
                <a:latin typeface="Calibri"/>
                <a:cs typeface="Calibri"/>
              </a:rPr>
              <a:t> </a:t>
            </a:r>
            <a:r>
              <a:rPr sz="2000" spc="-5" dirty="0">
                <a:latin typeface="Calibri"/>
                <a:cs typeface="Calibri"/>
              </a:rPr>
              <a:t>independence</a:t>
            </a:r>
            <a:r>
              <a:rPr sz="2000" spc="15" dirty="0">
                <a:latin typeface="Calibri"/>
                <a:cs typeface="Calibri"/>
              </a:rPr>
              <a:t> </a:t>
            </a:r>
            <a:r>
              <a:rPr sz="2000" spc="-5" dirty="0">
                <a:latin typeface="Calibri"/>
                <a:cs typeface="Calibri"/>
              </a:rPr>
              <a:t>of input</a:t>
            </a:r>
            <a:r>
              <a:rPr sz="2000" spc="-20" dirty="0">
                <a:latin typeface="Calibri"/>
                <a:cs typeface="Calibri"/>
              </a:rPr>
              <a:t> features</a:t>
            </a:r>
            <a:endParaRPr sz="2000">
              <a:latin typeface="Calibri"/>
              <a:cs typeface="Calibri"/>
            </a:endParaRPr>
          </a:p>
          <a:p>
            <a:pPr marL="756285" marR="233045" lvl="1" indent="-287020">
              <a:lnSpc>
                <a:spcPts val="1920"/>
              </a:lnSpc>
              <a:spcBef>
                <a:spcPts val="480"/>
              </a:spcBef>
              <a:buFont typeface="Arial"/>
              <a:buChar char="–"/>
              <a:tabLst>
                <a:tab pos="756285" algn="l"/>
                <a:tab pos="756920" algn="l"/>
              </a:tabLst>
            </a:pPr>
            <a:r>
              <a:rPr sz="2000" spc="-10" dirty="0">
                <a:latin typeface="Calibri"/>
                <a:cs typeface="Calibri"/>
              </a:rPr>
              <a:t>Still</a:t>
            </a:r>
            <a:r>
              <a:rPr sz="2000" spc="5" dirty="0">
                <a:latin typeface="Calibri"/>
                <a:cs typeface="Calibri"/>
              </a:rPr>
              <a:t> </a:t>
            </a:r>
            <a:r>
              <a:rPr sz="2000" spc="-25" dirty="0">
                <a:latin typeface="Calibri"/>
                <a:cs typeface="Calibri"/>
              </a:rPr>
              <a:t>effective</a:t>
            </a:r>
            <a:r>
              <a:rPr sz="2000" spc="100" dirty="0">
                <a:latin typeface="Calibri"/>
                <a:cs typeface="Calibri"/>
              </a:rPr>
              <a:t> </a:t>
            </a:r>
            <a:r>
              <a:rPr sz="2000" spc="-10" dirty="0">
                <a:latin typeface="Calibri"/>
                <a:cs typeface="Calibri"/>
              </a:rPr>
              <a:t>in</a:t>
            </a:r>
            <a:r>
              <a:rPr sz="2000" spc="15" dirty="0">
                <a:latin typeface="Calibri"/>
                <a:cs typeface="Calibri"/>
              </a:rPr>
              <a:t> </a:t>
            </a:r>
            <a:r>
              <a:rPr sz="2000" spc="-15" dirty="0">
                <a:latin typeface="Calibri"/>
                <a:cs typeface="Calibri"/>
              </a:rPr>
              <a:t>cases</a:t>
            </a:r>
            <a:r>
              <a:rPr sz="2000" spc="75" dirty="0">
                <a:latin typeface="Calibri"/>
                <a:cs typeface="Calibri"/>
              </a:rPr>
              <a:t> </a:t>
            </a:r>
            <a:r>
              <a:rPr sz="2000" spc="-15" dirty="0">
                <a:latin typeface="Calibri"/>
                <a:cs typeface="Calibri"/>
              </a:rPr>
              <a:t>where</a:t>
            </a:r>
            <a:r>
              <a:rPr sz="2000" spc="25" dirty="0">
                <a:latin typeface="Calibri"/>
                <a:cs typeface="Calibri"/>
              </a:rPr>
              <a:t> </a:t>
            </a:r>
            <a:r>
              <a:rPr sz="2000" spc="-10" dirty="0">
                <a:latin typeface="Calibri"/>
                <a:cs typeface="Calibri"/>
              </a:rPr>
              <a:t>number</a:t>
            </a:r>
            <a:r>
              <a:rPr sz="2000" spc="15"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features</a:t>
            </a:r>
            <a:r>
              <a:rPr sz="2000" spc="70" dirty="0">
                <a:latin typeface="Calibri"/>
                <a:cs typeface="Calibri"/>
              </a:rPr>
              <a:t> </a:t>
            </a:r>
            <a:r>
              <a:rPr sz="2000" spc="-5" dirty="0">
                <a:latin typeface="Calibri"/>
                <a:cs typeface="Calibri"/>
              </a:rPr>
              <a:t>is</a:t>
            </a:r>
            <a:r>
              <a:rPr sz="2000" spc="20" dirty="0">
                <a:latin typeface="Calibri"/>
                <a:cs typeface="Calibri"/>
              </a:rPr>
              <a:t> </a:t>
            </a:r>
            <a:r>
              <a:rPr sz="2000" spc="-20" dirty="0">
                <a:latin typeface="Calibri"/>
                <a:cs typeface="Calibri"/>
              </a:rPr>
              <a:t>greater</a:t>
            </a:r>
            <a:r>
              <a:rPr sz="2000" spc="60" dirty="0">
                <a:latin typeface="Calibri"/>
                <a:cs typeface="Calibri"/>
              </a:rPr>
              <a:t> </a:t>
            </a:r>
            <a:r>
              <a:rPr sz="2000" spc="-5" dirty="0">
                <a:latin typeface="Calibri"/>
                <a:cs typeface="Calibri"/>
              </a:rPr>
              <a:t>than</a:t>
            </a:r>
            <a:r>
              <a:rPr sz="2000" spc="-10" dirty="0">
                <a:latin typeface="Calibri"/>
                <a:cs typeface="Calibri"/>
              </a:rPr>
              <a:t> </a:t>
            </a:r>
            <a:r>
              <a:rPr sz="2000" spc="-5" dirty="0">
                <a:latin typeface="Calibri"/>
                <a:cs typeface="Calibri"/>
              </a:rPr>
              <a:t>the </a:t>
            </a:r>
            <a:r>
              <a:rPr sz="2000" spc="-434" dirty="0">
                <a:latin typeface="Calibri"/>
                <a:cs typeface="Calibri"/>
              </a:rPr>
              <a:t> </a:t>
            </a:r>
            <a:r>
              <a:rPr sz="2000" spc="-10" dirty="0">
                <a:latin typeface="Calibri"/>
                <a:cs typeface="Calibri"/>
              </a:rPr>
              <a:t>number</a:t>
            </a:r>
            <a:r>
              <a:rPr sz="2000" dirty="0">
                <a:latin typeface="Calibri"/>
                <a:cs typeface="Calibri"/>
              </a:rPr>
              <a:t> </a:t>
            </a:r>
            <a:r>
              <a:rPr sz="2000" spc="-5" dirty="0">
                <a:latin typeface="Calibri"/>
                <a:cs typeface="Calibri"/>
              </a:rPr>
              <a:t>of </a:t>
            </a:r>
            <a:r>
              <a:rPr sz="2000" spc="-10" dirty="0">
                <a:latin typeface="Calibri"/>
                <a:cs typeface="Calibri"/>
              </a:rPr>
              <a:t>samples.</a:t>
            </a:r>
            <a:endParaRPr sz="2000">
              <a:latin typeface="Calibri"/>
              <a:cs typeface="Calibri"/>
            </a:endParaRPr>
          </a:p>
          <a:p>
            <a:pPr marL="756285" marR="701040" lvl="1" indent="-287020">
              <a:lnSpc>
                <a:spcPts val="1920"/>
              </a:lnSpc>
              <a:spcBef>
                <a:spcPts val="480"/>
              </a:spcBef>
              <a:buFont typeface="Arial"/>
              <a:buChar char="–"/>
              <a:tabLst>
                <a:tab pos="756285" algn="l"/>
                <a:tab pos="756920" algn="l"/>
              </a:tabLst>
            </a:pPr>
            <a:r>
              <a:rPr sz="2000" spc="-15" dirty="0">
                <a:latin typeface="Calibri"/>
                <a:cs typeface="Calibri"/>
              </a:rPr>
              <a:t>Uses</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subset</a:t>
            </a:r>
            <a:r>
              <a:rPr sz="2000" spc="10" dirty="0">
                <a:latin typeface="Calibri"/>
                <a:cs typeface="Calibri"/>
              </a:rPr>
              <a:t> </a:t>
            </a:r>
            <a:r>
              <a:rPr sz="2000" spc="-5" dirty="0">
                <a:latin typeface="Calibri"/>
                <a:cs typeface="Calibri"/>
              </a:rPr>
              <a:t>of </a:t>
            </a:r>
            <a:r>
              <a:rPr sz="2000" spc="-10" dirty="0">
                <a:latin typeface="Calibri"/>
                <a:cs typeface="Calibri"/>
              </a:rPr>
              <a:t>training</a:t>
            </a:r>
            <a:r>
              <a:rPr sz="2000" spc="25" dirty="0">
                <a:latin typeface="Calibri"/>
                <a:cs typeface="Calibri"/>
              </a:rPr>
              <a:t> </a:t>
            </a:r>
            <a:r>
              <a:rPr sz="2000" spc="-5" dirty="0">
                <a:latin typeface="Calibri"/>
                <a:cs typeface="Calibri"/>
              </a:rPr>
              <a:t>points </a:t>
            </a:r>
            <a:r>
              <a:rPr sz="2000" spc="-10" dirty="0">
                <a:latin typeface="Calibri"/>
                <a:cs typeface="Calibri"/>
              </a:rPr>
              <a:t>in</a:t>
            </a:r>
            <a:r>
              <a:rPr sz="2000" spc="1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decision</a:t>
            </a:r>
            <a:r>
              <a:rPr sz="2000" spc="60" dirty="0">
                <a:latin typeface="Calibri"/>
                <a:cs typeface="Calibri"/>
              </a:rPr>
              <a:t> </a:t>
            </a:r>
            <a:r>
              <a:rPr sz="2000" spc="-5" dirty="0">
                <a:latin typeface="Calibri"/>
                <a:cs typeface="Calibri"/>
              </a:rPr>
              <a:t>function</a:t>
            </a:r>
            <a:r>
              <a:rPr sz="2000" spc="10" dirty="0">
                <a:latin typeface="Calibri"/>
                <a:cs typeface="Calibri"/>
              </a:rPr>
              <a:t> </a:t>
            </a:r>
            <a:r>
              <a:rPr sz="2000" spc="-15" dirty="0">
                <a:latin typeface="Calibri"/>
                <a:cs typeface="Calibri"/>
              </a:rPr>
              <a:t>(called </a:t>
            </a:r>
            <a:r>
              <a:rPr sz="2000" spc="-434" dirty="0">
                <a:latin typeface="Calibri"/>
                <a:cs typeface="Calibri"/>
              </a:rPr>
              <a:t> </a:t>
            </a:r>
            <a:r>
              <a:rPr sz="2000" spc="-5" dirty="0">
                <a:latin typeface="Calibri"/>
                <a:cs typeface="Calibri"/>
              </a:rPr>
              <a:t>support</a:t>
            </a:r>
            <a:r>
              <a:rPr sz="2000" spc="-25" dirty="0">
                <a:latin typeface="Calibri"/>
                <a:cs typeface="Calibri"/>
              </a:rPr>
              <a:t> </a:t>
            </a:r>
            <a:r>
              <a:rPr sz="2000" spc="-20" dirty="0">
                <a:latin typeface="Calibri"/>
                <a:cs typeface="Calibri"/>
              </a:rPr>
              <a:t>vectors),</a:t>
            </a:r>
            <a:r>
              <a:rPr sz="2000" spc="55" dirty="0">
                <a:latin typeface="Calibri"/>
                <a:cs typeface="Calibri"/>
              </a:rPr>
              <a:t> </a:t>
            </a:r>
            <a:r>
              <a:rPr sz="2000" spc="-15" dirty="0">
                <a:latin typeface="Calibri"/>
                <a:cs typeface="Calibri"/>
              </a:rPr>
              <a:t>so</a:t>
            </a:r>
            <a:r>
              <a:rPr sz="2000" spc="30" dirty="0">
                <a:latin typeface="Calibri"/>
                <a:cs typeface="Calibri"/>
              </a:rPr>
              <a:t> </a:t>
            </a:r>
            <a:r>
              <a:rPr sz="2000" spc="-5" dirty="0">
                <a:latin typeface="Calibri"/>
                <a:cs typeface="Calibri"/>
              </a:rPr>
              <a:t>it</a:t>
            </a:r>
            <a:r>
              <a:rPr sz="2000" spc="5"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also</a:t>
            </a:r>
            <a:r>
              <a:rPr sz="2000" spc="5" dirty="0">
                <a:latin typeface="Calibri"/>
                <a:cs typeface="Calibri"/>
              </a:rPr>
              <a:t> </a:t>
            </a:r>
            <a:r>
              <a:rPr sz="2000" spc="-10" dirty="0">
                <a:latin typeface="Calibri"/>
                <a:cs typeface="Calibri"/>
              </a:rPr>
              <a:t>memory</a:t>
            </a:r>
            <a:r>
              <a:rPr sz="2000" spc="60" dirty="0">
                <a:latin typeface="Calibri"/>
                <a:cs typeface="Calibri"/>
              </a:rPr>
              <a:t> </a:t>
            </a:r>
            <a:r>
              <a:rPr sz="2000" spc="-15" dirty="0">
                <a:latin typeface="Calibri"/>
                <a:cs typeface="Calibri"/>
              </a:rPr>
              <a:t>efficient.</a:t>
            </a:r>
            <a:endParaRPr sz="2000">
              <a:latin typeface="Calibri"/>
              <a:cs typeface="Calibri"/>
            </a:endParaRPr>
          </a:p>
          <a:p>
            <a:pPr marL="756285" marR="109220" lvl="1" indent="-287020">
              <a:lnSpc>
                <a:spcPts val="1920"/>
              </a:lnSpc>
              <a:spcBef>
                <a:spcPts val="480"/>
              </a:spcBef>
              <a:buFont typeface="Arial"/>
              <a:buChar char="–"/>
              <a:tabLst>
                <a:tab pos="756285" algn="l"/>
                <a:tab pos="756920" algn="l"/>
              </a:tabLst>
            </a:pPr>
            <a:r>
              <a:rPr sz="2000" spc="-25" dirty="0">
                <a:latin typeface="Calibri"/>
                <a:cs typeface="Calibri"/>
              </a:rPr>
              <a:t>Versatile:</a:t>
            </a:r>
            <a:r>
              <a:rPr sz="2000" spc="50" dirty="0">
                <a:latin typeface="Calibri"/>
                <a:cs typeface="Calibri"/>
              </a:rPr>
              <a:t> </a:t>
            </a:r>
            <a:r>
              <a:rPr sz="2000" spc="-25" dirty="0">
                <a:latin typeface="Calibri"/>
                <a:cs typeface="Calibri"/>
              </a:rPr>
              <a:t>different</a:t>
            </a:r>
            <a:r>
              <a:rPr sz="2000" spc="90" dirty="0">
                <a:latin typeface="Calibri"/>
                <a:cs typeface="Calibri"/>
              </a:rPr>
              <a:t> </a:t>
            </a:r>
            <a:r>
              <a:rPr sz="2000" spc="-15" dirty="0">
                <a:latin typeface="Calibri"/>
                <a:cs typeface="Calibri"/>
              </a:rPr>
              <a:t>Kernel</a:t>
            </a:r>
            <a:r>
              <a:rPr sz="2000" spc="50" dirty="0">
                <a:latin typeface="Calibri"/>
                <a:cs typeface="Calibri"/>
              </a:rPr>
              <a:t> </a:t>
            </a:r>
            <a:r>
              <a:rPr sz="2000" spc="-5" dirty="0">
                <a:latin typeface="Calibri"/>
                <a:cs typeface="Calibri"/>
              </a:rPr>
              <a:t>functions</a:t>
            </a:r>
            <a:r>
              <a:rPr sz="2000" spc="20" dirty="0">
                <a:latin typeface="Calibri"/>
                <a:cs typeface="Calibri"/>
              </a:rPr>
              <a:t> </a:t>
            </a:r>
            <a:r>
              <a:rPr sz="2000" spc="-15" dirty="0">
                <a:latin typeface="Calibri"/>
                <a:cs typeface="Calibri"/>
              </a:rPr>
              <a:t>can</a:t>
            </a:r>
            <a:r>
              <a:rPr sz="2000" spc="15" dirty="0">
                <a:latin typeface="Calibri"/>
                <a:cs typeface="Calibri"/>
              </a:rPr>
              <a:t> </a:t>
            </a:r>
            <a:r>
              <a:rPr sz="2000" spc="-5" dirty="0">
                <a:latin typeface="Calibri"/>
                <a:cs typeface="Calibri"/>
              </a:rPr>
              <a:t>be</a:t>
            </a:r>
            <a:r>
              <a:rPr sz="2000" dirty="0">
                <a:latin typeface="Calibri"/>
                <a:cs typeface="Calibri"/>
              </a:rPr>
              <a:t> </a:t>
            </a:r>
            <a:r>
              <a:rPr sz="2000" spc="-10" dirty="0">
                <a:latin typeface="Calibri"/>
                <a:cs typeface="Calibri"/>
              </a:rPr>
              <a:t>specified</a:t>
            </a:r>
            <a:r>
              <a:rPr sz="2000" spc="90" dirty="0">
                <a:latin typeface="Calibri"/>
                <a:cs typeface="Calibri"/>
              </a:rPr>
              <a:t> </a:t>
            </a:r>
            <a:r>
              <a:rPr sz="2000" spc="-25" dirty="0">
                <a:latin typeface="Calibri"/>
                <a:cs typeface="Calibri"/>
              </a:rPr>
              <a:t>for</a:t>
            </a:r>
            <a:r>
              <a:rPr sz="2000" spc="1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decision </a:t>
            </a:r>
            <a:r>
              <a:rPr sz="2000" spc="-440" dirty="0">
                <a:latin typeface="Calibri"/>
                <a:cs typeface="Calibri"/>
              </a:rPr>
              <a:t> </a:t>
            </a:r>
            <a:r>
              <a:rPr sz="2000" spc="-5" dirty="0">
                <a:latin typeface="Calibri"/>
                <a:cs typeface="Calibri"/>
              </a:rPr>
              <a:t>function.</a:t>
            </a:r>
            <a:endParaRPr sz="2000">
              <a:latin typeface="Calibri"/>
              <a:cs typeface="Calibri"/>
            </a:endParaRPr>
          </a:p>
          <a:p>
            <a:pPr marL="356870" indent="-344805">
              <a:lnSpc>
                <a:spcPct val="100000"/>
              </a:lnSpc>
              <a:spcBef>
                <a:spcPts val="5"/>
              </a:spcBef>
              <a:buFont typeface="Arial"/>
              <a:buChar char="•"/>
              <a:tabLst>
                <a:tab pos="356870" algn="l"/>
                <a:tab pos="357505" algn="l"/>
              </a:tabLst>
            </a:pPr>
            <a:r>
              <a:rPr sz="2200" spc="-5" dirty="0">
                <a:latin typeface="Calibri"/>
                <a:cs typeface="Calibri"/>
              </a:rPr>
              <a:t>Weaknesses:</a:t>
            </a:r>
            <a:endParaRPr sz="2200">
              <a:latin typeface="Calibri"/>
              <a:cs typeface="Calibri"/>
            </a:endParaRPr>
          </a:p>
          <a:p>
            <a:pPr marL="756285" marR="24130" lvl="1" indent="-287020">
              <a:lnSpc>
                <a:spcPts val="1920"/>
              </a:lnSpc>
              <a:spcBef>
                <a:spcPts val="475"/>
              </a:spcBef>
              <a:buFont typeface="Arial"/>
              <a:buChar char="–"/>
              <a:tabLst>
                <a:tab pos="756285" algn="l"/>
                <a:tab pos="756920" algn="l"/>
              </a:tabLst>
            </a:pPr>
            <a:r>
              <a:rPr sz="2000" spc="-15" dirty="0">
                <a:latin typeface="Calibri"/>
                <a:cs typeface="Calibri"/>
              </a:rPr>
              <a:t>Over-fitting</a:t>
            </a:r>
            <a:r>
              <a:rPr sz="2000" spc="55" dirty="0">
                <a:latin typeface="Calibri"/>
                <a:cs typeface="Calibri"/>
              </a:rPr>
              <a:t> </a:t>
            </a:r>
            <a:r>
              <a:rPr sz="2000" spc="-15" dirty="0">
                <a:latin typeface="Calibri"/>
                <a:cs typeface="Calibri"/>
              </a:rPr>
              <a:t>can</a:t>
            </a:r>
            <a:r>
              <a:rPr sz="2000" spc="15" dirty="0">
                <a:latin typeface="Calibri"/>
                <a:cs typeface="Calibri"/>
              </a:rPr>
              <a:t> </a:t>
            </a:r>
            <a:r>
              <a:rPr sz="2000" spc="-35" dirty="0">
                <a:latin typeface="Calibri"/>
                <a:cs typeface="Calibri"/>
              </a:rPr>
              <a:t>occur,</a:t>
            </a:r>
            <a:r>
              <a:rPr sz="2000" spc="20" dirty="0">
                <a:latin typeface="Calibri"/>
                <a:cs typeface="Calibri"/>
              </a:rPr>
              <a:t> </a:t>
            </a:r>
            <a:r>
              <a:rPr sz="2000" spc="-5" dirty="0">
                <a:latin typeface="Calibri"/>
                <a:cs typeface="Calibri"/>
              </a:rPr>
              <a:t>if</a:t>
            </a:r>
            <a:r>
              <a:rPr sz="2000" spc="2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number</a:t>
            </a:r>
            <a:r>
              <a:rPr sz="2000" spc="35"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features</a:t>
            </a:r>
            <a:r>
              <a:rPr sz="2000" spc="50" dirty="0">
                <a:latin typeface="Calibri"/>
                <a:cs typeface="Calibri"/>
              </a:rPr>
              <a:t> </a:t>
            </a:r>
            <a:r>
              <a:rPr sz="2000" spc="-5" dirty="0">
                <a:latin typeface="Calibri"/>
                <a:cs typeface="Calibri"/>
              </a:rPr>
              <a:t>is</a:t>
            </a:r>
            <a:r>
              <a:rPr sz="2000" spc="20" dirty="0">
                <a:latin typeface="Calibri"/>
                <a:cs typeface="Calibri"/>
              </a:rPr>
              <a:t> </a:t>
            </a:r>
            <a:r>
              <a:rPr sz="2000" spc="-10" dirty="0">
                <a:latin typeface="Calibri"/>
                <a:cs typeface="Calibri"/>
              </a:rPr>
              <a:t>much</a:t>
            </a:r>
            <a:r>
              <a:rPr sz="2000" spc="15" dirty="0">
                <a:latin typeface="Calibri"/>
                <a:cs typeface="Calibri"/>
              </a:rPr>
              <a:t> </a:t>
            </a:r>
            <a:r>
              <a:rPr sz="2000" spc="-20" dirty="0">
                <a:latin typeface="Calibri"/>
                <a:cs typeface="Calibri"/>
              </a:rPr>
              <a:t>greater</a:t>
            </a:r>
            <a:r>
              <a:rPr sz="2000" spc="60" dirty="0">
                <a:latin typeface="Calibri"/>
                <a:cs typeface="Calibri"/>
              </a:rPr>
              <a:t> </a:t>
            </a:r>
            <a:r>
              <a:rPr sz="2000" spc="-5" dirty="0">
                <a:latin typeface="Calibri"/>
                <a:cs typeface="Calibri"/>
              </a:rPr>
              <a:t>than </a:t>
            </a:r>
            <a:r>
              <a:rPr sz="2000" spc="-440" dirty="0">
                <a:latin typeface="Calibri"/>
                <a:cs typeface="Calibri"/>
              </a:rPr>
              <a:t> </a:t>
            </a:r>
            <a:r>
              <a:rPr sz="2000" spc="-5" dirty="0">
                <a:latin typeface="Calibri"/>
                <a:cs typeface="Calibri"/>
              </a:rPr>
              <a:t>the</a:t>
            </a:r>
            <a:r>
              <a:rPr sz="2000" spc="-35" dirty="0">
                <a:latin typeface="Calibri"/>
                <a:cs typeface="Calibri"/>
              </a:rPr>
              <a:t> </a:t>
            </a:r>
            <a:r>
              <a:rPr sz="2000" spc="-10" dirty="0">
                <a:latin typeface="Calibri"/>
                <a:cs typeface="Calibri"/>
              </a:rPr>
              <a:t>number</a:t>
            </a:r>
            <a:r>
              <a:rPr sz="2000" spc="25" dirty="0">
                <a:latin typeface="Calibri"/>
                <a:cs typeface="Calibri"/>
              </a:rPr>
              <a:t> </a:t>
            </a:r>
            <a:r>
              <a:rPr sz="2000" spc="-5" dirty="0">
                <a:latin typeface="Calibri"/>
                <a:cs typeface="Calibri"/>
              </a:rPr>
              <a:t>of </a:t>
            </a:r>
            <a:r>
              <a:rPr sz="2000" spc="-10" dirty="0">
                <a:latin typeface="Calibri"/>
                <a:cs typeface="Calibri"/>
              </a:rPr>
              <a:t>samples.</a:t>
            </a:r>
            <a:endParaRPr sz="2000">
              <a:latin typeface="Calibri"/>
              <a:cs typeface="Calibri"/>
            </a:endParaRPr>
          </a:p>
          <a:p>
            <a:pPr marL="756285" marR="5080" lvl="1" indent="-286385">
              <a:lnSpc>
                <a:spcPct val="80000"/>
              </a:lnSpc>
              <a:spcBef>
                <a:spcPts val="495"/>
              </a:spcBef>
              <a:buFont typeface="Arial"/>
              <a:buChar char="–"/>
              <a:tabLst>
                <a:tab pos="756285" algn="l"/>
                <a:tab pos="756920" algn="l"/>
              </a:tabLst>
            </a:pPr>
            <a:r>
              <a:rPr sz="2000" spc="-10" dirty="0">
                <a:latin typeface="Calibri"/>
                <a:cs typeface="Calibri"/>
              </a:rPr>
              <a:t>Selection</a:t>
            </a:r>
            <a:r>
              <a:rPr sz="2000" spc="40" dirty="0">
                <a:latin typeface="Calibri"/>
                <a:cs typeface="Calibri"/>
              </a:rPr>
              <a:t> </a:t>
            </a:r>
            <a:r>
              <a:rPr sz="2000" spc="-5" dirty="0">
                <a:latin typeface="Calibri"/>
                <a:cs typeface="Calibri"/>
              </a:rPr>
              <a:t>of</a:t>
            </a:r>
            <a:r>
              <a:rPr sz="2000" spc="5" dirty="0">
                <a:latin typeface="Calibri"/>
                <a:cs typeface="Calibri"/>
              </a:rPr>
              <a:t> </a:t>
            </a:r>
            <a:r>
              <a:rPr sz="2000" spc="-5" dirty="0">
                <a:latin typeface="Calibri"/>
                <a:cs typeface="Calibri"/>
              </a:rPr>
              <a:t>the</a:t>
            </a:r>
            <a:r>
              <a:rPr sz="2000" spc="25" dirty="0">
                <a:latin typeface="Calibri"/>
                <a:cs typeface="Calibri"/>
              </a:rPr>
              <a:t> </a:t>
            </a:r>
            <a:r>
              <a:rPr sz="2000" spc="-20" dirty="0">
                <a:latin typeface="Calibri"/>
                <a:cs typeface="Calibri"/>
              </a:rPr>
              <a:t>kernel</a:t>
            </a:r>
            <a:r>
              <a:rPr sz="2000" spc="35" dirty="0">
                <a:latin typeface="Calibri"/>
                <a:cs typeface="Calibri"/>
              </a:rPr>
              <a:t> </a:t>
            </a:r>
            <a:r>
              <a:rPr sz="2000" spc="-5" dirty="0">
                <a:latin typeface="Calibri"/>
                <a:cs typeface="Calibri"/>
              </a:rPr>
              <a:t>function</a:t>
            </a:r>
            <a:r>
              <a:rPr sz="2000" spc="15" dirty="0">
                <a:latin typeface="Calibri"/>
                <a:cs typeface="Calibri"/>
              </a:rPr>
              <a:t> </a:t>
            </a:r>
            <a:r>
              <a:rPr sz="2000" spc="-5" dirty="0">
                <a:latin typeface="Calibri"/>
                <a:cs typeface="Calibri"/>
              </a:rPr>
              <a:t>is</a:t>
            </a:r>
            <a:r>
              <a:rPr sz="2000" spc="25" dirty="0">
                <a:latin typeface="Calibri"/>
                <a:cs typeface="Calibri"/>
              </a:rPr>
              <a:t> </a:t>
            </a:r>
            <a:r>
              <a:rPr sz="2000" spc="-10" dirty="0">
                <a:latin typeface="Calibri"/>
                <a:cs typeface="Calibri"/>
              </a:rPr>
              <a:t>critical</a:t>
            </a:r>
            <a:r>
              <a:rPr sz="2000" spc="55" dirty="0">
                <a:latin typeface="Calibri"/>
                <a:cs typeface="Calibri"/>
              </a:rPr>
              <a:t> </a:t>
            </a:r>
            <a:r>
              <a:rPr sz="2000" spc="-10" dirty="0">
                <a:latin typeface="Calibri"/>
                <a:cs typeface="Calibri"/>
              </a:rPr>
              <a:t>in</a:t>
            </a:r>
            <a:r>
              <a:rPr sz="2000" spc="15" dirty="0">
                <a:latin typeface="Calibri"/>
                <a:cs typeface="Calibri"/>
              </a:rPr>
              <a:t> </a:t>
            </a:r>
            <a:r>
              <a:rPr sz="2000" spc="-10" dirty="0">
                <a:latin typeface="Calibri"/>
                <a:cs typeface="Calibri"/>
              </a:rPr>
              <a:t>determining</a:t>
            </a:r>
            <a:r>
              <a:rPr sz="2000" spc="35" dirty="0">
                <a:latin typeface="Calibri"/>
                <a:cs typeface="Calibri"/>
              </a:rPr>
              <a:t> </a:t>
            </a:r>
            <a:r>
              <a:rPr sz="2000" spc="-5" dirty="0">
                <a:latin typeface="Calibri"/>
                <a:cs typeface="Calibri"/>
              </a:rPr>
              <a:t>the</a:t>
            </a:r>
            <a:r>
              <a:rPr sz="2000" spc="25" dirty="0">
                <a:latin typeface="Calibri"/>
                <a:cs typeface="Calibri"/>
              </a:rPr>
              <a:t> </a:t>
            </a:r>
            <a:r>
              <a:rPr sz="2000" spc="-20" dirty="0">
                <a:latin typeface="Calibri"/>
                <a:cs typeface="Calibri"/>
              </a:rPr>
              <a:t>“dividing </a:t>
            </a:r>
            <a:r>
              <a:rPr sz="2000" spc="-434" dirty="0">
                <a:latin typeface="Calibri"/>
                <a:cs typeface="Calibri"/>
              </a:rPr>
              <a:t> </a:t>
            </a:r>
            <a:r>
              <a:rPr sz="2000" spc="-10" dirty="0">
                <a:latin typeface="Calibri"/>
                <a:cs typeface="Calibri"/>
              </a:rPr>
              <a:t>line”</a:t>
            </a:r>
            <a:r>
              <a:rPr sz="2000" spc="5" dirty="0">
                <a:latin typeface="Calibri"/>
                <a:cs typeface="Calibri"/>
              </a:rPr>
              <a:t> </a:t>
            </a:r>
            <a:r>
              <a:rPr sz="2000" spc="-15" dirty="0">
                <a:latin typeface="Calibri"/>
                <a:cs typeface="Calibri"/>
              </a:rPr>
              <a:t>between</a:t>
            </a:r>
            <a:r>
              <a:rPr sz="2000" spc="35" dirty="0">
                <a:latin typeface="Calibri"/>
                <a:cs typeface="Calibri"/>
              </a:rPr>
              <a:t> </a:t>
            </a:r>
            <a:r>
              <a:rPr sz="2000" spc="-15" dirty="0">
                <a:latin typeface="Calibri"/>
                <a:cs typeface="Calibri"/>
              </a:rPr>
              <a:t>classes.</a:t>
            </a:r>
            <a:endParaRPr sz="20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2771-EC8A-3AF0-0A27-82CDE05EDD0C}"/>
              </a:ext>
            </a:extLst>
          </p:cNvPr>
          <p:cNvSpPr>
            <a:spLocks noGrp="1"/>
          </p:cNvSpPr>
          <p:nvPr>
            <p:ph type="title"/>
          </p:nvPr>
        </p:nvSpPr>
        <p:spPr/>
        <p:txBody>
          <a:bodyPr/>
          <a:lstStyle/>
          <a:p>
            <a:r>
              <a:rPr lang="en-US" dirty="0"/>
              <a:t>Basic ML Problem</a:t>
            </a:r>
          </a:p>
        </p:txBody>
      </p:sp>
      <p:pic>
        <p:nvPicPr>
          <p:cNvPr id="5" name="Content Placeholder 4" descr="Text&#10;&#10;Description automatically generated">
            <a:extLst>
              <a:ext uri="{FF2B5EF4-FFF2-40B4-BE49-F238E27FC236}">
                <a16:creationId xmlns:a16="http://schemas.microsoft.com/office/drawing/2014/main" id="{F0893DC4-71D2-6410-4239-57767E2E80F3}"/>
              </a:ext>
            </a:extLst>
          </p:cNvPr>
          <p:cNvPicPr>
            <a:picLocks noGrp="1" noChangeAspect="1"/>
          </p:cNvPicPr>
          <p:nvPr>
            <p:ph idx="1"/>
          </p:nvPr>
        </p:nvPicPr>
        <p:blipFill>
          <a:blip r:embed="rId2"/>
          <a:stretch>
            <a:fillRect/>
          </a:stretch>
        </p:blipFill>
        <p:spPr>
          <a:xfrm>
            <a:off x="422286" y="1769698"/>
            <a:ext cx="8299427" cy="4206559"/>
          </a:xfrm>
        </p:spPr>
      </p:pic>
      <p:sp>
        <p:nvSpPr>
          <p:cNvPr id="6" name="TextBox 5">
            <a:extLst>
              <a:ext uri="{FF2B5EF4-FFF2-40B4-BE49-F238E27FC236}">
                <a16:creationId xmlns:a16="http://schemas.microsoft.com/office/drawing/2014/main" id="{7BFBF098-157E-CFBA-0348-A189B005265F}"/>
              </a:ext>
            </a:extLst>
          </p:cNvPr>
          <p:cNvSpPr txBox="1"/>
          <p:nvPr/>
        </p:nvSpPr>
        <p:spPr>
          <a:xfrm>
            <a:off x="384186" y="6123542"/>
            <a:ext cx="8299427" cy="369332"/>
          </a:xfrm>
          <a:prstGeom prst="rect">
            <a:avLst/>
          </a:prstGeom>
          <a:noFill/>
        </p:spPr>
        <p:txBody>
          <a:bodyPr wrap="square" rtlCol="0">
            <a:spAutoFit/>
          </a:bodyPr>
          <a:lstStyle/>
          <a:p>
            <a:r>
              <a:rPr lang="en-US" dirty="0"/>
              <a:t>This is an example, so your project solutions may look slightly different.</a:t>
            </a:r>
          </a:p>
        </p:txBody>
      </p:sp>
    </p:spTree>
    <p:extLst>
      <p:ext uri="{BB962C8B-B14F-4D97-AF65-F5344CB8AC3E}">
        <p14:creationId xmlns:p14="http://schemas.microsoft.com/office/powerpoint/2010/main" val="3876883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A29E-C90A-5FFD-8E38-2AC5391C37D6}"/>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57296B1B-EACD-7AF5-EFBA-BD08E871486A}"/>
              </a:ext>
            </a:extLst>
          </p:cNvPr>
          <p:cNvSpPr>
            <a:spLocks noGrp="1"/>
          </p:cNvSpPr>
          <p:nvPr>
            <p:ph idx="1"/>
          </p:nvPr>
        </p:nvSpPr>
        <p:spPr>
          <a:xfrm>
            <a:off x="628650" y="1825624"/>
            <a:ext cx="7886700" cy="4760233"/>
          </a:xfrm>
        </p:spPr>
        <p:txBody>
          <a:bodyPr>
            <a:normAutofit fontScale="92500" lnSpcReduction="10000"/>
          </a:bodyPr>
          <a:lstStyle/>
          <a:p>
            <a:r>
              <a:rPr lang="en-US" dirty="0"/>
              <a:t>There are times I give you exact code and some that you will need to change the parameters for in order to work</a:t>
            </a:r>
          </a:p>
          <a:p>
            <a:pPr lvl="1"/>
            <a:r>
              <a:rPr lang="en-US" dirty="0"/>
              <a:t>Watch out for formatted ‘quotes’</a:t>
            </a:r>
          </a:p>
          <a:p>
            <a:r>
              <a:rPr lang="en-US" dirty="0"/>
              <a:t>I also include a ‘Check your Code’ option when I ask you to try something yourself</a:t>
            </a:r>
          </a:p>
          <a:p>
            <a:pPr lvl="1"/>
            <a:r>
              <a:rPr lang="en-US" dirty="0"/>
              <a:t>This way if you encounter errors, you can check against my code (but please try first!)</a:t>
            </a:r>
          </a:p>
          <a:p>
            <a:r>
              <a:rPr lang="en-US" dirty="0"/>
              <a:t>Projects</a:t>
            </a:r>
          </a:p>
          <a:p>
            <a:pPr lvl="1"/>
            <a:r>
              <a:rPr lang="en-US" dirty="0"/>
              <a:t>Movie box office predictor</a:t>
            </a:r>
          </a:p>
          <a:p>
            <a:pPr lvl="1"/>
            <a:r>
              <a:rPr lang="en-US" dirty="0"/>
              <a:t>Iris model comparison</a:t>
            </a:r>
          </a:p>
          <a:p>
            <a:pPr lvl="1"/>
            <a:r>
              <a:rPr lang="en-US" dirty="0"/>
              <a:t>Text sentiment identifier</a:t>
            </a:r>
          </a:p>
          <a:p>
            <a:pPr lvl="1"/>
            <a:r>
              <a:rPr lang="en-US" dirty="0"/>
              <a:t>More Python exercises</a:t>
            </a:r>
          </a:p>
          <a:p>
            <a:endParaRPr lang="en-US" dirty="0"/>
          </a:p>
        </p:txBody>
      </p:sp>
    </p:spTree>
    <p:extLst>
      <p:ext uri="{BB962C8B-B14F-4D97-AF65-F5344CB8AC3E}">
        <p14:creationId xmlns:p14="http://schemas.microsoft.com/office/powerpoint/2010/main" val="254442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This exercise was adapted from </a:t>
            </a:r>
            <a:r>
              <a:rPr lang="en-US" dirty="0">
                <a:hlinkClick r:id="rId2"/>
              </a:rPr>
              <a:t>https://machinelearningmastery.com/machine-learning-in-python-step-by-step/</a:t>
            </a:r>
            <a:endParaRPr lang="en-US" dirty="0"/>
          </a:p>
          <a:p>
            <a:r>
              <a:rPr lang="en-US" dirty="0"/>
              <a:t>Slides were adapted from Dr. David Johnson’s EECS 690 course materials</a:t>
            </a:r>
          </a:p>
          <a:p>
            <a:pPr marL="0" indent="0">
              <a:buNone/>
            </a:pPr>
            <a:endParaRPr lang="en-US" dirty="0"/>
          </a:p>
        </p:txBody>
      </p:sp>
    </p:spTree>
    <p:extLst>
      <p:ext uri="{BB962C8B-B14F-4D97-AF65-F5344CB8AC3E}">
        <p14:creationId xmlns:p14="http://schemas.microsoft.com/office/powerpoint/2010/main" val="89286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434" y="1496468"/>
            <a:ext cx="8035925" cy="3208020"/>
          </a:xfrm>
          <a:prstGeom prst="rect">
            <a:avLst/>
          </a:prstGeom>
        </p:spPr>
        <p:txBody>
          <a:bodyPr vert="horz" wrap="square" lIns="0" tIns="70485" rIns="0" bIns="0" rtlCol="0">
            <a:spAutoFit/>
          </a:bodyPr>
          <a:lstStyle/>
          <a:p>
            <a:pPr marL="357505" marR="484505" indent="-344805">
              <a:lnSpc>
                <a:spcPts val="1920"/>
              </a:lnSpc>
              <a:spcBef>
                <a:spcPts val="555"/>
              </a:spcBef>
              <a:buFont typeface="Arial"/>
              <a:buChar char="•"/>
              <a:tabLst>
                <a:tab pos="356870" algn="l"/>
                <a:tab pos="358140" algn="l"/>
              </a:tabLst>
            </a:pPr>
            <a:r>
              <a:rPr sz="2000" spc="-10" dirty="0">
                <a:latin typeface="Calibri"/>
                <a:cs typeface="Calibri"/>
              </a:rPr>
              <a:t>Early</a:t>
            </a:r>
            <a:r>
              <a:rPr sz="2000" spc="-30" dirty="0">
                <a:latin typeface="Calibri"/>
                <a:cs typeface="Calibri"/>
              </a:rPr>
              <a:t> </a:t>
            </a:r>
            <a:r>
              <a:rPr sz="2000" spc="-10" dirty="0">
                <a:latin typeface="Calibri"/>
                <a:cs typeface="Calibri"/>
              </a:rPr>
              <a:t>in</a:t>
            </a:r>
            <a:r>
              <a:rPr sz="2000" spc="15" dirty="0">
                <a:latin typeface="Calibri"/>
                <a:cs typeface="Calibri"/>
              </a:rPr>
              <a:t> </a:t>
            </a:r>
            <a:r>
              <a:rPr sz="2000" spc="-5" dirty="0">
                <a:latin typeface="Calibri"/>
                <a:cs typeface="Calibri"/>
              </a:rPr>
              <a:t>the</a:t>
            </a:r>
            <a:r>
              <a:rPr sz="2000" spc="5" dirty="0">
                <a:latin typeface="Calibri"/>
                <a:cs typeface="Calibri"/>
              </a:rPr>
              <a:t> </a:t>
            </a:r>
            <a:r>
              <a:rPr sz="2000" spc="-15" dirty="0">
                <a:latin typeface="Calibri"/>
                <a:cs typeface="Calibri"/>
              </a:rPr>
              <a:t>development</a:t>
            </a:r>
            <a:r>
              <a:rPr sz="2000" spc="6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AI,</a:t>
            </a:r>
            <a:r>
              <a:rPr sz="2000" spc="20" dirty="0">
                <a:latin typeface="Calibri"/>
                <a:cs typeface="Calibri"/>
              </a:rPr>
              <a:t> </a:t>
            </a:r>
            <a:r>
              <a:rPr sz="2000" spc="-5" dirty="0">
                <a:latin typeface="Calibri"/>
                <a:cs typeface="Calibri"/>
              </a:rPr>
              <a:t>“machine</a:t>
            </a:r>
            <a:r>
              <a:rPr sz="2000" spc="45" dirty="0">
                <a:latin typeface="Calibri"/>
                <a:cs typeface="Calibri"/>
              </a:rPr>
              <a:t> </a:t>
            </a:r>
            <a:r>
              <a:rPr sz="2000" dirty="0">
                <a:latin typeface="Calibri"/>
                <a:cs typeface="Calibri"/>
              </a:rPr>
              <a:t>learning”</a:t>
            </a:r>
            <a:r>
              <a:rPr sz="2000" spc="45" dirty="0">
                <a:latin typeface="Calibri"/>
                <a:cs typeface="Calibri"/>
              </a:rPr>
              <a:t> </a:t>
            </a:r>
            <a:r>
              <a:rPr sz="2000" spc="-15" dirty="0">
                <a:latin typeface="Calibri"/>
                <a:cs typeface="Calibri"/>
              </a:rPr>
              <a:t>was</a:t>
            </a:r>
            <a:r>
              <a:rPr sz="2000" spc="25" dirty="0">
                <a:latin typeface="Calibri"/>
                <a:cs typeface="Calibri"/>
              </a:rPr>
              <a:t> </a:t>
            </a:r>
            <a:r>
              <a:rPr sz="2000" spc="-15" dirty="0">
                <a:latin typeface="Calibri"/>
                <a:cs typeface="Calibri"/>
              </a:rPr>
              <a:t>called</a:t>
            </a:r>
            <a:r>
              <a:rPr sz="2000" spc="40" dirty="0">
                <a:latin typeface="Calibri"/>
                <a:cs typeface="Calibri"/>
              </a:rPr>
              <a:t> </a:t>
            </a:r>
            <a:r>
              <a:rPr sz="2000" spc="-15" dirty="0">
                <a:latin typeface="Calibri"/>
                <a:cs typeface="Calibri"/>
              </a:rPr>
              <a:t>pattern </a:t>
            </a:r>
            <a:r>
              <a:rPr sz="2000" spc="-434" dirty="0">
                <a:latin typeface="Calibri"/>
                <a:cs typeface="Calibri"/>
              </a:rPr>
              <a:t> </a:t>
            </a:r>
            <a:r>
              <a:rPr sz="2000" spc="-10" dirty="0">
                <a:latin typeface="Calibri"/>
                <a:cs typeface="Calibri"/>
              </a:rPr>
              <a:t>recognition.</a:t>
            </a:r>
            <a:endParaRPr sz="2000">
              <a:latin typeface="Calibri"/>
              <a:cs typeface="Calibri"/>
            </a:endParaRPr>
          </a:p>
          <a:p>
            <a:pPr marL="357505" marR="254000" indent="-344805">
              <a:lnSpc>
                <a:spcPts val="1920"/>
              </a:lnSpc>
              <a:spcBef>
                <a:spcPts val="480"/>
              </a:spcBef>
              <a:buFont typeface="Arial"/>
              <a:buChar char="•"/>
              <a:tabLst>
                <a:tab pos="356870" algn="l"/>
                <a:tab pos="358140" algn="l"/>
              </a:tabLst>
            </a:pPr>
            <a:r>
              <a:rPr sz="2000" spc="-10" dirty="0">
                <a:latin typeface="Calibri"/>
                <a:cs typeface="Calibri"/>
              </a:rPr>
              <a:t>The</a:t>
            </a:r>
            <a:r>
              <a:rPr sz="2000" spc="-5" dirty="0">
                <a:latin typeface="Calibri"/>
                <a:cs typeface="Calibri"/>
              </a:rPr>
              <a:t> Machine</a:t>
            </a:r>
            <a:r>
              <a:rPr sz="2000" spc="30"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5" dirty="0">
                <a:latin typeface="Calibri"/>
                <a:cs typeface="Calibri"/>
              </a:rPr>
              <a:t> </a:t>
            </a:r>
            <a:r>
              <a:rPr sz="2000" spc="-5" dirty="0">
                <a:latin typeface="Calibri"/>
                <a:cs typeface="Calibri"/>
              </a:rPr>
              <a:t>(e.g.,</a:t>
            </a:r>
            <a:r>
              <a:rPr sz="2000" spc="35" dirty="0">
                <a:latin typeface="Calibri"/>
                <a:cs typeface="Calibri"/>
              </a:rPr>
              <a:t> </a:t>
            </a:r>
            <a:r>
              <a:rPr sz="2000" spc="-15" dirty="0">
                <a:latin typeface="Calibri"/>
                <a:cs typeface="Calibri"/>
              </a:rPr>
              <a:t>SVM,</a:t>
            </a:r>
            <a:r>
              <a:rPr sz="2000" spc="35" dirty="0">
                <a:latin typeface="Calibri"/>
                <a:cs typeface="Calibri"/>
              </a:rPr>
              <a:t> </a:t>
            </a:r>
            <a:r>
              <a:rPr sz="2000" spc="-15" dirty="0">
                <a:latin typeface="Calibri"/>
                <a:cs typeface="Calibri"/>
              </a:rPr>
              <a:t>neural</a:t>
            </a:r>
            <a:r>
              <a:rPr sz="2000" spc="30" dirty="0">
                <a:latin typeface="Calibri"/>
                <a:cs typeface="Calibri"/>
              </a:rPr>
              <a:t> </a:t>
            </a:r>
            <a:r>
              <a:rPr sz="2000" spc="-10" dirty="0">
                <a:latin typeface="Calibri"/>
                <a:cs typeface="Calibri"/>
              </a:rPr>
              <a:t>network,</a:t>
            </a:r>
            <a:r>
              <a:rPr sz="2000" spc="20" dirty="0">
                <a:latin typeface="Calibri"/>
                <a:cs typeface="Calibri"/>
              </a:rPr>
              <a:t> </a:t>
            </a:r>
            <a:r>
              <a:rPr sz="2000" spc="-10" dirty="0">
                <a:latin typeface="Calibri"/>
                <a:cs typeface="Calibri"/>
              </a:rPr>
              <a:t>deep</a:t>
            </a:r>
            <a:r>
              <a:rPr sz="2000" spc="15" dirty="0">
                <a:latin typeface="Calibri"/>
                <a:cs typeface="Calibri"/>
              </a:rPr>
              <a:t> </a:t>
            </a:r>
            <a:r>
              <a:rPr sz="2000" spc="-5" dirty="0">
                <a:latin typeface="Calibri"/>
                <a:cs typeface="Calibri"/>
              </a:rPr>
              <a:t>learning) </a:t>
            </a:r>
            <a:r>
              <a:rPr sz="2000" spc="-440" dirty="0">
                <a:latin typeface="Calibri"/>
                <a:cs typeface="Calibri"/>
              </a:rPr>
              <a:t> </a:t>
            </a:r>
            <a:r>
              <a:rPr sz="2000" spc="-10" dirty="0">
                <a:latin typeface="Calibri"/>
                <a:cs typeface="Calibri"/>
              </a:rPr>
              <a:t>predicts</a:t>
            </a:r>
            <a:r>
              <a:rPr sz="2000" spc="15" dirty="0">
                <a:latin typeface="Calibri"/>
                <a:cs typeface="Calibri"/>
              </a:rPr>
              <a:t> </a:t>
            </a:r>
            <a:r>
              <a:rPr sz="2000" spc="-5" dirty="0">
                <a:latin typeface="Calibri"/>
                <a:cs typeface="Calibri"/>
              </a:rPr>
              <a:t>the </a:t>
            </a:r>
            <a:r>
              <a:rPr sz="2000" spc="-10" dirty="0">
                <a:latin typeface="Calibri"/>
                <a:cs typeface="Calibri"/>
              </a:rPr>
              <a:t>class</a:t>
            </a:r>
            <a:r>
              <a:rPr sz="2000" spc="40" dirty="0">
                <a:latin typeface="Calibri"/>
                <a:cs typeface="Calibri"/>
              </a:rPr>
              <a:t> </a:t>
            </a:r>
            <a:r>
              <a:rPr sz="2000" spc="-5" dirty="0">
                <a:latin typeface="Calibri"/>
                <a:cs typeface="Calibri"/>
              </a:rPr>
              <a:t>of an</a:t>
            </a:r>
            <a:r>
              <a:rPr sz="2000" spc="10" dirty="0">
                <a:latin typeface="Calibri"/>
                <a:cs typeface="Calibri"/>
              </a:rPr>
              <a:t> </a:t>
            </a:r>
            <a:r>
              <a:rPr sz="2000" spc="-5" dirty="0">
                <a:latin typeface="Calibri"/>
                <a:cs typeface="Calibri"/>
              </a:rPr>
              <a:t>object</a:t>
            </a:r>
            <a:r>
              <a:rPr sz="2000" spc="5" dirty="0">
                <a:latin typeface="Calibri"/>
                <a:cs typeface="Calibri"/>
              </a:rPr>
              <a:t> </a:t>
            </a:r>
            <a:r>
              <a:rPr sz="2000" spc="-10" dirty="0">
                <a:latin typeface="Calibri"/>
                <a:cs typeface="Calibri"/>
              </a:rPr>
              <a:t>based</a:t>
            </a:r>
            <a:r>
              <a:rPr sz="2000" spc="40" dirty="0">
                <a:latin typeface="Calibri"/>
                <a:cs typeface="Calibri"/>
              </a:rPr>
              <a:t> </a:t>
            </a:r>
            <a:r>
              <a:rPr sz="2000" spc="-5" dirty="0">
                <a:latin typeface="Calibri"/>
                <a:cs typeface="Calibri"/>
              </a:rPr>
              <a:t>on</a:t>
            </a:r>
            <a:r>
              <a:rPr sz="2000" spc="-15" dirty="0">
                <a:latin typeface="Calibri"/>
                <a:cs typeface="Calibri"/>
              </a:rPr>
              <a:t> </a:t>
            </a:r>
            <a:r>
              <a:rPr sz="2000" spc="-20" dirty="0">
                <a:latin typeface="Calibri"/>
                <a:cs typeface="Calibri"/>
              </a:rPr>
              <a:t>features</a:t>
            </a:r>
            <a:r>
              <a:rPr sz="2000" spc="65" dirty="0">
                <a:latin typeface="Calibri"/>
                <a:cs typeface="Calibri"/>
              </a:rPr>
              <a:t> </a:t>
            </a:r>
            <a:r>
              <a:rPr sz="2000" spc="-5" dirty="0">
                <a:latin typeface="Calibri"/>
                <a:cs typeface="Calibri"/>
              </a:rPr>
              <a:t>of the object.</a:t>
            </a:r>
            <a:endParaRPr sz="2000">
              <a:latin typeface="Calibri"/>
              <a:cs typeface="Calibri"/>
            </a:endParaRPr>
          </a:p>
          <a:p>
            <a:pPr marL="356870" marR="5080" indent="-344805">
              <a:lnSpc>
                <a:spcPts val="1920"/>
              </a:lnSpc>
              <a:spcBef>
                <a:spcPts val="480"/>
              </a:spcBef>
              <a:buFont typeface="Arial"/>
              <a:buChar char="•"/>
              <a:tabLst>
                <a:tab pos="356870" algn="l"/>
                <a:tab pos="357505" algn="l"/>
              </a:tabLst>
            </a:pPr>
            <a:r>
              <a:rPr sz="2000" spc="-10" dirty="0">
                <a:latin typeface="Calibri"/>
                <a:cs typeface="Calibri"/>
              </a:rPr>
              <a:t>The</a:t>
            </a:r>
            <a:r>
              <a:rPr sz="2000" spc="-5" dirty="0">
                <a:latin typeface="Calibri"/>
                <a:cs typeface="Calibri"/>
              </a:rPr>
              <a:t> Machine</a:t>
            </a:r>
            <a:r>
              <a:rPr sz="2000" spc="25"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“trained”</a:t>
            </a:r>
            <a:r>
              <a:rPr sz="2000" spc="40" dirty="0">
                <a:latin typeface="Calibri"/>
                <a:cs typeface="Calibri"/>
              </a:rPr>
              <a:t> </a:t>
            </a:r>
            <a:r>
              <a:rPr sz="2000" spc="-10" dirty="0">
                <a:latin typeface="Calibri"/>
                <a:cs typeface="Calibri"/>
              </a:rPr>
              <a:t>with</a:t>
            </a:r>
            <a:r>
              <a:rPr sz="2000" spc="10" dirty="0">
                <a:latin typeface="Calibri"/>
                <a:cs typeface="Calibri"/>
              </a:rPr>
              <a:t> </a:t>
            </a:r>
            <a:r>
              <a:rPr sz="2000" spc="-20" dirty="0">
                <a:latin typeface="Calibri"/>
                <a:cs typeface="Calibri"/>
              </a:rPr>
              <a:t>examples</a:t>
            </a:r>
            <a:r>
              <a:rPr sz="2000" spc="65" dirty="0">
                <a:latin typeface="Calibri"/>
                <a:cs typeface="Calibri"/>
              </a:rPr>
              <a:t> </a:t>
            </a:r>
            <a:r>
              <a:rPr sz="2000" spc="-5" dirty="0">
                <a:latin typeface="Calibri"/>
                <a:cs typeface="Calibri"/>
              </a:rPr>
              <a:t>of the</a:t>
            </a:r>
            <a:r>
              <a:rPr sz="2000" dirty="0">
                <a:latin typeface="Calibri"/>
                <a:cs typeface="Calibri"/>
              </a:rPr>
              <a:t> </a:t>
            </a:r>
            <a:r>
              <a:rPr sz="2000" spc="-5" dirty="0">
                <a:latin typeface="Calibri"/>
                <a:cs typeface="Calibri"/>
              </a:rPr>
              <a:t>objects</a:t>
            </a:r>
            <a:r>
              <a:rPr sz="2000" spc="20" dirty="0">
                <a:latin typeface="Calibri"/>
                <a:cs typeface="Calibri"/>
              </a:rPr>
              <a:t> </a:t>
            </a:r>
            <a:r>
              <a:rPr sz="2000" spc="-15" dirty="0">
                <a:latin typeface="Calibri"/>
                <a:cs typeface="Calibri"/>
              </a:rPr>
              <a:t>to </a:t>
            </a:r>
            <a:r>
              <a:rPr sz="2000" spc="-10" dirty="0">
                <a:latin typeface="Calibri"/>
                <a:cs typeface="Calibri"/>
              </a:rPr>
              <a:t> </a:t>
            </a:r>
            <a:r>
              <a:rPr sz="2000" spc="-20" dirty="0">
                <a:latin typeface="Calibri"/>
                <a:cs typeface="Calibri"/>
              </a:rPr>
              <a:t>recognize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object</a:t>
            </a:r>
            <a:r>
              <a:rPr sz="2000" spc="35" dirty="0">
                <a:latin typeface="Calibri"/>
                <a:cs typeface="Calibri"/>
              </a:rPr>
              <a:t> </a:t>
            </a:r>
            <a:r>
              <a:rPr sz="2000" spc="-5" dirty="0">
                <a:latin typeface="Calibri"/>
                <a:cs typeface="Calibri"/>
              </a:rPr>
              <a:t>by</a:t>
            </a:r>
            <a:r>
              <a:rPr sz="2000" spc="-30" dirty="0">
                <a:latin typeface="Calibri"/>
                <a:cs typeface="Calibri"/>
              </a:rPr>
              <a:t> </a:t>
            </a:r>
            <a:r>
              <a:rPr sz="2000" spc="-5" dirty="0">
                <a:latin typeface="Calibri"/>
                <a:cs typeface="Calibri"/>
              </a:rPr>
              <a:t>the</a:t>
            </a:r>
            <a:r>
              <a:rPr sz="2000" spc="25" dirty="0">
                <a:latin typeface="Calibri"/>
                <a:cs typeface="Calibri"/>
              </a:rPr>
              <a:t> </a:t>
            </a:r>
            <a:r>
              <a:rPr sz="2000" spc="-15" dirty="0">
                <a:latin typeface="Calibri"/>
                <a:cs typeface="Calibri"/>
              </a:rPr>
              <a:t>pattern</a:t>
            </a:r>
            <a:r>
              <a:rPr sz="2000" spc="1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its</a:t>
            </a:r>
            <a:r>
              <a:rPr sz="2000" spc="20" dirty="0">
                <a:latin typeface="Calibri"/>
                <a:cs typeface="Calibri"/>
              </a:rPr>
              <a:t> </a:t>
            </a:r>
            <a:r>
              <a:rPr sz="2000" spc="-20" dirty="0">
                <a:latin typeface="Calibri"/>
                <a:cs typeface="Calibri"/>
              </a:rPr>
              <a:t>features,</a:t>
            </a:r>
            <a:r>
              <a:rPr sz="2000" spc="85" dirty="0">
                <a:latin typeface="Calibri"/>
                <a:cs typeface="Calibri"/>
              </a:rPr>
              <a:t> </a:t>
            </a:r>
            <a:r>
              <a:rPr sz="2000" spc="-10" dirty="0">
                <a:latin typeface="Calibri"/>
                <a:cs typeface="Calibri"/>
              </a:rPr>
              <a:t>in much</a:t>
            </a:r>
            <a:r>
              <a:rPr sz="2000" spc="40" dirty="0">
                <a:latin typeface="Calibri"/>
                <a:cs typeface="Calibri"/>
              </a:rPr>
              <a:t> </a:t>
            </a:r>
            <a:r>
              <a:rPr sz="2000" spc="-5" dirty="0">
                <a:latin typeface="Calibri"/>
                <a:cs typeface="Calibri"/>
              </a:rPr>
              <a:t>the </a:t>
            </a:r>
            <a:r>
              <a:rPr sz="2000" spc="-440" dirty="0">
                <a:latin typeface="Calibri"/>
                <a:cs typeface="Calibri"/>
              </a:rPr>
              <a:t> </a:t>
            </a:r>
            <a:r>
              <a:rPr sz="2000" spc="-10" dirty="0">
                <a:latin typeface="Calibri"/>
                <a:cs typeface="Calibri"/>
              </a:rPr>
              <a:t>same</a:t>
            </a:r>
            <a:r>
              <a:rPr sz="2000" spc="15" dirty="0">
                <a:latin typeface="Calibri"/>
                <a:cs typeface="Calibri"/>
              </a:rPr>
              <a:t> </a:t>
            </a:r>
            <a:r>
              <a:rPr sz="2000" spc="-35" dirty="0">
                <a:latin typeface="Calibri"/>
                <a:cs typeface="Calibri"/>
              </a:rPr>
              <a:t>way</a:t>
            </a:r>
            <a:r>
              <a:rPr sz="2000" spc="10" dirty="0">
                <a:latin typeface="Calibri"/>
                <a:cs typeface="Calibri"/>
              </a:rPr>
              <a:t> </a:t>
            </a:r>
            <a:r>
              <a:rPr sz="2000" spc="-5" dirty="0">
                <a:latin typeface="Calibri"/>
                <a:cs typeface="Calibri"/>
              </a:rPr>
              <a:t>humans</a:t>
            </a:r>
            <a:r>
              <a:rPr sz="2000" spc="15" dirty="0">
                <a:latin typeface="Calibri"/>
                <a:cs typeface="Calibri"/>
              </a:rPr>
              <a:t> </a:t>
            </a:r>
            <a:r>
              <a:rPr sz="2000" spc="-10" dirty="0">
                <a:latin typeface="Calibri"/>
                <a:cs typeface="Calibri"/>
              </a:rPr>
              <a:t>learn</a:t>
            </a:r>
            <a:r>
              <a:rPr sz="2000" spc="35" dirty="0">
                <a:latin typeface="Calibri"/>
                <a:cs typeface="Calibri"/>
              </a:rPr>
              <a:t> </a:t>
            </a:r>
            <a:r>
              <a:rPr sz="2000" spc="-15" dirty="0">
                <a:latin typeface="Calibri"/>
                <a:cs typeface="Calibri"/>
              </a:rPr>
              <a:t>to </a:t>
            </a:r>
            <a:r>
              <a:rPr sz="2000" spc="-10" dirty="0">
                <a:latin typeface="Calibri"/>
                <a:cs typeface="Calibri"/>
              </a:rPr>
              <a:t>classify</a:t>
            </a:r>
            <a:r>
              <a:rPr sz="2000" spc="85" dirty="0">
                <a:latin typeface="Calibri"/>
                <a:cs typeface="Calibri"/>
              </a:rPr>
              <a:t> </a:t>
            </a:r>
            <a:r>
              <a:rPr sz="2000" spc="-10" dirty="0">
                <a:latin typeface="Calibri"/>
                <a:cs typeface="Calibri"/>
              </a:rPr>
              <a:t>things.</a:t>
            </a:r>
            <a:endParaRPr sz="2000">
              <a:latin typeface="Calibri"/>
              <a:cs typeface="Calibri"/>
            </a:endParaRPr>
          </a:p>
          <a:p>
            <a:pPr marL="356870" indent="-344805">
              <a:lnSpc>
                <a:spcPct val="100000"/>
              </a:lnSpc>
              <a:spcBef>
                <a:spcPts val="20"/>
              </a:spcBef>
              <a:buFont typeface="Arial"/>
              <a:buChar char="•"/>
              <a:tabLst>
                <a:tab pos="356870" algn="l"/>
                <a:tab pos="357505" algn="l"/>
              </a:tabLst>
            </a:pPr>
            <a:r>
              <a:rPr sz="2000" spc="-15" dirty="0">
                <a:latin typeface="Calibri"/>
                <a:cs typeface="Calibri"/>
              </a:rPr>
              <a:t>For</a:t>
            </a:r>
            <a:r>
              <a:rPr sz="2000" spc="-45" dirty="0">
                <a:latin typeface="Calibri"/>
                <a:cs typeface="Calibri"/>
              </a:rPr>
              <a:t> </a:t>
            </a:r>
            <a:r>
              <a:rPr sz="2000" spc="-20" dirty="0">
                <a:latin typeface="Calibri"/>
                <a:cs typeface="Calibri"/>
              </a:rPr>
              <a:t>example:</a:t>
            </a:r>
            <a:endParaRPr sz="2000">
              <a:latin typeface="Calibri"/>
              <a:cs typeface="Calibri"/>
            </a:endParaRPr>
          </a:p>
          <a:p>
            <a:pPr marL="756285" marR="470534" lvl="1" indent="-287020">
              <a:lnSpc>
                <a:spcPct val="80000"/>
              </a:lnSpc>
              <a:spcBef>
                <a:spcPts val="434"/>
              </a:spcBef>
              <a:buFont typeface="Arial"/>
              <a:buChar char="–"/>
              <a:tabLst>
                <a:tab pos="756285" algn="l"/>
                <a:tab pos="756920" algn="l"/>
              </a:tabLst>
            </a:pPr>
            <a:r>
              <a:rPr sz="1800" dirty="0">
                <a:latin typeface="Calibri"/>
                <a:cs typeface="Calibri"/>
              </a:rPr>
              <a:t>A</a:t>
            </a:r>
            <a:r>
              <a:rPr sz="1800" spc="-35" dirty="0">
                <a:latin typeface="Calibri"/>
                <a:cs typeface="Calibri"/>
              </a:rPr>
              <a:t> </a:t>
            </a:r>
            <a:r>
              <a:rPr sz="1800" spc="-10" dirty="0">
                <a:latin typeface="Calibri"/>
                <a:cs typeface="Calibri"/>
              </a:rPr>
              <a:t>3-year</a:t>
            </a:r>
            <a:r>
              <a:rPr sz="1800" spc="20" dirty="0">
                <a:latin typeface="Calibri"/>
                <a:cs typeface="Calibri"/>
              </a:rPr>
              <a:t> </a:t>
            </a:r>
            <a:r>
              <a:rPr sz="1800" dirty="0">
                <a:latin typeface="Calibri"/>
                <a:cs typeface="Calibri"/>
              </a:rPr>
              <a:t>old</a:t>
            </a:r>
            <a:r>
              <a:rPr sz="1800" spc="15" dirty="0">
                <a:latin typeface="Calibri"/>
                <a:cs typeface="Calibri"/>
              </a:rPr>
              <a:t> </a:t>
            </a:r>
            <a:r>
              <a:rPr sz="1800" spc="-10" dirty="0">
                <a:latin typeface="Calibri"/>
                <a:cs typeface="Calibri"/>
              </a:rPr>
              <a:t>can </a:t>
            </a:r>
            <a:r>
              <a:rPr sz="1800" spc="-15" dirty="0">
                <a:latin typeface="Calibri"/>
                <a:cs typeface="Calibri"/>
              </a:rPr>
              <a:t>recognize</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difference</a:t>
            </a:r>
            <a:r>
              <a:rPr sz="1800" spc="65" dirty="0">
                <a:latin typeface="Calibri"/>
                <a:cs typeface="Calibri"/>
              </a:rPr>
              <a:t> </a:t>
            </a:r>
            <a:r>
              <a:rPr sz="1800" spc="-10" dirty="0">
                <a:latin typeface="Calibri"/>
                <a:cs typeface="Calibri"/>
              </a:rPr>
              <a:t>between</a:t>
            </a:r>
            <a:r>
              <a:rPr sz="1800" spc="35" dirty="0">
                <a:latin typeface="Calibri"/>
                <a:cs typeface="Calibri"/>
              </a:rPr>
              <a:t> </a:t>
            </a:r>
            <a:r>
              <a:rPr sz="1800" dirty="0">
                <a:latin typeface="Calibri"/>
                <a:cs typeface="Calibri"/>
              </a:rPr>
              <a:t>a </a:t>
            </a:r>
            <a:r>
              <a:rPr sz="1800" spc="-5" dirty="0">
                <a:latin typeface="Calibri"/>
                <a:cs typeface="Calibri"/>
              </a:rPr>
              <a:t>truck</a:t>
            </a:r>
            <a:r>
              <a:rPr sz="1800" spc="2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 </a:t>
            </a:r>
            <a:r>
              <a:rPr sz="1800" spc="-10" dirty="0">
                <a:latin typeface="Calibri"/>
                <a:cs typeface="Calibri"/>
              </a:rPr>
              <a:t>car</a:t>
            </a:r>
            <a:r>
              <a:rPr sz="1800" spc="2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its </a:t>
            </a:r>
            <a:r>
              <a:rPr sz="1800" spc="-395" dirty="0">
                <a:latin typeface="Calibri"/>
                <a:cs typeface="Calibri"/>
              </a:rPr>
              <a:t> </a:t>
            </a:r>
            <a:r>
              <a:rPr sz="1800" spc="-20" dirty="0">
                <a:latin typeface="Calibri"/>
                <a:cs typeface="Calibri"/>
              </a:rPr>
              <a:t>features.</a:t>
            </a:r>
            <a:endParaRPr sz="1800">
              <a:latin typeface="Calibri"/>
              <a:cs typeface="Calibri"/>
            </a:endParaRPr>
          </a:p>
          <a:p>
            <a:pPr marL="756285" marR="330200" lvl="1" indent="-287020">
              <a:lnSpc>
                <a:spcPct val="80000"/>
              </a:lnSpc>
              <a:spcBef>
                <a:spcPts val="434"/>
              </a:spcBef>
              <a:buFont typeface="Arial"/>
              <a:buChar char="–"/>
              <a:tabLst>
                <a:tab pos="756285" algn="l"/>
                <a:tab pos="756920" algn="l"/>
              </a:tabLst>
            </a:pPr>
            <a:r>
              <a:rPr sz="1800" spc="-30" dirty="0">
                <a:latin typeface="Calibri"/>
                <a:cs typeface="Calibri"/>
              </a:rPr>
              <a:t>Younger</a:t>
            </a:r>
            <a:r>
              <a:rPr sz="1800" spc="15" dirty="0">
                <a:latin typeface="Calibri"/>
                <a:cs typeface="Calibri"/>
              </a:rPr>
              <a:t> </a:t>
            </a:r>
            <a:r>
              <a:rPr sz="1800" spc="-10" dirty="0">
                <a:latin typeface="Calibri"/>
                <a:cs typeface="Calibri"/>
              </a:rPr>
              <a:t>children</a:t>
            </a:r>
            <a:r>
              <a:rPr sz="1800" spc="60" dirty="0">
                <a:latin typeface="Calibri"/>
                <a:cs typeface="Calibri"/>
              </a:rPr>
              <a:t> </a:t>
            </a:r>
            <a:r>
              <a:rPr sz="1800" spc="-5" dirty="0">
                <a:latin typeface="Calibri"/>
                <a:cs typeface="Calibri"/>
              </a:rPr>
              <a:t>learn</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understand</a:t>
            </a:r>
            <a:r>
              <a:rPr sz="1800" spc="85" dirty="0">
                <a:latin typeface="Calibri"/>
                <a:cs typeface="Calibri"/>
              </a:rPr>
              <a:t> </a:t>
            </a:r>
            <a:r>
              <a:rPr sz="1800" spc="-10" dirty="0">
                <a:latin typeface="Calibri"/>
                <a:cs typeface="Calibri"/>
              </a:rPr>
              <a:t>language</a:t>
            </a:r>
            <a:r>
              <a:rPr sz="1800" spc="65" dirty="0">
                <a:latin typeface="Calibri"/>
                <a:cs typeface="Calibri"/>
              </a:rPr>
              <a:t> </a:t>
            </a:r>
            <a:r>
              <a:rPr sz="1800" spc="-5" dirty="0">
                <a:latin typeface="Calibri"/>
                <a:cs typeface="Calibri"/>
              </a:rPr>
              <a:t>by </a:t>
            </a:r>
            <a:r>
              <a:rPr sz="1800" spc="-10" dirty="0">
                <a:latin typeface="Calibri"/>
                <a:cs typeface="Calibri"/>
              </a:rPr>
              <a:t>recognizing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different </a:t>
            </a:r>
            <a:r>
              <a:rPr sz="1800" spc="-395" dirty="0">
                <a:latin typeface="Calibri"/>
                <a:cs typeface="Calibri"/>
              </a:rPr>
              <a:t> </a:t>
            </a:r>
            <a:r>
              <a:rPr sz="1800" spc="-5" dirty="0">
                <a:latin typeface="Calibri"/>
                <a:cs typeface="Calibri"/>
              </a:rPr>
              <a:t>sounds</a:t>
            </a:r>
            <a:r>
              <a:rPr sz="1800" spc="1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words.</a:t>
            </a:r>
            <a:endParaRPr sz="180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9" name="object 19"/>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6</a:t>
            </a:fld>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7</a:t>
            </a:fld>
            <a:endParaRPr sz="1200">
              <a:latin typeface="Calibri"/>
              <a:cs typeface="Calibri"/>
            </a:endParaRPr>
          </a:p>
        </p:txBody>
      </p:sp>
      <p:sp>
        <p:nvSpPr>
          <p:cNvPr id="2" name="object 2"/>
          <p:cNvSpPr txBox="1">
            <a:spLocks noGrp="1"/>
          </p:cNvSpPr>
          <p:nvPr>
            <p:ph type="title"/>
          </p:nvPr>
        </p:nvSpPr>
        <p:spPr>
          <a:xfrm>
            <a:off x="1530254" y="464629"/>
            <a:ext cx="6084570" cy="695325"/>
          </a:xfrm>
          <a:prstGeom prst="rect">
            <a:avLst/>
          </a:prstGeom>
        </p:spPr>
        <p:txBody>
          <a:bodyPr vert="horz" wrap="square" lIns="0" tIns="11430" rIns="0" bIns="0" rtlCol="0">
            <a:spAutoFit/>
          </a:bodyPr>
          <a:lstStyle/>
          <a:p>
            <a:pPr marL="12700">
              <a:lnSpc>
                <a:spcPct val="100000"/>
              </a:lnSpc>
              <a:spcBef>
                <a:spcPts val="90"/>
              </a:spcBef>
            </a:pPr>
            <a:r>
              <a:rPr spc="-45" dirty="0"/>
              <a:t>Types</a:t>
            </a:r>
            <a:r>
              <a:rPr spc="-25" dirty="0"/>
              <a:t> </a:t>
            </a:r>
            <a:r>
              <a:rPr dirty="0"/>
              <a:t>of</a:t>
            </a:r>
            <a:r>
              <a:rPr spc="-25" dirty="0"/>
              <a:t> </a:t>
            </a:r>
            <a:r>
              <a:rPr spc="-10" dirty="0"/>
              <a:t>Machine</a:t>
            </a:r>
            <a:r>
              <a:rPr spc="35" dirty="0"/>
              <a:t> </a:t>
            </a:r>
            <a:r>
              <a:rPr spc="-10" dirty="0"/>
              <a:t>Learning</a:t>
            </a:r>
          </a:p>
        </p:txBody>
      </p:sp>
      <p:sp>
        <p:nvSpPr>
          <p:cNvPr id="3" name="object 3"/>
          <p:cNvSpPr txBox="1"/>
          <p:nvPr/>
        </p:nvSpPr>
        <p:spPr>
          <a:xfrm>
            <a:off x="543242" y="1247744"/>
            <a:ext cx="8057515" cy="53937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3000" dirty="0">
                <a:latin typeface="Calibri"/>
                <a:cs typeface="Calibri"/>
              </a:rPr>
              <a:t>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 </a:t>
            </a:r>
            <a:r>
              <a:rPr sz="2600" spc="-10" dirty="0">
                <a:latin typeface="Calibri"/>
                <a:cs typeface="Calibri"/>
              </a:rPr>
              <a:t>are</a:t>
            </a:r>
            <a:r>
              <a:rPr sz="2600" spc="-35" dirty="0">
                <a:latin typeface="Calibri"/>
                <a:cs typeface="Calibri"/>
              </a:rPr>
              <a:t> </a:t>
            </a:r>
            <a:r>
              <a:rPr sz="2600" spc="-5" dirty="0">
                <a:latin typeface="Calibri"/>
                <a:cs typeface="Calibri"/>
              </a:rPr>
              <a:t>defined</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lang="en-US" sz="2600" spc="-5" dirty="0">
                <a:latin typeface="Calibri"/>
                <a:cs typeface="Calibri"/>
              </a:rPr>
              <a:t>Labeled training data</a:t>
            </a:r>
            <a:endParaRPr sz="2600" dirty="0">
              <a:latin typeface="Calibri"/>
              <a:cs typeface="Calibri"/>
            </a:endParaRPr>
          </a:p>
          <a:p>
            <a:pPr marL="755650" lvl="1" indent="-287020">
              <a:lnSpc>
                <a:spcPts val="3110"/>
              </a:lnSpc>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10" dirty="0">
                <a:latin typeface="Calibri"/>
                <a:cs typeface="Calibri"/>
              </a:rPr>
              <a:t>identifying </a:t>
            </a:r>
            <a:r>
              <a:rPr sz="2600" spc="-10" dirty="0">
                <a:latin typeface="Calibri"/>
                <a:cs typeface="Calibri"/>
              </a:rPr>
              <a:t>trucks</a:t>
            </a:r>
            <a:r>
              <a:rPr sz="2600" spc="5" dirty="0">
                <a:latin typeface="Calibri"/>
                <a:cs typeface="Calibri"/>
              </a:rPr>
              <a:t> </a:t>
            </a:r>
            <a:r>
              <a:rPr sz="2600" spc="-5" dirty="0">
                <a:latin typeface="Calibri"/>
                <a:cs typeface="Calibri"/>
              </a:rPr>
              <a:t>vs.</a:t>
            </a:r>
            <a:r>
              <a:rPr sz="2600" dirty="0">
                <a:latin typeface="Calibri"/>
                <a:cs typeface="Calibri"/>
              </a:rPr>
              <a:t> </a:t>
            </a:r>
            <a:r>
              <a:rPr sz="2600" spc="-20" dirty="0">
                <a:latin typeface="Calibri"/>
                <a:cs typeface="Calibri"/>
              </a:rPr>
              <a:t>cars</a:t>
            </a:r>
            <a:endParaRPr lang="en-US" sz="2600" dirty="0">
              <a:latin typeface="Calibri"/>
              <a:cs typeface="Calibri"/>
            </a:endParaRPr>
          </a:p>
          <a:p>
            <a:pPr marL="356870" indent="-344805">
              <a:lnSpc>
                <a:spcPts val="3590"/>
              </a:lnSpc>
              <a:buFont typeface="Arial"/>
              <a:buChar char="•"/>
              <a:tabLst>
                <a:tab pos="356870" algn="l"/>
                <a:tab pos="357505" algn="l"/>
              </a:tabLst>
            </a:pPr>
            <a:r>
              <a:rPr lang="en-US" sz="3000" dirty="0">
                <a:latin typeface="Calibri"/>
                <a:cs typeface="Calibri"/>
              </a:rPr>
              <a:t>Unsupervised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a:t>
            </a:r>
            <a:r>
              <a:rPr sz="2600" dirty="0">
                <a:latin typeface="Calibri"/>
                <a:cs typeface="Calibri"/>
              </a:rPr>
              <a:t> </a:t>
            </a:r>
            <a:r>
              <a:rPr sz="2600" spc="-10" dirty="0">
                <a:latin typeface="Calibri"/>
                <a:cs typeface="Calibri"/>
              </a:rPr>
              <a:t>are</a:t>
            </a:r>
            <a:r>
              <a:rPr sz="2600" spc="-35"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define</a:t>
            </a:r>
            <a:r>
              <a:rPr lang="en-US" sz="2600" spc="-5" dirty="0">
                <a:latin typeface="Calibri"/>
                <a:cs typeface="Calibri"/>
              </a:rPr>
              <a:t>d</a:t>
            </a:r>
          </a:p>
          <a:p>
            <a:pPr marL="756285" lvl="1" indent="-286385">
              <a:lnSpc>
                <a:spcPct val="100000"/>
              </a:lnSpc>
              <a:spcBef>
                <a:spcPts val="15"/>
              </a:spcBef>
              <a:buFont typeface="Arial"/>
              <a:buChar char="–"/>
              <a:tabLst>
                <a:tab pos="756285" algn="l"/>
              </a:tabLst>
            </a:pPr>
            <a:r>
              <a:rPr lang="en-US" sz="2600" spc="-5" dirty="0">
                <a:latin typeface="Calibri"/>
                <a:cs typeface="Calibri"/>
              </a:rPr>
              <a:t>Learns patterns from unlabeled data</a:t>
            </a:r>
            <a:endParaRPr sz="2600" dirty="0">
              <a:latin typeface="Calibri"/>
              <a:cs typeface="Calibri"/>
            </a:endParaRPr>
          </a:p>
          <a:p>
            <a:pPr marL="756285" lvl="1" indent="-286385">
              <a:lnSpc>
                <a:spcPct val="100000"/>
              </a:lnSpc>
              <a:buFont typeface="Arial"/>
              <a:buChar char="–"/>
              <a:tabLst>
                <a:tab pos="756285" algn="l"/>
              </a:tabLst>
            </a:pPr>
            <a:r>
              <a:rPr sz="2600" spc="-10" dirty="0">
                <a:latin typeface="Calibri"/>
                <a:cs typeface="Calibri"/>
              </a:rPr>
              <a:t>Clustering:</a:t>
            </a:r>
            <a:r>
              <a:rPr sz="2600" spc="-35" dirty="0">
                <a:latin typeface="Calibri"/>
                <a:cs typeface="Calibri"/>
              </a:rPr>
              <a:t> </a:t>
            </a:r>
            <a:r>
              <a:rPr sz="2600" spc="-10" dirty="0">
                <a:latin typeface="Calibri"/>
                <a:cs typeface="Calibri"/>
              </a:rPr>
              <a:t>Grouping</a:t>
            </a:r>
            <a:r>
              <a:rPr sz="2600" spc="15" dirty="0">
                <a:latin typeface="Calibri"/>
                <a:cs typeface="Calibri"/>
              </a:rPr>
              <a:t> </a:t>
            </a:r>
            <a:r>
              <a:rPr sz="2600" spc="-10" dirty="0">
                <a:latin typeface="Calibri"/>
                <a:cs typeface="Calibri"/>
              </a:rPr>
              <a:t>similar</a:t>
            </a:r>
            <a:r>
              <a:rPr sz="2600" spc="15" dirty="0">
                <a:latin typeface="Calibri"/>
                <a:cs typeface="Calibri"/>
              </a:rPr>
              <a:t> </a:t>
            </a:r>
            <a:r>
              <a:rPr sz="2600" spc="-10" dirty="0">
                <a:latin typeface="Calibri"/>
                <a:cs typeface="Calibri"/>
              </a:rPr>
              <a:t>instances</a:t>
            </a:r>
            <a:endParaRPr sz="2600" dirty="0">
              <a:latin typeface="Calibri"/>
              <a:cs typeface="Calibri"/>
            </a:endParaRPr>
          </a:p>
          <a:p>
            <a:pPr marL="756285" lvl="1" indent="-286385">
              <a:lnSpc>
                <a:spcPts val="3110"/>
              </a:lnSpc>
              <a:spcBef>
                <a:spcPts val="5"/>
              </a:spcBef>
              <a:buFont typeface="Arial"/>
              <a:buChar char="–"/>
              <a:tabLst>
                <a:tab pos="756285" algn="l"/>
              </a:tabLst>
            </a:pPr>
            <a:r>
              <a:rPr sz="2600" spc="-10" dirty="0">
                <a:latin typeface="Calibri"/>
                <a:cs typeface="Calibri"/>
              </a:rPr>
              <a:t>For</a:t>
            </a:r>
            <a:r>
              <a:rPr sz="2600" spc="-30" dirty="0">
                <a:latin typeface="Calibri"/>
                <a:cs typeface="Calibri"/>
              </a:rPr>
              <a:t> </a:t>
            </a:r>
            <a:r>
              <a:rPr sz="2600" spc="-15" dirty="0">
                <a:latin typeface="Calibri"/>
                <a:cs typeface="Calibri"/>
              </a:rPr>
              <a:t>example:</a:t>
            </a:r>
            <a:r>
              <a:rPr sz="2600" spc="10" dirty="0">
                <a:latin typeface="Calibri"/>
                <a:cs typeface="Calibri"/>
              </a:rPr>
              <a:t> </a:t>
            </a:r>
            <a:r>
              <a:rPr sz="2600" spc="-15" dirty="0">
                <a:latin typeface="Calibri"/>
                <a:cs typeface="Calibri"/>
              </a:rPr>
              <a:t>customer</a:t>
            </a:r>
            <a:r>
              <a:rPr sz="2600" spc="20" dirty="0">
                <a:latin typeface="Calibri"/>
                <a:cs typeface="Calibri"/>
              </a:rPr>
              <a:t> </a:t>
            </a:r>
            <a:r>
              <a:rPr sz="2600" spc="-15" dirty="0">
                <a:latin typeface="Calibri"/>
                <a:cs typeface="Calibri"/>
              </a:rPr>
              <a:t>segmentation</a:t>
            </a:r>
            <a:r>
              <a:rPr sz="2600" spc="15" dirty="0">
                <a:latin typeface="Calibri"/>
                <a:cs typeface="Calibri"/>
              </a:rPr>
              <a:t> </a:t>
            </a:r>
            <a:r>
              <a:rPr sz="2600" spc="-5" dirty="0">
                <a:latin typeface="Calibri"/>
                <a:cs typeface="Calibri"/>
              </a:rPr>
              <a:t>in </a:t>
            </a:r>
            <a:r>
              <a:rPr sz="2600" spc="-20" dirty="0">
                <a:latin typeface="Calibri"/>
                <a:cs typeface="Calibri"/>
              </a:rPr>
              <a:t>marketing</a:t>
            </a:r>
            <a:endParaRPr sz="2600" dirty="0">
              <a:latin typeface="Calibri"/>
              <a:cs typeface="Calibri"/>
            </a:endParaRPr>
          </a:p>
          <a:p>
            <a:pPr marL="356870" indent="-344805">
              <a:lnSpc>
                <a:spcPts val="3590"/>
              </a:lnSpc>
              <a:buFont typeface="Arial"/>
              <a:buChar char="•"/>
              <a:tabLst>
                <a:tab pos="356870" algn="l"/>
                <a:tab pos="357505" algn="l"/>
              </a:tabLst>
            </a:pPr>
            <a:r>
              <a:rPr sz="3000" spc="-20" dirty="0">
                <a:latin typeface="Calibri"/>
                <a:cs typeface="Calibri"/>
              </a:rPr>
              <a:t>Reinforcement</a:t>
            </a:r>
            <a:r>
              <a:rPr sz="3000" spc="-95" dirty="0">
                <a:latin typeface="Calibri"/>
                <a:cs typeface="Calibri"/>
              </a:rPr>
              <a:t> </a:t>
            </a:r>
            <a:r>
              <a:rPr sz="3000" dirty="0">
                <a:latin typeface="Calibri"/>
                <a:cs typeface="Calibri"/>
              </a:rPr>
              <a:t>Learning</a:t>
            </a:r>
          </a:p>
          <a:p>
            <a:pPr marL="756285" lvl="1" indent="-286385">
              <a:lnSpc>
                <a:spcPct val="100000"/>
              </a:lnSpc>
              <a:spcBef>
                <a:spcPts val="15"/>
              </a:spcBef>
              <a:buFont typeface="Arial"/>
              <a:buChar char="–"/>
              <a:tabLst>
                <a:tab pos="756285" algn="l"/>
              </a:tabLst>
            </a:pPr>
            <a:r>
              <a:rPr sz="2600" spc="-5" dirty="0">
                <a:latin typeface="Calibri"/>
                <a:cs typeface="Calibri"/>
              </a:rPr>
              <a:t>Learning</a:t>
            </a:r>
            <a:r>
              <a:rPr sz="2600" spc="-40" dirty="0">
                <a:latin typeface="Calibri"/>
                <a:cs typeface="Calibri"/>
              </a:rPr>
              <a:t> </a:t>
            </a:r>
            <a:r>
              <a:rPr sz="2600" spc="-5" dirty="0">
                <a:latin typeface="Calibri"/>
                <a:cs typeface="Calibri"/>
              </a:rPr>
              <a:t>a</a:t>
            </a:r>
            <a:r>
              <a:rPr sz="2600" spc="15" dirty="0">
                <a:latin typeface="Calibri"/>
                <a:cs typeface="Calibri"/>
              </a:rPr>
              <a:t> </a:t>
            </a:r>
            <a:r>
              <a:rPr sz="2600" spc="-5" dirty="0">
                <a:latin typeface="Calibri"/>
                <a:cs typeface="Calibri"/>
              </a:rPr>
              <a:t>policy:</a:t>
            </a:r>
            <a:r>
              <a:rPr sz="2600" spc="-15" dirty="0">
                <a:latin typeface="Calibri"/>
                <a:cs typeface="Calibri"/>
              </a:rPr>
              <a:t> </a:t>
            </a:r>
            <a:r>
              <a:rPr lang="en-US" sz="2600" spc="-15" dirty="0">
                <a:latin typeface="Calibri"/>
                <a:cs typeface="Calibri"/>
              </a:rPr>
              <a:t>rewarding desired behaviors, trial and error</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5" dirty="0">
                <a:latin typeface="Calibri"/>
                <a:cs typeface="Calibri"/>
              </a:rPr>
              <a:t>teaching AI to play a game</a:t>
            </a:r>
            <a:endParaRPr sz="2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Projects</a:t>
            </a:r>
          </a:p>
        </p:txBody>
      </p:sp>
      <p:sp>
        <p:nvSpPr>
          <p:cNvPr id="3" name="Content Placeholder 2"/>
          <p:cNvSpPr>
            <a:spLocks noGrp="1"/>
          </p:cNvSpPr>
          <p:nvPr>
            <p:ph idx="1"/>
          </p:nvPr>
        </p:nvSpPr>
        <p:spPr>
          <a:xfrm>
            <a:off x="457200" y="1600201"/>
            <a:ext cx="8229600" cy="3352800"/>
          </a:xfrm>
        </p:spPr>
        <p:txBody>
          <a:bodyPr>
            <a:normAutofit fontScale="85000" lnSpcReduction="20000"/>
          </a:bodyPr>
          <a:lstStyle/>
          <a:p>
            <a:r>
              <a:rPr lang="en-US" dirty="0"/>
              <a:t>A machine learning project may not be linear, but it has a number of well known steps:</a:t>
            </a:r>
          </a:p>
          <a:p>
            <a:pPr lvl="1"/>
            <a:r>
              <a:rPr lang="en-US" dirty="0"/>
              <a:t>Define the problem.</a:t>
            </a:r>
          </a:p>
          <a:p>
            <a:pPr lvl="1"/>
            <a:r>
              <a:rPr lang="en-US" dirty="0"/>
              <a:t>Acquire a data set (sometimes called a corpus) that represents what your application will encounter in the real world.</a:t>
            </a:r>
          </a:p>
          <a:p>
            <a:pPr lvl="1"/>
            <a:r>
              <a:rPr lang="en-US" dirty="0">
                <a:solidFill>
                  <a:srgbClr val="FF0000"/>
                </a:solidFill>
              </a:rPr>
              <a:t>Evaluate several combinations of input features and Machine Learning models and select the best combination for your application.</a:t>
            </a:r>
          </a:p>
          <a:p>
            <a:pPr lvl="1"/>
            <a:r>
              <a:rPr lang="en-US" dirty="0">
                <a:solidFill>
                  <a:srgbClr val="FF0000"/>
                </a:solidFill>
              </a:rPr>
              <a:t>Fine tune the selected model to get the best results.</a:t>
            </a:r>
          </a:p>
          <a:p>
            <a:pPr lvl="1"/>
            <a:r>
              <a:rPr lang="en-US" dirty="0"/>
              <a:t>Train the final model with the corpus and put the application into production.</a:t>
            </a:r>
          </a:p>
          <a:p>
            <a:r>
              <a:rPr lang="en-US" dirty="0"/>
              <a:t>We will spend most of this camp on the </a:t>
            </a:r>
            <a:r>
              <a:rPr lang="en-US" dirty="0">
                <a:solidFill>
                  <a:srgbClr val="FF0000"/>
                </a:solidFill>
              </a:rPr>
              <a:t>red highlighted </a:t>
            </a:r>
            <a:r>
              <a:rPr lang="en-US" dirty="0"/>
              <a:t>steps.</a:t>
            </a:r>
          </a:p>
        </p:txBody>
      </p:sp>
      <p:grpSp>
        <p:nvGrpSpPr>
          <p:cNvPr id="7" name="Group 6"/>
          <p:cNvGrpSpPr/>
          <p:nvPr/>
        </p:nvGrpSpPr>
        <p:grpSpPr>
          <a:xfrm>
            <a:off x="533400" y="5002268"/>
            <a:ext cx="7949703" cy="1238167"/>
            <a:chOff x="597149" y="3657600"/>
            <a:chExt cx="7949703" cy="1238167"/>
          </a:xfrm>
        </p:grpSpPr>
        <p:sp>
          <p:nvSpPr>
            <p:cNvPr id="8" name="TextBox 7"/>
            <p:cNvSpPr txBox="1"/>
            <p:nvPr/>
          </p:nvSpPr>
          <p:spPr>
            <a:xfrm>
              <a:off x="3724478" y="4249436"/>
              <a:ext cx="1864613" cy="646331"/>
            </a:xfrm>
            <a:prstGeom prst="rect">
              <a:avLst/>
            </a:prstGeom>
            <a:noFill/>
            <a:ln>
              <a:solidFill>
                <a:schemeClr val="accent1"/>
              </a:solidFill>
            </a:ln>
          </p:spPr>
          <p:txBody>
            <a:bodyPr wrap="none" rtlCol="0">
              <a:spAutoFit/>
            </a:bodyPr>
            <a:lstStyle/>
            <a:p>
              <a:pPr algn="ctr"/>
              <a:r>
                <a:rPr lang="en-US" dirty="0"/>
                <a:t>Machine Learning</a:t>
              </a:r>
            </a:p>
            <a:p>
              <a:pPr algn="ctr"/>
              <a:r>
                <a:rPr lang="en-US" dirty="0"/>
                <a:t>Model</a:t>
              </a:r>
            </a:p>
          </p:txBody>
        </p:sp>
        <p:sp>
          <p:nvSpPr>
            <p:cNvPr id="9" name="Rectangle 8"/>
            <p:cNvSpPr/>
            <p:nvPr/>
          </p:nvSpPr>
          <p:spPr>
            <a:xfrm>
              <a:off x="597149" y="4387935"/>
              <a:ext cx="2530180" cy="369332"/>
            </a:xfrm>
            <a:prstGeom prst="rect">
              <a:avLst/>
            </a:prstGeom>
          </p:spPr>
          <p:txBody>
            <a:bodyPr wrap="none">
              <a:spAutoFit/>
            </a:bodyPr>
            <a:lstStyle/>
            <a:p>
              <a:r>
                <a:rPr lang="en-US" dirty="0"/>
                <a:t>input (features of object)</a:t>
              </a:r>
            </a:p>
          </p:txBody>
        </p:sp>
        <p:cxnSp>
          <p:nvCxnSpPr>
            <p:cNvPr id="10" name="Straight Arrow Connector 9"/>
            <p:cNvCxnSpPr>
              <a:stCxn id="9" idx="3"/>
              <a:endCxn id="8" idx="1"/>
            </p:cNvCxnSpPr>
            <p:nvPr/>
          </p:nvCxnSpPr>
          <p:spPr>
            <a:xfrm>
              <a:off x="3127329"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6240" y="4387935"/>
              <a:ext cx="2360612" cy="369332"/>
            </a:xfrm>
            <a:prstGeom prst="rect">
              <a:avLst/>
            </a:prstGeom>
          </p:spPr>
          <p:txBody>
            <a:bodyPr wrap="square">
              <a:spAutoFit/>
            </a:bodyPr>
            <a:lstStyle/>
            <a:p>
              <a:r>
                <a:rPr lang="en-US" dirty="0">
                  <a:solidFill>
                    <a:prstClr val="black"/>
                  </a:solidFill>
                </a:rPr>
                <a:t>output (class of object)</a:t>
              </a:r>
              <a:endParaRPr lang="en-US" dirty="0"/>
            </a:p>
          </p:txBody>
        </p:sp>
        <p:cxnSp>
          <p:nvCxnSpPr>
            <p:cNvPr id="12" name="Straight Arrow Connector 11"/>
            <p:cNvCxnSpPr>
              <a:stCxn id="8" idx="3"/>
              <a:endCxn id="11" idx="1"/>
            </p:cNvCxnSpPr>
            <p:nvPr/>
          </p:nvCxnSpPr>
          <p:spPr>
            <a:xfrm flipV="1">
              <a:off x="5589091"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03743" y="3657600"/>
              <a:ext cx="906082" cy="369332"/>
            </a:xfrm>
            <a:prstGeom prst="rect">
              <a:avLst/>
            </a:prstGeom>
            <a:noFill/>
            <a:ln>
              <a:solidFill>
                <a:schemeClr val="accent1"/>
              </a:solidFill>
            </a:ln>
          </p:spPr>
          <p:txBody>
            <a:bodyPr wrap="none" rtlCol="0">
              <a:spAutoFit/>
            </a:bodyPr>
            <a:lstStyle/>
            <a:p>
              <a:r>
                <a:rPr lang="en-US" dirty="0"/>
                <a:t>training</a:t>
              </a:r>
            </a:p>
          </p:txBody>
        </p:sp>
        <p:cxnSp>
          <p:nvCxnSpPr>
            <p:cNvPr id="14" name="Straight Arrow Connector 13"/>
            <p:cNvCxnSpPr>
              <a:stCxn id="13" idx="2"/>
              <a:endCxn id="8" idx="0"/>
            </p:cNvCxnSpPr>
            <p:nvPr/>
          </p:nvCxnSpPr>
          <p:spPr>
            <a:xfrm>
              <a:off x="4656784" y="4026932"/>
              <a:ext cx="1"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35684"/>
            <a:ext cx="8163547" cy="3884397"/>
          </a:xfrm>
          <a:prstGeom prst="rect">
            <a:avLst/>
          </a:prstGeom>
        </p:spPr>
        <p:txBody>
          <a:bodyPr vert="horz" wrap="square" lIns="0" tIns="13970" rIns="0" bIns="0" rtlCol="0">
            <a:spAutoFit/>
          </a:bodyPr>
          <a:lstStyle/>
          <a:p>
            <a:pPr marL="356870" indent="-344805">
              <a:lnSpc>
                <a:spcPct val="100000"/>
              </a:lnSpc>
              <a:spcBef>
                <a:spcPts val="110"/>
              </a:spcBef>
              <a:buFont typeface="Arial"/>
              <a:buChar char="•"/>
              <a:tabLst>
                <a:tab pos="356870" algn="l"/>
                <a:tab pos="357505" algn="l"/>
              </a:tabLst>
            </a:pPr>
            <a:r>
              <a:rPr sz="2700" dirty="0">
                <a:latin typeface="Calibri"/>
                <a:cs typeface="Calibri"/>
              </a:rPr>
              <a:t>The</a:t>
            </a:r>
            <a:r>
              <a:rPr sz="2700" spc="-55" dirty="0">
                <a:latin typeface="Calibri"/>
                <a:cs typeface="Calibri"/>
              </a:rPr>
              <a:t> </a:t>
            </a:r>
            <a:r>
              <a:rPr sz="2700" dirty="0">
                <a:latin typeface="Calibri"/>
                <a:cs typeface="Calibri"/>
              </a:rPr>
              <a:t>object</a:t>
            </a:r>
            <a:r>
              <a:rPr sz="2700" spc="-70" dirty="0">
                <a:latin typeface="Calibri"/>
                <a:cs typeface="Calibri"/>
              </a:rPr>
              <a:t> </a:t>
            </a:r>
            <a:r>
              <a:rPr sz="2700" dirty="0">
                <a:latin typeface="Calibri"/>
                <a:cs typeface="Calibri"/>
              </a:rPr>
              <a:t>classes</a:t>
            </a:r>
            <a:r>
              <a:rPr sz="2700" spc="-60" dirty="0">
                <a:latin typeface="Calibri"/>
                <a:cs typeface="Calibri"/>
              </a:rPr>
              <a:t> </a:t>
            </a:r>
            <a:r>
              <a:rPr sz="2700" spc="-10" dirty="0">
                <a:latin typeface="Calibri"/>
                <a:cs typeface="Calibri"/>
              </a:rPr>
              <a:t>are</a:t>
            </a:r>
            <a:r>
              <a:rPr sz="2700" spc="-50" dirty="0">
                <a:latin typeface="Calibri"/>
                <a:cs typeface="Calibri"/>
              </a:rPr>
              <a:t> </a:t>
            </a:r>
            <a:r>
              <a:rPr sz="2700" spc="-5" dirty="0">
                <a:latin typeface="Calibri"/>
                <a:cs typeface="Calibri"/>
              </a:rPr>
              <a:t>defined.</a:t>
            </a:r>
            <a:endParaRPr sz="2700" dirty="0">
              <a:latin typeface="Calibri"/>
              <a:cs typeface="Calibri"/>
            </a:endParaRPr>
          </a:p>
          <a:p>
            <a:pPr marL="356870" indent="-344805">
              <a:lnSpc>
                <a:spcPct val="100000"/>
              </a:lnSpc>
              <a:buFont typeface="Arial"/>
              <a:buChar char="•"/>
              <a:tabLst>
                <a:tab pos="356870" algn="l"/>
                <a:tab pos="357505" algn="l"/>
              </a:tabLst>
            </a:pPr>
            <a:r>
              <a:rPr sz="2700" dirty="0">
                <a:latin typeface="Calibri"/>
                <a:cs typeface="Calibri"/>
              </a:rPr>
              <a:t>Binary</a:t>
            </a:r>
            <a:r>
              <a:rPr sz="2700" spc="-65" dirty="0">
                <a:latin typeface="Calibri"/>
                <a:cs typeface="Calibri"/>
              </a:rPr>
              <a:t> </a:t>
            </a:r>
            <a:r>
              <a:rPr sz="2700" spc="-5" dirty="0">
                <a:latin typeface="Calibri"/>
                <a:cs typeface="Calibri"/>
              </a:rPr>
              <a:t>Classification:</a:t>
            </a:r>
            <a:endParaRPr sz="2700" dirty="0">
              <a:latin typeface="Calibri"/>
              <a:cs typeface="Calibri"/>
            </a:endParaRPr>
          </a:p>
          <a:p>
            <a:pPr marL="756285" lvl="1" indent="-287020">
              <a:lnSpc>
                <a:spcPct val="100000"/>
              </a:lnSpc>
              <a:spcBef>
                <a:spcPts val="10"/>
              </a:spcBef>
              <a:buFont typeface="Arial"/>
              <a:buChar char="–"/>
              <a:tabLst>
                <a:tab pos="756920" algn="l"/>
              </a:tabLst>
            </a:pPr>
            <a:r>
              <a:rPr sz="2400" spc="-30" dirty="0">
                <a:latin typeface="Calibri"/>
                <a:cs typeface="Calibri"/>
              </a:rPr>
              <a:t>Trucks</a:t>
            </a:r>
            <a:r>
              <a:rPr sz="2400" spc="-70" dirty="0">
                <a:latin typeface="Calibri"/>
                <a:cs typeface="Calibri"/>
              </a:rPr>
              <a:t> </a:t>
            </a:r>
            <a:r>
              <a:rPr sz="2400" spc="-5" dirty="0">
                <a:latin typeface="Calibri"/>
                <a:cs typeface="Calibri"/>
              </a:rPr>
              <a:t>vs.</a:t>
            </a:r>
            <a:r>
              <a:rPr sz="2400" spc="-30" dirty="0">
                <a:latin typeface="Calibri"/>
                <a:cs typeface="Calibri"/>
              </a:rPr>
              <a:t> </a:t>
            </a:r>
            <a:r>
              <a:rPr sz="2400" spc="-20" dirty="0">
                <a:latin typeface="Calibri"/>
                <a:cs typeface="Calibri"/>
              </a:rPr>
              <a:t>cars</a:t>
            </a:r>
            <a:endParaRPr sz="2400" dirty="0">
              <a:latin typeface="Calibri"/>
              <a:cs typeface="Calibri"/>
            </a:endParaRPr>
          </a:p>
          <a:p>
            <a:pPr marL="756285" lvl="1" indent="-287020">
              <a:lnSpc>
                <a:spcPts val="2875"/>
              </a:lnSpc>
              <a:spcBef>
                <a:spcPts val="5"/>
              </a:spcBef>
              <a:buFont typeface="Arial"/>
              <a:buChar char="–"/>
              <a:tabLst>
                <a:tab pos="756920" algn="l"/>
              </a:tabLst>
            </a:pPr>
            <a:r>
              <a:rPr sz="2400" spc="5" dirty="0">
                <a:latin typeface="Calibri"/>
                <a:cs typeface="Calibri"/>
              </a:rPr>
              <a:t>The</a:t>
            </a:r>
            <a:r>
              <a:rPr sz="2400" spc="-45" dirty="0">
                <a:latin typeface="Calibri"/>
                <a:cs typeface="Calibri"/>
              </a:rPr>
              <a:t> </a:t>
            </a:r>
            <a:r>
              <a:rPr sz="2400" spc="-15" dirty="0">
                <a:latin typeface="Calibri"/>
                <a:cs typeface="Calibri"/>
              </a:rPr>
              <a:t>word </a:t>
            </a:r>
            <a:r>
              <a:rPr sz="2400" spc="-45" dirty="0">
                <a:latin typeface="Calibri"/>
                <a:cs typeface="Calibri"/>
              </a:rPr>
              <a:t>“Alexa”</a:t>
            </a:r>
            <a:r>
              <a:rPr sz="2400" spc="-50" dirty="0">
                <a:latin typeface="Calibri"/>
                <a:cs typeface="Calibri"/>
              </a:rPr>
              <a:t> </a:t>
            </a:r>
            <a:r>
              <a:rPr sz="2400" spc="-5" dirty="0">
                <a:latin typeface="Calibri"/>
                <a:cs typeface="Calibri"/>
              </a:rPr>
              <a:t>vs.</a:t>
            </a:r>
            <a:r>
              <a:rPr sz="2400" spc="-10" dirty="0">
                <a:latin typeface="Calibri"/>
                <a:cs typeface="Calibri"/>
              </a:rPr>
              <a:t> </a:t>
            </a:r>
            <a:r>
              <a:rPr sz="2400" dirty="0">
                <a:latin typeface="Calibri"/>
                <a:cs typeface="Calibri"/>
              </a:rPr>
              <a:t>“Siri”</a:t>
            </a:r>
          </a:p>
          <a:p>
            <a:pPr marL="356870" indent="-344805">
              <a:lnSpc>
                <a:spcPts val="3235"/>
              </a:lnSpc>
              <a:buFont typeface="Arial"/>
              <a:buChar char="•"/>
              <a:tabLst>
                <a:tab pos="356870" algn="l"/>
                <a:tab pos="357505" algn="l"/>
              </a:tabLst>
            </a:pPr>
            <a:r>
              <a:rPr lang="en-US" sz="2700" dirty="0">
                <a:latin typeface="Calibri"/>
                <a:cs typeface="Calibri"/>
              </a:rPr>
              <a:t>We will use a database of Iris flowers as an example and in our first project </a:t>
            </a:r>
          </a:p>
          <a:p>
            <a:pPr marL="756285" lvl="1" indent="-287020">
              <a:lnSpc>
                <a:spcPct val="100000"/>
              </a:lnSpc>
              <a:spcBef>
                <a:spcPts val="10"/>
              </a:spcBef>
              <a:buFont typeface="Arial"/>
              <a:buChar char="–"/>
              <a:tabLst>
                <a:tab pos="756920" algn="l"/>
              </a:tabLst>
            </a:pPr>
            <a:r>
              <a:rPr lang="en-US" sz="2400" dirty="0">
                <a:cs typeface="Calibri"/>
              </a:rPr>
              <a:t>Multiple</a:t>
            </a:r>
            <a:r>
              <a:rPr lang="en-US" sz="2400" spc="-70" dirty="0">
                <a:cs typeface="Calibri"/>
              </a:rPr>
              <a:t> </a:t>
            </a:r>
            <a:r>
              <a:rPr lang="en-US" sz="2400" spc="-5" dirty="0">
                <a:cs typeface="Calibri"/>
              </a:rPr>
              <a:t>Classes</a:t>
            </a:r>
            <a:r>
              <a:rPr lang="en-US" sz="2400" spc="-45" dirty="0">
                <a:cs typeface="Calibri"/>
              </a:rPr>
              <a:t> </a:t>
            </a:r>
            <a:r>
              <a:rPr lang="en-US" sz="2400" spc="5" dirty="0">
                <a:cs typeface="Calibri"/>
              </a:rPr>
              <a:t>(e.g.,</a:t>
            </a:r>
            <a:r>
              <a:rPr lang="en-US" sz="2400" spc="-25" dirty="0">
                <a:cs typeface="Calibri"/>
              </a:rPr>
              <a:t> </a:t>
            </a:r>
            <a:r>
              <a:rPr lang="en-US" sz="2400" dirty="0">
                <a:cs typeface="Calibri"/>
              </a:rPr>
              <a:t>species</a:t>
            </a:r>
            <a:r>
              <a:rPr lang="en-US" sz="2400" spc="-45" dirty="0">
                <a:cs typeface="Calibri"/>
              </a:rPr>
              <a:t> </a:t>
            </a:r>
            <a:r>
              <a:rPr lang="en-US" sz="2400" spc="5" dirty="0">
                <a:cs typeface="Calibri"/>
              </a:rPr>
              <a:t>of</a:t>
            </a:r>
            <a:r>
              <a:rPr lang="en-US" sz="2400" spc="-30" dirty="0">
                <a:cs typeface="Calibri"/>
              </a:rPr>
              <a:t> </a:t>
            </a:r>
            <a:r>
              <a:rPr lang="en-US" sz="2400" spc="-5" dirty="0">
                <a:cs typeface="Calibri"/>
              </a:rPr>
              <a:t>Iris):</a:t>
            </a:r>
            <a:endParaRPr lang="en-US" sz="2400" spc="-5" dirty="0">
              <a:latin typeface="Calibri"/>
              <a:cs typeface="Calibri"/>
            </a:endParaRPr>
          </a:p>
          <a:p>
            <a:pPr marL="1213485" lvl="2" indent="-287020">
              <a:spcBef>
                <a:spcPts val="10"/>
              </a:spcBef>
              <a:buFont typeface="Arial"/>
              <a:buChar char="–"/>
              <a:tabLst>
                <a:tab pos="756920" algn="l"/>
              </a:tabLst>
            </a:pPr>
            <a:r>
              <a:rPr sz="2400" spc="-5" dirty="0">
                <a:latin typeface="Calibri"/>
                <a:cs typeface="Calibri"/>
              </a:rPr>
              <a:t>Iris</a:t>
            </a:r>
            <a:r>
              <a:rPr sz="2400" spc="-70" dirty="0">
                <a:latin typeface="Calibri"/>
                <a:cs typeface="Calibri"/>
              </a:rPr>
              <a:t> </a:t>
            </a:r>
            <a:r>
              <a:rPr sz="2400" spc="-10" dirty="0">
                <a:latin typeface="Calibri"/>
                <a:cs typeface="Calibri"/>
              </a:rPr>
              <a:t>Setosa</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20" dirty="0">
                <a:latin typeface="Calibri"/>
                <a:cs typeface="Calibri"/>
              </a:rPr>
              <a:t>Versicolour</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10" dirty="0">
                <a:latin typeface="Calibri"/>
                <a:cs typeface="Calibri"/>
              </a:rPr>
              <a:t>Virginica</a:t>
            </a:r>
            <a:endParaRPr sz="2400" dirty="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pic>
        <p:nvPicPr>
          <p:cNvPr id="2050" name="Picture 2" descr="Exploratory Data Analysis on Iris Flower Dataset | Kaggle">
            <a:extLst>
              <a:ext uri="{FF2B5EF4-FFF2-40B4-BE49-F238E27FC236}">
                <a16:creationId xmlns:a16="http://schemas.microsoft.com/office/drawing/2014/main" id="{33ED3A57-381D-EC28-B544-D2F368E79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4897141"/>
            <a:ext cx="4020455" cy="1797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13304</TotalTime>
  <Words>4296</Words>
  <Application>Microsoft Macintosh PowerPoint</Application>
  <PresentationFormat>On-screen Show (4:3)</PresentationFormat>
  <Paragraphs>581</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Times New Roman</vt:lpstr>
      <vt:lpstr>Office Theme</vt:lpstr>
      <vt:lpstr>CS Summer Camp</vt:lpstr>
      <vt:lpstr>Welcome back!</vt:lpstr>
      <vt:lpstr>Things I Forgot to Mention</vt:lpstr>
      <vt:lpstr>Outline</vt:lpstr>
      <vt:lpstr>What is Machine Learning?</vt:lpstr>
      <vt:lpstr>What is Machine Learning?</vt:lpstr>
      <vt:lpstr>Types of Machine Learning</vt:lpstr>
      <vt:lpstr>Machine Learning Projects</vt:lpstr>
      <vt:lpstr>Supervised Machine Learning</vt:lpstr>
      <vt:lpstr>Supervised Machine Learning</vt:lpstr>
      <vt:lpstr>Evaluation and Metrics</vt:lpstr>
      <vt:lpstr>Training, Test, &amp; Validation Data</vt:lpstr>
      <vt:lpstr>Training Data</vt:lpstr>
      <vt:lpstr>Test Data</vt:lpstr>
      <vt:lpstr>Validation Data</vt:lpstr>
      <vt:lpstr>Cross-Validation</vt:lpstr>
      <vt:lpstr>k-Fold Cross-Validation</vt:lpstr>
      <vt:lpstr>Evaluation Metrics</vt:lpstr>
      <vt:lpstr>Test Results</vt:lpstr>
      <vt:lpstr>Confusion Matrix</vt:lpstr>
      <vt:lpstr>Confusion Matrix</vt:lpstr>
      <vt:lpstr>Confusion Matrix</vt:lpstr>
      <vt:lpstr>Now On To Classifiers</vt:lpstr>
      <vt:lpstr>Naïve Bayesian Classifier</vt:lpstr>
      <vt:lpstr>Bayes’ Theorem</vt:lpstr>
      <vt:lpstr>Naïve Bayesian Classifier</vt:lpstr>
      <vt:lpstr>ML Model Comparison</vt:lpstr>
      <vt:lpstr>Regression</vt:lpstr>
      <vt:lpstr>Linear Regression</vt:lpstr>
      <vt:lpstr>Linear Regression Model  Representation</vt:lpstr>
      <vt:lpstr>Linear Regression ML Model</vt:lpstr>
      <vt:lpstr>Making Predictions with Linear  Regression</vt:lpstr>
      <vt:lpstr>Polynomial Regression</vt:lpstr>
      <vt:lpstr>Logistic Regression</vt:lpstr>
      <vt:lpstr>Discriminant Analysis Classifiers</vt:lpstr>
      <vt:lpstr>Discriminant Analysis Classifiers</vt:lpstr>
      <vt:lpstr>LDA and QDA Classifiers</vt:lpstr>
      <vt:lpstr>ML Model Comparison</vt:lpstr>
      <vt:lpstr>ML Model Comparison</vt:lpstr>
      <vt:lpstr>k-Nearest Neighbors (kNN) Classifier</vt:lpstr>
      <vt:lpstr>k-Nearest Neighbors (kNN) Classifier</vt:lpstr>
      <vt:lpstr>k-Nearest Neighbors (kNN) Classifier</vt:lpstr>
      <vt:lpstr>k-Nearest Neighbors (kNN) Classifier</vt:lpstr>
      <vt:lpstr>k-Nearest Neighbors (kNN) Classifier</vt:lpstr>
      <vt:lpstr>ML Model Comparison</vt:lpstr>
      <vt:lpstr>Support Vector Machines (SVM)</vt:lpstr>
      <vt:lpstr>Support Vector Machines (SVM)</vt:lpstr>
      <vt:lpstr>Support Vector Machines (SVM)</vt:lpstr>
      <vt:lpstr>Support Vector Machines (SVM)</vt:lpstr>
      <vt:lpstr>ML Model Comparison</vt:lpstr>
      <vt:lpstr>Basic ML Problem</vt:lpstr>
      <vt:lpstr>Project Time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Summer Camp</dc:title>
  <dc:creator>Davidow, Abigail Elizabeth</dc:creator>
  <cp:lastModifiedBy>Davidow, Abigail Elizabeth</cp:lastModifiedBy>
  <cp:revision>99</cp:revision>
  <dcterms:created xsi:type="dcterms:W3CDTF">2022-05-31T05:26:46Z</dcterms:created>
  <dcterms:modified xsi:type="dcterms:W3CDTF">2022-07-18T17:52:39Z</dcterms:modified>
</cp:coreProperties>
</file>