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593" r:id="rId4"/>
    <p:sldId id="631" r:id="rId5"/>
    <p:sldId id="632" r:id="rId6"/>
    <p:sldId id="633" r:id="rId7"/>
    <p:sldId id="651" r:id="rId8"/>
    <p:sldId id="737" r:id="rId9"/>
    <p:sldId id="750" r:id="rId10"/>
    <p:sldId id="738" r:id="rId11"/>
    <p:sldId id="741" r:id="rId12"/>
    <p:sldId id="739" r:id="rId13"/>
    <p:sldId id="740" r:id="rId14"/>
    <p:sldId id="742" r:id="rId15"/>
    <p:sldId id="75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 showGuides="1">
      <p:cViewPr varScale="1">
        <p:scale>
          <a:sx n="124" d="100"/>
          <a:sy n="124" d="100"/>
        </p:scale>
        <p:origin x="1728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4EA5-2B12-9647-BF0B-D57565AC81EE}" type="datetimeFigureOut">
              <a:rPr lang="en-US" smtClean="0"/>
              <a:t>7/19/22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951F-2723-8D40-BE97-306E3C9A3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178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4EA5-2B12-9647-BF0B-D57565AC81EE}" type="datetimeFigureOut">
              <a:rPr lang="en-US" smtClean="0"/>
              <a:t>7/19/22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951F-2723-8D40-BE97-306E3C9A3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19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4EA5-2B12-9647-BF0B-D57565AC81EE}" type="datetimeFigureOut">
              <a:rPr lang="en-US" smtClean="0"/>
              <a:t>7/19/22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951F-2723-8D40-BE97-306E3C9A3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911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4EA5-2B12-9647-BF0B-D57565AC81EE}" type="datetimeFigureOut">
              <a:rPr lang="en-US" smtClean="0"/>
              <a:t>7/19/22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951F-2723-8D40-BE97-306E3C9A3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98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4EA5-2B12-9647-BF0B-D57565AC81EE}" type="datetimeFigureOut">
              <a:rPr lang="en-US" smtClean="0"/>
              <a:t>7/19/22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951F-2723-8D40-BE97-306E3C9A3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771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4EA5-2B12-9647-BF0B-D57565AC81EE}" type="datetimeFigureOut">
              <a:rPr lang="en-US" smtClean="0"/>
              <a:t>7/19/22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951F-2723-8D40-BE97-306E3C9A3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86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4EA5-2B12-9647-BF0B-D57565AC81EE}" type="datetimeFigureOut">
              <a:rPr lang="en-US" smtClean="0"/>
              <a:t>7/19/22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951F-2723-8D40-BE97-306E3C9A3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9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4EA5-2B12-9647-BF0B-D57565AC81EE}" type="datetimeFigureOut">
              <a:rPr lang="en-US" smtClean="0"/>
              <a:t>7/19/22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951F-2723-8D40-BE97-306E3C9A3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88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4EA5-2B12-9647-BF0B-D57565AC81EE}" type="datetimeFigureOut">
              <a:rPr lang="en-US" smtClean="0"/>
              <a:t>7/19/22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951F-2723-8D40-BE97-306E3C9A3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202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4EA5-2B12-9647-BF0B-D57565AC81EE}" type="datetimeFigureOut">
              <a:rPr lang="en-US" smtClean="0"/>
              <a:t>7/19/22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951F-2723-8D40-BE97-306E3C9A3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81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4EA5-2B12-9647-BF0B-D57565AC81EE}" type="datetimeFigureOut">
              <a:rPr lang="en-US" smtClean="0"/>
              <a:t>7/19/22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951F-2723-8D40-BE97-306E3C9A3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79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24EA5-2B12-9647-BF0B-D57565AC81EE}" type="datetimeFigureOut">
              <a:rPr lang="en-US" smtClean="0"/>
              <a:t>7/19/22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2951F-2723-8D40-BE97-306E3C9A3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32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F27E192-91A6-4C1A-A873-CA9F9C59A5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-187489"/>
            <a:ext cx="7772400" cy="2387600"/>
          </a:xfrm>
        </p:spPr>
        <p:txBody>
          <a:bodyPr/>
          <a:lstStyle/>
          <a:p>
            <a:r>
              <a:rPr lang="en-US" dirty="0"/>
              <a:t>CS Summer Camp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17FB897-B8CD-A45A-CF9E-F4E6E94112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292186"/>
            <a:ext cx="6858000" cy="1655762"/>
          </a:xfrm>
        </p:spPr>
        <p:txBody>
          <a:bodyPr/>
          <a:lstStyle/>
          <a:p>
            <a:r>
              <a:rPr lang="en-US" dirty="0"/>
              <a:t>Tuesday Session 2</a:t>
            </a: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76436B99-5D4C-6E8D-F595-8A8F90690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03" y="3637091"/>
            <a:ext cx="2687730" cy="2387600"/>
          </a:xfrm>
          <a:prstGeom prst="rect">
            <a:avLst/>
          </a:prstGeom>
        </p:spPr>
      </p:pic>
      <p:pic>
        <p:nvPicPr>
          <p:cNvPr id="5" name="Picture 2" descr="EURIX develops Machine Learning models – EURIX">
            <a:extLst>
              <a:ext uri="{FF2B5EF4-FFF2-40B4-BE49-F238E27FC236}">
                <a16:creationId xmlns:a16="http://schemas.microsoft.com/office/drawing/2014/main" id="{DC866EDE-C740-824A-0AA7-E562749CF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00" y="3886264"/>
            <a:ext cx="3901441" cy="2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2137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E89FF-4E5E-4D91-B1E6-40C895D7E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RNN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188B5-C1AC-45C4-9E4E-CBADE6CEE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Recurrent Layers:</a:t>
            </a:r>
          </a:p>
          <a:p>
            <a:r>
              <a:rPr lang="en-US" sz="2200" dirty="0" err="1"/>
              <a:t>SimpleRNN</a:t>
            </a:r>
            <a:r>
              <a:rPr lang="en-US" sz="2200" dirty="0"/>
              <a:t>: Fully-connected RNN where the output is fed back to the input.</a:t>
            </a:r>
          </a:p>
          <a:p>
            <a:r>
              <a:rPr lang="en-US" sz="2200" dirty="0"/>
              <a:t>Gate Recurrent Unit (GRU): similar to LSTM, except it has fewer parameters than LSTM, as it lacks an output gate.</a:t>
            </a:r>
          </a:p>
          <a:p>
            <a:r>
              <a:rPr lang="en-US" sz="2200" dirty="0"/>
              <a:t>LSTM</a:t>
            </a:r>
          </a:p>
          <a:p>
            <a:r>
              <a:rPr lang="en-US" sz="2200" dirty="0"/>
              <a:t>ConvLSTM2D: Convolutional LSTM. It is similar to an LSTM layer, but the input transformations and recurrent transformations are both convolutional.</a:t>
            </a:r>
          </a:p>
          <a:p>
            <a:r>
              <a:rPr lang="en-US" sz="2200" dirty="0"/>
              <a:t>They also have cell versions of each of these.</a:t>
            </a:r>
          </a:p>
          <a:p>
            <a:r>
              <a:rPr lang="en-US" sz="2200" dirty="0"/>
              <a:t>And versions that run on the GPU.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61848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E89FF-4E5E-4D91-B1E6-40C895D7E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RNN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188B5-C1AC-45C4-9E4E-CBADE6CEE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Embedding Layers:</a:t>
            </a:r>
          </a:p>
          <a:p>
            <a:r>
              <a:rPr lang="en-US" sz="2200" dirty="0"/>
              <a:t>Embedding: </a:t>
            </a:r>
          </a:p>
          <a:p>
            <a:pPr lvl="1"/>
            <a:r>
              <a:rPr lang="en-US" sz="1700" dirty="0"/>
              <a:t>Turns positive integers (indexes) into dense vectors of fixed size. </a:t>
            </a:r>
          </a:p>
          <a:p>
            <a:pPr lvl="1"/>
            <a:r>
              <a:rPr lang="en-US" sz="1700" dirty="0"/>
              <a:t>For example: [[4], [20]] -&gt; [[0.25, 0.1], [0.6, -0.2]]</a:t>
            </a:r>
          </a:p>
          <a:p>
            <a:pPr lvl="1"/>
            <a:r>
              <a:rPr lang="en-US" sz="1700" dirty="0"/>
              <a:t>This layer can only be used as the first layer in a model.</a:t>
            </a:r>
          </a:p>
          <a:p>
            <a:r>
              <a:rPr lang="en-US" sz="2200" dirty="0"/>
              <a:t>Only one of these so far.</a:t>
            </a:r>
          </a:p>
        </p:txBody>
      </p:sp>
    </p:spTree>
    <p:extLst>
      <p:ext uri="{BB962C8B-B14F-4D97-AF65-F5344CB8AC3E}">
        <p14:creationId xmlns:p14="http://schemas.microsoft.com/office/powerpoint/2010/main" val="707368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E89FF-4E5E-4D91-B1E6-40C895D7E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RNN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188B5-C1AC-45C4-9E4E-CBADE6CEE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Merge Layers:</a:t>
            </a:r>
          </a:p>
          <a:p>
            <a:r>
              <a:rPr lang="en-US" dirty="0"/>
              <a:t>Add: Layer that adds a list of inputs.</a:t>
            </a:r>
          </a:p>
          <a:p>
            <a:r>
              <a:rPr lang="en-US" dirty="0"/>
              <a:t>Subtract: Layer that subtracts two inputs.</a:t>
            </a:r>
          </a:p>
          <a:p>
            <a:r>
              <a:rPr lang="en-US" dirty="0"/>
              <a:t>Multiply: Layer that multiplies (element-wise) a list of inputs.</a:t>
            </a:r>
          </a:p>
          <a:p>
            <a:r>
              <a:rPr lang="en-US" dirty="0"/>
              <a:t>Average: Layer that averages a list of inputs.</a:t>
            </a:r>
          </a:p>
          <a:p>
            <a:r>
              <a:rPr lang="en-US" dirty="0"/>
              <a:t>Maximum: Layer that computes the maximum (element-wise) of a list of inputs.</a:t>
            </a:r>
          </a:p>
          <a:p>
            <a:r>
              <a:rPr lang="en-US" dirty="0"/>
              <a:t>Minimum: Layer that computes the minimum (element-wise) of a list of inputs.</a:t>
            </a:r>
          </a:p>
          <a:p>
            <a:r>
              <a:rPr lang="en-US" dirty="0"/>
              <a:t>Concatenate: Layer that concatenates a list of inputs.</a:t>
            </a:r>
          </a:p>
          <a:p>
            <a:r>
              <a:rPr lang="en-US" dirty="0"/>
              <a:t>Dot: Layer that computes a dot product between samples in two tensors.</a:t>
            </a:r>
          </a:p>
        </p:txBody>
      </p:sp>
    </p:spTree>
    <p:extLst>
      <p:ext uri="{BB962C8B-B14F-4D97-AF65-F5344CB8AC3E}">
        <p14:creationId xmlns:p14="http://schemas.microsoft.com/office/powerpoint/2010/main" val="1355287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E89FF-4E5E-4D91-B1E6-40C895D7E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RNN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188B5-C1AC-45C4-9E4E-CBADE6CEE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Normalization Layers:</a:t>
            </a:r>
          </a:p>
          <a:p>
            <a:r>
              <a:rPr lang="en-US" sz="2000" dirty="0" err="1"/>
              <a:t>BatchNormalization</a:t>
            </a:r>
            <a:r>
              <a:rPr lang="en-US" sz="2000" dirty="0"/>
              <a:t>: Normalize the activations of the previous layer at each batch, i.e. applies a transformation that maintains the mean activation close to 0 and the activation standard deviation close to 1.</a:t>
            </a:r>
          </a:p>
          <a:p>
            <a:r>
              <a:rPr lang="en-US" sz="2000" dirty="0"/>
              <a:t>Only one of these so far.</a:t>
            </a:r>
          </a:p>
        </p:txBody>
      </p:sp>
    </p:spTree>
    <p:extLst>
      <p:ext uri="{BB962C8B-B14F-4D97-AF65-F5344CB8AC3E}">
        <p14:creationId xmlns:p14="http://schemas.microsoft.com/office/powerpoint/2010/main" val="916477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E89FF-4E5E-4D91-B1E6-40C895D7E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RNN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188B5-C1AC-45C4-9E4E-CBADE6CEE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400" b="1" dirty="0"/>
              <a:t>Noise Layers:</a:t>
            </a:r>
          </a:p>
          <a:p>
            <a:r>
              <a:rPr lang="en-US" sz="2400" dirty="0"/>
              <a:t>Regularization layer active at training time.</a:t>
            </a:r>
          </a:p>
          <a:p>
            <a:r>
              <a:rPr lang="en-US" sz="2400" dirty="0" err="1"/>
              <a:t>GaussianNoise</a:t>
            </a:r>
            <a:r>
              <a:rPr lang="en-US" sz="2400" dirty="0"/>
              <a:t>: </a:t>
            </a:r>
          </a:p>
          <a:p>
            <a:pPr lvl="1"/>
            <a:r>
              <a:rPr lang="en-US" sz="1800" dirty="0"/>
              <a:t>Apply additive zero-centered Gaussian noise.</a:t>
            </a:r>
          </a:p>
          <a:p>
            <a:pPr lvl="1"/>
            <a:r>
              <a:rPr lang="en-US" sz="1800" dirty="0"/>
              <a:t>This is useful to mitigate overfitting (you could see it as a form of random data augmentation). </a:t>
            </a:r>
          </a:p>
          <a:p>
            <a:pPr lvl="1"/>
            <a:r>
              <a:rPr lang="en-US" sz="1800" dirty="0"/>
              <a:t>Gaussian Noise (GS) is a natural choice as corruption process for real valued inputs.</a:t>
            </a:r>
          </a:p>
          <a:p>
            <a:r>
              <a:rPr lang="en-US" sz="2400" dirty="0" err="1"/>
              <a:t>GaussianDropout</a:t>
            </a:r>
            <a:r>
              <a:rPr lang="en-US" sz="2400" dirty="0"/>
              <a:t>:</a:t>
            </a:r>
          </a:p>
          <a:p>
            <a:pPr lvl="1"/>
            <a:r>
              <a:rPr lang="en-US" sz="1800" dirty="0"/>
              <a:t>Apply multiplicative 1-centered Gaussian noise.</a:t>
            </a:r>
          </a:p>
          <a:p>
            <a:r>
              <a:rPr lang="en-US" sz="2400" dirty="0" err="1"/>
              <a:t>AlphaDropout</a:t>
            </a:r>
            <a:r>
              <a:rPr lang="en-US" sz="2400" dirty="0"/>
              <a:t>:</a:t>
            </a:r>
          </a:p>
          <a:p>
            <a:pPr lvl="1"/>
            <a:r>
              <a:rPr lang="en-US" sz="1800" dirty="0"/>
              <a:t>Applies Alpha Dropout to the input.</a:t>
            </a:r>
          </a:p>
          <a:p>
            <a:pPr lvl="1"/>
            <a:r>
              <a:rPr lang="en-US" sz="1800" dirty="0"/>
              <a:t>Alpha Dropout is a Dropout that keeps mean and variance of inputs to their original values, in order to ensure the self-normalizing property even after this dropout. </a:t>
            </a:r>
          </a:p>
          <a:p>
            <a:pPr lvl="1"/>
            <a:r>
              <a:rPr lang="en-US" sz="1800" dirty="0"/>
              <a:t>Alpha Dropout fits well to Scaled Exponential Linear Units by randomly setting activations to the negative saturation value.</a:t>
            </a:r>
          </a:p>
        </p:txBody>
      </p:sp>
    </p:spTree>
    <p:extLst>
      <p:ext uri="{BB962C8B-B14F-4D97-AF65-F5344CB8AC3E}">
        <p14:creationId xmlns:p14="http://schemas.microsoft.com/office/powerpoint/2010/main" val="876298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C6CB7-B268-EFD3-8CC2-05EFD4ED6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AB555-59CD-FA30-3F5B-01E2C719E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is one project covering RNN where you create a stock predictor for Tesla stocks</a:t>
            </a:r>
          </a:p>
          <a:p>
            <a:r>
              <a:rPr lang="en-US" dirty="0"/>
              <a:t>A bonus project is posted if you want to try an extra neural network project. It is an online tutorial.</a:t>
            </a:r>
          </a:p>
          <a:p>
            <a:r>
              <a:rPr lang="en-US" dirty="0"/>
              <a:t>I have also posted more Python programs for you to create once you have finished the machine learning project(s)</a:t>
            </a:r>
          </a:p>
          <a:p>
            <a:r>
              <a:rPr lang="en-US" dirty="0"/>
              <a:t>We will also take a break and do an activity at 3 PM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877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2CDAA-EEF7-71F9-EEE0-3C535A50C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Back!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75976-5D62-CEA4-0535-DAC3F4FE3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going to continue with neural networks and learn a specific type called recurrent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16422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1254" y="461581"/>
            <a:ext cx="53200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Sequence</a:t>
            </a:r>
            <a:r>
              <a:rPr spc="-60" dirty="0"/>
              <a:t> </a:t>
            </a:r>
            <a:r>
              <a:rPr spc="-10" dirty="0"/>
              <a:t>Classification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61591"/>
            <a:ext cx="7530465" cy="4147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Up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now,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our</a:t>
            </a:r>
            <a:r>
              <a:rPr sz="2000" spc="-10" dirty="0">
                <a:latin typeface="Calibri"/>
                <a:cs typeface="Calibri"/>
              </a:rPr>
              <a:t> classifiers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have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identified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single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events:</a:t>
            </a:r>
            <a:endParaRPr sz="20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800" spc="-20" dirty="0">
                <a:latin typeface="Calibri"/>
                <a:cs typeface="Calibri"/>
              </a:rPr>
              <a:t>Variety</a:t>
            </a:r>
            <a:r>
              <a:rPr sz="1800" spc="-5" dirty="0">
                <a:latin typeface="Calibri"/>
                <a:cs typeface="Calibri"/>
              </a:rPr>
              <a:t> of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Iris </a:t>
            </a:r>
            <a:r>
              <a:rPr sz="1800" spc="-10" dirty="0">
                <a:latin typeface="Calibri"/>
                <a:cs typeface="Calibri"/>
              </a:rPr>
              <a:t>flower</a:t>
            </a:r>
            <a:endParaRPr sz="18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800" spc="-10" dirty="0">
                <a:latin typeface="Calibri"/>
                <a:cs typeface="Calibri"/>
              </a:rPr>
              <a:t>Picture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cat,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dog,</a:t>
            </a:r>
            <a:r>
              <a:rPr sz="1800" spc="-5" dirty="0">
                <a:latin typeface="Calibri"/>
                <a:cs typeface="Calibri"/>
              </a:rPr>
              <a:t> or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fox</a:t>
            </a:r>
            <a:endParaRPr sz="1800" dirty="0">
              <a:latin typeface="Calibri"/>
              <a:cs typeface="Calibri"/>
            </a:endParaRPr>
          </a:p>
          <a:p>
            <a:pPr marL="756285" lvl="1" indent="-287020">
              <a:lnSpc>
                <a:spcPts val="2155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800" spc="-10" dirty="0">
                <a:latin typeface="Calibri"/>
                <a:cs typeface="Calibri"/>
              </a:rPr>
              <a:t>Handwritten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letter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recognition</a:t>
            </a:r>
            <a:endParaRPr sz="1800" dirty="0">
              <a:latin typeface="Calibri"/>
              <a:cs typeface="Calibri"/>
            </a:endParaRPr>
          </a:p>
          <a:p>
            <a:pPr marL="355600" marR="325755" indent="-342900">
              <a:lnSpc>
                <a:spcPct val="80000"/>
              </a:lnSpc>
              <a:spcBef>
                <a:spcPts val="4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There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another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category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supervised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classifiers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recognize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sequence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events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time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space:</a:t>
            </a:r>
          </a:p>
          <a:p>
            <a:pPr marL="756285" lvl="1" indent="-287020">
              <a:lnSpc>
                <a:spcPct val="100000"/>
              </a:lnSpc>
              <a:spcBef>
                <a:spcPts val="1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800" spc="-5" dirty="0">
                <a:latin typeface="Calibri"/>
                <a:cs typeface="Calibri"/>
              </a:rPr>
              <a:t>Speech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recognition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sequence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sounds that </a:t>
            </a:r>
            <a:r>
              <a:rPr sz="1800" spc="-20" dirty="0">
                <a:latin typeface="Calibri"/>
                <a:cs typeface="Calibri"/>
              </a:rPr>
              <a:t>make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up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5" dirty="0">
                <a:latin typeface="Calibri"/>
                <a:cs typeface="Calibri"/>
              </a:rPr>
              <a:t>word</a:t>
            </a:r>
            <a:endParaRPr sz="1800" dirty="0">
              <a:latin typeface="Calibri"/>
              <a:cs typeface="Calibri"/>
            </a:endParaRPr>
          </a:p>
          <a:p>
            <a:pPr marL="756285" marR="5080" lvl="1" indent="-287020">
              <a:lnSpc>
                <a:spcPts val="1730"/>
              </a:lnSpc>
              <a:spcBef>
                <a:spcPts val="41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800" spc="-10" dirty="0">
                <a:latin typeface="Calibri"/>
                <a:cs typeface="Calibri"/>
              </a:rPr>
              <a:t>Natural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language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processing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part-of-speech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tagging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(e.g., </a:t>
            </a:r>
            <a:r>
              <a:rPr sz="1800" spc="-5" dirty="0">
                <a:latin typeface="Calibri"/>
                <a:cs typeface="Calibri"/>
              </a:rPr>
              <a:t>nouns,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verbs,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adjectives)</a:t>
            </a:r>
            <a:endParaRPr sz="18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800" spc="-50" dirty="0">
                <a:latin typeface="Calibri"/>
                <a:cs typeface="Calibri"/>
              </a:rPr>
              <a:t>Text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processing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synthetic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text</a:t>
            </a:r>
            <a:r>
              <a:rPr sz="1800" spc="-10" dirty="0">
                <a:latin typeface="Calibri"/>
                <a:cs typeface="Calibri"/>
              </a:rPr>
              <a:t> generation</a:t>
            </a:r>
            <a:endParaRPr sz="18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800" spc="-5" dirty="0">
                <a:latin typeface="Calibri"/>
                <a:cs typeface="Calibri"/>
              </a:rPr>
              <a:t>Handwriting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recognition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 pen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movements</a:t>
            </a:r>
            <a:endParaRPr sz="1800" dirty="0">
              <a:latin typeface="Calibri"/>
              <a:cs typeface="Calibri"/>
            </a:endParaRPr>
          </a:p>
          <a:p>
            <a:pPr marL="756285" lvl="1" indent="-287020">
              <a:lnSpc>
                <a:spcPts val="2155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800" spc="-5" dirty="0">
                <a:latin typeface="Calibri"/>
                <a:cs typeface="Calibri"/>
              </a:rPr>
              <a:t>DNA sequencing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base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pairs</a:t>
            </a:r>
            <a:endParaRPr sz="1800" dirty="0">
              <a:latin typeface="Calibri"/>
              <a:cs typeface="Calibri"/>
            </a:endParaRPr>
          </a:p>
          <a:p>
            <a:pPr marL="355600" marR="277495" indent="-342900">
              <a:lnSpc>
                <a:spcPct val="80000"/>
              </a:lnSpc>
              <a:spcBef>
                <a:spcPts val="4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35" dirty="0">
                <a:latin typeface="Calibri"/>
                <a:cs typeface="Calibri"/>
              </a:rPr>
              <a:t>We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look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lang="en-US" sz="2000" spc="-1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classifier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lang="en-US" sz="2000" spc="-10" dirty="0">
                <a:latin typeface="Calibri"/>
                <a:cs typeface="Calibri"/>
              </a:rPr>
              <a:t>is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commonly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sequence </a:t>
            </a:r>
            <a:r>
              <a:rPr sz="2000" spc="-43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classification</a:t>
            </a:r>
            <a:r>
              <a:rPr sz="2000" spc="-5" dirty="0"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800" spc="-15" dirty="0">
                <a:latin typeface="Calibri"/>
                <a:cs typeface="Calibri"/>
              </a:rPr>
              <a:t>Recurrent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Neural Networks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(RNN)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5281" y="467969"/>
            <a:ext cx="7473315" cy="688651"/>
          </a:xfrm>
          <a:prstGeom prst="rect">
            <a:avLst/>
          </a:prstGeom>
        </p:spPr>
        <p:txBody>
          <a:bodyPr vert="horz" wrap="square" lIns="0" tIns="11431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1"/>
              </a:spcBef>
            </a:pPr>
            <a:r>
              <a:rPr spc="-31" dirty="0"/>
              <a:t>Recurrent</a:t>
            </a:r>
            <a:r>
              <a:rPr spc="11" dirty="0"/>
              <a:t> </a:t>
            </a:r>
            <a:r>
              <a:rPr spc="-25" dirty="0"/>
              <a:t>Neural</a:t>
            </a:r>
            <a:r>
              <a:rPr spc="20" dirty="0"/>
              <a:t> </a:t>
            </a:r>
            <a:r>
              <a:rPr spc="-15" dirty="0"/>
              <a:t>Network</a:t>
            </a:r>
            <a:r>
              <a:rPr spc="20" dirty="0"/>
              <a:t> </a:t>
            </a:r>
            <a:r>
              <a:rPr spc="-11" dirty="0"/>
              <a:t>(RNN)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1" y="1413397"/>
            <a:ext cx="8046084" cy="250171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356226" marR="365116" indent="-344162">
              <a:lnSpc>
                <a:spcPts val="1920"/>
              </a:lnSpc>
              <a:spcBef>
                <a:spcPts val="555"/>
              </a:spcBef>
              <a:buFont typeface="Arial"/>
              <a:buChar char="•"/>
              <a:tabLst>
                <a:tab pos="356862" algn="l"/>
                <a:tab pos="357496" algn="l"/>
              </a:tabLst>
            </a:pP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recurrent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neural</a:t>
            </a:r>
            <a:r>
              <a:rPr sz="2000" spc="31" dirty="0">
                <a:latin typeface="Calibri"/>
                <a:cs typeface="Calibri"/>
              </a:rPr>
              <a:t> </a:t>
            </a:r>
            <a:r>
              <a:rPr sz="2000" spc="-11" dirty="0">
                <a:latin typeface="Calibri"/>
                <a:cs typeface="Calibri"/>
              </a:rPr>
              <a:t>network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(RNN)</a:t>
            </a:r>
            <a:r>
              <a:rPr lang="en-US" sz="2000" spc="-5" dirty="0">
                <a:latin typeface="Calibri"/>
                <a:cs typeface="Calibri"/>
              </a:rPr>
              <a:t> </a:t>
            </a:r>
            <a:r>
              <a:rPr sz="2000" spc="-11" dirty="0">
                <a:solidFill>
                  <a:srgbClr val="FF0000"/>
                </a:solidFill>
                <a:latin typeface="Calibri"/>
                <a:cs typeface="Calibri"/>
              </a:rPr>
              <a:t>classifies</a:t>
            </a:r>
            <a:r>
              <a:rPr sz="2000" spc="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0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1" dirty="0">
                <a:solidFill>
                  <a:srgbClr val="FF0000"/>
                </a:solidFill>
                <a:latin typeface="Calibri"/>
                <a:cs typeface="Calibri"/>
              </a:rPr>
              <a:t>sequence</a:t>
            </a:r>
            <a:r>
              <a:rPr sz="2000" spc="7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of </a:t>
            </a:r>
            <a:r>
              <a:rPr sz="2000" spc="-4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events</a:t>
            </a:r>
            <a:r>
              <a:rPr sz="2000" spc="1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1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2000" spc="1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1" dirty="0">
                <a:solidFill>
                  <a:srgbClr val="FF0000"/>
                </a:solidFill>
                <a:latin typeface="Calibri"/>
                <a:cs typeface="Calibri"/>
              </a:rPr>
              <a:t>time</a:t>
            </a:r>
            <a:r>
              <a:rPr sz="2000" spc="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1" dirty="0">
                <a:solidFill>
                  <a:srgbClr val="FF0000"/>
                </a:solidFill>
                <a:latin typeface="Calibri"/>
                <a:cs typeface="Calibri"/>
              </a:rPr>
              <a:t>space:</a:t>
            </a:r>
            <a:endParaRPr sz="2000" dirty="0">
              <a:latin typeface="Calibri"/>
              <a:cs typeface="Calibri"/>
            </a:endParaRPr>
          </a:p>
          <a:p>
            <a:pPr marL="469888">
              <a:lnSpc>
                <a:spcPts val="2155"/>
              </a:lnSpc>
              <a:spcBef>
                <a:spcPts val="25"/>
              </a:spcBef>
              <a:tabLst>
                <a:tab pos="755632" algn="l"/>
              </a:tabLst>
            </a:pPr>
            <a:r>
              <a:rPr dirty="0">
                <a:latin typeface="Arial"/>
                <a:cs typeface="Arial"/>
              </a:rPr>
              <a:t>–	</a:t>
            </a:r>
            <a:r>
              <a:rPr spc="-11" dirty="0">
                <a:latin typeface="Calibri"/>
                <a:cs typeface="Calibri"/>
              </a:rPr>
              <a:t>For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example:</a:t>
            </a:r>
            <a:r>
              <a:rPr spc="3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daily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spc="-11" dirty="0">
                <a:latin typeface="Calibri"/>
                <a:cs typeface="Calibri"/>
              </a:rPr>
              <a:t>stock </a:t>
            </a:r>
            <a:r>
              <a:rPr spc="-5" dirty="0">
                <a:latin typeface="Calibri"/>
                <a:cs typeface="Calibri"/>
              </a:rPr>
              <a:t>prices,</a:t>
            </a:r>
            <a:r>
              <a:rPr spc="25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sentences,</a:t>
            </a:r>
            <a:r>
              <a:rPr spc="71" dirty="0">
                <a:latin typeface="Calibri"/>
                <a:cs typeface="Calibri"/>
              </a:rPr>
              <a:t> </a:t>
            </a:r>
            <a:r>
              <a:rPr spc="5" dirty="0">
                <a:latin typeface="Calibri"/>
                <a:cs typeface="Calibri"/>
              </a:rPr>
              <a:t>or</a:t>
            </a:r>
            <a:r>
              <a:rPr spc="-11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sensor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11" dirty="0">
                <a:latin typeface="Calibri"/>
                <a:cs typeface="Calibri"/>
              </a:rPr>
              <a:t>measurements</a:t>
            </a:r>
            <a:endParaRPr dirty="0">
              <a:latin typeface="Calibri"/>
              <a:cs typeface="Calibri"/>
            </a:endParaRPr>
          </a:p>
          <a:p>
            <a:pPr marL="356862" marR="170176" indent="-344797">
              <a:lnSpc>
                <a:spcPts val="1920"/>
              </a:lnSpc>
              <a:spcBef>
                <a:spcPts val="459"/>
              </a:spcBef>
              <a:buFont typeface="Arial"/>
              <a:buChar char="•"/>
              <a:tabLst>
                <a:tab pos="356862" algn="l"/>
                <a:tab pos="357496" algn="l"/>
              </a:tabLst>
            </a:pP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RNN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processes</a:t>
            </a:r>
            <a:r>
              <a:rPr sz="2000" spc="71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element</a:t>
            </a:r>
            <a:r>
              <a:rPr sz="2000" spc="8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at</a:t>
            </a:r>
            <a:r>
              <a:rPr sz="2000" spc="11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1" dirty="0">
                <a:latin typeface="Calibri"/>
                <a:cs typeface="Calibri"/>
              </a:rPr>
              <a:t>time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1" dirty="0">
                <a:latin typeface="Calibri"/>
                <a:cs typeface="Calibri"/>
              </a:rPr>
              <a:t>while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1" dirty="0">
                <a:latin typeface="Calibri"/>
                <a:cs typeface="Calibri"/>
              </a:rPr>
              <a:t>retaining</a:t>
            </a:r>
            <a:r>
              <a:rPr sz="2000" spc="31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-11" dirty="0">
                <a:latin typeface="Calibri"/>
                <a:cs typeface="Calibri"/>
              </a:rPr>
              <a:t> memory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(called </a:t>
            </a:r>
            <a:r>
              <a:rPr sz="2000" spc="-4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1" dirty="0">
                <a:solidFill>
                  <a:srgbClr val="FF0000"/>
                </a:solidFill>
                <a:latin typeface="Calibri"/>
                <a:cs typeface="Calibri"/>
              </a:rPr>
              <a:t>cell</a:t>
            </a:r>
            <a:r>
              <a:rPr sz="20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state</a:t>
            </a:r>
            <a:r>
              <a:rPr sz="2000" spc="-25" dirty="0">
                <a:latin typeface="Calibri"/>
                <a:cs typeface="Calibri"/>
              </a:rPr>
              <a:t>)</a:t>
            </a:r>
            <a:r>
              <a:rPr sz="2000" spc="71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15" dirty="0">
                <a:latin typeface="Calibri"/>
                <a:cs typeface="Calibri"/>
              </a:rPr>
              <a:t>what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has</a:t>
            </a:r>
            <a:r>
              <a:rPr sz="2000" spc="-11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come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11" dirty="0">
                <a:latin typeface="Calibri"/>
                <a:cs typeface="Calibri"/>
              </a:rPr>
              <a:t>previously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11" dirty="0">
                <a:latin typeface="Calibri"/>
                <a:cs typeface="Calibri"/>
              </a:rPr>
              <a:t>in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1" dirty="0">
                <a:latin typeface="Calibri"/>
                <a:cs typeface="Calibri"/>
              </a:rPr>
              <a:t>sequence.</a:t>
            </a:r>
            <a:endParaRPr sz="2000" dirty="0">
              <a:latin typeface="Calibri"/>
              <a:cs typeface="Calibri"/>
            </a:endParaRPr>
          </a:p>
          <a:p>
            <a:pPr marL="356862" marR="252088" indent="-344797">
              <a:lnSpc>
                <a:spcPts val="1920"/>
              </a:lnSpc>
              <a:spcBef>
                <a:spcPts val="480"/>
              </a:spcBef>
              <a:buFont typeface="Arial"/>
              <a:buChar char="•"/>
              <a:tabLst>
                <a:tab pos="356862" algn="l"/>
                <a:tab pos="357496" algn="l"/>
              </a:tabLst>
            </a:pPr>
            <a:r>
              <a:rPr sz="2000" spc="-15" dirty="0">
                <a:latin typeface="Calibri"/>
                <a:cs typeface="Calibri"/>
              </a:rPr>
              <a:t>Recurrent</a:t>
            </a:r>
            <a:r>
              <a:rPr sz="2000" spc="11" dirty="0">
                <a:latin typeface="Calibri"/>
                <a:cs typeface="Calibri"/>
              </a:rPr>
              <a:t> </a:t>
            </a:r>
            <a:r>
              <a:rPr sz="2000" spc="-11" dirty="0">
                <a:latin typeface="Calibri"/>
                <a:cs typeface="Calibri"/>
              </a:rPr>
              <a:t>means</a:t>
            </a:r>
            <a:r>
              <a:rPr sz="2000" spc="51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output</a:t>
            </a:r>
            <a:r>
              <a:rPr sz="2000" spc="-11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at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current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1" dirty="0">
                <a:latin typeface="Calibri"/>
                <a:cs typeface="Calibri"/>
              </a:rPr>
              <a:t>time</a:t>
            </a:r>
            <a:r>
              <a:rPr sz="2000" spc="31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step</a:t>
            </a:r>
            <a:r>
              <a:rPr sz="2000" spc="71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becomes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31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input </a:t>
            </a:r>
            <a:r>
              <a:rPr sz="2000" spc="-43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15" dirty="0">
                <a:latin typeface="Calibri"/>
                <a:cs typeface="Calibri"/>
              </a:rPr>
              <a:t>next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1" dirty="0">
                <a:latin typeface="Calibri"/>
                <a:cs typeface="Calibri"/>
              </a:rPr>
              <a:t>time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step.</a:t>
            </a:r>
            <a:endParaRPr sz="2000" dirty="0">
              <a:latin typeface="Calibri"/>
              <a:cs typeface="Calibri"/>
            </a:endParaRPr>
          </a:p>
          <a:p>
            <a:pPr marL="356862" marR="5080" indent="-344797">
              <a:lnSpc>
                <a:spcPts val="1920"/>
              </a:lnSpc>
              <a:spcBef>
                <a:spcPts val="480"/>
              </a:spcBef>
              <a:buFont typeface="Arial"/>
              <a:buChar char="•"/>
              <a:tabLst>
                <a:tab pos="356862" algn="l"/>
                <a:tab pos="357496" algn="l"/>
              </a:tabLst>
            </a:pPr>
            <a:r>
              <a:rPr sz="2000" spc="-31" dirty="0">
                <a:latin typeface="Calibri"/>
                <a:cs typeface="Calibri"/>
              </a:rPr>
              <a:t>At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1" dirty="0">
                <a:latin typeface="Calibri"/>
                <a:cs typeface="Calibri"/>
              </a:rPr>
              <a:t>each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element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1" dirty="0">
                <a:latin typeface="Calibri"/>
                <a:cs typeface="Calibri"/>
              </a:rPr>
              <a:t>sequence,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1" dirty="0">
                <a:latin typeface="Calibri"/>
                <a:cs typeface="Calibri"/>
              </a:rPr>
              <a:t>model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considers</a:t>
            </a:r>
            <a:r>
              <a:rPr sz="2000" spc="51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not</a:t>
            </a:r>
            <a:r>
              <a:rPr sz="2000" spc="11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just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current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input,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but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what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remembers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about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11" dirty="0">
                <a:latin typeface="Calibri"/>
                <a:cs typeface="Calibri"/>
              </a:rPr>
              <a:t>preceding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elements.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89232" y="4049218"/>
            <a:ext cx="2773792" cy="22698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5281" y="467969"/>
            <a:ext cx="7473315" cy="688651"/>
          </a:xfrm>
          <a:prstGeom prst="rect">
            <a:avLst/>
          </a:prstGeom>
        </p:spPr>
        <p:txBody>
          <a:bodyPr vert="horz" wrap="square" lIns="0" tIns="11431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1"/>
              </a:spcBef>
            </a:pPr>
            <a:r>
              <a:rPr spc="-31" dirty="0"/>
              <a:t>Recurrent</a:t>
            </a:r>
            <a:r>
              <a:rPr spc="11" dirty="0"/>
              <a:t> </a:t>
            </a:r>
            <a:r>
              <a:rPr spc="-25" dirty="0"/>
              <a:t>Neural</a:t>
            </a:r>
            <a:r>
              <a:rPr spc="20" dirty="0"/>
              <a:t> </a:t>
            </a:r>
            <a:r>
              <a:rPr spc="-15" dirty="0"/>
              <a:t>Network</a:t>
            </a:r>
            <a:r>
              <a:rPr spc="20" dirty="0"/>
              <a:t> </a:t>
            </a:r>
            <a:r>
              <a:rPr spc="-11" dirty="0"/>
              <a:t>(RNN)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2" y="1487948"/>
            <a:ext cx="8063231" cy="3102132"/>
          </a:xfrm>
          <a:prstGeom prst="rect">
            <a:avLst/>
          </a:prstGeom>
        </p:spPr>
        <p:txBody>
          <a:bodyPr vert="horz" wrap="square" lIns="0" tIns="11431" rIns="0" bIns="0" rtlCol="0">
            <a:spAutoFit/>
          </a:bodyPr>
          <a:lstStyle/>
          <a:p>
            <a:pPr marL="356862" marR="456554" indent="-344797">
              <a:spcBef>
                <a:spcPts val="91"/>
              </a:spcBef>
              <a:buFont typeface="Arial"/>
              <a:buChar char="•"/>
              <a:tabLst>
                <a:tab pos="356862" algn="l"/>
                <a:tab pos="357496" algn="l"/>
              </a:tabLst>
            </a:pPr>
            <a:r>
              <a:rPr sz="2000" spc="-11" dirty="0">
                <a:latin typeface="Calibri"/>
                <a:cs typeface="Calibri"/>
              </a:rPr>
              <a:t>This memory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-11" dirty="0">
                <a:latin typeface="Calibri"/>
                <a:cs typeface="Calibri"/>
              </a:rPr>
              <a:t>allows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1" dirty="0">
                <a:latin typeface="Calibri"/>
                <a:cs typeface="Calibri"/>
              </a:rPr>
              <a:t>network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11" dirty="0">
                <a:latin typeface="Calibri"/>
                <a:cs typeface="Calibri"/>
              </a:rPr>
              <a:t> </a:t>
            </a:r>
            <a:r>
              <a:rPr sz="2000" spc="-11" dirty="0">
                <a:latin typeface="Calibri"/>
                <a:cs typeface="Calibri"/>
              </a:rPr>
              <a:t>learn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1" dirty="0">
                <a:solidFill>
                  <a:srgbClr val="FF0000"/>
                </a:solidFill>
                <a:latin typeface="Calibri"/>
                <a:cs typeface="Calibri"/>
              </a:rPr>
              <a:t>long-term</a:t>
            </a:r>
            <a:r>
              <a:rPr sz="2000" spc="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1" dirty="0">
                <a:solidFill>
                  <a:srgbClr val="FF0000"/>
                </a:solidFill>
                <a:latin typeface="Calibri"/>
                <a:cs typeface="Calibri"/>
              </a:rPr>
              <a:t>dependencies</a:t>
            </a:r>
            <a:r>
              <a:rPr sz="2000" spc="7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1" dirty="0">
                <a:latin typeface="Calibri"/>
                <a:cs typeface="Calibri"/>
              </a:rPr>
              <a:t>in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 </a:t>
            </a:r>
            <a:r>
              <a:rPr sz="2000" spc="-435" dirty="0">
                <a:latin typeface="Calibri"/>
                <a:cs typeface="Calibri"/>
              </a:rPr>
              <a:t> </a:t>
            </a:r>
            <a:r>
              <a:rPr sz="2000" spc="-11" dirty="0">
                <a:latin typeface="Calibri"/>
                <a:cs typeface="Calibri"/>
              </a:rPr>
              <a:t>sequence.</a:t>
            </a:r>
            <a:endParaRPr lang="en-US" sz="2000" spc="-11" dirty="0">
              <a:latin typeface="Calibri"/>
              <a:cs typeface="Calibri"/>
            </a:endParaRPr>
          </a:p>
          <a:p>
            <a:pPr marL="814062" marR="456554" lvl="1" indent="-344797">
              <a:spcBef>
                <a:spcPts val="91"/>
              </a:spcBef>
              <a:buFont typeface="Arial"/>
              <a:buChar char="•"/>
              <a:tabLst>
                <a:tab pos="356862" algn="l"/>
                <a:tab pos="357496" algn="l"/>
              </a:tabLst>
            </a:pPr>
            <a:r>
              <a:rPr lang="en-US" sz="2000" spc="-11" dirty="0">
                <a:latin typeface="Calibri" panose="020F0502020204030204" pitchFamily="34" charset="0"/>
                <a:cs typeface="Calibri" panose="020F0502020204030204" pitchFamily="34" charset="0"/>
              </a:rPr>
              <a:t>We will use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LSTM layers which learn long-term dependencies between time steps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6862" marR="33654" indent="-344797">
              <a:buFont typeface="Arial"/>
              <a:buChar char="•"/>
              <a:tabLst>
                <a:tab pos="356862" algn="l"/>
                <a:tab pos="357496" algn="l"/>
              </a:tabLst>
            </a:pPr>
            <a:r>
              <a:rPr sz="2000" spc="-5" dirty="0">
                <a:latin typeface="Calibri"/>
                <a:cs typeface="Calibri"/>
              </a:rPr>
              <a:t>It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takes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entire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context</a:t>
            </a:r>
            <a:r>
              <a:rPr sz="2000" spc="71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into</a:t>
            </a:r>
            <a:r>
              <a:rPr sz="2000" spc="71" dirty="0">
                <a:latin typeface="Calibri"/>
                <a:cs typeface="Calibri"/>
              </a:rPr>
              <a:t> </a:t>
            </a:r>
            <a:r>
              <a:rPr sz="2000" spc="-11" dirty="0">
                <a:latin typeface="Calibri"/>
                <a:cs typeface="Calibri"/>
              </a:rPr>
              <a:t>account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11" dirty="0">
                <a:latin typeface="Calibri"/>
                <a:cs typeface="Calibri"/>
              </a:rPr>
              <a:t>when</a:t>
            </a:r>
            <a:r>
              <a:rPr sz="2000" spc="51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making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51" dirty="0">
                <a:latin typeface="Calibri"/>
                <a:cs typeface="Calibri"/>
              </a:rPr>
              <a:t> </a:t>
            </a:r>
            <a:r>
              <a:rPr sz="2000" spc="-11" dirty="0">
                <a:latin typeface="Calibri"/>
                <a:cs typeface="Calibri"/>
              </a:rPr>
              <a:t>prediction, 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1" dirty="0">
                <a:latin typeface="Calibri"/>
                <a:cs typeface="Calibri"/>
              </a:rPr>
              <a:t>whether</a:t>
            </a:r>
            <a:r>
              <a:rPr sz="2000" spc="11" dirty="0">
                <a:latin typeface="Calibri"/>
                <a:cs typeface="Calibri"/>
              </a:rPr>
              <a:t> </a:t>
            </a:r>
            <a:r>
              <a:rPr sz="2000" spc="-11" dirty="0">
                <a:latin typeface="Calibri"/>
                <a:cs typeface="Calibri"/>
              </a:rPr>
              <a:t>that</a:t>
            </a:r>
            <a:r>
              <a:rPr sz="2000" spc="11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next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word</a:t>
            </a:r>
            <a:r>
              <a:rPr sz="2000" spc="-11" dirty="0">
                <a:latin typeface="Calibri"/>
                <a:cs typeface="Calibri"/>
              </a:rPr>
              <a:t> in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sentence,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sentiment</a:t>
            </a:r>
            <a:r>
              <a:rPr sz="2000" spc="80" dirty="0">
                <a:latin typeface="Calibri"/>
                <a:cs typeface="Calibri"/>
              </a:rPr>
              <a:t> </a:t>
            </a:r>
            <a:r>
              <a:rPr sz="2000" spc="-11" dirty="0">
                <a:latin typeface="Calibri"/>
                <a:cs typeface="Calibri"/>
              </a:rPr>
              <a:t>classification,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 </a:t>
            </a:r>
            <a:r>
              <a:rPr sz="2000" spc="-4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31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next</a:t>
            </a:r>
            <a:r>
              <a:rPr sz="2000" spc="31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temperature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measurement.</a:t>
            </a:r>
            <a:endParaRPr sz="2000" dirty="0">
              <a:latin typeface="Calibri"/>
              <a:cs typeface="Calibri"/>
            </a:endParaRPr>
          </a:p>
          <a:p>
            <a:pPr marL="356862" marR="5080" indent="-344797">
              <a:buFont typeface="Arial"/>
              <a:buChar char="•"/>
              <a:tabLst>
                <a:tab pos="356862" algn="l"/>
                <a:tab pos="357496" algn="l"/>
              </a:tabLst>
            </a:pP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-31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RNN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-11" dirty="0">
                <a:latin typeface="Calibri"/>
                <a:cs typeface="Calibri"/>
              </a:rPr>
              <a:t> designed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1" dirty="0">
                <a:latin typeface="Calibri"/>
                <a:cs typeface="Calibri"/>
              </a:rPr>
              <a:t>mimic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human</a:t>
            </a:r>
            <a:r>
              <a:rPr sz="2000" spc="11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way</a:t>
            </a:r>
            <a:r>
              <a:rPr sz="2000" spc="11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11" dirty="0">
                <a:latin typeface="Calibri"/>
                <a:cs typeface="Calibri"/>
              </a:rPr>
              <a:t>processing</a:t>
            </a:r>
            <a:r>
              <a:rPr sz="2000" spc="51" dirty="0">
                <a:latin typeface="Calibri"/>
                <a:cs typeface="Calibri"/>
              </a:rPr>
              <a:t> </a:t>
            </a:r>
            <a:r>
              <a:rPr sz="2000" spc="-11" dirty="0">
                <a:latin typeface="Calibri"/>
                <a:cs typeface="Calibri"/>
              </a:rPr>
              <a:t>sequences: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we 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1" dirty="0">
                <a:latin typeface="Calibri"/>
                <a:cs typeface="Calibri"/>
              </a:rPr>
              <a:t>consider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15" dirty="0">
                <a:latin typeface="Calibri"/>
                <a:cs typeface="Calibri"/>
              </a:rPr>
              <a:t>entire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sentence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-11" dirty="0">
                <a:latin typeface="Calibri"/>
                <a:cs typeface="Calibri"/>
              </a:rPr>
              <a:t>when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forming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11" dirty="0">
                <a:latin typeface="Calibri"/>
                <a:cs typeface="Calibri"/>
              </a:rPr>
              <a:t> </a:t>
            </a:r>
            <a:r>
              <a:rPr sz="2000" spc="-11" dirty="0">
                <a:latin typeface="Calibri"/>
                <a:cs typeface="Calibri"/>
              </a:rPr>
              <a:t>response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instead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words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themselves.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85104" y="4368592"/>
            <a:ext cx="2773792" cy="22698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5281" y="467969"/>
            <a:ext cx="7473315" cy="688651"/>
          </a:xfrm>
          <a:prstGeom prst="rect">
            <a:avLst/>
          </a:prstGeom>
        </p:spPr>
        <p:txBody>
          <a:bodyPr vert="horz" wrap="square" lIns="0" tIns="11431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1"/>
              </a:spcBef>
            </a:pPr>
            <a:r>
              <a:rPr spc="-31" dirty="0"/>
              <a:t>Recurrent</a:t>
            </a:r>
            <a:r>
              <a:rPr spc="11" dirty="0"/>
              <a:t> </a:t>
            </a:r>
            <a:r>
              <a:rPr spc="-25" dirty="0"/>
              <a:t>Neural</a:t>
            </a:r>
            <a:r>
              <a:rPr spc="20" dirty="0"/>
              <a:t> </a:t>
            </a:r>
            <a:r>
              <a:rPr spc="-15" dirty="0"/>
              <a:t>Network</a:t>
            </a:r>
            <a:r>
              <a:rPr spc="20" dirty="0"/>
              <a:t> </a:t>
            </a:r>
            <a:r>
              <a:rPr spc="-11" dirty="0"/>
              <a:t>(RNN)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1" y="1483078"/>
            <a:ext cx="7703820" cy="2473755"/>
          </a:xfrm>
          <a:prstGeom prst="rect">
            <a:avLst/>
          </a:prstGeom>
        </p:spPr>
        <p:txBody>
          <a:bodyPr vert="horz" wrap="square" lIns="0" tIns="11431" rIns="0" bIns="0" rtlCol="0">
            <a:spAutoFit/>
          </a:bodyPr>
          <a:lstStyle/>
          <a:p>
            <a:pPr marL="356862" indent="-344797">
              <a:spcBef>
                <a:spcPts val="91"/>
              </a:spcBef>
              <a:buFont typeface="Arial"/>
              <a:buChar char="•"/>
              <a:tabLst>
                <a:tab pos="356862" algn="l"/>
                <a:tab pos="357496" algn="l"/>
              </a:tabLst>
            </a:pP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20" dirty="0">
                <a:latin typeface="Calibri"/>
                <a:cs typeface="Calibri"/>
              </a:rPr>
              <a:t> example,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11" dirty="0">
                <a:latin typeface="Calibri"/>
                <a:cs typeface="Calibri"/>
              </a:rPr>
              <a:t>consider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15" dirty="0">
                <a:latin typeface="Calibri"/>
                <a:cs typeface="Calibri"/>
              </a:rPr>
              <a:t>following</a:t>
            </a:r>
            <a:r>
              <a:rPr sz="2000" spc="31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sentence:</a:t>
            </a:r>
            <a:endParaRPr sz="2000">
              <a:latin typeface="Calibri"/>
              <a:cs typeface="Calibri"/>
            </a:endParaRPr>
          </a:p>
          <a:p>
            <a:pPr marL="756266" marR="394325" indent="-287013">
              <a:tabLst>
                <a:tab pos="756266" algn="l"/>
              </a:tabLst>
            </a:pPr>
            <a:r>
              <a:rPr sz="2000" spc="-5" dirty="0">
                <a:latin typeface="Arial"/>
                <a:cs typeface="Arial"/>
              </a:rPr>
              <a:t>–	</a:t>
            </a:r>
            <a:r>
              <a:rPr sz="2000" spc="15" dirty="0">
                <a:latin typeface="Calibri"/>
                <a:cs typeface="Calibri"/>
              </a:rPr>
              <a:t>“The</a:t>
            </a:r>
            <a:r>
              <a:rPr sz="2000" spc="-31" dirty="0">
                <a:latin typeface="Calibri"/>
                <a:cs typeface="Calibri"/>
              </a:rPr>
              <a:t> </a:t>
            </a:r>
            <a:r>
              <a:rPr sz="2000" spc="-11" dirty="0">
                <a:latin typeface="Calibri"/>
                <a:cs typeface="Calibri"/>
              </a:rPr>
              <a:t>concert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was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boring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for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first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1" dirty="0">
                <a:latin typeface="Calibri"/>
                <a:cs typeface="Calibri"/>
              </a:rPr>
              <a:t>15</a:t>
            </a:r>
            <a:r>
              <a:rPr sz="2000" spc="31" dirty="0">
                <a:latin typeface="Calibri"/>
                <a:cs typeface="Calibri"/>
              </a:rPr>
              <a:t> </a:t>
            </a:r>
            <a:r>
              <a:rPr sz="2000" spc="-11" dirty="0">
                <a:latin typeface="Calibri"/>
                <a:cs typeface="Calibri"/>
              </a:rPr>
              <a:t>minutes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1" dirty="0">
                <a:latin typeface="Calibri"/>
                <a:cs typeface="Calibri"/>
              </a:rPr>
              <a:t>while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band </a:t>
            </a:r>
            <a:r>
              <a:rPr sz="2000" spc="-43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warmed</a:t>
            </a:r>
            <a:r>
              <a:rPr sz="2000" spc="31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up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but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then</a:t>
            </a:r>
            <a:r>
              <a:rPr sz="2000" spc="11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was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1" dirty="0">
                <a:latin typeface="Calibri"/>
                <a:cs typeface="Calibri"/>
              </a:rPr>
              <a:t>terribly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31" dirty="0">
                <a:latin typeface="Calibri"/>
                <a:cs typeface="Calibri"/>
              </a:rPr>
              <a:t>exciting.”</a:t>
            </a:r>
            <a:endParaRPr sz="2000">
              <a:latin typeface="Calibri"/>
              <a:cs typeface="Calibri"/>
            </a:endParaRPr>
          </a:p>
          <a:p>
            <a:pPr marL="356862" marR="154301" indent="-344797">
              <a:buFont typeface="Arial"/>
              <a:buChar char="•"/>
              <a:tabLst>
                <a:tab pos="356862" algn="l"/>
                <a:tab pos="357496" algn="l"/>
              </a:tabLst>
            </a:pP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machine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learning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1" dirty="0">
                <a:latin typeface="Calibri"/>
                <a:cs typeface="Calibri"/>
              </a:rPr>
              <a:t>model</a:t>
            </a:r>
            <a:r>
              <a:rPr sz="2000" spc="31" dirty="0">
                <a:latin typeface="Calibri"/>
                <a:cs typeface="Calibri"/>
              </a:rPr>
              <a:t> </a:t>
            </a:r>
            <a:r>
              <a:rPr sz="2000" spc="-11" dirty="0">
                <a:latin typeface="Calibri"/>
                <a:cs typeface="Calibri"/>
              </a:rPr>
              <a:t>that</a:t>
            </a:r>
            <a:r>
              <a:rPr sz="2000" spc="11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considers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words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1" dirty="0">
                <a:latin typeface="Calibri"/>
                <a:cs typeface="Calibri"/>
              </a:rPr>
              <a:t>in</a:t>
            </a:r>
            <a:r>
              <a:rPr sz="2000" spc="11" dirty="0">
                <a:latin typeface="Calibri"/>
                <a:cs typeface="Calibri"/>
              </a:rPr>
              <a:t> </a:t>
            </a:r>
            <a:r>
              <a:rPr sz="2000" spc="-11" dirty="0">
                <a:latin typeface="Calibri"/>
                <a:cs typeface="Calibri"/>
              </a:rPr>
              <a:t>isolation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would </a:t>
            </a:r>
            <a:r>
              <a:rPr sz="2000" spc="-4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probably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1" dirty="0">
                <a:latin typeface="Calibri"/>
                <a:cs typeface="Calibri"/>
              </a:rPr>
              <a:t>conclude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this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sentence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negative.</a:t>
            </a:r>
            <a:endParaRPr sz="2000">
              <a:latin typeface="Calibri"/>
              <a:cs typeface="Calibri"/>
            </a:endParaRPr>
          </a:p>
          <a:p>
            <a:pPr marL="356862" marR="5080" indent="-344797">
              <a:buFont typeface="Arial"/>
              <a:buChar char="•"/>
              <a:tabLst>
                <a:tab pos="356862" algn="l"/>
                <a:tab pos="357496" algn="l"/>
              </a:tabLst>
            </a:pPr>
            <a:r>
              <a:rPr sz="2000" spc="-11" dirty="0">
                <a:latin typeface="Calibri"/>
                <a:cs typeface="Calibri"/>
              </a:rPr>
              <a:t>An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RNN by</a:t>
            </a:r>
            <a:r>
              <a:rPr sz="2000" spc="-11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contrast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should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 able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11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see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words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11" dirty="0">
                <a:latin typeface="Calibri"/>
                <a:cs typeface="Calibri"/>
              </a:rPr>
              <a:t>“but”</a:t>
            </a:r>
            <a:r>
              <a:rPr sz="2000" spc="-11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</a:t>
            </a:r>
            <a:r>
              <a:rPr sz="2000" spc="-11" dirty="0">
                <a:latin typeface="Calibri"/>
                <a:cs typeface="Calibri"/>
              </a:rPr>
              <a:t> “terribly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1" dirty="0">
                <a:latin typeface="Calibri"/>
                <a:cs typeface="Calibri"/>
              </a:rPr>
              <a:t>exciting”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realize</a:t>
            </a:r>
            <a:r>
              <a:rPr sz="2000" spc="31" dirty="0">
                <a:latin typeface="Calibri"/>
                <a:cs typeface="Calibri"/>
              </a:rPr>
              <a:t> </a:t>
            </a:r>
            <a:r>
              <a:rPr sz="2000" spc="-11" dirty="0">
                <a:latin typeface="Calibri"/>
                <a:cs typeface="Calibri"/>
              </a:rPr>
              <a:t>that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sentence</a:t>
            </a:r>
            <a:r>
              <a:rPr sz="2000" spc="7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turns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from</a:t>
            </a:r>
            <a:r>
              <a:rPr sz="2000" spc="31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negative</a:t>
            </a:r>
            <a:r>
              <a:rPr sz="2000" spc="51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11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positive </a:t>
            </a:r>
            <a:r>
              <a:rPr sz="2000" spc="-11" dirty="0">
                <a:latin typeface="Calibri"/>
                <a:cs typeface="Calibri"/>
              </a:rPr>
              <a:t> because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looked</a:t>
            </a:r>
            <a:r>
              <a:rPr sz="2000" spc="11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entire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1" dirty="0">
                <a:latin typeface="Calibri"/>
                <a:cs typeface="Calibri"/>
              </a:rPr>
              <a:t>sequence.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89232" y="4034410"/>
            <a:ext cx="2773792" cy="226982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3713" y="467969"/>
            <a:ext cx="2596515" cy="688651"/>
          </a:xfrm>
          <a:prstGeom prst="rect">
            <a:avLst/>
          </a:prstGeom>
        </p:spPr>
        <p:txBody>
          <a:bodyPr vert="horz" wrap="square" lIns="0" tIns="11431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1"/>
              </a:spcBef>
            </a:pPr>
            <a:r>
              <a:rPr spc="-11" dirty="0"/>
              <a:t>RNN</a:t>
            </a:r>
            <a:r>
              <a:rPr spc="-60" dirty="0"/>
              <a:t> </a:t>
            </a:r>
            <a:r>
              <a:rPr spc="-40" dirty="0"/>
              <a:t>Layers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2" y="1608836"/>
            <a:ext cx="8042275" cy="2426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62" marR="245105" indent="-344797">
              <a:spcBef>
                <a:spcPts val="100"/>
              </a:spcBef>
              <a:buFont typeface="Arial"/>
              <a:buChar char="•"/>
              <a:tabLst>
                <a:tab pos="356862" algn="l"/>
                <a:tab pos="357496" algn="l"/>
                <a:tab pos="5852648" algn="l"/>
              </a:tabLst>
            </a:pPr>
            <a:r>
              <a:rPr sz="3000" dirty="0">
                <a:latin typeface="Calibri"/>
                <a:cs typeface="Calibri"/>
              </a:rPr>
              <a:t>A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RNN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is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built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of</a:t>
            </a:r>
            <a:r>
              <a:rPr sz="3000" spc="-11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several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layers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in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addition</a:t>
            </a:r>
            <a:r>
              <a:rPr sz="3000" spc="-51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to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ones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that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5" dirty="0">
                <a:latin typeface="Calibri"/>
                <a:cs typeface="Calibri"/>
              </a:rPr>
              <a:t>“remember”</a:t>
            </a:r>
            <a:r>
              <a:rPr sz="3000" spc="-31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output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and	input </a:t>
            </a:r>
            <a:r>
              <a:rPr sz="3000" spc="-15" dirty="0">
                <a:latin typeface="Calibri"/>
                <a:cs typeface="Calibri"/>
              </a:rPr>
              <a:t>from </a:t>
            </a:r>
            <a:r>
              <a:rPr sz="3000" spc="-11" dirty="0">
                <a:latin typeface="Calibri"/>
                <a:cs typeface="Calibri"/>
              </a:rPr>
              <a:t> previous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time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periods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5" dirty="0">
                <a:latin typeface="Calibri"/>
                <a:cs typeface="Calibri"/>
              </a:rPr>
              <a:t>(e.g.,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LSTM).</a:t>
            </a:r>
            <a:endParaRPr sz="3000" dirty="0">
              <a:latin typeface="Calibri"/>
              <a:cs typeface="Calibri"/>
            </a:endParaRPr>
          </a:p>
          <a:p>
            <a:pPr marL="356862" indent="-344797">
              <a:spcBef>
                <a:spcPts val="705"/>
              </a:spcBef>
              <a:buFont typeface="Arial"/>
              <a:buChar char="•"/>
              <a:tabLst>
                <a:tab pos="356862" algn="l"/>
                <a:tab pos="357496" algn="l"/>
              </a:tabLst>
            </a:pPr>
            <a:r>
              <a:rPr sz="3000" spc="-25" dirty="0" err="1">
                <a:latin typeface="Calibri"/>
                <a:cs typeface="Calibri"/>
              </a:rPr>
              <a:t>Keras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has</a:t>
            </a:r>
            <a:r>
              <a:rPr sz="3000" spc="-11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number</a:t>
            </a:r>
            <a:r>
              <a:rPr sz="3000" spc="-51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of</a:t>
            </a:r>
            <a:r>
              <a:rPr sz="3000" spc="11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layers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to</a:t>
            </a:r>
            <a:r>
              <a:rPr sz="3000" spc="-11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build</a:t>
            </a:r>
            <a:r>
              <a:rPr sz="3000" spc="-51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11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RNN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11" dirty="0">
                <a:latin typeface="Calibri"/>
                <a:cs typeface="Calibri"/>
              </a:rPr>
              <a:t>from.</a:t>
            </a:r>
            <a:endParaRPr sz="3000" dirty="0">
              <a:latin typeface="Calibri"/>
              <a:cs typeface="Calibri"/>
            </a:endParaRPr>
          </a:p>
          <a:p>
            <a:pPr marL="756266" lvl="1" indent="-286378">
              <a:spcBef>
                <a:spcPts val="640"/>
              </a:spcBef>
              <a:buFont typeface="Arial"/>
              <a:buChar char="–"/>
              <a:tabLst>
                <a:tab pos="756266" algn="l"/>
              </a:tabLst>
            </a:pPr>
            <a:r>
              <a:rPr sz="2600" spc="-20" dirty="0">
                <a:latin typeface="Calibri"/>
                <a:cs typeface="Calibri"/>
              </a:rPr>
              <a:t>https://keras.io/layers</a:t>
            </a:r>
            <a:endParaRPr sz="2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E89FF-4E5E-4D91-B1E6-40C895D7E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RNN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188B5-C1AC-45C4-9E4E-CBADE6CEE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Core Layers:</a:t>
            </a:r>
          </a:p>
          <a:p>
            <a:r>
              <a:rPr lang="en-US" sz="2000" dirty="0"/>
              <a:t>Dense: Just your regular densely-connected NN layer.</a:t>
            </a:r>
          </a:p>
          <a:p>
            <a:r>
              <a:rPr lang="en-US" sz="2000" dirty="0"/>
              <a:t>Activation: Applies an activation function to an output.</a:t>
            </a:r>
          </a:p>
          <a:p>
            <a:pPr lvl="1"/>
            <a:r>
              <a:rPr lang="en-US" sz="1800" dirty="0"/>
              <a:t>SoftMax</a:t>
            </a:r>
          </a:p>
          <a:p>
            <a:pPr lvl="1"/>
            <a:r>
              <a:rPr lang="en-US" sz="1800" dirty="0" err="1"/>
              <a:t>ReLU</a:t>
            </a:r>
            <a:endParaRPr lang="en-US" sz="1800" dirty="0"/>
          </a:p>
          <a:p>
            <a:pPr lvl="1"/>
            <a:r>
              <a:rPr lang="en-US" sz="1800" dirty="0"/>
              <a:t>Tanh</a:t>
            </a:r>
          </a:p>
          <a:p>
            <a:pPr lvl="1"/>
            <a:r>
              <a:rPr lang="en-US" sz="1800" dirty="0"/>
              <a:t>Sigmoid</a:t>
            </a:r>
          </a:p>
          <a:p>
            <a:pPr lvl="1"/>
            <a:r>
              <a:rPr lang="en-US" sz="1800" dirty="0"/>
              <a:t>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938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E89FF-4E5E-4D91-B1E6-40C895D7E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RNN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188B5-C1AC-45C4-9E4E-CBADE6CEE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Core Layers (continued):</a:t>
            </a:r>
          </a:p>
          <a:p>
            <a:r>
              <a:rPr lang="en-US" sz="2000" dirty="0"/>
              <a:t>Output post-processing layers: Applies various functions to output.</a:t>
            </a:r>
          </a:p>
          <a:p>
            <a:pPr lvl="1"/>
            <a:r>
              <a:rPr lang="en-US" sz="1800" dirty="0"/>
              <a:t>Reshape</a:t>
            </a:r>
          </a:p>
          <a:p>
            <a:r>
              <a:rPr lang="en-US" sz="2000" dirty="0"/>
              <a:t>Input pre-processing layers: Applies various functions to input.</a:t>
            </a:r>
          </a:p>
          <a:p>
            <a:pPr lvl="1"/>
            <a:r>
              <a:rPr lang="en-US" sz="1800" dirty="0"/>
              <a:t>Dropout - Randomly setting a fraction of input units to 0 at each update during training time, which helps prevent overfitting.</a:t>
            </a:r>
          </a:p>
          <a:p>
            <a:pPr lvl="1"/>
            <a:r>
              <a:rPr lang="en-US" sz="1800" dirty="0"/>
              <a:t>Permute - Permutes the dimensions of the input according to a given pattern.</a:t>
            </a:r>
          </a:p>
          <a:p>
            <a:pPr lvl="1"/>
            <a:r>
              <a:rPr lang="en-US" sz="1800" dirty="0" err="1"/>
              <a:t>RepeatVector</a:t>
            </a:r>
            <a:r>
              <a:rPr lang="en-US" sz="1800" dirty="0"/>
              <a:t> – repeats input vector</a:t>
            </a:r>
          </a:p>
          <a:p>
            <a:pPr lvl="1"/>
            <a:r>
              <a:rPr lang="en-US" sz="1800" dirty="0"/>
              <a:t>Lambda – applies any arbitrary function to input, e.g., x</a:t>
            </a:r>
            <a:r>
              <a:rPr lang="en-US" sz="1800" baseline="30000" dirty="0"/>
              <a:t>2</a:t>
            </a:r>
          </a:p>
          <a:p>
            <a:pPr lvl="1"/>
            <a:r>
              <a:rPr lang="en-US" sz="1800" dirty="0"/>
              <a:t>Masking - Masks a sequence by using a mask value to skip timesteps.</a:t>
            </a:r>
          </a:p>
          <a:p>
            <a:pPr lvl="1"/>
            <a:r>
              <a:rPr lang="en-US" sz="1800" dirty="0"/>
              <a:t>Regularization - applies an update to the cost function based input activity.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70889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541</TotalTime>
  <Words>1125</Words>
  <Application>Microsoft Macintosh PowerPoint</Application>
  <PresentationFormat>On-screen Show (4:3)</PresentationFormat>
  <Paragraphs>104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CS Summer Camp</vt:lpstr>
      <vt:lpstr>Welcome Back!</vt:lpstr>
      <vt:lpstr>Sequence Classification</vt:lpstr>
      <vt:lpstr>Recurrent Neural Network (RNN)</vt:lpstr>
      <vt:lpstr>Recurrent Neural Network (RNN)</vt:lpstr>
      <vt:lpstr>Recurrent Neural Network (RNN)</vt:lpstr>
      <vt:lpstr>RNN Layers</vt:lpstr>
      <vt:lpstr>Other RNN Layers</vt:lpstr>
      <vt:lpstr>Other RNN Layers</vt:lpstr>
      <vt:lpstr>Other RNN Layers</vt:lpstr>
      <vt:lpstr>Other RNN Layers</vt:lpstr>
      <vt:lpstr>Other RNN Layers</vt:lpstr>
      <vt:lpstr>Other RNN Layers</vt:lpstr>
      <vt:lpstr>Other RNN Layers</vt:lpstr>
      <vt:lpstr>Project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Davidow, Abigail Elizabeth</dc:creator>
  <cp:lastModifiedBy>Davidow, Abigail Elizabeth</cp:lastModifiedBy>
  <cp:revision>36</cp:revision>
  <dcterms:created xsi:type="dcterms:W3CDTF">2022-05-31T06:03:18Z</dcterms:created>
  <dcterms:modified xsi:type="dcterms:W3CDTF">2022-07-19T17:20:11Z</dcterms:modified>
</cp:coreProperties>
</file>