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3" r:id="rId9"/>
    <p:sldId id="262" r:id="rId10"/>
    <p:sldId id="263" r:id="rId11"/>
    <p:sldId id="271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shared_ptr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weak_ptr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shared_ptr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Lock Free</a:t>
            </a:r>
            <a:r>
              <a:rPr lang="ko-KR" altLang="en-US" sz="2000" dirty="0" smtClean="0"/>
              <a:t>로 구현하기 위해서는 </a:t>
            </a:r>
            <a:r>
              <a:rPr lang="en-US" altLang="ko-KR" sz="2000" dirty="0" err="1" smtClean="0"/>
              <a:t>weak_ptr</a:t>
            </a:r>
            <a:r>
              <a:rPr lang="ko-KR" altLang="en-US" sz="2000" dirty="0" smtClean="0"/>
              <a:t>까지 같이 </a:t>
            </a:r>
            <a:r>
              <a:rPr lang="en-US" altLang="ko-KR" sz="2000" dirty="0" smtClean="0"/>
              <a:t>lock free</a:t>
            </a:r>
            <a:r>
              <a:rPr lang="ko-KR" altLang="en-US" sz="2000" dirty="0" smtClean="0"/>
              <a:t>로 구현해야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/>
              <a:t>weak_ptr</a:t>
            </a:r>
            <a:r>
              <a:rPr lang="en-US" altLang="ko-KR" sz="2400" dirty="0" smtClean="0"/>
              <a:t> : cyclic reference</a:t>
            </a:r>
            <a:r>
              <a:rPr lang="ko-KR" altLang="en-US" sz="2400" dirty="0" smtClean="0"/>
              <a:t>를 해결하기 위해 필요한 </a:t>
            </a:r>
            <a:r>
              <a:rPr lang="en-US" altLang="ko-KR" sz="2400" dirty="0" smtClean="0"/>
              <a:t>smart pointer</a:t>
            </a:r>
          </a:p>
          <a:p>
            <a:pPr lvl="1"/>
            <a:r>
              <a:rPr lang="en-US" altLang="ko-KR" sz="2000" dirty="0" err="1" smtClean="0"/>
              <a:t>weak_ptr</a:t>
            </a:r>
            <a:r>
              <a:rPr lang="ko-KR" altLang="en-US" sz="2000" dirty="0" smtClean="0"/>
              <a:t>를 위한 추가 </a:t>
            </a:r>
            <a:r>
              <a:rPr lang="en-US" altLang="ko-KR" sz="2000" dirty="0" smtClean="0"/>
              <a:t>Control Block</a:t>
            </a:r>
            <a:r>
              <a:rPr lang="ko-KR" altLang="en-US" sz="2000" dirty="0" smtClean="0"/>
              <a:t>이 필요하며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자료구조의 복잡성을 증가시킴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5165D0-8225-4D5D-A91E-C49E26A79ADD}"/>
              </a:ext>
            </a:extLst>
          </p:cNvPr>
          <p:cNvGrpSpPr/>
          <p:nvPr/>
        </p:nvGrpSpPr>
        <p:grpSpPr>
          <a:xfrm>
            <a:off x="1041073" y="4661160"/>
            <a:ext cx="4348976" cy="1265662"/>
            <a:chOff x="6724185" y="3077737"/>
            <a:chExt cx="4629615" cy="21298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C7C806-AEF4-458F-8779-3CB6A6D6FE9E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C1C73-FEA0-4366-842E-EEACC6A4F14F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8D4FBB-CBDC-422D-A211-B4CF31BB7189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2984C3-DA63-4FC1-BF44-3F6965AFC5FB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399D6B-9EE3-4C99-9704-E85DBCAE258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281744A-4D68-4242-918D-5F5126AFA13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C0299-741A-436D-8D39-6B9462059386}"/>
              </a:ext>
            </a:extLst>
          </p:cNvPr>
          <p:cNvGrpSpPr/>
          <p:nvPr/>
        </p:nvGrpSpPr>
        <p:grpSpPr>
          <a:xfrm>
            <a:off x="6497591" y="4661160"/>
            <a:ext cx="4348976" cy="1265662"/>
            <a:chOff x="6724185" y="3077737"/>
            <a:chExt cx="4629615" cy="21298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ABEFD-E5EA-4124-A1CA-2C3182D61BC6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25246D-B143-447D-8593-9014ED57F066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86E3E8-40B5-4642-A70C-62FD376258C1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7059A9-1214-41E4-AE33-5B133730C516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weak_ptr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F0A0B-E6ED-4501-AF0A-2B680B3F255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4D4E41-E173-4D4F-9EC1-97E8BFD8435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2D47E-9520-4577-A7B2-D4FC338D20F3}"/>
              </a:ext>
            </a:extLst>
          </p:cNvPr>
          <p:cNvSpPr txBox="1"/>
          <p:nvPr/>
        </p:nvSpPr>
        <p:spPr>
          <a:xfrm>
            <a:off x="964653" y="3921281"/>
            <a:ext cx="484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</a:t>
            </a:r>
            <a:r>
              <a:rPr lang="ko-KR" altLang="en-US" dirty="0" smtClean="0"/>
              <a:t>릭 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99AD-E244-4597-817F-EF64431CF9F1}"/>
              </a:ext>
            </a:extLst>
          </p:cNvPr>
          <p:cNvSpPr txBox="1"/>
          <p:nvPr/>
        </p:nvSpPr>
        <p:spPr>
          <a:xfrm>
            <a:off x="6395267" y="3964254"/>
            <a:ext cx="424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</a:t>
            </a:r>
            <a:r>
              <a:rPr lang="en-US" altLang="ko-KR" dirty="0" err="1"/>
              <a:t>weak_ptr</a:t>
            </a:r>
            <a:r>
              <a:rPr lang="ko-KR" altLang="en-US" dirty="0"/>
              <a:t>로 </a:t>
            </a:r>
            <a:r>
              <a:rPr lang="en-US" altLang="ko-KR" dirty="0"/>
              <a:t>cycle</a:t>
            </a:r>
            <a:r>
              <a:rPr lang="ko-KR" altLang="en-US" dirty="0"/>
              <a:t>을 끊을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Hazard pointer safe memory </a:t>
            </a:r>
            <a:r>
              <a:rPr lang="en-US" altLang="ko-KR" dirty="0" err="1"/>
              <a:t>reclamtion</a:t>
            </a:r>
            <a:r>
              <a:rPr lang="en-US" altLang="ko-KR" dirty="0"/>
              <a:t> for lock-free objects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Maged</a:t>
            </a:r>
            <a:r>
              <a:rPr lang="en-US" altLang="ko-KR" sz="2000" dirty="0"/>
              <a:t> M. Michael</a:t>
            </a:r>
          </a:p>
          <a:p>
            <a:pPr marL="0" indent="0">
              <a:buNone/>
            </a:pPr>
            <a:r>
              <a:rPr lang="en-US" altLang="ko-KR" sz="2000" dirty="0"/>
              <a:t>  - “</a:t>
            </a:r>
            <a:r>
              <a:rPr lang="ko-KR" altLang="en-US" sz="2000" dirty="0"/>
              <a:t>재사용을 위해 메모리 교정을 허용하는 메모리 관리 방법론 </a:t>
            </a:r>
            <a:r>
              <a:rPr lang="en-US" altLang="ko-KR" sz="2000" dirty="0"/>
              <a:t>‘Hazard pointer’ </a:t>
            </a:r>
            <a:r>
              <a:rPr lang="en-US" altLang="ko-KR" sz="2000" dirty="0" smtClean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포인터 관리를 매번 하지 않아도 되므로 성능향상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기존 알고리즘을 변형해서 적용해야 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       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 smtClean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포인터 관리를 매번 하지 않아도 되므로 성능향상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컴파일러 레벨에서 지원이 필요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지역변수 스캔</a:t>
            </a:r>
            <a:r>
              <a:rPr lang="en-US" altLang="ko-KR" sz="2000" dirty="0" smtClean="0"/>
              <a:t>). 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63042" y="3499658"/>
            <a:ext cx="353147" cy="288251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63042" y="4870589"/>
            <a:ext cx="353147" cy="288251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 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성능을 고려한 프로그래밍 </a:t>
            </a:r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C++11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shared_ptr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의 세부적 구현 연</a:t>
            </a:r>
            <a:r>
              <a:rPr lang="ko-KR" altLang="en-US" dirty="0" smtClean="0"/>
              <a:t>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멀티코어 프로그래밍</a:t>
            </a:r>
            <a:endParaRPr lang="en-US" altLang="ko-KR" dirty="0"/>
          </a:p>
          <a:p>
            <a:pPr lvl="1"/>
            <a:r>
              <a:rPr lang="en-US" altLang="ko-KR" dirty="0" smtClean="0"/>
              <a:t>Non Blocking</a:t>
            </a:r>
            <a:r>
              <a:rPr lang="ko-KR" altLang="en-US" dirty="0" smtClean="0"/>
              <a:t> </a:t>
            </a:r>
            <a:r>
              <a:rPr lang="ko-KR" altLang="en-US" dirty="0"/>
              <a:t>알고리즘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효율적인 </a:t>
            </a:r>
            <a:r>
              <a:rPr lang="en-US" altLang="ko-KR" dirty="0" smtClean="0"/>
              <a:t>Non-Blocking </a:t>
            </a:r>
            <a:r>
              <a:rPr lang="ko-KR" altLang="en-US" dirty="0"/>
              <a:t>알고리즘 </a:t>
            </a:r>
            <a:r>
              <a:rPr lang="ko-KR" altLang="en-US" dirty="0" smtClean="0"/>
              <a:t>작성</a:t>
            </a:r>
            <a:r>
              <a:rPr lang="ko-KR" altLang="en-US" dirty="0" smtClean="0"/>
              <a:t> 방법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의 표준라이브러리에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스마트 </a:t>
            </a:r>
            <a:r>
              <a:rPr lang="ko-KR" altLang="en-US" dirty="0"/>
              <a:t>포인터 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reference counter</a:t>
            </a:r>
            <a:r>
              <a:rPr lang="ko-KR" altLang="en-US" dirty="0" smtClean="0"/>
              <a:t>를 추가하여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앞으로 </a:t>
            </a:r>
            <a:r>
              <a:rPr lang="ko-KR" altLang="en-US" dirty="0"/>
              <a:t>쓰이지 않을 객체를 판별해 자동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65206" y="4372338"/>
            <a:ext cx="2586114" cy="1032654"/>
            <a:chOff x="560797" y="4334931"/>
            <a:chExt cx="2586114" cy="10326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60797" y="466406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831167" y="4010187"/>
            <a:ext cx="2586114" cy="1032654"/>
            <a:chOff x="6134365" y="4147741"/>
            <a:chExt cx="2586114" cy="10326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134365" y="447687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31167" y="5144309"/>
            <a:ext cx="2586114" cy="1032654"/>
            <a:chOff x="6134365" y="4147741"/>
            <a:chExt cx="2586114" cy="103265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134365" y="447687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858998" y="6114438"/>
            <a:ext cx="4204057" cy="318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8427" y="5579480"/>
            <a:ext cx="4204057" cy="318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441710" y="346437"/>
            <a:ext cx="2631804" cy="2004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C++11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구현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safe</a:t>
            </a:r>
            <a:r>
              <a:rPr lang="ko-KR" altLang="en-US" dirty="0" smtClean="0"/>
              <a:t>하지 않다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96212" y="6075153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7427" y="3618581"/>
            <a:ext cx="49554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&gt;(1);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&gt;(2);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616331" y="73621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7616331" y="1343793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10214797" y="737966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직선 화살표 연결선 12"/>
          <p:cNvCxnSpPr>
            <a:stCxn id="90" idx="3"/>
            <a:endCxn id="96" idx="1"/>
          </p:cNvCxnSpPr>
          <p:nvPr/>
        </p:nvCxnSpPr>
        <p:spPr>
          <a:xfrm>
            <a:off x="8808135" y="993117"/>
            <a:ext cx="1406662" cy="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0" idx="3"/>
            <a:endCxn id="97" idx="1"/>
          </p:cNvCxnSpPr>
          <p:nvPr/>
        </p:nvCxnSpPr>
        <p:spPr>
          <a:xfrm flipV="1">
            <a:off x="5062484" y="1348713"/>
            <a:ext cx="2379226" cy="439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429935" y="4675898"/>
            <a:ext cx="2631804" cy="2004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604556" y="5065676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7604556" y="5673254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10203022" y="5067427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3" name="직선 화살표 연결선 102"/>
          <p:cNvCxnSpPr>
            <a:stCxn id="100" idx="3"/>
            <a:endCxn id="102" idx="1"/>
          </p:cNvCxnSpPr>
          <p:nvPr/>
        </p:nvCxnSpPr>
        <p:spPr>
          <a:xfrm>
            <a:off x="8796360" y="5322578"/>
            <a:ext cx="1406662" cy="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062484" y="4566789"/>
            <a:ext cx="2440807" cy="170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450957" y="2451345"/>
            <a:ext cx="2631804" cy="2004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625578" y="2841123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7625578" y="344870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0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10224044" y="2842874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9" name="직선 화살표 연결선 108"/>
          <p:cNvCxnSpPr>
            <a:stCxn id="106" idx="3"/>
            <a:endCxn id="108" idx="1"/>
          </p:cNvCxnSpPr>
          <p:nvPr/>
        </p:nvCxnSpPr>
        <p:spPr>
          <a:xfrm>
            <a:off x="8817382" y="3098025"/>
            <a:ext cx="1406662" cy="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99" idx="1"/>
          </p:cNvCxnSpPr>
          <p:nvPr/>
        </p:nvCxnSpPr>
        <p:spPr>
          <a:xfrm>
            <a:off x="5203767" y="4675898"/>
            <a:ext cx="2226168" cy="1002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105" idx="1"/>
          </p:cNvCxnSpPr>
          <p:nvPr/>
        </p:nvCxnSpPr>
        <p:spPr>
          <a:xfrm flipV="1">
            <a:off x="5203767" y="3453621"/>
            <a:ext cx="2247190" cy="1222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97140" y="3282062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&lt;deleted&gt;</a:t>
            </a:r>
            <a:endParaRPr lang="ko-KR" altLang="en-US" dirty="0"/>
          </a:p>
        </p:txBody>
      </p:sp>
      <p:sp>
        <p:nvSpPr>
          <p:cNvPr id="112" name="폭발 1 111"/>
          <p:cNvSpPr/>
          <p:nvPr/>
        </p:nvSpPr>
        <p:spPr>
          <a:xfrm>
            <a:off x="7460204" y="4245994"/>
            <a:ext cx="1741985" cy="74336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잘못된 접근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을 사용한 해결의 문제점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 overhead</a:t>
            </a:r>
          </a:p>
          <a:p>
            <a:pPr lvl="1"/>
            <a:r>
              <a:rPr lang="ko-KR" altLang="en-US" dirty="0" err="1" smtClean="0"/>
              <a:t>병렬성</a:t>
            </a:r>
            <a:r>
              <a:rPr lang="ko-KR" altLang="en-US" dirty="0" smtClean="0"/>
              <a:t> 저하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165059" y="4691796"/>
            <a:ext cx="10053406" cy="307777"/>
            <a:chOff x="4403142" y="3417180"/>
            <a:chExt cx="9338480" cy="307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424798" y="29343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186431" y="4848085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Lock-free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165059" y="3337068"/>
            <a:ext cx="1178643" cy="1384061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343696" y="3337067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A91A7-6A15-47C7-8098-000BE7783CBC}"/>
              </a:ext>
            </a:extLst>
          </p:cNvPr>
          <p:cNvSpPr/>
          <p:nvPr/>
        </p:nvSpPr>
        <p:spPr>
          <a:xfrm>
            <a:off x="5343695" y="4375114"/>
            <a:ext cx="25598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02E0B-6E71-4A41-B239-0B481E1001EF}"/>
              </a:ext>
            </a:extLst>
          </p:cNvPr>
          <p:cNvSpPr/>
          <p:nvPr/>
        </p:nvSpPr>
        <p:spPr>
          <a:xfrm>
            <a:off x="6928422" y="4037745"/>
            <a:ext cx="2255038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57079D-6BEB-4B1E-AE9B-071E81F895B9}"/>
              </a:ext>
            </a:extLst>
          </p:cNvPr>
          <p:cNvSpPr/>
          <p:nvPr/>
        </p:nvSpPr>
        <p:spPr>
          <a:xfrm>
            <a:off x="5901129" y="3692484"/>
            <a:ext cx="4562260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832A3A-F3D8-4556-BB14-F899B93CD3A8}"/>
              </a:ext>
            </a:extLst>
          </p:cNvPr>
          <p:cNvSpPr/>
          <p:nvPr/>
        </p:nvSpPr>
        <p:spPr>
          <a:xfrm>
            <a:off x="8460969" y="4383760"/>
            <a:ext cx="3147899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51C93F-2FB5-4A56-A982-D35EEE9BA89F}"/>
              </a:ext>
            </a:extLst>
          </p:cNvPr>
          <p:cNvSpPr/>
          <p:nvPr/>
        </p:nvSpPr>
        <p:spPr>
          <a:xfrm>
            <a:off x="8235194" y="3341610"/>
            <a:ext cx="4653594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114870F-B3EE-4908-BAC3-4F3CF33B0768}"/>
              </a:ext>
            </a:extLst>
          </p:cNvPr>
          <p:cNvSpPr/>
          <p:nvPr/>
        </p:nvSpPr>
        <p:spPr>
          <a:xfrm>
            <a:off x="5343694" y="4380531"/>
            <a:ext cx="1279923" cy="340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37A401-AD93-4E05-BD2F-AF8900102C41}"/>
              </a:ext>
            </a:extLst>
          </p:cNvPr>
          <p:cNvSpPr/>
          <p:nvPr/>
        </p:nvSpPr>
        <p:spPr>
          <a:xfrm>
            <a:off x="6928415" y="4054965"/>
            <a:ext cx="97512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03B88-2B70-4D40-A0EC-4740CECFC4EF}"/>
              </a:ext>
            </a:extLst>
          </p:cNvPr>
          <p:cNvSpPr/>
          <p:nvPr/>
        </p:nvSpPr>
        <p:spPr>
          <a:xfrm>
            <a:off x="5898096" y="3702169"/>
            <a:ext cx="3285364" cy="3460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CA8293-EE96-4E5F-BD5B-1AD4DC7E0D4D}"/>
              </a:ext>
            </a:extLst>
          </p:cNvPr>
          <p:cNvSpPr/>
          <p:nvPr/>
        </p:nvSpPr>
        <p:spPr>
          <a:xfrm>
            <a:off x="8232156" y="3350812"/>
            <a:ext cx="3376711" cy="3460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95C1EC-8648-400C-A419-0F1346C18BEA}"/>
              </a:ext>
            </a:extLst>
          </p:cNvPr>
          <p:cNvSpPr/>
          <p:nvPr/>
        </p:nvSpPr>
        <p:spPr>
          <a:xfrm>
            <a:off x="8462242" y="4388687"/>
            <a:ext cx="200114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165059" y="5216235"/>
            <a:ext cx="1178643" cy="1384061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C3A133D-4DD6-4D05-AF9C-52B128F39736}"/>
              </a:ext>
            </a:extLst>
          </p:cNvPr>
          <p:cNvSpPr/>
          <p:nvPr/>
        </p:nvSpPr>
        <p:spPr>
          <a:xfrm>
            <a:off x="5343696" y="5216234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343695" y="6254281"/>
            <a:ext cx="21469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928422" y="5916912"/>
            <a:ext cx="2740976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5901129" y="5571651"/>
            <a:ext cx="2955469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8460969" y="6262927"/>
            <a:ext cx="243891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8235194" y="5220777"/>
            <a:ext cx="3373673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CBF77-3EB7-4C3F-81C3-8CEA65D73A45}"/>
              </a:ext>
            </a:extLst>
          </p:cNvPr>
          <p:cNvCxnSpPr>
            <a:cxnSpLocks/>
          </p:cNvCxnSpPr>
          <p:nvPr/>
        </p:nvCxnSpPr>
        <p:spPr>
          <a:xfrm>
            <a:off x="11608867" y="4778779"/>
            <a:ext cx="0" cy="306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16E5C-29BD-41EC-9706-49016CB1BBCD}"/>
              </a:ext>
            </a:extLst>
          </p:cNvPr>
          <p:cNvCxnSpPr>
            <a:cxnSpLocks/>
          </p:cNvCxnSpPr>
          <p:nvPr/>
        </p:nvCxnSpPr>
        <p:spPr>
          <a:xfrm>
            <a:off x="12888788" y="3825218"/>
            <a:ext cx="0" cy="1260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08E396-6856-413F-B0B0-4AB8F4AF505A}"/>
              </a:ext>
            </a:extLst>
          </p:cNvPr>
          <p:cNvCxnSpPr>
            <a:cxnSpLocks/>
          </p:cNvCxnSpPr>
          <p:nvPr/>
        </p:nvCxnSpPr>
        <p:spPr>
          <a:xfrm>
            <a:off x="11608867" y="4977271"/>
            <a:ext cx="12799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E86F94B-7851-4F84-99A5-95816F4E0C2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1AF33-7165-40BC-8163-24FB50B683BF}"/>
              </a:ext>
            </a:extLst>
          </p:cNvPr>
          <p:cNvSpPr txBox="1"/>
          <p:nvPr/>
        </p:nvSpPr>
        <p:spPr>
          <a:xfrm>
            <a:off x="11794697" y="49601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성능향상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6065" y="3257749"/>
            <a:ext cx="33268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&gt;(1);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&gt;(2);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Non Blocking Algorithm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필요성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성능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Boost, Visual Studio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PPL, Intel TBB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등에서 제공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Non Blocking Algorit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구현의 문제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메모리 재사용 문제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/>
              <a:t>메모리의 재사용 </a:t>
            </a:r>
            <a:r>
              <a:rPr lang="en-US" altLang="ko-KR" dirty="0" smtClean="0"/>
              <a:t>Timing</a:t>
            </a:r>
            <a:r>
              <a:rPr lang="ko-KR" altLang="en-US" dirty="0" smtClean="0"/>
              <a:t>을 정하기가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더 이상 사용하지 않은 메모리가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모든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사용하지 않는다는 것을 보장할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재사용 하지 않을 시 메모리 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릭 제거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Non Blocking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알고리즘 구현을 위해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않는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058656-DE19-4EAC-ABC7-569D49C44C0A}"/>
              </a:ext>
            </a:extLst>
          </p:cNvPr>
          <p:cNvSpPr/>
          <p:nvPr/>
        </p:nvSpPr>
        <p:spPr>
          <a:xfrm>
            <a:off x="1953492" y="4872937"/>
            <a:ext cx="2493874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알고리즘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07D4CC-6BFC-4730-8974-D095C5701D8D}"/>
              </a:ext>
            </a:extLst>
          </p:cNvPr>
          <p:cNvSpPr/>
          <p:nvPr/>
        </p:nvSpPr>
        <p:spPr>
          <a:xfrm>
            <a:off x="5749525" y="5389748"/>
            <a:ext cx="3194970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111EE-1CBE-4B2C-BCFB-202A6CFB7E0E}"/>
              </a:ext>
            </a:extLst>
          </p:cNvPr>
          <p:cNvSpPr/>
          <p:nvPr/>
        </p:nvSpPr>
        <p:spPr>
          <a:xfrm>
            <a:off x="5749525" y="4332659"/>
            <a:ext cx="3194970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DEB511-933E-46B0-8D09-6917EC52CD44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447366" y="4793735"/>
            <a:ext cx="1302159" cy="5402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F7D9BB-5C9E-468D-ACE2-8C7537A4174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447366" y="5334013"/>
            <a:ext cx="1302159" cy="5168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7427148" y="4450235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7425011" y="5466944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Lock_free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8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시간이 있을 때</a:t>
            </a:r>
            <a:r>
              <a:rPr lang="en-US" altLang="ko-KR" dirty="0"/>
              <a:t>, </a:t>
            </a:r>
            <a:r>
              <a:rPr lang="ko-KR" altLang="en-US" dirty="0"/>
              <a:t>적어도 하나의 쓰레드는 알고리즘 실행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7838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64331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92650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02898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431217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3714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6546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73450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01769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147739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99618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533403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864549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4875838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250213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238924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592648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804</Words>
  <Application>Microsoft Office PowerPoint</Application>
  <PresentationFormat>와이드스크린</PresentationFormat>
  <Paragraphs>222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Courier New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동기</vt:lpstr>
      <vt:lpstr>배경</vt:lpstr>
      <vt:lpstr>배경</vt:lpstr>
      <vt:lpstr>관련 연구</vt:lpstr>
      <vt:lpstr>연구 방법</vt:lpstr>
      <vt:lpstr>개발 일정</vt:lpstr>
      <vt:lpstr>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nhjung</cp:lastModifiedBy>
  <cp:revision>78</cp:revision>
  <dcterms:created xsi:type="dcterms:W3CDTF">2019-12-03T07:26:33Z</dcterms:created>
  <dcterms:modified xsi:type="dcterms:W3CDTF">2019-12-26T09:30:27Z</dcterms:modified>
</cp:coreProperties>
</file>