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8" r:id="rId7"/>
    <p:sldId id="269" r:id="rId8"/>
    <p:sldId id="261" r:id="rId9"/>
    <p:sldId id="263" r:id="rId10"/>
    <p:sldId id="271" r:id="rId11"/>
    <p:sldId id="264" r:id="rId12"/>
    <p:sldId id="265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Hazard pointer safe memory </a:t>
            </a:r>
            <a:r>
              <a:rPr lang="en-US" altLang="ko-KR" dirty="0" err="1"/>
              <a:t>reclamtion</a:t>
            </a:r>
            <a:r>
              <a:rPr lang="en-US" altLang="ko-KR" dirty="0"/>
              <a:t> for lock-free objects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Maged</a:t>
            </a:r>
            <a:r>
              <a:rPr lang="en-US" altLang="ko-KR" sz="2000" dirty="0"/>
              <a:t> M. Michael</a:t>
            </a:r>
          </a:p>
          <a:p>
            <a:pPr marL="0" indent="0">
              <a:buNone/>
            </a:pPr>
            <a:r>
              <a:rPr lang="en-US" altLang="ko-KR" sz="2000" dirty="0"/>
              <a:t>  - “</a:t>
            </a:r>
            <a:r>
              <a:rPr lang="ko-KR" altLang="en-US" sz="2000" dirty="0"/>
              <a:t>재사용을 위해 메모리 교정을 허용하는 메모리 관리 방법론 </a:t>
            </a:r>
            <a:r>
              <a:rPr lang="en-US" altLang="ko-KR" sz="2000" dirty="0"/>
              <a:t>‘hazard pointer’ ”</a:t>
            </a:r>
          </a:p>
          <a:p>
            <a:pPr marL="0" indent="0">
              <a:buNone/>
            </a:pPr>
            <a:r>
              <a:rPr lang="en-US" altLang="ko-KR" sz="2000" dirty="0"/>
              <a:t>  	</a:t>
            </a:r>
            <a:r>
              <a:rPr lang="en-US" altLang="ko-KR" sz="1900" dirty="0"/>
              <a:t>- </a:t>
            </a:r>
            <a:r>
              <a:rPr lang="ko-KR" altLang="en-US" sz="1900" dirty="0"/>
              <a:t>장점 </a:t>
            </a:r>
            <a:r>
              <a:rPr lang="en-US" altLang="ko-KR" sz="1900" dirty="0"/>
              <a:t>: </a:t>
            </a:r>
            <a:r>
              <a:rPr lang="ko-KR" altLang="en-US" sz="1900" dirty="0"/>
              <a:t>포인터 관리를 매번 하지 않아도 되므로 성능향상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	- </a:t>
            </a:r>
            <a:r>
              <a:rPr lang="ko-KR" altLang="en-US" sz="1900" dirty="0"/>
              <a:t>단점 </a:t>
            </a:r>
            <a:r>
              <a:rPr lang="en-US" altLang="ko-KR" sz="1900" dirty="0"/>
              <a:t>: </a:t>
            </a:r>
            <a:r>
              <a:rPr lang="ko-KR" altLang="en-US" sz="1900" dirty="0"/>
              <a:t>적용을 위해 기존 알고리즘 변형 필요</a:t>
            </a:r>
            <a:endParaRPr lang="en-US" altLang="ko-KR" sz="1900" dirty="0"/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						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  	</a:t>
            </a:r>
            <a:r>
              <a:rPr lang="en-US" altLang="ko-KR" sz="1900" dirty="0"/>
              <a:t>- </a:t>
            </a:r>
            <a:r>
              <a:rPr lang="ko-KR" altLang="en-US" sz="1900" dirty="0"/>
              <a:t>장점 </a:t>
            </a:r>
            <a:r>
              <a:rPr lang="en-US" altLang="ko-KR" sz="1900" dirty="0"/>
              <a:t>: </a:t>
            </a:r>
            <a:r>
              <a:rPr lang="ko-KR" altLang="en-US" sz="1900" dirty="0"/>
              <a:t>포인터 관리를 매번 하지 않아도 되므로 성능향상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	- </a:t>
            </a:r>
            <a:r>
              <a:rPr lang="ko-KR" altLang="en-US" sz="1900" dirty="0"/>
              <a:t>단점 </a:t>
            </a:r>
            <a:r>
              <a:rPr lang="en-US" altLang="ko-KR" sz="1900" dirty="0"/>
              <a:t>: </a:t>
            </a:r>
            <a:r>
              <a:rPr lang="ko-KR" altLang="en-US" sz="1900" dirty="0"/>
              <a:t>컴파일러 레벨에서 지원이 필요 </a:t>
            </a:r>
            <a:r>
              <a:rPr lang="en-US" altLang="ko-KR" sz="1900" dirty="0"/>
              <a:t>(</a:t>
            </a:r>
            <a:r>
              <a:rPr lang="ko-KR" altLang="en-US" sz="1900" dirty="0"/>
              <a:t>지역변수 스캔</a:t>
            </a:r>
            <a:r>
              <a:rPr lang="en-US" altLang="ko-KR" sz="1900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</a:t>
                  </a:r>
                  <a:r>
                    <a:rPr lang="ko-KR" altLang="en-US" dirty="0"/>
                    <a:t>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30155" y="4932727"/>
            <a:ext cx="257208" cy="209335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733A68-1D96-465E-86D6-6CB8CEE3700C}"/>
              </a:ext>
            </a:extLst>
          </p:cNvPr>
          <p:cNvSpPr/>
          <p:nvPr/>
        </p:nvSpPr>
        <p:spPr>
          <a:xfrm>
            <a:off x="6630157" y="3550196"/>
            <a:ext cx="257208" cy="209335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 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성능을 고려한 프로그래밍 작성방법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C++11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ko-KR" altLang="en-US" dirty="0"/>
              <a:t>의 세부적 구현 연구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멀티코어 프로그래밍</a:t>
            </a:r>
            <a:endParaRPr lang="en-US" altLang="ko-KR" dirty="0"/>
          </a:p>
          <a:p>
            <a:pPr lvl="1"/>
            <a:r>
              <a:rPr lang="en-US" altLang="ko-KR" dirty="0"/>
              <a:t>Non-Blocking</a:t>
            </a:r>
            <a:r>
              <a:rPr lang="ko-KR" altLang="en-US" dirty="0"/>
              <a:t> 알고리즘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Non-Blocking </a:t>
            </a:r>
            <a:r>
              <a:rPr lang="ko-KR" altLang="en-US" dirty="0"/>
              <a:t>알고리즘 작성 방법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시간동안</a:t>
            </a:r>
            <a:r>
              <a:rPr lang="en-US" altLang="ko-KR" dirty="0"/>
              <a:t> </a:t>
            </a:r>
            <a:r>
              <a:rPr lang="ko-KR" altLang="en-US" dirty="0"/>
              <a:t>적어도 하나의 쓰레드는 알고리즘 실행 종료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									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0288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5678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8510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25548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397106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5979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88111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96100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24419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072238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24117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192294"/>
            <a:ext cx="209500" cy="59675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789048"/>
            <a:ext cx="209500" cy="6876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5102341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476716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465427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819151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AD8A-2E13-438F-896E-DF63B6C6BA97}"/>
              </a:ext>
            </a:extLst>
          </p:cNvPr>
          <p:cNvSpPr/>
          <p:nvPr/>
        </p:nvSpPr>
        <p:spPr>
          <a:xfrm>
            <a:off x="7056153" y="430755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938D54-114A-468A-9459-835198DD868D}"/>
              </a:ext>
            </a:extLst>
          </p:cNvPr>
          <p:cNvSpPr/>
          <p:nvPr/>
        </p:nvSpPr>
        <p:spPr>
          <a:xfrm>
            <a:off x="7056153" y="359074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8172C6-5D7F-45AC-8158-6C1B62C3C35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846653" y="3811977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DF1E20-1DC7-4103-8104-F84C33F5814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846653" y="4186352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부터 표준라이브러리에 있는 스마트 포인터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앞으로 쓰이지 않을 객체를 판별해 자동삭제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메모리 릭 제거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407073" y="38941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474051" y="3791549"/>
            <a:ext cx="2653438" cy="1135270"/>
            <a:chOff x="493473" y="4232315"/>
            <a:chExt cx="2653438" cy="11352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127489" y="4151067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404892" y="4604368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3127489" y="4669917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486439" y="3793962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901015" y="3471639"/>
            <a:ext cx="2692435" cy="1093029"/>
            <a:chOff x="6028044" y="4087366"/>
            <a:chExt cx="2692435" cy="10930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028044" y="408736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593450" y="3788916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486439" y="4666136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593450" y="4307766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88755" y="4564668"/>
            <a:ext cx="2704695" cy="1134122"/>
            <a:chOff x="6015784" y="4046273"/>
            <a:chExt cx="2704695" cy="11341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015784" y="404627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593450" y="4050864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593450" y="5107321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0767" y="3618581"/>
            <a:ext cx="53902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C97B999-3ECA-4172-9DD5-E42C3B4EEDC9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855771" y="2449888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en-US" altLang="ko-KR" dirty="0"/>
              <a:t>thread safe</a:t>
            </a:r>
            <a:r>
              <a:rPr lang="ko-KR" altLang="en-US" dirty="0"/>
              <a:t>하지 않다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7989712" y="2757104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7988788" y="3121278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10213076" y="2757104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직선 화살표 연결선 12"/>
          <p:cNvCxnSpPr>
            <a:stCxn id="90" idx="3"/>
            <a:endCxn id="96" idx="1"/>
          </p:cNvCxnSpPr>
          <p:nvPr/>
        </p:nvCxnSpPr>
        <p:spPr>
          <a:xfrm>
            <a:off x="8923798" y="2919540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endCxn id="97" idx="1"/>
          </p:cNvCxnSpPr>
          <p:nvPr/>
        </p:nvCxnSpPr>
        <p:spPr>
          <a:xfrm flipV="1">
            <a:off x="5654180" y="3083614"/>
            <a:ext cx="2201591" cy="157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  <a:endCxn id="112" idx="1"/>
          </p:cNvCxnSpPr>
          <p:nvPr/>
        </p:nvCxnSpPr>
        <p:spPr>
          <a:xfrm>
            <a:off x="3850547" y="4957894"/>
            <a:ext cx="2855876" cy="213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cxnSpLocks/>
          </p:cNvCxnSpPr>
          <p:nvPr/>
        </p:nvCxnSpPr>
        <p:spPr>
          <a:xfrm flipV="1">
            <a:off x="5485578" y="5678174"/>
            <a:ext cx="2228910" cy="371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cxnSpLocks/>
          </p:cNvCxnSpPr>
          <p:nvPr/>
        </p:nvCxnSpPr>
        <p:spPr>
          <a:xfrm flipV="1">
            <a:off x="5485578" y="4551167"/>
            <a:ext cx="2228910" cy="1498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D733F-9AF7-445A-88D6-49066206C250}"/>
              </a:ext>
            </a:extLst>
          </p:cNvPr>
          <p:cNvSpPr/>
          <p:nvPr/>
        </p:nvSpPr>
        <p:spPr>
          <a:xfrm>
            <a:off x="7855771" y="3879776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789AE5-5362-4965-ACB0-55CA46AEBFEE}"/>
              </a:ext>
            </a:extLst>
          </p:cNvPr>
          <p:cNvSpPr/>
          <p:nvPr/>
        </p:nvSpPr>
        <p:spPr>
          <a:xfrm>
            <a:off x="7989712" y="4186992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FC4914-5471-42DD-B777-A427A38D865F}"/>
              </a:ext>
            </a:extLst>
          </p:cNvPr>
          <p:cNvSpPr/>
          <p:nvPr/>
        </p:nvSpPr>
        <p:spPr>
          <a:xfrm>
            <a:off x="7988788" y="4551166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0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5E2665-F634-425C-8278-FDAFA14D3A5A}"/>
              </a:ext>
            </a:extLst>
          </p:cNvPr>
          <p:cNvSpPr/>
          <p:nvPr/>
        </p:nvSpPr>
        <p:spPr>
          <a:xfrm>
            <a:off x="10213076" y="4186992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D3912B9-745F-4BFC-A02A-1A4D87455802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8923798" y="4349428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C47C78-CF4A-4ADD-B7AA-152FB517C2D8}"/>
              </a:ext>
            </a:extLst>
          </p:cNvPr>
          <p:cNvSpPr/>
          <p:nvPr/>
        </p:nvSpPr>
        <p:spPr>
          <a:xfrm>
            <a:off x="7855771" y="5378482"/>
            <a:ext cx="2062698" cy="12674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</a:rPr>
              <a:t>Counter</a:t>
            </a:r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15325C-36E7-4E63-8678-AD685718B315}"/>
              </a:ext>
            </a:extLst>
          </p:cNvPr>
          <p:cNvSpPr/>
          <p:nvPr/>
        </p:nvSpPr>
        <p:spPr>
          <a:xfrm>
            <a:off x="7989712" y="5685698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&amp;T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DD58F6-0FF7-4414-A476-750E4652BFEE}"/>
              </a:ext>
            </a:extLst>
          </p:cNvPr>
          <p:cNvSpPr/>
          <p:nvPr/>
        </p:nvSpPr>
        <p:spPr>
          <a:xfrm>
            <a:off x="7988788" y="6049872"/>
            <a:ext cx="1846470" cy="557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0B2C31-383C-4CB7-8B40-B8CF6881BED9}"/>
              </a:ext>
            </a:extLst>
          </p:cNvPr>
          <p:cNvSpPr/>
          <p:nvPr/>
        </p:nvSpPr>
        <p:spPr>
          <a:xfrm>
            <a:off x="10213076" y="5685698"/>
            <a:ext cx="934086" cy="324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0AFD30-3501-43F3-8223-21F329151FD6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8923798" y="5848134"/>
            <a:ext cx="12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폭발 1 111"/>
          <p:cNvSpPr/>
          <p:nvPr/>
        </p:nvSpPr>
        <p:spPr>
          <a:xfrm>
            <a:off x="6706423" y="4874860"/>
            <a:ext cx="1741985" cy="74336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잘못된 접근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28407" y="4043256"/>
            <a:ext cx="9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deleted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통한 해결 </a:t>
            </a:r>
            <a:r>
              <a:rPr lang="en-US" altLang="ko-KR" dirty="0"/>
              <a:t>= </a:t>
            </a:r>
            <a:r>
              <a:rPr lang="ko-KR" altLang="en-US" dirty="0"/>
              <a:t>성능저하</a:t>
            </a:r>
            <a:endParaRPr lang="en-US" altLang="ko-KR" dirty="0"/>
          </a:p>
          <a:p>
            <a:pPr lvl="1"/>
            <a:r>
              <a:rPr lang="en-US" altLang="ko-KR" dirty="0"/>
              <a:t>lock overhead &amp; </a:t>
            </a:r>
            <a:r>
              <a:rPr lang="ko-KR" altLang="en-US" dirty="0" err="1"/>
              <a:t>병렬성</a:t>
            </a:r>
            <a:r>
              <a:rPr lang="ko-KR" altLang="en-US" dirty="0"/>
              <a:t> 저하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399951" y="4511005"/>
            <a:ext cx="7443804" cy="276999"/>
            <a:chOff x="4403142" y="3417180"/>
            <a:chExt cx="9465248" cy="37059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659691" y="2978854"/>
            <a:ext cx="66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421324" y="4682840"/>
            <a:ext cx="124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Lock-free</a:t>
            </a:r>
            <a:endParaRPr lang="ko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399951" y="3360595"/>
            <a:ext cx="1143812" cy="1034500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543760" y="3361147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4C1DCF-4EAB-4F6D-A9B8-70792FFFED19}"/>
              </a:ext>
            </a:extLst>
          </p:cNvPr>
          <p:cNvGrpSpPr/>
          <p:nvPr/>
        </p:nvGrpSpPr>
        <p:grpSpPr>
          <a:xfrm>
            <a:off x="5543760" y="4138657"/>
            <a:ext cx="1942010" cy="265268"/>
            <a:chOff x="5343694" y="4460321"/>
            <a:chExt cx="2484200" cy="2608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CA91A7-6A15-47C7-8098-000BE7783CBC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14870F-B3EE-4908-BAC3-4F3CF33B0768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D6F7A-678E-4903-9DAF-30547DFDF2A2}"/>
              </a:ext>
            </a:extLst>
          </p:cNvPr>
          <p:cNvGrpSpPr/>
          <p:nvPr/>
        </p:nvGrpSpPr>
        <p:grpSpPr>
          <a:xfrm>
            <a:off x="6799289" y="3882116"/>
            <a:ext cx="1608695" cy="252612"/>
            <a:chOff x="6928421" y="4122952"/>
            <a:chExt cx="2188399" cy="252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902E0B-6E71-4A41-B239-0B481E1001EF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37A401-AD93-4E05-BD2F-AF8900102C41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92ACE-803E-406B-8C76-A19B1588FD98}"/>
              </a:ext>
            </a:extLst>
          </p:cNvPr>
          <p:cNvGrpSpPr/>
          <p:nvPr/>
        </p:nvGrpSpPr>
        <p:grpSpPr>
          <a:xfrm>
            <a:off x="6354355" y="3625299"/>
            <a:ext cx="3068936" cy="267132"/>
            <a:chOff x="5898096" y="3781052"/>
            <a:chExt cx="3737834" cy="2671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57079D-6BEB-4B1E-AE9B-071E81F895B9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903B88-2B70-4D40-A0EC-4740CECFC4EF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97895-EA44-46DB-9451-A7B7C6BB9AC8}"/>
              </a:ext>
            </a:extLst>
          </p:cNvPr>
          <p:cNvGrpSpPr/>
          <p:nvPr/>
        </p:nvGrpSpPr>
        <p:grpSpPr>
          <a:xfrm>
            <a:off x="7242619" y="3361653"/>
            <a:ext cx="4033081" cy="267826"/>
            <a:chOff x="8232156" y="3429000"/>
            <a:chExt cx="4519110" cy="26782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251C93F-2FB5-4A56-A982-D35EEE9BA89F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CA8293-EE96-4E5F-BD5B-1AD4DC7E0D4D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53AD9-D5DA-4F52-A38D-8C7B75A2B5D3}"/>
              </a:ext>
            </a:extLst>
          </p:cNvPr>
          <p:cNvGrpSpPr/>
          <p:nvPr/>
        </p:nvGrpSpPr>
        <p:grpSpPr>
          <a:xfrm>
            <a:off x="7836013" y="4137534"/>
            <a:ext cx="2483068" cy="257089"/>
            <a:chOff x="8460969" y="4468967"/>
            <a:chExt cx="3054873" cy="25708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832A3A-F3D8-4556-BB14-F899B93CD3A8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95C1EC-8648-400C-A419-0F1346C18BEA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399951" y="5085176"/>
            <a:ext cx="1143812" cy="1034500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543760" y="5862779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822455" y="5613405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6359228" y="5350827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7943850" y="5863779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7242619" y="5091203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9805B9-0476-4C00-B932-DC4E64766B44}"/>
              </a:ext>
            </a:extLst>
          </p:cNvPr>
          <p:cNvGrpSpPr/>
          <p:nvPr/>
        </p:nvGrpSpPr>
        <p:grpSpPr>
          <a:xfrm>
            <a:off x="9952365" y="3724712"/>
            <a:ext cx="1323335" cy="2390229"/>
            <a:chOff x="11574710" y="3950567"/>
            <a:chExt cx="1323335" cy="23902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EFCBF77-3EB7-4C3F-81C3-8CEA65D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856196"/>
              <a:ext cx="0" cy="14846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816E5C-29BD-41EC-9706-49016CB1B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8788" y="3950567"/>
              <a:ext cx="9257" cy="113473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08E396-6856-413F-B0B0-4AB8F4AF50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977271"/>
              <a:ext cx="131407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1AF33-7165-40BC-8163-24FB50B683BF}"/>
                </a:ext>
              </a:extLst>
            </p:cNvPr>
            <p:cNvSpPr txBox="1"/>
            <p:nvPr/>
          </p:nvSpPr>
          <p:spPr>
            <a:xfrm>
              <a:off x="11873447" y="4970250"/>
              <a:ext cx="890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성능향상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4939" y="2831177"/>
            <a:ext cx="342012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thread2()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&gt;(2);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195198-2A26-41CC-AA0D-9C9013995F54}"/>
              </a:ext>
            </a:extLst>
          </p:cNvPr>
          <p:cNvSpPr/>
          <p:nvPr/>
        </p:nvSpPr>
        <p:spPr>
          <a:xfrm>
            <a:off x="5545901" y="5081854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9813FDA-FC9E-45C3-9740-4EEB75D3051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Non-Blocking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필요성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(Boost, Visual Studio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PPL, Intel TBB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등에서 제공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문제점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재사용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dirty="0"/>
              <a:t>재사용 하지 않을 시 메모리 릭 발생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/>
              <a:t>메모리 재사용 </a:t>
            </a:r>
            <a:r>
              <a:rPr lang="en-US" altLang="ko-KR" dirty="0"/>
              <a:t>Timing</a:t>
            </a:r>
            <a:r>
              <a:rPr lang="ko-KR" altLang="en-US" dirty="0"/>
              <a:t>을 정하기가 어려움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다른 쓰레드에서 사용하지 않는 메모리를 해제한다는 보장 </a:t>
            </a:r>
            <a:r>
              <a:rPr lang="en-US" altLang="ko-KR" dirty="0"/>
              <a:t>X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oost에 대한 이미지 검색결과">
            <a:extLst>
              <a:ext uri="{FF2B5EF4-FFF2-40B4-BE49-F238E27FC236}">
                <a16:creationId xmlns:a16="http://schemas.microsoft.com/office/drawing/2014/main" id="{056F42FB-C622-4BB7-9172-35DEEF81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1" y="3748881"/>
            <a:ext cx="16192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에 대한 이미지 검색결과">
            <a:extLst>
              <a:ext uri="{FF2B5EF4-FFF2-40B4-BE49-F238E27FC236}">
                <a16:creationId xmlns:a16="http://schemas.microsoft.com/office/drawing/2014/main" id="{F2EA1C2E-7AF8-4357-B0C6-6C05C1C1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55" y="3660774"/>
            <a:ext cx="16716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l tbb에 대한 이미지 검색결과">
            <a:extLst>
              <a:ext uri="{FF2B5EF4-FFF2-40B4-BE49-F238E27FC236}">
                <a16:creationId xmlns:a16="http://schemas.microsoft.com/office/drawing/2014/main" id="{9A6F46CD-63A0-4F85-AC8B-CEC6B91B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106" y="3429000"/>
            <a:ext cx="1172360" cy="11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Non-Blocking </a:t>
            </a:r>
            <a:r>
              <a:rPr lang="ko-KR" altLang="en-US" sz="2400" dirty="0"/>
              <a:t>알고리즘을 위한 </a:t>
            </a:r>
            <a:r>
              <a:rPr lang="en-US" altLang="ko-KR" sz="2400" dirty="0"/>
              <a:t>Lock-free </a:t>
            </a:r>
            <a:r>
              <a:rPr lang="en-US" altLang="ko-KR" sz="2400" dirty="0" err="1"/>
              <a:t>shared_ptr</a:t>
            </a:r>
            <a:r>
              <a:rPr lang="en-US" altLang="ko-KR" sz="2400" dirty="0"/>
              <a:t> </a:t>
            </a:r>
            <a:r>
              <a:rPr lang="ko-KR" altLang="en-US" sz="2400" dirty="0"/>
              <a:t>필요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weak_ptr</a:t>
            </a:r>
            <a:r>
              <a:rPr lang="en-US" altLang="ko-KR" sz="2000" dirty="0"/>
              <a:t> : cyclic reference</a:t>
            </a:r>
            <a:r>
              <a:rPr lang="ko-KR" altLang="en-US" sz="2000" dirty="0"/>
              <a:t>를 해결하기 위해 필요한 </a:t>
            </a:r>
            <a:r>
              <a:rPr lang="en-US" altLang="ko-KR" sz="2000" dirty="0"/>
              <a:t>smart pointer</a:t>
            </a:r>
          </a:p>
          <a:p>
            <a:pPr lvl="2"/>
            <a:r>
              <a:rPr lang="en-US" altLang="ko-KR" sz="1600" dirty="0" err="1"/>
              <a:t>weak_ptr</a:t>
            </a:r>
            <a:r>
              <a:rPr lang="ko-KR" altLang="en-US" sz="1600" dirty="0"/>
              <a:t>를 위한 추가 </a:t>
            </a:r>
            <a:r>
              <a:rPr lang="en-US" altLang="ko-KR" sz="1600" dirty="0"/>
              <a:t>Control Block</a:t>
            </a:r>
            <a:r>
              <a:rPr lang="ko-KR" altLang="en-US" sz="1600" dirty="0"/>
              <a:t>이 필요</a:t>
            </a:r>
            <a:r>
              <a:rPr lang="en-US" altLang="ko-KR" sz="1600" dirty="0"/>
              <a:t>, </a:t>
            </a:r>
            <a:r>
              <a:rPr lang="ko-KR" altLang="en-US" sz="1600" dirty="0"/>
              <a:t>자료구조의 복잡성 증가</a:t>
            </a:r>
            <a:endParaRPr lang="en-US" altLang="ko-KR" sz="1600" dirty="0"/>
          </a:p>
          <a:p>
            <a:pPr lvl="1"/>
            <a:endParaRPr lang="en-US" altLang="ko-KR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10D26D-3CC1-4C46-AC1A-00E3D8DCBF51}"/>
              </a:ext>
            </a:extLst>
          </p:cNvPr>
          <p:cNvGrpSpPr/>
          <p:nvPr/>
        </p:nvGrpSpPr>
        <p:grpSpPr>
          <a:xfrm>
            <a:off x="1094764" y="3130904"/>
            <a:ext cx="9881914" cy="2005541"/>
            <a:chOff x="1098877" y="2870845"/>
            <a:chExt cx="9881914" cy="200554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5165D0-8225-4D5D-A91E-C49E26A79ADD}"/>
                </a:ext>
              </a:extLst>
            </p:cNvPr>
            <p:cNvGrpSpPr/>
            <p:nvPr/>
          </p:nvGrpSpPr>
          <p:grpSpPr>
            <a:xfrm>
              <a:off x="1175297" y="3610724"/>
              <a:ext cx="4348976" cy="1265662"/>
              <a:chOff x="6724185" y="3077737"/>
              <a:chExt cx="4629615" cy="212988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4C7C806-AEF4-458F-8779-3CB6A6D6FE9E}"/>
                  </a:ext>
                </a:extLst>
              </p:cNvPr>
              <p:cNvSpPr/>
              <p:nvPr/>
            </p:nvSpPr>
            <p:spPr>
              <a:xfrm>
                <a:off x="6724185" y="3077738"/>
                <a:ext cx="1862254" cy="66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2C1C73-FEA0-4366-842E-EEACC6A4F14F}"/>
                  </a:ext>
                </a:extLst>
              </p:cNvPr>
              <p:cNvSpPr/>
              <p:nvPr/>
            </p:nvSpPr>
            <p:spPr>
              <a:xfrm>
                <a:off x="9491546" y="3077737"/>
                <a:ext cx="1862254" cy="66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58D4FBB-CBDC-422D-A211-B4CF31BB7189}"/>
                  </a:ext>
                </a:extLst>
              </p:cNvPr>
              <p:cNvSpPr/>
              <p:nvPr/>
            </p:nvSpPr>
            <p:spPr>
              <a:xfrm>
                <a:off x="6724185" y="3746810"/>
                <a:ext cx="1862255" cy="14608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shared_ptr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(Ref Count : 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2984C3-DA63-4FC1-BF44-3F6965AFC5FB}"/>
                  </a:ext>
                </a:extLst>
              </p:cNvPr>
              <p:cNvSpPr/>
              <p:nvPr/>
            </p:nvSpPr>
            <p:spPr>
              <a:xfrm>
                <a:off x="9491545" y="3746809"/>
                <a:ext cx="1862255" cy="14608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shared_ptr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(Ref Count : 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35399D6B-9EE3-4C99-9704-E85DBCAE258E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8586440" y="3429001"/>
                <a:ext cx="905105" cy="10482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281744A-4D68-4242-918D-5F5126AFA134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H="1" flipV="1">
                <a:off x="8586439" y="3412274"/>
                <a:ext cx="905105" cy="1064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BC0299-741A-436D-8D39-6B9462059386}"/>
                </a:ext>
              </a:extLst>
            </p:cNvPr>
            <p:cNvGrpSpPr/>
            <p:nvPr/>
          </p:nvGrpSpPr>
          <p:grpSpPr>
            <a:xfrm>
              <a:off x="6631815" y="3610724"/>
              <a:ext cx="4348976" cy="1265662"/>
              <a:chOff x="6724185" y="3077737"/>
              <a:chExt cx="4629615" cy="21298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01ABEFD-E5EA-4124-A1CA-2C3182D61BC6}"/>
                  </a:ext>
                </a:extLst>
              </p:cNvPr>
              <p:cNvSpPr/>
              <p:nvPr/>
            </p:nvSpPr>
            <p:spPr>
              <a:xfrm>
                <a:off x="6724185" y="3077738"/>
                <a:ext cx="1862254" cy="66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825246D-B143-447D-8593-9014ED57F066}"/>
                  </a:ext>
                </a:extLst>
              </p:cNvPr>
              <p:cNvSpPr/>
              <p:nvPr/>
            </p:nvSpPr>
            <p:spPr>
              <a:xfrm>
                <a:off x="9491546" y="3077737"/>
                <a:ext cx="1862254" cy="66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86E3E8-40B5-4642-A70C-62FD376258C1}"/>
                  </a:ext>
                </a:extLst>
              </p:cNvPr>
              <p:cNvSpPr/>
              <p:nvPr/>
            </p:nvSpPr>
            <p:spPr>
              <a:xfrm>
                <a:off x="6724185" y="3746810"/>
                <a:ext cx="1862255" cy="14608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shared_ptr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(Ref Count : 0)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67059A9-1214-41E4-AE33-5B133730C516}"/>
                  </a:ext>
                </a:extLst>
              </p:cNvPr>
              <p:cNvSpPr/>
              <p:nvPr/>
            </p:nvSpPr>
            <p:spPr>
              <a:xfrm>
                <a:off x="9491545" y="3746809"/>
                <a:ext cx="1862255" cy="14608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weak_ptr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(Ref Count : 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71F0A0B-E6ED-4501-AF0A-2B680B3F255D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V="1">
                <a:off x="8586440" y="3429001"/>
                <a:ext cx="905105" cy="10482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A4D4E41-E173-4D4F-9EC1-97E8BFD84350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 flipV="1">
                <a:off x="8586439" y="3412274"/>
                <a:ext cx="905105" cy="1064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2D47E-9520-4577-A7B2-D4FC338D20F3}"/>
                </a:ext>
              </a:extLst>
            </p:cNvPr>
            <p:cNvSpPr txBox="1"/>
            <p:nvPr/>
          </p:nvSpPr>
          <p:spPr>
            <a:xfrm>
              <a:off x="1098877" y="2870845"/>
              <a:ext cx="484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dirty="0" err="1"/>
                <a:t>shared_ptr</a:t>
              </a:r>
              <a:r>
                <a:rPr lang="ko-KR" altLang="en-US" dirty="0"/>
                <a:t>만 사용할 경우</a:t>
              </a:r>
              <a:r>
                <a:rPr lang="en-US" altLang="ko-KR" dirty="0"/>
                <a:t>,</a:t>
              </a:r>
            </a:p>
            <a:p>
              <a:pPr lvl="1"/>
              <a:r>
                <a:rPr lang="en-US" altLang="ko-KR" dirty="0"/>
                <a:t> </a:t>
              </a:r>
              <a:r>
                <a:rPr lang="ko-KR" altLang="en-US" dirty="0"/>
                <a:t> </a:t>
              </a:r>
              <a:r>
                <a:rPr lang="en-US" altLang="ko-KR" dirty="0"/>
                <a:t>cyclic reference</a:t>
              </a:r>
              <a:r>
                <a:rPr lang="ko-KR" altLang="en-US" dirty="0"/>
                <a:t>를 통한 메모리 릭 발생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E99AD-E244-4597-817F-EF64431CF9F1}"/>
                </a:ext>
              </a:extLst>
            </p:cNvPr>
            <p:cNvSpPr txBox="1"/>
            <p:nvPr/>
          </p:nvSpPr>
          <p:spPr>
            <a:xfrm>
              <a:off x="6489172" y="2913992"/>
              <a:ext cx="4324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en-US" altLang="ko-KR" dirty="0"/>
                <a:t>cyclic reference</a:t>
              </a:r>
              <a:r>
                <a:rPr lang="ko-KR" altLang="en-US" dirty="0"/>
                <a:t>가 사용될 때</a:t>
              </a:r>
              <a:r>
                <a:rPr lang="en-US" altLang="ko-KR" dirty="0"/>
                <a:t>,</a:t>
              </a:r>
            </a:p>
            <a:p>
              <a:pPr lvl="1"/>
              <a:r>
                <a:rPr lang="en-US" altLang="ko-KR" dirty="0"/>
                <a:t>  		</a:t>
              </a:r>
              <a:r>
                <a:rPr lang="en-US" altLang="ko-KR" dirty="0" err="1"/>
                <a:t>weak_ptr</a:t>
              </a:r>
              <a:r>
                <a:rPr lang="ko-KR" altLang="en-US" dirty="0"/>
                <a:t>로 </a:t>
              </a:r>
              <a:r>
                <a:rPr lang="en-US" altLang="ko-KR" dirty="0"/>
                <a:t>cycle</a:t>
              </a:r>
              <a:r>
                <a:rPr lang="ko-KR" altLang="en-US" dirty="0"/>
                <a:t> 해제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9BF031-E719-4420-82BF-A2BB94BD6EEF}"/>
              </a:ext>
            </a:extLst>
          </p:cNvPr>
          <p:cNvSpPr/>
          <p:nvPr/>
        </p:nvSpPr>
        <p:spPr>
          <a:xfrm>
            <a:off x="2527793" y="5776853"/>
            <a:ext cx="7136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/>
              <a:t>Lock-free </a:t>
            </a:r>
            <a:r>
              <a:rPr lang="en-US" altLang="ko-KR" sz="2000" dirty="0" err="1"/>
              <a:t>shared_ptr</a:t>
            </a:r>
            <a:r>
              <a:rPr lang="ko-KR" altLang="en-US" sz="2000" dirty="0"/>
              <a:t>를 위한 </a:t>
            </a:r>
            <a:r>
              <a:rPr lang="en-US" altLang="ko-KR" sz="2000" dirty="0"/>
              <a:t>Lock-free 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849</Words>
  <Application>Microsoft Office PowerPoint</Application>
  <PresentationFormat>와이드스크린</PresentationFormat>
  <Paragraphs>214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Courier New</vt:lpstr>
      <vt:lpstr>Office 테마</vt:lpstr>
      <vt:lpstr>Lock-Free shared_ptr 구현</vt:lpstr>
      <vt:lpstr>목차</vt:lpstr>
      <vt:lpstr>연구 목적</vt:lpstr>
      <vt:lpstr>배경</vt:lpstr>
      <vt:lpstr>배경</vt:lpstr>
      <vt:lpstr>서론</vt:lpstr>
      <vt:lpstr>서론</vt:lpstr>
      <vt:lpstr>동기</vt:lpstr>
      <vt:lpstr>동기</vt:lpstr>
      <vt:lpstr>관련 연구</vt:lpstr>
      <vt:lpstr>연구 방법</vt:lpstr>
      <vt:lpstr>개발 일정</vt:lpstr>
      <vt:lpstr>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90</cp:revision>
  <dcterms:created xsi:type="dcterms:W3CDTF">2019-12-03T07:26:33Z</dcterms:created>
  <dcterms:modified xsi:type="dcterms:W3CDTF">2019-12-29T03:37:56Z</dcterms:modified>
</cp:coreProperties>
</file>