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8" r:id="rId6"/>
    <p:sldId id="269" r:id="rId7"/>
    <p:sldId id="261" r:id="rId8"/>
    <p:sldId id="273" r:id="rId9"/>
    <p:sldId id="262" r:id="rId10"/>
    <p:sldId id="270" r:id="rId11"/>
    <p:sldId id="263" r:id="rId12"/>
    <p:sldId id="272" r:id="rId13"/>
    <p:sldId id="271" r:id="rId14"/>
    <p:sldId id="264" r:id="rId15"/>
    <p:sldId id="265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태균 구" initials="태구" lastIdx="3" clrIdx="0">
    <p:extLst>
      <p:ext uri="{19B8F6BF-5375-455C-9EA6-DF929625EA0E}">
        <p15:presenceInfo xmlns:p15="http://schemas.microsoft.com/office/powerpoint/2012/main" userId="088bdfb9c8d957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83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BF3D8-0BF6-4FC1-803C-C547EE595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5419F1-BF45-4807-A3CC-567302614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4DD00-7257-4A44-92F3-E1E25118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C1977-C3A4-4607-9980-9AADC8E6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8BECB-EFBC-43AC-862E-E1559A62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11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382B0-3707-473C-98B6-3B437B74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E9CEFD-8924-4AF6-A9A1-3BF4E0A6A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6D1F24-706B-4A15-8502-C484C8EC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B26AB-3660-40AD-9051-4EC03F20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55237-69C7-4C6E-BE1A-5F393757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01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AADF07-07F4-4425-8F7C-BC41E411A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AF70AF-57B6-4AF5-A329-74E98A9B2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4F933-B724-4675-841B-D8131301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38B0B-2B47-4BF5-B927-FF99A818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48654-129B-4F70-B04E-38756E1E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61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04594-83D4-4DE9-A885-9B4B00A9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4C0E9-B4AE-4043-A83C-C6B190C58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259A7-617E-4732-A63C-9B381F62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8C1C5-03F6-4D58-A97D-67A5DAF0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6220F-478F-43E0-9319-A048FD83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56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92244-A35A-4176-B440-9EAE2EF7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E206B0-2C62-4725-96FE-B6B5B10D3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10E85-DD2F-4B74-840B-C3B05075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84FE5-227B-46BF-A4C0-5CC3DF24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A44452-D891-4755-B491-FB55A9E1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8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1A6B3-363E-4592-9387-086AC276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C5A9C2-2BC8-4896-A0FA-830305F3A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227D26-8E14-4323-A709-D06DA0797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1529A6-3D02-4BE7-8BA6-E600D41C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63961D-CF29-488E-8860-3BE16E16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E4239A-9407-4BAC-BB27-4C721497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35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EBCA2-9904-4633-AF97-69139AF3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B75D4-4692-4E74-A28C-FDB863DE5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668DB7-E1A7-4D90-AB34-42AF0E7D7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6162AD-5493-4E29-87DD-F9EC152D7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EABBF0-663D-4E12-998A-E25782551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00774F-FE59-4E09-8046-3645500D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0F7E55-2066-4BBA-B1B6-7895C8B1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4EF70E-9F8F-40EB-BFEC-47A032C1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30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2619B-5085-4C31-854B-56D80FDA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285969-FC41-4F09-9DAA-DE7F91A4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5CFA2F-5C4A-4A9C-A816-DBC27120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461255-591F-42F7-8210-0522058F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3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EE4ADF-4575-4075-B629-A31E0BBC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67226D-744C-4836-9011-93E0EF4E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9C3E77-3C56-4AAB-9A6C-2129E1C0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2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0F3EF-B099-4751-8CA2-764058A3D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514FF-6A92-4C44-8D84-1BAB53415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F9F294-5F79-4B87-B816-C8B2BD503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35D47E-297F-4FC2-A713-6085E1DA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6139B4-EE3B-46CF-A825-7D08F1F2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4AA469-92B6-47E4-B78D-9B0CD308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14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30AC4-5F35-4886-9D29-B14A7B3A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558FAB-3EFF-495A-AF60-F7B21B2B1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74B4B6-3D05-4570-921F-0CF785519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C34540-A387-4ED2-9F59-FDC49563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0DD775-E175-4CE7-90F3-287A8A0B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9606A8-E327-4181-8E1F-AB0B4287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30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DC84E4-3A7E-4FD9-B2A7-5F5CEDE0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F5E37-DAE3-43B3-881D-10F80AB1B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570B7-1306-423E-B3F0-39D5627E5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ECC82-F80B-43B9-96E1-983EED50554D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6F0CA-9968-4483-B0CE-060FDBEBF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C20BD4-79EA-43E1-8CF1-45CC2DF88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83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07988-6D98-4F65-A929-518CAA0C7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60507"/>
            <a:ext cx="12192000" cy="2387600"/>
          </a:xfrm>
        </p:spPr>
        <p:txBody>
          <a:bodyPr anchor="ctr" anchorCtr="0">
            <a:normAutofit/>
          </a:bodyPr>
          <a:lstStyle/>
          <a:p>
            <a:r>
              <a:rPr lang="en-US" altLang="ko-KR" sz="4800" dirty="0"/>
              <a:t>Lock-Free </a:t>
            </a:r>
            <a:r>
              <a:rPr lang="en-US" altLang="ko-KR" sz="4800" dirty="0" err="1"/>
              <a:t>shared_ptr</a:t>
            </a:r>
            <a:r>
              <a:rPr lang="ko-KR" altLang="en-US" sz="4800" dirty="0"/>
              <a:t>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889E0A-658D-4B3B-8481-2215B33C1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3369" y="4800082"/>
            <a:ext cx="2923564" cy="931178"/>
          </a:xfrm>
        </p:spPr>
        <p:txBody>
          <a:bodyPr anchor="ctr" anchorCtr="0">
            <a:normAutofit/>
          </a:bodyPr>
          <a:lstStyle/>
          <a:p>
            <a:pPr algn="r"/>
            <a:r>
              <a:rPr lang="ko-KR" altLang="en-US" dirty="0"/>
              <a:t>게임공학과</a:t>
            </a:r>
            <a:endParaRPr lang="en-US" altLang="ko-KR" dirty="0"/>
          </a:p>
          <a:p>
            <a:pPr algn="r"/>
            <a:r>
              <a:rPr lang="en-US" altLang="ko-KR" dirty="0"/>
              <a:t>2014132002 </a:t>
            </a:r>
            <a:r>
              <a:rPr lang="ko-KR" altLang="en-US" dirty="0" err="1"/>
              <a:t>구태균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2AA29CB-4046-448A-92E8-F4D999A0171D}"/>
              </a:ext>
            </a:extLst>
          </p:cNvPr>
          <p:cNvGrpSpPr/>
          <p:nvPr/>
        </p:nvGrpSpPr>
        <p:grpSpPr>
          <a:xfrm>
            <a:off x="1217051" y="4806069"/>
            <a:ext cx="2025843" cy="1182848"/>
            <a:chOff x="750913" y="4697618"/>
            <a:chExt cx="2097049" cy="12082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47ED86E-AB71-44E4-A6DC-670032581BA8}"/>
                </a:ext>
              </a:extLst>
            </p:cNvPr>
            <p:cNvSpPr/>
            <p:nvPr/>
          </p:nvSpPr>
          <p:spPr>
            <a:xfrm>
              <a:off x="847288" y="5066950"/>
              <a:ext cx="1904301" cy="838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630BE6-27B1-4B32-AD1E-8EF5562C63DE}"/>
                </a:ext>
              </a:extLst>
            </p:cNvPr>
            <p:cNvSpPr txBox="1"/>
            <p:nvPr/>
          </p:nvSpPr>
          <p:spPr>
            <a:xfrm>
              <a:off x="750913" y="4697618"/>
              <a:ext cx="2097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지도 교수 </a:t>
              </a:r>
              <a:r>
                <a:rPr lang="en-US" altLang="ko-KR" dirty="0"/>
                <a:t>: </a:t>
              </a:r>
              <a:r>
                <a:rPr lang="ko-KR" altLang="en-US" dirty="0" err="1"/>
                <a:t>정내훈</a:t>
              </a:r>
              <a:endParaRPr lang="ko-KR" altLang="en-US" dirty="0"/>
            </a:p>
          </p:txBody>
        </p:sp>
      </p:grp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91D40076-D700-4FBB-8BCC-7AE1ADDFC6F3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9E8F1629-92C1-4E09-9A4D-A0D663C0A4DB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15F08CBF-FEF0-45F4-89B5-56B7F0C9F56E}"/>
              </a:ext>
            </a:extLst>
          </p:cNvPr>
          <p:cNvSpPr/>
          <p:nvPr/>
        </p:nvSpPr>
        <p:spPr>
          <a:xfrm rot="10800000">
            <a:off x="0" y="8898"/>
            <a:ext cx="3242894" cy="3266624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26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1257E-D6A3-4B6D-9316-89ABB8E8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  <a:endParaRPr lang="ko-KR" altLang="en-US" sz="32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45B9F71-19BD-4A6E-9DB5-1FFA704C7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Reference-Counting : </a:t>
            </a:r>
            <a:r>
              <a:rPr lang="ko-KR" altLang="en-US" dirty="0"/>
              <a:t>메모리 관리 기법의 하나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new</a:t>
            </a:r>
            <a:r>
              <a:rPr lang="ko-KR" altLang="en-US" dirty="0"/>
              <a:t>로 할당 받은 객체 마다 </a:t>
            </a:r>
            <a:r>
              <a:rPr lang="en-US" altLang="ko-KR" dirty="0"/>
              <a:t>reference-count</a:t>
            </a:r>
            <a:r>
              <a:rPr lang="ko-KR" altLang="en-US" dirty="0"/>
              <a:t>를 두어</a:t>
            </a:r>
            <a:r>
              <a:rPr lang="en-US" altLang="ko-KR" dirty="0"/>
              <a:t>,</a:t>
            </a:r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 참조하는 포인터의 개수를 기록하는 방법</a:t>
            </a:r>
            <a:endParaRPr lang="en-US" altLang="ko-KR" dirty="0"/>
          </a:p>
          <a:p>
            <a:pPr lvl="1"/>
            <a:r>
              <a:rPr lang="en-US" altLang="ko-KR" dirty="0"/>
              <a:t>reference-counter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 되면 더 이상 참조될 가능성이 없으므로</a:t>
            </a:r>
            <a:r>
              <a:rPr lang="en-US" altLang="ko-KR" dirty="0"/>
              <a:t>,</a:t>
            </a:r>
          </a:p>
          <a:p>
            <a:pPr marL="457200" lvl="1" indent="0">
              <a:buNone/>
            </a:pPr>
            <a:r>
              <a:rPr lang="ko-KR" altLang="en-US" dirty="0"/>
              <a:t>    삭제 또는 재사용 가능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0DD0E06-84FE-403E-8214-93734D3B4C18}"/>
              </a:ext>
            </a:extLst>
          </p:cNvPr>
          <p:cNvGrpSpPr/>
          <p:nvPr/>
        </p:nvGrpSpPr>
        <p:grpSpPr>
          <a:xfrm>
            <a:off x="1205305" y="5052026"/>
            <a:ext cx="4011838" cy="882369"/>
            <a:chOff x="1302316" y="4380014"/>
            <a:chExt cx="4011838" cy="88236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122A184-0ADB-43A6-B804-0185090F4078}"/>
                </a:ext>
              </a:extLst>
            </p:cNvPr>
            <p:cNvSpPr/>
            <p:nvPr/>
          </p:nvSpPr>
          <p:spPr>
            <a:xfrm>
              <a:off x="1302316" y="4568737"/>
              <a:ext cx="1191804" cy="51380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j-lt"/>
                </a:rPr>
                <a:t>Class T</a:t>
              </a:r>
              <a:endParaRPr lang="ko-KR" alt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53CF8BC-506D-43A1-9636-2E3FC2160877}"/>
                </a:ext>
              </a:extLst>
            </p:cNvPr>
            <p:cNvSpPr/>
            <p:nvPr/>
          </p:nvSpPr>
          <p:spPr>
            <a:xfrm>
              <a:off x="2958236" y="4380014"/>
              <a:ext cx="2355918" cy="8823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j-lt"/>
                </a:rPr>
                <a:t>Control Block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j-lt"/>
                </a:rPr>
                <a:t>Ref Count = 1</a:t>
              </a:r>
              <a:endParaRPr lang="ko-KR" altLang="en-US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514D10DE-68B4-46CE-8D51-8AF405E5527A}"/>
                </a:ext>
              </a:extLst>
            </p:cNvPr>
            <p:cNvCxnSpPr>
              <a:cxnSpLocks/>
              <a:stCxn id="35" idx="1"/>
              <a:endCxn id="24" idx="3"/>
            </p:cNvCxnSpPr>
            <p:nvPr/>
          </p:nvCxnSpPr>
          <p:spPr>
            <a:xfrm flipH="1">
              <a:off x="2494120" y="4821199"/>
              <a:ext cx="464116" cy="444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9A54658-2C55-4235-90DD-B4EA1661F7BF}"/>
              </a:ext>
            </a:extLst>
          </p:cNvPr>
          <p:cNvSpPr txBox="1"/>
          <p:nvPr/>
        </p:nvSpPr>
        <p:spPr>
          <a:xfrm>
            <a:off x="2436268" y="4140965"/>
            <a:ext cx="849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new</a:t>
            </a:r>
            <a:endParaRPr lang="ko-KR" altLang="en-US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5FD2C6-01C3-4F99-BA33-AE402901AFEB}"/>
              </a:ext>
            </a:extLst>
          </p:cNvPr>
          <p:cNvSpPr txBox="1"/>
          <p:nvPr/>
        </p:nvSpPr>
        <p:spPr>
          <a:xfrm>
            <a:off x="7253639" y="4144386"/>
            <a:ext cx="1186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delete</a:t>
            </a:r>
            <a:endParaRPr lang="ko-KR" altLang="en-US" sz="28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A096AD7-FB5A-4F58-AB41-01AD45492B22}"/>
              </a:ext>
            </a:extLst>
          </p:cNvPr>
          <p:cNvGrpSpPr/>
          <p:nvPr/>
        </p:nvGrpSpPr>
        <p:grpSpPr>
          <a:xfrm>
            <a:off x="5886859" y="5052026"/>
            <a:ext cx="4316098" cy="882369"/>
            <a:chOff x="5912026" y="4380014"/>
            <a:chExt cx="4316098" cy="882369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51C6891-81BB-46AB-BF93-0E5F20AD82BF}"/>
                </a:ext>
              </a:extLst>
            </p:cNvPr>
            <p:cNvSpPr/>
            <p:nvPr/>
          </p:nvSpPr>
          <p:spPr>
            <a:xfrm>
              <a:off x="6216286" y="4568737"/>
              <a:ext cx="1191804" cy="51380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j-lt"/>
                </a:rPr>
                <a:t>Class T</a:t>
              </a:r>
              <a:endParaRPr lang="ko-KR" alt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5DD0C14-6EC2-4F14-8C9B-F91D2986ABCA}"/>
                </a:ext>
              </a:extLst>
            </p:cNvPr>
            <p:cNvSpPr/>
            <p:nvPr/>
          </p:nvSpPr>
          <p:spPr>
            <a:xfrm>
              <a:off x="7872206" y="4380014"/>
              <a:ext cx="2355918" cy="8823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j-lt"/>
                </a:rPr>
                <a:t>Control Block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j-lt"/>
                </a:rPr>
                <a:t>Ref Count = 0</a:t>
              </a:r>
              <a:endParaRPr lang="ko-KR" altLang="en-US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AD8C4DE-C560-4BF2-95BE-4632FEE4C45A}"/>
                </a:ext>
              </a:extLst>
            </p:cNvPr>
            <p:cNvCxnSpPr>
              <a:cxnSpLocks/>
              <a:stCxn id="39" idx="1"/>
              <a:endCxn id="38" idx="3"/>
            </p:cNvCxnSpPr>
            <p:nvPr/>
          </p:nvCxnSpPr>
          <p:spPr>
            <a:xfrm flipH="1">
              <a:off x="7408090" y="4821199"/>
              <a:ext cx="464116" cy="444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35713B0-FCFC-4BDC-A42C-E4A7424D12EA}"/>
                </a:ext>
              </a:extLst>
            </p:cNvPr>
            <p:cNvGrpSpPr/>
            <p:nvPr/>
          </p:nvGrpSpPr>
          <p:grpSpPr>
            <a:xfrm rot="21310204">
              <a:off x="5912026" y="4798338"/>
              <a:ext cx="1800324" cy="45719"/>
              <a:chOff x="5314154" y="5750766"/>
              <a:chExt cx="1800324" cy="45719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58C3DA7-7B7B-4ED3-B307-687944E18CF7}"/>
                  </a:ext>
                </a:extLst>
              </p:cNvPr>
              <p:cNvSpPr/>
              <p:nvPr/>
            </p:nvSpPr>
            <p:spPr>
              <a:xfrm rot="20527902">
                <a:off x="5314154" y="5750766"/>
                <a:ext cx="1800324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D61FBA6-62EA-45B7-B82C-FCE9AA78763E}"/>
                  </a:ext>
                </a:extLst>
              </p:cNvPr>
              <p:cNvSpPr/>
              <p:nvPr/>
            </p:nvSpPr>
            <p:spPr>
              <a:xfrm rot="1687634">
                <a:off x="5314154" y="5750766"/>
                <a:ext cx="1800324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BA3666A-E85E-47E7-B3D7-47DAFD37CFF8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56A6D92-714F-4025-B2CD-03AD7EDF4482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4E25289-EF38-4170-A0CC-9395EED9BAF1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357B3707-7950-41F0-898B-9F930E39C22C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B1F359DB-3586-4068-8714-7FD1CF9DB3E2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E1F16E4-8418-4FE1-A785-4CC5D9BCE2D5}"/>
              </a:ext>
            </a:extLst>
          </p:cNvPr>
          <p:cNvSpPr/>
          <p:nvPr/>
        </p:nvSpPr>
        <p:spPr>
          <a:xfrm>
            <a:off x="751046" y="4633314"/>
            <a:ext cx="1260138" cy="266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+mj-lt"/>
              </a:rPr>
              <a:t>ptr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 to T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4AC9E8E-B78C-45F7-A991-A333355623B0}"/>
              </a:ext>
            </a:extLst>
          </p:cNvPr>
          <p:cNvCxnSpPr>
            <a:stCxn id="25" idx="2"/>
            <a:endCxn id="24" idx="0"/>
          </p:cNvCxnSpPr>
          <p:nvPr/>
        </p:nvCxnSpPr>
        <p:spPr>
          <a:xfrm>
            <a:off x="1381115" y="4900230"/>
            <a:ext cx="420092" cy="340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8DCEA7C-703F-469C-9244-05D929AA91DB}"/>
              </a:ext>
            </a:extLst>
          </p:cNvPr>
          <p:cNvSpPr/>
          <p:nvPr/>
        </p:nvSpPr>
        <p:spPr>
          <a:xfrm>
            <a:off x="5526883" y="4629271"/>
            <a:ext cx="1260138" cy="266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+mj-lt"/>
              </a:rPr>
              <a:t>ptr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 to T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4563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7A094-7FCE-4E9E-8145-4CF8ABC8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86F512-625B-4E77-A1EB-CF78E2761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1829" cy="4351338"/>
          </a:xfrm>
        </p:spPr>
        <p:txBody>
          <a:bodyPr/>
          <a:lstStyle/>
          <a:p>
            <a:r>
              <a:rPr lang="en-US" altLang="ko-KR" dirty="0" err="1"/>
              <a:t>shared_ptr</a:t>
            </a:r>
            <a:r>
              <a:rPr lang="en-US" altLang="ko-KR" dirty="0"/>
              <a:t> : C++11</a:t>
            </a:r>
            <a:r>
              <a:rPr lang="ko-KR" altLang="en-US" dirty="0"/>
              <a:t>에서 제공하는 </a:t>
            </a:r>
            <a:r>
              <a:rPr lang="en-US" altLang="ko-KR" dirty="0"/>
              <a:t>reference counting pointer</a:t>
            </a:r>
          </a:p>
          <a:p>
            <a:r>
              <a:rPr lang="en-US" altLang="ko-KR" sz="2400" dirty="0" err="1"/>
              <a:t>weak_ptr</a:t>
            </a:r>
            <a:r>
              <a:rPr lang="en-US" altLang="ko-KR" sz="2400" dirty="0"/>
              <a:t> : C++11</a:t>
            </a:r>
            <a:r>
              <a:rPr lang="ko-KR" altLang="en-US" sz="2400" dirty="0"/>
              <a:t>에서 제공하는 </a:t>
            </a:r>
            <a:r>
              <a:rPr lang="en-US" altLang="ko-KR" sz="2400" dirty="0"/>
              <a:t>reference counting pointer</a:t>
            </a:r>
            <a:r>
              <a:rPr lang="ko-KR" altLang="en-US" sz="2400" dirty="0"/>
              <a:t>의 보조 포인터</a:t>
            </a:r>
            <a:endParaRPr lang="en-US" altLang="ko-KR" sz="2400" dirty="0"/>
          </a:p>
          <a:p>
            <a:pPr lvl="1"/>
            <a:endParaRPr lang="en-US" altLang="ko-KR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05165D0-8225-4D5D-A91E-C49E26A79ADD}"/>
              </a:ext>
            </a:extLst>
          </p:cNvPr>
          <p:cNvGrpSpPr/>
          <p:nvPr/>
        </p:nvGrpSpPr>
        <p:grpSpPr>
          <a:xfrm>
            <a:off x="1024447" y="3967990"/>
            <a:ext cx="4348976" cy="1265662"/>
            <a:chOff x="6724185" y="3077737"/>
            <a:chExt cx="4629615" cy="21298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4C7C806-AEF4-458F-8779-3CB6A6D6FE9E}"/>
                </a:ext>
              </a:extLst>
            </p:cNvPr>
            <p:cNvSpPr/>
            <p:nvPr/>
          </p:nvSpPr>
          <p:spPr>
            <a:xfrm>
              <a:off x="6724185" y="3077738"/>
              <a:ext cx="1862254" cy="6690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2C1C73-FEA0-4366-842E-EEACC6A4F14F}"/>
                </a:ext>
              </a:extLst>
            </p:cNvPr>
            <p:cNvSpPr/>
            <p:nvPr/>
          </p:nvSpPr>
          <p:spPr>
            <a:xfrm>
              <a:off x="9491546" y="3077737"/>
              <a:ext cx="1862254" cy="6690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58D4FBB-CBDC-422D-A211-B4CF31BB7189}"/>
                </a:ext>
              </a:extLst>
            </p:cNvPr>
            <p:cNvSpPr/>
            <p:nvPr/>
          </p:nvSpPr>
          <p:spPr>
            <a:xfrm>
              <a:off x="6724185" y="3746810"/>
              <a:ext cx="1862255" cy="14608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shared_ptr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(Ref Count :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42984C3-DA63-4FC1-BF44-3F6965AFC5FB}"/>
                </a:ext>
              </a:extLst>
            </p:cNvPr>
            <p:cNvSpPr/>
            <p:nvPr/>
          </p:nvSpPr>
          <p:spPr>
            <a:xfrm>
              <a:off x="9491545" y="3746809"/>
              <a:ext cx="1862255" cy="14608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shared_ptr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(Ref Count :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35399D6B-9EE3-4C99-9704-E85DBCAE258E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8586440" y="3429001"/>
              <a:ext cx="905105" cy="10482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D281744A-4D68-4242-918D-5F5126AFA134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flipH="1" flipV="1">
              <a:off x="8586439" y="3412274"/>
              <a:ext cx="905105" cy="10649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0BC0299-741A-436D-8D39-6B9462059386}"/>
              </a:ext>
            </a:extLst>
          </p:cNvPr>
          <p:cNvGrpSpPr/>
          <p:nvPr/>
        </p:nvGrpSpPr>
        <p:grpSpPr>
          <a:xfrm>
            <a:off x="6480965" y="3967990"/>
            <a:ext cx="4348976" cy="1265662"/>
            <a:chOff x="6724185" y="3077737"/>
            <a:chExt cx="4629615" cy="212988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01ABEFD-E5EA-4124-A1CA-2C3182D61BC6}"/>
                </a:ext>
              </a:extLst>
            </p:cNvPr>
            <p:cNvSpPr/>
            <p:nvPr/>
          </p:nvSpPr>
          <p:spPr>
            <a:xfrm>
              <a:off x="6724185" y="3077738"/>
              <a:ext cx="1862254" cy="6690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825246D-B143-447D-8593-9014ED57F066}"/>
                </a:ext>
              </a:extLst>
            </p:cNvPr>
            <p:cNvSpPr/>
            <p:nvPr/>
          </p:nvSpPr>
          <p:spPr>
            <a:xfrm>
              <a:off x="9491546" y="3077737"/>
              <a:ext cx="1862254" cy="6690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986E3E8-40B5-4642-A70C-62FD376258C1}"/>
                </a:ext>
              </a:extLst>
            </p:cNvPr>
            <p:cNvSpPr/>
            <p:nvPr/>
          </p:nvSpPr>
          <p:spPr>
            <a:xfrm>
              <a:off x="6724185" y="3746810"/>
              <a:ext cx="1862255" cy="14608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shared_ptr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(Ref Count : 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67059A9-1214-41E4-AE33-5B133730C516}"/>
                </a:ext>
              </a:extLst>
            </p:cNvPr>
            <p:cNvSpPr/>
            <p:nvPr/>
          </p:nvSpPr>
          <p:spPr>
            <a:xfrm>
              <a:off x="9491545" y="3746809"/>
              <a:ext cx="1862255" cy="14608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weak_ptr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(Ref Count :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271F0A0B-E6ED-4501-AF0A-2B680B3F255D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8586440" y="3429001"/>
              <a:ext cx="905105" cy="10482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1A4D4E41-E173-4D4F-9EC1-97E8BFD84350}"/>
                </a:ext>
              </a:extLst>
            </p:cNvPr>
            <p:cNvCxnSpPr>
              <a:cxnSpLocks/>
              <a:endCxn id="18" idx="3"/>
            </p:cNvCxnSpPr>
            <p:nvPr/>
          </p:nvCxnSpPr>
          <p:spPr>
            <a:xfrm flipH="1" flipV="1">
              <a:off x="8586439" y="3412274"/>
              <a:ext cx="905105" cy="106494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F4CEBFA-16CC-4E31-8E7A-552CCA135C48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411C548-4E0D-408C-9829-5026ACC70AB0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D187154-2CB4-406B-BF0D-4816B1FD500A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EB180DEC-37CB-49CA-A04D-621E3F5D79BF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3383FC3C-A676-47E2-9DF0-47FE6E8F11DC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12D47E-9520-4577-A7B2-D4FC338D20F3}"/>
              </a:ext>
            </a:extLst>
          </p:cNvPr>
          <p:cNvSpPr txBox="1"/>
          <p:nvPr/>
        </p:nvSpPr>
        <p:spPr>
          <a:xfrm>
            <a:off x="948028" y="3228111"/>
            <a:ext cx="4501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 err="1"/>
              <a:t>shared_ptr</a:t>
            </a:r>
            <a:r>
              <a:rPr lang="ko-KR" altLang="en-US" dirty="0"/>
              <a:t>만 사용할 경우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cyclic reference</a:t>
            </a:r>
            <a:r>
              <a:rPr lang="ko-KR" altLang="en-US" dirty="0"/>
              <a:t>를 통한 메모리 발생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2E99AD-E244-4597-817F-EF64431CF9F1}"/>
              </a:ext>
            </a:extLst>
          </p:cNvPr>
          <p:cNvSpPr txBox="1"/>
          <p:nvPr/>
        </p:nvSpPr>
        <p:spPr>
          <a:xfrm>
            <a:off x="6378641" y="3271084"/>
            <a:ext cx="4241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ko-KR" dirty="0"/>
              <a:t>cyclic reference</a:t>
            </a:r>
            <a:r>
              <a:rPr lang="ko-KR" altLang="en-US" dirty="0"/>
              <a:t>가 사용될 때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  </a:t>
            </a:r>
            <a:r>
              <a:rPr lang="en-US" altLang="ko-KR" dirty="0" err="1"/>
              <a:t>weak_ptr</a:t>
            </a:r>
            <a:r>
              <a:rPr lang="ko-KR" altLang="en-US" dirty="0"/>
              <a:t>로 </a:t>
            </a:r>
            <a:r>
              <a:rPr lang="en-US" altLang="ko-KR" dirty="0"/>
              <a:t>cycle</a:t>
            </a:r>
            <a:r>
              <a:rPr lang="ko-KR" altLang="en-US" dirty="0"/>
              <a:t>을 끊을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5906F5-5685-4B01-9651-2E8ABD4924D2}"/>
              </a:ext>
            </a:extLst>
          </p:cNvPr>
          <p:cNvSpPr txBox="1"/>
          <p:nvPr/>
        </p:nvSpPr>
        <p:spPr>
          <a:xfrm>
            <a:off x="2189527" y="5833233"/>
            <a:ext cx="7225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ko-KR" dirty="0" err="1"/>
              <a:t>shared_ptr</a:t>
            </a:r>
            <a:r>
              <a:rPr lang="ko-KR" altLang="en-US" dirty="0"/>
              <a:t>를 </a:t>
            </a:r>
            <a:r>
              <a:rPr lang="en-US" altLang="ko-KR" dirty="0"/>
              <a:t>lock-free</a:t>
            </a:r>
            <a:r>
              <a:rPr lang="ko-KR" altLang="en-US" dirty="0"/>
              <a:t>로 구현하면</a:t>
            </a:r>
            <a:r>
              <a:rPr lang="en-US" altLang="ko-KR" dirty="0"/>
              <a:t>, </a:t>
            </a:r>
            <a:r>
              <a:rPr lang="en-US" altLang="ko-KR" dirty="0" err="1"/>
              <a:t>weak_ptr</a:t>
            </a:r>
            <a:r>
              <a:rPr lang="ko-KR" altLang="en-US" dirty="0"/>
              <a:t>도 </a:t>
            </a:r>
            <a:r>
              <a:rPr lang="en-US" altLang="ko-KR" dirty="0"/>
              <a:t>lock-free</a:t>
            </a:r>
            <a:r>
              <a:rPr lang="ko-KR" altLang="en-US" dirty="0"/>
              <a:t>로 구현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538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7A094-7FCE-4E9E-8145-4CF8ABC8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9B5299-B613-4AF1-B3E3-417F5AC01C96}"/>
              </a:ext>
            </a:extLst>
          </p:cNvPr>
          <p:cNvSpPr/>
          <p:nvPr/>
        </p:nvSpPr>
        <p:spPr>
          <a:xfrm>
            <a:off x="5500097" y="2485259"/>
            <a:ext cx="1191804" cy="513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T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B0FE9ED-3CD6-46C2-BA48-5E64B2EEC4D2}"/>
              </a:ext>
            </a:extLst>
          </p:cNvPr>
          <p:cNvGrpSpPr/>
          <p:nvPr/>
        </p:nvGrpSpPr>
        <p:grpSpPr>
          <a:xfrm>
            <a:off x="1376359" y="2895062"/>
            <a:ext cx="2141805" cy="1413424"/>
            <a:chOff x="1005106" y="3954161"/>
            <a:chExt cx="2141805" cy="141342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CD8F767-FCAC-4B01-A3F3-7FCEDD007B48}"/>
                </a:ext>
              </a:extLst>
            </p:cNvPr>
            <p:cNvGrpSpPr/>
            <p:nvPr/>
          </p:nvGrpSpPr>
          <p:grpSpPr>
            <a:xfrm>
              <a:off x="1005106" y="4334931"/>
              <a:ext cx="2141805" cy="1032654"/>
              <a:chOff x="1875099" y="4289690"/>
              <a:chExt cx="2141805" cy="1032654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88EC467-465B-4F75-A928-D5A822379B2B}"/>
                  </a:ext>
                </a:extLst>
              </p:cNvPr>
              <p:cNvSpPr/>
              <p:nvPr/>
            </p:nvSpPr>
            <p:spPr>
              <a:xfrm>
                <a:off x="1875099" y="428969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dirty="0">
                    <a:solidFill>
                      <a:schemeClr val="tx1"/>
                    </a:solidFill>
                    <a:latin typeface="+mj-lt"/>
                  </a:rPr>
                  <a:t> to T</a:t>
                </a:r>
                <a:endParaRPr lang="ko-KR" alt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57C2F8A-1270-420A-AC1E-228AB8A18817}"/>
                  </a:ext>
                </a:extLst>
              </p:cNvPr>
              <p:cNvSpPr/>
              <p:nvPr/>
            </p:nvSpPr>
            <p:spPr>
              <a:xfrm>
                <a:off x="1875099" y="480854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253061-0FC0-4BF8-8106-7F174C325641}"/>
                </a:ext>
              </a:extLst>
            </p:cNvPr>
            <p:cNvSpPr txBox="1"/>
            <p:nvPr/>
          </p:nvSpPr>
          <p:spPr>
            <a:xfrm>
              <a:off x="1211163" y="3954161"/>
              <a:ext cx="17234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+mj-lt"/>
                </a:rPr>
                <a:t>shared_ptr</a:t>
              </a:r>
              <a:r>
                <a:rPr lang="en-US" altLang="ko-KR" dirty="0">
                  <a:latin typeface="+mj-lt"/>
                </a:rPr>
                <a:t>&lt;T&gt;</a:t>
              </a:r>
              <a:endParaRPr lang="ko-KR" altLang="en-US" dirty="0">
                <a:latin typeface="+mj-lt"/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D99B13A-3811-436F-80A2-820ECABD0083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3518164" y="2742161"/>
            <a:ext cx="1981933" cy="79057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7B32CD0-1311-4E44-B762-B810E4BFFA90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3518164" y="4051584"/>
            <a:ext cx="1048279" cy="15887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53ABBCC0-D80A-4DF7-BFAB-9104C4BED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4697"/>
          </a:xfrm>
        </p:spPr>
        <p:txBody>
          <a:bodyPr/>
          <a:lstStyle/>
          <a:p>
            <a:r>
              <a:rPr lang="en-US" altLang="ko-KR" dirty="0"/>
              <a:t>std::</a:t>
            </a:r>
            <a:r>
              <a:rPr lang="en-US" altLang="ko-KR" dirty="0" err="1"/>
              <a:t>shared_ptr</a:t>
            </a:r>
            <a:r>
              <a:rPr lang="en-US" altLang="ko-KR" dirty="0"/>
              <a:t> / std::</a:t>
            </a:r>
            <a:r>
              <a:rPr lang="en-US" altLang="ko-KR" dirty="0" err="1"/>
              <a:t>weak_ptr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19AF796-1122-442E-9A7E-2BA7EDE3AE38}"/>
              </a:ext>
            </a:extLst>
          </p:cNvPr>
          <p:cNvGrpSpPr/>
          <p:nvPr/>
        </p:nvGrpSpPr>
        <p:grpSpPr>
          <a:xfrm>
            <a:off x="4566442" y="4013742"/>
            <a:ext cx="3059115" cy="2478420"/>
            <a:chOff x="6634477" y="3694507"/>
            <a:chExt cx="3335518" cy="247842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FE249B0-2E15-4CBB-913C-E0E8928060C1}"/>
                </a:ext>
              </a:extLst>
            </p:cNvPr>
            <p:cNvSpPr/>
            <p:nvPr/>
          </p:nvSpPr>
          <p:spPr>
            <a:xfrm>
              <a:off x="6634478" y="3694507"/>
              <a:ext cx="3335517" cy="39343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j-lt"/>
                </a:rPr>
                <a:t>Control Block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4418E1E-1D69-4608-9831-ADF93FADE055}"/>
                </a:ext>
              </a:extLst>
            </p:cNvPr>
            <p:cNvSpPr/>
            <p:nvPr/>
          </p:nvSpPr>
          <p:spPr>
            <a:xfrm>
              <a:off x="6634478" y="4087943"/>
              <a:ext cx="3335517" cy="69649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j-lt"/>
                </a:rPr>
                <a:t>strong reference Count = 2</a:t>
              </a:r>
              <a:endParaRPr lang="ko-KR" alt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AB59C1C-9A02-4584-8B80-5BB6191A2982}"/>
                </a:ext>
              </a:extLst>
            </p:cNvPr>
            <p:cNvSpPr/>
            <p:nvPr/>
          </p:nvSpPr>
          <p:spPr>
            <a:xfrm>
              <a:off x="6634478" y="4779946"/>
              <a:ext cx="3335517" cy="6964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j-lt"/>
                </a:rPr>
                <a:t>weak </a:t>
              </a:r>
              <a:r>
                <a:rPr lang="en-US" altLang="ko-KR" dirty="0">
                  <a:solidFill>
                    <a:schemeClr val="tx1"/>
                  </a:solidFill>
                </a:rPr>
                <a:t>reference</a:t>
              </a:r>
              <a:r>
                <a:rPr lang="en-US" altLang="ko-KR" dirty="0">
                  <a:solidFill>
                    <a:schemeClr val="tx1"/>
                  </a:solidFill>
                  <a:latin typeface="+mj-lt"/>
                </a:rPr>
                <a:t> Count = 3</a:t>
              </a:r>
              <a:endParaRPr lang="ko-KR" alt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4F3FCF6-F707-4B9C-A790-82E54FD59D63}"/>
                </a:ext>
              </a:extLst>
            </p:cNvPr>
            <p:cNvSpPr/>
            <p:nvPr/>
          </p:nvSpPr>
          <p:spPr>
            <a:xfrm>
              <a:off x="6634477" y="5476436"/>
              <a:ext cx="3335517" cy="6964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j-lt"/>
                </a:rPr>
                <a:t>Other data</a:t>
              </a:r>
              <a:endParaRPr lang="ko-KR" alt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61AA78F-DDF1-4162-900F-5E0188A1DEC7}"/>
              </a:ext>
            </a:extLst>
          </p:cNvPr>
          <p:cNvGrpSpPr/>
          <p:nvPr/>
        </p:nvGrpSpPr>
        <p:grpSpPr>
          <a:xfrm>
            <a:off x="1373257" y="4639756"/>
            <a:ext cx="2141805" cy="1424863"/>
            <a:chOff x="1005106" y="3942722"/>
            <a:chExt cx="2141805" cy="1424863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44503E6-7350-405A-9465-9CB50BB3987F}"/>
                </a:ext>
              </a:extLst>
            </p:cNvPr>
            <p:cNvGrpSpPr/>
            <p:nvPr/>
          </p:nvGrpSpPr>
          <p:grpSpPr>
            <a:xfrm>
              <a:off x="1005106" y="4334931"/>
              <a:ext cx="2141805" cy="1032654"/>
              <a:chOff x="1875099" y="4289690"/>
              <a:chExt cx="2141805" cy="1032654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C0CA2C9-39EB-468F-880C-EDC4ACCDCEFE}"/>
                  </a:ext>
                </a:extLst>
              </p:cNvPr>
              <p:cNvSpPr/>
              <p:nvPr/>
            </p:nvSpPr>
            <p:spPr>
              <a:xfrm>
                <a:off x="1875099" y="428969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dirty="0">
                    <a:solidFill>
                      <a:schemeClr val="tx1"/>
                    </a:solidFill>
                    <a:latin typeface="+mj-lt"/>
                  </a:rPr>
                  <a:t> to T</a:t>
                </a:r>
                <a:endParaRPr lang="ko-KR" alt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EAACDD2D-E9F6-4445-BF87-590DCB0831C5}"/>
                  </a:ext>
                </a:extLst>
              </p:cNvPr>
              <p:cNvSpPr/>
              <p:nvPr/>
            </p:nvSpPr>
            <p:spPr>
              <a:xfrm>
                <a:off x="1875099" y="480854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A9CFB74-9AC7-4F63-8DC3-F97D0D507565}"/>
                </a:ext>
              </a:extLst>
            </p:cNvPr>
            <p:cNvSpPr txBox="1"/>
            <p:nvPr/>
          </p:nvSpPr>
          <p:spPr>
            <a:xfrm>
              <a:off x="1222440" y="3942722"/>
              <a:ext cx="17234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+mj-lt"/>
                </a:rPr>
                <a:t>shared_ptr</a:t>
              </a:r>
              <a:r>
                <a:rPr lang="en-US" altLang="ko-KR" dirty="0"/>
                <a:t>&lt;T&gt;</a:t>
              </a:r>
              <a:endParaRPr lang="ko-KR" altLang="en-US" dirty="0">
                <a:latin typeface="+mj-lt"/>
              </a:endParaRP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209EF7F-8DE3-418F-9BB2-D8929FED775B}"/>
              </a:ext>
            </a:extLst>
          </p:cNvPr>
          <p:cNvCxnSpPr>
            <a:cxnSpLocks/>
            <a:stCxn id="37" idx="3"/>
            <a:endCxn id="6" idx="1"/>
          </p:cNvCxnSpPr>
          <p:nvPr/>
        </p:nvCxnSpPr>
        <p:spPr>
          <a:xfrm flipV="1">
            <a:off x="3515062" y="2742161"/>
            <a:ext cx="1985035" cy="25467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DFFD121-5877-4183-A0E7-FFF8742A7848}"/>
              </a:ext>
            </a:extLst>
          </p:cNvPr>
          <p:cNvCxnSpPr>
            <a:cxnSpLocks/>
            <a:stCxn id="38" idx="3"/>
            <a:endCxn id="13" idx="1"/>
          </p:cNvCxnSpPr>
          <p:nvPr/>
        </p:nvCxnSpPr>
        <p:spPr>
          <a:xfrm flipV="1">
            <a:off x="3515062" y="4210460"/>
            <a:ext cx="1051381" cy="159725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0B86FFD-9D80-4472-AB27-E9EC3CD73AA6}"/>
              </a:ext>
            </a:extLst>
          </p:cNvPr>
          <p:cNvGrpSpPr/>
          <p:nvPr/>
        </p:nvGrpSpPr>
        <p:grpSpPr>
          <a:xfrm>
            <a:off x="8866507" y="1741249"/>
            <a:ext cx="2141805" cy="1257814"/>
            <a:chOff x="1005106" y="3898526"/>
            <a:chExt cx="2141805" cy="1469059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D5A8A9B5-965B-4E50-90DD-F81E7C2F744F}"/>
                </a:ext>
              </a:extLst>
            </p:cNvPr>
            <p:cNvGrpSpPr/>
            <p:nvPr/>
          </p:nvGrpSpPr>
          <p:grpSpPr>
            <a:xfrm>
              <a:off x="1005106" y="4334931"/>
              <a:ext cx="2141805" cy="1032654"/>
              <a:chOff x="1875099" y="4289690"/>
              <a:chExt cx="2141805" cy="1032654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10EB6093-0AD0-40B3-881B-94CD3E1D1B72}"/>
                  </a:ext>
                </a:extLst>
              </p:cNvPr>
              <p:cNvSpPr/>
              <p:nvPr/>
            </p:nvSpPr>
            <p:spPr>
              <a:xfrm>
                <a:off x="1875099" y="428969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dirty="0">
                    <a:solidFill>
                      <a:schemeClr val="tx1"/>
                    </a:solidFill>
                    <a:latin typeface="+mj-lt"/>
                  </a:rPr>
                  <a:t> to T</a:t>
                </a:r>
                <a:endParaRPr lang="ko-KR" alt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D4743CA-74B7-41C1-A1DF-C04D6C249313}"/>
                  </a:ext>
                </a:extLst>
              </p:cNvPr>
              <p:cNvSpPr/>
              <p:nvPr/>
            </p:nvSpPr>
            <p:spPr>
              <a:xfrm>
                <a:off x="1875099" y="480854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55F5037-B96C-43AC-A699-13CFBB77D2D5}"/>
                </a:ext>
              </a:extLst>
            </p:cNvPr>
            <p:cNvSpPr txBox="1"/>
            <p:nvPr/>
          </p:nvSpPr>
          <p:spPr>
            <a:xfrm>
              <a:off x="1296593" y="3898526"/>
              <a:ext cx="1558825" cy="431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+mj-lt"/>
                </a:rPr>
                <a:t>weak_ptr</a:t>
              </a:r>
              <a:r>
                <a:rPr lang="en-US" altLang="ko-KR" dirty="0"/>
                <a:t>&lt;T&gt;</a:t>
              </a:r>
              <a:endParaRPr lang="ko-KR" altLang="en-US" dirty="0">
                <a:latin typeface="+mj-lt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6FB7D29-E894-4325-93D0-20FEFFFECF1B}"/>
              </a:ext>
            </a:extLst>
          </p:cNvPr>
          <p:cNvGrpSpPr/>
          <p:nvPr/>
        </p:nvGrpSpPr>
        <p:grpSpPr>
          <a:xfrm>
            <a:off x="8867004" y="3308324"/>
            <a:ext cx="2141805" cy="1248296"/>
            <a:chOff x="1005106" y="3909642"/>
            <a:chExt cx="2141805" cy="1457943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102873AC-03AF-4803-935E-AC0E2FF442F9}"/>
                </a:ext>
              </a:extLst>
            </p:cNvPr>
            <p:cNvGrpSpPr/>
            <p:nvPr/>
          </p:nvGrpSpPr>
          <p:grpSpPr>
            <a:xfrm>
              <a:off x="1005106" y="4334931"/>
              <a:ext cx="2141805" cy="1032654"/>
              <a:chOff x="1875099" y="4289690"/>
              <a:chExt cx="2141805" cy="1032654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2116AA0-61BF-4FC3-A586-19D0D50F51D1}"/>
                  </a:ext>
                </a:extLst>
              </p:cNvPr>
              <p:cNvSpPr/>
              <p:nvPr/>
            </p:nvSpPr>
            <p:spPr>
              <a:xfrm>
                <a:off x="1875099" y="428969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dirty="0">
                    <a:solidFill>
                      <a:schemeClr val="tx1"/>
                    </a:solidFill>
                    <a:latin typeface="+mj-lt"/>
                  </a:rPr>
                  <a:t> to T</a:t>
                </a:r>
                <a:endParaRPr lang="ko-KR" alt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015E7B8-01D2-4ED3-A273-3B47C57EA904}"/>
                  </a:ext>
                </a:extLst>
              </p:cNvPr>
              <p:cNvSpPr/>
              <p:nvPr/>
            </p:nvSpPr>
            <p:spPr>
              <a:xfrm>
                <a:off x="1875099" y="480854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5A80FBC-643B-40C3-9D0E-105784F3EC02}"/>
                </a:ext>
              </a:extLst>
            </p:cNvPr>
            <p:cNvSpPr txBox="1"/>
            <p:nvPr/>
          </p:nvSpPr>
          <p:spPr>
            <a:xfrm>
              <a:off x="1296594" y="3909642"/>
              <a:ext cx="1558825" cy="431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+mj-lt"/>
                </a:rPr>
                <a:t>weak_ptr</a:t>
              </a:r>
              <a:r>
                <a:rPr lang="en-US" altLang="ko-KR" dirty="0"/>
                <a:t>&lt;T&gt;</a:t>
              </a:r>
              <a:endParaRPr lang="ko-KR" altLang="en-US" dirty="0">
                <a:latin typeface="+mj-lt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D86CB1D-0A93-41A2-B657-E093911162C7}"/>
              </a:ext>
            </a:extLst>
          </p:cNvPr>
          <p:cNvGrpSpPr/>
          <p:nvPr/>
        </p:nvGrpSpPr>
        <p:grpSpPr>
          <a:xfrm>
            <a:off x="8866507" y="4999792"/>
            <a:ext cx="2141805" cy="1252616"/>
            <a:chOff x="1005106" y="3904597"/>
            <a:chExt cx="2141805" cy="1462988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F64C1EE6-FCA3-4242-9690-485243648B83}"/>
                </a:ext>
              </a:extLst>
            </p:cNvPr>
            <p:cNvGrpSpPr/>
            <p:nvPr/>
          </p:nvGrpSpPr>
          <p:grpSpPr>
            <a:xfrm>
              <a:off x="1005106" y="4334931"/>
              <a:ext cx="2141805" cy="1032654"/>
              <a:chOff x="1875099" y="4289690"/>
              <a:chExt cx="2141805" cy="1032654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D282EEEE-6F9B-495A-827F-23958997E2B9}"/>
                  </a:ext>
                </a:extLst>
              </p:cNvPr>
              <p:cNvSpPr/>
              <p:nvPr/>
            </p:nvSpPr>
            <p:spPr>
              <a:xfrm>
                <a:off x="1875099" y="428969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dirty="0">
                    <a:solidFill>
                      <a:schemeClr val="tx1"/>
                    </a:solidFill>
                    <a:latin typeface="+mj-lt"/>
                  </a:rPr>
                  <a:t> to T</a:t>
                </a:r>
                <a:endParaRPr lang="ko-KR" alt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7D1E84D4-682F-40E7-84AF-F03836AD62F7}"/>
                  </a:ext>
                </a:extLst>
              </p:cNvPr>
              <p:cNvSpPr/>
              <p:nvPr/>
            </p:nvSpPr>
            <p:spPr>
              <a:xfrm>
                <a:off x="1875099" y="480854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65FF5D3-F8C3-43FB-83BE-8A68F2AC4CBC}"/>
                </a:ext>
              </a:extLst>
            </p:cNvPr>
            <p:cNvSpPr txBox="1"/>
            <p:nvPr/>
          </p:nvSpPr>
          <p:spPr>
            <a:xfrm>
              <a:off x="1296595" y="3904597"/>
              <a:ext cx="1558825" cy="431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+mj-lt"/>
                </a:rPr>
                <a:t>weak_ptr</a:t>
              </a:r>
              <a:r>
                <a:rPr lang="en-US" altLang="ko-KR" dirty="0"/>
                <a:t>&lt;T&gt;</a:t>
              </a:r>
              <a:endParaRPr lang="ko-KR" altLang="en-US" dirty="0">
                <a:latin typeface="+mj-lt"/>
              </a:endParaRP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82DE4AC-4FD9-4E98-8370-1C98398F7E1A}"/>
              </a:ext>
            </a:extLst>
          </p:cNvPr>
          <p:cNvCxnSpPr>
            <a:cxnSpLocks/>
            <a:stCxn id="49" idx="1"/>
            <a:endCxn id="6" idx="3"/>
          </p:cNvCxnSpPr>
          <p:nvPr/>
        </p:nvCxnSpPr>
        <p:spPr>
          <a:xfrm flipH="1">
            <a:off x="6691901" y="2334862"/>
            <a:ext cx="2174606" cy="40729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084C659-AA43-4025-9822-6F7D3CA804D1}"/>
              </a:ext>
            </a:extLst>
          </p:cNvPr>
          <p:cNvCxnSpPr>
            <a:cxnSpLocks/>
            <a:stCxn id="54" idx="1"/>
            <a:endCxn id="6" idx="3"/>
          </p:cNvCxnSpPr>
          <p:nvPr/>
        </p:nvCxnSpPr>
        <p:spPr>
          <a:xfrm flipH="1" flipV="1">
            <a:off x="6691901" y="2742161"/>
            <a:ext cx="2175103" cy="115025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E9A3097-1AE6-4567-9E81-B11D1DA5CB96}"/>
              </a:ext>
            </a:extLst>
          </p:cNvPr>
          <p:cNvCxnSpPr>
            <a:cxnSpLocks/>
            <a:stCxn id="59" idx="1"/>
            <a:endCxn id="6" idx="3"/>
          </p:cNvCxnSpPr>
          <p:nvPr/>
        </p:nvCxnSpPr>
        <p:spPr>
          <a:xfrm flipH="1" flipV="1">
            <a:off x="6691901" y="2742161"/>
            <a:ext cx="2174606" cy="284604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902FC0A-A0F2-4A47-9761-9A844A4201AA}"/>
              </a:ext>
            </a:extLst>
          </p:cNvPr>
          <p:cNvCxnSpPr>
            <a:cxnSpLocks/>
            <a:stCxn id="50" idx="1"/>
            <a:endCxn id="13" idx="3"/>
          </p:cNvCxnSpPr>
          <p:nvPr/>
        </p:nvCxnSpPr>
        <p:spPr>
          <a:xfrm flipH="1">
            <a:off x="7625557" y="2779103"/>
            <a:ext cx="1240950" cy="143135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8C17EBE-157D-4838-A03C-DE2DEA2F1887}"/>
              </a:ext>
            </a:extLst>
          </p:cNvPr>
          <p:cNvCxnSpPr>
            <a:cxnSpLocks/>
            <a:stCxn id="55" idx="1"/>
            <a:endCxn id="13" idx="3"/>
          </p:cNvCxnSpPr>
          <p:nvPr/>
        </p:nvCxnSpPr>
        <p:spPr>
          <a:xfrm flipH="1" flipV="1">
            <a:off x="7625557" y="4210460"/>
            <a:ext cx="1241447" cy="1262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926FFE6-D6FF-4470-9481-FDE21B4B71BD}"/>
              </a:ext>
            </a:extLst>
          </p:cNvPr>
          <p:cNvCxnSpPr>
            <a:cxnSpLocks/>
            <a:stCxn id="60" idx="1"/>
            <a:endCxn id="13" idx="3"/>
          </p:cNvCxnSpPr>
          <p:nvPr/>
        </p:nvCxnSpPr>
        <p:spPr>
          <a:xfrm flipH="1" flipV="1">
            <a:off x="7625557" y="4210460"/>
            <a:ext cx="1240950" cy="18219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5F548E6-9828-4BEA-8C76-73025D0DF363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9B7E389-F454-4F31-93CB-58D6385618BC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9DBB053-EB02-4888-A835-9586A823BB27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07E94163-7730-4C27-BE77-9076262B04CF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5137DC1D-557D-4991-8830-24D1E5968CD3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126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86644-F231-4743-9E7A-EA3233A0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FB9E3-5DB4-497E-8450-50769C348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Lock-free reference counting</a:t>
            </a:r>
          </a:p>
          <a:p>
            <a:pPr marL="0" indent="0">
              <a:buNone/>
            </a:pPr>
            <a:r>
              <a:rPr lang="en-US" altLang="ko-KR" sz="2000" dirty="0"/>
              <a:t>  - David L. </a:t>
            </a:r>
            <a:r>
              <a:rPr lang="en-US" altLang="ko-KR" sz="2000" dirty="0" err="1"/>
              <a:t>Detlefs</a:t>
            </a:r>
            <a:r>
              <a:rPr lang="en-US" altLang="ko-KR" sz="2000" dirty="0"/>
              <a:t>, Paul A. Martin, Mark Moir, Guy L. Steele Jr</a:t>
            </a:r>
          </a:p>
          <a:p>
            <a:pPr marL="0" indent="0">
              <a:buNone/>
            </a:pPr>
            <a:r>
              <a:rPr lang="en-US" altLang="ko-KR" sz="2000" dirty="0"/>
              <a:t>  - “reference counting</a:t>
            </a:r>
            <a:r>
              <a:rPr lang="ko-KR" altLang="en-US" sz="2000" dirty="0"/>
              <a:t>기술을 기반으로 하는 </a:t>
            </a:r>
            <a:r>
              <a:rPr lang="en-US" altLang="ko-KR" sz="2000" dirty="0"/>
              <a:t>CAS</a:t>
            </a:r>
            <a:r>
              <a:rPr lang="ko-KR" altLang="en-US" sz="2000" dirty="0"/>
              <a:t>작업 방법론</a:t>
            </a:r>
            <a:r>
              <a:rPr lang="en-US" altLang="ko-KR" sz="2000" dirty="0"/>
              <a:t>”</a:t>
            </a:r>
          </a:p>
          <a:p>
            <a:endParaRPr lang="en-US" altLang="ko-KR" b="1" dirty="0"/>
          </a:p>
          <a:p>
            <a:r>
              <a:rPr lang="en-US" altLang="ko-KR" dirty="0"/>
              <a:t>Practical and Efficient Lock-Free Garbage Collection </a:t>
            </a:r>
          </a:p>
          <a:p>
            <a:pPr marL="0" indent="0">
              <a:buNone/>
            </a:pPr>
            <a:r>
              <a:rPr lang="en-US" altLang="ko-KR" dirty="0"/>
              <a:t>       Based on Reference Counting</a:t>
            </a:r>
          </a:p>
          <a:p>
            <a:pPr marL="0" indent="0">
              <a:buNone/>
            </a:pPr>
            <a:r>
              <a:rPr lang="en-US" altLang="ko-KR" sz="2000" dirty="0"/>
              <a:t>  - Anders </a:t>
            </a:r>
            <a:r>
              <a:rPr lang="en-US" altLang="ko-KR" sz="2000" dirty="0" err="1"/>
              <a:t>Gidenstam</a:t>
            </a:r>
            <a:r>
              <a:rPr lang="en-US" altLang="ko-KR" sz="2000" dirty="0"/>
              <a:t> Marina </a:t>
            </a:r>
            <a:r>
              <a:rPr lang="en-US" altLang="ko-KR" sz="2000" dirty="0" err="1"/>
              <a:t>Paapatriantafilou</a:t>
            </a:r>
            <a:r>
              <a:rPr lang="en-US" altLang="ko-KR" sz="2000" dirty="0"/>
              <a:t> </a:t>
            </a:r>
            <a:r>
              <a:rPr lang="en-US" altLang="ko-KR" sz="2000" dirty="0" err="1"/>
              <a:t>Hakan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Sundell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- “Lock-Free</a:t>
            </a:r>
            <a:r>
              <a:rPr lang="ko-KR" altLang="en-US" sz="2000" dirty="0"/>
              <a:t> 동적 자료구조와 사용하기 위한 효율적</a:t>
            </a:r>
            <a:r>
              <a:rPr lang="en-US" altLang="ko-KR" sz="2000" dirty="0"/>
              <a:t>, </a:t>
            </a:r>
            <a:r>
              <a:rPr lang="ko-KR" altLang="en-US" sz="2000" dirty="0"/>
              <a:t>실용적 </a:t>
            </a:r>
            <a:r>
              <a:rPr lang="en-US" altLang="ko-KR" sz="2000" dirty="0"/>
              <a:t>Garbage collection </a:t>
            </a:r>
            <a:r>
              <a:rPr lang="ko-KR" altLang="en-US" sz="2000" dirty="0"/>
              <a:t>구현</a:t>
            </a:r>
            <a:r>
              <a:rPr lang="en-US" altLang="ko-KR" sz="2000" dirty="0"/>
              <a:t>”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74DFA9F-903B-43C9-A054-70565EF13956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2F6084D-3887-4C56-9F25-FAA37407FDCB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180D8C4-D98B-47AD-9A9B-F27CF33A8950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539A5CA1-7369-4124-BC0E-C879ADCF9A61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FFBC1DA-9601-412A-BE22-246507C5D9FF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172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86644-F231-4743-9E7A-EA3233A0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연구 방법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7D35AC3-0A48-4661-9A24-7CEB23C30368}"/>
              </a:ext>
            </a:extLst>
          </p:cNvPr>
          <p:cNvSpPr/>
          <p:nvPr/>
        </p:nvSpPr>
        <p:spPr>
          <a:xfrm>
            <a:off x="5066789" y="3787909"/>
            <a:ext cx="464634" cy="3377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80FAFC3-B284-40F8-B3E0-F12DBA5AB4DA}"/>
              </a:ext>
            </a:extLst>
          </p:cNvPr>
          <p:cNvGrpSpPr/>
          <p:nvPr/>
        </p:nvGrpSpPr>
        <p:grpSpPr>
          <a:xfrm>
            <a:off x="612741" y="1950865"/>
            <a:ext cx="4170556" cy="4215161"/>
            <a:chOff x="423746" y="2040673"/>
            <a:chExt cx="4170556" cy="4215161"/>
          </a:xfrm>
        </p:grpSpPr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D361D5CC-C054-4AE3-AC1A-9CE7A3924F87}"/>
                </a:ext>
              </a:extLst>
            </p:cNvPr>
            <p:cNvSpPr/>
            <p:nvPr/>
          </p:nvSpPr>
          <p:spPr>
            <a:xfrm rot="5400000">
              <a:off x="2275440" y="3912245"/>
              <a:ext cx="464634" cy="337725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C00CD8A-C3C6-4037-89FF-E6307C2D8D5A}"/>
                </a:ext>
              </a:extLst>
            </p:cNvPr>
            <p:cNvSpPr/>
            <p:nvPr/>
          </p:nvSpPr>
          <p:spPr>
            <a:xfrm>
              <a:off x="423746" y="2040673"/>
              <a:ext cx="4170556" cy="42151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5807C91-4F08-4795-94FB-90C5387247A7}"/>
                </a:ext>
              </a:extLst>
            </p:cNvPr>
            <p:cNvGrpSpPr/>
            <p:nvPr/>
          </p:nvGrpSpPr>
          <p:grpSpPr>
            <a:xfrm>
              <a:off x="625712" y="2178791"/>
              <a:ext cx="3766620" cy="1524429"/>
              <a:chOff x="775492" y="1843088"/>
              <a:chExt cx="3766620" cy="1524429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B1A9DD03-0B52-47D2-9B28-3A056772450C}"/>
                  </a:ext>
                </a:extLst>
              </p:cNvPr>
              <p:cNvGrpSpPr/>
              <p:nvPr/>
            </p:nvGrpSpPr>
            <p:grpSpPr>
              <a:xfrm>
                <a:off x="775494" y="1883743"/>
                <a:ext cx="3766618" cy="1483774"/>
                <a:chOff x="1573762" y="2622415"/>
                <a:chExt cx="3766618" cy="1483774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pic>
              <p:nvPicPr>
                <p:cNvPr id="5" name="그림 4">
                  <a:extLst>
                    <a:ext uri="{FF2B5EF4-FFF2-40B4-BE49-F238E27FC236}">
                      <a16:creationId xmlns:a16="http://schemas.microsoft.com/office/drawing/2014/main" id="{814B565E-1C09-438C-A75C-55D6582B4C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706329" y="2622415"/>
                  <a:ext cx="3501483" cy="1073788"/>
                </a:xfrm>
                <a:prstGeom prst="rect">
                  <a:avLst/>
                </a:prstGeom>
                <a:grpFill/>
              </p:spPr>
            </p:pic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416359F-E1F0-4A4E-9CD8-F00ACD1939AF}"/>
                    </a:ext>
                  </a:extLst>
                </p:cNvPr>
                <p:cNvSpPr txBox="1"/>
                <p:nvPr/>
              </p:nvSpPr>
              <p:spPr>
                <a:xfrm>
                  <a:off x="1573762" y="3736857"/>
                  <a:ext cx="3766618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std::</a:t>
                  </a:r>
                  <a:r>
                    <a:rPr lang="en-US" altLang="ko-KR" dirty="0" err="1"/>
                    <a:t>shared_ptr</a:t>
                  </a:r>
                  <a:r>
                    <a:rPr lang="en-US" altLang="ko-KR" dirty="0"/>
                    <a:t> &amp; std:: </a:t>
                  </a:r>
                  <a:r>
                    <a:rPr lang="en-US" altLang="ko-KR" dirty="0" err="1"/>
                    <a:t>weak_ptr</a:t>
                  </a:r>
                  <a:endParaRPr lang="ko-KR" altLang="en-US" dirty="0"/>
                </a:p>
              </p:txBody>
            </p:sp>
          </p:grp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7D1617A-D9C6-4FC4-9937-A7E150A27CE1}"/>
                  </a:ext>
                </a:extLst>
              </p:cNvPr>
              <p:cNvSpPr/>
              <p:nvPr/>
            </p:nvSpPr>
            <p:spPr>
              <a:xfrm>
                <a:off x="775492" y="1843088"/>
                <a:ext cx="3766618" cy="15244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5D2C384-8C05-434B-A2A4-7D9E03003368}"/>
                </a:ext>
              </a:extLst>
            </p:cNvPr>
            <p:cNvGrpSpPr/>
            <p:nvPr/>
          </p:nvGrpSpPr>
          <p:grpSpPr>
            <a:xfrm>
              <a:off x="625712" y="4456408"/>
              <a:ext cx="3765355" cy="1670370"/>
              <a:chOff x="774309" y="4456408"/>
              <a:chExt cx="3530427" cy="167037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028E3563-0551-4483-B549-BF26425020DF}"/>
                  </a:ext>
                </a:extLst>
              </p:cNvPr>
              <p:cNvGrpSpPr/>
              <p:nvPr/>
            </p:nvGrpSpPr>
            <p:grpSpPr>
              <a:xfrm>
                <a:off x="774309" y="4474461"/>
                <a:ext cx="3529243" cy="1652317"/>
                <a:chOff x="6925061" y="2836945"/>
                <a:chExt cx="3529243" cy="1652317"/>
              </a:xfrm>
            </p:grpSpPr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3ABDEB3D-4846-4285-82D3-81D828F3AD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49361" y="2836945"/>
                  <a:ext cx="3283018" cy="1159316"/>
                </a:xfrm>
                <a:prstGeom prst="rect">
                  <a:avLst/>
                </a:prstGeom>
              </p:spPr>
            </p:pic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63B4592-1A98-42C3-A7CA-34A531D4A18E}"/>
                    </a:ext>
                  </a:extLst>
                </p:cNvPr>
                <p:cNvSpPr txBox="1"/>
                <p:nvPr/>
              </p:nvSpPr>
              <p:spPr>
                <a:xfrm>
                  <a:off x="6925061" y="4119930"/>
                  <a:ext cx="3529243" cy="36933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blocking</a:t>
                  </a:r>
                  <a:endParaRPr lang="ko-KR" altLang="en-US" dirty="0"/>
                </a:p>
              </p:txBody>
            </p:sp>
          </p:grp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D60282A-5A2E-45CB-BA3A-E36325A44235}"/>
                  </a:ext>
                </a:extLst>
              </p:cNvPr>
              <p:cNvSpPr/>
              <p:nvPr/>
            </p:nvSpPr>
            <p:spPr>
              <a:xfrm>
                <a:off x="775492" y="4456408"/>
                <a:ext cx="3529244" cy="163597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DFF1382-EA2F-499E-8573-BDF0334D906B}"/>
              </a:ext>
            </a:extLst>
          </p:cNvPr>
          <p:cNvGrpSpPr/>
          <p:nvPr/>
        </p:nvGrpSpPr>
        <p:grpSpPr>
          <a:xfrm>
            <a:off x="5814916" y="2392698"/>
            <a:ext cx="6043028" cy="3503164"/>
            <a:chOff x="5580741" y="2358336"/>
            <a:chExt cx="6043028" cy="3503164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ECE5FFA-21F1-43E7-8C71-4BC326B86AA8}"/>
                </a:ext>
              </a:extLst>
            </p:cNvPr>
            <p:cNvGrpSpPr/>
            <p:nvPr/>
          </p:nvGrpSpPr>
          <p:grpSpPr>
            <a:xfrm>
              <a:off x="5580741" y="2622933"/>
              <a:ext cx="6043028" cy="3238567"/>
              <a:chOff x="5580741" y="2622933"/>
              <a:chExt cx="6043028" cy="3238567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8A8A80D5-B184-402E-A8B4-53BB61D3C0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4312" y="2622933"/>
                <a:ext cx="5715886" cy="1101134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285B7E-DD82-4CBF-80AB-518387CD6945}"/>
                  </a:ext>
                </a:extLst>
              </p:cNvPr>
              <p:cNvSpPr txBox="1"/>
              <p:nvPr/>
            </p:nvSpPr>
            <p:spPr>
              <a:xfrm>
                <a:off x="5580741" y="5492168"/>
                <a:ext cx="6043028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non-blocking</a:t>
                </a:r>
                <a:endParaRPr lang="ko-KR" altLang="en-US" dirty="0"/>
              </a:p>
            </p:txBody>
          </p: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3B62EEF1-8A51-40F8-8F18-FC0EE223E6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44312" y="4024085"/>
                <a:ext cx="5715886" cy="1084913"/>
              </a:xfrm>
              <a:prstGeom prst="rect">
                <a:avLst/>
              </a:prstGeom>
            </p:spPr>
          </p:pic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D22460A-3243-4392-9CF8-2FD908392BDA}"/>
                </a:ext>
              </a:extLst>
            </p:cNvPr>
            <p:cNvSpPr/>
            <p:nvPr/>
          </p:nvSpPr>
          <p:spPr>
            <a:xfrm>
              <a:off x="5580741" y="2358336"/>
              <a:ext cx="6043028" cy="35031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C266F94-7617-4626-BC71-14FA77CF22C6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8BEE6BA-5E63-489D-AE78-C41520E32261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042A0B6-93F9-42E0-91F9-377E8D14E805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D7E3CD6-B6DB-41AA-BBD3-F44E1A3885D2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6C8B242F-13F5-4306-BC38-B986FA5109F3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173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8A4FD-4CCC-4822-B4C6-27DB9C9DF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49737C-904C-4BE9-A2B4-30D503FAE122}"/>
              </a:ext>
            </a:extLst>
          </p:cNvPr>
          <p:cNvGrpSpPr/>
          <p:nvPr/>
        </p:nvGrpSpPr>
        <p:grpSpPr>
          <a:xfrm>
            <a:off x="721990" y="4071904"/>
            <a:ext cx="1624667" cy="1032987"/>
            <a:chOff x="654878" y="4021570"/>
            <a:chExt cx="1624667" cy="103298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E3B4AB-6034-4103-AFFF-112F3CB88ED6}"/>
                </a:ext>
              </a:extLst>
            </p:cNvPr>
            <p:cNvSpPr txBox="1"/>
            <p:nvPr/>
          </p:nvSpPr>
          <p:spPr>
            <a:xfrm>
              <a:off x="1196144" y="4021570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10707D4-E1E0-4E06-8B78-C14188359F51}"/>
                </a:ext>
              </a:extLst>
            </p:cNvPr>
            <p:cNvSpPr/>
            <p:nvPr/>
          </p:nvSpPr>
          <p:spPr>
            <a:xfrm>
              <a:off x="654878" y="4685225"/>
              <a:ext cx="162466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관련 연구 분석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AA8B6D5-A604-4579-B0D6-F5AFF4B5955C}"/>
              </a:ext>
            </a:extLst>
          </p:cNvPr>
          <p:cNvGrpSpPr/>
          <p:nvPr/>
        </p:nvGrpSpPr>
        <p:grpSpPr>
          <a:xfrm>
            <a:off x="1703878" y="2791752"/>
            <a:ext cx="2242815" cy="1126320"/>
            <a:chOff x="1510931" y="2833697"/>
            <a:chExt cx="2242815" cy="11263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EB495BB-C308-41D2-98A1-0F3976488E37}"/>
                </a:ext>
              </a:extLst>
            </p:cNvPr>
            <p:cNvSpPr txBox="1"/>
            <p:nvPr/>
          </p:nvSpPr>
          <p:spPr>
            <a:xfrm>
              <a:off x="2361271" y="3590685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2</a:t>
              </a:r>
              <a:r>
                <a:rPr lang="ko-KR" altLang="en-US"/>
                <a:t>월</a:t>
              </a:r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EABE77F-8538-4149-B25C-F08FCC868475}"/>
                </a:ext>
              </a:extLst>
            </p:cNvPr>
            <p:cNvSpPr/>
            <p:nvPr/>
          </p:nvSpPr>
          <p:spPr>
            <a:xfrm>
              <a:off x="1510931" y="2833697"/>
              <a:ext cx="2242815" cy="3693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+mj-lt"/>
                </a:rPr>
                <a:t>Blocking shared_ptr </a:t>
              </a:r>
              <a:r>
                <a:rPr lang="ko-KR" altLang="en-US" sz="1400">
                  <a:solidFill>
                    <a:schemeClr val="tx1"/>
                  </a:solidFill>
                  <a:latin typeface="+mj-lt"/>
                </a:rPr>
                <a:t>구현</a:t>
              </a:r>
              <a:endParaRPr lang="ko-KR" altLang="en-US" sz="14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4F123F-4133-4114-9EBC-5E39932CBC99}"/>
              </a:ext>
            </a:extLst>
          </p:cNvPr>
          <p:cNvGrpSpPr/>
          <p:nvPr/>
        </p:nvGrpSpPr>
        <p:grpSpPr>
          <a:xfrm>
            <a:off x="5178845" y="2791752"/>
            <a:ext cx="2242815" cy="1126320"/>
            <a:chOff x="4566448" y="2833697"/>
            <a:chExt cx="2242815" cy="11263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25A58F-34D4-4AB7-945F-D49930532C72}"/>
                </a:ext>
              </a:extLst>
            </p:cNvPr>
            <p:cNvSpPr txBox="1"/>
            <p:nvPr/>
          </p:nvSpPr>
          <p:spPr>
            <a:xfrm>
              <a:off x="5226031" y="3590685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</a:t>
              </a:r>
              <a:r>
                <a:rPr lang="ko-KR" altLang="en-US" dirty="0"/>
                <a:t> </a:t>
              </a:r>
              <a:r>
                <a:rPr lang="en-US" altLang="ko-KR" dirty="0"/>
                <a:t>/</a:t>
              </a:r>
              <a:r>
                <a:rPr lang="ko-KR" altLang="en-US" dirty="0"/>
                <a:t> </a:t>
              </a:r>
              <a:r>
                <a:rPr lang="en-US" altLang="ko-KR" dirty="0"/>
                <a:t>6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5531A5E-37D0-4686-98B1-6C08DF3A48F1}"/>
                </a:ext>
              </a:extLst>
            </p:cNvPr>
            <p:cNvSpPr/>
            <p:nvPr/>
          </p:nvSpPr>
          <p:spPr>
            <a:xfrm>
              <a:off x="4566448" y="2833697"/>
              <a:ext cx="2242815" cy="36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Lock-free </a:t>
              </a:r>
              <a:r>
                <a:rPr lang="en-US" altLang="ko-KR" sz="1400" dirty="0" err="1">
                  <a:solidFill>
                    <a:schemeClr val="tx1"/>
                  </a:solidFill>
                  <a:latin typeface="+mj-lt"/>
                </a:rPr>
                <a:t>weak_ptr</a:t>
              </a:r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구현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CAD4B0C-9A14-4135-B6FF-947CE9F47C95}"/>
              </a:ext>
            </a:extLst>
          </p:cNvPr>
          <p:cNvGrpSpPr/>
          <p:nvPr/>
        </p:nvGrpSpPr>
        <p:grpSpPr>
          <a:xfrm>
            <a:off x="7318277" y="4075364"/>
            <a:ext cx="1811718" cy="1029464"/>
            <a:chOff x="6470988" y="4025030"/>
            <a:chExt cx="1811718" cy="102946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63620FC-43AF-4F6A-ADE9-BAC565102D8D}"/>
                </a:ext>
              </a:extLst>
            </p:cNvPr>
            <p:cNvSpPr txBox="1"/>
            <p:nvPr/>
          </p:nvSpPr>
          <p:spPr>
            <a:xfrm>
              <a:off x="7105779" y="4025030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F4B8440-EDC4-4B10-8654-DB9E0A3255D5}"/>
                </a:ext>
              </a:extLst>
            </p:cNvPr>
            <p:cNvSpPr/>
            <p:nvPr/>
          </p:nvSpPr>
          <p:spPr>
            <a:xfrm>
              <a:off x="6470988" y="4685225"/>
              <a:ext cx="1811718" cy="3692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성능 개선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4440E93-CB55-46EE-AC42-CFDC9A58BABA}"/>
              </a:ext>
            </a:extLst>
          </p:cNvPr>
          <p:cNvGrpSpPr/>
          <p:nvPr/>
        </p:nvGrpSpPr>
        <p:grpSpPr>
          <a:xfrm>
            <a:off x="9131863" y="2791751"/>
            <a:ext cx="1673160" cy="1090796"/>
            <a:chOff x="7907069" y="2833696"/>
            <a:chExt cx="1673160" cy="109079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2A5EE67-F998-43E9-92C4-F0E68AA7A28B}"/>
                </a:ext>
              </a:extLst>
            </p:cNvPr>
            <p:cNvSpPr txBox="1"/>
            <p:nvPr/>
          </p:nvSpPr>
          <p:spPr>
            <a:xfrm>
              <a:off x="8166407" y="3555160"/>
              <a:ext cx="115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</a:t>
              </a:r>
              <a:r>
                <a:rPr lang="ko-KR" altLang="en-US" dirty="0"/>
                <a:t>월 </a:t>
              </a:r>
              <a:r>
                <a:rPr lang="en-US" altLang="ko-KR" dirty="0"/>
                <a:t>/ 9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E65F8EE-C002-4777-A90E-0A7ECB0CE9D8}"/>
                </a:ext>
              </a:extLst>
            </p:cNvPr>
            <p:cNvSpPr/>
            <p:nvPr/>
          </p:nvSpPr>
          <p:spPr>
            <a:xfrm>
              <a:off x="7907069" y="2833696"/>
              <a:ext cx="1673160" cy="3692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논문 작성 및 투고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213B6B5-190A-4EBC-BC91-CE27575BD4C0}"/>
              </a:ext>
            </a:extLst>
          </p:cNvPr>
          <p:cNvGrpSpPr/>
          <p:nvPr/>
        </p:nvGrpSpPr>
        <p:grpSpPr>
          <a:xfrm>
            <a:off x="3423251" y="4030589"/>
            <a:ext cx="2348692" cy="1074302"/>
            <a:chOff x="3003801" y="3980255"/>
            <a:chExt cx="2348692" cy="107430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6F5CFCA-7D7B-4B5C-A9D8-0CF320F0F276}"/>
                </a:ext>
              </a:extLst>
            </p:cNvPr>
            <p:cNvSpPr/>
            <p:nvPr/>
          </p:nvSpPr>
          <p:spPr>
            <a:xfrm>
              <a:off x="3003801" y="4685225"/>
              <a:ext cx="2348692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Lock-free </a:t>
              </a:r>
              <a:r>
                <a:rPr lang="en-US" altLang="ko-KR" sz="1400" dirty="0" err="1">
                  <a:solidFill>
                    <a:schemeClr val="tx1"/>
                  </a:solidFill>
                  <a:latin typeface="+mj-lt"/>
                </a:rPr>
                <a:t>shared_ptr</a:t>
              </a:r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구현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FE6B1E4-7417-4043-9176-040E60E9F796}"/>
                </a:ext>
              </a:extLst>
            </p:cNvPr>
            <p:cNvSpPr txBox="1"/>
            <p:nvPr/>
          </p:nvSpPr>
          <p:spPr>
            <a:xfrm>
              <a:off x="3716322" y="3980255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r>
                <a:rPr lang="ko-KR" altLang="en-US" dirty="0"/>
                <a:t> </a:t>
              </a:r>
              <a:r>
                <a:rPr lang="en-US" altLang="ko-KR" dirty="0"/>
                <a:t>/</a:t>
              </a:r>
              <a:r>
                <a:rPr lang="ko-KR" altLang="en-US" dirty="0"/>
                <a:t> </a:t>
              </a:r>
              <a:r>
                <a:rPr lang="en-US" altLang="ko-KR" dirty="0"/>
                <a:t>4</a:t>
              </a:r>
              <a:r>
                <a:rPr lang="ko-KR" altLang="en-US" dirty="0"/>
                <a:t>월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BFA1F5C-29FD-4FFB-A423-6784CD383DD4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E1B5CA8-28B8-4964-829E-8D03C44DAD7A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8479E5F-7F79-48A6-961D-1FFE9A74C97F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DD0EAD9C-E1C0-4FFF-8ED3-A49616F40F89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9ECB35D-0277-413E-A209-12A718071F83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A807228-099B-4145-B190-E12DCC0709B8}"/>
              </a:ext>
            </a:extLst>
          </p:cNvPr>
          <p:cNvCxnSpPr>
            <a:cxnSpLocks/>
          </p:cNvCxnSpPr>
          <p:nvPr/>
        </p:nvCxnSpPr>
        <p:spPr>
          <a:xfrm>
            <a:off x="838199" y="3990793"/>
            <a:ext cx="10103599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F28331A-3AB4-405D-A653-0A00F48F8E94}"/>
              </a:ext>
            </a:extLst>
          </p:cNvPr>
          <p:cNvCxnSpPr/>
          <p:nvPr/>
        </p:nvCxnSpPr>
        <p:spPr>
          <a:xfrm>
            <a:off x="1535185" y="3895735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CA408DC-CB36-4DEF-A91C-57E516457A09}"/>
              </a:ext>
            </a:extLst>
          </p:cNvPr>
          <p:cNvCxnSpPr/>
          <p:nvPr/>
        </p:nvCxnSpPr>
        <p:spPr>
          <a:xfrm>
            <a:off x="2811710" y="3895735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A964DA1-591B-4E5B-976E-A9ED9F2FF368}"/>
              </a:ext>
            </a:extLst>
          </p:cNvPr>
          <p:cNvCxnSpPr/>
          <p:nvPr/>
        </p:nvCxnSpPr>
        <p:spPr>
          <a:xfrm>
            <a:off x="4548231" y="3861211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2FC37E2-684B-494F-B18D-6B546787A0A1}"/>
              </a:ext>
            </a:extLst>
          </p:cNvPr>
          <p:cNvCxnSpPr/>
          <p:nvPr/>
        </p:nvCxnSpPr>
        <p:spPr>
          <a:xfrm>
            <a:off x="6284752" y="3882547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3F921D4-939D-432F-86A0-41A195A8FECC}"/>
              </a:ext>
            </a:extLst>
          </p:cNvPr>
          <p:cNvCxnSpPr/>
          <p:nvPr/>
        </p:nvCxnSpPr>
        <p:spPr>
          <a:xfrm>
            <a:off x="8197442" y="3872009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F58CDC0-19FA-4986-921B-06CAE1DC989C}"/>
              </a:ext>
            </a:extLst>
          </p:cNvPr>
          <p:cNvCxnSpPr/>
          <p:nvPr/>
        </p:nvCxnSpPr>
        <p:spPr>
          <a:xfrm>
            <a:off x="9950741" y="3913324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401396C-BEE1-4498-BC8B-FB749A2CADB5}"/>
              </a:ext>
            </a:extLst>
          </p:cNvPr>
          <p:cNvGrpSpPr/>
          <p:nvPr/>
        </p:nvGrpSpPr>
        <p:grpSpPr>
          <a:xfrm>
            <a:off x="275117" y="5175083"/>
            <a:ext cx="5303557" cy="887615"/>
            <a:chOff x="275117" y="5175083"/>
            <a:chExt cx="5186115" cy="88761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7A27898-32A5-46EC-99C8-A5C03F2A1E95}"/>
                </a:ext>
              </a:extLst>
            </p:cNvPr>
            <p:cNvSpPr/>
            <p:nvPr/>
          </p:nvSpPr>
          <p:spPr>
            <a:xfrm>
              <a:off x="721989" y="5229697"/>
              <a:ext cx="4579849" cy="8081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51DC75-67C1-415D-A7FD-6FA55D2AF7EA}"/>
                </a:ext>
              </a:extLst>
            </p:cNvPr>
            <p:cNvSpPr txBox="1"/>
            <p:nvPr/>
          </p:nvSpPr>
          <p:spPr>
            <a:xfrm>
              <a:off x="275117" y="5175083"/>
              <a:ext cx="5186115" cy="887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ko-KR" sz="1200" dirty="0"/>
                <a:t>- GCC</a:t>
              </a:r>
              <a:r>
                <a:rPr lang="ko-KR" altLang="en-US" sz="1200" dirty="0"/>
                <a:t> 소스코드 분석</a:t>
              </a:r>
              <a:endParaRPr lang="en-US" altLang="ko-KR" sz="1200" dirty="0"/>
            </a:p>
            <a:p>
              <a:pPr lvl="1">
                <a:lnSpc>
                  <a:spcPct val="150000"/>
                </a:lnSpc>
              </a:pPr>
              <a:r>
                <a:rPr lang="en-US" altLang="ko-KR" sz="1200" dirty="0"/>
                <a:t>- </a:t>
              </a:r>
              <a:r>
                <a:rPr lang="en-US" altLang="ko-KR" sz="1200" dirty="0" err="1"/>
                <a:t>lock_free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구현 필요 메소드 추출</a:t>
              </a:r>
              <a:endParaRPr lang="en-US" altLang="ko-KR" sz="1200" dirty="0"/>
            </a:p>
            <a:p>
              <a:pPr lvl="1">
                <a:lnSpc>
                  <a:spcPct val="150000"/>
                </a:lnSpc>
              </a:pPr>
              <a:r>
                <a:rPr lang="en-US" altLang="ko-KR" sz="1200" dirty="0"/>
                <a:t>- reference counter </a:t>
              </a:r>
              <a:r>
                <a:rPr lang="ko-KR" altLang="en-US" sz="1200" dirty="0"/>
                <a:t>위치 및 </a:t>
              </a:r>
              <a:r>
                <a:rPr lang="en-US" altLang="ko-KR" sz="1200" dirty="0" err="1"/>
                <a:t>weak_ptr</a:t>
              </a:r>
              <a:r>
                <a:rPr lang="ko-KR" altLang="en-US" sz="1200" dirty="0"/>
                <a:t>용 </a:t>
              </a:r>
              <a:r>
                <a:rPr lang="en-US" altLang="ko-KR" sz="1200" dirty="0"/>
                <a:t>control block</a:t>
              </a:r>
              <a:r>
                <a:rPr lang="ko-KR" altLang="en-US" sz="1200" dirty="0"/>
                <a:t> 구조 분석</a:t>
              </a:r>
              <a:endParaRPr lang="en-US" altLang="ko-KR" sz="1200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7C7461E-520A-4CED-88EC-FF10493A84BF}"/>
              </a:ext>
            </a:extLst>
          </p:cNvPr>
          <p:cNvGrpSpPr/>
          <p:nvPr/>
        </p:nvGrpSpPr>
        <p:grpSpPr>
          <a:xfrm>
            <a:off x="3616664" y="1804693"/>
            <a:ext cx="4607472" cy="927667"/>
            <a:chOff x="3714079" y="1755837"/>
            <a:chExt cx="4607472" cy="927667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D8656D3-6722-41B5-BB65-0EC3FA03BACC}"/>
                </a:ext>
              </a:extLst>
            </p:cNvPr>
            <p:cNvSpPr/>
            <p:nvPr/>
          </p:nvSpPr>
          <p:spPr>
            <a:xfrm>
              <a:off x="4219662" y="1755837"/>
              <a:ext cx="4101889" cy="92766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D6580D3-D4F6-445E-909B-E63AB7D16D48}"/>
                </a:ext>
              </a:extLst>
            </p:cNvPr>
            <p:cNvSpPr/>
            <p:nvPr/>
          </p:nvSpPr>
          <p:spPr>
            <a:xfrm>
              <a:off x="3714079" y="1755838"/>
              <a:ext cx="460747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altLang="ko-KR" sz="1200" dirty="0"/>
                <a:t>CAS(Compare-And-Swap)</a:t>
              </a:r>
              <a:r>
                <a:rPr lang="ko-KR" altLang="en-US" sz="1200" dirty="0"/>
                <a:t> </a:t>
              </a:r>
              <a:endParaRPr lang="en-US" altLang="ko-KR" sz="1200" dirty="0"/>
            </a:p>
            <a:p>
              <a:pPr lvl="1"/>
              <a:r>
                <a:rPr lang="en-US" altLang="ko-KR" sz="1200" dirty="0"/>
                <a:t> - </a:t>
              </a:r>
              <a:r>
                <a:rPr lang="ko-KR" altLang="en-US" sz="1200" dirty="0"/>
                <a:t>데이터 추출 및 </a:t>
              </a:r>
              <a:r>
                <a:rPr lang="en-US" altLang="ko-KR" sz="1200" dirty="0"/>
                <a:t>word </a:t>
              </a:r>
              <a:r>
                <a:rPr lang="ko-KR" altLang="en-US" sz="1200" dirty="0"/>
                <a:t>단위 압축 시도</a:t>
              </a:r>
              <a:endParaRPr lang="en-US" altLang="ko-KR" sz="1200" dirty="0"/>
            </a:p>
            <a:p>
              <a:pPr lvl="1">
                <a:lnSpc>
                  <a:spcPct val="150000"/>
                </a:lnSpc>
              </a:pPr>
              <a:r>
                <a:rPr lang="ko-KR" altLang="en-US" sz="1200" dirty="0"/>
                <a:t>여러 단계의 </a:t>
              </a:r>
              <a:r>
                <a:rPr lang="en-US" altLang="ko-KR" sz="1200" dirty="0"/>
                <a:t>CAS</a:t>
              </a:r>
              <a:r>
                <a:rPr lang="ko-KR" altLang="en-US" sz="1200" dirty="0"/>
                <a:t>가 필요한 메소드</a:t>
              </a:r>
              <a:endParaRPr lang="en-US" altLang="ko-KR" sz="1200" dirty="0"/>
            </a:p>
            <a:p>
              <a:pPr lvl="1"/>
              <a:r>
                <a:rPr lang="en-US" altLang="ko-KR" sz="1200" dirty="0"/>
                <a:t> -</a:t>
              </a:r>
              <a:r>
                <a:rPr lang="ko-KR" altLang="en-US" sz="1200" dirty="0"/>
                <a:t> 중간 단계의 정의 및 다른 메소드에서의 중간 단계 적용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5581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6F69F-F741-4B30-BDE8-FF572A99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준비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F6AC9-4870-426E-B781-38F76C8F9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ko-KR" altLang="en-US" dirty="0"/>
              <a:t>성능을 고려한 프로그래밍 작성방법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운영체제</a:t>
            </a:r>
            <a:endParaRPr lang="en-US" altLang="ko-KR" dirty="0"/>
          </a:p>
          <a:p>
            <a:pPr lvl="1"/>
            <a:r>
              <a:rPr lang="ko-KR" altLang="en-US" dirty="0"/>
              <a:t>운영체제 동작의 이해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멀티코어 프로그래밍</a:t>
            </a:r>
            <a:endParaRPr lang="en-US" altLang="ko-KR" dirty="0"/>
          </a:p>
          <a:p>
            <a:pPr lvl="1"/>
            <a:r>
              <a:rPr lang="ko-KR" altLang="en-US" dirty="0" err="1"/>
              <a:t>멀티쓰레드</a:t>
            </a:r>
            <a:r>
              <a:rPr lang="ko-KR" altLang="en-US" dirty="0"/>
              <a:t> 알고리즘 이해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F577D84-6860-4EB2-9475-D2913F2CDB8A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3AE090-8837-4BE0-9A48-1F2D5621A9D9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5FDA8F-7A5A-4167-9461-95E07EA74C74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91DB422-BA7B-4CAC-ADB7-56D58F1E616F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CD0D319D-DFCF-48FB-9004-6D269A61A2C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11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75ACE-86E1-42F3-8B91-1065FDD62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7C041-4D0A-4144-BFBD-31B1DFFA9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연구 목적</a:t>
            </a:r>
            <a:endParaRPr lang="en-US" altLang="ko-KR" dirty="0"/>
          </a:p>
          <a:p>
            <a:r>
              <a:rPr lang="ko-KR" altLang="en-US" dirty="0"/>
              <a:t>서론</a:t>
            </a:r>
            <a:endParaRPr lang="en-US" altLang="ko-KR" dirty="0"/>
          </a:p>
          <a:p>
            <a:r>
              <a:rPr lang="ko-KR" altLang="en-US" dirty="0"/>
              <a:t>동기</a:t>
            </a:r>
            <a:endParaRPr lang="en-US" altLang="ko-KR" dirty="0"/>
          </a:p>
          <a:p>
            <a:r>
              <a:rPr lang="ko-KR" altLang="en-US" dirty="0"/>
              <a:t>배경</a:t>
            </a:r>
            <a:endParaRPr lang="en-US" altLang="ko-KR" dirty="0"/>
          </a:p>
          <a:p>
            <a:r>
              <a:rPr lang="ko-KR" altLang="en-US" dirty="0"/>
              <a:t>관련 연구</a:t>
            </a:r>
            <a:endParaRPr lang="en-US" altLang="ko-KR" dirty="0"/>
          </a:p>
          <a:p>
            <a:r>
              <a:rPr lang="ko-KR" altLang="en-US" dirty="0"/>
              <a:t>연구 방법</a:t>
            </a:r>
            <a:endParaRPr lang="en-US" altLang="ko-KR" dirty="0"/>
          </a:p>
          <a:p>
            <a:r>
              <a:rPr lang="ko-KR" altLang="en-US" dirty="0"/>
              <a:t>개발 일정</a:t>
            </a:r>
            <a:endParaRPr lang="en-US" altLang="ko-KR" dirty="0"/>
          </a:p>
          <a:p>
            <a:r>
              <a:rPr lang="ko-KR" altLang="en-US" dirty="0"/>
              <a:t>준비 현황</a:t>
            </a:r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5F92B07-2471-4E4F-A8E9-605C65DDA9B1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  <a:solidFill>
            <a:srgbClr val="FFC000"/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93BDFD2-60BC-4857-B1EF-854F5CF3E672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CFAA71-1465-4DED-80A2-889C5C0C6AF1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87F577AB-EC99-4F09-8045-8A451BD704CA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4F1D7A01-D827-4EA3-9EAB-1692CBCCBA47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57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6F69F-F741-4B30-BDE8-FF572A99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연구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F6AC9-4870-426E-B781-38F76C8F9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소스 분석 능력 향상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Non-Blocking </a:t>
            </a:r>
            <a:r>
              <a:rPr lang="ko-KR" altLang="en-US" dirty="0"/>
              <a:t>알고리즘 이해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Lock-free </a:t>
            </a:r>
            <a:r>
              <a:rPr lang="en-US" altLang="ko-KR" dirty="0" err="1"/>
              <a:t>atomic_shared_ptr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F577D84-6860-4EB2-9475-D2913F2CDB8A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3AE090-8837-4BE0-9A48-1F2D5621A9D9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5FDA8F-7A5A-4167-9461-95E07EA74C74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91DB422-BA7B-4CAC-ADB7-56D58F1E616F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CD0D319D-DFCF-48FB-9004-6D269A61A2C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38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AB48A-9049-458E-A9B0-5CBE2347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E133B-B0F8-4D1F-AEE7-88BE3D4BC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 err="1"/>
              <a:t>shared_ptr</a:t>
            </a:r>
            <a:endParaRPr lang="en-US" altLang="ko-KR" dirty="0"/>
          </a:p>
          <a:p>
            <a:pPr lvl="1"/>
            <a:r>
              <a:rPr lang="en-US" altLang="ko-KR" dirty="0"/>
              <a:t>C++11</a:t>
            </a:r>
            <a:r>
              <a:rPr lang="ko-KR" altLang="en-US" dirty="0"/>
              <a:t>에서 제안된 스마트 포인터의 일종</a:t>
            </a:r>
            <a:endParaRPr lang="en-US" altLang="ko-KR" dirty="0"/>
          </a:p>
          <a:p>
            <a:pPr lvl="1"/>
            <a:r>
              <a:rPr lang="ko-KR" altLang="en-US" dirty="0"/>
              <a:t>객체에 </a:t>
            </a:r>
            <a:r>
              <a:rPr lang="en-US" altLang="ko-KR" dirty="0"/>
              <a:t>reference counter</a:t>
            </a:r>
            <a:r>
              <a:rPr lang="ko-KR" altLang="en-US" dirty="0"/>
              <a:t>를 추가</a:t>
            </a:r>
            <a:r>
              <a:rPr lang="en-US" altLang="ko-KR" dirty="0"/>
              <a:t>, </a:t>
            </a:r>
          </a:p>
          <a:p>
            <a:pPr marL="457200" lvl="1" indent="0">
              <a:buNone/>
            </a:pPr>
            <a:r>
              <a:rPr lang="ko-KR" altLang="en-US" dirty="0"/>
              <a:t>    앞으로 쓰이지 않을 객체를 판별해 자동 삭제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50095A-C31F-4405-BF04-67497295B99D}"/>
              </a:ext>
            </a:extLst>
          </p:cNvPr>
          <p:cNvSpPr/>
          <p:nvPr/>
        </p:nvSpPr>
        <p:spPr>
          <a:xfrm>
            <a:off x="3230904" y="4372338"/>
            <a:ext cx="1191804" cy="513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T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6A27C3B-F46B-42DA-9737-B03BE99E031A}"/>
              </a:ext>
            </a:extLst>
          </p:cNvPr>
          <p:cNvGrpSpPr/>
          <p:nvPr/>
        </p:nvGrpSpPr>
        <p:grpSpPr>
          <a:xfrm>
            <a:off x="365206" y="4372338"/>
            <a:ext cx="2586114" cy="1032654"/>
            <a:chOff x="560797" y="4334931"/>
            <a:chExt cx="2586114" cy="103265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E3A2BC6-5252-4B9C-B366-488A877AED58}"/>
                </a:ext>
              </a:extLst>
            </p:cNvPr>
            <p:cNvGrpSpPr/>
            <p:nvPr/>
          </p:nvGrpSpPr>
          <p:grpSpPr>
            <a:xfrm>
              <a:off x="1005106" y="4334931"/>
              <a:ext cx="2141805" cy="1032654"/>
              <a:chOff x="1875099" y="4289690"/>
              <a:chExt cx="2141805" cy="1032654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154B947-AB05-4343-97A1-8541C1632F69}"/>
                  </a:ext>
                </a:extLst>
              </p:cNvPr>
              <p:cNvSpPr/>
              <p:nvPr/>
            </p:nvSpPr>
            <p:spPr>
              <a:xfrm>
                <a:off x="1875099" y="428969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dirty="0">
                    <a:solidFill>
                      <a:schemeClr val="tx1"/>
                    </a:solidFill>
                    <a:latin typeface="+mj-lt"/>
                  </a:rPr>
                  <a:t> to T</a:t>
                </a:r>
                <a:endParaRPr lang="ko-KR" alt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E20BD21-0F67-4DB4-95E6-587A7BA8210D}"/>
                  </a:ext>
                </a:extLst>
              </p:cNvPr>
              <p:cNvSpPr/>
              <p:nvPr/>
            </p:nvSpPr>
            <p:spPr>
              <a:xfrm>
                <a:off x="1875099" y="480854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6E7240E-CEC7-4798-9B6D-F61EEC47BA74}"/>
                </a:ext>
              </a:extLst>
            </p:cNvPr>
            <p:cNvSpPr txBox="1"/>
            <p:nvPr/>
          </p:nvSpPr>
          <p:spPr>
            <a:xfrm>
              <a:off x="560797" y="4664068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p1</a:t>
              </a:r>
              <a:endParaRPr lang="ko-KR" altLang="en-US" dirty="0">
                <a:latin typeface="+mj-lt"/>
              </a:endParaRPr>
            </a:p>
          </p:txBody>
        </p: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CE44FFC-E7F1-46DD-AF4F-49ED9964B3DF}"/>
              </a:ext>
            </a:extLst>
          </p:cNvPr>
          <p:cNvCxnSpPr>
            <a:cxnSpLocks/>
            <a:stCxn id="13" idx="3"/>
            <a:endCxn id="25" idx="1"/>
          </p:cNvCxnSpPr>
          <p:nvPr/>
        </p:nvCxnSpPr>
        <p:spPr>
          <a:xfrm>
            <a:off x="2951320" y="4629240"/>
            <a:ext cx="27958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F19A87-710B-4BDD-BE32-17A673CEB396}"/>
              </a:ext>
            </a:extLst>
          </p:cNvPr>
          <p:cNvSpPr/>
          <p:nvPr/>
        </p:nvSpPr>
        <p:spPr>
          <a:xfrm>
            <a:off x="3228723" y="5082541"/>
            <a:ext cx="2355918" cy="8823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Control Block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Ref Count = 1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0ECB134-9F7D-45A7-94C6-10D846DC222F}"/>
              </a:ext>
            </a:extLst>
          </p:cNvPr>
          <p:cNvCxnSpPr>
            <a:stCxn id="14" idx="3"/>
            <a:endCxn id="37" idx="1"/>
          </p:cNvCxnSpPr>
          <p:nvPr/>
        </p:nvCxnSpPr>
        <p:spPr>
          <a:xfrm>
            <a:off x="2951320" y="5148090"/>
            <a:ext cx="277403" cy="3756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C8B11AD-2E5A-4165-A758-96984F52869F}"/>
              </a:ext>
            </a:extLst>
          </p:cNvPr>
          <p:cNvSpPr/>
          <p:nvPr/>
        </p:nvSpPr>
        <p:spPr>
          <a:xfrm>
            <a:off x="9310270" y="4272135"/>
            <a:ext cx="1191804" cy="513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T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9C451D0-1347-45D7-BE42-183DF0C0DD97}"/>
              </a:ext>
            </a:extLst>
          </p:cNvPr>
          <p:cNvGrpSpPr/>
          <p:nvPr/>
        </p:nvGrpSpPr>
        <p:grpSpPr>
          <a:xfrm>
            <a:off x="5831167" y="4010187"/>
            <a:ext cx="2586114" cy="1032654"/>
            <a:chOff x="6134365" y="4147741"/>
            <a:chExt cx="2586114" cy="1032654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6920EDF-FEED-42F4-8B3E-096842CBDFEA}"/>
                </a:ext>
              </a:extLst>
            </p:cNvPr>
            <p:cNvGrpSpPr/>
            <p:nvPr/>
          </p:nvGrpSpPr>
          <p:grpSpPr>
            <a:xfrm>
              <a:off x="6578674" y="4147741"/>
              <a:ext cx="2141805" cy="1032654"/>
              <a:chOff x="1875099" y="4289690"/>
              <a:chExt cx="2141805" cy="1032654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99BD001-D86F-407D-ACEC-97F3F8A4EC5B}"/>
                  </a:ext>
                </a:extLst>
              </p:cNvPr>
              <p:cNvSpPr/>
              <p:nvPr/>
            </p:nvSpPr>
            <p:spPr>
              <a:xfrm>
                <a:off x="1875099" y="428969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dirty="0">
                    <a:solidFill>
                      <a:schemeClr val="tx1"/>
                    </a:solidFill>
                    <a:latin typeface="+mj-lt"/>
                  </a:rPr>
                  <a:t> to T</a:t>
                </a:r>
                <a:endParaRPr lang="ko-KR" alt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8992EB70-E495-4539-A0BA-70383698E481}"/>
                  </a:ext>
                </a:extLst>
              </p:cNvPr>
              <p:cNvSpPr/>
              <p:nvPr/>
            </p:nvSpPr>
            <p:spPr>
              <a:xfrm>
                <a:off x="1875099" y="480854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B66E88-7D92-4F71-863A-7D8720E4E456}"/>
                </a:ext>
              </a:extLst>
            </p:cNvPr>
            <p:cNvSpPr txBox="1"/>
            <p:nvPr/>
          </p:nvSpPr>
          <p:spPr>
            <a:xfrm>
              <a:off x="6134365" y="4476878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p1</a:t>
              </a:r>
              <a:endParaRPr lang="ko-KR" altLang="en-US" dirty="0">
                <a:latin typeface="+mj-lt"/>
              </a:endParaRPr>
            </a:p>
          </p:txBody>
        </p: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DB18C7A-0791-42E1-9A7C-FF65BAB40CF4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8417281" y="4267089"/>
            <a:ext cx="892989" cy="26194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88E5E06-4088-4C3E-920A-187F74DF6830}"/>
              </a:ext>
            </a:extLst>
          </p:cNvPr>
          <p:cNvSpPr/>
          <p:nvPr/>
        </p:nvSpPr>
        <p:spPr>
          <a:xfrm>
            <a:off x="9310270" y="5144309"/>
            <a:ext cx="2355918" cy="8823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Control Block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Ref Count = 2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0DF192D-1F9E-4ABC-9C9B-A52B5299FC6A}"/>
              </a:ext>
            </a:extLst>
          </p:cNvPr>
          <p:cNvCxnSpPr>
            <a:stCxn id="43" idx="3"/>
            <a:endCxn id="47" idx="1"/>
          </p:cNvCxnSpPr>
          <p:nvPr/>
        </p:nvCxnSpPr>
        <p:spPr>
          <a:xfrm>
            <a:off x="8417281" y="4785939"/>
            <a:ext cx="892989" cy="7995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2A173F7-061B-4748-9603-7C0ED3B31E1A}"/>
              </a:ext>
            </a:extLst>
          </p:cNvPr>
          <p:cNvGrpSpPr/>
          <p:nvPr/>
        </p:nvGrpSpPr>
        <p:grpSpPr>
          <a:xfrm>
            <a:off x="5831167" y="5144309"/>
            <a:ext cx="2586114" cy="1032654"/>
            <a:chOff x="6134365" y="4147741"/>
            <a:chExt cx="2586114" cy="1032654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9BE52AB4-BC24-427A-9776-3608093B9507}"/>
                </a:ext>
              </a:extLst>
            </p:cNvPr>
            <p:cNvGrpSpPr/>
            <p:nvPr/>
          </p:nvGrpSpPr>
          <p:grpSpPr>
            <a:xfrm>
              <a:off x="6578674" y="4147741"/>
              <a:ext cx="2141805" cy="1032654"/>
              <a:chOff x="1875099" y="4289690"/>
              <a:chExt cx="2141805" cy="1032654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BDD9C8B-1A3F-42D5-B13D-AC578D487F17}"/>
                  </a:ext>
                </a:extLst>
              </p:cNvPr>
              <p:cNvSpPr/>
              <p:nvPr/>
            </p:nvSpPr>
            <p:spPr>
              <a:xfrm>
                <a:off x="1875099" y="428969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dirty="0">
                    <a:solidFill>
                      <a:schemeClr val="tx1"/>
                    </a:solidFill>
                    <a:latin typeface="+mj-lt"/>
                  </a:rPr>
                  <a:t> to T</a:t>
                </a:r>
                <a:endParaRPr lang="ko-KR" alt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58E820C-29D0-4F91-9314-A8283AC1A25E}"/>
                  </a:ext>
                </a:extLst>
              </p:cNvPr>
              <p:cNvSpPr/>
              <p:nvPr/>
            </p:nvSpPr>
            <p:spPr>
              <a:xfrm>
                <a:off x="1875099" y="480854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88D3BD4-95D6-42A0-AE78-A6D81C374780}"/>
                </a:ext>
              </a:extLst>
            </p:cNvPr>
            <p:cNvSpPr txBox="1"/>
            <p:nvPr/>
          </p:nvSpPr>
          <p:spPr>
            <a:xfrm>
              <a:off x="6134365" y="4476878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p2</a:t>
              </a:r>
              <a:endParaRPr lang="ko-KR" altLang="en-US" dirty="0">
                <a:latin typeface="+mj-lt"/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9C6E4E2-6B6C-4A06-B0FE-9F4E65BAB63A}"/>
              </a:ext>
            </a:extLst>
          </p:cNvPr>
          <p:cNvCxnSpPr>
            <a:stCxn id="53" idx="3"/>
            <a:endCxn id="44" idx="1"/>
          </p:cNvCxnSpPr>
          <p:nvPr/>
        </p:nvCxnSpPr>
        <p:spPr>
          <a:xfrm flipV="1">
            <a:off x="8417281" y="4529037"/>
            <a:ext cx="892989" cy="87217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70382BE-EDE9-47FD-BDC9-F7380F42D893}"/>
              </a:ext>
            </a:extLst>
          </p:cNvPr>
          <p:cNvCxnSpPr>
            <a:stCxn id="54" idx="3"/>
            <a:endCxn id="47" idx="1"/>
          </p:cNvCxnSpPr>
          <p:nvPr/>
        </p:nvCxnSpPr>
        <p:spPr>
          <a:xfrm flipV="1">
            <a:off x="8417281" y="5585494"/>
            <a:ext cx="892989" cy="3345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A84EC4F-4717-4DBF-A427-B2AFCE39F179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1E21706-4900-444A-A29F-A3D691BBD373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3BAC662-48F8-4E9D-8B5A-2530A6716C12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14E80592-551B-4FA6-8D94-D3993E0DC966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237CCFD6-71FA-493C-B333-7FED44C1169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15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AB48A-9049-458E-A9B0-5CBE2347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E133B-B0F8-4D1F-AEE7-88BE3D4BC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 err="1"/>
              <a:t>멀티쓰레딩에서의</a:t>
            </a:r>
            <a:r>
              <a:rPr lang="ko-KR" altLang="en-US" dirty="0"/>
              <a:t> 문제점</a:t>
            </a:r>
            <a:endParaRPr lang="en-US" altLang="ko-KR" dirty="0"/>
          </a:p>
          <a:p>
            <a:pPr lvl="1"/>
            <a:r>
              <a:rPr lang="en-US" altLang="ko-KR" dirty="0" err="1"/>
              <a:t>shared_ptr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en-US" altLang="ko-KR" dirty="0"/>
              <a:t>update</a:t>
            </a:r>
            <a:r>
              <a:rPr lang="ko-KR" altLang="en-US" dirty="0"/>
              <a:t>가 원자적</a:t>
            </a:r>
            <a:r>
              <a:rPr lang="en-US" altLang="ko-KR" dirty="0"/>
              <a:t> (X)</a:t>
            </a:r>
          </a:p>
          <a:p>
            <a:pPr lvl="2"/>
            <a:r>
              <a:rPr lang="en-US" altLang="ko-KR" dirty="0"/>
              <a:t>reference counting</a:t>
            </a:r>
            <a:r>
              <a:rPr lang="ko-KR" altLang="en-US" dirty="0"/>
              <a:t>은 </a:t>
            </a:r>
            <a:r>
              <a:rPr lang="en-US" altLang="ko-KR" dirty="0"/>
              <a:t>update</a:t>
            </a:r>
            <a:r>
              <a:rPr lang="ko-KR" altLang="en-US" dirty="0"/>
              <a:t>가 원자적 </a:t>
            </a:r>
            <a:r>
              <a:rPr lang="en-US" altLang="ko-KR" dirty="0"/>
              <a:t>(O)</a:t>
            </a:r>
          </a:p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05E77C-7ED2-4721-8851-6C3F1239EB55}"/>
              </a:ext>
            </a:extLst>
          </p:cNvPr>
          <p:cNvGrpSpPr/>
          <p:nvPr/>
        </p:nvGrpSpPr>
        <p:grpSpPr>
          <a:xfrm>
            <a:off x="8106839" y="2146062"/>
            <a:ext cx="3161965" cy="1101385"/>
            <a:chOff x="2868048" y="3475647"/>
            <a:chExt cx="5374263" cy="212012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8CED296-A757-4AA1-BC7B-10815426C9C2}"/>
                </a:ext>
              </a:extLst>
            </p:cNvPr>
            <p:cNvSpPr/>
            <p:nvPr/>
          </p:nvSpPr>
          <p:spPr>
            <a:xfrm>
              <a:off x="6228246" y="3638712"/>
              <a:ext cx="1672214" cy="7014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T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Count = 0</a:t>
              </a:r>
              <a:endParaRPr lang="ko-KR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6DA92A4-7EF8-47D2-A5DB-E1D1DF50587A}"/>
                </a:ext>
              </a:extLst>
            </p:cNvPr>
            <p:cNvGrpSpPr/>
            <p:nvPr/>
          </p:nvGrpSpPr>
          <p:grpSpPr>
            <a:xfrm>
              <a:off x="2868048" y="3475647"/>
              <a:ext cx="2586114" cy="986007"/>
              <a:chOff x="6134365" y="4194388"/>
              <a:chExt cx="2586114" cy="986007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33A28A41-346C-4B64-AFCD-20220B18E719}"/>
                  </a:ext>
                </a:extLst>
              </p:cNvPr>
              <p:cNvGrpSpPr/>
              <p:nvPr/>
            </p:nvGrpSpPr>
            <p:grpSpPr>
              <a:xfrm>
                <a:off x="6578673" y="4194388"/>
                <a:ext cx="2141806" cy="986007"/>
                <a:chOff x="1875098" y="4336337"/>
                <a:chExt cx="2141806" cy="986007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9778AC16-2F07-43AC-9A9D-9E67537846CD}"/>
                    </a:ext>
                  </a:extLst>
                </p:cNvPr>
                <p:cNvSpPr/>
                <p:nvPr/>
              </p:nvSpPr>
              <p:spPr>
                <a:xfrm>
                  <a:off x="1875098" y="4336337"/>
                  <a:ext cx="2141805" cy="5138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err="1">
                      <a:solidFill>
                        <a:schemeClr val="tx1"/>
                      </a:solidFill>
                      <a:latin typeface="+mj-lt"/>
                    </a:rPr>
                    <a:t>ptr</a:t>
                  </a:r>
                  <a:r>
                    <a:rPr lang="en-US" altLang="ko-KR" sz="1000" dirty="0">
                      <a:solidFill>
                        <a:schemeClr val="tx1"/>
                      </a:solidFill>
                      <a:latin typeface="+mj-lt"/>
                    </a:rPr>
                    <a:t> to T</a:t>
                  </a:r>
                  <a:endParaRPr lang="ko-KR" altLang="en-US" sz="10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AECA824D-129A-41CD-8B82-CA1B583650E4}"/>
                    </a:ext>
                  </a:extLst>
                </p:cNvPr>
                <p:cNvSpPr/>
                <p:nvPr/>
              </p:nvSpPr>
              <p:spPr>
                <a:xfrm>
                  <a:off x="1875099" y="4808540"/>
                  <a:ext cx="2141805" cy="513804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 err="1">
                      <a:solidFill>
                        <a:schemeClr val="tx1"/>
                      </a:solidFill>
                      <a:latin typeface="+mj-lt"/>
                    </a:rPr>
                    <a:t>ptr</a:t>
                  </a:r>
                  <a:r>
                    <a:rPr lang="en-US" altLang="ko-KR" sz="900" dirty="0">
                      <a:solidFill>
                        <a:schemeClr val="tx1"/>
                      </a:solidFill>
                      <a:latin typeface="+mj-lt"/>
                    </a:rPr>
                    <a:t> to </a:t>
                  </a:r>
                </a:p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+mj-lt"/>
                    </a:rPr>
                    <a:t>Control Block </a:t>
                  </a:r>
                  <a:endParaRPr lang="ko-KR" altLang="en-US" sz="9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DC10D0-0CBD-4D15-BEA2-C3B1A9EC4C73}"/>
                  </a:ext>
                </a:extLst>
              </p:cNvPr>
              <p:cNvSpPr txBox="1"/>
              <p:nvPr/>
            </p:nvSpPr>
            <p:spPr>
              <a:xfrm>
                <a:off x="6134365" y="4476877"/>
                <a:ext cx="564528" cy="473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+mj-lt"/>
                  </a:rPr>
                  <a:t>p1</a:t>
                </a:r>
                <a:endParaRPr lang="ko-KR" altLang="en-US" sz="1000" dirty="0">
                  <a:latin typeface="+mj-lt"/>
                </a:endParaRPr>
              </a:p>
            </p:txBody>
          </p:sp>
        </p:grp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9507E4D-E42D-40BC-AD13-08B999C442C1}"/>
                </a:ext>
              </a:extLst>
            </p:cNvPr>
            <p:cNvCxnSpPr>
              <a:cxnSpLocks/>
              <a:stCxn id="19" idx="3"/>
              <a:endCxn id="15" idx="1"/>
            </p:cNvCxnSpPr>
            <p:nvPr/>
          </p:nvCxnSpPr>
          <p:spPr>
            <a:xfrm>
              <a:off x="5454161" y="3732549"/>
              <a:ext cx="774085" cy="25690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1E83881-1CF3-4D38-A6E7-90348987D200}"/>
                </a:ext>
              </a:extLst>
            </p:cNvPr>
            <p:cNvSpPr/>
            <p:nvPr/>
          </p:nvSpPr>
          <p:spPr>
            <a:xfrm>
              <a:off x="5886393" y="4635741"/>
              <a:ext cx="2355918" cy="8823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Control Block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Ref Count = 2</a:t>
              </a:r>
              <a:endParaRPr lang="ko-KR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F8B3DCAE-8737-4F87-A2E6-3821EFCB1BD2}"/>
                </a:ext>
              </a:extLst>
            </p:cNvPr>
            <p:cNvCxnSpPr>
              <a:stCxn id="20" idx="3"/>
              <a:endCxn id="22" idx="1"/>
            </p:cNvCxnSpPr>
            <p:nvPr/>
          </p:nvCxnSpPr>
          <p:spPr>
            <a:xfrm>
              <a:off x="5454163" y="4204752"/>
              <a:ext cx="432231" cy="87217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6699796-F7A5-424C-81B1-0ACE146FEEDC}"/>
                </a:ext>
              </a:extLst>
            </p:cNvPr>
            <p:cNvGrpSpPr/>
            <p:nvPr/>
          </p:nvGrpSpPr>
          <p:grpSpPr>
            <a:xfrm>
              <a:off x="2868048" y="4563122"/>
              <a:ext cx="2586114" cy="1032654"/>
              <a:chOff x="6134365" y="4147741"/>
              <a:chExt cx="2586114" cy="1032654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E38D43A-4AF1-43CE-9014-5C80123F973B}"/>
                  </a:ext>
                </a:extLst>
              </p:cNvPr>
              <p:cNvGrpSpPr/>
              <p:nvPr/>
            </p:nvGrpSpPr>
            <p:grpSpPr>
              <a:xfrm>
                <a:off x="6578674" y="4147741"/>
                <a:ext cx="2141805" cy="1032654"/>
                <a:chOff x="1875099" y="4289690"/>
                <a:chExt cx="2141805" cy="1032654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079D979A-B1F5-4C39-B20F-BBCC14249355}"/>
                    </a:ext>
                  </a:extLst>
                </p:cNvPr>
                <p:cNvSpPr/>
                <p:nvPr/>
              </p:nvSpPr>
              <p:spPr>
                <a:xfrm>
                  <a:off x="1875099" y="4289690"/>
                  <a:ext cx="2141805" cy="513804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err="1">
                      <a:solidFill>
                        <a:schemeClr val="tx1"/>
                      </a:solidFill>
                      <a:latin typeface="+mj-lt"/>
                    </a:rPr>
                    <a:t>ptr</a:t>
                  </a:r>
                  <a:r>
                    <a:rPr lang="en-US" altLang="ko-KR" sz="1000" dirty="0">
                      <a:solidFill>
                        <a:schemeClr val="tx1"/>
                      </a:solidFill>
                      <a:latin typeface="+mj-lt"/>
                    </a:rPr>
                    <a:t> to T</a:t>
                  </a:r>
                  <a:endParaRPr lang="ko-KR" altLang="en-US" sz="10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AC9A1E3-DDAA-4A86-8FBE-E526F1595482}"/>
                    </a:ext>
                  </a:extLst>
                </p:cNvPr>
                <p:cNvSpPr/>
                <p:nvPr/>
              </p:nvSpPr>
              <p:spPr>
                <a:xfrm>
                  <a:off x="1875099" y="4808540"/>
                  <a:ext cx="2141805" cy="513804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 err="1">
                      <a:solidFill>
                        <a:schemeClr val="tx1"/>
                      </a:solidFill>
                      <a:latin typeface="+mj-lt"/>
                    </a:rPr>
                    <a:t>ptr</a:t>
                  </a:r>
                  <a:r>
                    <a:rPr lang="en-US" altLang="ko-KR" sz="900" dirty="0">
                      <a:solidFill>
                        <a:schemeClr val="tx1"/>
                      </a:solidFill>
                      <a:latin typeface="+mj-lt"/>
                    </a:rPr>
                    <a:t> to </a:t>
                  </a:r>
                </a:p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+mj-lt"/>
                    </a:rPr>
                    <a:t>Control Block </a:t>
                  </a:r>
                  <a:endParaRPr lang="ko-KR" altLang="en-US" sz="9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7B9E950-476F-4031-9309-3774A8CE8A24}"/>
                  </a:ext>
                </a:extLst>
              </p:cNvPr>
              <p:cNvSpPr txBox="1"/>
              <p:nvPr/>
            </p:nvSpPr>
            <p:spPr>
              <a:xfrm>
                <a:off x="6134365" y="4476878"/>
                <a:ext cx="564528" cy="473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+mj-lt"/>
                  </a:rPr>
                  <a:t>p2</a:t>
                </a:r>
                <a:endParaRPr lang="ko-KR" altLang="en-US" sz="1000" dirty="0">
                  <a:latin typeface="+mj-lt"/>
                </a:endParaRPr>
              </a:p>
            </p:txBody>
          </p:sp>
        </p:grp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C20B744-FD19-413E-A1EB-B591A13D1C12}"/>
                </a:ext>
              </a:extLst>
            </p:cNvPr>
            <p:cNvCxnSpPr>
              <a:cxnSpLocks/>
              <a:stCxn id="27" idx="3"/>
              <a:endCxn id="15" idx="1"/>
            </p:cNvCxnSpPr>
            <p:nvPr/>
          </p:nvCxnSpPr>
          <p:spPr>
            <a:xfrm flipV="1">
              <a:off x="5454163" y="3989450"/>
              <a:ext cx="774083" cy="830573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673A9A6-1C0E-4579-89FC-2A65C736A387}"/>
                </a:ext>
              </a:extLst>
            </p:cNvPr>
            <p:cNvCxnSpPr>
              <a:stCxn id="28" idx="3"/>
              <a:endCxn id="22" idx="1"/>
            </p:cNvCxnSpPr>
            <p:nvPr/>
          </p:nvCxnSpPr>
          <p:spPr>
            <a:xfrm flipV="1">
              <a:off x="5454163" y="5076925"/>
              <a:ext cx="432231" cy="26194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11B9DD4-0E8E-4335-9A71-A39B119DAD05}"/>
              </a:ext>
            </a:extLst>
          </p:cNvPr>
          <p:cNvGrpSpPr/>
          <p:nvPr/>
        </p:nvGrpSpPr>
        <p:grpSpPr>
          <a:xfrm>
            <a:off x="818921" y="3215703"/>
            <a:ext cx="9161584" cy="3430864"/>
            <a:chOff x="1144817" y="3110665"/>
            <a:chExt cx="9161584" cy="343086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F227F15-E3CA-46B4-B495-8E8390D4F218}"/>
                </a:ext>
              </a:extLst>
            </p:cNvPr>
            <p:cNvGrpSpPr/>
            <p:nvPr/>
          </p:nvGrpSpPr>
          <p:grpSpPr>
            <a:xfrm>
              <a:off x="1144817" y="3795835"/>
              <a:ext cx="9161584" cy="1779562"/>
              <a:chOff x="1817223" y="4007920"/>
              <a:chExt cx="9161584" cy="1779562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A271268-FA4E-4D79-8453-FFC580386B79}"/>
                  </a:ext>
                </a:extLst>
              </p:cNvPr>
              <p:cNvGrpSpPr/>
              <p:nvPr/>
            </p:nvGrpSpPr>
            <p:grpSpPr>
              <a:xfrm>
                <a:off x="1817223" y="4726541"/>
                <a:ext cx="9161584" cy="307777"/>
                <a:chOff x="4403142" y="3417180"/>
                <a:chExt cx="8510078" cy="307777"/>
              </a:xfrm>
            </p:grpSpPr>
            <p:cxnSp>
              <p:nvCxnSpPr>
                <p:cNvPr id="9" name="직선 화살표 연결선 8">
                  <a:extLst>
                    <a:ext uri="{FF2B5EF4-FFF2-40B4-BE49-F238E27FC236}">
                      <a16:creationId xmlns:a16="http://schemas.microsoft.com/office/drawing/2014/main" id="{F336E6FF-0C26-4816-87BB-E512F4FFA1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03142" y="3571069"/>
                  <a:ext cx="7997192" cy="0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3AA816F-9541-4744-8D38-C18699F030A2}"/>
                    </a:ext>
                  </a:extLst>
                </p:cNvPr>
                <p:cNvSpPr txBox="1"/>
                <p:nvPr/>
              </p:nvSpPr>
              <p:spPr>
                <a:xfrm>
                  <a:off x="12369481" y="3417180"/>
                  <a:ext cx="54373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accent2">
                          <a:lumMod val="75000"/>
                        </a:schemeClr>
                      </a:solidFill>
                      <a:latin typeface="+mj-lt"/>
                    </a:rPr>
                    <a:t>시간</a:t>
                  </a:r>
                </a:p>
              </p:txBody>
            </p:sp>
          </p:grpSp>
          <p:grpSp>
            <p:nvGrpSpPr>
              <p:cNvPr id="2067" name="그룹 2066">
                <a:extLst>
                  <a:ext uri="{FF2B5EF4-FFF2-40B4-BE49-F238E27FC236}">
                    <a16:creationId xmlns:a16="http://schemas.microsoft.com/office/drawing/2014/main" id="{9EC6C3AA-E57F-4C31-9B19-519FCF1EAE5B}"/>
                  </a:ext>
                </a:extLst>
              </p:cNvPr>
              <p:cNvGrpSpPr/>
              <p:nvPr/>
            </p:nvGrpSpPr>
            <p:grpSpPr>
              <a:xfrm>
                <a:off x="3851253" y="4007920"/>
                <a:ext cx="1667934" cy="743532"/>
                <a:chOff x="6231304" y="3599151"/>
                <a:chExt cx="1667934" cy="743532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D9F4B0D4-4916-404F-AA4E-4C131B64F044}"/>
                    </a:ext>
                  </a:extLst>
                </p:cNvPr>
                <p:cNvSpPr/>
                <p:nvPr/>
              </p:nvSpPr>
              <p:spPr>
                <a:xfrm>
                  <a:off x="6231305" y="3599151"/>
                  <a:ext cx="1667933" cy="37176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  <a:latin typeface="+mj-lt"/>
                    </a:rPr>
                    <a:t>Thread 1</a:t>
                  </a: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DD7C19EF-6AAE-4F63-9D21-21B7E7AA4E35}"/>
                    </a:ext>
                  </a:extLst>
                </p:cNvPr>
                <p:cNvSpPr/>
                <p:nvPr/>
              </p:nvSpPr>
              <p:spPr>
                <a:xfrm>
                  <a:off x="6231304" y="3970917"/>
                  <a:ext cx="1667933" cy="37176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  <a:latin typeface="+mj-lt"/>
                    </a:rPr>
                    <a:t>Thread 2</a:t>
                  </a:r>
                </a:p>
              </p:txBody>
            </p:sp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8E4D2B17-6A30-42B0-84DE-29ADA338CB7A}"/>
                  </a:ext>
                </a:extLst>
              </p:cNvPr>
              <p:cNvGrpSpPr/>
              <p:nvPr/>
            </p:nvGrpSpPr>
            <p:grpSpPr>
              <a:xfrm>
                <a:off x="3851253" y="5043950"/>
                <a:ext cx="1667934" cy="743532"/>
                <a:chOff x="6231304" y="3599151"/>
                <a:chExt cx="1667934" cy="743532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B6866035-0CB7-45D1-AFF4-EA75400F4E2B}"/>
                    </a:ext>
                  </a:extLst>
                </p:cNvPr>
                <p:cNvSpPr/>
                <p:nvPr/>
              </p:nvSpPr>
              <p:spPr>
                <a:xfrm>
                  <a:off x="6231305" y="3599151"/>
                  <a:ext cx="1667933" cy="37176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  <a:latin typeface="+mj-lt"/>
                    </a:rPr>
                    <a:t>Thread 1</a:t>
                  </a: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E1D53BBB-8479-4F90-8BAB-F399E2481417}"/>
                    </a:ext>
                  </a:extLst>
                </p:cNvPr>
                <p:cNvSpPr/>
                <p:nvPr/>
              </p:nvSpPr>
              <p:spPr>
                <a:xfrm>
                  <a:off x="6231304" y="3970917"/>
                  <a:ext cx="1667933" cy="37176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  <a:latin typeface="+mj-lt"/>
                    </a:rPr>
                    <a:t>Thread 2</a:t>
                  </a:r>
                </a:p>
              </p:txBody>
            </p:sp>
          </p:grp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AF75AB9E-140C-4D67-810B-4C6C92A6633A}"/>
                  </a:ext>
                </a:extLst>
              </p:cNvPr>
              <p:cNvSpPr/>
              <p:nvPr/>
            </p:nvSpPr>
            <p:spPr>
              <a:xfrm>
                <a:off x="8465674" y="4120981"/>
                <a:ext cx="1440359" cy="50755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T</a:t>
                </a: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Count = 1</a:t>
                </a:r>
                <a:endParaRPr lang="ko-KR" altLang="en-US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A959DDDF-71E9-4EF0-86CA-8514A062AE57}"/>
                  </a:ext>
                </a:extLst>
              </p:cNvPr>
              <p:cNvSpPr/>
              <p:nvPr/>
            </p:nvSpPr>
            <p:spPr>
              <a:xfrm>
                <a:off x="8851451" y="5088247"/>
                <a:ext cx="1834673" cy="63844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Control Block</a:t>
                </a: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Ref Count = 2</a:t>
                </a:r>
                <a:endParaRPr lang="ko-KR" altLang="en-US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CEFA66E7-1DC4-4F09-B204-029FEE80A495}"/>
                  </a:ext>
                </a:extLst>
              </p:cNvPr>
              <p:cNvCxnSpPr>
                <a:cxnSpLocks/>
                <a:endCxn id="68" idx="1"/>
              </p:cNvCxnSpPr>
              <p:nvPr/>
            </p:nvCxnSpPr>
            <p:spPr>
              <a:xfrm flipV="1">
                <a:off x="5519183" y="5407469"/>
                <a:ext cx="3332268" cy="4681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79942F25-2ECC-4E59-82CF-0E1EF0353E78}"/>
                  </a:ext>
                </a:extLst>
              </p:cNvPr>
              <p:cNvSpPr/>
              <p:nvPr/>
            </p:nvSpPr>
            <p:spPr>
              <a:xfrm>
                <a:off x="5712314" y="5043950"/>
                <a:ext cx="1279923" cy="3717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Ref Count++</a:t>
                </a:r>
                <a:endParaRPr lang="ko-KR" altLang="en-US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5568BDC3-0EC9-4382-B0E5-213BE93FA95E}"/>
                  </a:ext>
                </a:extLst>
              </p:cNvPr>
              <p:cNvSpPr/>
              <p:nvPr/>
            </p:nvSpPr>
            <p:spPr>
              <a:xfrm>
                <a:off x="6376816" y="5415109"/>
                <a:ext cx="1822946" cy="3717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Ref Count++</a:t>
                </a:r>
                <a:endParaRPr lang="ko-KR" altLang="en-US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FA7812C7-7A74-4379-9E6A-D4274F5162FD}"/>
                  </a:ext>
                </a:extLst>
              </p:cNvPr>
              <p:cNvCxnSpPr>
                <a:cxnSpLocks/>
                <a:endCxn id="67" idx="1"/>
              </p:cNvCxnSpPr>
              <p:nvPr/>
            </p:nvCxnSpPr>
            <p:spPr>
              <a:xfrm flipV="1">
                <a:off x="5519183" y="4374760"/>
                <a:ext cx="2946491" cy="9185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6C077DBD-C75D-486C-AC05-57D60634EDDA}"/>
                  </a:ext>
                </a:extLst>
              </p:cNvPr>
              <p:cNvSpPr/>
              <p:nvPr/>
            </p:nvSpPr>
            <p:spPr>
              <a:xfrm>
                <a:off x="5706442" y="4018365"/>
                <a:ext cx="1279923" cy="3717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Count++</a:t>
                </a:r>
                <a:endParaRPr lang="ko-KR" altLang="en-US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EBE17651-DDFB-49D3-902D-5AFE14C9B4C9}"/>
                  </a:ext>
                </a:extLst>
              </p:cNvPr>
              <p:cNvSpPr/>
              <p:nvPr/>
            </p:nvSpPr>
            <p:spPr>
              <a:xfrm>
                <a:off x="6352275" y="4384108"/>
                <a:ext cx="1279923" cy="3717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Count++</a:t>
                </a:r>
                <a:endParaRPr lang="ko-KR" altLang="en-US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CD625BF-6FE5-417C-825F-5EC9FBC31D83}"/>
                  </a:ext>
                </a:extLst>
              </p:cNvPr>
              <p:cNvSpPr/>
              <p:nvPr/>
            </p:nvSpPr>
            <p:spPr>
              <a:xfrm>
                <a:off x="2272437" y="4135546"/>
                <a:ext cx="1302238" cy="50755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T</a:t>
                </a: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Count = 0</a:t>
                </a:r>
                <a:endParaRPr lang="ko-KR" altLang="en-US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ED44DF68-5441-421B-81BF-060170B61680}"/>
                  </a:ext>
                </a:extLst>
              </p:cNvPr>
              <p:cNvSpPr/>
              <p:nvPr/>
            </p:nvSpPr>
            <p:spPr>
              <a:xfrm>
                <a:off x="1920016" y="5093911"/>
                <a:ext cx="1834673" cy="63844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Control Block</a:t>
                </a: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Ref Count = 0</a:t>
                </a:r>
                <a:endParaRPr lang="ko-KR" altLang="en-US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750226A-B8DA-4E2F-851E-4B13F90E9670}"/>
                </a:ext>
              </a:extLst>
            </p:cNvPr>
            <p:cNvSpPr/>
            <p:nvPr/>
          </p:nvSpPr>
          <p:spPr>
            <a:xfrm>
              <a:off x="4466471" y="3110665"/>
              <a:ext cx="1135129" cy="21768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Read Count  (0)</a:t>
              </a:r>
              <a:endParaRPr lang="ko-KR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75C05B4-21AD-4E16-B5A3-6CD35036E07D}"/>
                </a:ext>
              </a:extLst>
            </p:cNvPr>
            <p:cNvSpPr/>
            <p:nvPr/>
          </p:nvSpPr>
          <p:spPr>
            <a:xfrm>
              <a:off x="5106432" y="3404001"/>
              <a:ext cx="1135129" cy="21768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Read Count  (0)</a:t>
              </a:r>
              <a:endParaRPr lang="ko-KR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D91A901-B0D4-4426-9C7D-58DB75FF1BA8}"/>
                </a:ext>
              </a:extLst>
            </p:cNvPr>
            <p:cNvSpPr/>
            <p:nvPr/>
          </p:nvSpPr>
          <p:spPr>
            <a:xfrm>
              <a:off x="5746394" y="3113702"/>
              <a:ext cx="1135129" cy="21768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Write Count  (1)</a:t>
              </a:r>
              <a:endParaRPr lang="ko-KR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5CABAD9-D0D5-4CF0-A0A4-4C6DF01DA730}"/>
                </a:ext>
              </a:extLst>
            </p:cNvPr>
            <p:cNvSpPr/>
            <p:nvPr/>
          </p:nvSpPr>
          <p:spPr>
            <a:xfrm>
              <a:off x="6392227" y="3404164"/>
              <a:ext cx="1135129" cy="21768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Write Count  (1)</a:t>
              </a:r>
              <a:endParaRPr lang="ko-KR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C7FA2AF-8C3F-4D3D-94B6-E7DC2B0ED7EF}"/>
                </a:ext>
              </a:extLst>
            </p:cNvPr>
            <p:cNvCxnSpPr>
              <a:stCxn id="44" idx="2"/>
            </p:cNvCxnSpPr>
            <p:nvPr/>
          </p:nvCxnSpPr>
          <p:spPr>
            <a:xfrm flipH="1">
              <a:off x="5034035" y="3328353"/>
              <a:ext cx="1" cy="4674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C2BE2A6-9815-454A-BC09-71034885A6A6}"/>
                </a:ext>
              </a:extLst>
            </p:cNvPr>
            <p:cNvCxnSpPr>
              <a:cxnSpLocks/>
              <a:stCxn id="80" idx="3"/>
              <a:endCxn id="48" idx="2"/>
            </p:cNvCxnSpPr>
            <p:nvPr/>
          </p:nvCxnSpPr>
          <p:spPr>
            <a:xfrm flipV="1">
              <a:off x="6313959" y="3331390"/>
              <a:ext cx="0" cy="6607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BCF3C61F-3C23-40A6-AD9F-D1B25A2EA69E}"/>
                </a:ext>
              </a:extLst>
            </p:cNvPr>
            <p:cNvCxnSpPr>
              <a:cxnSpLocks/>
              <a:stCxn id="47" idx="2"/>
              <a:endCxn id="80" idx="0"/>
            </p:cNvCxnSpPr>
            <p:nvPr/>
          </p:nvCxnSpPr>
          <p:spPr>
            <a:xfrm>
              <a:off x="5673997" y="3621689"/>
              <a:ext cx="1" cy="1845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0E3DA25C-D933-46C5-950B-5262F758F9CA}"/>
                </a:ext>
              </a:extLst>
            </p:cNvPr>
            <p:cNvCxnSpPr>
              <a:cxnSpLocks/>
              <a:stCxn id="81" idx="3"/>
              <a:endCxn id="49" idx="2"/>
            </p:cNvCxnSpPr>
            <p:nvPr/>
          </p:nvCxnSpPr>
          <p:spPr>
            <a:xfrm flipV="1">
              <a:off x="6959792" y="3621852"/>
              <a:ext cx="0" cy="7360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849DE2E4-FA3D-41B1-8714-8EEF17F6DE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4035" y="5195385"/>
              <a:ext cx="0" cy="5919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1CEEF1E7-9A2E-479E-A19C-530F98BFB5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4410" y="5574784"/>
              <a:ext cx="5336" cy="6021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07A6B8B-6D96-4F6F-B6C9-24F8E0EEF995}"/>
                </a:ext>
              </a:extLst>
            </p:cNvPr>
            <p:cNvSpPr/>
            <p:nvPr/>
          </p:nvSpPr>
          <p:spPr>
            <a:xfrm>
              <a:off x="4563317" y="5766045"/>
              <a:ext cx="941435" cy="3468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Read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Ref Count (0)</a:t>
              </a:r>
              <a:endParaRPr lang="ko-KR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D1E9D8F-EA03-445C-AA87-D7021E02A2BD}"/>
                </a:ext>
              </a:extLst>
            </p:cNvPr>
            <p:cNvSpPr/>
            <p:nvPr/>
          </p:nvSpPr>
          <p:spPr>
            <a:xfrm>
              <a:off x="5233692" y="6194652"/>
              <a:ext cx="941435" cy="3468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Read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Ref Count (0)</a:t>
              </a:r>
              <a:endParaRPr lang="ko-KR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9D63752C-4991-4672-B81D-BF7B3C368E91}"/>
                </a:ext>
              </a:extLst>
            </p:cNvPr>
            <p:cNvCxnSpPr>
              <a:cxnSpLocks/>
            </p:cNvCxnSpPr>
            <p:nvPr/>
          </p:nvCxnSpPr>
          <p:spPr>
            <a:xfrm>
              <a:off x="6313958" y="5571012"/>
              <a:ext cx="1" cy="1845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349F838-4240-40CA-AF48-2B5531C6AB92}"/>
                </a:ext>
              </a:extLst>
            </p:cNvPr>
            <p:cNvSpPr/>
            <p:nvPr/>
          </p:nvSpPr>
          <p:spPr>
            <a:xfrm>
              <a:off x="5843240" y="5764056"/>
              <a:ext cx="941435" cy="3468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Write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Ref Count (1)</a:t>
              </a:r>
              <a:endParaRPr lang="ko-KR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D765C45-0A4D-46C5-8630-CD98A670BFBC}"/>
                </a:ext>
              </a:extLst>
            </p:cNvPr>
            <p:cNvSpPr/>
            <p:nvPr/>
          </p:nvSpPr>
          <p:spPr>
            <a:xfrm>
              <a:off x="6489073" y="4735596"/>
              <a:ext cx="941435" cy="3468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Ref Count (1)</a:t>
              </a:r>
              <a:endParaRPr lang="ko-KR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EF4B56F-4024-41F5-B543-F1B5E6952AC7}"/>
                </a:ext>
              </a:extLst>
            </p:cNvPr>
            <p:cNvSpPr/>
            <p:nvPr/>
          </p:nvSpPr>
          <p:spPr>
            <a:xfrm>
              <a:off x="7060785" y="6194652"/>
              <a:ext cx="941435" cy="3468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Write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Ref Count (2)</a:t>
              </a:r>
              <a:endParaRPr lang="ko-KR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793917D6-E5A4-4C43-8F9E-1BBA861CF2BC}"/>
                </a:ext>
              </a:extLst>
            </p:cNvPr>
            <p:cNvCxnSpPr>
              <a:cxnSpLocks/>
              <a:stCxn id="78" idx="3"/>
              <a:endCxn id="83" idx="0"/>
            </p:cNvCxnSpPr>
            <p:nvPr/>
          </p:nvCxnSpPr>
          <p:spPr>
            <a:xfrm>
              <a:off x="7527356" y="5388904"/>
              <a:ext cx="4147" cy="8057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7BB228ED-DC62-4133-BC0D-9524AFEF97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9073" y="5066885"/>
              <a:ext cx="8729" cy="1451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9CEC864-5CAD-4EC2-9713-1BC4CFFFA04A}"/>
              </a:ext>
            </a:extLst>
          </p:cNvPr>
          <p:cNvSpPr txBox="1"/>
          <p:nvPr/>
        </p:nvSpPr>
        <p:spPr>
          <a:xfrm>
            <a:off x="8595450" y="6166392"/>
            <a:ext cx="179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원자적 </a:t>
            </a:r>
            <a:r>
              <a:rPr lang="en-US" altLang="ko-KR" dirty="0"/>
              <a:t>: atomic</a:t>
            </a:r>
            <a:endParaRPr lang="ko-KR" altLang="en-US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F5CE547-FF0C-451C-9F11-54F1AE53551D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84A2AFB-BCE1-47D7-AB7D-A2AF26A058C2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C4E2FF98-66FE-4409-A478-0D66A0C0604C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이등변 삼각형 90">
            <a:extLst>
              <a:ext uri="{FF2B5EF4-FFF2-40B4-BE49-F238E27FC236}">
                <a16:creationId xmlns:a16="http://schemas.microsoft.com/office/drawing/2014/main" id="{6052099B-1EFD-462B-A545-39032EAB3934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이등변 삼각형 92">
            <a:extLst>
              <a:ext uri="{FF2B5EF4-FFF2-40B4-BE49-F238E27FC236}">
                <a16:creationId xmlns:a16="http://schemas.microsoft.com/office/drawing/2014/main" id="{46656F85-085E-43BF-9E07-6515CB09DCDA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90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AB48A-9049-458E-A9B0-5CBE2347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E133B-B0F8-4D1F-AEE7-88BE3D4BC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성능을 위해 </a:t>
            </a:r>
            <a:r>
              <a:rPr lang="en-US" altLang="ko-KR" dirty="0"/>
              <a:t>Lock-free </a:t>
            </a:r>
            <a:r>
              <a:rPr lang="en-US" altLang="ko-KR" dirty="0" err="1"/>
              <a:t>atomic_shared_ptr</a:t>
            </a:r>
            <a:r>
              <a:rPr lang="en-US" altLang="ko-KR" dirty="0"/>
              <a:t> </a:t>
            </a:r>
            <a:r>
              <a:rPr lang="ko-KR" altLang="en-US" dirty="0"/>
              <a:t>구현 필요</a:t>
            </a:r>
            <a:endParaRPr lang="en-US" altLang="ko-KR" dirty="0"/>
          </a:p>
          <a:p>
            <a:pPr lvl="1"/>
            <a:r>
              <a:rPr lang="en-US" altLang="ko-KR" dirty="0"/>
              <a:t>Lock</a:t>
            </a:r>
            <a:r>
              <a:rPr lang="ko-KR" altLang="en-US" dirty="0"/>
              <a:t>을 사용한 원자적 구현은 성능문제 발생</a:t>
            </a:r>
            <a:endParaRPr lang="en-US" altLang="ko-KR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8BEE5D2-4D6C-40CD-951F-EEE504F9DAB1}"/>
              </a:ext>
            </a:extLst>
          </p:cNvPr>
          <p:cNvGrpSpPr/>
          <p:nvPr/>
        </p:nvGrpSpPr>
        <p:grpSpPr>
          <a:xfrm>
            <a:off x="1144817" y="4529600"/>
            <a:ext cx="10053406" cy="307777"/>
            <a:chOff x="4403142" y="3417180"/>
            <a:chExt cx="9338480" cy="307777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9851822-6C26-43A0-B0C1-50424425B640}"/>
                </a:ext>
              </a:extLst>
            </p:cNvPr>
            <p:cNvCxnSpPr>
              <a:cxnSpLocks/>
            </p:cNvCxnSpPr>
            <p:nvPr/>
          </p:nvCxnSpPr>
          <p:spPr>
            <a:xfrm>
              <a:off x="4403142" y="3571069"/>
              <a:ext cx="8772560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84B871B-5A4D-4342-9725-307813928353}"/>
                </a:ext>
              </a:extLst>
            </p:cNvPr>
            <p:cNvSpPr txBox="1"/>
            <p:nvPr/>
          </p:nvSpPr>
          <p:spPr>
            <a:xfrm>
              <a:off x="13175702" y="3417180"/>
              <a:ext cx="565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시간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A021445-44F6-4515-9BA1-265787B259BE}"/>
              </a:ext>
            </a:extLst>
          </p:cNvPr>
          <p:cNvSpPr txBox="1"/>
          <p:nvPr/>
        </p:nvSpPr>
        <p:spPr>
          <a:xfrm>
            <a:off x="1404556" y="27721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Lock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802719-F18C-49AF-9B4C-63318A90C3D6}"/>
              </a:ext>
            </a:extLst>
          </p:cNvPr>
          <p:cNvSpPr txBox="1"/>
          <p:nvPr/>
        </p:nvSpPr>
        <p:spPr>
          <a:xfrm>
            <a:off x="1166189" y="4685889"/>
            <a:ext cx="1135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Lock-free</a:t>
            </a:r>
            <a:endParaRPr lang="ko-KR" altLang="en-US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9994F28-701C-4AFC-B8BF-DAF31C164676}"/>
              </a:ext>
            </a:extLst>
          </p:cNvPr>
          <p:cNvGrpSpPr/>
          <p:nvPr/>
        </p:nvGrpSpPr>
        <p:grpSpPr>
          <a:xfrm>
            <a:off x="1144817" y="3174872"/>
            <a:ext cx="1178643" cy="1384061"/>
            <a:chOff x="2038690" y="3056725"/>
            <a:chExt cx="1667937" cy="1487064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9355310-DE49-4064-A6AB-9818FC1965B5}"/>
                </a:ext>
              </a:extLst>
            </p:cNvPr>
            <p:cNvSpPr/>
            <p:nvPr/>
          </p:nvSpPr>
          <p:spPr>
            <a:xfrm>
              <a:off x="2038694" y="3056725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Thread 1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BF682EC-0A19-40F5-BFF1-44B1DA19ABBC}"/>
                </a:ext>
              </a:extLst>
            </p:cNvPr>
            <p:cNvSpPr/>
            <p:nvPr/>
          </p:nvSpPr>
          <p:spPr>
            <a:xfrm>
              <a:off x="2038693" y="3428491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Thread 2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B756E10-E980-46B1-B0BD-64381EA0BB4B}"/>
                </a:ext>
              </a:extLst>
            </p:cNvPr>
            <p:cNvSpPr/>
            <p:nvPr/>
          </p:nvSpPr>
          <p:spPr>
            <a:xfrm>
              <a:off x="2038691" y="3800257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Thread 3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BA7CBE-C397-4B48-9637-72810699F6FD}"/>
                </a:ext>
              </a:extLst>
            </p:cNvPr>
            <p:cNvSpPr/>
            <p:nvPr/>
          </p:nvSpPr>
          <p:spPr>
            <a:xfrm>
              <a:off x="2038690" y="4172023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Thread 4</a:t>
              </a: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7605785-977B-4117-B4A1-27DD65D3F7C8}"/>
              </a:ext>
            </a:extLst>
          </p:cNvPr>
          <p:cNvSpPr/>
          <p:nvPr/>
        </p:nvSpPr>
        <p:spPr>
          <a:xfrm>
            <a:off x="2323454" y="3174871"/>
            <a:ext cx="1279923" cy="354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CCA91A7-6A15-47C7-8098-000BE7783CBC}"/>
              </a:ext>
            </a:extLst>
          </p:cNvPr>
          <p:cNvSpPr/>
          <p:nvPr/>
        </p:nvSpPr>
        <p:spPr>
          <a:xfrm>
            <a:off x="2323453" y="4212918"/>
            <a:ext cx="2559847" cy="3373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                      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1902E0B-6E71-4A41-B239-0B481E1001EF}"/>
              </a:ext>
            </a:extLst>
          </p:cNvPr>
          <p:cNvSpPr/>
          <p:nvPr/>
        </p:nvSpPr>
        <p:spPr>
          <a:xfrm>
            <a:off x="3908180" y="3875549"/>
            <a:ext cx="2255038" cy="3373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               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E57079D-6BEB-4B1E-AE9B-071E81F895B9}"/>
              </a:ext>
            </a:extLst>
          </p:cNvPr>
          <p:cNvSpPr/>
          <p:nvPr/>
        </p:nvSpPr>
        <p:spPr>
          <a:xfrm>
            <a:off x="2880887" y="3530288"/>
            <a:ext cx="4562260" cy="3506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                                                    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1832A3A-F3D8-4556-BB14-F899B93CD3A8}"/>
              </a:ext>
            </a:extLst>
          </p:cNvPr>
          <p:cNvSpPr/>
          <p:nvPr/>
        </p:nvSpPr>
        <p:spPr>
          <a:xfrm>
            <a:off x="5440727" y="4221564"/>
            <a:ext cx="3147899" cy="3373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                                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251C93F-2FB5-4A56-A982-D35EEE9BA89F}"/>
              </a:ext>
            </a:extLst>
          </p:cNvPr>
          <p:cNvSpPr/>
          <p:nvPr/>
        </p:nvSpPr>
        <p:spPr>
          <a:xfrm>
            <a:off x="5214952" y="3179414"/>
            <a:ext cx="4653594" cy="346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                                                        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114870F-B3EE-4908-BAC3-4F3CF33B0768}"/>
              </a:ext>
            </a:extLst>
          </p:cNvPr>
          <p:cNvSpPr/>
          <p:nvPr/>
        </p:nvSpPr>
        <p:spPr>
          <a:xfrm>
            <a:off x="2323452" y="4218335"/>
            <a:ext cx="1279923" cy="34059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Lock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D37A401-AD93-4E05-BD2F-AF8900102C41}"/>
              </a:ext>
            </a:extLst>
          </p:cNvPr>
          <p:cNvSpPr/>
          <p:nvPr/>
        </p:nvSpPr>
        <p:spPr>
          <a:xfrm>
            <a:off x="3908173" y="3892769"/>
            <a:ext cx="975127" cy="33736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Lock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B903B88-2B70-4D40-A0EC-4740CECFC4EF}"/>
              </a:ext>
            </a:extLst>
          </p:cNvPr>
          <p:cNvSpPr/>
          <p:nvPr/>
        </p:nvSpPr>
        <p:spPr>
          <a:xfrm>
            <a:off x="2877854" y="3539973"/>
            <a:ext cx="3285364" cy="34601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Lock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7CA8293-EE96-4E5F-BD5B-1AD4DC7E0D4D}"/>
              </a:ext>
            </a:extLst>
          </p:cNvPr>
          <p:cNvSpPr/>
          <p:nvPr/>
        </p:nvSpPr>
        <p:spPr>
          <a:xfrm>
            <a:off x="5211914" y="3188616"/>
            <a:ext cx="3376711" cy="34601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Lock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B95C1EC-8648-400C-A419-0F1346C18BEA}"/>
              </a:ext>
            </a:extLst>
          </p:cNvPr>
          <p:cNvSpPr/>
          <p:nvPr/>
        </p:nvSpPr>
        <p:spPr>
          <a:xfrm>
            <a:off x="5442000" y="4226491"/>
            <a:ext cx="2001147" cy="33736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Lock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0F72BD2-5859-4074-B64C-D4B76EACE3CB}"/>
              </a:ext>
            </a:extLst>
          </p:cNvPr>
          <p:cNvGrpSpPr/>
          <p:nvPr/>
        </p:nvGrpSpPr>
        <p:grpSpPr>
          <a:xfrm>
            <a:off x="1144817" y="5054039"/>
            <a:ext cx="1178643" cy="1384061"/>
            <a:chOff x="2038690" y="3056725"/>
            <a:chExt cx="1667937" cy="1487064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C1E0F41C-8213-4F30-9FCF-28C866932895}"/>
                </a:ext>
              </a:extLst>
            </p:cNvPr>
            <p:cNvSpPr/>
            <p:nvPr/>
          </p:nvSpPr>
          <p:spPr>
            <a:xfrm>
              <a:off x="2038694" y="3056725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Thread 1</a:t>
              </a: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DD462759-CB1F-4CA9-94D4-E40305AAC2B0}"/>
                </a:ext>
              </a:extLst>
            </p:cNvPr>
            <p:cNvSpPr/>
            <p:nvPr/>
          </p:nvSpPr>
          <p:spPr>
            <a:xfrm>
              <a:off x="2038693" y="3428491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Thread 2</a:t>
              </a: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C9D2E4FB-CA77-479D-B5C6-F982DEB485E7}"/>
                </a:ext>
              </a:extLst>
            </p:cNvPr>
            <p:cNvSpPr/>
            <p:nvPr/>
          </p:nvSpPr>
          <p:spPr>
            <a:xfrm>
              <a:off x="2038691" y="3800257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Thread 3</a:t>
              </a: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2B09A3BE-554B-4F61-B72A-A0187B6B4CED}"/>
                </a:ext>
              </a:extLst>
            </p:cNvPr>
            <p:cNvSpPr/>
            <p:nvPr/>
          </p:nvSpPr>
          <p:spPr>
            <a:xfrm>
              <a:off x="2038690" y="4172023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Thread 4</a:t>
              </a:r>
            </a:p>
          </p:txBody>
        </p:sp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C3A133D-4DD6-4D05-AF9C-52B128F39736}"/>
              </a:ext>
            </a:extLst>
          </p:cNvPr>
          <p:cNvSpPr/>
          <p:nvPr/>
        </p:nvSpPr>
        <p:spPr>
          <a:xfrm>
            <a:off x="2323454" y="5054038"/>
            <a:ext cx="1279923" cy="354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9FD57E5-8DD1-4CC9-B146-DF074D067F1E}"/>
              </a:ext>
            </a:extLst>
          </p:cNvPr>
          <p:cNvSpPr/>
          <p:nvPr/>
        </p:nvSpPr>
        <p:spPr>
          <a:xfrm>
            <a:off x="2323453" y="6092085"/>
            <a:ext cx="2146947" cy="3373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02D127D-6709-47F4-B8FC-D28B7B6A78C0}"/>
              </a:ext>
            </a:extLst>
          </p:cNvPr>
          <p:cNvSpPr/>
          <p:nvPr/>
        </p:nvSpPr>
        <p:spPr>
          <a:xfrm>
            <a:off x="3908180" y="5754716"/>
            <a:ext cx="2740976" cy="3373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00398F6-83DC-40CE-B417-990D0FA65962}"/>
              </a:ext>
            </a:extLst>
          </p:cNvPr>
          <p:cNvSpPr/>
          <p:nvPr/>
        </p:nvSpPr>
        <p:spPr>
          <a:xfrm>
            <a:off x="2880887" y="5409455"/>
            <a:ext cx="2955469" cy="3506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4F3373F-CD2D-4341-A477-CC5AAF89D93A}"/>
              </a:ext>
            </a:extLst>
          </p:cNvPr>
          <p:cNvSpPr/>
          <p:nvPr/>
        </p:nvSpPr>
        <p:spPr>
          <a:xfrm>
            <a:off x="5440727" y="6100731"/>
            <a:ext cx="2438917" cy="3373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AEEBF6B-6DEF-4605-B292-B473508CE44F}"/>
              </a:ext>
            </a:extLst>
          </p:cNvPr>
          <p:cNvSpPr/>
          <p:nvPr/>
        </p:nvSpPr>
        <p:spPr>
          <a:xfrm>
            <a:off x="5214952" y="5058581"/>
            <a:ext cx="3373673" cy="346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FCBF77-3EB7-4C3F-81C3-8CEA65D73A45}"/>
              </a:ext>
            </a:extLst>
          </p:cNvPr>
          <p:cNvCxnSpPr>
            <a:cxnSpLocks/>
          </p:cNvCxnSpPr>
          <p:nvPr/>
        </p:nvCxnSpPr>
        <p:spPr>
          <a:xfrm>
            <a:off x="8588625" y="4616583"/>
            <a:ext cx="0" cy="30652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B816E5C-29BD-41EC-9706-49016CB1BBCD}"/>
              </a:ext>
            </a:extLst>
          </p:cNvPr>
          <p:cNvCxnSpPr>
            <a:cxnSpLocks/>
          </p:cNvCxnSpPr>
          <p:nvPr/>
        </p:nvCxnSpPr>
        <p:spPr>
          <a:xfrm>
            <a:off x="9868546" y="3663022"/>
            <a:ext cx="0" cy="126008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A08E396-6856-413F-B0B0-4AB8F4AF505A}"/>
              </a:ext>
            </a:extLst>
          </p:cNvPr>
          <p:cNvCxnSpPr>
            <a:cxnSpLocks/>
          </p:cNvCxnSpPr>
          <p:nvPr/>
        </p:nvCxnSpPr>
        <p:spPr>
          <a:xfrm>
            <a:off x="8588625" y="4815075"/>
            <a:ext cx="127992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D2097CD-C928-4C9A-8BB7-FA3C8C082C2A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29E512E-BCDF-46EA-AE97-7E6E46033CAD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F0E7E15-FBB5-4D51-9D5B-784AC70BF8A5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AE86F94B-7851-4F84-99A5-95816F4E0C22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41918119-F1F2-4C27-A532-A934A6C1CFAA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1AF33-7165-40BC-8163-24FB50B683BF}"/>
              </a:ext>
            </a:extLst>
          </p:cNvPr>
          <p:cNvSpPr txBox="1"/>
          <p:nvPr/>
        </p:nvSpPr>
        <p:spPr>
          <a:xfrm>
            <a:off x="8774455" y="47979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성능향상</a:t>
            </a:r>
          </a:p>
        </p:txBody>
      </p:sp>
    </p:spTree>
    <p:extLst>
      <p:ext uri="{BB962C8B-B14F-4D97-AF65-F5344CB8AC3E}">
        <p14:creationId xmlns:p14="http://schemas.microsoft.com/office/powerpoint/2010/main" val="765080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D2274-0CB2-494F-9315-A611A2ED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65653-90B2-4EF5-918A-074B97002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C++11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부터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멀티쓰레딩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지원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Lock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을 사용하지않을 경우 메모리 릭 문제의 해결이 어려움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Lock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을 사용하지 않는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Lock-Free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알고리즘에서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객체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는 다른 쓰레드가 해당 객체를 참조하고 있을 위험성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4ED609B-6425-4223-81E0-8289EC411427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4D6759A-A1A8-4E56-8DD6-61410063D20D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BFCA6CA-9AEE-48E4-A9F7-ACCDEE81D8E5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10E2A49D-BE23-45B3-BF16-96D6A3755047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F5241AF3-851E-4FF3-911D-4D7E6E08BA1C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9F9104B-3F82-489E-9026-728062C4E751}"/>
              </a:ext>
            </a:extLst>
          </p:cNvPr>
          <p:cNvGrpSpPr/>
          <p:nvPr/>
        </p:nvGrpSpPr>
        <p:grpSpPr>
          <a:xfrm>
            <a:off x="1094764" y="6097219"/>
            <a:ext cx="10053406" cy="307777"/>
            <a:chOff x="4403142" y="3417180"/>
            <a:chExt cx="9338480" cy="307777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B362380-049C-4BFD-85ED-3376BC5EDD02}"/>
                </a:ext>
              </a:extLst>
            </p:cNvPr>
            <p:cNvCxnSpPr>
              <a:cxnSpLocks/>
            </p:cNvCxnSpPr>
            <p:nvPr/>
          </p:nvCxnSpPr>
          <p:spPr>
            <a:xfrm>
              <a:off x="4403142" y="3571069"/>
              <a:ext cx="8772560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9212FC-7713-417D-9137-1AB50EDEDFEE}"/>
                </a:ext>
              </a:extLst>
            </p:cNvPr>
            <p:cNvSpPr txBox="1"/>
            <p:nvPr/>
          </p:nvSpPr>
          <p:spPr>
            <a:xfrm>
              <a:off x="13175702" y="3417180"/>
              <a:ext cx="565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시간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65D08E-8284-49CE-9063-0053013F011C}"/>
              </a:ext>
            </a:extLst>
          </p:cNvPr>
          <p:cNvGrpSpPr/>
          <p:nvPr/>
        </p:nvGrpSpPr>
        <p:grpSpPr>
          <a:xfrm>
            <a:off x="1478945" y="4266890"/>
            <a:ext cx="7443808" cy="1752211"/>
            <a:chOff x="1478945" y="4174611"/>
            <a:chExt cx="7443808" cy="175221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5CF9BE-CCA4-4C65-B3C9-2EAD870AF422}"/>
                </a:ext>
              </a:extLst>
            </p:cNvPr>
            <p:cNvSpPr txBox="1"/>
            <p:nvPr/>
          </p:nvSpPr>
          <p:spPr>
            <a:xfrm>
              <a:off x="1500317" y="4174611"/>
              <a:ext cx="1135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Lock-free</a:t>
              </a:r>
              <a:endParaRPr lang="ko-KR" altLang="en-US" dirty="0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233276C-AA6F-4106-8D83-C412F2DDB943}"/>
                </a:ext>
              </a:extLst>
            </p:cNvPr>
            <p:cNvGrpSpPr/>
            <p:nvPr/>
          </p:nvGrpSpPr>
          <p:grpSpPr>
            <a:xfrm>
              <a:off x="1478945" y="4542761"/>
              <a:ext cx="1178643" cy="1384061"/>
              <a:chOff x="2038690" y="3056725"/>
              <a:chExt cx="1667937" cy="1487064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E2DB7D4-9ECB-4791-8412-216FDCC426CA}"/>
                  </a:ext>
                </a:extLst>
              </p:cNvPr>
              <p:cNvSpPr/>
              <p:nvPr/>
            </p:nvSpPr>
            <p:spPr>
              <a:xfrm>
                <a:off x="2038694" y="3056725"/>
                <a:ext cx="1667933" cy="3717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Thread 1</a:t>
                </a: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ED5F738C-F9C4-44D2-9904-829CF5840A19}"/>
                  </a:ext>
                </a:extLst>
              </p:cNvPr>
              <p:cNvSpPr/>
              <p:nvPr/>
            </p:nvSpPr>
            <p:spPr>
              <a:xfrm>
                <a:off x="2038693" y="3428491"/>
                <a:ext cx="1667933" cy="3717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Thread 2</a:t>
                </a: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A8896D0-DB16-456E-BEBB-49827549E1D3}"/>
                  </a:ext>
                </a:extLst>
              </p:cNvPr>
              <p:cNvSpPr/>
              <p:nvPr/>
            </p:nvSpPr>
            <p:spPr>
              <a:xfrm>
                <a:off x="2038691" y="3800257"/>
                <a:ext cx="1667933" cy="3717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Thread 3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CA448ED-4579-4AB8-A878-9E2E127BB5BE}"/>
                  </a:ext>
                </a:extLst>
              </p:cNvPr>
              <p:cNvSpPr/>
              <p:nvPr/>
            </p:nvSpPr>
            <p:spPr>
              <a:xfrm>
                <a:off x="2038690" y="4172023"/>
                <a:ext cx="1667933" cy="3717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Thread 4</a:t>
                </a: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5BAB374-8E29-4D0C-A1A2-50AC6173FF49}"/>
                </a:ext>
              </a:extLst>
            </p:cNvPr>
            <p:cNvSpPr/>
            <p:nvPr/>
          </p:nvSpPr>
          <p:spPr>
            <a:xfrm>
              <a:off x="2657582" y="4542760"/>
              <a:ext cx="1279923" cy="3549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Update</a:t>
              </a:r>
              <a:endParaRPr lang="ko-KR" altLang="en-US" sz="1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0B0B02-E0E0-48A2-B3A0-2C5816FB3D29}"/>
                </a:ext>
              </a:extLst>
            </p:cNvPr>
            <p:cNvSpPr/>
            <p:nvPr/>
          </p:nvSpPr>
          <p:spPr>
            <a:xfrm>
              <a:off x="2657581" y="5580807"/>
              <a:ext cx="2146947" cy="3373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Update</a:t>
              </a:r>
              <a:endParaRPr lang="ko-KR" altLang="en-US" sz="1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A1714E9-2191-4D08-9435-40E5CBA826DA}"/>
                </a:ext>
              </a:extLst>
            </p:cNvPr>
            <p:cNvSpPr/>
            <p:nvPr/>
          </p:nvSpPr>
          <p:spPr>
            <a:xfrm>
              <a:off x="4242308" y="5243438"/>
              <a:ext cx="2740976" cy="3373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Update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3EF9150-2623-49FF-9BAE-B86354727659}"/>
                </a:ext>
              </a:extLst>
            </p:cNvPr>
            <p:cNvSpPr/>
            <p:nvPr/>
          </p:nvSpPr>
          <p:spPr>
            <a:xfrm>
              <a:off x="3215015" y="4898177"/>
              <a:ext cx="2955469" cy="35067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Update ( T )</a:t>
              </a:r>
              <a:endParaRPr lang="ko-KR" altLang="en-US" sz="1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B38EB7F-D142-4E14-9B45-C29BC674977D}"/>
                </a:ext>
              </a:extLst>
            </p:cNvPr>
            <p:cNvSpPr/>
            <p:nvPr/>
          </p:nvSpPr>
          <p:spPr>
            <a:xfrm>
              <a:off x="5774855" y="5589453"/>
              <a:ext cx="2438917" cy="3373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Update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06FE329-EE4A-44B8-AB4B-3B3A7D9DFCBF}"/>
                </a:ext>
              </a:extLst>
            </p:cNvPr>
            <p:cNvSpPr/>
            <p:nvPr/>
          </p:nvSpPr>
          <p:spPr>
            <a:xfrm>
              <a:off x="5549080" y="4547303"/>
              <a:ext cx="3373673" cy="346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Update ( T 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882252E-4CB6-491B-8E9A-CB95EB8F2ED9}"/>
              </a:ext>
            </a:extLst>
          </p:cNvPr>
          <p:cNvSpPr/>
          <p:nvPr/>
        </p:nvSpPr>
        <p:spPr>
          <a:xfrm>
            <a:off x="2068261" y="3773528"/>
            <a:ext cx="1279923" cy="371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Class T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39A8D5C-27DE-459F-BE79-C4B5634B2412}"/>
              </a:ext>
            </a:extLst>
          </p:cNvPr>
          <p:cNvCxnSpPr>
            <a:cxnSpLocks/>
            <a:stCxn id="32" idx="2"/>
            <a:endCxn id="29" idx="1"/>
          </p:cNvCxnSpPr>
          <p:nvPr/>
        </p:nvCxnSpPr>
        <p:spPr>
          <a:xfrm>
            <a:off x="2708223" y="4145288"/>
            <a:ext cx="506792" cy="10205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F9F8085-4A60-4344-8C54-755C320ED917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>
            <a:off x="3348184" y="3959408"/>
            <a:ext cx="2200896" cy="8531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D62655F-FE92-4B89-A69F-C3B19AD4B3E6}"/>
              </a:ext>
            </a:extLst>
          </p:cNvPr>
          <p:cNvSpPr txBox="1"/>
          <p:nvPr/>
        </p:nvSpPr>
        <p:spPr>
          <a:xfrm>
            <a:off x="5747866" y="4062355"/>
            <a:ext cx="845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delete 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3E111C-2814-4163-AB8D-CBF21ED62905}"/>
              </a:ext>
            </a:extLst>
          </p:cNvPr>
          <p:cNvSpPr txBox="1"/>
          <p:nvPr/>
        </p:nvSpPr>
        <p:spPr>
          <a:xfrm>
            <a:off x="7854613" y="4630936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 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D473B91-2C49-48E0-87D1-1064959D8AC9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6170482" y="4370132"/>
            <a:ext cx="0" cy="2608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19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D2274-0CB2-494F-9315-A611A2ED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65653-90B2-4EF5-918A-074B97002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C++11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에서는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reference counting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을 통한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메모리 릭 제거 기능을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shared_ptr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통해서 지원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thread_safe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성능을 위해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Lock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을 사용하지 않은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				Lock-Free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한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shared_ptr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가 필요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4ED609B-6425-4223-81E0-8289EC411427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4D6759A-A1A8-4E56-8DD6-61410063D20D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BFCA6CA-9AEE-48E4-A9F7-ACCDEE81D8E5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10E2A49D-BE23-45B3-BF16-96D6A3755047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F5241AF3-851E-4FF3-911D-4D7E6E08BA1C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E5FFEA-E699-43F8-910A-F8D9B9B24F75}"/>
              </a:ext>
            </a:extLst>
          </p:cNvPr>
          <p:cNvSpPr/>
          <p:nvPr/>
        </p:nvSpPr>
        <p:spPr>
          <a:xfrm>
            <a:off x="4282969" y="4311177"/>
            <a:ext cx="1442696" cy="687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Lock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058656-DE19-4EAC-ABC7-569D49C44C0A}"/>
              </a:ext>
            </a:extLst>
          </p:cNvPr>
          <p:cNvSpPr/>
          <p:nvPr/>
        </p:nvSpPr>
        <p:spPr>
          <a:xfrm>
            <a:off x="2886202" y="5053912"/>
            <a:ext cx="2118115" cy="922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멀티 쓰레드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E07D4CC-6BFC-4730-8974-D095C5701D8D}"/>
              </a:ext>
            </a:extLst>
          </p:cNvPr>
          <p:cNvSpPr/>
          <p:nvPr/>
        </p:nvSpPr>
        <p:spPr>
          <a:xfrm>
            <a:off x="6306477" y="5570723"/>
            <a:ext cx="2118115" cy="922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Non-Blocking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1111EE-1CBE-4B2C-BCFB-202A6CFB7E0E}"/>
              </a:ext>
            </a:extLst>
          </p:cNvPr>
          <p:cNvSpPr/>
          <p:nvPr/>
        </p:nvSpPr>
        <p:spPr>
          <a:xfrm>
            <a:off x="6306477" y="4513634"/>
            <a:ext cx="2118115" cy="922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Blocking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ADEB511-933E-46B0-8D09-6917EC52CD44}"/>
              </a:ext>
            </a:extLst>
          </p:cNvPr>
          <p:cNvCxnSpPr>
            <a:cxnSpLocks/>
            <a:stCxn id="20" idx="1"/>
            <a:endCxn id="17" idx="3"/>
          </p:cNvCxnSpPr>
          <p:nvPr/>
        </p:nvCxnSpPr>
        <p:spPr>
          <a:xfrm flipH="1">
            <a:off x="5004317" y="4974710"/>
            <a:ext cx="1302160" cy="540278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EF7D9BB-5C9E-468D-ACE2-8C7537A41749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5004317" y="5514988"/>
            <a:ext cx="1302160" cy="51681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E943443-1CED-4B07-B0F4-9EFA686F6CB1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725665" y="4654677"/>
            <a:ext cx="580812" cy="145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891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1257E-D6A3-4B6D-9316-89ABB8E8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EF9450-F6C0-4C31-B61B-15786D90B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Lock-Free : </a:t>
            </a:r>
            <a:r>
              <a:rPr lang="ko-KR" altLang="en-US" dirty="0" err="1"/>
              <a:t>멀티쓰레드</a:t>
            </a:r>
            <a:r>
              <a:rPr lang="ko-KR" altLang="en-US" dirty="0"/>
              <a:t> 알고리즘의 성능 등급</a:t>
            </a:r>
            <a:endParaRPr lang="en-US" altLang="ko-KR" dirty="0"/>
          </a:p>
          <a:p>
            <a:pPr lvl="1"/>
            <a:r>
              <a:rPr lang="ko-KR" altLang="en-US" dirty="0"/>
              <a:t>정해진 시간이 있을 때</a:t>
            </a:r>
            <a:r>
              <a:rPr lang="en-US" altLang="ko-KR" dirty="0"/>
              <a:t>, </a:t>
            </a:r>
            <a:r>
              <a:rPr lang="ko-KR" altLang="en-US" dirty="0"/>
              <a:t>적어도 하나의 쓰레드는 알고리즘 실행 종료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다른 쓰레드의 상태나 행동에 관계 없이</a:t>
            </a:r>
            <a:r>
              <a:rPr lang="en-US" altLang="ko-KR" dirty="0"/>
              <a:t> </a:t>
            </a:r>
            <a:r>
              <a:rPr lang="ko-KR" altLang="en-US" dirty="0"/>
              <a:t>자신의 알고리즘 수행 완료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(Non-Blocking </a:t>
            </a:r>
            <a:r>
              <a:rPr lang="ko-KR" altLang="en-US" dirty="0"/>
              <a:t>특성</a:t>
            </a:r>
            <a:r>
              <a:rPr lang="en-US" altLang="ko-KR" dirty="0"/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EDEDCA-95E5-4423-A7D5-4836A430F8FF}"/>
              </a:ext>
            </a:extLst>
          </p:cNvPr>
          <p:cNvSpPr/>
          <p:nvPr/>
        </p:nvSpPr>
        <p:spPr>
          <a:xfrm>
            <a:off x="1393132" y="4278388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알고리즘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148B25-8EA2-4B46-BF4E-A88B17BAB19A}"/>
              </a:ext>
            </a:extLst>
          </p:cNvPr>
          <p:cNvSpPr/>
          <p:nvPr/>
        </p:nvSpPr>
        <p:spPr>
          <a:xfrm>
            <a:off x="3280805" y="4643319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멀티 쓰레드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EA84C9-989F-4FF8-BA6D-573872F99B5F}"/>
              </a:ext>
            </a:extLst>
          </p:cNvPr>
          <p:cNvSpPr/>
          <p:nvPr/>
        </p:nvSpPr>
        <p:spPr>
          <a:xfrm>
            <a:off x="3280805" y="3926509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싱글 쓰레드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558F0A-D12E-4E08-84C5-9D4D07772901}"/>
              </a:ext>
            </a:extLst>
          </p:cNvPr>
          <p:cNvSpPr/>
          <p:nvPr/>
        </p:nvSpPr>
        <p:spPr>
          <a:xfrm>
            <a:off x="5168479" y="5028983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Non-Blocking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9B0766-310A-4254-9579-FA672AA529BD}"/>
              </a:ext>
            </a:extLst>
          </p:cNvPr>
          <p:cNvSpPr/>
          <p:nvPr/>
        </p:nvSpPr>
        <p:spPr>
          <a:xfrm>
            <a:off x="5168479" y="4312173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Blocking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C61CAA3-9E97-4ADE-AF63-32FA94AB9AE1}"/>
              </a:ext>
            </a:extLst>
          </p:cNvPr>
          <p:cNvSpPr/>
          <p:nvPr/>
        </p:nvSpPr>
        <p:spPr>
          <a:xfrm>
            <a:off x="7056153" y="5371418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Lock-free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AE99CA-7A32-491A-AB66-5EC70E4AA98F}"/>
              </a:ext>
            </a:extLst>
          </p:cNvPr>
          <p:cNvSpPr/>
          <p:nvPr/>
        </p:nvSpPr>
        <p:spPr>
          <a:xfrm>
            <a:off x="7056153" y="4654608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. . .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98C25C-57FB-48AB-8328-759D9F1D0AC2}"/>
              </a:ext>
            </a:extLst>
          </p:cNvPr>
          <p:cNvSpPr/>
          <p:nvPr/>
        </p:nvSpPr>
        <p:spPr>
          <a:xfrm>
            <a:off x="8943827" y="5734504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Wait-free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E42FE4-E91B-4B79-9613-8D9C09E3D2DC}"/>
              </a:ext>
            </a:extLst>
          </p:cNvPr>
          <p:cNvSpPr/>
          <p:nvPr/>
        </p:nvSpPr>
        <p:spPr>
          <a:xfrm>
            <a:off x="8943827" y="5017694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. . .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0C12DAB-4A8A-4906-B7D0-01645308F581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3071306" y="4147739"/>
            <a:ext cx="209499" cy="35187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2C0CAF4-BB53-4279-81A3-835FD91BE09E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 flipV="1">
            <a:off x="3071306" y="4499618"/>
            <a:ext cx="209499" cy="36493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8039746-4731-4014-AB86-AEC901F3F19E}"/>
              </a:ext>
            </a:extLst>
          </p:cNvPr>
          <p:cNvCxnSpPr>
            <a:cxnSpLocks/>
            <a:stCxn id="15" idx="1"/>
            <a:endCxn id="11" idx="3"/>
          </p:cNvCxnSpPr>
          <p:nvPr/>
        </p:nvCxnSpPr>
        <p:spPr>
          <a:xfrm flipH="1">
            <a:off x="4958979" y="4533403"/>
            <a:ext cx="209500" cy="331146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E52E5EF-52F1-4E2E-8ABD-E216F4AA230C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4958979" y="4864549"/>
            <a:ext cx="209500" cy="38566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0F47AA5-6D95-4C01-9652-0EE5376CA69D}"/>
              </a:ext>
            </a:extLst>
          </p:cNvPr>
          <p:cNvCxnSpPr>
            <a:cxnSpLocks/>
            <a:stCxn id="19" idx="1"/>
            <a:endCxn id="14" idx="3"/>
          </p:cNvCxnSpPr>
          <p:nvPr/>
        </p:nvCxnSpPr>
        <p:spPr>
          <a:xfrm flipH="1">
            <a:off x="6846653" y="4875838"/>
            <a:ext cx="209500" cy="37437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006E89D-D33E-47C4-A754-C83C3E49954C}"/>
              </a:ext>
            </a:extLst>
          </p:cNvPr>
          <p:cNvCxnSpPr>
            <a:cxnSpLocks/>
            <a:stCxn id="18" idx="1"/>
            <a:endCxn id="14" idx="3"/>
          </p:cNvCxnSpPr>
          <p:nvPr/>
        </p:nvCxnSpPr>
        <p:spPr>
          <a:xfrm flipH="1" flipV="1">
            <a:off x="6846653" y="5250213"/>
            <a:ext cx="209500" cy="34243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020ADD0-0ACB-4B95-88D1-65E59ECC3647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8734327" y="5238924"/>
            <a:ext cx="209500" cy="353723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3C3E03D-E73D-4738-ABD3-7911C859DDE1}"/>
              </a:ext>
            </a:extLst>
          </p:cNvPr>
          <p:cNvCxnSpPr>
            <a:cxnSpLocks/>
            <a:stCxn id="20" idx="1"/>
            <a:endCxn id="18" idx="3"/>
          </p:cNvCxnSpPr>
          <p:nvPr/>
        </p:nvCxnSpPr>
        <p:spPr>
          <a:xfrm flipH="1" flipV="1">
            <a:off x="8734327" y="5592648"/>
            <a:ext cx="209500" cy="363086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43379C9-ECAB-4EB7-B046-BF47B65E4187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61E1F87-7E6F-4DFC-BDB4-2DC07658AAC9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B781C0A-F5DD-4843-970F-B6491E9263C5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A8F5AD70-3D09-42E6-B4A7-7CB0055B7F18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31353415-6367-4571-8BEE-1A4D01E74DA0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46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942</Words>
  <Application>Microsoft Office PowerPoint</Application>
  <PresentationFormat>와이드스크린</PresentationFormat>
  <Paragraphs>263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Lock-Free shared_ptr 구현</vt:lpstr>
      <vt:lpstr>목차</vt:lpstr>
      <vt:lpstr>연구 목적</vt:lpstr>
      <vt:lpstr>서론</vt:lpstr>
      <vt:lpstr>서론</vt:lpstr>
      <vt:lpstr>서론</vt:lpstr>
      <vt:lpstr>동기</vt:lpstr>
      <vt:lpstr>동기</vt:lpstr>
      <vt:lpstr>배경</vt:lpstr>
      <vt:lpstr>배경</vt:lpstr>
      <vt:lpstr>배경</vt:lpstr>
      <vt:lpstr>배경</vt:lpstr>
      <vt:lpstr>관련 연구</vt:lpstr>
      <vt:lpstr>연구 방법</vt:lpstr>
      <vt:lpstr>개발 일정</vt:lpstr>
      <vt:lpstr>준비 현황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태균 구</cp:lastModifiedBy>
  <cp:revision>68</cp:revision>
  <dcterms:created xsi:type="dcterms:W3CDTF">2019-12-03T07:26:33Z</dcterms:created>
  <dcterms:modified xsi:type="dcterms:W3CDTF">2019-12-12T07:04:17Z</dcterms:modified>
</cp:coreProperties>
</file>