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414" r:id="rId14"/>
    <p:sldId id="421" r:id="rId15"/>
    <p:sldId id="428" r:id="rId16"/>
    <p:sldId id="429" r:id="rId17"/>
    <p:sldId id="431" r:id="rId18"/>
    <p:sldId id="430" r:id="rId19"/>
    <p:sldId id="418" r:id="rId20"/>
    <p:sldId id="419" r:id="rId21"/>
    <p:sldId id="435" r:id="rId22"/>
    <p:sldId id="437" r:id="rId23"/>
    <p:sldId id="438" r:id="rId24"/>
    <p:sldId id="432" r:id="rId25"/>
    <p:sldId id="423" r:id="rId26"/>
    <p:sldId id="433" r:id="rId27"/>
    <p:sldId id="426" r:id="rId28"/>
    <p:sldId id="434" r:id="rId29"/>
    <p:sldId id="381" r:id="rId30"/>
    <p:sldId id="439" r:id="rId31"/>
    <p:sldId id="382" r:id="rId32"/>
    <p:sldId id="440" r:id="rId33"/>
    <p:sldId id="445" r:id="rId34"/>
    <p:sldId id="446" r:id="rId35"/>
    <p:sldId id="448" r:id="rId36"/>
    <p:sldId id="45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95959"/>
    <a:srgbClr val="4E8D1E"/>
    <a:srgbClr val="1E1E1E"/>
    <a:srgbClr val="22B14C"/>
    <a:srgbClr val="EE853E"/>
    <a:srgbClr val="EE8944"/>
    <a:srgbClr val="FFD54F"/>
    <a:srgbClr val="96969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.nexon.com/user/recruit/notice/noticeView?joinCorp=NX&amp;reNo=20210042" TargetMode="External"/><Relationship Id="rId2" Type="http://schemas.openxmlformats.org/officeDocument/2006/relationships/hyperlink" Target="https://career.nexon.com/user/recruit/notice/noticeView?joinCorp=NX&amp;reNo=202000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.nexon.com/user/recruit/notice/noticeView?joinCorp=NX&amp;reNo=20210125" TargetMode="External"/><Relationship Id="rId5" Type="http://schemas.openxmlformats.org/officeDocument/2006/relationships/hyperlink" Target="https://krafton.recruiter.co.kr/app/jobnotice/view?systemKindCode=MRS2&amp;jobnoticeSn=34524" TargetMode="External"/><Relationship Id="rId4" Type="http://schemas.openxmlformats.org/officeDocument/2006/relationships/hyperlink" Target="https://krafton.recruiter.co.kr/app/jobnotice/view?systemKindCode=MRS2&amp;jobnoticeSn=2235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333951"/>
            <a:ext cx="11606600" cy="5045506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가장 어려웠던 점은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일 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다른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해당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재사용했는지 확인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것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 문제를 해결하기 위해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 졌고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오류 발생의 빈도만 줄어들 뿐 문제점을 완벽하게 해결할 수 없었습니다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성능과 정확성을 고려한 다른 해결 방법을 고민하게 되었고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 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상황을 가정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 수 있었습니다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LFCB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이용한 결과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성능 저하가 발생했지만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정확한 동작을 구현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있었습니다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마지막으로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성능의 메모리 관리 시스템을 이용한다면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성능은 더 개선될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더 높일 수 있는지 확인하기 위해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 </a:t>
              </a:r>
              <a:r>
                <a:rPr lang="en-US" altLang="ko-KR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메모리를 관리하는 </a:t>
              </a:r>
              <a:r>
                <a:rPr lang="en-US" altLang="ko-KR" sz="1600" kern="1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구현하였고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이를 사용한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kumimoji="0" lang="ko-KR" altLang="en-US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비교해 보았습니다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 차이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 [</a:t>
              </a:r>
              <a:r>
                <a:rPr kumimoji="0" lang="ko-KR" altLang="en-US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차이</a:t>
              </a:r>
              <a:r>
                <a:rPr kumimoji="0" lang="en-US" altLang="ko-KR" sz="12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] : [1 : 34%], [2 : 128%], [4 : 264%], [8 : 495%] 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존재했고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Visual Studio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프로파일러를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</a:t>
              </a:r>
              <a:r>
                <a:rPr kumimoji="0" lang="en-US" altLang="ko-KR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(4-</a:t>
              </a:r>
              <a:r>
                <a:rPr kumimoji="0" lang="ko-KR" altLang="en-US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4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측정한 결과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ZSL- 44%,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확인할 수 있었습니다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결과적으로 논문의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방식이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성능이 좋음을 알 수 있었으며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추후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성능이 높은 메모리 관리 시스템인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DEBRA(HP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NBR(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도 구현하여 성능을 비교해 보려 합니다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98E99-2E9B-4611-9622-F40B888C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5" y="1680732"/>
            <a:ext cx="5387689" cy="349653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742517" y="3501574"/>
            <a:ext cx="4213126" cy="2473924"/>
            <a:chOff x="7367437" y="3636619"/>
            <a:chExt cx="4213126" cy="2194789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20"/>
              <a:ext cx="4089093" cy="21947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API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IOCP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std::thread,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2021.02 ~ 2021.04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FF0000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: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44767" y="2226837"/>
            <a:ext cx="11396713" cy="4104278"/>
            <a:chOff x="7414595" y="2803912"/>
            <a:chExt cx="8659598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8582723" cy="4940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네트워킹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 class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이용하는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상속을 이용한 오브젝트의 </a:t>
              </a:r>
              <a:r>
                <a:rPr lang="ko-KR" altLang="en-US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프로그램의 성능을 위해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월드 분할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시야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몬스터의 수면 상태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CAS()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와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(Threading Building Block)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멀티스레드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성능 개선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LFSP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멀티스레드에서의 메모리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횟수 최소화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네트워크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Bandwidth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최적화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고려한 클라이언트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프로토콜 설계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과도하게 많은 패킷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송신하는 클라이언트를 가려내는 견고한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쾌적한 게임 플레이 환경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위한 클라이언트에서의 서버 좌표 보간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444767" y="1097323"/>
            <a:ext cx="8667643" cy="80521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MMORPG Prototype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이동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사냥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 fontScale="90000"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17E0217-0560-4530-821E-9EF89E8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4" y="1207540"/>
            <a:ext cx="4506062" cy="29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D4E242-B153-418B-BA27-7B89F6ADCA2A}"/>
              </a:ext>
            </a:extLst>
          </p:cNvPr>
          <p:cNvSpPr txBox="1"/>
          <p:nvPr/>
        </p:nvSpPr>
        <p:spPr>
          <a:xfrm>
            <a:off x="930849" y="45916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DC9059-5602-46F8-A3B0-6AA3C1682AA5}"/>
              </a:ext>
            </a:extLst>
          </p:cNvPr>
          <p:cNvSpPr txBox="1"/>
          <p:nvPr/>
        </p:nvSpPr>
        <p:spPr>
          <a:xfrm>
            <a:off x="922246" y="531940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30489D-BF06-4262-A6C0-2D3EA8B24F32}"/>
              </a:ext>
            </a:extLst>
          </p:cNvPr>
          <p:cNvSpPr txBox="1"/>
          <p:nvPr/>
        </p:nvSpPr>
        <p:spPr>
          <a:xfrm>
            <a:off x="909670" y="611652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3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C26F206-0DA0-4324-A0D1-4A1F1BF2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73" y="1723703"/>
            <a:ext cx="609524" cy="600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95B8CB1-3679-4A65-8BD3-E3286FE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05" y="1756365"/>
            <a:ext cx="1219048" cy="60952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64714B0-D4D6-4D89-B64A-E7982508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921" y="1756365"/>
            <a:ext cx="619048" cy="60952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6FC15A5-EA06-480D-A584-C6858F69B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04" y="1723703"/>
            <a:ext cx="600000" cy="6190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2789635-1D3F-4FCF-A824-F88F0842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746" y="1764686"/>
            <a:ext cx="609524" cy="60952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7BC51B2-6D52-4FA1-98EF-AFDD4FB5E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7427" y="1746841"/>
            <a:ext cx="600000" cy="6190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1DA27DF-28E8-4460-97D6-615E0EC17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728" y="1739145"/>
            <a:ext cx="609524" cy="61904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0FDAE10-AF05-4133-813F-8380018DF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6827" y="5949150"/>
            <a:ext cx="609524" cy="61904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3976C7F-B389-4F92-945C-87AC749535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7093" y="4466808"/>
            <a:ext cx="609524" cy="61904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26095EB-386E-466B-A58C-D2DB63073C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490" y="5228612"/>
            <a:ext cx="609524" cy="6095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042D081-ED79-4790-87AD-4620B6C9E7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8490" y="5966606"/>
            <a:ext cx="609524" cy="62857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F56A5B9-9F46-40AF-8595-F4DAE8DD8F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4504" y="4471570"/>
            <a:ext cx="609524" cy="60952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BE0F4EB-334B-49D9-9AC6-3366864A93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1915" y="4481094"/>
            <a:ext cx="619048" cy="600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53C9D70-D16F-4D30-921B-AD24BC763A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39742" y="5219088"/>
            <a:ext cx="619048" cy="61904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3CA9589-B0A3-4272-9418-02A8547FE2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9742" y="5957330"/>
            <a:ext cx="619048" cy="61904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018DCC1-94DC-47A7-B987-8FD381B4C8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3312" y="5219088"/>
            <a:ext cx="619048" cy="60952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8922D1B-321C-404C-98B8-9F5644255D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2836" y="5949150"/>
            <a:ext cx="609524" cy="619048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71A6DA-24C3-41D2-9876-7902E178529F}"/>
              </a:ext>
            </a:extLst>
          </p:cNvPr>
          <p:cNvGrpSpPr/>
          <p:nvPr/>
        </p:nvGrpSpPr>
        <p:grpSpPr>
          <a:xfrm>
            <a:off x="5259473" y="2791743"/>
            <a:ext cx="6428350" cy="1195466"/>
            <a:chOff x="7428412" y="5059572"/>
            <a:chExt cx="8255622" cy="3460061"/>
          </a:xfrm>
        </p:grpSpPr>
        <p:sp>
          <p:nvSpPr>
            <p:cNvPr id="109" name="제목 1">
              <a:extLst>
                <a:ext uri="{FF2B5EF4-FFF2-40B4-BE49-F238E27FC236}">
                  <a16:creationId xmlns:a16="http://schemas.microsoft.com/office/drawing/2014/main" id="{23899F01-F4F3-4C9A-A2C6-95089966AA8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자신 캐릭터와 다른 플레이어의 캐릭터는 색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주황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</a:rPr>
                <a:t>파랑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으로 구분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플레이어는 근접 공격과 원거리 공격 가능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타겟팅 방식</a:t>
              </a:r>
              <a:r>
                <a:rPr lang="ko-KR" altLang="en-US" sz="1600">
                  <a:solidFill>
                    <a:schemeClr val="bg1"/>
                  </a:solidFill>
                </a:rPr>
                <a:t>의 전투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DC9BBF9-F6D7-4491-8438-FBC85B4DA55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6CB375E-F2AB-4F15-81E2-823A4CB6A709}"/>
              </a:ext>
            </a:extLst>
          </p:cNvPr>
          <p:cNvGrpSpPr/>
          <p:nvPr/>
        </p:nvGrpSpPr>
        <p:grpSpPr>
          <a:xfrm>
            <a:off x="5372970" y="4561485"/>
            <a:ext cx="6428350" cy="424320"/>
            <a:chOff x="7428412" y="5059572"/>
            <a:chExt cx="8255622" cy="3460061"/>
          </a:xfrm>
        </p:grpSpPr>
        <p:sp>
          <p:nvSpPr>
            <p:cNvPr id="112" name="제목 1">
              <a:extLst>
                <a:ext uri="{FF2B5EF4-FFF2-40B4-BE49-F238E27FC236}">
                  <a16:creationId xmlns:a16="http://schemas.microsoft.com/office/drawing/2014/main" id="{DC6E3265-92F8-46F9-8671-9A6DA48C88D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랜덤 이동 </a:t>
              </a:r>
              <a:r>
                <a:rPr lang="en-US" altLang="ko-KR" sz="1600">
                  <a:solidFill>
                    <a:schemeClr val="bg1"/>
                  </a:solidFill>
                </a:rPr>
                <a:t>-&gt; </a:t>
              </a:r>
              <a:r>
                <a:rPr lang="ko-KR" altLang="en-US" sz="1600">
                  <a:solidFill>
                    <a:schemeClr val="bg1"/>
                  </a:solidFill>
                </a:rPr>
                <a:t>마지막에 공격한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 공격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2E31A3-E543-424D-A856-31DB10942C0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11FD18-47B7-4A16-8A9A-A824B814558D}"/>
              </a:ext>
            </a:extLst>
          </p:cNvPr>
          <p:cNvGrpSpPr/>
          <p:nvPr/>
        </p:nvGrpSpPr>
        <p:grpSpPr>
          <a:xfrm>
            <a:off x="5372970" y="5266144"/>
            <a:ext cx="6428350" cy="424320"/>
            <a:chOff x="7428412" y="5059572"/>
            <a:chExt cx="8255622" cy="3460061"/>
          </a:xfrm>
        </p:grpSpPr>
        <p:sp>
          <p:nvSpPr>
            <p:cNvPr id="115" name="제목 1">
              <a:extLst>
                <a:ext uri="{FF2B5EF4-FFF2-40B4-BE49-F238E27FC236}">
                  <a16:creationId xmlns:a16="http://schemas.microsoft.com/office/drawing/2014/main" id="{CE93D053-CDEA-4072-8F1F-1F26C6D7C1F9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</a:t>
              </a:r>
              <a:r>
                <a:rPr lang="en-US" altLang="ko-KR" sz="1600">
                  <a:solidFill>
                    <a:schemeClr val="bg1"/>
                  </a:solidFill>
                </a:rPr>
                <a:t> 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B495FD-8046-49C8-8FA8-93DFCB1750D3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F4C727D-30C5-4704-B5BE-556092F16245}"/>
              </a:ext>
            </a:extLst>
          </p:cNvPr>
          <p:cNvGrpSpPr/>
          <p:nvPr/>
        </p:nvGrpSpPr>
        <p:grpSpPr>
          <a:xfrm>
            <a:off x="5383603" y="6030762"/>
            <a:ext cx="6428350" cy="424320"/>
            <a:chOff x="7428412" y="5059572"/>
            <a:chExt cx="8255622" cy="3460061"/>
          </a:xfrm>
        </p:grpSpPr>
        <p:sp>
          <p:nvSpPr>
            <p:cNvPr id="118" name="제목 1">
              <a:extLst>
                <a:ext uri="{FF2B5EF4-FFF2-40B4-BE49-F238E27FC236}">
                  <a16:creationId xmlns:a16="http://schemas.microsoft.com/office/drawing/2014/main" id="{7726BD77-0424-4D94-9F48-F941A415A76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원거리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69AF10C-FBA9-44FE-AF72-F5EA1B5674B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871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네트워킹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 class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이용하는 서버 프로그램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91F20-AABC-403D-9843-8AFAA546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0" y="2204333"/>
            <a:ext cx="4167437" cy="3134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0139E5-C340-4AB8-ACC9-EDE2232F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9" y="4425352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195AE6-7095-47AA-A212-260B258C799A}"/>
              </a:ext>
            </a:extLst>
          </p:cNvPr>
          <p:cNvGrpSpPr/>
          <p:nvPr/>
        </p:nvGrpSpPr>
        <p:grpSpPr>
          <a:xfrm>
            <a:off x="5613642" y="4003148"/>
            <a:ext cx="5793744" cy="2593782"/>
            <a:chOff x="7385281" y="3300911"/>
            <a:chExt cx="5420176" cy="3151991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9C2BF27-0BDF-49F7-986A-7FB5F45AA65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31398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Sector_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FC39CA-BFF9-4012-9E9D-9B0280ADC353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F3BB88F-6F94-4574-86CE-C0EC819B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82" y="1272629"/>
            <a:ext cx="5124356" cy="14761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E52273-E183-4C8A-B1A6-B8595C456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820" y="2201798"/>
            <a:ext cx="4736692" cy="16791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922FB4-4C79-4E6D-9AF0-C36F4986F88A}"/>
              </a:ext>
            </a:extLst>
          </p:cNvPr>
          <p:cNvSpPr/>
          <p:nvPr/>
        </p:nvSpPr>
        <p:spPr>
          <a:xfrm>
            <a:off x="784614" y="3693179"/>
            <a:ext cx="1108732" cy="2971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FD67C55-A15C-499B-98C0-E18FED935B5A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rot="10800000" flipV="1">
            <a:off x="1893346" y="2010688"/>
            <a:ext cx="3083836" cy="1831089"/>
          </a:xfrm>
          <a:prstGeom prst="bentConnector3">
            <a:avLst>
              <a:gd name="adj1" fmla="val 53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D164C1-A40F-482D-997E-C4E062E154A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1893346" y="3041388"/>
            <a:ext cx="5321474" cy="800389"/>
          </a:xfrm>
          <a:prstGeom prst="bentConnector3">
            <a:avLst>
              <a:gd name="adj1" fmla="val 4511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상속을 이용한 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다형성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588FD5-7180-439E-87F2-3F21FFAEA42D}"/>
              </a:ext>
            </a:extLst>
          </p:cNvPr>
          <p:cNvSpPr/>
          <p:nvPr/>
        </p:nvSpPr>
        <p:spPr>
          <a:xfrm>
            <a:off x="4173201" y="3610591"/>
            <a:ext cx="1919250" cy="9910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B49526-EC74-40C8-94A2-4DA3D3D9D17F}"/>
              </a:ext>
            </a:extLst>
          </p:cNvPr>
          <p:cNvSpPr/>
          <p:nvPr/>
        </p:nvSpPr>
        <p:spPr>
          <a:xfrm>
            <a:off x="732127" y="3610850"/>
            <a:ext cx="1983774" cy="2457564"/>
          </a:xfrm>
          <a:prstGeom prst="roundRect">
            <a:avLst>
              <a:gd name="adj" fmla="val 89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65C224-3051-4186-82FA-6EC31F43BE09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H="1">
            <a:off x="1724014" y="3283652"/>
            <a:ext cx="1824897" cy="32719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506A9CC-B6BC-4252-ABDE-01836AE757FB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3548911" y="3283652"/>
            <a:ext cx="1583915" cy="32693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A6C3129D-0F32-4628-8B5E-F9D892554D9B}"/>
              </a:ext>
            </a:extLst>
          </p:cNvPr>
          <p:cNvSpPr/>
          <p:nvPr/>
        </p:nvSpPr>
        <p:spPr>
          <a:xfrm>
            <a:off x="2340355" y="2816728"/>
            <a:ext cx="2417112" cy="4669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</a:p>
        </p:txBody>
      </p:sp>
      <p:sp>
        <p:nvSpPr>
          <p:cNvPr id="56" name="사각형: 둥근 모서리 34">
            <a:extLst>
              <a:ext uri="{FF2B5EF4-FFF2-40B4-BE49-F238E27FC236}">
                <a16:creationId xmlns:a16="http://schemas.microsoft.com/office/drawing/2014/main" id="{28307603-CDE6-46CD-8B02-CAB677EA841A}"/>
              </a:ext>
            </a:extLst>
          </p:cNvPr>
          <p:cNvSpPr/>
          <p:nvPr/>
        </p:nvSpPr>
        <p:spPr>
          <a:xfrm>
            <a:off x="2340353" y="2159157"/>
            <a:ext cx="2417116" cy="462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Object_</a:t>
            </a:r>
            <a:r>
              <a:rPr lang="en-US" altLang="ko-KR"/>
              <a:t>Base</a:t>
            </a:r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0A3A55-A3F5-4675-AB0A-897935083FC0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3548911" y="2621979"/>
            <a:ext cx="0" cy="19474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6A2312-AB7C-4BDF-9393-2F799C0D96D2}"/>
              </a:ext>
            </a:extLst>
          </p:cNvPr>
          <p:cNvCxnSpPr>
            <a:cxnSpLocks/>
            <a:stCxn id="61" idx="0"/>
            <a:endCxn id="43" idx="2"/>
          </p:cNvCxnSpPr>
          <p:nvPr/>
        </p:nvCxnSpPr>
        <p:spPr>
          <a:xfrm flipV="1">
            <a:off x="3799733" y="4601597"/>
            <a:ext cx="133309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F3609A8-192E-4CFC-8A18-7C776383C40B}"/>
              </a:ext>
            </a:extLst>
          </p:cNvPr>
          <p:cNvCxnSpPr>
            <a:cxnSpLocks/>
            <a:stCxn id="64" idx="0"/>
            <a:endCxn id="43" idx="2"/>
          </p:cNvCxnSpPr>
          <p:nvPr/>
        </p:nvCxnSpPr>
        <p:spPr>
          <a:xfrm flipV="1">
            <a:off x="5132826" y="4601597"/>
            <a:ext cx="0" cy="14551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58E65E-6D95-449A-8261-6C394D67D020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flipH="1" flipV="1">
            <a:off x="5132826" y="4601597"/>
            <a:ext cx="133566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14B9DBF-835A-49FF-812A-B0349C9EB7EF}"/>
              </a:ext>
            </a:extLst>
          </p:cNvPr>
          <p:cNvSpPr/>
          <p:nvPr/>
        </p:nvSpPr>
        <p:spPr>
          <a:xfrm>
            <a:off x="3178069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051FD68-1A0B-40F4-989B-AE43CBD9814A}"/>
              </a:ext>
            </a:extLst>
          </p:cNvPr>
          <p:cNvSpPr/>
          <p:nvPr/>
        </p:nvSpPr>
        <p:spPr>
          <a:xfrm>
            <a:off x="4511162" y="4747109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A891F9-E2C6-46DE-A386-C84422490D79}"/>
              </a:ext>
            </a:extLst>
          </p:cNvPr>
          <p:cNvSpPr/>
          <p:nvPr/>
        </p:nvSpPr>
        <p:spPr>
          <a:xfrm>
            <a:off x="5846825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E27A2D-FB9A-486F-8E18-D63CFFE25585}"/>
              </a:ext>
            </a:extLst>
          </p:cNvPr>
          <p:cNvGrpSpPr/>
          <p:nvPr/>
        </p:nvGrpSpPr>
        <p:grpSpPr>
          <a:xfrm>
            <a:off x="7478709" y="1737955"/>
            <a:ext cx="4328184" cy="4220942"/>
            <a:chOff x="7354584" y="4077946"/>
            <a:chExt cx="6263575" cy="2452744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60DD7FBD-548E-4383-84A8-DC73B2DF1085}"/>
                </a:ext>
              </a:extLst>
            </p:cNvPr>
            <p:cNvSpPr txBox="1">
              <a:spLocks/>
            </p:cNvSpPr>
            <p:nvPr/>
          </p:nvSpPr>
          <p:spPr>
            <a:xfrm>
              <a:off x="7555977" y="4077946"/>
              <a:ext cx="6062182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클라이언트와의 통신에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오브젝트 관리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IOCP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연동에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CFD04E-18E9-4496-9FC1-1C41E182F421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D74C7EC-B7FD-4905-911F-21C08094BEBC}"/>
              </a:ext>
            </a:extLst>
          </p:cNvPr>
          <p:cNvSpPr/>
          <p:nvPr/>
        </p:nvSpPr>
        <p:spPr>
          <a:xfrm>
            <a:off x="619354" y="1538479"/>
            <a:ext cx="5859114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 [</a:t>
            </a:r>
            <a:r>
              <a:rPr lang="ko-KR" altLang="en-US">
                <a:solidFill>
                  <a:schemeClr val="bg1"/>
                </a:solidFill>
              </a:rPr>
              <a:t>서버 프로그램</a:t>
            </a:r>
            <a:r>
              <a:rPr lang="en-US" altLang="ko-KR">
                <a:solidFill>
                  <a:schemeClr val="bg1"/>
                </a:solidFill>
              </a:rPr>
              <a:t>] Object </a:t>
            </a:r>
            <a:r>
              <a:rPr lang="ko-KR" altLang="en-US">
                <a:solidFill>
                  <a:schemeClr val="bg1"/>
                </a:solidFill>
              </a:rPr>
              <a:t>클래스 상속 관계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1BC673-72D1-4FA4-8889-1817EBC6FF34}"/>
              </a:ext>
            </a:extLst>
          </p:cNvPr>
          <p:cNvSpPr/>
          <p:nvPr/>
        </p:nvSpPr>
        <p:spPr>
          <a:xfrm>
            <a:off x="881655" y="4601597"/>
            <a:ext cx="1684712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Network Buffer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618ADE-5692-4858-A65E-CBD37516AE92}"/>
              </a:ext>
            </a:extLst>
          </p:cNvPr>
          <p:cNvSpPr txBox="1"/>
          <p:nvPr/>
        </p:nvSpPr>
        <p:spPr>
          <a:xfrm>
            <a:off x="6478468" y="6248932"/>
            <a:ext cx="545879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Expand_Overlapped(</a:t>
            </a:r>
            <a:r>
              <a:rPr lang="en-US" altLang="ko-KR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Exover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)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WSAOverlapped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확장한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구조체</a:t>
            </a:r>
            <a:endParaRPr lang="en-US" altLang="ko-KR" sz="1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BC192E-AFF1-4CF3-B246-84398E9F7399}"/>
              </a:ext>
            </a:extLst>
          </p:cNvPr>
          <p:cNvSpPr/>
          <p:nvPr/>
        </p:nvSpPr>
        <p:spPr>
          <a:xfrm>
            <a:off x="4563048" y="4067759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D24D18-FF0D-4A0D-AE58-23B8D9FE890D}"/>
              </a:ext>
            </a:extLst>
          </p:cNvPr>
          <p:cNvSpPr/>
          <p:nvPr/>
        </p:nvSpPr>
        <p:spPr>
          <a:xfrm>
            <a:off x="1168418" y="4141642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F724B2B-07D7-498E-AEF7-09A5FD227D3F}"/>
              </a:ext>
            </a:extLst>
          </p:cNvPr>
          <p:cNvSpPr/>
          <p:nvPr/>
        </p:nvSpPr>
        <p:spPr>
          <a:xfrm>
            <a:off x="3244140" y="5301733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FDB5D23-CA56-4851-80D2-1EF34358D411}"/>
              </a:ext>
            </a:extLst>
          </p:cNvPr>
          <p:cNvSpPr/>
          <p:nvPr/>
        </p:nvSpPr>
        <p:spPr>
          <a:xfrm>
            <a:off x="4577233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FA79F05-B264-46F7-AD90-635F02C1BE57}"/>
              </a:ext>
            </a:extLst>
          </p:cNvPr>
          <p:cNvSpPr/>
          <p:nvPr/>
        </p:nvSpPr>
        <p:spPr>
          <a:xfrm>
            <a:off x="5912895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D99B11F-867B-4B57-936D-51368AF3B20A}"/>
              </a:ext>
            </a:extLst>
          </p:cNvPr>
          <p:cNvSpPr/>
          <p:nvPr/>
        </p:nvSpPr>
        <p:spPr>
          <a:xfrm>
            <a:off x="1023799" y="5065209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Near_set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BCF96A8-A1BC-456A-A95C-7191A2087915}"/>
              </a:ext>
            </a:extLst>
          </p:cNvPr>
          <p:cNvSpPr/>
          <p:nvPr/>
        </p:nvSpPr>
        <p:spPr>
          <a:xfrm>
            <a:off x="1031770" y="5550087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CoolTime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월드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분할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 시야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이용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6F7D5E-8CCA-4288-A652-FA96201AD7EF}"/>
              </a:ext>
            </a:extLst>
          </p:cNvPr>
          <p:cNvGrpSpPr/>
          <p:nvPr/>
        </p:nvGrpSpPr>
        <p:grpSpPr>
          <a:xfrm>
            <a:off x="4764706" y="3771567"/>
            <a:ext cx="7018109" cy="1643887"/>
            <a:chOff x="7091955" y="3228199"/>
            <a:chExt cx="12654798" cy="170954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6D1F3EA7-3D4E-41A6-A25F-C7DD4F93E32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57424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월드를 분할한 단위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주변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대한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Near_set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6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E7FF6-D4A1-4D89-8E14-7A73CACCA69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F4CF50E-50DC-407D-B7A7-2D88F4D8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4406020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F45753-B4B2-45E0-9E23-94D8C19FA454}"/>
              </a:ext>
            </a:extLst>
          </p:cNvPr>
          <p:cNvGrpSpPr/>
          <p:nvPr/>
        </p:nvGrpSpPr>
        <p:grpSpPr>
          <a:xfrm>
            <a:off x="3984770" y="1798189"/>
            <a:ext cx="7994709" cy="1484482"/>
            <a:chOff x="7509681" y="3304536"/>
            <a:chExt cx="7994709" cy="2808237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FB26C134-CA06-4CEC-B393-714F0C14F5C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92682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주변 상황을 빠르게 처리하기 위해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std::unordered_set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여러 스레드에서의 동시 검색을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E77FE0-6EA5-4D2A-925E-644C95639692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E9DB8BAB-261A-4FB2-8D22-5698C5AA7429}"/>
              </a:ext>
            </a:extLst>
          </p:cNvPr>
          <p:cNvSpPr txBox="1">
            <a:spLocks/>
          </p:cNvSpPr>
          <p:nvPr/>
        </p:nvSpPr>
        <p:spPr>
          <a:xfrm>
            <a:off x="0" y="5794706"/>
            <a:ext cx="1219200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이동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전투 알고리즘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에서의 성능을 높이기 위해 이용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Sector_Manager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Object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가 이동할 때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근접한 섹터에 존재하는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주변 오브젝트를 빠르게 검색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하기 위해 이용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A227F0-7C2E-4BF9-8F5F-B3A777CE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0" y="1736906"/>
            <a:ext cx="3076575" cy="10382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70E52A-78A3-4899-B95A-AF868CDD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4" y="2843927"/>
            <a:ext cx="1513128" cy="6327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811FC7-B0E6-482F-BADD-4B637E1B3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468" y="2840488"/>
            <a:ext cx="1616296" cy="6396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99B08D4-6AEB-4D5A-8B74-133AA05B2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756" y="3901091"/>
            <a:ext cx="2759268" cy="9678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943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림 136">
            <a:extLst>
              <a:ext uri="{FF2B5EF4-FFF2-40B4-BE49-F238E27FC236}">
                <a16:creationId xmlns:a16="http://schemas.microsoft.com/office/drawing/2014/main" id="{5D87ECDF-A76F-475A-8715-4265A685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52" y="2400361"/>
            <a:ext cx="5268825" cy="3419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섹터와 시야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 크기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m)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473CA-5835-4050-A201-F21422497615}"/>
              </a:ext>
            </a:extLst>
          </p:cNvPr>
          <p:cNvSpPr/>
          <p:nvPr/>
        </p:nvSpPr>
        <p:spPr>
          <a:xfrm>
            <a:off x="497219" y="2915830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CDDFC6-EDB5-49B0-9F1D-0AD682467164}"/>
              </a:ext>
            </a:extLst>
          </p:cNvPr>
          <p:cNvGrpSpPr/>
          <p:nvPr/>
        </p:nvGrpSpPr>
        <p:grpSpPr>
          <a:xfrm>
            <a:off x="477624" y="4815872"/>
            <a:ext cx="3542835" cy="292735"/>
            <a:chOff x="6389669" y="4551157"/>
            <a:chExt cx="2354343" cy="29273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F3133B3-58E0-4AC3-8078-178743168E4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42C1F1-5CB3-4C3F-829D-4B2FDF270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A28F84-B39F-4A76-8847-D37131C33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B41A74-2D4A-4B3A-B0C5-A19299D66243}"/>
              </a:ext>
            </a:extLst>
          </p:cNvPr>
          <p:cNvGrpSpPr/>
          <p:nvPr/>
        </p:nvGrpSpPr>
        <p:grpSpPr>
          <a:xfrm rot="16200000">
            <a:off x="3301842" y="3692140"/>
            <a:ext cx="1845357" cy="292735"/>
            <a:chOff x="6389669" y="4551157"/>
            <a:chExt cx="2354343" cy="29273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3FE799C-5C23-4C95-B68B-314CE29DC88C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4C8FEA-934C-4F12-987D-92886BA97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87E2480-A057-4777-9267-44453147B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4A6C5F-CBC6-4047-8718-B73544FFF86F}"/>
              </a:ext>
            </a:extLst>
          </p:cNvPr>
          <p:cNvSpPr txBox="1"/>
          <p:nvPr/>
        </p:nvSpPr>
        <p:spPr>
          <a:xfrm>
            <a:off x="554934" y="495441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4B599-1F29-4448-BCA7-414D01ACDEC1}"/>
              </a:ext>
            </a:extLst>
          </p:cNvPr>
          <p:cNvSpPr txBox="1"/>
          <p:nvPr/>
        </p:nvSpPr>
        <p:spPr>
          <a:xfrm>
            <a:off x="3149550" y="5317130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973EB6-6E00-47CE-8524-917AE14CA09E}"/>
              </a:ext>
            </a:extLst>
          </p:cNvPr>
          <p:cNvSpPr/>
          <p:nvPr/>
        </p:nvSpPr>
        <p:spPr>
          <a:xfrm>
            <a:off x="489736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6FECF2-5929-4D00-BE89-7BDA4731900D}"/>
              </a:ext>
            </a:extLst>
          </p:cNvPr>
          <p:cNvSpPr/>
          <p:nvPr/>
        </p:nvSpPr>
        <p:spPr>
          <a:xfrm>
            <a:off x="751250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6D852-A8CD-4661-B42F-F66CD977487E}"/>
              </a:ext>
            </a:extLst>
          </p:cNvPr>
          <p:cNvSpPr/>
          <p:nvPr/>
        </p:nvSpPr>
        <p:spPr>
          <a:xfrm>
            <a:off x="1017313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51C10A-E3BC-4925-A66D-F5228E1D2495}"/>
              </a:ext>
            </a:extLst>
          </p:cNvPr>
          <p:cNvSpPr/>
          <p:nvPr/>
        </p:nvSpPr>
        <p:spPr>
          <a:xfrm>
            <a:off x="3242234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2E1AAE-25F6-4F2D-9355-A77BB060CEBA}"/>
              </a:ext>
            </a:extLst>
          </p:cNvPr>
          <p:cNvSpPr/>
          <p:nvPr/>
        </p:nvSpPr>
        <p:spPr>
          <a:xfrm>
            <a:off x="3503748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519A4-5BBA-4FA8-BB60-3840E107F497}"/>
              </a:ext>
            </a:extLst>
          </p:cNvPr>
          <p:cNvSpPr/>
          <p:nvPr/>
        </p:nvSpPr>
        <p:spPr>
          <a:xfrm>
            <a:off x="3769811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D57BA-A618-4E1E-BFCB-855AA96F7AAD}"/>
              </a:ext>
            </a:extLst>
          </p:cNvPr>
          <p:cNvSpPr/>
          <p:nvPr/>
        </p:nvSpPr>
        <p:spPr>
          <a:xfrm>
            <a:off x="3243366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4648E-F685-4349-9D95-CF237B8A8495}"/>
              </a:ext>
            </a:extLst>
          </p:cNvPr>
          <p:cNvSpPr/>
          <p:nvPr/>
        </p:nvSpPr>
        <p:spPr>
          <a:xfrm>
            <a:off x="3504880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A975-4A3F-4C8B-A952-12E8D72D9F9E}"/>
              </a:ext>
            </a:extLst>
          </p:cNvPr>
          <p:cNvSpPr/>
          <p:nvPr/>
        </p:nvSpPr>
        <p:spPr>
          <a:xfrm>
            <a:off x="3770943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AECDA-21D1-4C32-9A89-0CF9D2266D5B}"/>
              </a:ext>
            </a:extLst>
          </p:cNvPr>
          <p:cNvSpPr/>
          <p:nvPr/>
        </p:nvSpPr>
        <p:spPr>
          <a:xfrm>
            <a:off x="3243366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98AB5E-61C4-4FD2-9242-59DDEDE03A41}"/>
              </a:ext>
            </a:extLst>
          </p:cNvPr>
          <p:cNvSpPr/>
          <p:nvPr/>
        </p:nvSpPr>
        <p:spPr>
          <a:xfrm>
            <a:off x="3504880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02DD6A-6197-4901-B030-3F2BACE7C663}"/>
              </a:ext>
            </a:extLst>
          </p:cNvPr>
          <p:cNvSpPr/>
          <p:nvPr/>
        </p:nvSpPr>
        <p:spPr>
          <a:xfrm>
            <a:off x="3770943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AC334-584A-4809-BA18-FCC095D0CF9D}"/>
              </a:ext>
            </a:extLst>
          </p:cNvPr>
          <p:cNvSpPr/>
          <p:nvPr/>
        </p:nvSpPr>
        <p:spPr>
          <a:xfrm>
            <a:off x="489410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692F08-BF56-4E52-B01E-3DF5C32A2987}"/>
              </a:ext>
            </a:extLst>
          </p:cNvPr>
          <p:cNvSpPr/>
          <p:nvPr/>
        </p:nvSpPr>
        <p:spPr>
          <a:xfrm>
            <a:off x="750924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0F0659-9F51-4004-9E26-CA474777A712}"/>
              </a:ext>
            </a:extLst>
          </p:cNvPr>
          <p:cNvSpPr/>
          <p:nvPr/>
        </p:nvSpPr>
        <p:spPr>
          <a:xfrm>
            <a:off x="1016987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123684-E483-4B42-810C-C549A63621E2}"/>
              </a:ext>
            </a:extLst>
          </p:cNvPr>
          <p:cNvSpPr/>
          <p:nvPr/>
        </p:nvSpPr>
        <p:spPr>
          <a:xfrm>
            <a:off x="489410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9F1380-2D38-4074-9C7E-7A4524DB4315}"/>
              </a:ext>
            </a:extLst>
          </p:cNvPr>
          <p:cNvSpPr/>
          <p:nvPr/>
        </p:nvSpPr>
        <p:spPr>
          <a:xfrm>
            <a:off x="750924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94FC2-C2B5-48F5-B0DD-1349A9AC708F}"/>
              </a:ext>
            </a:extLst>
          </p:cNvPr>
          <p:cNvSpPr/>
          <p:nvPr/>
        </p:nvSpPr>
        <p:spPr>
          <a:xfrm>
            <a:off x="1016987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704729-D727-4657-B66C-18F54E9C5B01}"/>
              </a:ext>
            </a:extLst>
          </p:cNvPr>
          <p:cNvSpPr/>
          <p:nvPr/>
        </p:nvSpPr>
        <p:spPr>
          <a:xfrm>
            <a:off x="141397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8CF563-5A94-4E5B-B6D9-4E2C1AC4E212}"/>
              </a:ext>
            </a:extLst>
          </p:cNvPr>
          <p:cNvSpPr/>
          <p:nvPr/>
        </p:nvSpPr>
        <p:spPr>
          <a:xfrm>
            <a:off x="154489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E80B83-1EB7-4376-8928-A56397A2D203}"/>
              </a:ext>
            </a:extLst>
          </p:cNvPr>
          <p:cNvSpPr/>
          <p:nvPr/>
        </p:nvSpPr>
        <p:spPr>
          <a:xfrm>
            <a:off x="167830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7178B0A-C17E-48C1-BD4D-55ED96CB817C}"/>
              </a:ext>
            </a:extLst>
          </p:cNvPr>
          <p:cNvSpPr/>
          <p:nvPr/>
        </p:nvSpPr>
        <p:spPr>
          <a:xfrm>
            <a:off x="287722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1821D9F-41BB-4BA8-9C7C-6205FB89D196}"/>
              </a:ext>
            </a:extLst>
          </p:cNvPr>
          <p:cNvSpPr/>
          <p:nvPr/>
        </p:nvSpPr>
        <p:spPr>
          <a:xfrm>
            <a:off x="300814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B8E9D0B-BB5E-469A-9538-CC5143C744D3}"/>
              </a:ext>
            </a:extLst>
          </p:cNvPr>
          <p:cNvSpPr/>
          <p:nvPr/>
        </p:nvSpPr>
        <p:spPr>
          <a:xfrm>
            <a:off x="314155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3A980D0-8DB5-40A6-B457-263DB5B85A74}"/>
              </a:ext>
            </a:extLst>
          </p:cNvPr>
          <p:cNvSpPr/>
          <p:nvPr/>
        </p:nvSpPr>
        <p:spPr>
          <a:xfrm>
            <a:off x="141397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E29120A-93B1-4708-ADF3-72579FEEEBC5}"/>
              </a:ext>
            </a:extLst>
          </p:cNvPr>
          <p:cNvSpPr/>
          <p:nvPr/>
        </p:nvSpPr>
        <p:spPr>
          <a:xfrm>
            <a:off x="154489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4F0BBBC-946B-4A9E-8316-9E7029795D2B}"/>
              </a:ext>
            </a:extLst>
          </p:cNvPr>
          <p:cNvSpPr/>
          <p:nvPr/>
        </p:nvSpPr>
        <p:spPr>
          <a:xfrm>
            <a:off x="167830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358BB59-043D-4DEA-8D61-28612326E409}"/>
              </a:ext>
            </a:extLst>
          </p:cNvPr>
          <p:cNvSpPr/>
          <p:nvPr/>
        </p:nvSpPr>
        <p:spPr>
          <a:xfrm>
            <a:off x="287722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A5EAB7C-3263-4E07-8118-3FC41E333424}"/>
              </a:ext>
            </a:extLst>
          </p:cNvPr>
          <p:cNvSpPr/>
          <p:nvPr/>
        </p:nvSpPr>
        <p:spPr>
          <a:xfrm>
            <a:off x="300814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387D21A-3D56-4FD4-B3C3-2EC4C7863C37}"/>
              </a:ext>
            </a:extLst>
          </p:cNvPr>
          <p:cNvSpPr/>
          <p:nvPr/>
        </p:nvSpPr>
        <p:spPr>
          <a:xfrm>
            <a:off x="314155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758EFEF-2E76-4A6B-985D-7B727FA1E990}"/>
              </a:ext>
            </a:extLst>
          </p:cNvPr>
          <p:cNvSpPr/>
          <p:nvPr/>
        </p:nvSpPr>
        <p:spPr>
          <a:xfrm>
            <a:off x="866831" y="339711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2492953-F6FB-4FE3-8E3B-8E645D0A5042}"/>
              </a:ext>
            </a:extLst>
          </p:cNvPr>
          <p:cNvSpPr/>
          <p:nvPr/>
        </p:nvSpPr>
        <p:spPr>
          <a:xfrm>
            <a:off x="866831" y="350509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1FE7015-F09B-4F2A-93CD-95A4A5887DEF}"/>
              </a:ext>
            </a:extLst>
          </p:cNvPr>
          <p:cNvSpPr/>
          <p:nvPr/>
        </p:nvSpPr>
        <p:spPr>
          <a:xfrm>
            <a:off x="866831" y="361593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09FD0C0-8C4E-4E9F-9DF7-7C65F07BE5FA}"/>
              </a:ext>
            </a:extLst>
          </p:cNvPr>
          <p:cNvSpPr/>
          <p:nvPr/>
        </p:nvSpPr>
        <p:spPr>
          <a:xfrm>
            <a:off x="866831" y="400208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10B23-45CA-4E4E-A57E-A92F33160468}"/>
              </a:ext>
            </a:extLst>
          </p:cNvPr>
          <p:cNvSpPr/>
          <p:nvPr/>
        </p:nvSpPr>
        <p:spPr>
          <a:xfrm>
            <a:off x="866831" y="411005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5BF980D-7136-4A91-A3D8-3CC722BAC6EE}"/>
              </a:ext>
            </a:extLst>
          </p:cNvPr>
          <p:cNvSpPr/>
          <p:nvPr/>
        </p:nvSpPr>
        <p:spPr>
          <a:xfrm>
            <a:off x="866831" y="422090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2266ED-36C6-4CEB-8787-F0772E0C6C5B}"/>
              </a:ext>
            </a:extLst>
          </p:cNvPr>
          <p:cNvSpPr/>
          <p:nvPr/>
        </p:nvSpPr>
        <p:spPr>
          <a:xfrm>
            <a:off x="3615857" y="339222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4BC803E-F2F0-4CB9-AB80-82308428050B}"/>
              </a:ext>
            </a:extLst>
          </p:cNvPr>
          <p:cNvSpPr/>
          <p:nvPr/>
        </p:nvSpPr>
        <p:spPr>
          <a:xfrm>
            <a:off x="3615857" y="350020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F41309-8235-4470-A5E8-0D9314D17D9E}"/>
              </a:ext>
            </a:extLst>
          </p:cNvPr>
          <p:cNvSpPr/>
          <p:nvPr/>
        </p:nvSpPr>
        <p:spPr>
          <a:xfrm>
            <a:off x="3615857" y="36110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3C8E292-6C48-4D93-BF55-BB6DF436C366}"/>
              </a:ext>
            </a:extLst>
          </p:cNvPr>
          <p:cNvSpPr/>
          <p:nvPr/>
        </p:nvSpPr>
        <p:spPr>
          <a:xfrm>
            <a:off x="3615857" y="4006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F146C35-9263-4A4D-B30A-2744A3418BE4}"/>
              </a:ext>
            </a:extLst>
          </p:cNvPr>
          <p:cNvSpPr/>
          <p:nvPr/>
        </p:nvSpPr>
        <p:spPr>
          <a:xfrm>
            <a:off x="3615857" y="411467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743B26D-061A-4354-91D2-B3A4A20DC34E}"/>
              </a:ext>
            </a:extLst>
          </p:cNvPr>
          <p:cNvSpPr/>
          <p:nvPr/>
        </p:nvSpPr>
        <p:spPr>
          <a:xfrm>
            <a:off x="3615857" y="422552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CAEE7E-33F5-4B1D-B5D6-99C335BF4287}"/>
              </a:ext>
            </a:extLst>
          </p:cNvPr>
          <p:cNvSpPr/>
          <p:nvPr/>
        </p:nvSpPr>
        <p:spPr>
          <a:xfrm>
            <a:off x="2152711" y="17608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9697692-20C4-4505-B0F3-79ADB9F31422}"/>
              </a:ext>
            </a:extLst>
          </p:cNvPr>
          <p:cNvGrpSpPr/>
          <p:nvPr/>
        </p:nvGrpSpPr>
        <p:grpSpPr>
          <a:xfrm rot="16200000">
            <a:off x="2465129" y="1740724"/>
            <a:ext cx="131323" cy="165551"/>
            <a:chOff x="6389669" y="4551157"/>
            <a:chExt cx="2354343" cy="292735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9612FE-1546-4D41-AE77-4F73BB9A4BF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8578237-26ED-4C8F-8504-F31F8F009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C6476F3-2CB5-40AB-9B57-896EB9B17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908031A-B8A4-46FA-B236-F3EDBC455B56}"/>
              </a:ext>
            </a:extLst>
          </p:cNvPr>
          <p:cNvSpPr txBox="1"/>
          <p:nvPr/>
        </p:nvSpPr>
        <p:spPr>
          <a:xfrm>
            <a:off x="2558540" y="1653372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B16D4BE-2C35-47ED-BE8B-E0BA2719A0A3}"/>
              </a:ext>
            </a:extLst>
          </p:cNvPr>
          <p:cNvGrpSpPr/>
          <p:nvPr/>
        </p:nvGrpSpPr>
        <p:grpSpPr>
          <a:xfrm>
            <a:off x="2152727" y="1925264"/>
            <a:ext cx="253706" cy="113821"/>
            <a:chOff x="6389669" y="4551157"/>
            <a:chExt cx="2354343" cy="292735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A5E8F47-B9E9-4455-AAC8-F27958BD4E9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415D2AA-2604-4668-BDEF-7ABFE786F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56939E-1E72-44D6-A2FE-1C7D058A8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D8AA9E0-3D0D-45E9-A453-6E7AB1836528}"/>
              </a:ext>
            </a:extLst>
          </p:cNvPr>
          <p:cNvSpPr txBox="1"/>
          <p:nvPr/>
        </p:nvSpPr>
        <p:spPr>
          <a:xfrm>
            <a:off x="568318" y="1967512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F8A08B-FA85-4D46-B53E-A8AAA12CC8A5}"/>
              </a:ext>
            </a:extLst>
          </p:cNvPr>
          <p:cNvSpPr/>
          <p:nvPr/>
        </p:nvSpPr>
        <p:spPr>
          <a:xfrm>
            <a:off x="3241102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211D8E5-486C-47B4-8FD4-CC0EA4259320}"/>
              </a:ext>
            </a:extLst>
          </p:cNvPr>
          <p:cNvSpPr/>
          <p:nvPr/>
        </p:nvSpPr>
        <p:spPr>
          <a:xfrm>
            <a:off x="3502616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C115714-9CFA-452E-B640-DDCA4E940621}"/>
              </a:ext>
            </a:extLst>
          </p:cNvPr>
          <p:cNvSpPr/>
          <p:nvPr/>
        </p:nvSpPr>
        <p:spPr>
          <a:xfrm>
            <a:off x="3768679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2F4751-E218-4BA3-A895-299F0C382FA8}"/>
              </a:ext>
            </a:extLst>
          </p:cNvPr>
          <p:cNvSpPr/>
          <p:nvPr/>
        </p:nvSpPr>
        <p:spPr>
          <a:xfrm>
            <a:off x="3242234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3CC2C8-736F-4134-9427-35CEE794E617}"/>
              </a:ext>
            </a:extLst>
          </p:cNvPr>
          <p:cNvSpPr/>
          <p:nvPr/>
        </p:nvSpPr>
        <p:spPr>
          <a:xfrm>
            <a:off x="3503748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861B7A-1C69-4F23-90F0-DEA3521E0B2D}"/>
              </a:ext>
            </a:extLst>
          </p:cNvPr>
          <p:cNvSpPr/>
          <p:nvPr/>
        </p:nvSpPr>
        <p:spPr>
          <a:xfrm>
            <a:off x="3769811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691695-5EBC-432E-BC42-AF7F6CA34504}"/>
              </a:ext>
            </a:extLst>
          </p:cNvPr>
          <p:cNvSpPr/>
          <p:nvPr/>
        </p:nvSpPr>
        <p:spPr>
          <a:xfrm>
            <a:off x="3242234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25F2A1-5D66-4FBC-967B-E082E45D8379}"/>
              </a:ext>
            </a:extLst>
          </p:cNvPr>
          <p:cNvSpPr/>
          <p:nvPr/>
        </p:nvSpPr>
        <p:spPr>
          <a:xfrm>
            <a:off x="3503748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9D1AC1-CC8F-4BCA-BC7D-610EC7EDE1BC}"/>
              </a:ext>
            </a:extLst>
          </p:cNvPr>
          <p:cNvSpPr/>
          <p:nvPr/>
        </p:nvSpPr>
        <p:spPr>
          <a:xfrm>
            <a:off x="3769811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CF55CB2-026B-435C-9764-620B5B48F0FF}"/>
              </a:ext>
            </a:extLst>
          </p:cNvPr>
          <p:cNvSpPr/>
          <p:nvPr/>
        </p:nvSpPr>
        <p:spPr>
          <a:xfrm>
            <a:off x="505815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F76F24-051A-46C0-9481-FE2CDAD3F7A0}"/>
              </a:ext>
            </a:extLst>
          </p:cNvPr>
          <p:cNvSpPr/>
          <p:nvPr/>
        </p:nvSpPr>
        <p:spPr>
          <a:xfrm>
            <a:off x="767329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8BC65D-37D1-4FA0-958F-697226F8539D}"/>
              </a:ext>
            </a:extLst>
          </p:cNvPr>
          <p:cNvSpPr/>
          <p:nvPr/>
        </p:nvSpPr>
        <p:spPr>
          <a:xfrm>
            <a:off x="1033392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67E1E4C-FC89-4129-A6AF-003534F31012}"/>
              </a:ext>
            </a:extLst>
          </p:cNvPr>
          <p:cNvSpPr/>
          <p:nvPr/>
        </p:nvSpPr>
        <p:spPr>
          <a:xfrm>
            <a:off x="506947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19820E-C705-455F-97D4-36C7FDE4E470}"/>
              </a:ext>
            </a:extLst>
          </p:cNvPr>
          <p:cNvSpPr/>
          <p:nvPr/>
        </p:nvSpPr>
        <p:spPr>
          <a:xfrm>
            <a:off x="768461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7009F08-7F44-44A9-B920-86314FBF9D57}"/>
              </a:ext>
            </a:extLst>
          </p:cNvPr>
          <p:cNvSpPr/>
          <p:nvPr/>
        </p:nvSpPr>
        <p:spPr>
          <a:xfrm>
            <a:off x="1034524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165555-9DCA-4E76-A8E8-6440F222BCC0}"/>
              </a:ext>
            </a:extLst>
          </p:cNvPr>
          <p:cNvSpPr/>
          <p:nvPr/>
        </p:nvSpPr>
        <p:spPr>
          <a:xfrm>
            <a:off x="506947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16F4EB1-F587-4BD8-97B8-CF2461981197}"/>
              </a:ext>
            </a:extLst>
          </p:cNvPr>
          <p:cNvSpPr/>
          <p:nvPr/>
        </p:nvSpPr>
        <p:spPr>
          <a:xfrm>
            <a:off x="768461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0BCDE26-FC78-4C11-B631-EC1DC9302F6A}"/>
              </a:ext>
            </a:extLst>
          </p:cNvPr>
          <p:cNvSpPr/>
          <p:nvPr/>
        </p:nvSpPr>
        <p:spPr>
          <a:xfrm>
            <a:off x="1034524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DB4EA8-797A-4375-AA6D-386C540E5033}"/>
              </a:ext>
            </a:extLst>
          </p:cNvPr>
          <p:cNvSpPr txBox="1"/>
          <p:nvPr/>
        </p:nvSpPr>
        <p:spPr>
          <a:xfrm>
            <a:off x="403413" y="5803117"/>
            <a:ext cx="375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 dirty="0">
                <a:solidFill>
                  <a:schemeClr val="bg1"/>
                </a:solidFill>
              </a:rPr>
              <a:t> = 25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</a:p>
          <a:p>
            <a:pPr algn="ctr"/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 dirty="0" err="1">
                <a:solidFill>
                  <a:schemeClr val="bg1"/>
                </a:solidFill>
              </a:rPr>
              <a:t>_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 dirty="0">
                <a:solidFill>
                  <a:schemeClr val="bg1"/>
                </a:solidFill>
              </a:rPr>
              <a:t> = 40</a:t>
            </a:r>
            <a:r>
              <a:rPr lang="ko-KR" altLang="en-US" sz="1600" dirty="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B1BF08F-2444-4551-A124-F5D26900B5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228421" y="3732008"/>
            <a:ext cx="613104" cy="15851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B255340-7B32-48E9-BBFF-A12EEDD9C5F4}"/>
              </a:ext>
            </a:extLst>
          </p:cNvPr>
          <p:cNvGrpSpPr/>
          <p:nvPr/>
        </p:nvGrpSpPr>
        <p:grpSpPr>
          <a:xfrm rot="16200000">
            <a:off x="8201192" y="3114333"/>
            <a:ext cx="1487270" cy="292735"/>
            <a:chOff x="6389669" y="4551157"/>
            <a:chExt cx="2354343" cy="292735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BC446E3-6551-4AF0-B8D6-AA6D8ECADD2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9EF49BE-3DED-4D19-B11B-24EA19348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441ED9B-CFAE-40FA-9B7A-65D9F4C85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FAD53C-9DC0-4053-8ED7-EBAAC577F216}"/>
              </a:ext>
            </a:extLst>
          </p:cNvPr>
          <p:cNvGrpSpPr/>
          <p:nvPr/>
        </p:nvGrpSpPr>
        <p:grpSpPr>
          <a:xfrm rot="16200000">
            <a:off x="8184862" y="4930012"/>
            <a:ext cx="1519927" cy="292735"/>
            <a:chOff x="6389669" y="4551157"/>
            <a:chExt cx="2354343" cy="292735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BC70A6E-F4D7-40CF-BFA7-E287A3A3E3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C753EFD-EEFC-443D-A231-C40B32201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1EC6893-DC9A-444E-ACAE-5F0868B84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3D05902-3F59-4DDB-8E4F-31B6523072B6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8568" y="2251877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99DD642-DEBD-4A43-B76A-FBE1514C220A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5116" y="2251877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5CC4D4-C7E4-468C-A506-8F6A81589B56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9351904" y="4187786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109809-D0DB-45EF-BA76-7F91B2E51BF6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7561408" y="4149156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FFB427-6286-40FE-8624-906AC3BAD949}"/>
              </a:ext>
            </a:extLst>
          </p:cNvPr>
          <p:cNvSpPr txBox="1"/>
          <p:nvPr/>
        </p:nvSpPr>
        <p:spPr>
          <a:xfrm>
            <a:off x="8273049" y="1913323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B205C4-6D27-4243-ABB7-5A3E6189656A}"/>
              </a:ext>
            </a:extLst>
          </p:cNvPr>
          <p:cNvSpPr txBox="1"/>
          <p:nvPr/>
        </p:nvSpPr>
        <p:spPr>
          <a:xfrm>
            <a:off x="7766155" y="5960059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9E2C31D-AC8B-4F6E-B385-014E695127D8}"/>
              </a:ext>
            </a:extLst>
          </p:cNvPr>
          <p:cNvGrpSpPr/>
          <p:nvPr/>
        </p:nvGrpSpPr>
        <p:grpSpPr>
          <a:xfrm>
            <a:off x="9098341" y="3996855"/>
            <a:ext cx="2494498" cy="292735"/>
            <a:chOff x="6389669" y="4551157"/>
            <a:chExt cx="2354343" cy="292735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874CAB23-38A7-406A-A20B-B358627A7BE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44BA2BA-FC92-4316-BEAF-B84303C13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D0C58D60-CD74-4AC0-974D-F5C155D47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E083123-B5B2-4F8D-9EA3-03D769105CF9}"/>
              </a:ext>
            </a:extLst>
          </p:cNvPr>
          <p:cNvGrpSpPr/>
          <p:nvPr/>
        </p:nvGrpSpPr>
        <p:grpSpPr>
          <a:xfrm>
            <a:off x="6317859" y="3984522"/>
            <a:ext cx="2480599" cy="292735"/>
            <a:chOff x="6389669" y="4551157"/>
            <a:chExt cx="2354343" cy="292735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19E4E6B-C773-43B2-B90E-FDABC0851824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8AC8B48-CDB8-4E99-B79D-9F191F976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1D26B2C-D825-4592-987F-C54E6C197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28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몬스터의 수면 상태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이용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BF8106-F378-45D7-92EF-3B1687ED4DC2}"/>
              </a:ext>
            </a:extLst>
          </p:cNvPr>
          <p:cNvSpPr/>
          <p:nvPr/>
        </p:nvSpPr>
        <p:spPr>
          <a:xfrm>
            <a:off x="981379" y="16340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866381-889A-4F5E-84DA-946CACE74FF1}"/>
              </a:ext>
            </a:extLst>
          </p:cNvPr>
          <p:cNvSpPr/>
          <p:nvPr/>
        </p:nvSpPr>
        <p:spPr>
          <a:xfrm>
            <a:off x="982511" y="19069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067A7D-7215-404E-B7F4-2B7AD619866E}"/>
              </a:ext>
            </a:extLst>
          </p:cNvPr>
          <p:cNvSpPr/>
          <p:nvPr/>
        </p:nvSpPr>
        <p:spPr>
          <a:xfrm>
            <a:off x="982511" y="176987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FE3F27-CED2-40A0-94EE-49790129CB37}"/>
              </a:ext>
            </a:extLst>
          </p:cNvPr>
          <p:cNvSpPr/>
          <p:nvPr/>
        </p:nvSpPr>
        <p:spPr>
          <a:xfrm>
            <a:off x="347659" y="1565881"/>
            <a:ext cx="4722680" cy="3068156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04C0D6-D38E-4AB2-B483-E8B564624917}"/>
              </a:ext>
            </a:extLst>
          </p:cNvPr>
          <p:cNvSpPr/>
          <p:nvPr/>
        </p:nvSpPr>
        <p:spPr>
          <a:xfrm>
            <a:off x="38025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92F6EF-AAB1-46B4-A15E-E7749667B91D}"/>
              </a:ext>
            </a:extLst>
          </p:cNvPr>
          <p:cNvSpPr/>
          <p:nvPr/>
        </p:nvSpPr>
        <p:spPr>
          <a:xfrm>
            <a:off x="166248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CE1D883-E4C9-4B47-B9FE-04DB79991EE3}"/>
              </a:ext>
            </a:extLst>
          </p:cNvPr>
          <p:cNvSpPr/>
          <p:nvPr/>
        </p:nvSpPr>
        <p:spPr>
          <a:xfrm>
            <a:off x="2942036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589FBE-E902-44BE-AE8E-D33A4C633930}"/>
              </a:ext>
            </a:extLst>
          </p:cNvPr>
          <p:cNvSpPr/>
          <p:nvPr/>
        </p:nvSpPr>
        <p:spPr>
          <a:xfrm>
            <a:off x="380258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B6FE48-BF1A-443F-AC73-E3F73CE5425A}"/>
              </a:ext>
            </a:extLst>
          </p:cNvPr>
          <p:cNvSpPr/>
          <p:nvPr/>
        </p:nvSpPr>
        <p:spPr>
          <a:xfrm>
            <a:off x="1663832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40F13A-F592-4535-961A-4CC988136920}"/>
              </a:ext>
            </a:extLst>
          </p:cNvPr>
          <p:cNvSpPr/>
          <p:nvPr/>
        </p:nvSpPr>
        <p:spPr>
          <a:xfrm>
            <a:off x="2939354" y="289184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66E201-588D-4856-ABA8-D342169E8CCB}"/>
              </a:ext>
            </a:extLst>
          </p:cNvPr>
          <p:cNvSpPr/>
          <p:nvPr/>
        </p:nvSpPr>
        <p:spPr>
          <a:xfrm>
            <a:off x="380258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3B3F67-07D1-4E1E-8932-10EEF4CE8670}"/>
              </a:ext>
            </a:extLst>
          </p:cNvPr>
          <p:cNvSpPr/>
          <p:nvPr/>
        </p:nvSpPr>
        <p:spPr>
          <a:xfrm>
            <a:off x="1659806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E80E8E8-4579-4D29-9EFE-5E234B6BBCA1}"/>
              </a:ext>
            </a:extLst>
          </p:cNvPr>
          <p:cNvSpPr/>
          <p:nvPr/>
        </p:nvSpPr>
        <p:spPr>
          <a:xfrm>
            <a:off x="2943380" y="225199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C2C1625-421F-49B6-AC5C-41BC670F7132}"/>
              </a:ext>
            </a:extLst>
          </p:cNvPr>
          <p:cNvSpPr/>
          <p:nvPr/>
        </p:nvSpPr>
        <p:spPr>
          <a:xfrm>
            <a:off x="454668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2EFDB30-A3F8-4639-8918-E008302DABE3}"/>
              </a:ext>
            </a:extLst>
          </p:cNvPr>
          <p:cNvSpPr/>
          <p:nvPr/>
        </p:nvSpPr>
        <p:spPr>
          <a:xfrm>
            <a:off x="467760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BA7917C-4FE3-4188-A41A-6C49D92E8CA8}"/>
              </a:ext>
            </a:extLst>
          </p:cNvPr>
          <p:cNvSpPr/>
          <p:nvPr/>
        </p:nvSpPr>
        <p:spPr>
          <a:xfrm>
            <a:off x="481101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A24AF5-F2A9-4477-BB47-5EAA5FAC62E1}"/>
              </a:ext>
            </a:extLst>
          </p:cNvPr>
          <p:cNvGrpSpPr/>
          <p:nvPr/>
        </p:nvGrpSpPr>
        <p:grpSpPr>
          <a:xfrm>
            <a:off x="724010" y="1812923"/>
            <a:ext cx="621380" cy="311644"/>
            <a:chOff x="2870372" y="2273314"/>
            <a:chExt cx="621380" cy="31164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EC8133-4A26-4047-8001-19F6DCE6DF2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2B6681-8791-4310-A712-E0E201A970A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B7D546-72D0-4C55-B3E7-F542D67B76F2}"/>
              </a:ext>
            </a:extLst>
          </p:cNvPr>
          <p:cNvGrpSpPr/>
          <p:nvPr/>
        </p:nvGrpSpPr>
        <p:grpSpPr>
          <a:xfrm>
            <a:off x="1115110" y="2008449"/>
            <a:ext cx="621380" cy="311644"/>
            <a:chOff x="2870372" y="2273314"/>
            <a:chExt cx="621380" cy="31164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123568-A7CD-410C-8216-DC05F9ADAFF2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A9B6414-5EAF-4424-8EAC-072CCFE5185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863A10-1A6D-47DD-ADD2-F8923CB84074}"/>
              </a:ext>
            </a:extLst>
          </p:cNvPr>
          <p:cNvGrpSpPr/>
          <p:nvPr/>
        </p:nvGrpSpPr>
        <p:grpSpPr>
          <a:xfrm>
            <a:off x="1862856" y="1720774"/>
            <a:ext cx="621380" cy="311644"/>
            <a:chOff x="2870372" y="2273314"/>
            <a:chExt cx="621380" cy="31164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4BFDE6A-0CDB-448B-AA1D-BA82ECC0CED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30E82BE-2C30-4956-BA8D-CBE9ED000F3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9AE948A-7FEA-4AC6-9479-B1A135513B04}"/>
              </a:ext>
            </a:extLst>
          </p:cNvPr>
          <p:cNvGrpSpPr/>
          <p:nvPr/>
        </p:nvGrpSpPr>
        <p:grpSpPr>
          <a:xfrm>
            <a:off x="2052128" y="1645294"/>
            <a:ext cx="621380" cy="311644"/>
            <a:chOff x="2870372" y="2273314"/>
            <a:chExt cx="621380" cy="3116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730A36-6AE5-4064-98D1-7E68DE5DFF01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5B3B730-025D-4A9F-83DA-8162EABDEE4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40DC6B-91EB-4E3E-895D-5590EE7E8CD3}"/>
              </a:ext>
            </a:extLst>
          </p:cNvPr>
          <p:cNvGrpSpPr/>
          <p:nvPr/>
        </p:nvGrpSpPr>
        <p:grpSpPr>
          <a:xfrm>
            <a:off x="2247050" y="2921462"/>
            <a:ext cx="621380" cy="311644"/>
            <a:chOff x="2870372" y="2273314"/>
            <a:chExt cx="621380" cy="31164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A82B08D-9502-47DF-8638-95BB6E474E5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6C511EF-D5B6-4943-A33F-6C08FF36CEA8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192ECB-75D2-4D06-A7C6-3840AB23C704}"/>
              </a:ext>
            </a:extLst>
          </p:cNvPr>
          <p:cNvGrpSpPr/>
          <p:nvPr/>
        </p:nvGrpSpPr>
        <p:grpSpPr>
          <a:xfrm>
            <a:off x="842188" y="2577687"/>
            <a:ext cx="621380" cy="311644"/>
            <a:chOff x="2870372" y="2273314"/>
            <a:chExt cx="621380" cy="3116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9D0EA24-F288-4F41-B7E7-A0A428326FF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81EB07-05A0-4664-9F52-C9327CF1700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6EC8CFF-031B-45E4-9EB1-CFA13C5373D8}"/>
              </a:ext>
            </a:extLst>
          </p:cNvPr>
          <p:cNvGrpSpPr/>
          <p:nvPr/>
        </p:nvGrpSpPr>
        <p:grpSpPr>
          <a:xfrm>
            <a:off x="3082609" y="2320748"/>
            <a:ext cx="621380" cy="311644"/>
            <a:chOff x="2870372" y="2273314"/>
            <a:chExt cx="621380" cy="31164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BAE6C35-8383-48B6-AD10-85E48EBCEC7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B50D8CB-CEE3-4D68-8116-2BECE1131E37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1997C1E-B95A-4105-A9B3-FBC31B163603}"/>
              </a:ext>
            </a:extLst>
          </p:cNvPr>
          <p:cNvGrpSpPr/>
          <p:nvPr/>
        </p:nvGrpSpPr>
        <p:grpSpPr>
          <a:xfrm>
            <a:off x="1994373" y="2396025"/>
            <a:ext cx="621380" cy="311644"/>
            <a:chOff x="2870372" y="2273314"/>
            <a:chExt cx="621380" cy="31164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61BAF01-BD01-4846-B794-E4F3C6BFFA4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AC74F16-4B22-4D61-B5DB-8A960AA8FD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127CD239-ADF5-49F9-8180-93EB0FECD019}"/>
              </a:ext>
            </a:extLst>
          </p:cNvPr>
          <p:cNvSpPr/>
          <p:nvPr/>
        </p:nvSpPr>
        <p:spPr>
          <a:xfrm>
            <a:off x="1777307" y="27465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34907C-0CBA-494A-8822-D5AEE3B9E5F4}"/>
              </a:ext>
            </a:extLst>
          </p:cNvPr>
          <p:cNvSpPr/>
          <p:nvPr/>
        </p:nvSpPr>
        <p:spPr>
          <a:xfrm>
            <a:off x="2478935" y="25548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7B0E56-A210-4943-ADBF-106261F39388}"/>
              </a:ext>
            </a:extLst>
          </p:cNvPr>
          <p:cNvSpPr/>
          <p:nvPr/>
        </p:nvSpPr>
        <p:spPr>
          <a:xfrm>
            <a:off x="3059845" y="20493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94036F-9DAE-40A2-A85A-2AACC9F14DE2}"/>
              </a:ext>
            </a:extLst>
          </p:cNvPr>
          <p:cNvSpPr/>
          <p:nvPr/>
        </p:nvSpPr>
        <p:spPr>
          <a:xfrm>
            <a:off x="1425127" y="191943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7E29433-8F6A-439A-867D-9B31DF7D5083}"/>
              </a:ext>
            </a:extLst>
          </p:cNvPr>
          <p:cNvSpPr/>
          <p:nvPr/>
        </p:nvSpPr>
        <p:spPr>
          <a:xfrm>
            <a:off x="1255518" y="31673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384C169-3EC0-427B-99AF-5E66852982E5}"/>
              </a:ext>
            </a:extLst>
          </p:cNvPr>
          <p:cNvSpPr/>
          <p:nvPr/>
        </p:nvSpPr>
        <p:spPr>
          <a:xfrm>
            <a:off x="3347579" y="299451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AE748B1-2FE4-4148-88DF-351D47969C5F}"/>
              </a:ext>
            </a:extLst>
          </p:cNvPr>
          <p:cNvSpPr/>
          <p:nvPr/>
        </p:nvSpPr>
        <p:spPr>
          <a:xfrm>
            <a:off x="2615753" y="333925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F61E69F-103B-4EDD-9FC8-A974B21ACED4}"/>
              </a:ext>
            </a:extLst>
          </p:cNvPr>
          <p:cNvSpPr/>
          <p:nvPr/>
        </p:nvSpPr>
        <p:spPr>
          <a:xfrm>
            <a:off x="3575368" y="194078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78325F-FAAA-4401-A08C-2CF3F4B64E0B}"/>
              </a:ext>
            </a:extLst>
          </p:cNvPr>
          <p:cNvSpPr/>
          <p:nvPr/>
        </p:nvSpPr>
        <p:spPr>
          <a:xfrm>
            <a:off x="1929707" y="28989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2E0104-3CE0-40C0-8232-E08A87B2319A}"/>
              </a:ext>
            </a:extLst>
          </p:cNvPr>
          <p:cNvSpPr/>
          <p:nvPr/>
        </p:nvSpPr>
        <p:spPr>
          <a:xfrm>
            <a:off x="812291" y="24483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13238D8-3F00-47B9-B7B4-17DB3BBECEA2}"/>
              </a:ext>
            </a:extLst>
          </p:cNvPr>
          <p:cNvSpPr/>
          <p:nvPr/>
        </p:nvSpPr>
        <p:spPr>
          <a:xfrm>
            <a:off x="3783949" y="330681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E0448A2-3C22-41C7-9EC9-82E68D37DA08}"/>
              </a:ext>
            </a:extLst>
          </p:cNvPr>
          <p:cNvGrpSpPr/>
          <p:nvPr/>
        </p:nvGrpSpPr>
        <p:grpSpPr>
          <a:xfrm>
            <a:off x="711551" y="2995827"/>
            <a:ext cx="621380" cy="311644"/>
            <a:chOff x="2870372" y="2273314"/>
            <a:chExt cx="621380" cy="3116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EA93580-E35D-44EF-89F0-947E9D428F1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1A8262-6004-4394-AC1B-2C5FADFA58F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ABCD78E-B175-4207-B761-97675E35DC46}"/>
              </a:ext>
            </a:extLst>
          </p:cNvPr>
          <p:cNvGrpSpPr/>
          <p:nvPr/>
        </p:nvGrpSpPr>
        <p:grpSpPr>
          <a:xfrm>
            <a:off x="3465964" y="1774964"/>
            <a:ext cx="621380" cy="311644"/>
            <a:chOff x="2870372" y="2273314"/>
            <a:chExt cx="621380" cy="3116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110579-289D-4F47-A00A-64E78F6D860B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95F691D-EAF9-4FF5-9A75-18AF05804C44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4228718-007C-470A-8C9E-4546047A2C1A}"/>
              </a:ext>
            </a:extLst>
          </p:cNvPr>
          <p:cNvGrpSpPr/>
          <p:nvPr/>
        </p:nvGrpSpPr>
        <p:grpSpPr>
          <a:xfrm>
            <a:off x="3093557" y="3086433"/>
            <a:ext cx="621380" cy="311644"/>
            <a:chOff x="2870372" y="2273314"/>
            <a:chExt cx="621380" cy="31164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6545DF-6978-4FC4-A1C0-53F3E7A6D0A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B941BF8-27ED-4B8A-B140-5FD6295C758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B3A6B24-26E0-4F15-BBF9-3D14D2D3D5EC}"/>
              </a:ext>
            </a:extLst>
          </p:cNvPr>
          <p:cNvGrpSpPr/>
          <p:nvPr/>
        </p:nvGrpSpPr>
        <p:grpSpPr>
          <a:xfrm>
            <a:off x="3473163" y="2320906"/>
            <a:ext cx="621380" cy="311644"/>
            <a:chOff x="2870372" y="2273314"/>
            <a:chExt cx="621380" cy="31164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A8340AB-F750-4050-98C7-994858415F0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021FD1-1421-4680-89ED-511772772F3F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1C5B9FF-CAB3-4512-9715-4C7E1B635505}"/>
              </a:ext>
            </a:extLst>
          </p:cNvPr>
          <p:cNvSpPr/>
          <p:nvPr/>
        </p:nvSpPr>
        <p:spPr>
          <a:xfrm>
            <a:off x="2721782" y="400247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35EF3C-E2E1-4B61-A6FA-71DE42144734}"/>
              </a:ext>
            </a:extLst>
          </p:cNvPr>
          <p:cNvGrpSpPr/>
          <p:nvPr/>
        </p:nvGrpSpPr>
        <p:grpSpPr>
          <a:xfrm>
            <a:off x="976274" y="3871103"/>
            <a:ext cx="621380" cy="311644"/>
            <a:chOff x="2870372" y="2273314"/>
            <a:chExt cx="621380" cy="31164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E82CD45-3A59-4228-82D4-6ED873959D8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C34A81-D2E4-46B2-A646-07BC5F220F9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3964847-296E-42E7-B757-7428FB2B589E}"/>
              </a:ext>
            </a:extLst>
          </p:cNvPr>
          <p:cNvSpPr txBox="1"/>
          <p:nvPr/>
        </p:nvSpPr>
        <p:spPr>
          <a:xfrm>
            <a:off x="572971" y="42378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플레이어 시야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DEBAE-4D27-4657-B4DF-0FA3E39C48A6}"/>
              </a:ext>
            </a:extLst>
          </p:cNvPr>
          <p:cNvSpPr txBox="1"/>
          <p:nvPr/>
        </p:nvSpPr>
        <p:spPr>
          <a:xfrm>
            <a:off x="1950699" y="42436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이동중인 몬스터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D8621D-99A0-464F-895C-3640EEFC7947}"/>
              </a:ext>
            </a:extLst>
          </p:cNvPr>
          <p:cNvGrpSpPr/>
          <p:nvPr/>
        </p:nvGrpSpPr>
        <p:grpSpPr>
          <a:xfrm>
            <a:off x="3269113" y="1722122"/>
            <a:ext cx="621380" cy="311644"/>
            <a:chOff x="2870372" y="2273314"/>
            <a:chExt cx="621380" cy="31164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A9A1602-8D1F-4456-AB4B-203B39B715F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56D55A-4F50-4795-A414-5BB441A629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36F1B6F-DB2D-48C0-A98D-C86B27E636A8}"/>
              </a:ext>
            </a:extLst>
          </p:cNvPr>
          <p:cNvGrpSpPr/>
          <p:nvPr/>
        </p:nvGrpSpPr>
        <p:grpSpPr>
          <a:xfrm>
            <a:off x="897815" y="2956093"/>
            <a:ext cx="621380" cy="311644"/>
            <a:chOff x="2870372" y="2273314"/>
            <a:chExt cx="621380" cy="31164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E1BDA07-CADB-454C-8345-AD4D06BE03D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4382EE0-015D-40AD-998F-FD986ED9B6F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245FE7A-84F8-4E20-B945-0C36F9909AC3}"/>
              </a:ext>
            </a:extLst>
          </p:cNvPr>
          <p:cNvSpPr/>
          <p:nvPr/>
        </p:nvSpPr>
        <p:spPr>
          <a:xfrm>
            <a:off x="588834" y="326773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8027254-B3E7-4961-9C25-A217341B58E4}"/>
              </a:ext>
            </a:extLst>
          </p:cNvPr>
          <p:cNvSpPr/>
          <p:nvPr/>
        </p:nvSpPr>
        <p:spPr>
          <a:xfrm>
            <a:off x="1975427" y="336211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35E82D0-7DB5-4A80-A309-CACA1CF3F9AA}"/>
              </a:ext>
            </a:extLst>
          </p:cNvPr>
          <p:cNvSpPr/>
          <p:nvPr/>
        </p:nvSpPr>
        <p:spPr>
          <a:xfrm>
            <a:off x="812936" y="300740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ACAF9D0-94B2-4F1D-80AD-800760557484}"/>
              </a:ext>
            </a:extLst>
          </p:cNvPr>
          <p:cNvSpPr/>
          <p:nvPr/>
        </p:nvSpPr>
        <p:spPr>
          <a:xfrm>
            <a:off x="2877808" y="24380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84FA979-8DAE-47C8-AE96-A1B99296C11D}"/>
              </a:ext>
            </a:extLst>
          </p:cNvPr>
          <p:cNvSpPr/>
          <p:nvPr/>
        </p:nvSpPr>
        <p:spPr>
          <a:xfrm>
            <a:off x="4087344" y="301940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E8FBDF7-2868-47AC-9D81-D9BFAEA29277}"/>
              </a:ext>
            </a:extLst>
          </p:cNvPr>
          <p:cNvSpPr/>
          <p:nvPr/>
        </p:nvSpPr>
        <p:spPr>
          <a:xfrm>
            <a:off x="3974816" y="252393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0D300D1-3C84-4381-8188-426B9656510D}"/>
              </a:ext>
            </a:extLst>
          </p:cNvPr>
          <p:cNvGrpSpPr/>
          <p:nvPr/>
        </p:nvGrpSpPr>
        <p:grpSpPr>
          <a:xfrm>
            <a:off x="5380218" y="1587608"/>
            <a:ext cx="6368062" cy="3034291"/>
            <a:chOff x="7509681" y="3304536"/>
            <a:chExt cx="6368062" cy="2808237"/>
          </a:xfrm>
        </p:grpSpPr>
        <p:sp>
          <p:nvSpPr>
            <p:cNvPr id="160" name="제목 1">
              <a:extLst>
                <a:ext uri="{FF2B5EF4-FFF2-40B4-BE49-F238E27FC236}">
                  <a16:creationId xmlns:a16="http://schemas.microsoft.com/office/drawing/2014/main" id="{10F263BF-8481-4038-AC9A-F34BDEA21A30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6300175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몬스터의 수면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주변에 플레이어가 없어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움직이지 않는 상태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불필요한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플레이어와 상호작용이 없는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)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이동</a:t>
              </a:r>
              <a:r>
                <a:rPr lang="ko-KR" altLang="en-US" sz="1600">
                  <a:solidFill>
                    <a:schemeClr val="bg1"/>
                  </a:solidFill>
                </a:rPr>
                <a:t>으로 인한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서버의 부하를 줄이기 위해 이용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플레이어가 움직이면</a:t>
              </a:r>
              <a:r>
                <a:rPr lang="ko-KR" altLang="en-US" sz="1600">
                  <a:solidFill>
                    <a:schemeClr val="bg1"/>
                  </a:solidFill>
                </a:rPr>
                <a:t> 시야 안으로 들어오는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				 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수면중인 몬스터를 깨움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몬스터가 움직이면</a:t>
              </a:r>
              <a:r>
                <a:rPr lang="ko-KR" altLang="en-US" sz="1600">
                  <a:solidFill>
                    <a:schemeClr val="bg1"/>
                  </a:solidFill>
                </a:rPr>
                <a:t> 주변의 플레이어를 확인해</a:t>
              </a:r>
              <a:r>
                <a:rPr lang="en-US" altLang="ko-KR" sz="1600">
                  <a:solidFill>
                    <a:schemeClr val="bg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어떠한 플레이어의 시야에도 들어가지 않으면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수면상태로 전환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228631C-CECF-48C1-969F-B13286FE6485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E06D38F5-751F-4F83-83EA-11ECEAA369B7}"/>
              </a:ext>
            </a:extLst>
          </p:cNvPr>
          <p:cNvSpPr/>
          <p:nvPr/>
        </p:nvSpPr>
        <p:spPr>
          <a:xfrm>
            <a:off x="4257227" y="40000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D16863-1C25-44FB-8786-4C53FF18C4B4}"/>
              </a:ext>
            </a:extLst>
          </p:cNvPr>
          <p:cNvSpPr txBox="1"/>
          <p:nvPr/>
        </p:nvSpPr>
        <p:spPr>
          <a:xfrm>
            <a:off x="3505258" y="424090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수면중인 몬스터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0900D2D-A19D-40A6-8BB3-4DD9A6C973B2}"/>
              </a:ext>
            </a:extLst>
          </p:cNvPr>
          <p:cNvSpPr/>
          <p:nvPr/>
        </p:nvSpPr>
        <p:spPr>
          <a:xfrm>
            <a:off x="2273997" y="18619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9118B3C-28A5-4AB8-964D-7CAA46A07CE0}"/>
              </a:ext>
            </a:extLst>
          </p:cNvPr>
          <p:cNvSpPr/>
          <p:nvPr/>
        </p:nvSpPr>
        <p:spPr>
          <a:xfrm>
            <a:off x="1963300" y="179845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3FB1543-D89D-45FA-95CF-998344F171B4}"/>
              </a:ext>
            </a:extLst>
          </p:cNvPr>
          <p:cNvSpPr/>
          <p:nvPr/>
        </p:nvSpPr>
        <p:spPr>
          <a:xfrm>
            <a:off x="1523959" y="211016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2523DFD-54E1-4F07-AE2D-EE57A1BFD295}"/>
              </a:ext>
            </a:extLst>
          </p:cNvPr>
          <p:cNvSpPr/>
          <p:nvPr/>
        </p:nvSpPr>
        <p:spPr>
          <a:xfrm>
            <a:off x="812064" y="198253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3F160C-C8F5-4BEF-BD9F-9BACEFB885AB}"/>
              </a:ext>
            </a:extLst>
          </p:cNvPr>
          <p:cNvSpPr/>
          <p:nvPr/>
        </p:nvSpPr>
        <p:spPr>
          <a:xfrm>
            <a:off x="1338728" y="2681003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77DCA1D-6CA5-4091-B918-13A1CAD47710}"/>
              </a:ext>
            </a:extLst>
          </p:cNvPr>
          <p:cNvSpPr/>
          <p:nvPr/>
        </p:nvSpPr>
        <p:spPr>
          <a:xfrm>
            <a:off x="3194655" y="317731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5D86329-001C-401C-8AA4-6384AF2ACC58}"/>
              </a:ext>
            </a:extLst>
          </p:cNvPr>
          <p:cNvSpPr/>
          <p:nvPr/>
        </p:nvSpPr>
        <p:spPr>
          <a:xfrm>
            <a:off x="2388939" y="31315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6AB60D1-1123-4B80-B3AC-07493E0F12E4}"/>
              </a:ext>
            </a:extLst>
          </p:cNvPr>
          <p:cNvSpPr/>
          <p:nvPr/>
        </p:nvSpPr>
        <p:spPr>
          <a:xfrm>
            <a:off x="2720256" y="271648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4D0E658-48D4-442D-922B-7F9036464BF3}"/>
              </a:ext>
            </a:extLst>
          </p:cNvPr>
          <p:cNvSpPr/>
          <p:nvPr/>
        </p:nvSpPr>
        <p:spPr>
          <a:xfrm>
            <a:off x="2256362" y="222587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3BBA331-B22C-422D-A9D5-3478409A82A6}"/>
              </a:ext>
            </a:extLst>
          </p:cNvPr>
          <p:cNvSpPr/>
          <p:nvPr/>
        </p:nvSpPr>
        <p:spPr>
          <a:xfrm>
            <a:off x="2624938" y="209191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A1A1DD0-6E30-4D39-A097-D5B0248644F9}"/>
              </a:ext>
            </a:extLst>
          </p:cNvPr>
          <p:cNvSpPr/>
          <p:nvPr/>
        </p:nvSpPr>
        <p:spPr>
          <a:xfrm>
            <a:off x="347659" y="4870413"/>
            <a:ext cx="11439094" cy="179121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903019-E69E-471C-99E4-870814EB2A91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527715" y="557939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EA0E00D-B86E-4A0C-A688-DD4AA34EC713}"/>
              </a:ext>
            </a:extLst>
          </p:cNvPr>
          <p:cNvSpPr txBox="1"/>
          <p:nvPr/>
        </p:nvSpPr>
        <p:spPr>
          <a:xfrm>
            <a:off x="11204541" y="54494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D6BA42E-2457-4603-A555-9009B3632602}"/>
              </a:ext>
            </a:extLst>
          </p:cNvPr>
          <p:cNvCxnSpPr>
            <a:cxnSpLocks/>
            <a:stCxn id="183" idx="2"/>
            <a:endCxn id="216" idx="0"/>
          </p:cNvCxnSpPr>
          <p:nvPr/>
        </p:nvCxnSpPr>
        <p:spPr>
          <a:xfrm>
            <a:off x="2148327" y="5335210"/>
            <a:ext cx="2531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73F174E-1614-40F3-B1B5-F5234F52CEE7}"/>
              </a:ext>
            </a:extLst>
          </p:cNvPr>
          <p:cNvSpPr txBox="1"/>
          <p:nvPr/>
        </p:nvSpPr>
        <p:spPr>
          <a:xfrm>
            <a:off x="1902105" y="50582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141434C-1B9A-4C0C-9F54-946928B8A9EF}"/>
              </a:ext>
            </a:extLst>
          </p:cNvPr>
          <p:cNvSpPr txBox="1"/>
          <p:nvPr/>
        </p:nvSpPr>
        <p:spPr>
          <a:xfrm>
            <a:off x="533529" y="55793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035B6D-7B05-4AAE-A678-C924B545A4E4}"/>
              </a:ext>
            </a:extLst>
          </p:cNvPr>
          <p:cNvSpPr txBox="1"/>
          <p:nvPr/>
        </p:nvSpPr>
        <p:spPr>
          <a:xfrm>
            <a:off x="1857931" y="617471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B7B5A38-289D-4F78-A8CB-B33EAD41A6B2}"/>
              </a:ext>
            </a:extLst>
          </p:cNvPr>
          <p:cNvCxnSpPr>
            <a:cxnSpLocks/>
            <a:stCxn id="212" idx="2"/>
            <a:endCxn id="235" idx="0"/>
          </p:cNvCxnSpPr>
          <p:nvPr/>
        </p:nvCxnSpPr>
        <p:spPr>
          <a:xfrm flipH="1">
            <a:off x="5777947" y="5328829"/>
            <a:ext cx="6211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02CC1D8-3E12-4072-A90A-8CB805208674}"/>
              </a:ext>
            </a:extLst>
          </p:cNvPr>
          <p:cNvSpPr txBox="1"/>
          <p:nvPr/>
        </p:nvSpPr>
        <p:spPr>
          <a:xfrm>
            <a:off x="5279853" y="5051830"/>
            <a:ext cx="1008609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 도착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A051F84-4916-44E2-9DED-B8E97E2C392F}"/>
              </a:ext>
            </a:extLst>
          </p:cNvPr>
          <p:cNvSpPr txBox="1"/>
          <p:nvPr/>
        </p:nvSpPr>
        <p:spPr>
          <a:xfrm>
            <a:off x="1999214" y="55935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88DCD73-03E8-4C54-89BF-155D4A49894D}"/>
              </a:ext>
            </a:extLst>
          </p:cNvPr>
          <p:cNvSpPr txBox="1"/>
          <p:nvPr/>
        </p:nvSpPr>
        <p:spPr>
          <a:xfrm>
            <a:off x="4354220" y="559741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D0E958B-519E-4803-9D1B-D65180082A9D}"/>
              </a:ext>
            </a:extLst>
          </p:cNvPr>
          <p:cNvSpPr txBox="1"/>
          <p:nvPr/>
        </p:nvSpPr>
        <p:spPr>
          <a:xfrm>
            <a:off x="623297" y="50582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상태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A1F7F9A-3EAD-4DFE-97B0-2766E840BF54}"/>
              </a:ext>
            </a:extLst>
          </p:cNvPr>
          <p:cNvCxnSpPr>
            <a:cxnSpLocks/>
            <a:stCxn id="232" idx="2"/>
            <a:endCxn id="217" idx="0"/>
          </p:cNvCxnSpPr>
          <p:nvPr/>
        </p:nvCxnSpPr>
        <p:spPr>
          <a:xfrm flipH="1">
            <a:off x="4493040" y="5332565"/>
            <a:ext cx="2682" cy="26484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3039752-4D6E-42C9-9778-066E94F901C9}"/>
              </a:ext>
            </a:extLst>
          </p:cNvPr>
          <p:cNvSpPr txBox="1"/>
          <p:nvPr/>
        </p:nvSpPr>
        <p:spPr>
          <a:xfrm>
            <a:off x="3914473" y="5055566"/>
            <a:ext cx="116249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제자리로 이동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E8D4EE-5087-4174-B1F1-C91753F8E04D}"/>
              </a:ext>
            </a:extLst>
          </p:cNvPr>
          <p:cNvSpPr txBox="1"/>
          <p:nvPr/>
        </p:nvSpPr>
        <p:spPr>
          <a:xfrm>
            <a:off x="5639127" y="5599001"/>
            <a:ext cx="27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ADD218D-4643-409A-9257-FF56539E20C4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>
            <a:off x="9858106" y="5331310"/>
            <a:ext cx="2527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A7A980E-237F-4E35-A91B-E961026CF041}"/>
              </a:ext>
            </a:extLst>
          </p:cNvPr>
          <p:cNvSpPr txBox="1"/>
          <p:nvPr/>
        </p:nvSpPr>
        <p:spPr>
          <a:xfrm>
            <a:off x="9611884" y="50543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CBA187F-2D63-4554-A701-3DF58689F66B}"/>
              </a:ext>
            </a:extLst>
          </p:cNvPr>
          <p:cNvSpPr txBox="1"/>
          <p:nvPr/>
        </p:nvSpPr>
        <p:spPr>
          <a:xfrm>
            <a:off x="9708989" y="55896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5C03AA-882E-4930-915C-DA025251BB51}"/>
              </a:ext>
            </a:extLst>
          </p:cNvPr>
          <p:cNvSpPr txBox="1"/>
          <p:nvPr/>
        </p:nvSpPr>
        <p:spPr>
          <a:xfrm>
            <a:off x="3047960" y="55874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9118E882-A158-434A-B0A3-F9622D1786F0}"/>
              </a:ext>
            </a:extLst>
          </p:cNvPr>
          <p:cNvCxnSpPr>
            <a:cxnSpLocks/>
            <a:stCxn id="259" idx="2"/>
            <a:endCxn id="257" idx="0"/>
          </p:cNvCxnSpPr>
          <p:nvPr/>
        </p:nvCxnSpPr>
        <p:spPr>
          <a:xfrm flipH="1">
            <a:off x="3186780" y="5323555"/>
            <a:ext cx="3172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BB6C4E-F8A7-41C1-818D-61FA7805EDAA}"/>
              </a:ext>
            </a:extLst>
          </p:cNvPr>
          <p:cNvSpPr txBox="1"/>
          <p:nvPr/>
        </p:nvSpPr>
        <p:spPr>
          <a:xfrm>
            <a:off x="2943730" y="5046556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76FD887-715E-41E2-99EF-B7A5314B6FDE}"/>
              </a:ext>
            </a:extLst>
          </p:cNvPr>
          <p:cNvSpPr txBox="1"/>
          <p:nvPr/>
        </p:nvSpPr>
        <p:spPr>
          <a:xfrm>
            <a:off x="7795841" y="558175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주변 플레이어 이동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등장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CF6F3FB-A326-4BBF-BD8C-77AC606BA1BA}"/>
              </a:ext>
            </a:extLst>
          </p:cNvPr>
          <p:cNvCxnSpPr>
            <a:cxnSpLocks/>
            <a:stCxn id="264" idx="0"/>
            <a:endCxn id="273" idx="2"/>
          </p:cNvCxnSpPr>
          <p:nvPr/>
        </p:nvCxnSpPr>
        <p:spPr>
          <a:xfrm flipH="1" flipV="1">
            <a:off x="8756235" y="5316142"/>
            <a:ext cx="2370" cy="2656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6537460E-360E-438F-978D-CB7A0117AC36}"/>
              </a:ext>
            </a:extLst>
          </p:cNvPr>
          <p:cNvSpPr txBox="1"/>
          <p:nvPr/>
        </p:nvSpPr>
        <p:spPr>
          <a:xfrm>
            <a:off x="8433069" y="5039143"/>
            <a:ext cx="64633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깨어남</a:t>
            </a: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8AADE3D8-ABC0-418F-B415-43DC6543130F}"/>
              </a:ext>
            </a:extLst>
          </p:cNvPr>
          <p:cNvCxnSpPr>
            <a:cxnSpLocks/>
          </p:cNvCxnSpPr>
          <p:nvPr/>
        </p:nvCxnSpPr>
        <p:spPr>
          <a:xfrm>
            <a:off x="2144786" y="5858056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788F58FE-45F8-44E3-8B4F-ADB0FB681DA9}"/>
              </a:ext>
            </a:extLst>
          </p:cNvPr>
          <p:cNvCxnSpPr>
            <a:cxnSpLocks/>
          </p:cNvCxnSpPr>
          <p:nvPr/>
        </p:nvCxnSpPr>
        <p:spPr>
          <a:xfrm>
            <a:off x="3260015" y="5858752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7CFEB691-C5D7-4CC1-9E15-4F17B44B38FC}"/>
              </a:ext>
            </a:extLst>
          </p:cNvPr>
          <p:cNvCxnSpPr>
            <a:cxnSpLocks/>
          </p:cNvCxnSpPr>
          <p:nvPr/>
        </p:nvCxnSpPr>
        <p:spPr>
          <a:xfrm>
            <a:off x="4546688" y="5844058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9ECC762C-FE02-4527-B1FC-824CEF8D0FAF}"/>
              </a:ext>
            </a:extLst>
          </p:cNvPr>
          <p:cNvCxnSpPr>
            <a:cxnSpLocks/>
          </p:cNvCxnSpPr>
          <p:nvPr/>
        </p:nvCxnSpPr>
        <p:spPr>
          <a:xfrm>
            <a:off x="9897210" y="5883275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AF03E18B-89A9-4E0C-9C82-6EFD4A773719}"/>
              </a:ext>
            </a:extLst>
          </p:cNvPr>
          <p:cNvCxnSpPr>
            <a:cxnSpLocks/>
          </p:cNvCxnSpPr>
          <p:nvPr/>
        </p:nvCxnSpPr>
        <p:spPr>
          <a:xfrm flipV="1">
            <a:off x="310508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B3674A07-E82E-4456-A5BF-3D469E89BF0C}"/>
              </a:ext>
            </a:extLst>
          </p:cNvPr>
          <p:cNvCxnSpPr>
            <a:cxnSpLocks/>
          </p:cNvCxnSpPr>
          <p:nvPr/>
        </p:nvCxnSpPr>
        <p:spPr>
          <a:xfrm flipV="1">
            <a:off x="4435846" y="5854499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350798C-2827-4961-84C0-5E2BC0783583}"/>
              </a:ext>
            </a:extLst>
          </p:cNvPr>
          <p:cNvCxnSpPr>
            <a:cxnSpLocks/>
          </p:cNvCxnSpPr>
          <p:nvPr/>
        </p:nvCxnSpPr>
        <p:spPr>
          <a:xfrm flipV="1">
            <a:off x="577313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40DCBCC0-1A2E-4E41-ADFA-8642ABED604F}"/>
              </a:ext>
            </a:extLst>
          </p:cNvPr>
          <p:cNvCxnSpPr>
            <a:cxnSpLocks/>
          </p:cNvCxnSpPr>
          <p:nvPr/>
        </p:nvCxnSpPr>
        <p:spPr>
          <a:xfrm flipV="1">
            <a:off x="9782909" y="5859885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9EF192-FF13-4A71-956F-A658F589AC32}"/>
              </a:ext>
            </a:extLst>
          </p:cNvPr>
          <p:cNvSpPr txBox="1"/>
          <p:nvPr/>
        </p:nvSpPr>
        <p:spPr>
          <a:xfrm>
            <a:off x="6439587" y="5052299"/>
            <a:ext cx="137088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수면 상태로 전환</a:t>
            </a: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DC49A0B-99B6-4F5C-8A22-86DFC851D7EC}"/>
              </a:ext>
            </a:extLst>
          </p:cNvPr>
          <p:cNvCxnSpPr>
            <a:cxnSpLocks/>
            <a:stCxn id="212" idx="3"/>
            <a:endCxn id="292" idx="1"/>
          </p:cNvCxnSpPr>
          <p:nvPr/>
        </p:nvCxnSpPr>
        <p:spPr>
          <a:xfrm>
            <a:off x="6288462" y="5190330"/>
            <a:ext cx="151125" cy="46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5F7675B3-081F-4615-8A28-A2405DAE66A1}"/>
              </a:ext>
            </a:extLst>
          </p:cNvPr>
          <p:cNvCxnSpPr>
            <a:cxnSpLocks/>
          </p:cNvCxnSpPr>
          <p:nvPr/>
        </p:nvCxnSpPr>
        <p:spPr>
          <a:xfrm>
            <a:off x="8756234" y="5887094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>
            <a:extLst>
              <a:ext uri="{FF2B5EF4-FFF2-40B4-BE49-F238E27FC236}">
                <a16:creationId xmlns:a16="http://schemas.microsoft.com/office/drawing/2014/main" id="{2EC7A060-E78E-4A19-BC3B-03410F829444}"/>
              </a:ext>
            </a:extLst>
          </p:cNvPr>
          <p:cNvSpPr/>
          <p:nvPr/>
        </p:nvSpPr>
        <p:spPr>
          <a:xfrm>
            <a:off x="10445616" y="58286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492F9F06-EED4-484E-92A8-A3D9B6DC931F}"/>
              </a:ext>
            </a:extLst>
          </p:cNvPr>
          <p:cNvSpPr/>
          <p:nvPr/>
        </p:nvSpPr>
        <p:spPr>
          <a:xfrm>
            <a:off x="10614265" y="58291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83EBCFAE-8F59-47EA-84C5-A815EADF769D}"/>
              </a:ext>
            </a:extLst>
          </p:cNvPr>
          <p:cNvSpPr/>
          <p:nvPr/>
        </p:nvSpPr>
        <p:spPr>
          <a:xfrm>
            <a:off x="10782914" y="582892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C67B96E-43C2-4081-962D-226A6299813C}"/>
              </a:ext>
            </a:extLst>
          </p:cNvPr>
          <p:cNvSpPr txBox="1"/>
          <p:nvPr/>
        </p:nvSpPr>
        <p:spPr>
          <a:xfrm>
            <a:off x="412975" y="58908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몬스터 이동 이벤트</a:t>
            </a:r>
          </a:p>
        </p:txBody>
      </p:sp>
    </p:spTree>
    <p:extLst>
      <p:ext uri="{BB962C8B-B14F-4D97-AF65-F5344CB8AC3E}">
        <p14:creationId xmlns:p14="http://schemas.microsoft.com/office/powerpoint/2010/main" val="9806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CAS()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활용한 멀티스레드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13A50D4-97EE-441A-8F2F-F956E9550BB3}"/>
              </a:ext>
            </a:extLst>
          </p:cNvPr>
          <p:cNvGrpSpPr/>
          <p:nvPr/>
        </p:nvGrpSpPr>
        <p:grpSpPr>
          <a:xfrm>
            <a:off x="4071789" y="1635537"/>
            <a:ext cx="7086158" cy="698732"/>
            <a:chOff x="7428412" y="5059572"/>
            <a:chExt cx="9100414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AA06E89-B2CB-4216-8724-4AF5120AC7D0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00401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</a:rPr>
                <a:t>는 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동시에 다른 여러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Object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에게 공격받을 수 있어</a:t>
              </a:r>
              <a:r>
                <a:rPr lang="ko-KR" altLang="en-US" sz="1600">
                  <a:solidFill>
                    <a:schemeClr val="bg1"/>
                  </a:solidFill>
                </a:rPr>
                <a:t>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 std::atomic_int</a:t>
              </a:r>
              <a:r>
                <a:rPr lang="ko-KR" altLang="en-US" sz="1600">
                  <a:solidFill>
                    <a:schemeClr val="bg1"/>
                  </a:solidFill>
                </a:rPr>
                <a:t>를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CAS_Hp()</a:t>
              </a:r>
              <a:r>
                <a:rPr lang="ko-KR" altLang="en-US" sz="1600">
                  <a:solidFill>
                    <a:schemeClr val="bg1"/>
                  </a:solidFill>
                </a:rPr>
                <a:t>로 수정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BABBB7-9AC8-4AA1-9CA5-41988DCB526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763FE86-64FB-44A6-8304-1A7E91B0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0" y="1590930"/>
            <a:ext cx="2862038" cy="867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EF837F-C757-4CD5-BDEC-0DF050DC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1" y="2550636"/>
            <a:ext cx="3381375" cy="2476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64D507-5639-41EE-B6AF-71EC0A33AF2B}"/>
              </a:ext>
            </a:extLst>
          </p:cNvPr>
          <p:cNvGrpSpPr/>
          <p:nvPr/>
        </p:nvGrpSpPr>
        <p:grpSpPr>
          <a:xfrm>
            <a:off x="4071789" y="2921253"/>
            <a:ext cx="7787280" cy="2259181"/>
            <a:chOff x="7428412" y="5059572"/>
            <a:chExt cx="10000832" cy="3460061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50931D5-0639-4A85-8333-3A434B34F37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90443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수면 상태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(sleep)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std::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atomic_bool</a:t>
              </a:r>
              <a:r>
                <a:rPr lang="ko-KR" altLang="en-US" sz="1600" dirty="0">
                  <a:solidFill>
                    <a:schemeClr val="bg1"/>
                  </a:solidFill>
                </a:rPr>
                <a:t>을 이용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CAS_bool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r>
                <a:rPr lang="ko-KR" altLang="en-US" sz="1600" dirty="0">
                  <a:solidFill>
                    <a:schemeClr val="bg1"/>
                  </a:solidFill>
                </a:rPr>
                <a:t>을 통해 수정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</a:rPr>
                <a:t>몬스터와 가까워진 여러 플레이어 중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한 플레이어에게서만 상태가 변경</a:t>
              </a:r>
              <a:r>
                <a:rPr lang="ko-KR" altLang="en-US" sz="1600" dirty="0">
                  <a:solidFill>
                    <a:schemeClr val="bg1"/>
                  </a:solidFill>
                </a:rPr>
                <a:t>되며</a:t>
              </a:r>
              <a:r>
                <a:rPr lang="en-US" altLang="ko-KR" sz="1600" dirty="0">
                  <a:solidFill>
                    <a:schemeClr val="bg1"/>
                  </a:solidFill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  CAS()</a:t>
              </a:r>
              <a:r>
                <a:rPr lang="ko-KR" altLang="en-US" sz="1600" dirty="0">
                  <a:solidFill>
                    <a:schemeClr val="bg1"/>
                  </a:solidFill>
                </a:rPr>
                <a:t>를 성공시킨 한 플레이어만 몬스터를 깨움</a:t>
              </a:r>
              <a:r>
                <a:rPr lang="en-US" altLang="ko-KR" sz="1600" dirty="0">
                  <a:solidFill>
                    <a:schemeClr val="bg1"/>
                  </a:solidFill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</a:rPr>
                <a:t>한번의 몬스터 이동 </a:t>
              </a:r>
              <a:r>
                <a:rPr lang="en-US" altLang="ko-KR" sz="1600" dirty="0">
                  <a:solidFill>
                    <a:schemeClr val="bg1"/>
                  </a:solidFill>
                </a:rPr>
                <a:t>EVENT </a:t>
              </a:r>
              <a:r>
                <a:rPr lang="ko-KR" altLang="en-US" sz="1600" dirty="0">
                  <a:solidFill>
                    <a:schemeClr val="bg1"/>
                  </a:solidFill>
                </a:rPr>
                <a:t>생성</a:t>
              </a:r>
              <a:r>
                <a:rPr lang="en-US" altLang="ko-KR" sz="1600" dirty="0">
                  <a:solidFill>
                    <a:schemeClr val="bg1"/>
                  </a:solidFill>
                </a:rPr>
                <a:t>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1"/>
                  </a:solidFill>
                </a:rPr>
                <a:t>Monster_type1</a:t>
              </a:r>
              <a:r>
                <a:rPr lang="ko-KR" altLang="en-US" sz="1600" dirty="0">
                  <a:solidFill>
                    <a:schemeClr val="bg1"/>
                  </a:solidFill>
                </a:rPr>
                <a:t>의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target_obeject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가장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마지막에 공격한 플레이어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- </a:t>
              </a:r>
              <a:r>
                <a:rPr lang="ko-KR" altLang="en-US" sz="1600" dirty="0">
                  <a:solidFill>
                    <a:schemeClr val="bg1"/>
                  </a:solidFill>
                </a:rPr>
                <a:t>몬스터는 동시에 공격한 여러 플레이어 중</a:t>
              </a:r>
              <a:r>
                <a:rPr lang="en-US" altLang="ko-KR" sz="1600" dirty="0">
                  <a:solidFill>
                    <a:schemeClr val="bg1"/>
                  </a:solidFill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   		   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CAS_pointer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()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를 성공시킨 플레이어를 타겟</a:t>
              </a:r>
              <a:r>
                <a:rPr lang="ko-KR" altLang="en-US" sz="1600" dirty="0">
                  <a:solidFill>
                    <a:schemeClr val="bg1"/>
                  </a:solidFill>
                </a:rPr>
                <a:t>으로 지정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71F237-C572-40A1-8BA7-81D93B57D27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F00A99A-3558-49D5-AE56-01CCB04153BC}"/>
              </a:ext>
            </a:extLst>
          </p:cNvPr>
          <p:cNvGrpSpPr/>
          <p:nvPr/>
        </p:nvGrpSpPr>
        <p:grpSpPr>
          <a:xfrm>
            <a:off x="717920" y="6230250"/>
            <a:ext cx="1552776" cy="457425"/>
            <a:chOff x="7428412" y="5059572"/>
            <a:chExt cx="1994156" cy="3460061"/>
          </a:xfrm>
        </p:grpSpPr>
        <p:sp>
          <p:nvSpPr>
            <p:cNvPr id="65" name="제목 1">
              <a:extLst>
                <a:ext uri="{FF2B5EF4-FFF2-40B4-BE49-F238E27FC236}">
                  <a16:creationId xmlns:a16="http://schemas.microsoft.com/office/drawing/2014/main" id="{5DACE67D-CD87-4E4A-B89C-BC9CFE31DA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189776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CAS()</a:t>
              </a:r>
              <a:r>
                <a:rPr lang="ko-KR" altLang="en-US" sz="1600">
                  <a:solidFill>
                    <a:schemeClr val="bg1"/>
                  </a:solidFill>
                </a:rPr>
                <a:t> 종류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C5B8493-C61E-4499-A5EB-8F4F5BE541AA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37B7E94-9464-4BAE-8CA0-F1F3A561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5" y="3560532"/>
            <a:ext cx="3550528" cy="9806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15C872-2E63-47E8-8BB9-5CCA5B16F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13" y="5445013"/>
            <a:ext cx="6676576" cy="7036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662C4CE-9426-4A04-BDB0-F3F429074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832" y="5445013"/>
            <a:ext cx="2936237" cy="125838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1C8A04-CFD8-40CF-8853-419C9DF15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425" y="5228482"/>
            <a:ext cx="4497218" cy="14900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634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B22833-29BB-4FF1-AB27-799FE0639181}"/>
              </a:ext>
            </a:extLst>
          </p:cNvPr>
          <p:cNvGrpSpPr/>
          <p:nvPr/>
        </p:nvGrpSpPr>
        <p:grpSpPr>
          <a:xfrm>
            <a:off x="3710705" y="1626891"/>
            <a:ext cx="8255622" cy="1161822"/>
            <a:chOff x="7428412" y="5059572"/>
            <a:chExt cx="8255622" cy="346006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516D1A6-1AE9-4AAA-8D68-454C4A1653C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사용 가능한 플레이어 오브젝트의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 중요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4FB29A-6E39-496D-8040-146843FB3BC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B72A5E9-6EB2-426D-B0B0-0DD12452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1" y="1794539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3BD7F0-ACD9-442E-9EE8-8D26D41F881D}"/>
              </a:ext>
            </a:extLst>
          </p:cNvPr>
          <p:cNvGrpSpPr/>
          <p:nvPr/>
        </p:nvGrpSpPr>
        <p:grpSpPr>
          <a:xfrm>
            <a:off x="404504" y="4757213"/>
            <a:ext cx="11554324" cy="1750328"/>
            <a:chOff x="7091955" y="3228199"/>
            <a:chExt cx="20357377" cy="1709549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95F6C125-15BD-46B4-808C-E8D3032D5399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2027682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::pop()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실행되지 못하는</a:t>
              </a:r>
              <a:r>
                <a:rPr lang="en-US" altLang="ko-KR" sz="12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+mn-lt"/>
                </a:rPr>
                <a:t>실행시간이 현재보다 늦는</a:t>
              </a:r>
              <a:r>
                <a:rPr lang="en-US" altLang="ko-KR" sz="1200" dirty="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는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로컬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Timer_Manager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::process()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실행하는 스레드는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	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concurrent_priority_queue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로컬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priority_queue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확인해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364E36-406B-4813-B854-FB1A7C41181E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9C35FF-A6D3-4AB8-831E-7F6495DF873D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intel 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TBB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(Threading Building Block)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활용한 멀티스레드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93F64-C2A7-4FCE-BD3A-2DDDFC40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92" y="3148090"/>
            <a:ext cx="4056604" cy="22584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D876AD-976C-4BAC-97E9-74BF9E173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1" y="3598263"/>
            <a:ext cx="5019675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68FCEA-FC30-4B26-A5E0-4EE64B81C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824" y="3155556"/>
            <a:ext cx="4640644" cy="9420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2699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LFSP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멀티스레드에서의 메모리 관리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20210-235F-4C30-BD40-E3EE7396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9" y="1718795"/>
            <a:ext cx="5019675" cy="1114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273DCA-D2AC-4EC3-AD2B-E8E8020B8B8B}"/>
              </a:ext>
            </a:extLst>
          </p:cNvPr>
          <p:cNvGrpSpPr/>
          <p:nvPr/>
        </p:nvGrpSpPr>
        <p:grpSpPr>
          <a:xfrm>
            <a:off x="1220354" y="4312305"/>
            <a:ext cx="9652261" cy="431432"/>
            <a:chOff x="5940218" y="5141111"/>
            <a:chExt cx="5824330" cy="4314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8BAECC-FC0A-446D-8D66-9C9CB336724A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40A0A1-5741-47B6-B554-145A8BAB9AA3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095245-D75D-4BB8-970A-B99D5062B5F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338043" y="3801615"/>
            <a:ext cx="1" cy="930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7C59F3-BADA-48D8-B7F3-A65295C6F63B}"/>
              </a:ext>
            </a:extLst>
          </p:cNvPr>
          <p:cNvSpPr txBox="1"/>
          <p:nvPr/>
        </p:nvSpPr>
        <p:spPr>
          <a:xfrm>
            <a:off x="3692000" y="3524616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MAX_PLAYER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F286F89-9580-44E7-872F-6D5723412B5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493566" y="3789251"/>
            <a:ext cx="0" cy="9369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396A5D-E0A9-47F7-A0FE-AB66A7F2ACBC}"/>
              </a:ext>
            </a:extLst>
          </p:cNvPr>
          <p:cNvSpPr txBox="1"/>
          <p:nvPr/>
        </p:nvSpPr>
        <p:spPr>
          <a:xfrm>
            <a:off x="5420462" y="3512252"/>
            <a:ext cx="214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MAX_MONSTER_TYPE1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C743F6-330C-421B-A73F-36BC97C0AAD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606026" y="3806777"/>
            <a:ext cx="0" cy="9369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8F13B0-7A73-400B-BEB3-6BC25588695A}"/>
              </a:ext>
            </a:extLst>
          </p:cNvPr>
          <p:cNvSpPr txBox="1"/>
          <p:nvPr/>
        </p:nvSpPr>
        <p:spPr>
          <a:xfrm>
            <a:off x="7664733" y="3529778"/>
            <a:ext cx="18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MAX_MONSTER_TYPE2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4B9C27-EF2B-4D3B-8879-0688E9CD1F9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794836" y="3806777"/>
            <a:ext cx="0" cy="9369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851126-0F6A-4BE6-8DD0-0F21C411B652}"/>
              </a:ext>
            </a:extLst>
          </p:cNvPr>
          <p:cNvSpPr txBox="1"/>
          <p:nvPr/>
        </p:nvSpPr>
        <p:spPr>
          <a:xfrm>
            <a:off x="10148792" y="3306963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MAX_OBJECTS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DE0203-E9A9-4C8A-AD2B-495C0A91D08E}"/>
              </a:ext>
            </a:extLst>
          </p:cNvPr>
          <p:cNvSpPr txBox="1"/>
          <p:nvPr/>
        </p:nvSpPr>
        <p:spPr>
          <a:xfrm>
            <a:off x="9853543" y="3529778"/>
            <a:ext cx="18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MAX_MONSTER_TYPE3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956BEC-A12C-463F-8AFF-C98CD336441B}"/>
              </a:ext>
            </a:extLst>
          </p:cNvPr>
          <p:cNvGrpSpPr/>
          <p:nvPr/>
        </p:nvGrpSpPr>
        <p:grpSpPr>
          <a:xfrm>
            <a:off x="1209596" y="5011620"/>
            <a:ext cx="3117689" cy="431432"/>
            <a:chOff x="5940219" y="5141111"/>
            <a:chExt cx="2680010" cy="4314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996211-330A-47C5-B5DD-7A9E945E518D}"/>
                </a:ext>
              </a:extLst>
            </p:cNvPr>
            <p:cNvSpPr/>
            <p:nvPr/>
          </p:nvSpPr>
          <p:spPr>
            <a:xfrm>
              <a:off x="5940219" y="5141111"/>
              <a:ext cx="268001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AC80E88-3D8D-4FA5-B70E-70630B48A2B0}"/>
                </a:ext>
              </a:extLst>
            </p:cNvPr>
            <p:cNvSpPr/>
            <p:nvPr/>
          </p:nvSpPr>
          <p:spPr>
            <a:xfrm>
              <a:off x="5983358" y="5197801"/>
              <a:ext cx="2590637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2289D71-B3B8-42C7-89F5-D9D73AD3867A}"/>
              </a:ext>
            </a:extLst>
          </p:cNvPr>
          <p:cNvSpPr txBox="1"/>
          <p:nvPr/>
        </p:nvSpPr>
        <p:spPr>
          <a:xfrm>
            <a:off x="2106114" y="3945406"/>
            <a:ext cx="124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Player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118ED5-B0D9-4DC7-B1A4-DFE6C4E7F154}"/>
              </a:ext>
            </a:extLst>
          </p:cNvPr>
          <p:cNvSpPr txBox="1"/>
          <p:nvPr/>
        </p:nvSpPr>
        <p:spPr>
          <a:xfrm>
            <a:off x="4370884" y="3945406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Monster_type1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FB7A0-E560-4135-A283-3F95B3E75937}"/>
              </a:ext>
            </a:extLst>
          </p:cNvPr>
          <p:cNvSpPr txBox="1"/>
          <p:nvPr/>
        </p:nvSpPr>
        <p:spPr>
          <a:xfrm>
            <a:off x="6540401" y="3933332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Monster_type2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4FE39F-6D31-4019-83B2-4460D6067405}"/>
              </a:ext>
            </a:extLst>
          </p:cNvPr>
          <p:cNvSpPr txBox="1"/>
          <p:nvPr/>
        </p:nvSpPr>
        <p:spPr>
          <a:xfrm>
            <a:off x="8662246" y="3922326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class Monster_type3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4DD416-2EBF-4F54-B535-13870FF0F14F}"/>
              </a:ext>
            </a:extLst>
          </p:cNvPr>
          <p:cNvSpPr txBox="1"/>
          <p:nvPr/>
        </p:nvSpPr>
        <p:spPr>
          <a:xfrm>
            <a:off x="291895" y="43433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B09E28-BDF1-4F2E-88EB-FC347D3C050D}"/>
              </a:ext>
            </a:extLst>
          </p:cNvPr>
          <p:cNvSpPr txBox="1"/>
          <p:nvPr/>
        </p:nvSpPr>
        <p:spPr>
          <a:xfrm>
            <a:off x="291500" y="5017030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players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F42C0C-12A1-492A-B786-808FFE4F2C42}"/>
              </a:ext>
            </a:extLst>
          </p:cNvPr>
          <p:cNvSpPr/>
          <p:nvPr/>
        </p:nvSpPr>
        <p:spPr>
          <a:xfrm>
            <a:off x="1242855" y="4350917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7BAE70-C444-4235-A1A6-64A3F0CEFE26}"/>
              </a:ext>
            </a:extLst>
          </p:cNvPr>
          <p:cNvSpPr/>
          <p:nvPr/>
        </p:nvSpPr>
        <p:spPr>
          <a:xfrm>
            <a:off x="1857390" y="4354101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DBACA61-E51A-4F20-BB0D-8E0F9518716E}"/>
              </a:ext>
            </a:extLst>
          </p:cNvPr>
          <p:cNvSpPr/>
          <p:nvPr/>
        </p:nvSpPr>
        <p:spPr>
          <a:xfrm>
            <a:off x="3708233" y="4351689"/>
            <a:ext cx="629810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84A9C7-417D-4790-8275-2D3DF3074108}"/>
              </a:ext>
            </a:extLst>
          </p:cNvPr>
          <p:cNvSpPr/>
          <p:nvPr/>
        </p:nvSpPr>
        <p:spPr>
          <a:xfrm>
            <a:off x="3092324" y="4350917"/>
            <a:ext cx="61781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nullptr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2445C3-E672-4082-B2F8-F262966C748E}"/>
              </a:ext>
            </a:extLst>
          </p:cNvPr>
          <p:cNvSpPr/>
          <p:nvPr/>
        </p:nvSpPr>
        <p:spPr>
          <a:xfrm>
            <a:off x="1240557" y="5050233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1A7EAB-71D8-48A3-8BFE-10EE40F97B86}"/>
              </a:ext>
            </a:extLst>
          </p:cNvPr>
          <p:cNvSpPr/>
          <p:nvPr/>
        </p:nvSpPr>
        <p:spPr>
          <a:xfrm>
            <a:off x="1865850" y="5053417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F29EA26-B2CD-4752-AE32-7DA470CA8F7B}"/>
              </a:ext>
            </a:extLst>
          </p:cNvPr>
          <p:cNvSpPr/>
          <p:nvPr/>
        </p:nvSpPr>
        <p:spPr>
          <a:xfrm>
            <a:off x="3705935" y="5051005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6983819-3A34-4564-8918-2127534C7809}"/>
              </a:ext>
            </a:extLst>
          </p:cNvPr>
          <p:cNvSpPr/>
          <p:nvPr/>
        </p:nvSpPr>
        <p:spPr>
          <a:xfrm>
            <a:off x="3079268" y="5050233"/>
            <a:ext cx="623524" cy="3361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LFSP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C7E657-24ED-4BF2-95ED-02251F6F4F1E}"/>
              </a:ext>
            </a:extLst>
          </p:cNvPr>
          <p:cNvSpPr txBox="1"/>
          <p:nvPr/>
        </p:nvSpPr>
        <p:spPr>
          <a:xfrm>
            <a:off x="2500133" y="4343355"/>
            <a:ext cx="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···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697CA0-E7BE-4619-97D0-2DB133B9687B}"/>
              </a:ext>
            </a:extLst>
          </p:cNvPr>
          <p:cNvSpPr txBox="1"/>
          <p:nvPr/>
        </p:nvSpPr>
        <p:spPr>
          <a:xfrm>
            <a:off x="2491791" y="5023534"/>
            <a:ext cx="58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···</a:t>
            </a:r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6DA8AA2-0CAD-4025-B1E4-F50D2EBB039F}"/>
              </a:ext>
            </a:extLst>
          </p:cNvPr>
          <p:cNvCxnSpPr>
            <a:stCxn id="71" idx="0"/>
            <a:endCxn id="67" idx="2"/>
          </p:cNvCxnSpPr>
          <p:nvPr/>
        </p:nvCxnSpPr>
        <p:spPr>
          <a:xfrm flipV="1">
            <a:off x="1552319" y="4687046"/>
            <a:ext cx="2298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CEE3BDD-34CA-4ADA-BBAA-66B24251586A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H="1" flipV="1">
            <a:off x="2169152" y="4690230"/>
            <a:ext cx="8460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E56DEE5-E79A-4B2D-930C-0DE629651835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flipV="1">
            <a:off x="4017697" y="4687818"/>
            <a:ext cx="5441" cy="3631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8985D03-377A-4A27-A6C6-027DAE69D9E8}"/>
              </a:ext>
            </a:extLst>
          </p:cNvPr>
          <p:cNvGrpSpPr/>
          <p:nvPr/>
        </p:nvGrpSpPr>
        <p:grpSpPr>
          <a:xfrm>
            <a:off x="5538170" y="1543342"/>
            <a:ext cx="6359787" cy="1525582"/>
            <a:chOff x="7428412" y="5059572"/>
            <a:chExt cx="6359787" cy="3460061"/>
          </a:xfrm>
        </p:grpSpPr>
        <p:sp>
          <p:nvSpPr>
            <p:cNvPr id="89" name="제목 1">
              <a:extLst>
                <a:ext uri="{FF2B5EF4-FFF2-40B4-BE49-F238E27FC236}">
                  <a16:creationId xmlns:a16="http://schemas.microsoft.com/office/drawing/2014/main" id="{F5C25532-5DE4-4C22-9B96-9BB640C72B7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26339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objects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모든 오브젝트 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오브젝트를 참조하는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8D99EA7-CF6F-47F3-83DF-187BB640BDFC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B96A386-F40C-4A8E-A77D-2760E65110DD}"/>
              </a:ext>
            </a:extLst>
          </p:cNvPr>
          <p:cNvGrpSpPr/>
          <p:nvPr/>
        </p:nvGrpSpPr>
        <p:grpSpPr>
          <a:xfrm>
            <a:off x="4504896" y="4901583"/>
            <a:ext cx="7470593" cy="1633304"/>
            <a:chOff x="7428412" y="5059572"/>
            <a:chExt cx="7307503" cy="3460061"/>
          </a:xfrm>
        </p:grpSpPr>
        <p:sp>
          <p:nvSpPr>
            <p:cNvPr id="96" name="제목 1">
              <a:extLst>
                <a:ext uri="{FF2B5EF4-FFF2-40B4-BE49-F238E27FC236}">
                  <a16:creationId xmlns:a16="http://schemas.microsoft.com/office/drawing/2014/main" id="{AD2E342A-86B4-4B6C-99F7-A4795571E004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721110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array::players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필요성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로그인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로그아웃에서 메모리를 생성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(new) &amp;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소멸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(delete)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     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이때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 발생할 수 있는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ABA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문제와 </a:t>
              </a:r>
              <a:r>
                <a:rPr lang="ko-KR" alt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댕글링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포인터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를 해결하기 위해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이용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메모리 해제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(delete)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하지 않아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가 요구되지 않음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BBCD7C-AFEB-4531-B83A-22EC526C4DA1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0854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F109975-C08C-49EE-AF29-D100ECFC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" y="1691638"/>
            <a:ext cx="4251688" cy="15602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51EE27-BFB6-4AB6-A901-BF5F2970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15" y="4091671"/>
            <a:ext cx="4043762" cy="10358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17B11F-1F2E-4D7A-9C89-1CF085C27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83" y="5262402"/>
            <a:ext cx="5141026" cy="1373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5ABA08E-649D-4811-A107-B26D8B411FE5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Player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오브젝트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생성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&amp;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소멸</a:t>
            </a:r>
            <a:r>
              <a:rPr lang="en-US" altLang="ko-KR" sz="1600">
                <a:solidFill>
                  <a:schemeClr val="bg1"/>
                </a:solidFill>
              </a:rPr>
              <a:t>,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</a:rPr>
              <a:t>오브젝트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참조 방법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42A71D-5C60-4E30-8DF3-259DAEE5A707}"/>
              </a:ext>
            </a:extLst>
          </p:cNvPr>
          <p:cNvGrpSpPr/>
          <p:nvPr/>
        </p:nvGrpSpPr>
        <p:grpSpPr>
          <a:xfrm>
            <a:off x="4765650" y="1457795"/>
            <a:ext cx="7304430" cy="1485782"/>
            <a:chOff x="7428412" y="5059572"/>
            <a:chExt cx="7304430" cy="3460061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380924FD-C7C9-4CD0-AA69-C12B635F8AF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7208036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생성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소멸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로그인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오브젝트를 생성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참조하는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등록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	              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생성된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오브젝트는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objects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로그아웃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objects &amp;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Player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 제거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92D193-B49C-4A85-9CBE-F5868A4326DC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56718B-500F-4A21-810B-96C49D6B3C9A}"/>
              </a:ext>
            </a:extLst>
          </p:cNvPr>
          <p:cNvGrpSpPr/>
          <p:nvPr/>
        </p:nvGrpSpPr>
        <p:grpSpPr>
          <a:xfrm>
            <a:off x="5690327" y="4311770"/>
            <a:ext cx="6277558" cy="2176870"/>
            <a:chOff x="7428412" y="5059572"/>
            <a:chExt cx="6277558" cy="3460061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186605D2-C239-45E0-9F4A-0991ACE2ABA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618116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참조 방법</a:t>
              </a: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Get_Object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objects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통한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직접 참조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오브젝트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Get_Player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통한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간접 참조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오브젝트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플레이어를 참조하는 새로운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LFSP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반환하며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	Player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오브젝트에 접근하기 위해서 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LFSP::get()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이용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FDFF90-E8C9-4E5B-80F0-FEE502CA2BA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A6A6B6F-C0EE-479A-8F27-AB7266EB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848" y="3063187"/>
            <a:ext cx="3258434" cy="7892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8335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E7D46B-CB56-48EC-AB99-15A5EB18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5" y="1542449"/>
            <a:ext cx="4098450" cy="22712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ABA08E-649D-4811-A107-B26D8B411FE5}"/>
              </a:ext>
            </a:extLst>
          </p:cNvPr>
          <p:cNvSpPr txBox="1"/>
          <p:nvPr/>
        </p:nvSpPr>
        <p:spPr>
          <a:xfrm>
            <a:off x="173256" y="905690"/>
            <a:ext cx="52163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LFSP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알고리즘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749BD6B-38C6-4034-99BB-B9F9E099E976}"/>
              </a:ext>
            </a:extLst>
          </p:cNvPr>
          <p:cNvGrpSpPr/>
          <p:nvPr/>
        </p:nvGrpSpPr>
        <p:grpSpPr>
          <a:xfrm>
            <a:off x="5605152" y="1470016"/>
            <a:ext cx="6355530" cy="1958984"/>
            <a:chOff x="7428412" y="5059572"/>
            <a:chExt cx="6355530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B72AA87-6421-497F-8943-FC8EF1EEC90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6" y="5059572"/>
              <a:ext cx="6259136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Process_Receive()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클라이언트의 패킷을 확인하는 함수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1) Get_Player()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이용해 플레이어를 참조하는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생성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2) LFSP::get()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 오브젝트 참조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3) 2)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이용해 패킷 확인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컨텐츠 실행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4)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작업이 완료된 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1)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생성한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제거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2F386CF-7F0B-4128-BA39-1AA0436E2148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AF2B7B4-55BE-45B8-9CD5-F51855C33B2D}"/>
              </a:ext>
            </a:extLst>
          </p:cNvPr>
          <p:cNvGrpSpPr/>
          <p:nvPr/>
        </p:nvGrpSpPr>
        <p:grpSpPr>
          <a:xfrm>
            <a:off x="5603808" y="3905028"/>
            <a:ext cx="6356874" cy="2549662"/>
            <a:chOff x="7428412" y="5059572"/>
            <a:chExt cx="6356874" cy="3460061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25A9F242-C600-41FC-9EB1-9DE2913F179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5" y="5059572"/>
              <a:ext cx="626048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Process__X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()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컨텐츠 실행 함수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vec_object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컨텐츠와 관련된 오브젝트를 담은 컨테이너</a:t>
              </a:r>
              <a:endParaRPr lang="en-US" altLang="ko-KR" sz="14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함수에서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이용한 모든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를 담은 컨테이너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1)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컨텐츠를 실행하며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vec_object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의 원소 추출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2)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vec_object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이용해 컨텐츠 결과 전송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   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여기서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이용되는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의 </a:t>
              </a:r>
              <a:r>
                <a:rPr lang="en-US" altLang="ko-KR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는 </a:t>
              </a:r>
              <a:r>
                <a:rPr lang="en-US" altLang="ko-KR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에 존재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안전한 접근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3)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작업이 완료된 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vec_p_sp_players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 등록된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LFSP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제거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3BB79CB-E236-4B7D-A0C7-02D4F2F79FD8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B127A7C-CEC6-4596-AB5B-4790E583C9B0}"/>
              </a:ext>
            </a:extLst>
          </p:cNvPr>
          <p:cNvSpPr txBox="1"/>
          <p:nvPr/>
        </p:nvSpPr>
        <p:spPr>
          <a:xfrm>
            <a:off x="804305" y="179340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0E40A2-AD32-4FE9-916B-DA2776ED08F7}"/>
              </a:ext>
            </a:extLst>
          </p:cNvPr>
          <p:cNvSpPr txBox="1"/>
          <p:nvPr/>
        </p:nvSpPr>
        <p:spPr>
          <a:xfrm>
            <a:off x="804305" y="224610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6C4677-6AC5-4C38-9555-13D178FCF719}"/>
              </a:ext>
            </a:extLst>
          </p:cNvPr>
          <p:cNvSpPr txBox="1"/>
          <p:nvPr/>
        </p:nvSpPr>
        <p:spPr>
          <a:xfrm>
            <a:off x="804305" y="312480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E991E77F-2599-4D25-9B2E-4F683E3B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4" y="4003501"/>
            <a:ext cx="5254152" cy="23527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D3A6FD-E2E5-40F3-ACAB-A00663F26EEA}"/>
              </a:ext>
            </a:extLst>
          </p:cNvPr>
          <p:cNvSpPr txBox="1"/>
          <p:nvPr/>
        </p:nvSpPr>
        <p:spPr>
          <a:xfrm>
            <a:off x="226454" y="490286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1)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F755EB-E921-4586-B409-C960DCE89FAB}"/>
              </a:ext>
            </a:extLst>
          </p:cNvPr>
          <p:cNvSpPr txBox="1"/>
          <p:nvPr/>
        </p:nvSpPr>
        <p:spPr>
          <a:xfrm>
            <a:off x="237234" y="521716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B8F28-25A5-4FF5-810C-F2C6CE518F50}"/>
              </a:ext>
            </a:extLst>
          </p:cNvPr>
          <p:cNvSpPr txBox="1"/>
          <p:nvPr/>
        </p:nvSpPr>
        <p:spPr>
          <a:xfrm>
            <a:off x="237234" y="580221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77B7C7-435A-46C2-949F-52C3B9F32B95}"/>
              </a:ext>
            </a:extLst>
          </p:cNvPr>
          <p:cNvSpPr txBox="1"/>
          <p:nvPr/>
        </p:nvSpPr>
        <p:spPr>
          <a:xfrm>
            <a:off x="804305" y="342942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4)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3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32161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 송수신 최소화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2946231" y="171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7502307" y="1716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00203" y="2085449"/>
            <a:ext cx="26" cy="19655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825473" y="2085449"/>
            <a:ext cx="0" cy="25306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2674522" y="4153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주변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0229" y="4522391"/>
            <a:ext cx="0" cy="10293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 flipV="1">
            <a:off x="3500229" y="2454781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5380546" y="21282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500204" y="3700130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09" y="3997108"/>
            <a:ext cx="4325255" cy="98828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20954D-266C-4907-B124-2673CC8D14A8}"/>
              </a:ext>
            </a:extLst>
          </p:cNvPr>
          <p:cNvSpPr txBox="1"/>
          <p:nvPr/>
        </p:nvSpPr>
        <p:spPr>
          <a:xfrm>
            <a:off x="440717" y="2319420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500ms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마다 플레이어 위치 전송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48729-361F-4026-A8B6-44D986D76D36}"/>
              </a:ext>
            </a:extLst>
          </p:cNvPr>
          <p:cNvSpPr txBox="1"/>
          <p:nvPr/>
        </p:nvSpPr>
        <p:spPr>
          <a:xfrm>
            <a:off x="7825463" y="2666366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확인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오차 계산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75C95-9CFC-44AE-BEB2-17A473AFA5F8}"/>
              </a:ext>
            </a:extLst>
          </p:cNvPr>
          <p:cNvSpPr txBox="1"/>
          <p:nvPr/>
        </p:nvSpPr>
        <p:spPr>
          <a:xfrm>
            <a:off x="7825463" y="3090446"/>
            <a:ext cx="4355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하용 오차 범위인 경우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패킷을 전송하지 않음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248D0-73FD-43CF-8A1A-00380D36D6C0}"/>
              </a:ext>
            </a:extLst>
          </p:cNvPr>
          <p:cNvSpPr txBox="1"/>
          <p:nvPr/>
        </p:nvSpPr>
        <p:spPr>
          <a:xfrm>
            <a:off x="7835046" y="3530853"/>
            <a:ext cx="3462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허용 오차를 벗어난 경우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패킷 전송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D4696E0C-5CF3-4C26-A28C-A0AD38318354}"/>
              </a:ext>
            </a:extLst>
          </p:cNvPr>
          <p:cNvSpPr txBox="1">
            <a:spLocks/>
          </p:cNvSpPr>
          <p:nvPr/>
        </p:nvSpPr>
        <p:spPr>
          <a:xfrm>
            <a:off x="1813051" y="5751127"/>
            <a:ext cx="8554780" cy="69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패킷의 송수신을 최소화하기 위해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서버에게 위치를 전송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클라이언트의 정보를 확인해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잘못된 경우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에만 수정 패킷을 전송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6D39F8-013C-4A57-9864-8C39C82D73C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32435" y="3259723"/>
            <a:ext cx="89302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05027BF-B5C1-407C-B010-C9E96F36E905}"/>
              </a:ext>
            </a:extLst>
          </p:cNvPr>
          <p:cNvSpPr/>
          <p:nvPr/>
        </p:nvSpPr>
        <p:spPr>
          <a:xfrm>
            <a:off x="7201797" y="2983597"/>
            <a:ext cx="523499" cy="552251"/>
          </a:xfrm>
          <a:prstGeom prst="mathMultiply">
            <a:avLst>
              <a:gd name="adj1" fmla="val 113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4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5EE6CFE-039C-461D-AFB5-C5B96376793F}"/>
              </a:ext>
            </a:extLst>
          </p:cNvPr>
          <p:cNvSpPr/>
          <p:nvPr/>
        </p:nvSpPr>
        <p:spPr>
          <a:xfrm>
            <a:off x="1871813" y="4598313"/>
            <a:ext cx="2573079" cy="1033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4F5A2920-700D-4385-90BE-AF9C8B48E59A}"/>
              </a:ext>
            </a:extLst>
          </p:cNvPr>
          <p:cNvCxnSpPr>
            <a:cxnSpLocks/>
            <a:stCxn id="302" idx="1"/>
          </p:cNvCxnSpPr>
          <p:nvPr/>
        </p:nvCxnSpPr>
        <p:spPr>
          <a:xfrm flipH="1">
            <a:off x="1512651" y="5114962"/>
            <a:ext cx="3591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F1B5222E-5A0B-435D-BA4D-BB7378AA60A7}"/>
              </a:ext>
            </a:extLst>
          </p:cNvPr>
          <p:cNvCxnSpPr>
            <a:cxnSpLocks/>
            <a:stCxn id="302" idx="3"/>
          </p:cNvCxnSpPr>
          <p:nvPr/>
        </p:nvCxnSpPr>
        <p:spPr>
          <a:xfrm>
            <a:off x="4444892" y="5114962"/>
            <a:ext cx="282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6C8CEA3-207C-41B8-8CEC-CA26ACF393CB}"/>
              </a:ext>
            </a:extLst>
          </p:cNvPr>
          <p:cNvSpPr/>
          <p:nvPr/>
        </p:nvSpPr>
        <p:spPr>
          <a:xfrm>
            <a:off x="1954403" y="2596297"/>
            <a:ext cx="2369440" cy="10521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7" y="905690"/>
            <a:ext cx="547263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크기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6604277" y="2180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10461972" y="2179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8275" y="2549846"/>
            <a:ext cx="0" cy="1458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0785137" y="2548700"/>
            <a:ext cx="1" cy="3419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6340639" y="41717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166346" y="4541052"/>
            <a:ext cx="0" cy="14267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>
            <a:off x="7166348" y="2730180"/>
            <a:ext cx="3618790" cy="1477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8398570" y="239162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공격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</p:cNvCxnSpPr>
          <p:nvPr/>
        </p:nvCxnSpPr>
        <p:spPr>
          <a:xfrm flipH="1">
            <a:off x="7166348" y="3494373"/>
            <a:ext cx="3618790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6349" y="3494364"/>
            <a:ext cx="3629551" cy="1549887"/>
          </a:xfrm>
          <a:prstGeom prst="bentConnector3">
            <a:avLst>
              <a:gd name="adj1" fmla="val 1221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A38A35-2160-4B17-A5B7-F1EF7239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211" y="4368369"/>
            <a:ext cx="1753440" cy="13517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59877-E51F-4C76-8ACF-FC3F6986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91" y="2895724"/>
            <a:ext cx="2178280" cy="11972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06A93B5-4578-4340-AD07-A3DC67CAC84A}"/>
              </a:ext>
            </a:extLst>
          </p:cNvPr>
          <p:cNvSpPr txBox="1"/>
          <p:nvPr/>
        </p:nvSpPr>
        <p:spPr>
          <a:xfrm>
            <a:off x="5909687" y="6289406"/>
            <a:ext cx="6051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+mn-lt"/>
              </a:rPr>
              <a:t>동일한 상황에서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수신 플레이어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A0612-FBC4-4585-B78B-838DFE1B5CC0}"/>
              </a:ext>
            </a:extLst>
          </p:cNvPr>
          <p:cNvSpPr txBox="1"/>
          <p:nvPr/>
        </p:nvSpPr>
        <p:spPr>
          <a:xfrm>
            <a:off x="948470" y="202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A2766-C229-4133-A63A-EBBBE6819988}"/>
              </a:ext>
            </a:extLst>
          </p:cNvPr>
          <p:cNvSpPr txBox="1"/>
          <p:nvPr/>
        </p:nvSpPr>
        <p:spPr>
          <a:xfrm>
            <a:off x="4404677" y="202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8211DF-D586-4B26-A70E-7445C5C4115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502468" y="2391625"/>
            <a:ext cx="3811" cy="160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16EAEF-FEAE-4BD4-B941-5ED3DDAF6C0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4727843" y="2391625"/>
            <a:ext cx="3813" cy="36211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0D3E80B-9530-45DB-B4B7-1EAFF4EDA459}"/>
              </a:ext>
            </a:extLst>
          </p:cNvPr>
          <p:cNvSpPr txBox="1"/>
          <p:nvPr/>
        </p:nvSpPr>
        <p:spPr>
          <a:xfrm>
            <a:off x="1803636" y="1364842"/>
            <a:ext cx="817281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종류의 세분화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4FB4E39-F3A6-4D00-8948-DE5E85C456CC}"/>
              </a:ext>
            </a:extLst>
          </p:cNvPr>
          <p:cNvSpPr txBox="1"/>
          <p:nvPr/>
        </p:nvSpPr>
        <p:spPr>
          <a:xfrm>
            <a:off x="686943" y="41198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AD83EE7-A818-4EE5-B5EB-2A87F131ECBF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1502464" y="4489199"/>
            <a:ext cx="10186" cy="15235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BDCDAFA-1602-40E8-ACE7-44C32A77CE88}"/>
              </a:ext>
            </a:extLst>
          </p:cNvPr>
          <p:cNvSpPr txBox="1"/>
          <p:nvPr/>
        </p:nvSpPr>
        <p:spPr>
          <a:xfrm>
            <a:off x="203865" y="6289406"/>
            <a:ext cx="5678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다른 상황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 필요한 정보를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B8A433F9-EF17-4FB5-B08C-8A021F89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37" y="2186967"/>
            <a:ext cx="1100590" cy="9004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8D155213-9015-4B33-A8C7-B183E5ED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52" y="3128767"/>
            <a:ext cx="1914360" cy="8938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82A05561-F1B5-4AB9-861E-41EAACEFD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732" y="4155907"/>
            <a:ext cx="1120600" cy="9138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477CF5F3-ADB6-4723-9694-05AEE23D9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852" y="5138195"/>
            <a:ext cx="1914360" cy="1007206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CC93A07-4FE8-4AEE-A3D2-B185B9E0E09A}"/>
              </a:ext>
            </a:extLst>
          </p:cNvPr>
          <p:cNvCxnSpPr>
            <a:cxnSpLocks/>
          </p:cNvCxnSpPr>
          <p:nvPr/>
        </p:nvCxnSpPr>
        <p:spPr>
          <a:xfrm>
            <a:off x="5890043" y="2056856"/>
            <a:ext cx="0" cy="41231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20AF9A6-F117-4292-86D0-06D7ECDCDD23}"/>
              </a:ext>
            </a:extLst>
          </p:cNvPr>
          <p:cNvSpPr txBox="1"/>
          <p:nvPr/>
        </p:nvSpPr>
        <p:spPr>
          <a:xfrm>
            <a:off x="66896" y="286844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위치 전송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목적지 수정 여부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9E56489-73E9-45FE-B584-FE3D93B295D1}"/>
              </a:ext>
            </a:extLst>
          </p:cNvPr>
          <p:cNvCxnSpPr>
            <a:cxnSpLocks/>
            <a:stCxn id="289" idx="3"/>
          </p:cNvCxnSpPr>
          <p:nvPr/>
        </p:nvCxnSpPr>
        <p:spPr>
          <a:xfrm flipV="1">
            <a:off x="4323843" y="3119922"/>
            <a:ext cx="323165" cy="24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F412AEA-8D5C-4BCB-A1AB-8AB8C9A4587D}"/>
              </a:ext>
            </a:extLst>
          </p:cNvPr>
          <p:cNvCxnSpPr>
            <a:cxnSpLocks/>
            <a:stCxn id="250" idx="3"/>
            <a:endCxn id="289" idx="1"/>
          </p:cNvCxnSpPr>
          <p:nvPr/>
        </p:nvCxnSpPr>
        <p:spPr>
          <a:xfrm flipV="1">
            <a:off x="1530758" y="3122396"/>
            <a:ext cx="423645" cy="76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6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과도하게 많은 패킷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을 송신하는 클라이언트를 가려내는 견고한 서버 프로그래밍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2B1F82-79BB-4205-B5DD-69217A26A66D}"/>
              </a:ext>
            </a:extLst>
          </p:cNvPr>
          <p:cNvGrpSpPr/>
          <p:nvPr/>
        </p:nvGrpSpPr>
        <p:grpSpPr>
          <a:xfrm>
            <a:off x="5431414" y="2128640"/>
            <a:ext cx="6259843" cy="1659367"/>
            <a:chOff x="7344136" y="4198389"/>
            <a:chExt cx="6259843" cy="1144176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14CECE5-83A7-4051-9266-393B27BEEE41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액션 별로 최근에 실행한 시간만 적어 놓으면 됨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쓸데없이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Timer_Manager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통해 왔다 갔다 할 필요 없음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골드버그장치임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!!!)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F0CE8B-A750-4E60-A875-DF7AE821EBB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C4CD7A9-7071-4CDD-9CB1-9E39CCE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70" y="1610223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A3A635-49A3-40D3-8568-020F4743D0A0}"/>
              </a:ext>
            </a:extLst>
          </p:cNvPr>
          <p:cNvSpPr/>
          <p:nvPr/>
        </p:nvSpPr>
        <p:spPr>
          <a:xfrm>
            <a:off x="347659" y="4593963"/>
            <a:ext cx="11439094" cy="210721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776C77-CB70-4ACC-A4A1-67D3DD17AA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27715" y="530294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F0D693-16B1-4628-8FA9-7EB590819282}"/>
              </a:ext>
            </a:extLst>
          </p:cNvPr>
          <p:cNvSpPr txBox="1"/>
          <p:nvPr/>
        </p:nvSpPr>
        <p:spPr>
          <a:xfrm>
            <a:off x="11204541" y="51730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955053-6A4C-4BAC-A964-3B5A61EE9EC3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2464290" y="5047105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17867B-FBFB-42AB-8C5B-1F657391163E}"/>
              </a:ext>
            </a:extLst>
          </p:cNvPr>
          <p:cNvSpPr txBox="1"/>
          <p:nvPr/>
        </p:nvSpPr>
        <p:spPr>
          <a:xfrm>
            <a:off x="1726748" y="4770106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41DA8-BFE8-406B-9E53-BAFEFB4ACFD9}"/>
              </a:ext>
            </a:extLst>
          </p:cNvPr>
          <p:cNvSpPr txBox="1"/>
          <p:nvPr/>
        </p:nvSpPr>
        <p:spPr>
          <a:xfrm>
            <a:off x="873195" y="528134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F9B9C6-960C-45A6-8A8A-D87C2AFE16E5}"/>
              </a:ext>
            </a:extLst>
          </p:cNvPr>
          <p:cNvSpPr txBox="1"/>
          <p:nvPr/>
        </p:nvSpPr>
        <p:spPr>
          <a:xfrm>
            <a:off x="1857931" y="589826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834157-408D-491A-81F5-9C2EDFCB2418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flipH="1">
            <a:off x="6758510" y="5052379"/>
            <a:ext cx="947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CCD088-1419-4863-8962-8C2E7501D5D4}"/>
              </a:ext>
            </a:extLst>
          </p:cNvPr>
          <p:cNvSpPr txBox="1"/>
          <p:nvPr/>
        </p:nvSpPr>
        <p:spPr>
          <a:xfrm>
            <a:off x="6513235" y="4775380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4248DF-6974-4B5D-AC9F-43A35A42479A}"/>
              </a:ext>
            </a:extLst>
          </p:cNvPr>
          <p:cNvSpPr txBox="1"/>
          <p:nvPr/>
        </p:nvSpPr>
        <p:spPr>
          <a:xfrm>
            <a:off x="1947623" y="532764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3B4F3-FC84-4B82-8B42-081D4636AAD7}"/>
              </a:ext>
            </a:extLst>
          </p:cNvPr>
          <p:cNvSpPr txBox="1"/>
          <p:nvPr/>
        </p:nvSpPr>
        <p:spPr>
          <a:xfrm>
            <a:off x="808542" y="47701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F2CFB-445C-490A-A6C4-702B68549E11}"/>
              </a:ext>
            </a:extLst>
          </p:cNvPr>
          <p:cNvSpPr txBox="1"/>
          <p:nvPr/>
        </p:nvSpPr>
        <p:spPr>
          <a:xfrm>
            <a:off x="6239921" y="5322551"/>
            <a:ext cx="103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 → true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E3AF16-72AF-4F56-9D8B-988A31371CC2}"/>
              </a:ext>
            </a:extLst>
          </p:cNvPr>
          <p:cNvSpPr txBox="1"/>
          <p:nvPr/>
        </p:nvSpPr>
        <p:spPr>
          <a:xfrm>
            <a:off x="3909132" y="532096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E5E546B-2F03-478B-8520-5AA90D7BF29C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4157538" y="5047105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F107E7-2C21-4C63-920D-F9FBAA89AB6A}"/>
              </a:ext>
            </a:extLst>
          </p:cNvPr>
          <p:cNvSpPr txBox="1"/>
          <p:nvPr/>
        </p:nvSpPr>
        <p:spPr>
          <a:xfrm>
            <a:off x="3730177" y="4770106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CBA0E64-34C3-48DF-A372-44A80F00D7F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464752" y="5604640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65DCA8-AB42-4C0F-B939-F55765B92C10}"/>
              </a:ext>
            </a:extLst>
          </p:cNvPr>
          <p:cNvCxnSpPr>
            <a:cxnSpLocks/>
          </p:cNvCxnSpPr>
          <p:nvPr/>
        </p:nvCxnSpPr>
        <p:spPr>
          <a:xfrm flipV="1">
            <a:off x="6740705" y="556825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204F274D-181E-4C45-84EA-3AC0BEE30963}"/>
              </a:ext>
            </a:extLst>
          </p:cNvPr>
          <p:cNvSpPr/>
          <p:nvPr/>
        </p:nvSpPr>
        <p:spPr>
          <a:xfrm>
            <a:off x="10445616" y="555224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93677B-24EA-48CD-BDBF-6A424B42AE61}"/>
              </a:ext>
            </a:extLst>
          </p:cNvPr>
          <p:cNvSpPr/>
          <p:nvPr/>
        </p:nvSpPr>
        <p:spPr>
          <a:xfrm>
            <a:off x="10614265" y="555272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0C7411-D13A-4DE2-B640-9A21BDD689C7}"/>
              </a:ext>
            </a:extLst>
          </p:cNvPr>
          <p:cNvSpPr/>
          <p:nvPr/>
        </p:nvSpPr>
        <p:spPr>
          <a:xfrm>
            <a:off x="10782914" y="555247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BBA17C-9CD8-4ECD-917E-0924374122A2}"/>
              </a:ext>
            </a:extLst>
          </p:cNvPr>
          <p:cNvSpPr txBox="1"/>
          <p:nvPr/>
        </p:nvSpPr>
        <p:spPr>
          <a:xfrm>
            <a:off x="5418619" y="53225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CEDB1CD-F1AA-44EA-976D-D06267738945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5668848" y="5058639"/>
            <a:ext cx="1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97E354-3F66-457B-AFE7-6C9734C22960}"/>
              </a:ext>
            </a:extLst>
          </p:cNvPr>
          <p:cNvSpPr txBox="1"/>
          <p:nvPr/>
        </p:nvSpPr>
        <p:spPr>
          <a:xfrm>
            <a:off x="5241488" y="478164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01D2D8F-561F-4ABE-AAE2-D9C807C5DCE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8201502" y="5056677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5E26A-3190-4F26-8FC5-D5AAD939ABFA}"/>
              </a:ext>
            </a:extLst>
          </p:cNvPr>
          <p:cNvSpPr txBox="1"/>
          <p:nvPr/>
        </p:nvSpPr>
        <p:spPr>
          <a:xfrm>
            <a:off x="7463960" y="4779678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8ED174-39F0-4702-BDE3-A20EF15A0548}"/>
              </a:ext>
            </a:extLst>
          </p:cNvPr>
          <p:cNvSpPr txBox="1"/>
          <p:nvPr/>
        </p:nvSpPr>
        <p:spPr>
          <a:xfrm>
            <a:off x="7684835" y="533721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89C92D-7D7E-4FC6-AB07-6B391C7D55E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201964" y="5614212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2FBBAE-AC3C-4F88-BD90-BC54F6F8EB8B}"/>
              </a:ext>
            </a:extLst>
          </p:cNvPr>
          <p:cNvSpPr txBox="1"/>
          <p:nvPr/>
        </p:nvSpPr>
        <p:spPr>
          <a:xfrm>
            <a:off x="9444343" y="53311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266D5E-C348-479D-A242-61D5618FB696}"/>
              </a:ext>
            </a:extLst>
          </p:cNvPr>
          <p:cNvCxnSpPr>
            <a:cxnSpLocks/>
            <a:stCxn id="102" idx="2"/>
            <a:endCxn id="100" idx="0"/>
          </p:cNvCxnSpPr>
          <p:nvPr/>
        </p:nvCxnSpPr>
        <p:spPr>
          <a:xfrm>
            <a:off x="9692749" y="5057319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F6181E1-9BB7-414D-AB35-7C3EDC5DBC86}"/>
              </a:ext>
            </a:extLst>
          </p:cNvPr>
          <p:cNvSpPr txBox="1"/>
          <p:nvPr/>
        </p:nvSpPr>
        <p:spPr>
          <a:xfrm>
            <a:off x="9265388" y="478032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85EA4493-7885-49B5-A11C-BBFF2B2D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31" y="3132455"/>
            <a:ext cx="2230454" cy="1180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EB14777-E7FC-4E17-B5C2-95068FB1E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34" y="3652909"/>
            <a:ext cx="1709576" cy="6508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9B43703-C610-4C73-BC5A-B9C7E5DE7970}"/>
              </a:ext>
            </a:extLst>
          </p:cNvPr>
          <p:cNvSpPr txBox="1"/>
          <p:nvPr/>
        </p:nvSpPr>
        <p:spPr>
          <a:xfrm>
            <a:off x="2242998" y="6260397"/>
            <a:ext cx="8248338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400">
                <a:solidFill>
                  <a:schemeClr val="bg1"/>
                </a:solidFill>
              </a:rPr>
              <a:t> /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2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F1F7EA3C-BB74-4E12-A9A3-B564DEA9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31" y="2718600"/>
            <a:ext cx="4808356" cy="38792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54598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쾌적한 게임 플레이 환경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위한 서버 좌표 보간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E02755-C717-4E8B-82C4-E4198B6E8C8D}"/>
              </a:ext>
            </a:extLst>
          </p:cNvPr>
          <p:cNvSpPr/>
          <p:nvPr/>
        </p:nvSpPr>
        <p:spPr>
          <a:xfrm>
            <a:off x="6268032" y="4634944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E265565-04B0-4D0E-908D-5340A74FB4C3}"/>
              </a:ext>
            </a:extLst>
          </p:cNvPr>
          <p:cNvSpPr/>
          <p:nvPr/>
        </p:nvSpPr>
        <p:spPr>
          <a:xfrm>
            <a:off x="8770745" y="4849210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D64CD-D56A-4F45-A2ED-006EA23588CD}"/>
              </a:ext>
            </a:extLst>
          </p:cNvPr>
          <p:cNvSpPr txBox="1"/>
          <p:nvPr/>
        </p:nvSpPr>
        <p:spPr>
          <a:xfrm>
            <a:off x="5893426" y="2833751"/>
            <a:ext cx="548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1)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 오차 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 일정한 시간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500ms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* 2) </a:t>
            </a:r>
            <a:r>
              <a:rPr lang="ko-KR" altLang="en-US" sz="1600" dirty="0">
                <a:solidFill>
                  <a:schemeClr val="bg1"/>
                </a:solidFill>
              </a:rPr>
              <a:t>동안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	           </a:t>
            </a:r>
            <a:r>
              <a:rPr lang="ko-KR" altLang="en-US" sz="1600" dirty="0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0B314-2B76-4696-B3BE-82720B9996F9}"/>
              </a:ext>
            </a:extLst>
          </p:cNvPr>
          <p:cNvSpPr txBox="1"/>
          <p:nvPr/>
        </p:nvSpPr>
        <p:spPr>
          <a:xfrm>
            <a:off x="5896164" y="4014890"/>
            <a:ext cx="586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3) </a:t>
            </a:r>
            <a:r>
              <a:rPr lang="ko-KR" altLang="en-US" sz="1600">
                <a:solidFill>
                  <a:schemeClr val="bg1"/>
                </a:solidFill>
              </a:rPr>
              <a:t>허용 오차를 벗어나면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 sz="1600">
                <a:solidFill>
                  <a:schemeClr val="bg1"/>
                </a:solidFill>
              </a:rPr>
              <a:t>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A4CFD-D9F1-4B1A-9534-8D638E8B9A7F}"/>
              </a:ext>
            </a:extLst>
          </p:cNvPr>
          <p:cNvSpPr txBox="1"/>
          <p:nvPr/>
        </p:nvSpPr>
        <p:spPr>
          <a:xfrm>
            <a:off x="5893426" y="3536797"/>
            <a:ext cx="524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2) </a:t>
            </a:r>
            <a:r>
              <a:rPr lang="ko-KR" altLang="en-US" sz="1600" dirty="0">
                <a:solidFill>
                  <a:schemeClr val="bg1"/>
                </a:solidFill>
              </a:rPr>
              <a:t>오브젝트의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47BAA-9667-4023-B9B8-B6A194B1E68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444374" y="6021280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1DD11-3485-44E8-A47A-C22C9E3DDA0D}"/>
              </a:ext>
            </a:extLst>
          </p:cNvPr>
          <p:cNvSpPr txBox="1"/>
          <p:nvPr/>
        </p:nvSpPr>
        <p:spPr>
          <a:xfrm>
            <a:off x="11006607" y="5867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120887-0C59-4D7C-B1E0-A7C1BA204FAF}"/>
              </a:ext>
            </a:extLst>
          </p:cNvPr>
          <p:cNvCxnSpPr>
            <a:cxnSpLocks/>
          </p:cNvCxnSpPr>
          <p:nvPr/>
        </p:nvCxnSpPr>
        <p:spPr>
          <a:xfrm flipV="1">
            <a:off x="8673383" y="6061891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27570-808F-4FA3-9FF5-3D5E5E1D8E5E}"/>
              </a:ext>
            </a:extLst>
          </p:cNvPr>
          <p:cNvSpPr txBox="1"/>
          <p:nvPr/>
        </p:nvSpPr>
        <p:spPr>
          <a:xfrm>
            <a:off x="6415807" y="6119851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DA0700-8165-42C8-969A-6AE8803BBBF3}"/>
              </a:ext>
            </a:extLst>
          </p:cNvPr>
          <p:cNvCxnSpPr>
            <a:cxnSpLocks/>
          </p:cNvCxnSpPr>
          <p:nvPr/>
        </p:nvCxnSpPr>
        <p:spPr>
          <a:xfrm flipH="1" flipV="1">
            <a:off x="9342935" y="6061891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6FCA63-BA99-48CA-A2C9-6A89DF2ADA8F}"/>
              </a:ext>
            </a:extLst>
          </p:cNvPr>
          <p:cNvSpPr txBox="1"/>
          <p:nvPr/>
        </p:nvSpPr>
        <p:spPr>
          <a:xfrm>
            <a:off x="9301070" y="614518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BF3A1-8238-472A-B7E7-169CFA7F2B69}"/>
              </a:ext>
            </a:extLst>
          </p:cNvPr>
          <p:cNvCxnSpPr>
            <a:cxnSpLocks/>
          </p:cNvCxnSpPr>
          <p:nvPr/>
        </p:nvCxnSpPr>
        <p:spPr>
          <a:xfrm flipV="1">
            <a:off x="6708690" y="5672715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F2FE2D-C81C-4712-8FDB-747E3061F1A5}"/>
              </a:ext>
            </a:extLst>
          </p:cNvPr>
          <p:cNvCxnSpPr>
            <a:cxnSpLocks/>
          </p:cNvCxnSpPr>
          <p:nvPr/>
        </p:nvCxnSpPr>
        <p:spPr>
          <a:xfrm flipV="1">
            <a:off x="8745541" y="4793693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5FC4E-2E64-4462-9DD2-2C8ED9D61442}"/>
              </a:ext>
            </a:extLst>
          </p:cNvPr>
          <p:cNvCxnSpPr>
            <a:cxnSpLocks/>
          </p:cNvCxnSpPr>
          <p:nvPr/>
        </p:nvCxnSpPr>
        <p:spPr>
          <a:xfrm flipV="1">
            <a:off x="6708690" y="5645082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68A853-2B6B-4E04-9157-012DA91B0688}"/>
              </a:ext>
            </a:extLst>
          </p:cNvPr>
          <p:cNvCxnSpPr>
            <a:cxnSpLocks/>
          </p:cNvCxnSpPr>
          <p:nvPr/>
        </p:nvCxnSpPr>
        <p:spPr>
          <a:xfrm flipV="1">
            <a:off x="9342935" y="4793692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B58515-F153-433D-B79F-7EDC58E5C086}"/>
              </a:ext>
            </a:extLst>
          </p:cNvPr>
          <p:cNvSpPr txBox="1"/>
          <p:nvPr/>
        </p:nvSpPr>
        <p:spPr>
          <a:xfrm>
            <a:off x="7148955" y="492065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E9D86-F878-48FE-B8E1-BAA9CFEAB758}"/>
              </a:ext>
            </a:extLst>
          </p:cNvPr>
          <p:cNvSpPr txBox="1"/>
          <p:nvPr/>
        </p:nvSpPr>
        <p:spPr>
          <a:xfrm>
            <a:off x="7148955" y="4701639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AA24BB-BD75-4908-9DD2-F18C0C325B4F}"/>
              </a:ext>
            </a:extLst>
          </p:cNvPr>
          <p:cNvCxnSpPr>
            <a:cxnSpLocks/>
          </p:cNvCxnSpPr>
          <p:nvPr/>
        </p:nvCxnSpPr>
        <p:spPr>
          <a:xfrm flipH="1" flipV="1">
            <a:off x="8745541" y="5683649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28C013-5C04-4E69-AFB5-AA84BDD0CDAB}"/>
              </a:ext>
            </a:extLst>
          </p:cNvPr>
          <p:cNvCxnSpPr>
            <a:cxnSpLocks/>
          </p:cNvCxnSpPr>
          <p:nvPr/>
        </p:nvCxnSpPr>
        <p:spPr>
          <a:xfrm flipV="1">
            <a:off x="9342935" y="5672715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25E81-E006-4AF9-B609-6DD9818ADB10}"/>
              </a:ext>
            </a:extLst>
          </p:cNvPr>
          <p:cNvSpPr txBox="1"/>
          <p:nvPr/>
        </p:nvSpPr>
        <p:spPr>
          <a:xfrm>
            <a:off x="9388795" y="5128188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B8B65EB-EE60-4175-9D57-F7268E58164C}"/>
              </a:ext>
            </a:extLst>
          </p:cNvPr>
          <p:cNvSpPr txBox="1">
            <a:spLocks/>
          </p:cNvSpPr>
          <p:nvPr/>
        </p:nvSpPr>
        <p:spPr>
          <a:xfrm>
            <a:off x="471775" y="1326471"/>
            <a:ext cx="11248449" cy="1215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매 프레임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위치를 업데이트하며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서버에게 위치를 전송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클라이언트의 오브젝트에는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와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가 따로 존재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서버에서 보내는 좌표는 서버 좌표에 저장되며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아바타의 경우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오차를 벗어난 경우에 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8BD803-A199-41F5-8FD0-678ADB336204}"/>
              </a:ext>
            </a:extLst>
          </p:cNvPr>
          <p:cNvSpPr/>
          <p:nvPr/>
        </p:nvSpPr>
        <p:spPr>
          <a:xfrm>
            <a:off x="1251264" y="5715568"/>
            <a:ext cx="1358217" cy="365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D9FD-23A6-48E7-B633-DEC371F8F326}"/>
              </a:ext>
            </a:extLst>
          </p:cNvPr>
          <p:cNvSpPr txBox="1"/>
          <p:nvPr/>
        </p:nvSpPr>
        <p:spPr>
          <a:xfrm>
            <a:off x="2811167" y="5667621"/>
            <a:ext cx="183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오브젝트가 이동할 때</a:t>
            </a:r>
            <a:r>
              <a:rPr lang="en-US" altLang="ko-KR" sz="120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>
                <a:solidFill>
                  <a:schemeClr val="bg1"/>
                </a:solidFill>
              </a:rPr>
              <a:t>서버 좌표도 함께 수정</a:t>
            </a:r>
            <a:endParaRPr lang="en-US" altLang="ko-KR" sz="1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C01154-8AAF-4718-822A-EEB3780CB62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2609481" y="5898454"/>
            <a:ext cx="201686" cy="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ABA75B19-2E22-4BDC-AC4E-5CF38983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013" y="1595493"/>
            <a:ext cx="2384122" cy="7234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CDE00B1-78F8-424A-98B7-93DD4AAC3C9B}"/>
              </a:ext>
            </a:extLst>
          </p:cNvPr>
          <p:cNvSpPr txBox="1"/>
          <p:nvPr/>
        </p:nvSpPr>
        <p:spPr>
          <a:xfrm>
            <a:off x="1006719" y="330391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C7C094-7F99-4EA6-999E-A00C0F479BBE}"/>
              </a:ext>
            </a:extLst>
          </p:cNvPr>
          <p:cNvSpPr txBox="1"/>
          <p:nvPr/>
        </p:nvSpPr>
        <p:spPr>
          <a:xfrm>
            <a:off x="1006719" y="414009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2)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4B2A0-ECC2-4065-9141-6D2AD8C26B6C}"/>
              </a:ext>
            </a:extLst>
          </p:cNvPr>
          <p:cNvSpPr txBox="1"/>
          <p:nvPr/>
        </p:nvSpPr>
        <p:spPr>
          <a:xfrm>
            <a:off x="1006719" y="445582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3)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E1ABBC-3061-4712-BAAA-D918AD151085}"/>
              </a:ext>
            </a:extLst>
          </p:cNvPr>
          <p:cNvGrpSpPr/>
          <p:nvPr/>
        </p:nvGrpSpPr>
        <p:grpSpPr>
          <a:xfrm>
            <a:off x="292700" y="1030202"/>
            <a:ext cx="11606600" cy="5670980"/>
            <a:chOff x="7262319" y="3037870"/>
            <a:chExt cx="8785180" cy="3874015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EB5D859-64CE-4BE0-B36E-A00C1106C39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대학교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‘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게임 서버 프로그래밍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 수강하면서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MMORPG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서버를 제작했지만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플레이어 오브젝트의 메모리를 해제하지 않아 메모리 누수가 발생했고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std::mutex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 성능의 한계를 느낄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 작성 이후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 프로그램의 메모리 누수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성능의 한계를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Lock-Free 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개선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 위해 이번 프로젝트를 기획하게 되었고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4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사용해 서버를 구현하면서 느낌점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세가지 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사용하는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priority_queue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(PQ)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concurrent_priority_queue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4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성능을 높이려 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않아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::Pop()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try_pop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실행시간을 확인하고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실행되지 못하는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다시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하는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추가 동기화 부하가 발생했습니다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이러한 문제를 해결하기 위해서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사용시간이 되지 않은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이벤트를 로컬 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::Pop()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모두 확인하도록 코드를 수정했습니다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4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4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이번 프로젝트에서 </a:t>
              </a:r>
              <a:r>
                <a:rPr lang="en-US" altLang="ko-KR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4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플레이어 오브젝트를 관리해 메모리 누수를 해결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하려 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LFWP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오브젝트를 참조해 본 결과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객체를 얻는 메소드인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LFWP::lock()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빈번한 호출로 인해 카운터 증가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감소 오버헤드가 자주 발생해 심각한 성능 저하가 발생했고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오브젝트 참조에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사용하는 것은 성능의 부하가 크다는 것을 알게 되었습니다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성능 저하를 해결하기 위해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Near_set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Sector_Base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오브젝트의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ID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이용하도록 수정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sz="14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Object_Manager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array::players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추가했고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플레이어 오브젝트를 간접적으로 참조해 성능 저하를 줄일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이번 프로젝트에서 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이용한 메모리 관리 아이디어를 생각해 보면서 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멀티스레드에서의 메모리 관리에 대한 어려움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느낄 수 있었고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효율적으로</a:t>
              </a:r>
              <a:r>
                <a:rPr lang="en-US" altLang="ko-KR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4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사용한다면 프로그램의 큰 성능 저하 없이 간편하게 메모리 관리를 할 수 있다는 것을 확인</a:t>
              </a:r>
              <a:r>
                <a:rPr lang="ko-KR" altLang="en-US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있었습니다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940193-21E5-4A2E-9152-D650FCA08F38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93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688727" y="3130705"/>
            <a:ext cx="4934473" cy="2452514"/>
            <a:chOff x="7367437" y="3636619"/>
            <a:chExt cx="4934473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19"/>
              <a:ext cx="4810440" cy="2194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TCP,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UDP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std::thread??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, open GL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2019.10 ~ 2019. 12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FF0000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rgbClr val="FF0000"/>
                  </a:solidFill>
                  <a:latin typeface="+mn-lt"/>
                </a:rPr>
                <a:t>: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8"/>
            <a:chOff x="7367437" y="3636619"/>
            <a:chExt cx="6288509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62427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KCI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 dirty="0" err="1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https://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www.kci.go.kr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kciportal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/ci/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sereArticleSearch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ciSereArtiView.kci?sereArticleSearchBean.artiId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=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ART002684259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https://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github.com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snrn2426</a:t>
              </a:r>
              <a:r>
                <a:rPr lang="en-US" altLang="ko-KR" sz="800" dirty="0">
                  <a:solidFill>
                    <a:schemeClr val="bg1"/>
                  </a:solidFill>
                  <a:latin typeface="+mn-lt"/>
                </a:rPr>
                <a:t>/Lock-Free-</a:t>
              </a:r>
              <a:r>
                <a:rPr lang="en-US" altLang="ko-KR" sz="800" dirty="0" err="1">
                  <a:solidFill>
                    <a:schemeClr val="bg1"/>
                  </a:solidFill>
                  <a:latin typeface="+mn-lt"/>
                </a:rPr>
                <a:t>Smart_Pointer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37478" y="2348801"/>
            <a:ext cx="5433578" cy="2502896"/>
            <a:chOff x="7414595" y="3000973"/>
            <a:chExt cx="4128612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051737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프로젝트 개발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Report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작성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팀원 간의 </a:t>
              </a:r>
              <a:r>
                <a:rPr lang="ko-KR" altLang="en-US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협업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통한 게임 개발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086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181100" y="2348801"/>
            <a:ext cx="5453429" cy="2502898"/>
            <a:chOff x="7367437" y="3392234"/>
            <a:chExt cx="5453429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5329396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서버와 통신하는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 네트워크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–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서버의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시간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프레임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동기화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 컨텐츠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(Update)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78562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28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B1A7FAB8-B7E5-4635-BD05-BDCB13313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1074" y="1136599"/>
            <a:ext cx="3256944" cy="33787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EC7E716-3BB9-4230-92CB-4462051F57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7528" y="1164926"/>
            <a:ext cx="3256944" cy="337878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B185-4A98-4DC8-A376-C0B73E286A45}"/>
              </a:ext>
            </a:extLst>
          </p:cNvPr>
          <p:cNvGrpSpPr/>
          <p:nvPr/>
        </p:nvGrpSpPr>
        <p:grpSpPr>
          <a:xfrm>
            <a:off x="533337" y="4726099"/>
            <a:ext cx="11125325" cy="1956456"/>
            <a:chOff x="7428412" y="5059572"/>
            <a:chExt cx="14287722" cy="3460061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8F46A635-98E1-43F2-A123-8BB92EBDEFF3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141913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장르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3</a:t>
              </a:r>
              <a:r>
                <a:rPr lang="ko-KR" altLang="en-US" sz="1600" dirty="0">
                  <a:solidFill>
                    <a:schemeClr val="bg1"/>
                  </a:solidFill>
                </a:rPr>
                <a:t>인용 </a:t>
              </a:r>
              <a:r>
                <a:rPr lang="en-US" altLang="ko-KR" sz="1600" dirty="0">
                  <a:solidFill>
                    <a:schemeClr val="bg1"/>
                  </a:solidFill>
                </a:rPr>
                <a:t>MO </a:t>
              </a:r>
              <a:r>
                <a:rPr lang="ko-KR" altLang="en-US" sz="1600" dirty="0">
                  <a:solidFill>
                    <a:schemeClr val="bg1"/>
                  </a:solidFill>
                </a:rPr>
                <a:t>슈팅 게임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플레이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플레이어들</a:t>
              </a:r>
              <a:r>
                <a:rPr lang="en-US" altLang="ko-KR" sz="1600" dirty="0">
                  <a:solidFill>
                    <a:schemeClr val="bg1"/>
                  </a:solidFill>
                </a:rPr>
                <a:t>(3</a:t>
              </a:r>
              <a:r>
                <a:rPr lang="ko-KR" altLang="en-US" sz="1600" dirty="0">
                  <a:solidFill>
                    <a:schemeClr val="bg1"/>
                  </a:solidFill>
                </a:rPr>
                <a:t>명</a:t>
              </a:r>
              <a:r>
                <a:rPr lang="en-US" altLang="ko-KR" sz="1600" dirty="0">
                  <a:solidFill>
                    <a:schemeClr val="bg1"/>
                  </a:solidFill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</a:rPr>
                <a:t>은 공유되는 공을 이용</a:t>
              </a:r>
              <a:r>
                <a:rPr lang="en-US" altLang="ko-KR" sz="1600" dirty="0">
                  <a:solidFill>
                    <a:schemeClr val="bg1"/>
                  </a:solidFill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</a:rPr>
                <a:t>협동해가며 최대한 많은 장애물을 제거해 </a:t>
              </a:r>
              <a:r>
                <a:rPr lang="en-US" altLang="ko-KR" sz="1600" dirty="0">
                  <a:solidFill>
                    <a:schemeClr val="bg1"/>
                  </a:solidFill>
                </a:rPr>
                <a:t>3</a:t>
              </a:r>
              <a:r>
                <a:rPr lang="ko-KR" altLang="en-US" sz="1600" dirty="0">
                  <a:solidFill>
                    <a:schemeClr val="bg1"/>
                  </a:solidFill>
                </a:rPr>
                <a:t>개의 라운드를 클리어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장애물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정해진 시간마다 장애물이 생성되어 날아오며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</a:rPr>
                <a:t>각 라운드마다 날아오는 속도 상이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공유되는 공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공의 개수는 장애물을 맞춘 경우 증가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</a:rPr>
                <a:t>장애물이 최대로 근접한 경우 감소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</a:rPr>
                <a:t>게임 종료 </a:t>
              </a:r>
              <a:r>
                <a:rPr lang="en-US" altLang="ko-KR" sz="16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</a:rPr>
                <a:t>공의 개수가 </a:t>
              </a:r>
              <a:r>
                <a:rPr lang="en-US" altLang="ko-KR" sz="1600" dirty="0">
                  <a:solidFill>
                    <a:schemeClr val="bg1"/>
                  </a:solidFill>
                </a:rPr>
                <a:t>0</a:t>
              </a:r>
              <a:r>
                <a:rPr lang="ko-KR" altLang="en-US" sz="1600" dirty="0">
                  <a:solidFill>
                    <a:schemeClr val="bg1"/>
                  </a:solidFill>
                </a:rPr>
                <a:t>이 된 경우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F73410-1DF0-4EE3-B047-DB40FF7EEDA0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09CBAEFE-0084-4060-A471-43D2995DA2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63982" y="1164926"/>
            <a:ext cx="3256944" cy="33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1CDF0-C399-4D01-88A5-67B2B033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6" y="1686240"/>
            <a:ext cx="1962150" cy="1076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ACC024-F3D9-4ED0-BE1B-FD32F591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9" y="3714350"/>
            <a:ext cx="2486025" cy="847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46398-F629-4C7D-B645-A6C6232D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50" y="5337294"/>
            <a:ext cx="2447925" cy="8953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서버와 통신하는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 네트워크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2C90FB-4D69-4738-A24E-E4A9BE08E374}"/>
              </a:ext>
            </a:extLst>
          </p:cNvPr>
          <p:cNvGrpSpPr/>
          <p:nvPr/>
        </p:nvGrpSpPr>
        <p:grpSpPr>
          <a:xfrm>
            <a:off x="3528503" y="1686240"/>
            <a:ext cx="6259843" cy="1087426"/>
            <a:chOff x="7344136" y="4198389"/>
            <a:chExt cx="6259843" cy="1144176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203E70DA-E25D-4E72-97B2-09B0D2925CC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서버와 통신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하기 위한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 → Lobby →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순서로 진행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FD5FB-48C4-4A71-B08C-E8BEA884DBD4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BB6591-174F-4CBA-AA94-B9861880246E}"/>
              </a:ext>
            </a:extLst>
          </p:cNvPr>
          <p:cNvGrpSpPr/>
          <p:nvPr/>
        </p:nvGrpSpPr>
        <p:grpSpPr>
          <a:xfrm>
            <a:off x="3528503" y="3271742"/>
            <a:ext cx="7110291" cy="1649992"/>
            <a:chOff x="7344136" y="4198389"/>
            <a:chExt cx="7110291" cy="1144176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77D374C2-1DB5-4664-8F52-212978A81793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64573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TCP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플레이어의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Nickname,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로그인 성공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실패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Lobby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게임 준비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시작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프레임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동기화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장애물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공의 상태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459260-B883-4749-ADBE-7D89DB5F27A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92777F-278A-4E34-840D-ED55AAE843AB}"/>
              </a:ext>
            </a:extLst>
          </p:cNvPr>
          <p:cNvGrpSpPr/>
          <p:nvPr/>
        </p:nvGrpSpPr>
        <p:grpSpPr>
          <a:xfrm>
            <a:off x="3528503" y="5179896"/>
            <a:ext cx="8498547" cy="1210146"/>
            <a:chOff x="7344136" y="4198389"/>
            <a:chExt cx="8498547" cy="114417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E7672B80-3501-4859-925F-58A125D18024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8452828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InGame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플레이어들의 마우스 위치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   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플레이어들에게 </a:t>
              </a:r>
              <a:r>
                <a:rPr lang="ko-KR" alt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대략적으로 보여주는 마우스의 위치</a:t>
              </a:r>
              <a:r>
                <a:rPr lang="ko-KR" altLang="en-US" sz="1400" dirty="0">
                  <a:solidFill>
                    <a:schemeClr val="bg1"/>
                  </a:solidFill>
                  <a:latin typeface="+mn-lt"/>
                </a:rPr>
                <a:t>는 정확한 위치를 요구하지 않으므로 </a:t>
              </a:r>
              <a:r>
                <a:rPr lang="en-US" altLang="ko-K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UDP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이용</a:t>
              </a:r>
              <a:r>
                <a:rPr lang="en-US" altLang="ko-KR" sz="1400" dirty="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A158EA6-FB3C-4C88-A2CC-DBBEDA213C26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7374B1-EF56-4624-94C4-744EA7246DF6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9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435571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–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서버의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시간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(Frame)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동기화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FC6568-16D0-4DAB-99E0-996B97809816}"/>
              </a:ext>
            </a:extLst>
          </p:cNvPr>
          <p:cNvSpPr txBox="1"/>
          <p:nvPr/>
        </p:nvSpPr>
        <p:spPr>
          <a:xfrm>
            <a:off x="3182896" y="1601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658A-C585-4F01-ABC7-A233D966FDE9}"/>
              </a:ext>
            </a:extLst>
          </p:cNvPr>
          <p:cNvSpPr txBox="1"/>
          <p:nvPr/>
        </p:nvSpPr>
        <p:spPr>
          <a:xfrm>
            <a:off x="7738972" y="1601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A4E42DE-5DE0-43DB-8F19-B60693C8675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736894" y="1970571"/>
            <a:ext cx="7596" cy="12287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84AE530-D798-4026-85E5-C2B8B6898BA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062138" y="1970571"/>
            <a:ext cx="0" cy="2916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4EED1F1-12CE-4894-9A1E-F67F9FC64EE1}"/>
              </a:ext>
            </a:extLst>
          </p:cNvPr>
          <p:cNvSpPr txBox="1"/>
          <p:nvPr/>
        </p:nvSpPr>
        <p:spPr>
          <a:xfrm>
            <a:off x="2935094" y="3405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모든 </a:t>
            </a:r>
            <a:r>
              <a:rPr lang="ko-KR" altLang="en-US" dirty="0">
                <a:solidFill>
                  <a:schemeClr val="bg1"/>
                </a:solidFill>
              </a:rPr>
              <a:t>플레이어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6E5114-9581-4367-8B6B-220B7035228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760801" y="3774373"/>
            <a:ext cx="0" cy="11130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32FBBB4-C490-42F4-967A-F44050DA3E1F}"/>
              </a:ext>
            </a:extLst>
          </p:cNvPr>
          <p:cNvCxnSpPr>
            <a:cxnSpLocks/>
          </p:cNvCxnSpPr>
          <p:nvPr/>
        </p:nvCxnSpPr>
        <p:spPr>
          <a:xfrm flipV="1">
            <a:off x="3736894" y="2319463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43D758-2A59-4739-9F20-7B0D5BD7E9F0}"/>
              </a:ext>
            </a:extLst>
          </p:cNvPr>
          <p:cNvCxnSpPr>
            <a:cxnSpLocks/>
          </p:cNvCxnSpPr>
          <p:nvPr/>
        </p:nvCxnSpPr>
        <p:spPr>
          <a:xfrm flipH="1">
            <a:off x="3744490" y="4407012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36549E-67C1-49B4-BCA3-658FAE099BED}"/>
              </a:ext>
            </a:extLst>
          </p:cNvPr>
          <p:cNvSpPr txBox="1"/>
          <p:nvPr/>
        </p:nvSpPr>
        <p:spPr>
          <a:xfrm>
            <a:off x="1774406" y="2169971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en-US" altLang="ko-KR" sz="1600" dirty="0" err="1">
                <a:solidFill>
                  <a:schemeClr val="bg1"/>
                </a:solidFill>
              </a:rPr>
              <a:t>UDP</a:t>
            </a:r>
            <a:r>
              <a:rPr lang="en-US" altLang="ko-KR" sz="1600" dirty="0">
                <a:solidFill>
                  <a:schemeClr val="bg1"/>
                </a:solidFill>
              </a:rPr>
              <a:t>] </a:t>
            </a:r>
            <a:r>
              <a:rPr lang="ko-KR" altLang="en-US" sz="1600" dirty="0">
                <a:solidFill>
                  <a:schemeClr val="bg1"/>
                </a:solidFill>
              </a:rPr>
              <a:t>마우스 이동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94F60D-4449-4E1B-9C45-3726B790A9CE}"/>
              </a:ext>
            </a:extLst>
          </p:cNvPr>
          <p:cNvSpPr txBox="1"/>
          <p:nvPr/>
        </p:nvSpPr>
        <p:spPr>
          <a:xfrm>
            <a:off x="8092561" y="216997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마우스 위치 수정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CC68CCF3-99AE-45E3-A883-DB993E32AFEF}"/>
              </a:ext>
            </a:extLst>
          </p:cNvPr>
          <p:cNvSpPr txBox="1">
            <a:spLocks/>
          </p:cNvSpPr>
          <p:nvPr/>
        </p:nvSpPr>
        <p:spPr>
          <a:xfrm>
            <a:off x="1813051" y="5331016"/>
            <a:ext cx="8554780" cy="1118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Update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마다 </a:t>
            </a:r>
            <a:r>
              <a:rPr lang="ko-KR" altLang="en-US" sz="1600" dirty="0">
                <a:solidFill>
                  <a:schemeClr val="bg1"/>
                </a:solidFill>
              </a:rPr>
              <a:t>프레임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증가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서버에게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패킷을 수신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하면 프레임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증가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0886B-8678-455D-AB34-0F6EB70B3F89}"/>
              </a:ext>
            </a:extLst>
          </p:cNvPr>
          <p:cNvSpPr txBox="1"/>
          <p:nvPr/>
        </p:nvSpPr>
        <p:spPr>
          <a:xfrm>
            <a:off x="1810870" y="2622899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[TCP] </a:t>
            </a:r>
            <a:r>
              <a:rPr lang="ko-KR" altLang="en-US" sz="1600" dirty="0">
                <a:solidFill>
                  <a:schemeClr val="bg1"/>
                </a:solidFill>
              </a:rPr>
              <a:t>마우스 클릭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77AD486-8ECE-4659-955E-66F3D24D0EE9}"/>
              </a:ext>
            </a:extLst>
          </p:cNvPr>
          <p:cNvCxnSpPr>
            <a:cxnSpLocks/>
          </p:cNvCxnSpPr>
          <p:nvPr/>
        </p:nvCxnSpPr>
        <p:spPr>
          <a:xfrm flipV="1">
            <a:off x="3752111" y="2772640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ADA054-8D73-426E-AB65-82639ADAEC24}"/>
              </a:ext>
            </a:extLst>
          </p:cNvPr>
          <p:cNvSpPr txBox="1"/>
          <p:nvPr/>
        </p:nvSpPr>
        <p:spPr>
          <a:xfrm>
            <a:off x="8092562" y="260336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마우스 클릭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0FFE41-71B9-41E2-BDDE-858DAC3DF713}"/>
              </a:ext>
            </a:extLst>
          </p:cNvPr>
          <p:cNvSpPr txBox="1"/>
          <p:nvPr/>
        </p:nvSpPr>
        <p:spPr>
          <a:xfrm>
            <a:off x="8201888" y="3148225"/>
            <a:ext cx="3118161" cy="8309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장애물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공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생성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이동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충돌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프레임 증가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16AE49-203B-4A76-B215-BB245EB37B14}"/>
              </a:ext>
            </a:extLst>
          </p:cNvPr>
          <p:cNvSpPr txBox="1"/>
          <p:nvPr/>
        </p:nvSpPr>
        <p:spPr>
          <a:xfrm>
            <a:off x="8092561" y="4227850"/>
            <a:ext cx="182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Update </a:t>
            </a:r>
            <a:r>
              <a:rPr lang="ko-KR" altLang="en-US" sz="1600" dirty="0">
                <a:solidFill>
                  <a:schemeClr val="bg1"/>
                </a:solidFill>
              </a:rPr>
              <a:t>결과 전송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BD2252-A765-4B27-90BC-78F6B011D940}"/>
              </a:ext>
            </a:extLst>
          </p:cNvPr>
          <p:cNvSpPr txBox="1"/>
          <p:nvPr/>
        </p:nvSpPr>
        <p:spPr>
          <a:xfrm>
            <a:off x="1442876" y="3979222"/>
            <a:ext cx="2199641" cy="83099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프레임 증가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상태 변경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6CB3625-C441-40B3-833D-AD267B35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64" y="4285995"/>
            <a:ext cx="2066925" cy="2667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FE7B5DE-91CB-4D6D-828E-E452D2846FDE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70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7C594-F46B-4330-AD8D-B58E58E52AED}"/>
              </a:ext>
            </a:extLst>
          </p:cNvPr>
          <p:cNvSpPr txBox="1"/>
          <p:nvPr/>
        </p:nvSpPr>
        <p:spPr>
          <a:xfrm>
            <a:off x="173256" y="905690"/>
            <a:ext cx="419434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컨텐츠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구현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(Update)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FBBC012-F421-496A-BA12-93395D02D9FD}"/>
              </a:ext>
            </a:extLst>
          </p:cNvPr>
          <p:cNvGrpSpPr/>
          <p:nvPr/>
        </p:nvGrpSpPr>
        <p:grpSpPr>
          <a:xfrm>
            <a:off x="788704" y="3429000"/>
            <a:ext cx="3105150" cy="2428875"/>
            <a:chOff x="400219" y="2307191"/>
            <a:chExt cx="3105150" cy="2428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1465AC-8BD1-44B3-A7A3-3755171E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9" y="2307191"/>
              <a:ext cx="3105150" cy="24288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92928-31E5-444E-B7B1-BA19FCF586F3}"/>
                </a:ext>
              </a:extLst>
            </p:cNvPr>
            <p:cNvSpPr txBox="1"/>
            <p:nvPr/>
          </p:nvSpPr>
          <p:spPr>
            <a:xfrm>
              <a:off x="568443" y="292188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E94A2D-CC27-4253-882A-0BF4C2B1E057}"/>
                </a:ext>
              </a:extLst>
            </p:cNvPr>
            <p:cNvSpPr txBox="1"/>
            <p:nvPr/>
          </p:nvSpPr>
          <p:spPr>
            <a:xfrm>
              <a:off x="568443" y="3127514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DF12AD-3876-4BD0-82F0-B57E1FF7EA67}"/>
                </a:ext>
              </a:extLst>
            </p:cNvPr>
            <p:cNvSpPr txBox="1"/>
            <p:nvPr/>
          </p:nvSpPr>
          <p:spPr>
            <a:xfrm>
              <a:off x="568443" y="3342026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D6D2A4-8125-43EF-852E-18DAE0A3CA04}"/>
                </a:ext>
              </a:extLst>
            </p:cNvPr>
            <p:cNvSpPr txBox="1"/>
            <p:nvPr/>
          </p:nvSpPr>
          <p:spPr>
            <a:xfrm>
              <a:off x="578840" y="3536573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4)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0A92FE-9DBE-4BA3-9192-8ADBFC64C351}"/>
                </a:ext>
              </a:extLst>
            </p:cNvPr>
            <p:cNvSpPr txBox="1"/>
            <p:nvPr/>
          </p:nvSpPr>
          <p:spPr>
            <a:xfrm>
              <a:off x="578840" y="3751370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16BDC2-68CE-40E4-9E6D-B41447F68F78}"/>
                </a:ext>
              </a:extLst>
            </p:cNvPr>
            <p:cNvSpPr txBox="1"/>
            <p:nvPr/>
          </p:nvSpPr>
          <p:spPr>
            <a:xfrm>
              <a:off x="578840" y="3945632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6)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A7110A-F31D-4879-B4E7-806FC98211D8}"/>
              </a:ext>
            </a:extLst>
          </p:cNvPr>
          <p:cNvGrpSpPr/>
          <p:nvPr/>
        </p:nvGrpSpPr>
        <p:grpSpPr>
          <a:xfrm>
            <a:off x="4183850" y="3094324"/>
            <a:ext cx="7844325" cy="3016020"/>
            <a:chOff x="7344136" y="4198389"/>
            <a:chExt cx="7844325" cy="1144176"/>
          </a:xfrm>
        </p:grpSpPr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87A0391B-D114-4FD3-85D2-7AA5AA0F79AD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798607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RunInGameServer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()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lt"/>
                </a:rPr>
                <a:t>InGame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오브젝트의 정보를 갱신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하고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						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m_pakcetFrameState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를 수정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하는 함수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1)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장애물 생성 시간 확인 및 생성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마우스 위치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클릭 좌표를 이용한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공 생성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4)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오브젝트의 위치 수정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및 제거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이동 범위를 벗어난 경우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5)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장애물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공 사이의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충돌체크 및 제거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6)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공의 개수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스코어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BDE611-DD34-4FC9-9FA4-3646A6C98218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83F8229-8889-434C-B5EF-278E42AE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4" y="1857842"/>
            <a:ext cx="3409950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9AF0D6-3075-430C-9C7C-09C87C787FCA}"/>
              </a:ext>
            </a:extLst>
          </p:cNvPr>
          <p:cNvGrpSpPr/>
          <p:nvPr/>
        </p:nvGrpSpPr>
        <p:grpSpPr>
          <a:xfrm>
            <a:off x="4183850" y="2067485"/>
            <a:ext cx="7499289" cy="466538"/>
            <a:chOff x="7344136" y="4032183"/>
            <a:chExt cx="7499289" cy="1476589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6A54E7AB-B5D3-4654-82F9-70A145378907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032183"/>
              <a:ext cx="7453571" cy="14765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PacketFrameState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매 프레임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마다 서버가 클라이언트에게 보내는 패킷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1DA0EC-5D6A-4536-9913-9C490AE06E07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017402-2873-4AFC-A10D-6065F529A2D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88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60565" cy="8104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29679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8ECF6A-B3DF-43AF-B2BB-85E831A08BBA}"/>
              </a:ext>
            </a:extLst>
          </p:cNvPr>
          <p:cNvGrpSpPr/>
          <p:nvPr/>
        </p:nvGrpSpPr>
        <p:grpSpPr>
          <a:xfrm>
            <a:off x="269842" y="1114008"/>
            <a:ext cx="11606600" cy="1946689"/>
            <a:chOff x="7262319" y="3037870"/>
            <a:chExt cx="8785180" cy="3874015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52F7D593-678F-4411-BF87-D68ABED4BF78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내용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기획서 보고서 작성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 이름 통일화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–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협업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의사소통 중심 내용 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=&gt;  OK</a:t>
              </a: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UDP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 동기화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–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다룰 내용이 적음  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=&gt;  OK</a:t>
              </a:r>
              <a:endParaRPr lang="en-US" altLang="ko-KR" sz="1600" kern="1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AC545B-0D68-42D7-A84C-98F7799E10D1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BE976B8-04DF-44E0-810B-8E2A6BC5F95E}"/>
              </a:ext>
            </a:extLst>
          </p:cNvPr>
          <p:cNvGrpSpPr/>
          <p:nvPr/>
        </p:nvGrpSpPr>
        <p:grpSpPr>
          <a:xfrm>
            <a:off x="269842" y="3265850"/>
            <a:ext cx="11606600" cy="3333549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D05BDD5F-741E-49C8-B711-1C616729239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 프로젝트는 대학교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네트워크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게임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프로그래밍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과목에서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인 팀을 이루어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수행한 과제로서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이전에 본인이 제작하였던 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인칭 슈팅게임을 클라이언트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서버 모델을 도입하여 멀티플레이어 게임으로 변환하였다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1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&lt;&lt; </a:t>
              </a:r>
              <a:r>
                <a:rPr lang="ko-KR" altLang="en-US" sz="1600" kern="100" dirty="0" err="1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빨리완성하도록</a:t>
              </a:r>
              <a:r>
                <a:rPr lang="en-US" altLang="ko-KR" sz="1600" kern="1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&gt;&gt;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프로젝트 기획서와 보고서를 작성하면서 진행한 프로젝트입니다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프로젝트 시작에 앞서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저희 팀은  팀프로젝트를 진행하면서 힘들었던 경험을 공유하였고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팀 단위의 게임 개발에 대해 느낀 점이 가장 많았던 프로젝트입니다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저와 팀원들은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변수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기능을 쉽게 이해할 수 있도록 코드를 구현하기 위해서 기존 코드를 함께 리뷰하면서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이름을 함께 수정하였고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추후에 구현할 변수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함수의 이름에 규칙을 만들었습니다</a:t>
              </a:r>
              <a:r>
                <a:rPr lang="en-US" altLang="ko-KR" sz="1600" kern="100" dirty="0">
                  <a:solidFill>
                    <a:schemeClr val="bg1">
                      <a:lumMod val="6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D59168-D8DE-46EF-92C2-6328622A6120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81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333951"/>
            <a:ext cx="11606600" cy="5045506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2"/>
                </a:rPr>
                <a:t>=20200077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3"/>
                </a:rPr>
                <a:t>=20210042</a:t>
              </a:r>
              <a:endParaRPr lang="en-US" altLang="ko-KR" sz="16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krafton.recruiter.co.kr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/app/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jobnotice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view?systemKindCode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MRS2&amp;jobnoticeSn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4"/>
                </a:rPr>
                <a:t>=22357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krafton.recruiter.co.kr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/app/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jobnotice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view?systemKindCode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MRS2&amp;jobnoticeSn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5"/>
                </a:rPr>
                <a:t>=34524</a:t>
              </a: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https://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career.nexon.com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/user/recruit/notice/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noticeView?joinCorp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=</a:t>
              </a:r>
              <a:r>
                <a:rPr kumimoji="0" lang="en-US" altLang="ko-KR" sz="1600" i="0" u="none" strike="noStrike" kern="10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NX&amp;reNo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  <a:hlinkClick r:id="rId6"/>
                </a:rPr>
                <a:t>=20210125</a:t>
              </a:r>
              <a:endParaRPr lang="en-US" altLang="ko-KR" sz="16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i="0" u="none" strike="noStrike" kern="1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51A0A8B7-9451-4336-A2A6-010A50F7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56"/>
            <a:ext cx="10515600" cy="1325563"/>
          </a:xfrm>
        </p:spPr>
        <p:txBody>
          <a:bodyPr/>
          <a:lstStyle/>
          <a:p>
            <a:r>
              <a:rPr lang="ko-KR" altLang="en-US" dirty="0"/>
              <a:t>채용</a:t>
            </a:r>
          </a:p>
        </p:txBody>
      </p:sp>
    </p:spTree>
    <p:extLst>
      <p:ext uri="{BB962C8B-B14F-4D97-AF65-F5344CB8AC3E}">
        <p14:creationId xmlns:p14="http://schemas.microsoft.com/office/powerpoint/2010/main" val="24805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909695"/>
            <a:ext cx="11606600" cy="3894200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메모리를 해제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 인해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이러한 메모리 관리 시스템을 사용할 때마다 발생하는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 써야 하는 번거로움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파악하는 것에 어려움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방법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동작하는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개선시킨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되었습니다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182852"/>
            <a:ext cx="11369458" cy="2367701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shared_ptr(SP)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 ctr, CB : control_block)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 되어있어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수정될 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함께 사용해야 하지만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있어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이러한 성능 저하를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해결하기위해서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갖도록 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구조의 변경으로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통해서만 원본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재사용해 메모리를 관리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재사용을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알고리즘으로 관리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받은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사용이 끝난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(Register)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 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삭제하지 않고 재사용하기 때문에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문제로부터 안전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특징을 가져 사용자가 관리해야 하는 번거로움이 없습니다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667021"/>
            <a:ext cx="11485867" cy="1932500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핵심 알고리즘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함수는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레드에서 동시에 포인터를 복사하거나 삭제할 때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정확하게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증가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함수로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카운터를 증가시키지 않도록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카운터를 감소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시키는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작성되었으며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두 함수는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수정합니다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50904"/>
              </p:ext>
            </p:extLst>
          </p:nvPr>
        </p:nvGraphicFramePr>
        <p:xfrm>
          <a:off x="4225699" y="257580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57161"/>
              </p:ext>
            </p:extLst>
          </p:nvPr>
        </p:nvGraphicFramePr>
        <p:xfrm>
          <a:off x="5596763" y="168239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35953" y="1759541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17710" y="1848491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09640" y="2761295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32117" y="28186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32117" y="3010969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54482" y="3190848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17710" y="3187766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984998" y="2286667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17202" y="1849393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36645" y="3177008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517" y="1249078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8437" y="4210884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모든 상황에 대한 동작 검증 테이블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381005" y="316696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F3E3FE-5402-46E1-B2EB-12BD31E1AF27}"/>
              </a:ext>
            </a:extLst>
          </p:cNvPr>
          <p:cNvSpPr/>
          <p:nvPr/>
        </p:nvSpPr>
        <p:spPr>
          <a:xfrm>
            <a:off x="9638949" y="1862490"/>
            <a:ext cx="1433864" cy="1261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877D1F-7194-4C43-B3D6-C320A63D22BB}"/>
              </a:ext>
            </a:extLst>
          </p:cNvPr>
          <p:cNvSpPr/>
          <p:nvPr/>
        </p:nvSpPr>
        <p:spPr>
          <a:xfrm>
            <a:off x="9472262" y="2789872"/>
            <a:ext cx="1433864" cy="1261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비교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441150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 비교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게으른 동기화 연결리스트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2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Programming”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일반 포인터를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값으로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 추가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소모된 시간을 측정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동작 횟수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684763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157912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98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28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20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365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897928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538196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154997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366238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497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327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296" y="2364852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5028" y="2331916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5020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6508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430656" y="231513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873430" y="2278015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632752" y="2699636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121909" y="2643342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563850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03628"/>
            <a:ext cx="11369455" cy="1272304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결과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 완만하게 향상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비교해 보았을 때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갖는 것을 확인할 수 있었습니다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356468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11895</TotalTime>
  <Words>4110</Words>
  <Application>Microsoft Office PowerPoint</Application>
  <PresentationFormat>와이드스크린</PresentationFormat>
  <Paragraphs>497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돋움체</vt:lpstr>
      <vt:lpstr>맑은 고딕</vt:lpstr>
      <vt:lpstr>Arial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비교</vt:lpstr>
      <vt:lpstr>결과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후기</vt:lpstr>
      <vt:lpstr>채용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Jung Nai Hoon</cp:lastModifiedBy>
  <cp:revision>996</cp:revision>
  <dcterms:created xsi:type="dcterms:W3CDTF">2020-12-22T14:33:44Z</dcterms:created>
  <dcterms:modified xsi:type="dcterms:W3CDTF">2021-04-20T06:17:05Z</dcterms:modified>
</cp:coreProperties>
</file>