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454" r:id="rId11"/>
    <p:sldId id="356" r:id="rId12"/>
    <p:sldId id="275" r:id="rId13"/>
    <p:sldId id="414" r:id="rId14"/>
    <p:sldId id="421" r:id="rId15"/>
    <p:sldId id="428" r:id="rId16"/>
    <p:sldId id="429" r:id="rId17"/>
    <p:sldId id="431" r:id="rId18"/>
    <p:sldId id="430" r:id="rId19"/>
    <p:sldId id="451" r:id="rId20"/>
    <p:sldId id="418" r:id="rId21"/>
    <p:sldId id="419" r:id="rId22"/>
    <p:sldId id="435" r:id="rId23"/>
    <p:sldId id="437" r:id="rId24"/>
    <p:sldId id="438" r:id="rId25"/>
    <p:sldId id="426" r:id="rId26"/>
    <p:sldId id="423" r:id="rId27"/>
    <p:sldId id="432" r:id="rId28"/>
    <p:sldId id="452" r:id="rId29"/>
    <p:sldId id="434" r:id="rId30"/>
    <p:sldId id="381" r:id="rId31"/>
    <p:sldId id="439" r:id="rId32"/>
    <p:sldId id="382" r:id="rId33"/>
    <p:sldId id="440" r:id="rId34"/>
    <p:sldId id="445" r:id="rId35"/>
    <p:sldId id="446" r:id="rId36"/>
    <p:sldId id="45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595959"/>
    <a:srgbClr val="4E8D1E"/>
    <a:srgbClr val="1E1E1E"/>
    <a:srgbClr val="22B14C"/>
    <a:srgbClr val="EE853E"/>
    <a:srgbClr val="EE8944"/>
    <a:srgbClr val="FFD54F"/>
    <a:srgbClr val="96969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i.go.kr/kciportal/ci/sereArticleSearch/ciSereArtiView.kci?sereArticleSearchBean.artiId=ART00268425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983375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632524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268454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102041"/>
            <a:ext cx="11606600" cy="5401748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가장 어려웠던 점은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‘add_shared_copy()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이용할 때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LFCB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재사용되었는지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확인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것이었습니다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 문제를 해결하기 위해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추가해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 스레드 카운터로 인해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복잡해졌고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오류 발생의 빈도만 줄어들 뿐 문제점을 완벽하게 해결할 수 없었습니다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해결할 다른 해결 방법을 고민하게 되었고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 copy()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모든 상황을 가정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 수 있었습니다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LFCB 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이용한 결과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성능 저하가 발생했지만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정확한 동작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구현할 수 있었습니다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더 개선될 여지가 있다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확인하기 위해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Pointer(HP)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대체한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구현하였고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사용한 </a:t>
              </a:r>
              <a:r>
                <a:rPr lang="en-US" altLang="ko-KR" sz="1600" kern="10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i="0" strike="noStrike" kern="100" cap="none" spc="0" normalizeH="0" baseline="0" noProof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kumimoji="0" lang="ko-KR" altLang="en-US" sz="1600" i="0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기존의 </a:t>
              </a:r>
              <a:r>
                <a:rPr kumimoji="0" lang="en-US" altLang="ko-KR" sz="1600" i="0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비교해 보았습니다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4-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스레드에서 </a:t>
              </a:r>
              <a:r>
                <a:rPr lang="en-US" altLang="ko-KR" sz="1600" kern="10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264%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 차이</a:t>
              </a:r>
              <a:r>
                <a:rPr kumimoji="0" lang="en-US" altLang="ko-KR" sz="12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(1-</a:t>
              </a:r>
              <a:r>
                <a:rPr kumimoji="0" lang="ko-KR" altLang="en-US" sz="12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2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: 34%, 2-</a:t>
              </a:r>
              <a:r>
                <a:rPr kumimoji="0" lang="ko-KR" altLang="en-US" sz="12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2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: 128%, 8-</a:t>
              </a:r>
              <a:r>
                <a:rPr kumimoji="0" lang="ko-KR" altLang="en-US" sz="12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2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: 495%)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발생했고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Visual Studio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</a:t>
              </a:r>
              <a:r>
                <a:rPr lang="ko-KR" altLang="en-US" sz="1600" kern="10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프로파일러를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사용량을 측정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결과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ZSL- 44%,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HPSP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77%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확인할 수 있었습니다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LFHPSPZSL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 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높다는 것을 알 수 있었지만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HP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성능이 높은 메모리 관리 시스템인 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(HP</a:t>
              </a:r>
              <a:r>
                <a:rPr kumimoji="0" lang="ko-KR" altLang="en-US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75% </a:t>
              </a:r>
              <a:r>
                <a:rPr kumimoji="0" lang="ko-KR" altLang="en-US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err="1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NBR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kumimoji="0" lang="ko-KR" altLang="en-US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리스트에서 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243% </a:t>
              </a:r>
              <a:r>
                <a:rPr kumimoji="0" lang="ko-KR" altLang="en-US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이용했을 때보다도 성능이 높은 지 확인하기 위해 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LFDEBRASP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LFNBRSP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구현하여 성능을 비교해 보려 합니다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600" i="0" u="none" strike="noStrike" kern="1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80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98E99-2E9B-4611-9622-F40B888C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5" y="1680732"/>
            <a:ext cx="5387689" cy="349653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5585504" y="3045282"/>
            <a:ext cx="4213126" cy="3257416"/>
            <a:chOff x="7367437" y="3636619"/>
            <a:chExt cx="4213126" cy="2194789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20"/>
              <a:ext cx="4089093" cy="21947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사용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API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err="1">
                  <a:solidFill>
                    <a:schemeClr val="bg1"/>
                  </a:solidFill>
                  <a:latin typeface="+mn-lt"/>
                </a:rPr>
                <a:t>IOCP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std::thread, </a:t>
              </a:r>
              <a:r>
                <a:rPr lang="en-US" altLang="ko-KR" sz="200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2021.02 ~ 2021.04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rgbClr val="FF0000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rgbClr val="FF0000"/>
                  </a:solidFill>
                  <a:latin typeface="+mn-lt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rgbClr val="FF0000"/>
                  </a:solidFill>
                  <a:latin typeface="+mn-lt"/>
                </a:rPr>
                <a:t>시연 영상 </a:t>
              </a:r>
              <a:r>
                <a:rPr lang="en-US" altLang="ko-KR" sz="2000">
                  <a:solidFill>
                    <a:srgbClr val="FF0000"/>
                  </a:solidFill>
                  <a:latin typeface="+mn-lt"/>
                </a:rPr>
                <a:t>: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44767" y="2567139"/>
            <a:ext cx="11396713" cy="4100477"/>
            <a:chOff x="7414595" y="2803912"/>
            <a:chExt cx="8659598" cy="494059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2803912"/>
              <a:ext cx="8582723" cy="4940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네트워킹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Manager class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이용하는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클래스 상속을 이용한 오브젝트의 </a:t>
              </a:r>
              <a:r>
                <a:rPr lang="ko-KR" altLang="en-US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활용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월드 분할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,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시야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몬스터 수면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서버 프로그램의 성능 향상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CAS()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(Threading Building Block)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활용한 </a:t>
              </a:r>
              <a:r>
                <a:rPr lang="ko-KR" altLang="en-US" sz="1800" err="1">
                  <a:solidFill>
                    <a:schemeClr val="bg1"/>
                  </a:solidFill>
                  <a:latin typeface="+mn-lt"/>
                </a:rPr>
                <a:t>멀티스레드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성능 개선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LFSP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활용한 멀티스레드에서의 메모리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쾌적한 게임 플레이 환경을 위한 클라이언트 프로그램에서의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 좌표 보간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네트워크 트레픽을 고려한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프로토콜 설계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더미 클라이언트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성능 비교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A13040-5430-48D9-B6F9-0D7BF6933C4C}"/>
              </a:ext>
            </a:extLst>
          </p:cNvPr>
          <p:cNvGrpSpPr/>
          <p:nvPr/>
        </p:nvGrpSpPr>
        <p:grpSpPr>
          <a:xfrm>
            <a:off x="444767" y="1043720"/>
            <a:ext cx="8667643" cy="1309176"/>
            <a:chOff x="7367437" y="3392234"/>
            <a:chExt cx="8667643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4F7C744-8BAA-455E-A1E8-E35021589002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3392234"/>
              <a:ext cx="8543611" cy="28425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PVP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가 가능한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2D MMORPG Prototype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이동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사냥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Lock-Free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알고리즘을 활용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서버 프로그램의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성능 향상</a:t>
              </a:r>
              <a:endPara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5AE50F-6419-449E-B38B-89ED8F481EC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 fontScale="90000"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17E0217-0560-4530-821E-9EF89E8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01" y="1207540"/>
            <a:ext cx="4506062" cy="2924371"/>
          </a:xfrm>
          <a:prstGeom prst="rect">
            <a:avLst/>
          </a:prstGeom>
        </p:spPr>
      </p:pic>
      <p:sp>
        <p:nvSpPr>
          <p:cNvPr id="109" name="제목 1">
            <a:extLst>
              <a:ext uri="{FF2B5EF4-FFF2-40B4-BE49-F238E27FC236}">
                <a16:creationId xmlns:a16="http://schemas.microsoft.com/office/drawing/2014/main" id="{23899F01-F4F3-4C9A-A2C6-95089966AA86}"/>
              </a:ext>
            </a:extLst>
          </p:cNvPr>
          <p:cNvSpPr txBox="1">
            <a:spLocks/>
          </p:cNvSpPr>
          <p:nvPr/>
        </p:nvSpPr>
        <p:spPr>
          <a:xfrm>
            <a:off x="7218677" y="3039551"/>
            <a:ext cx="4104273" cy="883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</a:rPr>
              <a:t>- </a:t>
            </a:r>
            <a:r>
              <a:rPr lang="ko-KR" altLang="en-US" sz="1600">
                <a:solidFill>
                  <a:schemeClr val="bg1"/>
                </a:solidFill>
              </a:rPr>
              <a:t>플레이어는 근접 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 원거리 공격 가능</a:t>
            </a:r>
            <a:endParaRPr lang="en-US" altLang="ko-KR" sz="16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</a:rPr>
              <a:t>-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타겟팅 방식</a:t>
            </a:r>
            <a:r>
              <a:rPr lang="ko-KR" altLang="en-US" sz="1600">
                <a:solidFill>
                  <a:schemeClr val="bg1"/>
                </a:solidFill>
              </a:rPr>
              <a:t>의 전투</a:t>
            </a:r>
            <a:endParaRPr lang="en-US" altLang="ko-KR" sz="1600">
              <a:solidFill>
                <a:schemeClr val="bg1"/>
              </a:solidFill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6CB375E-F2AB-4F15-81E2-823A4CB6A709}"/>
              </a:ext>
            </a:extLst>
          </p:cNvPr>
          <p:cNvGrpSpPr/>
          <p:nvPr/>
        </p:nvGrpSpPr>
        <p:grpSpPr>
          <a:xfrm>
            <a:off x="4752482" y="4604517"/>
            <a:ext cx="6914860" cy="424320"/>
            <a:chOff x="7428412" y="5059572"/>
            <a:chExt cx="8880424" cy="3460061"/>
          </a:xfrm>
        </p:grpSpPr>
        <p:sp>
          <p:nvSpPr>
            <p:cNvPr id="112" name="제목 1">
              <a:extLst>
                <a:ext uri="{FF2B5EF4-FFF2-40B4-BE49-F238E27FC236}">
                  <a16:creationId xmlns:a16="http://schemas.microsoft.com/office/drawing/2014/main" id="{DC6E3265-92F8-46F9-8671-9A6DA48C88D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78402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>
                  <a:solidFill>
                    <a:schemeClr val="bg1"/>
                  </a:solidFill>
                </a:rPr>
                <a:t>몬스터 </a:t>
              </a:r>
              <a:r>
                <a:rPr lang="en-US" altLang="ko-KR" sz="1600">
                  <a:solidFill>
                    <a:schemeClr val="bg1"/>
                  </a:solidFill>
                </a:rPr>
                <a:t>1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:</a:t>
              </a:r>
              <a:r>
                <a:rPr lang="ko-KR" altLang="en-US" sz="1600">
                  <a:solidFill>
                    <a:schemeClr val="bg1"/>
                  </a:solidFill>
                </a:rPr>
                <a:t> 근거리 공격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랜덤 이동 → 공격한 플레이어를 타겟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2E31A3-E543-424D-A856-31DB10942C0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11FD18-47B7-4A16-8A9A-A824B814558D}"/>
              </a:ext>
            </a:extLst>
          </p:cNvPr>
          <p:cNvGrpSpPr/>
          <p:nvPr/>
        </p:nvGrpSpPr>
        <p:grpSpPr>
          <a:xfrm>
            <a:off x="4752482" y="5266144"/>
            <a:ext cx="6428350" cy="424320"/>
            <a:chOff x="7428412" y="5059572"/>
            <a:chExt cx="8255622" cy="3460061"/>
          </a:xfrm>
        </p:grpSpPr>
        <p:sp>
          <p:nvSpPr>
            <p:cNvPr id="115" name="제목 1">
              <a:extLst>
                <a:ext uri="{FF2B5EF4-FFF2-40B4-BE49-F238E27FC236}">
                  <a16:creationId xmlns:a16="http://schemas.microsoft.com/office/drawing/2014/main" id="{CE93D053-CDEA-4072-8F1F-1F26C6D7C1F9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>
                  <a:solidFill>
                    <a:schemeClr val="bg1"/>
                  </a:solidFill>
                </a:rPr>
                <a:t>몬스터 </a:t>
              </a:r>
              <a:r>
                <a:rPr lang="en-US" altLang="ko-KR" sz="1600">
                  <a:solidFill>
                    <a:schemeClr val="bg1"/>
                  </a:solidFill>
                </a:rPr>
                <a:t>2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:</a:t>
              </a:r>
              <a:r>
                <a:rPr lang="ko-KR" altLang="en-US" sz="1600">
                  <a:solidFill>
                    <a:schemeClr val="bg1"/>
                  </a:solidFill>
                </a:rPr>
                <a:t> 근거리 공격</a:t>
              </a:r>
              <a:r>
                <a:rPr lang="en-US" altLang="ko-KR" sz="1600">
                  <a:solidFill>
                    <a:schemeClr val="bg1"/>
                  </a:solidFill>
                </a:rPr>
                <a:t> /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B495FD-8046-49C8-8FA8-93DFCB1750D3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F4C727D-30C5-4704-B5BE-556092F16245}"/>
              </a:ext>
            </a:extLst>
          </p:cNvPr>
          <p:cNvGrpSpPr/>
          <p:nvPr/>
        </p:nvGrpSpPr>
        <p:grpSpPr>
          <a:xfrm>
            <a:off x="4763115" y="5923182"/>
            <a:ext cx="7018462" cy="424320"/>
            <a:chOff x="7428412" y="5059572"/>
            <a:chExt cx="9013474" cy="3460061"/>
          </a:xfrm>
        </p:grpSpPr>
        <p:sp>
          <p:nvSpPr>
            <p:cNvPr id="118" name="제목 1">
              <a:extLst>
                <a:ext uri="{FF2B5EF4-FFF2-40B4-BE49-F238E27FC236}">
                  <a16:creationId xmlns:a16="http://schemas.microsoft.com/office/drawing/2014/main" id="{7726BD77-0424-4D94-9F48-F941A415A76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91707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>
                  <a:solidFill>
                    <a:schemeClr val="bg1"/>
                  </a:solidFill>
                </a:rPr>
                <a:t>몬스터 </a:t>
              </a:r>
              <a:r>
                <a:rPr lang="en-US" altLang="ko-KR" sz="1600">
                  <a:solidFill>
                    <a:schemeClr val="bg1"/>
                  </a:solidFill>
                </a:rPr>
                <a:t>3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:</a:t>
              </a:r>
              <a:r>
                <a:rPr lang="ko-KR" altLang="en-US" sz="1600">
                  <a:solidFill>
                    <a:schemeClr val="bg1"/>
                  </a:solidFill>
                </a:rPr>
                <a:t> 원거리 공격</a:t>
              </a:r>
              <a:r>
                <a:rPr lang="en-US" altLang="ko-KR" sz="1600">
                  <a:solidFill>
                    <a:schemeClr val="bg1"/>
                  </a:solidFill>
                </a:rPr>
                <a:t> /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69AF10C-FBA9-44FE-AF72-F5EA1B5674B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8DC6B43-7C54-45C9-A793-09A11A05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85" y="3243059"/>
            <a:ext cx="1190476" cy="60952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60A94E5-2F04-4149-BA3E-43EED7DB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216" y="4561485"/>
            <a:ext cx="609524" cy="180952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26411D5-212E-4856-894C-562013C58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002" y="4561485"/>
            <a:ext cx="647619" cy="182857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DB6DF19-DC8D-4DDD-9365-67FD8C09B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946" y="4563076"/>
            <a:ext cx="628571" cy="184761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F7A0D3B-3B3E-45BC-B772-775032FE7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677" y="1877083"/>
            <a:ext cx="1251283" cy="58095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36581F2-E11A-4300-A77C-997F05EBE5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5091" y="1886607"/>
            <a:ext cx="1019048" cy="58095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04AFBE7-5409-48FA-A40B-AEDEF791A2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3713" y="1877083"/>
            <a:ext cx="1219048" cy="590476"/>
          </a:xfrm>
          <a:prstGeom prst="rect">
            <a:avLst/>
          </a:prstGeom>
        </p:spPr>
      </p:pic>
      <p:sp>
        <p:nvSpPr>
          <p:cNvPr id="79" name="제목 1">
            <a:extLst>
              <a:ext uri="{FF2B5EF4-FFF2-40B4-BE49-F238E27FC236}">
                <a16:creationId xmlns:a16="http://schemas.microsoft.com/office/drawing/2014/main" id="{3B95C580-0711-46CB-8752-CFCC0E4FC5E0}"/>
              </a:ext>
            </a:extLst>
          </p:cNvPr>
          <p:cNvSpPr txBox="1">
            <a:spLocks/>
          </p:cNvSpPr>
          <p:nvPr/>
        </p:nvSpPr>
        <p:spPr>
          <a:xfrm>
            <a:off x="6380765" y="2538392"/>
            <a:ext cx="5527699" cy="522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</a:rPr>
              <a:t>- </a:t>
            </a:r>
            <a:r>
              <a:rPr lang="ko-KR" altLang="en-US" sz="1600">
                <a:solidFill>
                  <a:schemeClr val="bg1"/>
                </a:solidFill>
              </a:rPr>
              <a:t>자신과 다른 플레이어의 캐릭터는 색상으로 구분</a:t>
            </a:r>
            <a:endParaRPr lang="en-US" altLang="ko-KR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1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IOCP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네트워킹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 class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이용하는 프로그래밍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91F20-AABC-403D-9843-8AFAA546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0" y="2204333"/>
            <a:ext cx="4167437" cy="3134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0139E5-C340-4AB8-ACC9-EDE2232F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9" y="4425352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195AE6-7095-47AA-A212-260B258C799A}"/>
              </a:ext>
            </a:extLst>
          </p:cNvPr>
          <p:cNvGrpSpPr/>
          <p:nvPr/>
        </p:nvGrpSpPr>
        <p:grpSpPr>
          <a:xfrm>
            <a:off x="5613642" y="4003148"/>
            <a:ext cx="5793744" cy="2593782"/>
            <a:chOff x="7385281" y="3300911"/>
            <a:chExt cx="5420176" cy="3151991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9C2BF27-0BDF-49F7-986A-7FB5F45AA65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31398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Sector_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섹터</a:t>
              </a:r>
              <a:r>
                <a:rPr lang="en-US" altLang="ko-KR" sz="12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200">
                  <a:solidFill>
                    <a:schemeClr val="bg1"/>
                  </a:solidFill>
                  <a:latin typeface="+mn-lt"/>
                </a:rPr>
                <a:t>월드를 나눈 단위</a:t>
              </a:r>
              <a:r>
                <a:rPr lang="en-US" altLang="ko-KR" sz="12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2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하이트맵을 이용한 지형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FC39CA-BFF9-4012-9E9D-9B0280ADC353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F3BB88F-6F94-4574-86CE-C0EC819B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82" y="1272629"/>
            <a:ext cx="5124356" cy="14761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E52273-E183-4C8A-B1A6-B8595C456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820" y="2201798"/>
            <a:ext cx="4736692" cy="16791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922FB4-4C79-4E6D-9AF0-C36F4986F88A}"/>
              </a:ext>
            </a:extLst>
          </p:cNvPr>
          <p:cNvSpPr/>
          <p:nvPr/>
        </p:nvSpPr>
        <p:spPr>
          <a:xfrm>
            <a:off x="784614" y="3693179"/>
            <a:ext cx="1108732" cy="2971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FD67C55-A15C-499B-98C0-E18FED935B5A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rot="10800000" flipV="1">
            <a:off x="1893346" y="2010688"/>
            <a:ext cx="3083836" cy="1831089"/>
          </a:xfrm>
          <a:prstGeom prst="bentConnector3">
            <a:avLst>
              <a:gd name="adj1" fmla="val 534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D164C1-A40F-482D-997E-C4E062E154A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1893346" y="3041388"/>
            <a:ext cx="5321474" cy="800389"/>
          </a:xfrm>
          <a:prstGeom prst="bentConnector3">
            <a:avLst>
              <a:gd name="adj1" fmla="val 4511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1B0898-01D0-4A66-A85F-6FABE1ACD36C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클래스 상속을 이용한 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다형성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588FD5-7180-439E-87F2-3F21FFAEA42D}"/>
              </a:ext>
            </a:extLst>
          </p:cNvPr>
          <p:cNvSpPr/>
          <p:nvPr/>
        </p:nvSpPr>
        <p:spPr>
          <a:xfrm>
            <a:off x="4173201" y="3464028"/>
            <a:ext cx="1919250" cy="8014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B49526-EC74-40C8-94A2-4DA3D3D9D17F}"/>
              </a:ext>
            </a:extLst>
          </p:cNvPr>
          <p:cNvSpPr/>
          <p:nvPr/>
        </p:nvSpPr>
        <p:spPr>
          <a:xfrm>
            <a:off x="732127" y="3464287"/>
            <a:ext cx="1983774" cy="1951051"/>
          </a:xfrm>
          <a:prstGeom prst="roundRect">
            <a:avLst>
              <a:gd name="adj" fmla="val 89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65C224-3051-4186-82FA-6EC31F43BE09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flipH="1">
            <a:off x="1724014" y="3224116"/>
            <a:ext cx="1824897" cy="240171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506A9CC-B6BC-4252-ABDE-01836AE757FB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3548911" y="3224116"/>
            <a:ext cx="1583915" cy="23991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A6C3129D-0F32-4628-8B5E-F9D892554D9B}"/>
              </a:ext>
            </a:extLst>
          </p:cNvPr>
          <p:cNvSpPr/>
          <p:nvPr/>
        </p:nvSpPr>
        <p:spPr>
          <a:xfrm>
            <a:off x="2340355" y="2414941"/>
            <a:ext cx="2417112" cy="809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/>
              <a:t>Object</a:t>
            </a:r>
          </a:p>
          <a:p>
            <a:pPr algn="ctr">
              <a:lnSpc>
                <a:spcPct val="200000"/>
              </a:lnSpc>
            </a:pPr>
            <a:endParaRPr lang="en-US" altLang="ko-KR"/>
          </a:p>
        </p:txBody>
      </p:sp>
      <p:sp>
        <p:nvSpPr>
          <p:cNvPr id="56" name="사각형: 둥근 모서리 34">
            <a:extLst>
              <a:ext uri="{FF2B5EF4-FFF2-40B4-BE49-F238E27FC236}">
                <a16:creationId xmlns:a16="http://schemas.microsoft.com/office/drawing/2014/main" id="{28307603-CDE6-46CD-8B02-CAB677EA841A}"/>
              </a:ext>
            </a:extLst>
          </p:cNvPr>
          <p:cNvSpPr/>
          <p:nvPr/>
        </p:nvSpPr>
        <p:spPr>
          <a:xfrm>
            <a:off x="2340353" y="1836425"/>
            <a:ext cx="2417116" cy="462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Object_</a:t>
            </a:r>
            <a:r>
              <a:rPr lang="en-US" altLang="ko-KR"/>
              <a:t>Base</a:t>
            </a:r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0A3A55-A3F5-4675-AB0A-897935083FC0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3548911" y="2299247"/>
            <a:ext cx="0" cy="115694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6A2312-AB7C-4BDF-9393-2F799C0D96D2}"/>
              </a:ext>
            </a:extLst>
          </p:cNvPr>
          <p:cNvCxnSpPr>
            <a:cxnSpLocks/>
            <a:stCxn id="61" idx="0"/>
            <a:endCxn id="43" idx="2"/>
          </p:cNvCxnSpPr>
          <p:nvPr/>
        </p:nvCxnSpPr>
        <p:spPr>
          <a:xfrm flipV="1">
            <a:off x="3799733" y="4265457"/>
            <a:ext cx="1333093" cy="33102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F3609A8-192E-4CFC-8A18-7C776383C40B}"/>
              </a:ext>
            </a:extLst>
          </p:cNvPr>
          <p:cNvCxnSpPr>
            <a:cxnSpLocks/>
            <a:stCxn id="64" idx="0"/>
            <a:endCxn id="43" idx="2"/>
          </p:cNvCxnSpPr>
          <p:nvPr/>
        </p:nvCxnSpPr>
        <p:spPr>
          <a:xfrm flipV="1">
            <a:off x="5132826" y="4265457"/>
            <a:ext cx="0" cy="33508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58E65E-6D95-449A-8261-6C394D67D020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flipH="1" flipV="1">
            <a:off x="5132826" y="4265457"/>
            <a:ext cx="1335663" cy="33102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14B9DBF-835A-49FF-812A-B0349C9EB7EF}"/>
              </a:ext>
            </a:extLst>
          </p:cNvPr>
          <p:cNvSpPr/>
          <p:nvPr/>
        </p:nvSpPr>
        <p:spPr>
          <a:xfrm>
            <a:off x="3178069" y="4596479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051FD68-1A0B-40F4-989B-AE43CBD9814A}"/>
              </a:ext>
            </a:extLst>
          </p:cNvPr>
          <p:cNvSpPr/>
          <p:nvPr/>
        </p:nvSpPr>
        <p:spPr>
          <a:xfrm>
            <a:off x="4511162" y="4600546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A891F9-E2C6-46DE-A386-C84422490D79}"/>
              </a:ext>
            </a:extLst>
          </p:cNvPr>
          <p:cNvSpPr/>
          <p:nvPr/>
        </p:nvSpPr>
        <p:spPr>
          <a:xfrm>
            <a:off x="5846825" y="4596479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FE27A2D-FB9A-486F-8E18-D63CFFE25585}"/>
              </a:ext>
            </a:extLst>
          </p:cNvPr>
          <p:cNvGrpSpPr/>
          <p:nvPr/>
        </p:nvGrpSpPr>
        <p:grpSpPr>
          <a:xfrm>
            <a:off x="7478709" y="1737955"/>
            <a:ext cx="4328184" cy="4220942"/>
            <a:chOff x="7354584" y="4077946"/>
            <a:chExt cx="6263575" cy="2452744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60DD7FBD-548E-4383-84A8-DC73B2DF1085}"/>
                </a:ext>
              </a:extLst>
            </p:cNvPr>
            <p:cNvSpPr txBox="1">
              <a:spLocks/>
            </p:cNvSpPr>
            <p:nvPr/>
          </p:nvSpPr>
          <p:spPr>
            <a:xfrm>
              <a:off x="7555977" y="4077946"/>
              <a:ext cx="6062182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클라이언트와의 통신에 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시야 내 오브젝트 관리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몬스터 기본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IOCP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연동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CFD04E-18E9-4496-9FC1-1C41E182F421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D74C7EC-B7FD-4905-911F-21C08094BEBC}"/>
              </a:ext>
            </a:extLst>
          </p:cNvPr>
          <p:cNvSpPr/>
          <p:nvPr/>
        </p:nvSpPr>
        <p:spPr>
          <a:xfrm>
            <a:off x="870176" y="6026648"/>
            <a:ext cx="5859114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 [</a:t>
            </a:r>
            <a:r>
              <a:rPr lang="ko-KR" altLang="en-US">
                <a:solidFill>
                  <a:schemeClr val="bg1"/>
                </a:solidFill>
              </a:rPr>
              <a:t>서버</a:t>
            </a:r>
            <a:r>
              <a:rPr lang="en-US" altLang="ko-KR">
                <a:solidFill>
                  <a:schemeClr val="bg1"/>
                </a:solidFill>
              </a:rPr>
              <a:t>] </a:t>
            </a:r>
            <a:r>
              <a:rPr lang="ko-KR" altLang="en-US">
                <a:solidFill>
                  <a:schemeClr val="bg1"/>
                </a:solidFill>
              </a:rPr>
              <a:t>오브젝트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상속 관계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1BC673-72D1-4FA4-8889-1817EBC6FF34}"/>
              </a:ext>
            </a:extLst>
          </p:cNvPr>
          <p:cNvSpPr/>
          <p:nvPr/>
        </p:nvSpPr>
        <p:spPr>
          <a:xfrm>
            <a:off x="881655" y="4455034"/>
            <a:ext cx="1684712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Network Buffer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618ADE-5692-4858-A65E-CBD37516AE92}"/>
              </a:ext>
            </a:extLst>
          </p:cNvPr>
          <p:cNvSpPr txBox="1"/>
          <p:nvPr/>
        </p:nvSpPr>
        <p:spPr>
          <a:xfrm>
            <a:off x="6478468" y="6335062"/>
            <a:ext cx="545879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Exover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 err="1">
                <a:solidFill>
                  <a:schemeClr val="bg1"/>
                </a:solidFill>
                <a:latin typeface="+mn-lt"/>
              </a:rPr>
              <a:t>WSAOverlapped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확장한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구조체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(Expand_Overlapped)</a:t>
            </a:r>
            <a:endParaRPr lang="en-US" altLang="ko-KR" sz="1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BC192E-AFF1-4CF3-B246-84398E9F7399}"/>
              </a:ext>
            </a:extLst>
          </p:cNvPr>
          <p:cNvSpPr/>
          <p:nvPr/>
        </p:nvSpPr>
        <p:spPr>
          <a:xfrm>
            <a:off x="4563048" y="3856649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D24D18-FF0D-4A0D-AE58-23B8D9FE890D}"/>
              </a:ext>
            </a:extLst>
          </p:cNvPr>
          <p:cNvSpPr/>
          <p:nvPr/>
        </p:nvSpPr>
        <p:spPr>
          <a:xfrm>
            <a:off x="1168418" y="3995079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F724B2B-07D7-498E-AEF7-09A5FD227D3F}"/>
              </a:ext>
            </a:extLst>
          </p:cNvPr>
          <p:cNvSpPr/>
          <p:nvPr/>
        </p:nvSpPr>
        <p:spPr>
          <a:xfrm>
            <a:off x="3244140" y="5155170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FDB5D23-CA56-4851-80D2-1EF34358D411}"/>
              </a:ext>
            </a:extLst>
          </p:cNvPr>
          <p:cNvSpPr/>
          <p:nvPr/>
        </p:nvSpPr>
        <p:spPr>
          <a:xfrm>
            <a:off x="4577233" y="5169013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FA79F05-B264-46F7-AD90-635F02C1BE57}"/>
              </a:ext>
            </a:extLst>
          </p:cNvPr>
          <p:cNvSpPr/>
          <p:nvPr/>
        </p:nvSpPr>
        <p:spPr>
          <a:xfrm>
            <a:off x="5912895" y="5169013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D99B11F-867B-4B57-936D-51368AF3B20A}"/>
              </a:ext>
            </a:extLst>
          </p:cNvPr>
          <p:cNvSpPr/>
          <p:nvPr/>
        </p:nvSpPr>
        <p:spPr>
          <a:xfrm>
            <a:off x="1023799" y="4918646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Near_set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FC36A0-5FBC-48F7-9685-31BBC6BD9315}"/>
              </a:ext>
            </a:extLst>
          </p:cNvPr>
          <p:cNvSpPr/>
          <p:nvPr/>
        </p:nvSpPr>
        <p:spPr>
          <a:xfrm>
            <a:off x="2848699" y="2844517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>
                <a:solidFill>
                  <a:schemeClr val="bg1"/>
                </a:solidFill>
              </a:rPr>
              <a:t>CoolTime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4A51B7C-A639-45D6-B415-43D4A4E8D22F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9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월드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분할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 시야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서버 프로그램의 성능 향상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6F7D5E-8CCA-4288-A652-FA96201AD7EF}"/>
              </a:ext>
            </a:extLst>
          </p:cNvPr>
          <p:cNvGrpSpPr/>
          <p:nvPr/>
        </p:nvGrpSpPr>
        <p:grpSpPr>
          <a:xfrm>
            <a:off x="4076167" y="1925617"/>
            <a:ext cx="7832791" cy="1870572"/>
            <a:chOff x="7091955" y="3228199"/>
            <a:chExt cx="14123802" cy="170954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6D1F3EA7-3D4E-41A6-A25F-C7DD4F93E32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2" y="3228199"/>
              <a:ext cx="14043255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Sector_Base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)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내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Object::ID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월드에서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를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할 때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효율성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높이기 위해 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성능 향상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가 이동할 때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주변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Object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검색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set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mutex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여러 스레드에서의 동시 검색을 위해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7E7FF6-D4A1-4D89-8E14-7A73CACCA69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F4CF50E-50DC-407D-B7A7-2D88F4D8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6" y="2706567"/>
            <a:ext cx="3468646" cy="67160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99B08D4-6AEB-4D5A-8B74-133AA05B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12" y="2282346"/>
            <a:ext cx="2348626" cy="82382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2207C0-70C7-474C-8784-A26A77EB2985}"/>
              </a:ext>
            </a:extLst>
          </p:cNvPr>
          <p:cNvGrpSpPr/>
          <p:nvPr/>
        </p:nvGrpSpPr>
        <p:grpSpPr>
          <a:xfrm>
            <a:off x="4076167" y="4453666"/>
            <a:ext cx="8016181" cy="1618750"/>
            <a:chOff x="7531849" y="3304536"/>
            <a:chExt cx="8016181" cy="280823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44C8AE5-0905-4241-8AD2-B8C729E9500E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970462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의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내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Object::ID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패킷을 빠르게 처리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응답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해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서버의 반응성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높이기 위해 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성능 향상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Player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가 이동이 없는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행동을 취할 때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관측하는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검색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set/mutex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Sector_Base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와 동일한 이유로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std::unordered_set/std::shared_mutex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3C19B7-DDC5-4DEA-82C9-C63E423E5DF8}"/>
                </a:ext>
              </a:extLst>
            </p:cNvPr>
            <p:cNvSpPr/>
            <p:nvPr/>
          </p:nvSpPr>
          <p:spPr>
            <a:xfrm>
              <a:off x="7531849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EE0921C-647F-46A1-96D4-D49BB9C32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17" y="4743928"/>
            <a:ext cx="3076575" cy="10382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6C77A9F-B997-42FB-918C-704D920FF190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8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7" y="916448"/>
            <a:ext cx="348832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</a:rPr>
              <a:t>·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섹터와 시야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 크기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m)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8A3841D-FC0C-471E-A4AB-EB08B4B63C0F}"/>
              </a:ext>
            </a:extLst>
          </p:cNvPr>
          <p:cNvSpPr/>
          <p:nvPr/>
        </p:nvSpPr>
        <p:spPr>
          <a:xfrm>
            <a:off x="1130809" y="2628032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2959CEC-8516-4872-9B07-75B6F10B3219}"/>
              </a:ext>
            </a:extLst>
          </p:cNvPr>
          <p:cNvGrpSpPr/>
          <p:nvPr/>
        </p:nvGrpSpPr>
        <p:grpSpPr>
          <a:xfrm>
            <a:off x="1111214" y="4528074"/>
            <a:ext cx="3542835" cy="292735"/>
            <a:chOff x="6389669" y="4551157"/>
            <a:chExt cx="2354343" cy="292735"/>
          </a:xfrm>
        </p:grpSpPr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E9247570-EC50-4B92-B445-7CA1AECCBA8D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647EB2E-FDDE-4265-8DF0-2F8B08C3E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60494D5F-9B72-48F3-A2CE-1C5493306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6813DAA-8AD0-4590-8B36-50C380CA568A}"/>
              </a:ext>
            </a:extLst>
          </p:cNvPr>
          <p:cNvGrpSpPr/>
          <p:nvPr/>
        </p:nvGrpSpPr>
        <p:grpSpPr>
          <a:xfrm rot="16200000">
            <a:off x="3935432" y="3404342"/>
            <a:ext cx="1845357" cy="292735"/>
            <a:chOff x="6389669" y="4551157"/>
            <a:chExt cx="2354343" cy="292735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5BAA8392-746C-4414-BF91-BF71C0D80CDD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A44A9444-1347-468B-9713-50542FD06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9A026DEE-F9C5-442A-AAFC-D02B827CA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16D9FFEE-6E00-403F-8A74-F3658888DE78}"/>
              </a:ext>
            </a:extLst>
          </p:cNvPr>
          <p:cNvSpPr txBox="1"/>
          <p:nvPr/>
        </p:nvSpPr>
        <p:spPr>
          <a:xfrm>
            <a:off x="1130809" y="4979579"/>
            <a:ext cx="3452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</a:p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A26F159-22B6-4D14-BD51-E958871942BB}"/>
              </a:ext>
            </a:extLst>
          </p:cNvPr>
          <p:cNvSpPr/>
          <p:nvPr/>
        </p:nvSpPr>
        <p:spPr>
          <a:xfrm>
            <a:off x="1123326" y="26341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F387584-7660-4999-968F-F86D11C5104D}"/>
              </a:ext>
            </a:extLst>
          </p:cNvPr>
          <p:cNvSpPr/>
          <p:nvPr/>
        </p:nvSpPr>
        <p:spPr>
          <a:xfrm>
            <a:off x="1384840" y="26341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16EA570-8A8D-4973-80FC-FCE97D6C0826}"/>
              </a:ext>
            </a:extLst>
          </p:cNvPr>
          <p:cNvSpPr/>
          <p:nvPr/>
        </p:nvSpPr>
        <p:spPr>
          <a:xfrm>
            <a:off x="1650903" y="26341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236173B-0C63-4B3A-93AF-10D4C4F5D53A}"/>
              </a:ext>
            </a:extLst>
          </p:cNvPr>
          <p:cNvSpPr/>
          <p:nvPr/>
        </p:nvSpPr>
        <p:spPr>
          <a:xfrm>
            <a:off x="3875824" y="262803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CFBA0DE-9F3E-4028-B672-D63BA7370CA0}"/>
              </a:ext>
            </a:extLst>
          </p:cNvPr>
          <p:cNvSpPr/>
          <p:nvPr/>
        </p:nvSpPr>
        <p:spPr>
          <a:xfrm>
            <a:off x="4137338" y="262803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9165803-72D6-4424-860A-3A6E60FFA137}"/>
              </a:ext>
            </a:extLst>
          </p:cNvPr>
          <p:cNvSpPr/>
          <p:nvPr/>
        </p:nvSpPr>
        <p:spPr>
          <a:xfrm>
            <a:off x="4403401" y="262803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3148C11-F86E-454A-8B2B-144A56E296F1}"/>
              </a:ext>
            </a:extLst>
          </p:cNvPr>
          <p:cNvSpPr/>
          <p:nvPr/>
        </p:nvSpPr>
        <p:spPr>
          <a:xfrm>
            <a:off x="3876956" y="290092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E54D13A-DE1F-4562-BAAC-E70B911AADA3}"/>
              </a:ext>
            </a:extLst>
          </p:cNvPr>
          <p:cNvSpPr/>
          <p:nvPr/>
        </p:nvSpPr>
        <p:spPr>
          <a:xfrm>
            <a:off x="4138470" y="290092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8C3967C-DC76-484D-9369-0E8527B63560}"/>
              </a:ext>
            </a:extLst>
          </p:cNvPr>
          <p:cNvSpPr/>
          <p:nvPr/>
        </p:nvSpPr>
        <p:spPr>
          <a:xfrm>
            <a:off x="4404533" y="290092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060AA70-1239-46F4-982A-7DB2E8D8A656}"/>
              </a:ext>
            </a:extLst>
          </p:cNvPr>
          <p:cNvSpPr/>
          <p:nvPr/>
        </p:nvSpPr>
        <p:spPr>
          <a:xfrm>
            <a:off x="3876956" y="276386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65F742-0809-4706-9FDE-8BE9ED899046}"/>
              </a:ext>
            </a:extLst>
          </p:cNvPr>
          <p:cNvSpPr/>
          <p:nvPr/>
        </p:nvSpPr>
        <p:spPr>
          <a:xfrm>
            <a:off x="4138470" y="276386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8CBD9DD-BEE1-4A00-9316-BCA304B1B347}"/>
              </a:ext>
            </a:extLst>
          </p:cNvPr>
          <p:cNvSpPr/>
          <p:nvPr/>
        </p:nvSpPr>
        <p:spPr>
          <a:xfrm>
            <a:off x="4404533" y="276386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A0D900-2529-4C36-9857-D20DDC26436D}"/>
              </a:ext>
            </a:extLst>
          </p:cNvPr>
          <p:cNvSpPr/>
          <p:nvPr/>
        </p:nvSpPr>
        <p:spPr>
          <a:xfrm>
            <a:off x="1123000" y="290251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60198D1-1E47-4B47-B9D9-D4465807014A}"/>
              </a:ext>
            </a:extLst>
          </p:cNvPr>
          <p:cNvSpPr/>
          <p:nvPr/>
        </p:nvSpPr>
        <p:spPr>
          <a:xfrm>
            <a:off x="1384514" y="290251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5A867F4-DB53-485C-9782-836EFD7EF998}"/>
              </a:ext>
            </a:extLst>
          </p:cNvPr>
          <p:cNvSpPr/>
          <p:nvPr/>
        </p:nvSpPr>
        <p:spPr>
          <a:xfrm>
            <a:off x="1650577" y="290251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315DC6B-7E69-479F-8CB6-C486AD9C4CF6}"/>
              </a:ext>
            </a:extLst>
          </p:cNvPr>
          <p:cNvSpPr/>
          <p:nvPr/>
        </p:nvSpPr>
        <p:spPr>
          <a:xfrm>
            <a:off x="1123000" y="276545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3B55EE9-CBCB-4D51-9E45-77460261DDDE}"/>
              </a:ext>
            </a:extLst>
          </p:cNvPr>
          <p:cNvSpPr/>
          <p:nvPr/>
        </p:nvSpPr>
        <p:spPr>
          <a:xfrm>
            <a:off x="1384514" y="276545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4D71059-744E-42EC-901E-EE3104CFB663}"/>
              </a:ext>
            </a:extLst>
          </p:cNvPr>
          <p:cNvSpPr/>
          <p:nvPr/>
        </p:nvSpPr>
        <p:spPr>
          <a:xfrm>
            <a:off x="1650577" y="276545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7B810392-7157-4E43-9E2D-10C8F8F3CA67}"/>
              </a:ext>
            </a:extLst>
          </p:cNvPr>
          <p:cNvSpPr/>
          <p:nvPr/>
        </p:nvSpPr>
        <p:spPr>
          <a:xfrm>
            <a:off x="2047560" y="280181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E18298C1-ADAE-40F4-9C93-0488DEB5E422}"/>
              </a:ext>
            </a:extLst>
          </p:cNvPr>
          <p:cNvSpPr/>
          <p:nvPr/>
        </p:nvSpPr>
        <p:spPr>
          <a:xfrm>
            <a:off x="2178480" y="280181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82EBECD-A204-4E3D-BE6D-BAB9A0B2C19B}"/>
              </a:ext>
            </a:extLst>
          </p:cNvPr>
          <p:cNvSpPr/>
          <p:nvPr/>
        </p:nvSpPr>
        <p:spPr>
          <a:xfrm>
            <a:off x="2311890" y="280181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DF5C7402-0A10-46B6-BF76-BA8249B29343}"/>
              </a:ext>
            </a:extLst>
          </p:cNvPr>
          <p:cNvSpPr/>
          <p:nvPr/>
        </p:nvSpPr>
        <p:spPr>
          <a:xfrm>
            <a:off x="3510816" y="280181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EA3A52A-8C37-44A4-87A8-6F2F1873DAFC}"/>
              </a:ext>
            </a:extLst>
          </p:cNvPr>
          <p:cNvSpPr/>
          <p:nvPr/>
        </p:nvSpPr>
        <p:spPr>
          <a:xfrm>
            <a:off x="3641736" y="280181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96B136F-81CE-4564-A051-ADAE626B83D1}"/>
              </a:ext>
            </a:extLst>
          </p:cNvPr>
          <p:cNvSpPr/>
          <p:nvPr/>
        </p:nvSpPr>
        <p:spPr>
          <a:xfrm>
            <a:off x="3775146" y="280181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12D88920-F548-4380-84B8-29A044C23A5E}"/>
              </a:ext>
            </a:extLst>
          </p:cNvPr>
          <p:cNvSpPr/>
          <p:nvPr/>
        </p:nvSpPr>
        <p:spPr>
          <a:xfrm>
            <a:off x="2047560" y="432490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12B3B1AC-BBB8-4D2C-AADD-28BF8848B5C4}"/>
              </a:ext>
            </a:extLst>
          </p:cNvPr>
          <p:cNvSpPr/>
          <p:nvPr/>
        </p:nvSpPr>
        <p:spPr>
          <a:xfrm>
            <a:off x="2178480" y="432490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D8E6C01D-E988-4115-AA41-7FC7304BA2F4}"/>
              </a:ext>
            </a:extLst>
          </p:cNvPr>
          <p:cNvSpPr/>
          <p:nvPr/>
        </p:nvSpPr>
        <p:spPr>
          <a:xfrm>
            <a:off x="2311890" y="432490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224EAF-85B0-4DCB-ACFF-7CD6B4D14BD6}"/>
              </a:ext>
            </a:extLst>
          </p:cNvPr>
          <p:cNvSpPr/>
          <p:nvPr/>
        </p:nvSpPr>
        <p:spPr>
          <a:xfrm>
            <a:off x="3510816" y="432490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C3D68D07-5373-4568-A6F3-595D878BF797}"/>
              </a:ext>
            </a:extLst>
          </p:cNvPr>
          <p:cNvSpPr/>
          <p:nvPr/>
        </p:nvSpPr>
        <p:spPr>
          <a:xfrm>
            <a:off x="3641736" y="432490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C699344F-ED23-4F1E-905A-918F9567A0A8}"/>
              </a:ext>
            </a:extLst>
          </p:cNvPr>
          <p:cNvSpPr/>
          <p:nvPr/>
        </p:nvSpPr>
        <p:spPr>
          <a:xfrm>
            <a:off x="3775146" y="432490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2E683A15-2A3D-4991-BD93-6B5D2EFFE499}"/>
              </a:ext>
            </a:extLst>
          </p:cNvPr>
          <p:cNvSpPr/>
          <p:nvPr/>
        </p:nvSpPr>
        <p:spPr>
          <a:xfrm>
            <a:off x="1500421" y="310931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4EEE41D3-020D-4563-8FF3-86D3F4689933}"/>
              </a:ext>
            </a:extLst>
          </p:cNvPr>
          <p:cNvSpPr/>
          <p:nvPr/>
        </p:nvSpPr>
        <p:spPr>
          <a:xfrm>
            <a:off x="1500421" y="321729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BFFC816-DF1F-440A-B112-E206D812FAEC}"/>
              </a:ext>
            </a:extLst>
          </p:cNvPr>
          <p:cNvSpPr/>
          <p:nvPr/>
        </p:nvSpPr>
        <p:spPr>
          <a:xfrm>
            <a:off x="1500421" y="332813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7FDEE05A-F883-4C57-B7F8-202138E75F5C}"/>
              </a:ext>
            </a:extLst>
          </p:cNvPr>
          <p:cNvSpPr/>
          <p:nvPr/>
        </p:nvSpPr>
        <p:spPr>
          <a:xfrm>
            <a:off x="1500421" y="371428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3371AE7-189B-424C-A104-9B255B1CBE59}"/>
              </a:ext>
            </a:extLst>
          </p:cNvPr>
          <p:cNvSpPr/>
          <p:nvPr/>
        </p:nvSpPr>
        <p:spPr>
          <a:xfrm>
            <a:off x="1500421" y="382226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3A429046-E4FD-43B1-A25D-6512F9286CB3}"/>
              </a:ext>
            </a:extLst>
          </p:cNvPr>
          <p:cNvSpPr/>
          <p:nvPr/>
        </p:nvSpPr>
        <p:spPr>
          <a:xfrm>
            <a:off x="1500421" y="393310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C39BCB0-0118-4644-AB5C-03E1796CDE33}"/>
              </a:ext>
            </a:extLst>
          </p:cNvPr>
          <p:cNvSpPr/>
          <p:nvPr/>
        </p:nvSpPr>
        <p:spPr>
          <a:xfrm>
            <a:off x="4249447" y="310443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14BAC22C-F492-4F75-A0D6-291495B79B9A}"/>
              </a:ext>
            </a:extLst>
          </p:cNvPr>
          <p:cNvSpPr/>
          <p:nvPr/>
        </p:nvSpPr>
        <p:spPr>
          <a:xfrm>
            <a:off x="4249447" y="321240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81F8C932-6768-4DD5-93F8-7DC447511AD3}"/>
              </a:ext>
            </a:extLst>
          </p:cNvPr>
          <p:cNvSpPr/>
          <p:nvPr/>
        </p:nvSpPr>
        <p:spPr>
          <a:xfrm>
            <a:off x="4249447" y="332324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34AF63AF-1231-4372-8808-D13A064DF573}"/>
              </a:ext>
            </a:extLst>
          </p:cNvPr>
          <p:cNvSpPr/>
          <p:nvPr/>
        </p:nvSpPr>
        <p:spPr>
          <a:xfrm>
            <a:off x="4249447" y="371890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3CAB190-A207-47CD-A5E1-7CBD9268AEF9}"/>
              </a:ext>
            </a:extLst>
          </p:cNvPr>
          <p:cNvSpPr/>
          <p:nvPr/>
        </p:nvSpPr>
        <p:spPr>
          <a:xfrm>
            <a:off x="4249447" y="382688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99D84EB-1E5F-4417-9324-F5DF11C8DACF}"/>
              </a:ext>
            </a:extLst>
          </p:cNvPr>
          <p:cNvSpPr/>
          <p:nvPr/>
        </p:nvSpPr>
        <p:spPr>
          <a:xfrm>
            <a:off x="4249447" y="393772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419AE64-273A-43E2-B6D3-52FCC590CFCB}"/>
              </a:ext>
            </a:extLst>
          </p:cNvPr>
          <p:cNvSpPr/>
          <p:nvPr/>
        </p:nvSpPr>
        <p:spPr>
          <a:xfrm>
            <a:off x="1278509" y="195053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99D810E0-55B8-4DA8-96F3-C04072D78E16}"/>
              </a:ext>
            </a:extLst>
          </p:cNvPr>
          <p:cNvGrpSpPr/>
          <p:nvPr/>
        </p:nvGrpSpPr>
        <p:grpSpPr>
          <a:xfrm rot="16200000">
            <a:off x="1590927" y="1930364"/>
            <a:ext cx="131323" cy="165551"/>
            <a:chOff x="6389669" y="4551157"/>
            <a:chExt cx="2354343" cy="292735"/>
          </a:xfrm>
        </p:grpSpPr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4085A4C7-7847-475A-939F-87DA0C15166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3A849C7D-9163-4548-9BA3-B75B1D9F4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796EEC7F-FD1B-4EE8-839F-0E47E7354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8B04CAAE-109B-47B5-AA9E-F020168422CD}"/>
              </a:ext>
            </a:extLst>
          </p:cNvPr>
          <p:cNvGrpSpPr/>
          <p:nvPr/>
        </p:nvGrpSpPr>
        <p:grpSpPr>
          <a:xfrm>
            <a:off x="1278525" y="2114904"/>
            <a:ext cx="253706" cy="113821"/>
            <a:chOff x="6389669" y="4551157"/>
            <a:chExt cx="2354343" cy="292735"/>
          </a:xfrm>
        </p:grpSpPr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C02EAE3-B4D1-4A98-9E92-5179DFF89CF4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BB57D7B5-6E80-4FAD-A111-3C2CC464A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CFF40FCF-4B18-4FFB-A98A-68E9908B6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F0B1E630-1968-4758-86E9-9DF6B3C73ED9}"/>
              </a:ext>
            </a:extLst>
          </p:cNvPr>
          <p:cNvSpPr txBox="1"/>
          <p:nvPr/>
        </p:nvSpPr>
        <p:spPr>
          <a:xfrm>
            <a:off x="1646354" y="1780967"/>
            <a:ext cx="3452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</a:p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E288219-0E36-45B3-81D1-20DFAE4FE84E}"/>
              </a:ext>
            </a:extLst>
          </p:cNvPr>
          <p:cNvSpPr/>
          <p:nvPr/>
        </p:nvSpPr>
        <p:spPr>
          <a:xfrm>
            <a:off x="3874692" y="408589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AF6BA07-5A4B-4909-AF3B-FD705110DB90}"/>
              </a:ext>
            </a:extLst>
          </p:cNvPr>
          <p:cNvSpPr/>
          <p:nvPr/>
        </p:nvSpPr>
        <p:spPr>
          <a:xfrm>
            <a:off x="4136206" y="408589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F21E787-DA30-4244-B93E-34B78F887068}"/>
              </a:ext>
            </a:extLst>
          </p:cNvPr>
          <p:cNvSpPr/>
          <p:nvPr/>
        </p:nvSpPr>
        <p:spPr>
          <a:xfrm>
            <a:off x="4402269" y="408589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0FF73CC-CA47-4BB7-B70E-72BBEC8C4D36}"/>
              </a:ext>
            </a:extLst>
          </p:cNvPr>
          <p:cNvSpPr/>
          <p:nvPr/>
        </p:nvSpPr>
        <p:spPr>
          <a:xfrm>
            <a:off x="3875824" y="435879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9EA49AD-4A46-44FD-8624-34C1C2D720F6}"/>
              </a:ext>
            </a:extLst>
          </p:cNvPr>
          <p:cNvSpPr/>
          <p:nvPr/>
        </p:nvSpPr>
        <p:spPr>
          <a:xfrm>
            <a:off x="4137338" y="435879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335D1FC-A7D2-4576-8059-A2F501AFFD2B}"/>
              </a:ext>
            </a:extLst>
          </p:cNvPr>
          <p:cNvSpPr/>
          <p:nvPr/>
        </p:nvSpPr>
        <p:spPr>
          <a:xfrm>
            <a:off x="4403401" y="435879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F064850-EB30-4A89-B6D1-3885142A91AE}"/>
              </a:ext>
            </a:extLst>
          </p:cNvPr>
          <p:cNvSpPr/>
          <p:nvPr/>
        </p:nvSpPr>
        <p:spPr>
          <a:xfrm>
            <a:off x="3875824" y="42217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02F3055-9744-4206-A099-E5D659BF74E6}"/>
              </a:ext>
            </a:extLst>
          </p:cNvPr>
          <p:cNvSpPr/>
          <p:nvPr/>
        </p:nvSpPr>
        <p:spPr>
          <a:xfrm>
            <a:off x="4137338" y="42217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4875C587-F805-4701-8B4A-CB803D14AFC7}"/>
              </a:ext>
            </a:extLst>
          </p:cNvPr>
          <p:cNvSpPr/>
          <p:nvPr/>
        </p:nvSpPr>
        <p:spPr>
          <a:xfrm>
            <a:off x="4403401" y="42217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2FA5730F-5785-46C8-906F-1292A5E9EA53}"/>
              </a:ext>
            </a:extLst>
          </p:cNvPr>
          <p:cNvSpPr/>
          <p:nvPr/>
        </p:nvSpPr>
        <p:spPr>
          <a:xfrm>
            <a:off x="1139405" y="408268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7CC1AC9-576D-4C1D-8BEF-2FD0D7666EA0}"/>
              </a:ext>
            </a:extLst>
          </p:cNvPr>
          <p:cNvSpPr/>
          <p:nvPr/>
        </p:nvSpPr>
        <p:spPr>
          <a:xfrm>
            <a:off x="1400919" y="408268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64244DAF-ED24-410D-AB0C-E2ECF5EA66A6}"/>
              </a:ext>
            </a:extLst>
          </p:cNvPr>
          <p:cNvSpPr/>
          <p:nvPr/>
        </p:nvSpPr>
        <p:spPr>
          <a:xfrm>
            <a:off x="1666982" y="408268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E5ADAAE-B419-463F-B3AD-99A7B33F8181}"/>
              </a:ext>
            </a:extLst>
          </p:cNvPr>
          <p:cNvSpPr/>
          <p:nvPr/>
        </p:nvSpPr>
        <p:spPr>
          <a:xfrm>
            <a:off x="1140537" y="435557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0A43780-11B4-4205-BA88-9239EF398C5B}"/>
              </a:ext>
            </a:extLst>
          </p:cNvPr>
          <p:cNvSpPr/>
          <p:nvPr/>
        </p:nvSpPr>
        <p:spPr>
          <a:xfrm>
            <a:off x="1402051" y="435557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78EF1898-CA0E-4B5D-9212-3ACC0B35D17A}"/>
              </a:ext>
            </a:extLst>
          </p:cNvPr>
          <p:cNvSpPr/>
          <p:nvPr/>
        </p:nvSpPr>
        <p:spPr>
          <a:xfrm>
            <a:off x="1668114" y="435557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80751B8-2B64-4884-9784-149512F7CF43}"/>
              </a:ext>
            </a:extLst>
          </p:cNvPr>
          <p:cNvSpPr/>
          <p:nvPr/>
        </p:nvSpPr>
        <p:spPr>
          <a:xfrm>
            <a:off x="1140537" y="421851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2F74608-0A59-4B53-9EC2-577FF7A927C4}"/>
              </a:ext>
            </a:extLst>
          </p:cNvPr>
          <p:cNvSpPr/>
          <p:nvPr/>
        </p:nvSpPr>
        <p:spPr>
          <a:xfrm>
            <a:off x="1402051" y="421851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0BE7F65-3F4A-4B49-BFC4-1B488AE0421E}"/>
              </a:ext>
            </a:extLst>
          </p:cNvPr>
          <p:cNvSpPr/>
          <p:nvPr/>
        </p:nvSpPr>
        <p:spPr>
          <a:xfrm>
            <a:off x="1668114" y="421851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BDB7976-2C63-4FE0-BD41-C98F5919666D}"/>
              </a:ext>
            </a:extLst>
          </p:cNvPr>
          <p:cNvSpPr txBox="1"/>
          <p:nvPr/>
        </p:nvSpPr>
        <p:spPr>
          <a:xfrm>
            <a:off x="1938373" y="5627707"/>
            <a:ext cx="3753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1D4D9E62-2069-4B09-B78B-5D290258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708" y="1947477"/>
            <a:ext cx="5268825" cy="3419393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A855B4E-3A34-4135-BEE2-4206F542D295}"/>
              </a:ext>
            </a:extLst>
          </p:cNvPr>
          <p:cNvGrpSpPr/>
          <p:nvPr/>
        </p:nvGrpSpPr>
        <p:grpSpPr>
          <a:xfrm rot="16200000">
            <a:off x="7780748" y="2661449"/>
            <a:ext cx="1487270" cy="292735"/>
            <a:chOff x="6389669" y="4551157"/>
            <a:chExt cx="2354343" cy="292735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3A6DCAA-1011-4FE5-A151-A1F59875113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351A78B-2EA7-4218-B957-67C47CA02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567707C-C874-48A7-8793-0892D4272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959BA6C-9FA3-4F51-85B4-248449CEB140}"/>
              </a:ext>
            </a:extLst>
          </p:cNvPr>
          <p:cNvGrpSpPr/>
          <p:nvPr/>
        </p:nvGrpSpPr>
        <p:grpSpPr>
          <a:xfrm rot="16200000">
            <a:off x="7764418" y="4477128"/>
            <a:ext cx="1519927" cy="292735"/>
            <a:chOff x="6389669" y="4551157"/>
            <a:chExt cx="2354343" cy="292735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7920CB04-D21F-4E6A-B0B9-A28F4E17DE7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DEF4B73-9719-4F51-83EA-7A8FD1061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C813EBEF-3933-4CD7-B1C8-9FD25516F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D101573-950C-45AD-842B-FD784AA2AAFF}"/>
              </a:ext>
            </a:extLst>
          </p:cNvPr>
          <p:cNvSpPr txBox="1"/>
          <p:nvPr/>
        </p:nvSpPr>
        <p:spPr>
          <a:xfrm>
            <a:off x="7209481" y="5759580"/>
            <a:ext cx="262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FBD5FB2-0A47-4F2E-AF44-4214EFCF18A4}"/>
              </a:ext>
            </a:extLst>
          </p:cNvPr>
          <p:cNvGrpSpPr/>
          <p:nvPr/>
        </p:nvGrpSpPr>
        <p:grpSpPr>
          <a:xfrm>
            <a:off x="8677897" y="3543971"/>
            <a:ext cx="2494498" cy="292735"/>
            <a:chOff x="6389669" y="4551157"/>
            <a:chExt cx="2354343" cy="292735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65FD689-0818-4147-BFB7-E63AEC1D080D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B4F45E9-B1CB-42FA-8C58-057341AD9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07E9301-8CCE-43F0-8EEC-42F7212BB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12C192D-9CC2-4784-96A4-CBB82E94F736}"/>
              </a:ext>
            </a:extLst>
          </p:cNvPr>
          <p:cNvGrpSpPr/>
          <p:nvPr/>
        </p:nvGrpSpPr>
        <p:grpSpPr>
          <a:xfrm>
            <a:off x="5897415" y="3531638"/>
            <a:ext cx="2480599" cy="292735"/>
            <a:chOff x="6389669" y="4551157"/>
            <a:chExt cx="2354343" cy="292735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3D2753E-7646-4062-B001-E27D242E9F42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8C412819-CB5D-4009-881C-1F7C1A1D98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41040DB6-82AD-4717-9940-93ADFD92D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2C2BE22-69E4-4C6E-B881-D0EE3FE9A436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8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7" y="905690"/>
            <a:ext cx="533626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 수면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이용한 서버 프로그램의 성능 향상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BF8106-F378-45D7-92EF-3B1687ED4DC2}"/>
              </a:ext>
            </a:extLst>
          </p:cNvPr>
          <p:cNvSpPr/>
          <p:nvPr/>
        </p:nvSpPr>
        <p:spPr>
          <a:xfrm>
            <a:off x="884558" y="16340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866381-889A-4F5E-84DA-946CACE74FF1}"/>
              </a:ext>
            </a:extLst>
          </p:cNvPr>
          <p:cNvSpPr/>
          <p:nvPr/>
        </p:nvSpPr>
        <p:spPr>
          <a:xfrm>
            <a:off x="885690" y="19069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067A7D-7215-404E-B7F4-2B7AD619866E}"/>
              </a:ext>
            </a:extLst>
          </p:cNvPr>
          <p:cNvSpPr/>
          <p:nvPr/>
        </p:nvSpPr>
        <p:spPr>
          <a:xfrm>
            <a:off x="885690" y="176987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FE3F27-CED2-40A0-94EE-49790129CB37}"/>
              </a:ext>
            </a:extLst>
          </p:cNvPr>
          <p:cNvSpPr/>
          <p:nvPr/>
        </p:nvSpPr>
        <p:spPr>
          <a:xfrm>
            <a:off x="250838" y="1565881"/>
            <a:ext cx="4722680" cy="3068156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04C0D6-D38E-4AB2-B483-E8B564624917}"/>
              </a:ext>
            </a:extLst>
          </p:cNvPr>
          <p:cNvSpPr/>
          <p:nvPr/>
        </p:nvSpPr>
        <p:spPr>
          <a:xfrm>
            <a:off x="283437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92F6EF-AAB1-46B4-A15E-E7749667B91D}"/>
              </a:ext>
            </a:extLst>
          </p:cNvPr>
          <p:cNvSpPr/>
          <p:nvPr/>
        </p:nvSpPr>
        <p:spPr>
          <a:xfrm>
            <a:off x="1565667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CE1D883-E4C9-4B47-B9FE-04DB79991EE3}"/>
              </a:ext>
            </a:extLst>
          </p:cNvPr>
          <p:cNvSpPr/>
          <p:nvPr/>
        </p:nvSpPr>
        <p:spPr>
          <a:xfrm>
            <a:off x="2845215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589FBE-E902-44BE-AE8E-D33A4C633930}"/>
              </a:ext>
            </a:extLst>
          </p:cNvPr>
          <p:cNvSpPr/>
          <p:nvPr/>
        </p:nvSpPr>
        <p:spPr>
          <a:xfrm>
            <a:off x="283437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B6FE48-BF1A-443F-AC73-E3F73CE5425A}"/>
              </a:ext>
            </a:extLst>
          </p:cNvPr>
          <p:cNvSpPr/>
          <p:nvPr/>
        </p:nvSpPr>
        <p:spPr>
          <a:xfrm>
            <a:off x="1567011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40F13A-F592-4535-961A-4CC988136920}"/>
              </a:ext>
            </a:extLst>
          </p:cNvPr>
          <p:cNvSpPr/>
          <p:nvPr/>
        </p:nvSpPr>
        <p:spPr>
          <a:xfrm>
            <a:off x="2842533" y="289184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66E201-588D-4856-ABA8-D342169E8CCB}"/>
              </a:ext>
            </a:extLst>
          </p:cNvPr>
          <p:cNvSpPr/>
          <p:nvPr/>
        </p:nvSpPr>
        <p:spPr>
          <a:xfrm>
            <a:off x="283437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3B3F67-07D1-4E1E-8932-10EEF4CE8670}"/>
              </a:ext>
            </a:extLst>
          </p:cNvPr>
          <p:cNvSpPr/>
          <p:nvPr/>
        </p:nvSpPr>
        <p:spPr>
          <a:xfrm>
            <a:off x="1562985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E80E8E8-4579-4D29-9EFE-5E234B6BBCA1}"/>
              </a:ext>
            </a:extLst>
          </p:cNvPr>
          <p:cNvSpPr/>
          <p:nvPr/>
        </p:nvSpPr>
        <p:spPr>
          <a:xfrm>
            <a:off x="2846559" y="225199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C2C1625-421F-49B6-AC5C-41BC670F7132}"/>
              </a:ext>
            </a:extLst>
          </p:cNvPr>
          <p:cNvSpPr/>
          <p:nvPr/>
        </p:nvSpPr>
        <p:spPr>
          <a:xfrm>
            <a:off x="4449867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2EFDB30-A3F8-4639-8918-E008302DABE3}"/>
              </a:ext>
            </a:extLst>
          </p:cNvPr>
          <p:cNvSpPr/>
          <p:nvPr/>
        </p:nvSpPr>
        <p:spPr>
          <a:xfrm>
            <a:off x="4580787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BA7917C-4FE3-4188-A41A-6C49D92E8CA8}"/>
              </a:ext>
            </a:extLst>
          </p:cNvPr>
          <p:cNvSpPr/>
          <p:nvPr/>
        </p:nvSpPr>
        <p:spPr>
          <a:xfrm>
            <a:off x="4714197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AA24AF5-F2A9-4477-BB47-5EAA5FAC62E1}"/>
              </a:ext>
            </a:extLst>
          </p:cNvPr>
          <p:cNvGrpSpPr/>
          <p:nvPr/>
        </p:nvGrpSpPr>
        <p:grpSpPr>
          <a:xfrm>
            <a:off x="627189" y="1812923"/>
            <a:ext cx="621380" cy="311644"/>
            <a:chOff x="2870372" y="2273314"/>
            <a:chExt cx="621380" cy="31164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EC8133-4A26-4047-8001-19F6DCE6DF2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2B6681-8791-4310-A712-E0E201A970A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B7D546-72D0-4C55-B3E7-F542D67B76F2}"/>
              </a:ext>
            </a:extLst>
          </p:cNvPr>
          <p:cNvGrpSpPr/>
          <p:nvPr/>
        </p:nvGrpSpPr>
        <p:grpSpPr>
          <a:xfrm>
            <a:off x="1018289" y="2008449"/>
            <a:ext cx="621380" cy="311644"/>
            <a:chOff x="2870372" y="2273314"/>
            <a:chExt cx="621380" cy="31164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123568-A7CD-410C-8216-DC05F9ADAFF2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A9B6414-5EAF-4424-8EAC-072CCFE5185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863A10-1A6D-47DD-ADD2-F8923CB84074}"/>
              </a:ext>
            </a:extLst>
          </p:cNvPr>
          <p:cNvGrpSpPr/>
          <p:nvPr/>
        </p:nvGrpSpPr>
        <p:grpSpPr>
          <a:xfrm>
            <a:off x="1766035" y="1720774"/>
            <a:ext cx="621380" cy="311644"/>
            <a:chOff x="2870372" y="2273314"/>
            <a:chExt cx="621380" cy="31164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4BFDE6A-0CDB-448B-AA1D-BA82ECC0CED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30E82BE-2C30-4956-BA8D-CBE9ED000F3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9AE948A-7FEA-4AC6-9479-B1A135513B04}"/>
              </a:ext>
            </a:extLst>
          </p:cNvPr>
          <p:cNvGrpSpPr/>
          <p:nvPr/>
        </p:nvGrpSpPr>
        <p:grpSpPr>
          <a:xfrm>
            <a:off x="1955307" y="1645294"/>
            <a:ext cx="621380" cy="311644"/>
            <a:chOff x="2870372" y="2273314"/>
            <a:chExt cx="621380" cy="31164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D730A36-6AE5-4064-98D1-7E68DE5DFF01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5B3B730-025D-4A9F-83DA-8162EABDEE4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40DC6B-91EB-4E3E-895D-5590EE7E8CD3}"/>
              </a:ext>
            </a:extLst>
          </p:cNvPr>
          <p:cNvGrpSpPr/>
          <p:nvPr/>
        </p:nvGrpSpPr>
        <p:grpSpPr>
          <a:xfrm>
            <a:off x="2150229" y="2921462"/>
            <a:ext cx="621380" cy="311644"/>
            <a:chOff x="2870372" y="2273314"/>
            <a:chExt cx="621380" cy="31164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A82B08D-9502-47DF-8638-95BB6E474E5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6C511EF-D5B6-4943-A33F-6C08FF36CEA8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1192ECB-75D2-4D06-A7C6-3840AB23C704}"/>
              </a:ext>
            </a:extLst>
          </p:cNvPr>
          <p:cNvGrpSpPr/>
          <p:nvPr/>
        </p:nvGrpSpPr>
        <p:grpSpPr>
          <a:xfrm>
            <a:off x="745367" y="2577687"/>
            <a:ext cx="621380" cy="311644"/>
            <a:chOff x="2870372" y="2273314"/>
            <a:chExt cx="621380" cy="31164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9D0EA24-F288-4F41-B7E7-A0A428326FF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81EB07-05A0-4664-9F52-C9327CF1700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6EC8CFF-031B-45E4-9EB1-CFA13C5373D8}"/>
              </a:ext>
            </a:extLst>
          </p:cNvPr>
          <p:cNvGrpSpPr/>
          <p:nvPr/>
        </p:nvGrpSpPr>
        <p:grpSpPr>
          <a:xfrm>
            <a:off x="2985788" y="2320748"/>
            <a:ext cx="621380" cy="311644"/>
            <a:chOff x="2870372" y="2273314"/>
            <a:chExt cx="621380" cy="31164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BAE6C35-8383-48B6-AD10-85E48EBCEC7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B50D8CB-CEE3-4D68-8116-2BECE1131E37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1997C1E-B95A-4105-A9B3-FBC31B163603}"/>
              </a:ext>
            </a:extLst>
          </p:cNvPr>
          <p:cNvGrpSpPr/>
          <p:nvPr/>
        </p:nvGrpSpPr>
        <p:grpSpPr>
          <a:xfrm>
            <a:off x="1897552" y="2396025"/>
            <a:ext cx="621380" cy="311644"/>
            <a:chOff x="2870372" y="2273314"/>
            <a:chExt cx="621380" cy="31164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61BAF01-BD01-4846-B794-E4F3C6BFFA4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AC74F16-4B22-4D61-B5DB-8A960AA8FD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127CD239-ADF5-49F9-8180-93EB0FECD019}"/>
              </a:ext>
            </a:extLst>
          </p:cNvPr>
          <p:cNvSpPr/>
          <p:nvPr/>
        </p:nvSpPr>
        <p:spPr>
          <a:xfrm>
            <a:off x="1680486" y="27465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34907C-0CBA-494A-8822-D5AEE3B9E5F4}"/>
              </a:ext>
            </a:extLst>
          </p:cNvPr>
          <p:cNvSpPr/>
          <p:nvPr/>
        </p:nvSpPr>
        <p:spPr>
          <a:xfrm>
            <a:off x="2382114" y="255482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7B0E56-A210-4943-ADBF-106261F39388}"/>
              </a:ext>
            </a:extLst>
          </p:cNvPr>
          <p:cNvSpPr/>
          <p:nvPr/>
        </p:nvSpPr>
        <p:spPr>
          <a:xfrm>
            <a:off x="2963024" y="20493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94036F-9DAE-40A2-A85A-2AACC9F14DE2}"/>
              </a:ext>
            </a:extLst>
          </p:cNvPr>
          <p:cNvSpPr/>
          <p:nvPr/>
        </p:nvSpPr>
        <p:spPr>
          <a:xfrm>
            <a:off x="1328306" y="191943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7E29433-8F6A-439A-867D-9B31DF7D5083}"/>
              </a:ext>
            </a:extLst>
          </p:cNvPr>
          <p:cNvSpPr/>
          <p:nvPr/>
        </p:nvSpPr>
        <p:spPr>
          <a:xfrm>
            <a:off x="1158697" y="31673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384C169-3EC0-427B-99AF-5E66852982E5}"/>
              </a:ext>
            </a:extLst>
          </p:cNvPr>
          <p:cNvSpPr/>
          <p:nvPr/>
        </p:nvSpPr>
        <p:spPr>
          <a:xfrm>
            <a:off x="3250758" y="2994511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AE748B1-2FE4-4148-88DF-351D47969C5F}"/>
              </a:ext>
            </a:extLst>
          </p:cNvPr>
          <p:cNvSpPr/>
          <p:nvPr/>
        </p:nvSpPr>
        <p:spPr>
          <a:xfrm>
            <a:off x="2518932" y="333925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F61E69F-103B-4EDD-9FC8-A974B21ACED4}"/>
              </a:ext>
            </a:extLst>
          </p:cNvPr>
          <p:cNvSpPr/>
          <p:nvPr/>
        </p:nvSpPr>
        <p:spPr>
          <a:xfrm>
            <a:off x="3478547" y="194078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78325F-FAAA-4401-A08C-2CF3F4B64E0B}"/>
              </a:ext>
            </a:extLst>
          </p:cNvPr>
          <p:cNvSpPr/>
          <p:nvPr/>
        </p:nvSpPr>
        <p:spPr>
          <a:xfrm>
            <a:off x="1832886" y="28989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D2E0104-3CE0-40C0-8232-E08A87B2319A}"/>
              </a:ext>
            </a:extLst>
          </p:cNvPr>
          <p:cNvSpPr/>
          <p:nvPr/>
        </p:nvSpPr>
        <p:spPr>
          <a:xfrm>
            <a:off x="715470" y="244834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13238D8-3F00-47B9-B7B4-17DB3BBECEA2}"/>
              </a:ext>
            </a:extLst>
          </p:cNvPr>
          <p:cNvSpPr/>
          <p:nvPr/>
        </p:nvSpPr>
        <p:spPr>
          <a:xfrm>
            <a:off x="3687128" y="330681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E0448A2-3C22-41C7-9EC9-82E68D37DA08}"/>
              </a:ext>
            </a:extLst>
          </p:cNvPr>
          <p:cNvGrpSpPr/>
          <p:nvPr/>
        </p:nvGrpSpPr>
        <p:grpSpPr>
          <a:xfrm>
            <a:off x="614730" y="2995827"/>
            <a:ext cx="621380" cy="311644"/>
            <a:chOff x="2870372" y="2273314"/>
            <a:chExt cx="621380" cy="31164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EA93580-E35D-44EF-89F0-947E9D428F1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1A8262-6004-4394-AC1B-2C5FADFA58F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ABCD78E-B175-4207-B761-97675E35DC46}"/>
              </a:ext>
            </a:extLst>
          </p:cNvPr>
          <p:cNvGrpSpPr/>
          <p:nvPr/>
        </p:nvGrpSpPr>
        <p:grpSpPr>
          <a:xfrm>
            <a:off x="3369143" y="1774964"/>
            <a:ext cx="621380" cy="311644"/>
            <a:chOff x="2870372" y="2273314"/>
            <a:chExt cx="621380" cy="3116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9110579-289D-4F47-A00A-64E78F6D860B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95F691D-EAF9-4FF5-9A75-18AF05804C44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4228718-007C-470A-8C9E-4546047A2C1A}"/>
              </a:ext>
            </a:extLst>
          </p:cNvPr>
          <p:cNvGrpSpPr/>
          <p:nvPr/>
        </p:nvGrpSpPr>
        <p:grpSpPr>
          <a:xfrm>
            <a:off x="2996736" y="3086433"/>
            <a:ext cx="621380" cy="311644"/>
            <a:chOff x="2870372" y="2273314"/>
            <a:chExt cx="621380" cy="31164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6545DF-6978-4FC4-A1C0-53F3E7A6D0A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B941BF8-27ED-4B8A-B140-5FD6295C758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B3A6B24-26E0-4F15-BBF9-3D14D2D3D5EC}"/>
              </a:ext>
            </a:extLst>
          </p:cNvPr>
          <p:cNvGrpSpPr/>
          <p:nvPr/>
        </p:nvGrpSpPr>
        <p:grpSpPr>
          <a:xfrm>
            <a:off x="3376342" y="2320906"/>
            <a:ext cx="621380" cy="311644"/>
            <a:chOff x="2870372" y="2273314"/>
            <a:chExt cx="621380" cy="31164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A8340AB-F750-4050-98C7-994858415F0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021FD1-1421-4680-89ED-511772772F3F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1C5B9FF-CAB3-4512-9715-4C7E1B635505}"/>
              </a:ext>
            </a:extLst>
          </p:cNvPr>
          <p:cNvSpPr/>
          <p:nvPr/>
        </p:nvSpPr>
        <p:spPr>
          <a:xfrm>
            <a:off x="2624961" y="400247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35EF3C-E2E1-4B61-A6FA-71DE42144734}"/>
              </a:ext>
            </a:extLst>
          </p:cNvPr>
          <p:cNvGrpSpPr/>
          <p:nvPr/>
        </p:nvGrpSpPr>
        <p:grpSpPr>
          <a:xfrm>
            <a:off x="879453" y="3871103"/>
            <a:ext cx="621380" cy="311644"/>
            <a:chOff x="2870372" y="2273314"/>
            <a:chExt cx="621380" cy="31164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E82CD45-3A59-4228-82D4-6ED873959D8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1C34A81-D2E4-46B2-A646-07BC5F220F9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3964847-296E-42E7-B757-7428FB2B589E}"/>
              </a:ext>
            </a:extLst>
          </p:cNvPr>
          <p:cNvSpPr txBox="1"/>
          <p:nvPr/>
        </p:nvSpPr>
        <p:spPr>
          <a:xfrm>
            <a:off x="476150" y="42378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플레이어 시야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DEBAE-4D27-4657-B4DF-0FA3E39C48A6}"/>
              </a:ext>
            </a:extLst>
          </p:cNvPr>
          <p:cNvSpPr txBox="1"/>
          <p:nvPr/>
        </p:nvSpPr>
        <p:spPr>
          <a:xfrm>
            <a:off x="1853878" y="424369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이동중인 몬스터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3D8621D-99A0-464F-895C-3640EEFC7947}"/>
              </a:ext>
            </a:extLst>
          </p:cNvPr>
          <p:cNvGrpSpPr/>
          <p:nvPr/>
        </p:nvGrpSpPr>
        <p:grpSpPr>
          <a:xfrm>
            <a:off x="3172292" y="1722122"/>
            <a:ext cx="621380" cy="311644"/>
            <a:chOff x="2870372" y="2273314"/>
            <a:chExt cx="621380" cy="31164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A9A1602-8D1F-4456-AB4B-203B39B715F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56D55A-4F50-4795-A414-5BB441A629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36F1B6F-DB2D-48C0-A98D-C86B27E636A8}"/>
              </a:ext>
            </a:extLst>
          </p:cNvPr>
          <p:cNvGrpSpPr/>
          <p:nvPr/>
        </p:nvGrpSpPr>
        <p:grpSpPr>
          <a:xfrm>
            <a:off x="800994" y="2956093"/>
            <a:ext cx="621380" cy="311644"/>
            <a:chOff x="2870372" y="2273314"/>
            <a:chExt cx="621380" cy="31164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E1BDA07-CADB-454C-8345-AD4D06BE03D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4382EE0-015D-40AD-998F-FD986ED9B6F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245FE7A-84F8-4E20-B945-0C36F9909AC3}"/>
              </a:ext>
            </a:extLst>
          </p:cNvPr>
          <p:cNvSpPr/>
          <p:nvPr/>
        </p:nvSpPr>
        <p:spPr>
          <a:xfrm>
            <a:off x="492013" y="326773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8027254-B3E7-4961-9C25-A217341B58E4}"/>
              </a:ext>
            </a:extLst>
          </p:cNvPr>
          <p:cNvSpPr/>
          <p:nvPr/>
        </p:nvSpPr>
        <p:spPr>
          <a:xfrm>
            <a:off x="1878606" y="336211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35E82D0-7DB5-4A80-A309-CACA1CF3F9AA}"/>
              </a:ext>
            </a:extLst>
          </p:cNvPr>
          <p:cNvSpPr/>
          <p:nvPr/>
        </p:nvSpPr>
        <p:spPr>
          <a:xfrm>
            <a:off x="716115" y="300740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ACAF9D0-94B2-4F1D-80AD-800760557484}"/>
              </a:ext>
            </a:extLst>
          </p:cNvPr>
          <p:cNvSpPr/>
          <p:nvPr/>
        </p:nvSpPr>
        <p:spPr>
          <a:xfrm>
            <a:off x="2780987" y="243808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84FA979-8DAE-47C8-AE96-A1B99296C11D}"/>
              </a:ext>
            </a:extLst>
          </p:cNvPr>
          <p:cNvSpPr/>
          <p:nvPr/>
        </p:nvSpPr>
        <p:spPr>
          <a:xfrm>
            <a:off x="3990523" y="301940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E8FBDF7-2868-47AC-9D81-D9BFAEA29277}"/>
              </a:ext>
            </a:extLst>
          </p:cNvPr>
          <p:cNvSpPr/>
          <p:nvPr/>
        </p:nvSpPr>
        <p:spPr>
          <a:xfrm>
            <a:off x="3877995" y="252393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0D300D1-3C84-4381-8188-426B9656510D}"/>
              </a:ext>
            </a:extLst>
          </p:cNvPr>
          <p:cNvGrpSpPr/>
          <p:nvPr/>
        </p:nvGrpSpPr>
        <p:grpSpPr>
          <a:xfrm>
            <a:off x="5127633" y="1954139"/>
            <a:ext cx="6899415" cy="2367400"/>
            <a:chOff x="7509681" y="3304536"/>
            <a:chExt cx="6899415" cy="2808237"/>
          </a:xfrm>
        </p:grpSpPr>
        <p:sp>
          <p:nvSpPr>
            <p:cNvPr id="160" name="제목 1">
              <a:extLst>
                <a:ext uri="{FF2B5EF4-FFF2-40B4-BE49-F238E27FC236}">
                  <a16:creationId xmlns:a16="http://schemas.microsoft.com/office/drawing/2014/main" id="{10F263BF-8481-4038-AC9A-F34BDEA21A30}"/>
                </a:ext>
              </a:extLst>
            </p:cNvPr>
            <p:cNvSpPr txBox="1">
              <a:spLocks/>
            </p:cNvSpPr>
            <p:nvPr/>
          </p:nvSpPr>
          <p:spPr>
            <a:xfrm>
              <a:off x="7577567" y="3304536"/>
              <a:ext cx="6831529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몬스터 수면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주변에 </a:t>
              </a:r>
              <a:r>
                <a:rPr lang="en-US" altLang="ko-KR" sz="1600">
                  <a:solidFill>
                    <a:schemeClr val="bg1"/>
                  </a:solidFill>
                </a:rPr>
                <a:t>Player</a:t>
              </a:r>
              <a:r>
                <a:rPr lang="ko-KR" altLang="en-US" sz="1600">
                  <a:solidFill>
                    <a:schemeClr val="bg1"/>
                  </a:solidFill>
                </a:rPr>
                <a:t>가 없어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어떠한 행동을 취하지 않는 상태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불필요한 행동을 제한</a:t>
              </a:r>
              <a:r>
                <a:rPr lang="ko-KR" altLang="en-US" sz="1600">
                  <a:solidFill>
                    <a:schemeClr val="bg1"/>
                  </a:solidFill>
                </a:rPr>
                <a:t>해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서버의 부하</a:t>
              </a:r>
              <a:r>
                <a:rPr lang="ko-KR" altLang="en-US" sz="1600">
                  <a:solidFill>
                    <a:schemeClr val="bg1"/>
                  </a:solidFill>
                </a:rPr>
                <a:t>를 줄이기 위해 이용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성능 향상 </a:t>
              </a:r>
              <a:r>
                <a:rPr lang="en-US" altLang="ko-KR" sz="1600">
                  <a:solidFill>
                    <a:schemeClr val="bg1"/>
                  </a:solidFill>
                </a:rPr>
                <a:t>: Player</a:t>
              </a:r>
              <a:r>
                <a:rPr lang="ko-KR" altLang="en-US" sz="1600">
                  <a:solidFill>
                    <a:schemeClr val="bg1"/>
                  </a:solidFill>
                </a:rPr>
                <a:t>가 관측할 수 없는 몬스터는 </a:t>
              </a:r>
              <a:r>
                <a:rPr lang="en-US" altLang="ko-KR" sz="1600">
                  <a:solidFill>
                    <a:schemeClr val="bg1"/>
                  </a:solidFill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</a:rPr>
                <a:t>를 생성하지 않음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Player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이동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관측할 수 있는 몬스터 중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수면중인 몬스터를 깨움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몬스터 이동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몬스터를 관측할 수 있는 </a:t>
              </a:r>
              <a:r>
                <a:rPr lang="en-US" altLang="ko-KR" sz="1600">
                  <a:solidFill>
                    <a:schemeClr val="bg1"/>
                  </a:solidFill>
                </a:rPr>
                <a:t>Player</a:t>
              </a:r>
              <a:r>
                <a:rPr lang="ko-KR" altLang="en-US" sz="1600">
                  <a:solidFill>
                    <a:schemeClr val="bg1"/>
                  </a:solidFill>
                </a:rPr>
                <a:t>가 없는 경우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	      </a:t>
              </a:r>
              <a:r>
                <a:rPr lang="ko-KR" altLang="en-US" sz="1600">
                  <a:solidFill>
                    <a:schemeClr val="bg1"/>
                  </a:solidFill>
                </a:rPr>
                <a:t>초기 위치로 이동 후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 상태로 전환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228631C-CECF-48C1-969F-B13286FE6485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E06D38F5-751F-4F83-83EA-11ECEAA369B7}"/>
              </a:ext>
            </a:extLst>
          </p:cNvPr>
          <p:cNvSpPr/>
          <p:nvPr/>
        </p:nvSpPr>
        <p:spPr>
          <a:xfrm>
            <a:off x="4160406" y="40000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D16863-1C25-44FB-8786-4C53FF18C4B4}"/>
              </a:ext>
            </a:extLst>
          </p:cNvPr>
          <p:cNvSpPr txBox="1"/>
          <p:nvPr/>
        </p:nvSpPr>
        <p:spPr>
          <a:xfrm>
            <a:off x="3408437" y="424090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수면중인 몬스터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0900D2D-A19D-40A6-8BB3-4DD9A6C973B2}"/>
              </a:ext>
            </a:extLst>
          </p:cNvPr>
          <p:cNvSpPr/>
          <p:nvPr/>
        </p:nvSpPr>
        <p:spPr>
          <a:xfrm>
            <a:off x="2177176" y="18619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9118B3C-28A5-4AB8-964D-7CAA46A07CE0}"/>
              </a:ext>
            </a:extLst>
          </p:cNvPr>
          <p:cNvSpPr/>
          <p:nvPr/>
        </p:nvSpPr>
        <p:spPr>
          <a:xfrm>
            <a:off x="1866479" y="179845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3FB1543-D89D-45FA-95CF-998344F171B4}"/>
              </a:ext>
            </a:extLst>
          </p:cNvPr>
          <p:cNvSpPr/>
          <p:nvPr/>
        </p:nvSpPr>
        <p:spPr>
          <a:xfrm>
            <a:off x="1427138" y="211016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2523DFD-54E1-4F07-AE2D-EE57A1BFD295}"/>
              </a:ext>
            </a:extLst>
          </p:cNvPr>
          <p:cNvSpPr/>
          <p:nvPr/>
        </p:nvSpPr>
        <p:spPr>
          <a:xfrm>
            <a:off x="715243" y="198253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3F160C-C8F5-4BEF-BD9F-9BACEFB885AB}"/>
              </a:ext>
            </a:extLst>
          </p:cNvPr>
          <p:cNvSpPr/>
          <p:nvPr/>
        </p:nvSpPr>
        <p:spPr>
          <a:xfrm>
            <a:off x="1241907" y="2681003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77DCA1D-6CA5-4091-B918-13A1CAD47710}"/>
              </a:ext>
            </a:extLst>
          </p:cNvPr>
          <p:cNvSpPr/>
          <p:nvPr/>
        </p:nvSpPr>
        <p:spPr>
          <a:xfrm>
            <a:off x="3097834" y="317731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5D86329-001C-401C-8AA4-6384AF2ACC58}"/>
              </a:ext>
            </a:extLst>
          </p:cNvPr>
          <p:cNvSpPr/>
          <p:nvPr/>
        </p:nvSpPr>
        <p:spPr>
          <a:xfrm>
            <a:off x="2292118" y="31315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6AB60D1-1123-4B80-B3AC-07493E0F12E4}"/>
              </a:ext>
            </a:extLst>
          </p:cNvPr>
          <p:cNvSpPr/>
          <p:nvPr/>
        </p:nvSpPr>
        <p:spPr>
          <a:xfrm>
            <a:off x="2623435" y="271648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94D0E658-48D4-442D-922B-7F9036464BF3}"/>
              </a:ext>
            </a:extLst>
          </p:cNvPr>
          <p:cNvSpPr/>
          <p:nvPr/>
        </p:nvSpPr>
        <p:spPr>
          <a:xfrm>
            <a:off x="2159541" y="222587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3BBA331-B22C-422D-A9D5-3478409A82A6}"/>
              </a:ext>
            </a:extLst>
          </p:cNvPr>
          <p:cNvSpPr/>
          <p:nvPr/>
        </p:nvSpPr>
        <p:spPr>
          <a:xfrm>
            <a:off x="2528117" y="209191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A1A1DD0-6E30-4D39-A097-D5B0248644F9}"/>
              </a:ext>
            </a:extLst>
          </p:cNvPr>
          <p:cNvSpPr/>
          <p:nvPr/>
        </p:nvSpPr>
        <p:spPr>
          <a:xfrm>
            <a:off x="290071" y="4870413"/>
            <a:ext cx="11554270" cy="179121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903019-E69E-471C-99E4-870814EB2A91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527715" y="557939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EA0E00D-B86E-4A0C-A688-DD4AA34EC713}"/>
              </a:ext>
            </a:extLst>
          </p:cNvPr>
          <p:cNvSpPr txBox="1"/>
          <p:nvPr/>
        </p:nvSpPr>
        <p:spPr>
          <a:xfrm>
            <a:off x="11204541" y="54494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D6BA42E-2457-4603-A555-9009B3632602}"/>
              </a:ext>
            </a:extLst>
          </p:cNvPr>
          <p:cNvCxnSpPr>
            <a:cxnSpLocks/>
            <a:stCxn id="183" idx="2"/>
            <a:endCxn id="216" idx="0"/>
          </p:cNvCxnSpPr>
          <p:nvPr/>
        </p:nvCxnSpPr>
        <p:spPr>
          <a:xfrm>
            <a:off x="2148327" y="5335210"/>
            <a:ext cx="2531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73F174E-1614-40F3-B1B5-F5234F52CEE7}"/>
              </a:ext>
            </a:extLst>
          </p:cNvPr>
          <p:cNvSpPr txBox="1"/>
          <p:nvPr/>
        </p:nvSpPr>
        <p:spPr>
          <a:xfrm>
            <a:off x="1902105" y="50582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141434C-1B9A-4C0C-9F54-946928B8A9EF}"/>
              </a:ext>
            </a:extLst>
          </p:cNvPr>
          <p:cNvSpPr txBox="1"/>
          <p:nvPr/>
        </p:nvSpPr>
        <p:spPr>
          <a:xfrm>
            <a:off x="533529" y="55793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F035B6D-7B05-4AAE-A678-C924B545A4E4}"/>
              </a:ext>
            </a:extLst>
          </p:cNvPr>
          <p:cNvSpPr txBox="1"/>
          <p:nvPr/>
        </p:nvSpPr>
        <p:spPr>
          <a:xfrm>
            <a:off x="1857931" y="617471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B7B5A38-289D-4F78-A8CB-B33EAD41A6B2}"/>
              </a:ext>
            </a:extLst>
          </p:cNvPr>
          <p:cNvCxnSpPr>
            <a:cxnSpLocks/>
            <a:stCxn id="212" idx="2"/>
            <a:endCxn id="235" idx="0"/>
          </p:cNvCxnSpPr>
          <p:nvPr/>
        </p:nvCxnSpPr>
        <p:spPr>
          <a:xfrm flipH="1">
            <a:off x="6337363" y="5328829"/>
            <a:ext cx="2828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02CC1D8-3E12-4072-A90A-8CB805208674}"/>
              </a:ext>
            </a:extLst>
          </p:cNvPr>
          <p:cNvSpPr txBox="1"/>
          <p:nvPr/>
        </p:nvSpPr>
        <p:spPr>
          <a:xfrm>
            <a:off x="5731691" y="5051830"/>
            <a:ext cx="1217000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초기 위치 도착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A051F84-4916-44E2-9DED-B8E97E2C392F}"/>
              </a:ext>
            </a:extLst>
          </p:cNvPr>
          <p:cNvSpPr txBox="1"/>
          <p:nvPr/>
        </p:nvSpPr>
        <p:spPr>
          <a:xfrm>
            <a:off x="1999214" y="55935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88DCD73-03E8-4C54-89BF-155D4A49894D}"/>
              </a:ext>
            </a:extLst>
          </p:cNvPr>
          <p:cNvSpPr txBox="1"/>
          <p:nvPr/>
        </p:nvSpPr>
        <p:spPr>
          <a:xfrm>
            <a:off x="4795298" y="559741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D0E958B-519E-4803-9D1B-D65180082A9D}"/>
              </a:ext>
            </a:extLst>
          </p:cNvPr>
          <p:cNvSpPr txBox="1"/>
          <p:nvPr/>
        </p:nvSpPr>
        <p:spPr>
          <a:xfrm>
            <a:off x="580678" y="50582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몬스터 이동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A1F7F9A-3EAD-4DFE-97B0-2766E840BF54}"/>
              </a:ext>
            </a:extLst>
          </p:cNvPr>
          <p:cNvCxnSpPr>
            <a:cxnSpLocks/>
            <a:stCxn id="232" idx="2"/>
            <a:endCxn id="217" idx="0"/>
          </p:cNvCxnSpPr>
          <p:nvPr/>
        </p:nvCxnSpPr>
        <p:spPr>
          <a:xfrm>
            <a:off x="4933417" y="5332565"/>
            <a:ext cx="701" cy="26484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3039752-4D6E-42C9-9778-066E94F901C9}"/>
              </a:ext>
            </a:extLst>
          </p:cNvPr>
          <p:cNvSpPr txBox="1"/>
          <p:nvPr/>
        </p:nvSpPr>
        <p:spPr>
          <a:xfrm>
            <a:off x="4247973" y="5055566"/>
            <a:ext cx="137088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초기 위치로 이동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E8D4EE-5087-4174-B1F1-C91753F8E04D}"/>
              </a:ext>
            </a:extLst>
          </p:cNvPr>
          <p:cNvSpPr txBox="1"/>
          <p:nvPr/>
        </p:nvSpPr>
        <p:spPr>
          <a:xfrm>
            <a:off x="6198543" y="5599001"/>
            <a:ext cx="27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ADD218D-4643-409A-9257-FF56539E20C4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>
            <a:off x="10094782" y="5331310"/>
            <a:ext cx="2527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A7A980E-237F-4E35-A91B-E961026CF041}"/>
              </a:ext>
            </a:extLst>
          </p:cNvPr>
          <p:cNvSpPr txBox="1"/>
          <p:nvPr/>
        </p:nvSpPr>
        <p:spPr>
          <a:xfrm>
            <a:off x="9848560" y="50543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CBA187F-2D63-4554-A701-3DF58689F66B}"/>
              </a:ext>
            </a:extLst>
          </p:cNvPr>
          <p:cNvSpPr txBox="1"/>
          <p:nvPr/>
        </p:nvSpPr>
        <p:spPr>
          <a:xfrm>
            <a:off x="9945665" y="55896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5C03AA-882E-4930-915C-DA025251BB51}"/>
              </a:ext>
            </a:extLst>
          </p:cNvPr>
          <p:cNvSpPr txBox="1"/>
          <p:nvPr/>
        </p:nvSpPr>
        <p:spPr>
          <a:xfrm>
            <a:off x="3295394" y="55874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9118E882-A158-434A-B0A3-F9622D1786F0}"/>
              </a:ext>
            </a:extLst>
          </p:cNvPr>
          <p:cNvCxnSpPr>
            <a:cxnSpLocks/>
            <a:stCxn id="259" idx="2"/>
            <a:endCxn id="257" idx="0"/>
          </p:cNvCxnSpPr>
          <p:nvPr/>
        </p:nvCxnSpPr>
        <p:spPr>
          <a:xfrm flipH="1">
            <a:off x="3434214" y="5334958"/>
            <a:ext cx="1914" cy="25250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BB6C4E-F8A7-41C1-818D-61FA7805EDAA}"/>
              </a:ext>
            </a:extLst>
          </p:cNvPr>
          <p:cNvSpPr txBox="1"/>
          <p:nvPr/>
        </p:nvSpPr>
        <p:spPr>
          <a:xfrm>
            <a:off x="2673740" y="5057959"/>
            <a:ext cx="1524776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주변 플레이어 확인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76FD887-715E-41E2-99EF-B7A5314B6FDE}"/>
              </a:ext>
            </a:extLst>
          </p:cNvPr>
          <p:cNvSpPr txBox="1"/>
          <p:nvPr/>
        </p:nvSpPr>
        <p:spPr>
          <a:xfrm>
            <a:off x="8086302" y="5581754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이동</a:t>
            </a:r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등장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8CF6F3FB-A326-4BBF-BD8C-77AC606BA1BA}"/>
              </a:ext>
            </a:extLst>
          </p:cNvPr>
          <p:cNvCxnSpPr>
            <a:cxnSpLocks/>
            <a:stCxn id="264" idx="0"/>
            <a:endCxn id="273" idx="2"/>
          </p:cNvCxnSpPr>
          <p:nvPr/>
        </p:nvCxnSpPr>
        <p:spPr>
          <a:xfrm flipH="1" flipV="1">
            <a:off x="8863815" y="5337658"/>
            <a:ext cx="4111" cy="24409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6537460E-360E-438F-978D-CB7A0117AC36}"/>
              </a:ext>
            </a:extLst>
          </p:cNvPr>
          <p:cNvSpPr txBox="1"/>
          <p:nvPr/>
        </p:nvSpPr>
        <p:spPr>
          <a:xfrm>
            <a:off x="8540649" y="5060659"/>
            <a:ext cx="64633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깨어남</a:t>
            </a: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8AADE3D8-ABC0-418F-B415-43DC6543130F}"/>
              </a:ext>
            </a:extLst>
          </p:cNvPr>
          <p:cNvCxnSpPr>
            <a:cxnSpLocks/>
          </p:cNvCxnSpPr>
          <p:nvPr/>
        </p:nvCxnSpPr>
        <p:spPr>
          <a:xfrm>
            <a:off x="2144786" y="5858056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788F58FE-45F8-44E3-8B4F-ADB0FB681DA9}"/>
              </a:ext>
            </a:extLst>
          </p:cNvPr>
          <p:cNvCxnSpPr>
            <a:cxnSpLocks/>
          </p:cNvCxnSpPr>
          <p:nvPr/>
        </p:nvCxnSpPr>
        <p:spPr>
          <a:xfrm>
            <a:off x="3507449" y="5858752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7CFEB691-C5D7-4CC1-9E15-4F17B44B38FC}"/>
              </a:ext>
            </a:extLst>
          </p:cNvPr>
          <p:cNvCxnSpPr>
            <a:cxnSpLocks/>
          </p:cNvCxnSpPr>
          <p:nvPr/>
        </p:nvCxnSpPr>
        <p:spPr>
          <a:xfrm>
            <a:off x="4987766" y="5844058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9ECC762C-FE02-4527-B1FC-824CEF8D0FAF}"/>
              </a:ext>
            </a:extLst>
          </p:cNvPr>
          <p:cNvCxnSpPr>
            <a:cxnSpLocks/>
          </p:cNvCxnSpPr>
          <p:nvPr/>
        </p:nvCxnSpPr>
        <p:spPr>
          <a:xfrm>
            <a:off x="10133886" y="5883275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AF03E18B-89A9-4E0C-9C82-6EFD4A773719}"/>
              </a:ext>
            </a:extLst>
          </p:cNvPr>
          <p:cNvCxnSpPr>
            <a:cxnSpLocks/>
          </p:cNvCxnSpPr>
          <p:nvPr/>
        </p:nvCxnSpPr>
        <p:spPr>
          <a:xfrm flipV="1">
            <a:off x="3352520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B3674A07-E82E-4456-A5BF-3D469E89BF0C}"/>
              </a:ext>
            </a:extLst>
          </p:cNvPr>
          <p:cNvCxnSpPr>
            <a:cxnSpLocks/>
          </p:cNvCxnSpPr>
          <p:nvPr/>
        </p:nvCxnSpPr>
        <p:spPr>
          <a:xfrm flipV="1">
            <a:off x="4876924" y="5854499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350798C-2827-4961-84C0-5E2BC0783583}"/>
              </a:ext>
            </a:extLst>
          </p:cNvPr>
          <p:cNvCxnSpPr>
            <a:cxnSpLocks/>
          </p:cNvCxnSpPr>
          <p:nvPr/>
        </p:nvCxnSpPr>
        <p:spPr>
          <a:xfrm flipV="1">
            <a:off x="6332552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40DCBCC0-1A2E-4E41-ADFA-8642ABED604F}"/>
              </a:ext>
            </a:extLst>
          </p:cNvPr>
          <p:cNvCxnSpPr>
            <a:cxnSpLocks/>
          </p:cNvCxnSpPr>
          <p:nvPr/>
        </p:nvCxnSpPr>
        <p:spPr>
          <a:xfrm flipV="1">
            <a:off x="10019585" y="5859885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9EF192-FF13-4A71-956F-A658F589AC32}"/>
              </a:ext>
            </a:extLst>
          </p:cNvPr>
          <p:cNvSpPr txBox="1"/>
          <p:nvPr/>
        </p:nvSpPr>
        <p:spPr>
          <a:xfrm>
            <a:off x="7106583" y="5052299"/>
            <a:ext cx="137088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수면 상태로 전환</a:t>
            </a: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DC49A0B-99B6-4F5C-8A22-86DFC851D7EC}"/>
              </a:ext>
            </a:extLst>
          </p:cNvPr>
          <p:cNvCxnSpPr>
            <a:cxnSpLocks/>
            <a:stCxn id="212" idx="3"/>
            <a:endCxn id="292" idx="1"/>
          </p:cNvCxnSpPr>
          <p:nvPr/>
        </p:nvCxnSpPr>
        <p:spPr>
          <a:xfrm>
            <a:off x="6948691" y="5190330"/>
            <a:ext cx="157892" cy="46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5F7675B3-081F-4615-8A28-A2405DAE66A1}"/>
              </a:ext>
            </a:extLst>
          </p:cNvPr>
          <p:cNvCxnSpPr>
            <a:cxnSpLocks/>
          </p:cNvCxnSpPr>
          <p:nvPr/>
        </p:nvCxnSpPr>
        <p:spPr>
          <a:xfrm>
            <a:off x="8863814" y="5887094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>
            <a:extLst>
              <a:ext uri="{FF2B5EF4-FFF2-40B4-BE49-F238E27FC236}">
                <a16:creationId xmlns:a16="http://schemas.microsoft.com/office/drawing/2014/main" id="{2EC7A060-E78E-4A19-BC3B-03410F829444}"/>
              </a:ext>
            </a:extLst>
          </p:cNvPr>
          <p:cNvSpPr/>
          <p:nvPr/>
        </p:nvSpPr>
        <p:spPr>
          <a:xfrm>
            <a:off x="10680459" y="5732476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492F9F06-EED4-484E-92A8-A3D9B6DC931F}"/>
              </a:ext>
            </a:extLst>
          </p:cNvPr>
          <p:cNvSpPr/>
          <p:nvPr/>
        </p:nvSpPr>
        <p:spPr>
          <a:xfrm>
            <a:off x="10849108" y="5732954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83EBCFAE-8F59-47EA-84C5-A815EADF769D}"/>
              </a:ext>
            </a:extLst>
          </p:cNvPr>
          <p:cNvSpPr/>
          <p:nvPr/>
        </p:nvSpPr>
        <p:spPr>
          <a:xfrm>
            <a:off x="11017757" y="57332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C67B96E-43C2-4081-962D-226A6299813C}"/>
              </a:ext>
            </a:extLst>
          </p:cNvPr>
          <p:cNvSpPr txBox="1"/>
          <p:nvPr/>
        </p:nvSpPr>
        <p:spPr>
          <a:xfrm>
            <a:off x="412975" y="58908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몬스터 이동 이벤트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E1029A44-F498-4D85-8DE1-317808959906}"/>
              </a:ext>
            </a:extLst>
          </p:cNvPr>
          <p:cNvSpPr/>
          <p:nvPr/>
        </p:nvSpPr>
        <p:spPr>
          <a:xfrm>
            <a:off x="5463802" y="573199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DE93803-F11B-4EE4-89AA-F7B4D68DC7C4}"/>
              </a:ext>
            </a:extLst>
          </p:cNvPr>
          <p:cNvSpPr/>
          <p:nvPr/>
        </p:nvSpPr>
        <p:spPr>
          <a:xfrm>
            <a:off x="5632451" y="5732476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4835191-DD63-40CC-B7C1-2C146A525029}"/>
              </a:ext>
            </a:extLst>
          </p:cNvPr>
          <p:cNvSpPr/>
          <p:nvPr/>
        </p:nvSpPr>
        <p:spPr>
          <a:xfrm>
            <a:off x="5801100" y="5732809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BD3E176-A508-4410-B04C-6A926F053C1E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8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410163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CAS()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활용한 멀티스레드 성능 개선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13A50D4-97EE-441A-8F2F-F956E9550BB3}"/>
              </a:ext>
            </a:extLst>
          </p:cNvPr>
          <p:cNvGrpSpPr/>
          <p:nvPr/>
        </p:nvGrpSpPr>
        <p:grpSpPr>
          <a:xfrm>
            <a:off x="4732551" y="1534003"/>
            <a:ext cx="7076017" cy="1165938"/>
            <a:chOff x="7428412" y="5059572"/>
            <a:chExt cx="9087391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AA06E89-B2CB-4216-8724-4AF5120AC7D0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990996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Object::Hp </a:t>
              </a:r>
              <a:r>
                <a:rPr lang="en-US" altLang="ko-KR" sz="1600">
                  <a:solidFill>
                    <a:schemeClr val="bg1"/>
                  </a:solidFill>
                </a:rPr>
                <a:t>: Object</a:t>
              </a:r>
              <a:r>
                <a:rPr lang="ko-KR" altLang="en-US" sz="1600">
                  <a:solidFill>
                    <a:schemeClr val="bg1"/>
                  </a:solidFill>
                </a:rPr>
                <a:t>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체력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Object</a:t>
              </a:r>
              <a:r>
                <a:rPr lang="ko-KR" altLang="en-US" sz="1600">
                  <a:solidFill>
                    <a:schemeClr val="bg1"/>
                  </a:solidFill>
                </a:rPr>
                <a:t>는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동시에 여러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Object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에게 공격</a:t>
              </a:r>
              <a:r>
                <a:rPr lang="ko-KR" altLang="en-US" sz="1600">
                  <a:solidFill>
                    <a:schemeClr val="bg1"/>
                  </a:solidFill>
                </a:rPr>
                <a:t>받을 수 있어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std::</a:t>
              </a: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atomic_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int</a:t>
              </a:r>
              <a:r>
                <a:rPr lang="ko-KR" altLang="en-US" sz="1600">
                  <a:solidFill>
                    <a:schemeClr val="bg1"/>
                  </a:solidFill>
                </a:rPr>
                <a:t> 이용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CAS</a:t>
              </a: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_Hp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()</a:t>
              </a:r>
              <a:r>
                <a:rPr lang="ko-KR" altLang="en-US" sz="1600">
                  <a:solidFill>
                    <a:schemeClr val="bg1"/>
                  </a:solidFill>
                </a:rPr>
                <a:t>를 이용한 수정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BABBB7-9AC8-4AA1-9CA5-41988DCB526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763FE86-64FB-44A6-8304-1A7E91B0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75" y="1588688"/>
            <a:ext cx="2862038" cy="867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EF837F-C757-4CD5-BDEC-0DF050DCA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93" y="2557343"/>
            <a:ext cx="3137002" cy="229752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64D507-5639-41EE-B6AF-71EC0A33AF2B}"/>
              </a:ext>
            </a:extLst>
          </p:cNvPr>
          <p:cNvGrpSpPr/>
          <p:nvPr/>
        </p:nvGrpSpPr>
        <p:grpSpPr>
          <a:xfrm>
            <a:off x="4732551" y="2967916"/>
            <a:ext cx="6879059" cy="1641244"/>
            <a:chOff x="7428412" y="5059572"/>
            <a:chExt cx="8834446" cy="3460061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50931D5-0639-4A85-8333-3A434B34F37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73805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 상태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(sleep)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몬스터 이동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EVENT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를 한번만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생성</a:t>
              </a:r>
              <a:r>
                <a:rPr lang="ko-KR" altLang="en-US" sz="1600">
                  <a:solidFill>
                    <a:schemeClr val="bg1"/>
                  </a:solidFill>
                </a:rPr>
                <a:t>하기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</a:rPr>
                <a:t>위해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std::atomic_bool</a:t>
              </a:r>
              <a:r>
                <a:rPr lang="ko-KR" altLang="en-US" sz="1600">
                  <a:solidFill>
                    <a:schemeClr val="bg1"/>
                  </a:solidFill>
                </a:rPr>
                <a:t> 이용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    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가까워진 </a:t>
              </a:r>
              <a:r>
                <a:rPr lang="en-US" altLang="ko-KR" sz="1600">
                  <a:solidFill>
                    <a:schemeClr val="bg1"/>
                  </a:solidFill>
                </a:rPr>
                <a:t>Player</a:t>
              </a:r>
              <a:r>
                <a:rPr lang="ko-KR" altLang="en-US" sz="1600">
                  <a:solidFill>
                    <a:schemeClr val="bg1"/>
                  </a:solidFill>
                </a:rPr>
                <a:t> 중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</a:rPr>
                <a:t>한 명의 </a:t>
              </a:r>
              <a:r>
                <a:rPr lang="en-US" altLang="ko-KR" sz="1600">
                  <a:solidFill>
                    <a:schemeClr val="bg1"/>
                  </a:solidFill>
                </a:rPr>
                <a:t>Player</a:t>
              </a:r>
              <a:r>
                <a:rPr lang="ko-KR" altLang="en-US" sz="1600">
                  <a:solidFill>
                    <a:schemeClr val="bg1"/>
                  </a:solidFill>
                </a:rPr>
                <a:t>만 몬스터의 상태를 변경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CAS_Bool()</a:t>
              </a:r>
              <a:r>
                <a:rPr lang="ko-KR" altLang="en-US" sz="1600">
                  <a:solidFill>
                    <a:schemeClr val="bg1"/>
                  </a:solidFill>
                </a:rPr>
                <a:t>를 성공시킨 </a:t>
              </a:r>
              <a:r>
                <a:rPr lang="en-US" altLang="ko-KR" sz="1600">
                  <a:solidFill>
                    <a:schemeClr val="bg1"/>
                  </a:solidFill>
                </a:rPr>
                <a:t>Player</a:t>
              </a:r>
              <a:r>
                <a:rPr lang="ko-KR" altLang="en-US" sz="1600">
                  <a:solidFill>
                    <a:schemeClr val="bg1"/>
                  </a:solidFill>
                </a:rPr>
                <a:t>가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몬스터 이동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EVENT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생성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71F237-C572-40A1-8BA7-81D93B57D27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7CEB868-7036-485E-8CB9-16421FC1A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06" y="3429000"/>
            <a:ext cx="26955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986F19-3636-4744-9924-53688C896096}"/>
              </a:ext>
            </a:extLst>
          </p:cNvPr>
          <p:cNvGrpSpPr/>
          <p:nvPr/>
        </p:nvGrpSpPr>
        <p:grpSpPr>
          <a:xfrm>
            <a:off x="4732551" y="4873211"/>
            <a:ext cx="6879059" cy="1555730"/>
            <a:chOff x="7428412" y="5059572"/>
            <a:chExt cx="8834446" cy="3460061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A689D36F-B7BA-424A-A50E-D08702CE72B2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873805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Monster</a:t>
              </a:r>
              <a:r>
                <a:rPr lang="en-US" altLang="ko-KR" sz="1600" err="1">
                  <a:solidFill>
                    <a:schemeClr val="bg1"/>
                  </a:solidFill>
                </a:rPr>
                <a:t>_type1</a:t>
              </a:r>
              <a:r>
                <a:rPr lang="ko-KR" altLang="en-US" sz="1600">
                  <a:solidFill>
                    <a:schemeClr val="bg1"/>
                  </a:solidFill>
                </a:rPr>
                <a:t>의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target_player_id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타겟</a:t>
              </a:r>
              <a:r>
                <a:rPr lang="ko-KR" altLang="en-US" sz="1600">
                  <a:solidFill>
                    <a:schemeClr val="bg1"/>
                  </a:solidFill>
                </a:rPr>
                <a:t>으로 지정한 </a:t>
              </a:r>
              <a:r>
                <a:rPr lang="en-US" altLang="ko-KR" sz="1600">
                  <a:solidFill>
                    <a:schemeClr val="bg1"/>
                  </a:solidFill>
                </a:rPr>
                <a:t>Player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몬스터를 동시에 공격한 </a:t>
              </a:r>
              <a:r>
                <a:rPr lang="en-US" altLang="ko-KR" sz="1600">
                  <a:solidFill>
                    <a:schemeClr val="bg1"/>
                  </a:solidFill>
                </a:rPr>
                <a:t>Player</a:t>
              </a:r>
              <a:r>
                <a:rPr lang="ko-KR" altLang="en-US" sz="1600">
                  <a:solidFill>
                    <a:schemeClr val="bg1"/>
                  </a:solidFill>
                </a:rPr>
                <a:t> 중</a:t>
              </a:r>
              <a:r>
                <a:rPr lang="en-US" altLang="ko-KR" sz="1600">
                  <a:solidFill>
                    <a:schemeClr val="bg1"/>
                  </a:solidFill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타겟으로 지정할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한 명의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Player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를 판단</a:t>
              </a:r>
              <a:r>
                <a:rPr lang="ko-KR" altLang="en-US" sz="1600">
                  <a:solidFill>
                    <a:schemeClr val="bg1"/>
                  </a:solidFill>
                </a:rPr>
                <a:t>하기 위해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std::atomic_int</a:t>
              </a:r>
              <a:r>
                <a:rPr lang="ko-KR" altLang="en-US" sz="1600">
                  <a:solidFill>
                    <a:schemeClr val="bg1"/>
                  </a:solidFill>
                </a:rPr>
                <a:t> 이용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CAS_ID()</a:t>
              </a:r>
              <a:r>
                <a:rPr lang="ko-KR" altLang="en-US" sz="1600">
                  <a:solidFill>
                    <a:schemeClr val="bg1"/>
                  </a:solidFill>
                </a:rPr>
                <a:t>를 성공시킨 플레이어를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타겟</a:t>
              </a:r>
              <a:r>
                <a:rPr lang="ko-KR" altLang="en-US" sz="1600">
                  <a:solidFill>
                    <a:schemeClr val="bg1"/>
                  </a:solidFill>
                </a:rPr>
                <a:t>으로 지정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C9B5CF-7B30-43F4-965B-0F3C28C42858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ADFD978-044D-41C8-9DCD-4595C3BD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295" y="4978712"/>
            <a:ext cx="3238500" cy="8001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09811-7613-4F81-B088-1CABE0772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731" y="5853904"/>
            <a:ext cx="3095625" cy="2667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A4CAC75-796B-4223-ADDD-BBEF6E548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564" y="6136132"/>
            <a:ext cx="1825958" cy="22949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E1659E-42F6-4441-A4D2-00AAA9DB76E5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5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6459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4F6978-A12F-4E6C-8CC7-A0D76B1F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48" y="1474242"/>
            <a:ext cx="3699899" cy="28590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79FB45-EEDF-42B8-9F45-0357D10F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58" y="5229474"/>
            <a:ext cx="4405256" cy="12810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311858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</a:rPr>
              <a:t>·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CAS()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종류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와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활용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A2AB8E2-7B9A-47FF-B683-B7873B592BF5}"/>
              </a:ext>
            </a:extLst>
          </p:cNvPr>
          <p:cNvGrpSpPr/>
          <p:nvPr/>
        </p:nvGrpSpPr>
        <p:grpSpPr>
          <a:xfrm>
            <a:off x="8336877" y="2384803"/>
            <a:ext cx="2925488" cy="1135084"/>
            <a:chOff x="7428412" y="5059572"/>
            <a:chExt cx="3757062" cy="3460061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A7F78BC-E623-439C-9DEF-36771370DB54}"/>
                </a:ext>
              </a:extLst>
            </p:cNvPr>
            <p:cNvSpPr txBox="1">
              <a:spLocks/>
            </p:cNvSpPr>
            <p:nvPr/>
          </p:nvSpPr>
          <p:spPr>
            <a:xfrm>
              <a:off x="7524805" y="5059572"/>
              <a:ext cx="366066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Object::Hurt()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CAS_Hp()</a:t>
              </a:r>
              <a:r>
                <a:rPr lang="ko-KR" altLang="en-US" sz="1600">
                  <a:solidFill>
                    <a:schemeClr val="bg1"/>
                  </a:solidFill>
                </a:rPr>
                <a:t>를 이용한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Object::Hp</a:t>
              </a:r>
              <a:r>
                <a:rPr lang="ko-KR" altLang="en-US" sz="1600">
                  <a:solidFill>
                    <a:schemeClr val="bg1"/>
                  </a:solidFill>
                </a:rPr>
                <a:t> 감소 알고리즘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19B569B-6620-4E25-B148-9F5C5795E13D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189B52-20FF-4221-9474-06869A3AC762}"/>
              </a:ext>
            </a:extLst>
          </p:cNvPr>
          <p:cNvGrpSpPr/>
          <p:nvPr/>
        </p:nvGrpSpPr>
        <p:grpSpPr>
          <a:xfrm>
            <a:off x="8953458" y="3919871"/>
            <a:ext cx="2925488" cy="1136178"/>
            <a:chOff x="7428412" y="5059572"/>
            <a:chExt cx="3757063" cy="3460061"/>
          </a:xfrm>
        </p:grpSpPr>
        <p:sp>
          <p:nvSpPr>
            <p:cNvPr id="39" name="제목 1">
              <a:extLst>
                <a:ext uri="{FF2B5EF4-FFF2-40B4-BE49-F238E27FC236}">
                  <a16:creationId xmlns:a16="http://schemas.microsoft.com/office/drawing/2014/main" id="{FD47C64E-1027-4038-8AF1-A777FB34129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5" y="5059572"/>
              <a:ext cx="366067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Monster_Base::Awake()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CAS_bool()</a:t>
              </a:r>
              <a:r>
                <a:rPr lang="ko-KR" altLang="en-US" sz="1600">
                  <a:solidFill>
                    <a:schemeClr val="bg1"/>
                  </a:solidFill>
                </a:rPr>
                <a:t>을 이용한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  몬스터 상태 변경 알고리즘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DBCFDCA-CC9F-4B25-BD95-5E4B6F78597B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C9FB1D-9F8A-4624-B31D-494B7A14F8B8}"/>
              </a:ext>
            </a:extLst>
          </p:cNvPr>
          <p:cNvGrpSpPr/>
          <p:nvPr/>
        </p:nvGrpSpPr>
        <p:grpSpPr>
          <a:xfrm>
            <a:off x="8953458" y="5316184"/>
            <a:ext cx="3070264" cy="1097382"/>
            <a:chOff x="7428412" y="5059572"/>
            <a:chExt cx="3942992" cy="3460061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B4FB20E7-4CC7-4791-903B-FEAC2D6E7D1F}"/>
                </a:ext>
              </a:extLst>
            </p:cNvPr>
            <p:cNvSpPr txBox="1">
              <a:spLocks/>
            </p:cNvSpPr>
            <p:nvPr/>
          </p:nvSpPr>
          <p:spPr>
            <a:xfrm>
              <a:off x="7524805" y="5059572"/>
              <a:ext cx="384659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Monster_type1::Hurt()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CAS_ID()</a:t>
              </a:r>
              <a:r>
                <a:rPr lang="ko-KR" altLang="en-US" sz="1600">
                  <a:solidFill>
                    <a:schemeClr val="bg1"/>
                  </a:solidFill>
                </a:rPr>
                <a:t>를 이용한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  타겟 플레이어 변경 알고리즘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1E5D024-E267-4D29-9526-AB4689428E37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E6B3B1F2-0D19-4073-8C08-3CE12EB6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48" y="3653554"/>
            <a:ext cx="3910812" cy="106601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A4C1DDF-7688-49A6-A9EF-F536AADE0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48" y="2034476"/>
            <a:ext cx="3910812" cy="102101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4DD902B-1398-4EFE-8024-BC5E07D76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964" y="3118382"/>
            <a:ext cx="1425785" cy="1697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28CE78B-4784-42F6-9D7C-5552F1764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06" y="5253149"/>
            <a:ext cx="3961106" cy="10169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2C77EA8-AA23-42DB-81F4-123FBB775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7711" y="6341542"/>
            <a:ext cx="1447001" cy="1818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BE18E704-3B68-48F0-9C7A-4ED8BDF95669}"/>
              </a:ext>
            </a:extLst>
          </p:cNvPr>
          <p:cNvSpPr txBox="1">
            <a:spLocks/>
          </p:cNvSpPr>
          <p:nvPr/>
        </p:nvSpPr>
        <p:spPr>
          <a:xfrm>
            <a:off x="256448" y="1534135"/>
            <a:ext cx="1129118" cy="358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CAS_Hp()</a:t>
            </a: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196F3589-7F02-44C4-B0E3-E1E846362652}"/>
              </a:ext>
            </a:extLst>
          </p:cNvPr>
          <p:cNvSpPr txBox="1">
            <a:spLocks/>
          </p:cNvSpPr>
          <p:nvPr/>
        </p:nvSpPr>
        <p:spPr>
          <a:xfrm>
            <a:off x="256448" y="3212917"/>
            <a:ext cx="1129118" cy="358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CAS_bool()</a:t>
            </a: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5D155AB4-3391-4F1A-BD46-D290D5C82249}"/>
              </a:ext>
            </a:extLst>
          </p:cNvPr>
          <p:cNvSpPr txBox="1">
            <a:spLocks/>
          </p:cNvSpPr>
          <p:nvPr/>
        </p:nvSpPr>
        <p:spPr>
          <a:xfrm>
            <a:off x="273606" y="4816016"/>
            <a:ext cx="1129118" cy="358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CAS_ID()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37A41BA-129E-41DC-AAC2-D570606F12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64" y="1730085"/>
            <a:ext cx="1753090" cy="1881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D3D7AD-DFC7-4CD8-BC3A-5D2922CA5F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8309" y="3664716"/>
            <a:ext cx="2693013" cy="14500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ACD5A83-CB7E-4D32-AC25-AABACD39B07C}"/>
              </a:ext>
            </a:extLst>
          </p:cNvPr>
          <p:cNvSpPr txBox="1"/>
          <p:nvPr/>
        </p:nvSpPr>
        <p:spPr>
          <a:xfrm>
            <a:off x="6390510" y="4663563"/>
            <a:ext cx="2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4C0164-9D3F-4AE4-BCAC-A6E10981D3FB}"/>
              </a:ext>
            </a:extLst>
          </p:cNvPr>
          <p:cNvSpPr/>
          <p:nvPr/>
        </p:nvSpPr>
        <p:spPr>
          <a:xfrm>
            <a:off x="4896689" y="3239294"/>
            <a:ext cx="2901578" cy="191775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4296C7-BB3E-4C47-A910-A9088BE39A8F}"/>
              </a:ext>
            </a:extLst>
          </p:cNvPr>
          <p:cNvSpPr/>
          <p:nvPr/>
        </p:nvSpPr>
        <p:spPr>
          <a:xfrm>
            <a:off x="6410295" y="4742166"/>
            <a:ext cx="2405427" cy="191974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013BA8-08A7-41D8-B202-456AD5A7BAEC}"/>
              </a:ext>
            </a:extLst>
          </p:cNvPr>
          <p:cNvSpPr/>
          <p:nvPr/>
        </p:nvSpPr>
        <p:spPr>
          <a:xfrm>
            <a:off x="4864414" y="5937119"/>
            <a:ext cx="3475789" cy="183984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D7DDAB4-E9CA-41FF-A236-12E405032E41}"/>
              </a:ext>
            </a:extLst>
          </p:cNvPr>
          <p:cNvCxnSpPr>
            <a:cxnSpLocks/>
            <a:stCxn id="52" idx="3"/>
            <a:endCxn id="4" idx="1"/>
          </p:cNvCxnSpPr>
          <p:nvPr/>
        </p:nvCxnSpPr>
        <p:spPr>
          <a:xfrm>
            <a:off x="4167260" y="2544985"/>
            <a:ext cx="729429" cy="790197"/>
          </a:xfrm>
          <a:prstGeom prst="bentConnector3">
            <a:avLst>
              <a:gd name="adj1" fmla="val 2050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50C9F1F-CA2D-4C1B-975C-DBC645CDCC71}"/>
              </a:ext>
            </a:extLst>
          </p:cNvPr>
          <p:cNvCxnSpPr>
            <a:cxnSpLocks/>
            <a:stCxn id="50" idx="3"/>
            <a:endCxn id="34" idx="1"/>
          </p:cNvCxnSpPr>
          <p:nvPr/>
        </p:nvCxnSpPr>
        <p:spPr>
          <a:xfrm>
            <a:off x="4167260" y="4186559"/>
            <a:ext cx="2243035" cy="651594"/>
          </a:xfrm>
          <a:prstGeom prst="bentConnector3">
            <a:avLst>
              <a:gd name="adj1" fmla="val 683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BE99DE6-F6FD-489D-8721-DD6A97D58656}"/>
              </a:ext>
            </a:extLst>
          </p:cNvPr>
          <p:cNvCxnSpPr>
            <a:cxnSpLocks/>
            <a:stCxn id="55" idx="3"/>
            <a:endCxn id="35" idx="1"/>
          </p:cNvCxnSpPr>
          <p:nvPr/>
        </p:nvCxnSpPr>
        <p:spPr>
          <a:xfrm>
            <a:off x="4234712" y="5761627"/>
            <a:ext cx="629702" cy="267484"/>
          </a:xfrm>
          <a:prstGeom prst="bentConnector3">
            <a:avLst>
              <a:gd name="adj1" fmla="val 1583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98D869B-53AC-411C-B16C-081DA12210A2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3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B22833-29BB-4FF1-AB27-799FE0639181}"/>
              </a:ext>
            </a:extLst>
          </p:cNvPr>
          <p:cNvGrpSpPr/>
          <p:nvPr/>
        </p:nvGrpSpPr>
        <p:grpSpPr>
          <a:xfrm>
            <a:off x="3710705" y="1529679"/>
            <a:ext cx="8255622" cy="996323"/>
            <a:chOff x="7428412" y="5059572"/>
            <a:chExt cx="8255622" cy="3460061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516D1A6-1AE9-4AAA-8D68-454C4A1653C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사용 가능한 플레이어 오브젝트의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index(ID)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로그인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로그아웃한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Player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오브젝트를 재사용하기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4FB29A-6E39-496D-8040-146843FB3BC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B72A5E9-6EB2-426D-B0B0-0DD12452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1" y="1643537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3BD7F0-ACD9-442E-9EE8-8D26D41F881D}"/>
              </a:ext>
            </a:extLst>
          </p:cNvPr>
          <p:cNvGrpSpPr/>
          <p:nvPr/>
        </p:nvGrpSpPr>
        <p:grpSpPr>
          <a:xfrm>
            <a:off x="3984769" y="3929322"/>
            <a:ext cx="7855719" cy="2770840"/>
            <a:chOff x="7091953" y="2354800"/>
            <a:chExt cx="13840864" cy="2582948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95F6C125-15BD-46B4-808C-E8D3032D5399}"/>
                </a:ext>
              </a:extLst>
            </p:cNvPr>
            <p:cNvSpPr txBox="1">
              <a:spLocks/>
            </p:cNvSpPr>
            <p:nvPr/>
          </p:nvSpPr>
          <p:spPr>
            <a:xfrm>
              <a:off x="7172507" y="3228199"/>
              <a:ext cx="13760310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::Pop()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실행 가능한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반환하는 함수</a:t>
              </a:r>
              <a:endPara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try_pop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이후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  실행되지 못하는</a:t>
              </a:r>
              <a:r>
                <a:rPr lang="en-US" altLang="ko-KR" sz="12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는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로컬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</a:t>
              </a: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등록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스레드 소유의 실행 가능한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우선적으로 실행하기 위해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  tbb::concurrent_priority_queue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보다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먼저 검사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364E36-406B-4813-B854-FB1A7C41181E}"/>
                </a:ext>
              </a:extLst>
            </p:cNvPr>
            <p:cNvSpPr/>
            <p:nvPr/>
          </p:nvSpPr>
          <p:spPr>
            <a:xfrm flipH="1">
              <a:off x="7091953" y="2354800"/>
              <a:ext cx="80552" cy="2582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9C35FF-A6D3-4AB8-831E-7F6495DF873D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intel </a:t>
            </a:r>
            <a:r>
              <a:rPr lang="en-US" altLang="ko-KR" sz="160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TBB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(Threading Building Block)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활용한 멀티스레드 성능 개선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876AD-976C-4BAC-97E9-74BF9E17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54" y="3032178"/>
            <a:ext cx="4277524" cy="7792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68FCEA-FC30-4B26-A5E0-4EE64B81C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198" y="2777845"/>
            <a:ext cx="3537803" cy="7181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CD5CC0-92F3-46EF-8FB5-5E6E7EFA8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77" y="3930343"/>
            <a:ext cx="3382053" cy="2770839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50525B-2E9D-4FB8-9F1F-2079C010B8CA}"/>
              </a:ext>
            </a:extLst>
          </p:cNvPr>
          <p:cNvGrpSpPr/>
          <p:nvPr/>
        </p:nvGrpSpPr>
        <p:grpSpPr>
          <a:xfrm>
            <a:off x="5750076" y="2765609"/>
            <a:ext cx="5890002" cy="1102442"/>
            <a:chOff x="7091955" y="3228199"/>
            <a:chExt cx="10377500" cy="1709549"/>
          </a:xfrm>
        </p:grpSpPr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3EF06C9F-9A40-4448-87C7-82A04FCC0120}"/>
                </a:ext>
              </a:extLst>
            </p:cNvPr>
            <p:cNvSpPr txBox="1">
              <a:spLocks/>
            </p:cNvSpPr>
            <p:nvPr/>
          </p:nvSpPr>
          <p:spPr>
            <a:xfrm>
              <a:off x="7172512" y="3228199"/>
              <a:ext cx="10296943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process</a:t>
              </a:r>
              <a:r>
                <a:rPr lang="en-US" altLang="ko-KR" sz="1600" err="1">
                  <a:solidFill>
                    <a:schemeClr val="bg1"/>
                  </a:solidFill>
                  <a:latin typeface="+mn-lt"/>
                </a:rPr>
                <a:t>_time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실행 시간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순서로 정렬하기 위해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  tbb::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EEEEEC6-99ED-4C38-B6B6-1DDFD6C38F47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E78895F-8B10-4C4B-87A7-99BC4AA78271}"/>
              </a:ext>
            </a:extLst>
          </p:cNvPr>
          <p:cNvSpPr/>
          <p:nvPr/>
        </p:nvSpPr>
        <p:spPr>
          <a:xfrm>
            <a:off x="4127079" y="4007976"/>
            <a:ext cx="7559550" cy="8102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tbb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::</a:t>
            </a:r>
            <a:r>
              <a:rPr lang="en-US" altLang="ko-KR" sz="140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concurrent_priority_queue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 err="1">
                <a:solidFill>
                  <a:schemeClr val="bg1"/>
                </a:solidFill>
                <a:latin typeface="+mn-lt"/>
              </a:rPr>
              <a:t>Timer_Manager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컨테이너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std::</a:t>
            </a:r>
            <a:r>
              <a:rPr lang="en-US" altLang="ko-KR" sz="140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priority_queue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 err="1">
                <a:solidFill>
                  <a:schemeClr val="bg1"/>
                </a:solidFill>
                <a:latin typeface="+mn-lt"/>
              </a:rPr>
              <a:t>Timer_Manager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::Process()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실행하는 스레드의 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로컬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EVENT 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컨테이너</a:t>
            </a:r>
            <a:endParaRPr lang="ko-KR" altLang="en-US" sz="14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659A14-FA5A-45B7-B2BB-D68884AD195C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9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LFSP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활용한 멀티스레드에서의 메모리 관리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20210-235F-4C30-BD40-E3EE7396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59" y="1769923"/>
            <a:ext cx="5019675" cy="11144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273DCA-D2AC-4EC3-AD2B-E8E8020B8B8B}"/>
              </a:ext>
            </a:extLst>
          </p:cNvPr>
          <p:cNvGrpSpPr/>
          <p:nvPr/>
        </p:nvGrpSpPr>
        <p:grpSpPr>
          <a:xfrm>
            <a:off x="1220354" y="4280031"/>
            <a:ext cx="9652261" cy="431432"/>
            <a:chOff x="5940218" y="5141111"/>
            <a:chExt cx="5824330" cy="4314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8BAECC-FC0A-446D-8D66-9C9CB336724A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40A0A1-5741-47B6-B554-145A8BAB9AA3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095245-D75D-4BB8-970A-B99D5062B5F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338043" y="3769341"/>
            <a:ext cx="1" cy="9307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7C59F3-BADA-48D8-B7F3-A65295C6F63B}"/>
              </a:ext>
            </a:extLst>
          </p:cNvPr>
          <p:cNvSpPr txBox="1"/>
          <p:nvPr/>
        </p:nvSpPr>
        <p:spPr>
          <a:xfrm>
            <a:off x="3692000" y="3492342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MAX_PLAYER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F286F89-9580-44E7-872F-6D5723412B50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493566" y="3756977"/>
            <a:ext cx="0" cy="9369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396A5D-E0A9-47F7-A0FE-AB66A7F2ACBC}"/>
              </a:ext>
            </a:extLst>
          </p:cNvPr>
          <p:cNvSpPr txBox="1"/>
          <p:nvPr/>
        </p:nvSpPr>
        <p:spPr>
          <a:xfrm>
            <a:off x="5420462" y="3479978"/>
            <a:ext cx="214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MAX_MONSTER_TYPE1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C743F6-330C-421B-A73F-36BC97C0AAD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606026" y="3774503"/>
            <a:ext cx="0" cy="9369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8F13B0-7A73-400B-BEB3-6BC25588695A}"/>
              </a:ext>
            </a:extLst>
          </p:cNvPr>
          <p:cNvSpPr txBox="1"/>
          <p:nvPr/>
        </p:nvSpPr>
        <p:spPr>
          <a:xfrm>
            <a:off x="7664733" y="3497504"/>
            <a:ext cx="18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MAX_MONSTER_TYPE2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4B9C27-EF2B-4D3B-8879-0688E9CD1F9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794836" y="3774503"/>
            <a:ext cx="0" cy="9369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C851126-0F6A-4BE6-8DD0-0F21C411B652}"/>
              </a:ext>
            </a:extLst>
          </p:cNvPr>
          <p:cNvSpPr txBox="1"/>
          <p:nvPr/>
        </p:nvSpPr>
        <p:spPr>
          <a:xfrm>
            <a:off x="10148792" y="3274689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MAX_OBJECTS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DE0203-E9A9-4C8A-AD2B-495C0A91D08E}"/>
              </a:ext>
            </a:extLst>
          </p:cNvPr>
          <p:cNvSpPr txBox="1"/>
          <p:nvPr/>
        </p:nvSpPr>
        <p:spPr>
          <a:xfrm>
            <a:off x="9853543" y="3497504"/>
            <a:ext cx="18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MAX_MONSTER_TYPE3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956BEC-A12C-463F-8AFF-C98CD336441B}"/>
              </a:ext>
            </a:extLst>
          </p:cNvPr>
          <p:cNvGrpSpPr/>
          <p:nvPr/>
        </p:nvGrpSpPr>
        <p:grpSpPr>
          <a:xfrm>
            <a:off x="1209596" y="4979346"/>
            <a:ext cx="3117689" cy="431432"/>
            <a:chOff x="5940219" y="5141111"/>
            <a:chExt cx="2680010" cy="4314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96211-330A-47C5-B5DD-7A9E945E518D}"/>
                </a:ext>
              </a:extLst>
            </p:cNvPr>
            <p:cNvSpPr/>
            <p:nvPr/>
          </p:nvSpPr>
          <p:spPr>
            <a:xfrm>
              <a:off x="5940219" y="5141111"/>
              <a:ext cx="268001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AC80E88-3D8D-4FA5-B70E-70630B48A2B0}"/>
                </a:ext>
              </a:extLst>
            </p:cNvPr>
            <p:cNvSpPr/>
            <p:nvPr/>
          </p:nvSpPr>
          <p:spPr>
            <a:xfrm>
              <a:off x="5983358" y="5197801"/>
              <a:ext cx="2590637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2289D71-B3B8-42C7-89F5-D9D73AD3867A}"/>
              </a:ext>
            </a:extLst>
          </p:cNvPr>
          <p:cNvSpPr txBox="1"/>
          <p:nvPr/>
        </p:nvSpPr>
        <p:spPr>
          <a:xfrm>
            <a:off x="2106114" y="3913132"/>
            <a:ext cx="124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Player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118ED5-B0D9-4DC7-B1A4-DFE6C4E7F154}"/>
              </a:ext>
            </a:extLst>
          </p:cNvPr>
          <p:cNvSpPr txBox="1"/>
          <p:nvPr/>
        </p:nvSpPr>
        <p:spPr>
          <a:xfrm>
            <a:off x="4370884" y="3913132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Monster_type1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FB7A0-E560-4135-A283-3F95B3E75937}"/>
              </a:ext>
            </a:extLst>
          </p:cNvPr>
          <p:cNvSpPr txBox="1"/>
          <p:nvPr/>
        </p:nvSpPr>
        <p:spPr>
          <a:xfrm>
            <a:off x="6540401" y="3901058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Monster_type2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4FE39F-6D31-4019-83B2-4460D6067405}"/>
              </a:ext>
            </a:extLst>
          </p:cNvPr>
          <p:cNvSpPr txBox="1"/>
          <p:nvPr/>
        </p:nvSpPr>
        <p:spPr>
          <a:xfrm>
            <a:off x="8662246" y="3890052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Monster_type3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4DD416-2EBF-4F54-B535-13870FF0F14F}"/>
              </a:ext>
            </a:extLst>
          </p:cNvPr>
          <p:cNvSpPr txBox="1"/>
          <p:nvPr/>
        </p:nvSpPr>
        <p:spPr>
          <a:xfrm>
            <a:off x="291895" y="431108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B09E28-BDF1-4F2E-88EB-FC347D3C050D}"/>
              </a:ext>
            </a:extLst>
          </p:cNvPr>
          <p:cNvSpPr txBox="1"/>
          <p:nvPr/>
        </p:nvSpPr>
        <p:spPr>
          <a:xfrm>
            <a:off x="291500" y="4984756"/>
            <a:ext cx="9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players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F42C0C-12A1-492A-B786-808FFE4F2C42}"/>
              </a:ext>
            </a:extLst>
          </p:cNvPr>
          <p:cNvSpPr/>
          <p:nvPr/>
        </p:nvSpPr>
        <p:spPr>
          <a:xfrm>
            <a:off x="1242855" y="4318643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7BAE70-C444-4235-A1A6-64A3F0CEFE26}"/>
              </a:ext>
            </a:extLst>
          </p:cNvPr>
          <p:cNvSpPr/>
          <p:nvPr/>
        </p:nvSpPr>
        <p:spPr>
          <a:xfrm>
            <a:off x="1857390" y="4321827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DBACA61-E51A-4F20-BB0D-8E0F9518716E}"/>
              </a:ext>
            </a:extLst>
          </p:cNvPr>
          <p:cNvSpPr/>
          <p:nvPr/>
        </p:nvSpPr>
        <p:spPr>
          <a:xfrm>
            <a:off x="3708233" y="4319415"/>
            <a:ext cx="629810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84A9C7-417D-4790-8275-2D3DF3074108}"/>
              </a:ext>
            </a:extLst>
          </p:cNvPr>
          <p:cNvSpPr/>
          <p:nvPr/>
        </p:nvSpPr>
        <p:spPr>
          <a:xfrm>
            <a:off x="3092324" y="4318643"/>
            <a:ext cx="61781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nullptr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2445C3-E672-4082-B2F8-F262966C748E}"/>
              </a:ext>
            </a:extLst>
          </p:cNvPr>
          <p:cNvSpPr/>
          <p:nvPr/>
        </p:nvSpPr>
        <p:spPr>
          <a:xfrm>
            <a:off x="1240557" y="5017959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1A7EAB-71D8-48A3-8BFE-10EE40F97B86}"/>
              </a:ext>
            </a:extLst>
          </p:cNvPr>
          <p:cNvSpPr/>
          <p:nvPr/>
        </p:nvSpPr>
        <p:spPr>
          <a:xfrm>
            <a:off x="1865850" y="5021143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F29EA26-B2CD-4752-AE32-7DA470CA8F7B}"/>
              </a:ext>
            </a:extLst>
          </p:cNvPr>
          <p:cNvSpPr/>
          <p:nvPr/>
        </p:nvSpPr>
        <p:spPr>
          <a:xfrm>
            <a:off x="3705935" y="5018731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6983819-3A34-4564-8918-2127534C7809}"/>
              </a:ext>
            </a:extLst>
          </p:cNvPr>
          <p:cNvSpPr/>
          <p:nvPr/>
        </p:nvSpPr>
        <p:spPr>
          <a:xfrm>
            <a:off x="3079268" y="5017959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C7E657-24ED-4BF2-95ED-02251F6F4F1E}"/>
              </a:ext>
            </a:extLst>
          </p:cNvPr>
          <p:cNvSpPr txBox="1"/>
          <p:nvPr/>
        </p:nvSpPr>
        <p:spPr>
          <a:xfrm>
            <a:off x="2500133" y="4311081"/>
            <a:ext cx="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···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697CA0-E7BE-4619-97D0-2DB133B9687B}"/>
              </a:ext>
            </a:extLst>
          </p:cNvPr>
          <p:cNvSpPr txBox="1"/>
          <p:nvPr/>
        </p:nvSpPr>
        <p:spPr>
          <a:xfrm>
            <a:off x="2491791" y="4991260"/>
            <a:ext cx="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···</a:t>
            </a:r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6DA8AA2-0CAD-4025-B1E4-F50D2EBB039F}"/>
              </a:ext>
            </a:extLst>
          </p:cNvPr>
          <p:cNvCxnSpPr>
            <a:stCxn id="71" idx="0"/>
            <a:endCxn id="67" idx="2"/>
          </p:cNvCxnSpPr>
          <p:nvPr/>
        </p:nvCxnSpPr>
        <p:spPr>
          <a:xfrm flipV="1">
            <a:off x="1552319" y="4654772"/>
            <a:ext cx="2298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CEE3BDD-34CA-4ADA-BBAA-66B24251586A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H="1" flipV="1">
            <a:off x="2169152" y="4657956"/>
            <a:ext cx="8460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E56DEE5-E79A-4B2D-930C-0DE629651835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flipV="1">
            <a:off x="4017697" y="4655544"/>
            <a:ext cx="5441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8985D03-377A-4A27-A6C6-027DAE69D9E8}"/>
              </a:ext>
            </a:extLst>
          </p:cNvPr>
          <p:cNvGrpSpPr/>
          <p:nvPr/>
        </p:nvGrpSpPr>
        <p:grpSpPr>
          <a:xfrm>
            <a:off x="6086815" y="1597131"/>
            <a:ext cx="5308347" cy="1525582"/>
            <a:chOff x="7428412" y="5059572"/>
            <a:chExt cx="5308347" cy="3460061"/>
          </a:xfrm>
        </p:grpSpPr>
        <p:sp>
          <p:nvSpPr>
            <p:cNvPr id="89" name="제목 1">
              <a:extLst>
                <a:ext uri="{FF2B5EF4-FFF2-40B4-BE49-F238E27FC236}">
                  <a16:creationId xmlns:a16="http://schemas.microsoft.com/office/drawing/2014/main" id="{F5C25532-5DE4-4C22-9B96-9BB640C72B7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21195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objects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참조하는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일반 포인터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컨테이너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players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참조하는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컨테이너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8D99EA7-CF6F-47F3-83DF-187BB640BDFC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B96A386-F40C-4A8E-A77D-2760E65110DD}"/>
              </a:ext>
            </a:extLst>
          </p:cNvPr>
          <p:cNvGrpSpPr/>
          <p:nvPr/>
        </p:nvGrpSpPr>
        <p:grpSpPr>
          <a:xfrm>
            <a:off x="4513426" y="4861755"/>
            <a:ext cx="7470593" cy="1633304"/>
            <a:chOff x="7428412" y="5059572"/>
            <a:chExt cx="7307503" cy="3460061"/>
          </a:xfrm>
        </p:grpSpPr>
        <p:sp>
          <p:nvSpPr>
            <p:cNvPr id="96" name="제목 1">
              <a:extLst>
                <a:ext uri="{FF2B5EF4-FFF2-40B4-BE49-F238E27FC236}">
                  <a16:creationId xmlns:a16="http://schemas.microsoft.com/office/drawing/2014/main" id="{AD2E342A-86B4-4B6C-99F7-A4795571E004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721110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array::players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필요성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Player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로그인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로그아웃에서 메모리를 생성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(new) &amp;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해제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(delete)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할 때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        발생할 수 있는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댕글링 포인터와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ABA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문제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해결하기 위해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를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메모리를 해제하지 않아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가 필요하지 않음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BBCD7C-AFEB-4531-B83A-22EC526C4DA1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FBEDAAC-64E7-4B2F-9CF4-F1CEF1C49648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4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109975-C08C-49EE-AF29-D100ECFC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7" y="1432997"/>
            <a:ext cx="4251688" cy="15602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51EE27-BFB6-4AB6-A901-BF5F2970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6" y="4260270"/>
            <a:ext cx="4043762" cy="10358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5ABA08E-649D-4811-A107-B26D8B411FE5}"/>
              </a:ext>
            </a:extLst>
          </p:cNvPr>
          <p:cNvSpPr txBox="1"/>
          <p:nvPr/>
        </p:nvSpPr>
        <p:spPr>
          <a:xfrm>
            <a:off x="173256" y="916448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</a:rPr>
              <a:t>·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LFSP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600">
                <a:solidFill>
                  <a:schemeClr val="bg1"/>
                </a:solidFill>
              </a:rPr>
              <a:t>&amp;</a:t>
            </a:r>
            <a:r>
              <a:rPr lang="ko-KR" altLang="en-US" sz="1600">
                <a:solidFill>
                  <a:schemeClr val="bg1"/>
                </a:solidFill>
              </a:rPr>
              <a:t>소멸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42A71D-5C60-4E30-8DF3-259DAEE5A707}"/>
              </a:ext>
            </a:extLst>
          </p:cNvPr>
          <p:cNvGrpSpPr/>
          <p:nvPr/>
        </p:nvGrpSpPr>
        <p:grpSpPr>
          <a:xfrm>
            <a:off x="5243467" y="1644353"/>
            <a:ext cx="5440408" cy="1779810"/>
            <a:chOff x="7428412" y="5059572"/>
            <a:chExt cx="5440408" cy="3460061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380924FD-C7C9-4CD0-AA69-C12B635F8AF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5344013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생성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소멸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Login()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Player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참조하는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는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players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등록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	  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생성된 </a:t>
              </a: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는 </a:t>
              </a:r>
              <a:r>
                <a:rPr lang="en-US" altLang="ko-KR" sz="1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objects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에 등록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Logout()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objects &amp; players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참조 제거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92D193-B49C-4A85-9CBE-F5868A4326DC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56718B-500F-4A21-810B-96C49D6B3C9A}"/>
              </a:ext>
            </a:extLst>
          </p:cNvPr>
          <p:cNvGrpSpPr/>
          <p:nvPr/>
        </p:nvGrpSpPr>
        <p:grpSpPr>
          <a:xfrm>
            <a:off x="5238927" y="4680404"/>
            <a:ext cx="5892237" cy="414024"/>
            <a:chOff x="7428412" y="5059572"/>
            <a:chExt cx="5892237" cy="3460061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186605D2-C239-45E0-9F4A-0991ACE2ABA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5795842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Get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_Object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objects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일반 포인터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직접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참조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FDFF90-E8C9-4E5B-80F0-FEE502CA2BA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A6A6B6F-C0EE-479A-8F27-AB7266EBD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525" y="2861041"/>
            <a:ext cx="3258434" cy="7892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6C4AC7-6B42-41DE-82F6-E36CF7DD74FC}"/>
              </a:ext>
            </a:extLst>
          </p:cNvPr>
          <p:cNvSpPr txBox="1"/>
          <p:nvPr/>
        </p:nvSpPr>
        <p:spPr>
          <a:xfrm>
            <a:off x="163427" y="3732963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</a:rPr>
              <a:t>·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Object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와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Player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참조 방법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1BC2A49-1BC3-4E9E-923C-8881E2C8AEFE}"/>
              </a:ext>
            </a:extLst>
          </p:cNvPr>
          <p:cNvGrpSpPr/>
          <p:nvPr/>
        </p:nvGrpSpPr>
        <p:grpSpPr>
          <a:xfrm>
            <a:off x="5243467" y="5394962"/>
            <a:ext cx="6824515" cy="1208306"/>
            <a:chOff x="7428412" y="5059572"/>
            <a:chExt cx="6824515" cy="3460061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2438CB69-F35A-4FEC-BCBD-3B877376C113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672812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Get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_Player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players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간접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참조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Player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참조하는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새로운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  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이후 반환된</a:t>
              </a:r>
              <a:r>
                <a:rPr lang="ko-KR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LFSP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en-US" altLang="ko-KR" sz="1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에 접근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하기 위해서 </a:t>
              </a: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LFSP::get()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 이용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D67BFDF-88C3-40C1-AC05-B8E01F81EE4E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DA9E177-C9E1-43DE-9DFB-BDA8B8BF34D2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15B1056-C26E-4A18-91A7-17030A44C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90" y="5389006"/>
            <a:ext cx="4668114" cy="120830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83356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55717F2-04DB-4061-976E-7579C41B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4" y="3897270"/>
            <a:ext cx="4306646" cy="27268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8C148F-17FE-4B61-9F17-51533F4A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3" y="1437677"/>
            <a:ext cx="4093441" cy="232201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ABA08E-649D-4811-A107-B26D8B411FE5}"/>
              </a:ext>
            </a:extLst>
          </p:cNvPr>
          <p:cNvSpPr txBox="1"/>
          <p:nvPr/>
        </p:nvSpPr>
        <p:spPr>
          <a:xfrm>
            <a:off x="173256" y="937964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</a:rPr>
              <a:t>·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LFSP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알고리즘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749BD6B-38C6-4034-99BB-B9F9E099E976}"/>
              </a:ext>
            </a:extLst>
          </p:cNvPr>
          <p:cNvGrpSpPr/>
          <p:nvPr/>
        </p:nvGrpSpPr>
        <p:grpSpPr>
          <a:xfrm>
            <a:off x="5022237" y="1541339"/>
            <a:ext cx="6355530" cy="1963083"/>
            <a:chOff x="7428412" y="5059572"/>
            <a:chExt cx="6355530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B72AA87-6421-497F-8943-FC8EF1EEC90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6259136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Process_Receive()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클라이언트의 패킷을 확인하는 함수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1)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Get_Player()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참조하는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생성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2)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LFSP::get()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참조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3)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확인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및 컨텐츠 실행 </a:t>
              </a: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(Player </a:t>
              </a:r>
              <a:r>
                <a:rPr lang="ko-KR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포인터 이용</a:t>
              </a: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4)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모든 작업이 완료된 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1)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생성한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제거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2F386CF-7F0B-4128-BA39-1AA0436E2148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AF2B7B4-55BE-45B8-9CD5-F51855C33B2D}"/>
              </a:ext>
            </a:extLst>
          </p:cNvPr>
          <p:cNvGrpSpPr/>
          <p:nvPr/>
        </p:nvGrpSpPr>
        <p:grpSpPr>
          <a:xfrm>
            <a:off x="5020892" y="3748928"/>
            <a:ext cx="6801763" cy="2894445"/>
            <a:chOff x="7428411" y="2846163"/>
            <a:chExt cx="6924323" cy="5673470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25A9F242-C600-41FC-9EB1-9DE2913F179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5" y="4266653"/>
              <a:ext cx="6827929" cy="41897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Process__X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()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컨텐츠 실행 함수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1)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오브젝트의 컨텐츠 실행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2)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등록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및 후속 작업 실행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   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(vec_object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에 등록된 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Object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가 </a:t>
              </a:r>
              <a:r>
                <a:rPr lang="en-US" altLang="ko-KR" sz="1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라면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에 </a:t>
              </a: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를 등록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2)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컨텐츠 결과 전송</a:t>
              </a: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(vec_object</a:t>
              </a:r>
              <a:r>
                <a:rPr lang="ko-KR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이용</a:t>
              </a: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3)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모든 작업이 완료된 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vec</a:t>
              </a:r>
              <a:r>
                <a:rPr lang="en-US" altLang="ko-KR" sz="1600" err="1">
                  <a:solidFill>
                    <a:schemeClr val="bg1"/>
                  </a:solidFill>
                  <a:latin typeface="+mn-lt"/>
                </a:rPr>
                <a:t>_p_sp_players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등록된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제거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3BB79CB-E236-4B7D-A0C7-02D4F2F79FD8}"/>
                </a:ext>
              </a:extLst>
            </p:cNvPr>
            <p:cNvSpPr/>
            <p:nvPr/>
          </p:nvSpPr>
          <p:spPr>
            <a:xfrm flipH="1">
              <a:off x="7428411" y="2846163"/>
              <a:ext cx="46543" cy="5673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B127A7C-CEC6-4596-AB5B-4790E583C9B0}"/>
              </a:ext>
            </a:extLst>
          </p:cNvPr>
          <p:cNvSpPr txBox="1"/>
          <p:nvPr/>
        </p:nvSpPr>
        <p:spPr>
          <a:xfrm>
            <a:off x="616003" y="1717868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0E40A2-AD32-4FE9-916B-DA2776ED08F7}"/>
              </a:ext>
            </a:extLst>
          </p:cNvPr>
          <p:cNvSpPr txBox="1"/>
          <p:nvPr/>
        </p:nvSpPr>
        <p:spPr>
          <a:xfrm>
            <a:off x="616003" y="2170576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6C4677-6AC5-4C38-9555-13D178FCF719}"/>
              </a:ext>
            </a:extLst>
          </p:cNvPr>
          <p:cNvSpPr txBox="1"/>
          <p:nvPr/>
        </p:nvSpPr>
        <p:spPr>
          <a:xfrm>
            <a:off x="616003" y="3060030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77B7C7-435A-46C2-949F-52C3B9F32B95}"/>
              </a:ext>
            </a:extLst>
          </p:cNvPr>
          <p:cNvSpPr txBox="1"/>
          <p:nvPr/>
        </p:nvSpPr>
        <p:spPr>
          <a:xfrm>
            <a:off x="616003" y="3429193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4)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3A6FD-E2E5-40F3-ACAB-A00663F26EEA}"/>
              </a:ext>
            </a:extLst>
          </p:cNvPr>
          <p:cNvSpPr txBox="1"/>
          <p:nvPr/>
        </p:nvSpPr>
        <p:spPr>
          <a:xfrm>
            <a:off x="436599" y="425041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F755EB-E921-4586-B409-C960DCE89FAB}"/>
              </a:ext>
            </a:extLst>
          </p:cNvPr>
          <p:cNvSpPr txBox="1"/>
          <p:nvPr/>
        </p:nvSpPr>
        <p:spPr>
          <a:xfrm>
            <a:off x="626929" y="505158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B8F28-25A5-4FF5-810C-F2C6CE518F50}"/>
              </a:ext>
            </a:extLst>
          </p:cNvPr>
          <p:cNvSpPr txBox="1"/>
          <p:nvPr/>
        </p:nvSpPr>
        <p:spPr>
          <a:xfrm>
            <a:off x="626929" y="531377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29619C-C399-4EEC-9BB1-49671C163300}"/>
              </a:ext>
            </a:extLst>
          </p:cNvPr>
          <p:cNvSpPr txBox="1"/>
          <p:nvPr/>
        </p:nvSpPr>
        <p:spPr>
          <a:xfrm>
            <a:off x="626929" y="558326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4)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C66F50A-FE3B-4985-8D2F-F9CDC215402C}"/>
              </a:ext>
            </a:extLst>
          </p:cNvPr>
          <p:cNvSpPr/>
          <p:nvPr/>
        </p:nvSpPr>
        <p:spPr>
          <a:xfrm>
            <a:off x="5195818" y="3707331"/>
            <a:ext cx="6104761" cy="7317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>
              <a:lnSpc>
                <a:spcPct val="150000"/>
              </a:lnSpc>
            </a:pPr>
            <a:r>
              <a:rPr lang="en-US" altLang="ko-KR" sz="140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vec_object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컨텐츠에 영향을 받는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Object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담은 컨테이너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</a:t>
            </a:r>
            <a:r>
              <a:rPr lang="en-US" altLang="ko-KR" sz="140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_p_sp_players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vec_object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에 등록된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Player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의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LFSP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담은 컨테이너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776B14-862B-4975-80DC-15B1F1916217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133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F1F7EA3C-BB74-4E12-A9A3-B564DEA9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3" y="2638260"/>
            <a:ext cx="4808356" cy="38792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54598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쾌적한 게임 플레이 환경을 위한 클라이언트 프로그램에서의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좌표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보간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E02755-C717-4E8B-82C4-E4198B6E8C8D}"/>
              </a:ext>
            </a:extLst>
          </p:cNvPr>
          <p:cNvSpPr/>
          <p:nvPr/>
        </p:nvSpPr>
        <p:spPr>
          <a:xfrm>
            <a:off x="5948160" y="4554604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E265565-04B0-4D0E-908D-5340A74FB4C3}"/>
              </a:ext>
            </a:extLst>
          </p:cNvPr>
          <p:cNvSpPr/>
          <p:nvPr/>
        </p:nvSpPr>
        <p:spPr>
          <a:xfrm>
            <a:off x="8450873" y="4768870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D64CD-D56A-4F45-A2ED-006EA23588CD}"/>
              </a:ext>
            </a:extLst>
          </p:cNvPr>
          <p:cNvSpPr txBox="1"/>
          <p:nvPr/>
        </p:nvSpPr>
        <p:spPr>
          <a:xfrm>
            <a:off x="5878656" y="2752695"/>
            <a:ext cx="548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1)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 오차 </a:t>
            </a:r>
            <a:r>
              <a:rPr lang="en-US" altLang="ko-KR" sz="1600">
                <a:solidFill>
                  <a:schemeClr val="bg1"/>
                </a:solidFill>
              </a:rPr>
              <a:t>:</a:t>
            </a:r>
            <a:r>
              <a:rPr lang="ko-KR" altLang="en-US" sz="1600">
                <a:solidFill>
                  <a:schemeClr val="bg1"/>
                </a:solidFill>
              </a:rPr>
              <a:t> 일정한 시간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en-US" altLang="ko-KR" sz="1600" err="1">
                <a:solidFill>
                  <a:schemeClr val="bg1"/>
                </a:solidFill>
              </a:rPr>
              <a:t>500ms</a:t>
            </a:r>
            <a:r>
              <a:rPr lang="en-US" altLang="ko-KR" sz="1600">
                <a:solidFill>
                  <a:schemeClr val="bg1"/>
                </a:solidFill>
              </a:rPr>
              <a:t> * 2) </a:t>
            </a:r>
            <a:r>
              <a:rPr lang="ko-KR" altLang="en-US" sz="1600">
                <a:solidFill>
                  <a:schemeClr val="bg1"/>
                </a:solidFill>
              </a:rPr>
              <a:t>동안 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	           </a:t>
            </a:r>
            <a:r>
              <a:rPr lang="ko-KR" altLang="en-US" sz="1600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0B314-2B76-4696-B3BE-82720B9996F9}"/>
              </a:ext>
            </a:extLst>
          </p:cNvPr>
          <p:cNvSpPr txBox="1"/>
          <p:nvPr/>
        </p:nvSpPr>
        <p:spPr>
          <a:xfrm>
            <a:off x="5881394" y="4052168"/>
            <a:ext cx="511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3) </a:t>
            </a:r>
            <a:r>
              <a:rPr lang="ko-KR" altLang="en-US" sz="1600">
                <a:solidFill>
                  <a:schemeClr val="bg1"/>
                </a:solidFill>
              </a:rPr>
              <a:t>허용 오차를 벗어나면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>
                <a:solidFill>
                  <a:schemeClr val="bg1"/>
                </a:solidFill>
              </a:rPr>
              <a:t>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A4CFD-D9F1-4B1A-9534-8D638E8B9A7F}"/>
              </a:ext>
            </a:extLst>
          </p:cNvPr>
          <p:cNvSpPr txBox="1"/>
          <p:nvPr/>
        </p:nvSpPr>
        <p:spPr>
          <a:xfrm>
            <a:off x="5878656" y="3520287"/>
            <a:ext cx="524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2) </a:t>
            </a:r>
            <a:r>
              <a:rPr lang="ko-KR" altLang="en-US" sz="1600">
                <a:solidFill>
                  <a:schemeClr val="bg1"/>
                </a:solidFill>
              </a:rPr>
              <a:t>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와 서버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의 거리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47BAA-9667-4023-B9B8-B6A194B1E68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24502" y="5940940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1DD11-3485-44E8-A47A-C22C9E3DDA0D}"/>
              </a:ext>
            </a:extLst>
          </p:cNvPr>
          <p:cNvSpPr txBox="1"/>
          <p:nvPr/>
        </p:nvSpPr>
        <p:spPr>
          <a:xfrm>
            <a:off x="10686735" y="5787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120887-0C59-4D7C-B1E0-A7C1BA204FAF}"/>
              </a:ext>
            </a:extLst>
          </p:cNvPr>
          <p:cNvCxnSpPr>
            <a:cxnSpLocks/>
          </p:cNvCxnSpPr>
          <p:nvPr/>
        </p:nvCxnSpPr>
        <p:spPr>
          <a:xfrm flipV="1">
            <a:off x="8353511" y="5981551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27570-808F-4FA3-9FF5-3D5E5E1D8E5E}"/>
              </a:ext>
            </a:extLst>
          </p:cNvPr>
          <p:cNvSpPr txBox="1"/>
          <p:nvPr/>
        </p:nvSpPr>
        <p:spPr>
          <a:xfrm>
            <a:off x="6095935" y="6039511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DA0700-8165-42C8-969A-6AE8803BBBF3}"/>
              </a:ext>
            </a:extLst>
          </p:cNvPr>
          <p:cNvCxnSpPr>
            <a:cxnSpLocks/>
          </p:cNvCxnSpPr>
          <p:nvPr/>
        </p:nvCxnSpPr>
        <p:spPr>
          <a:xfrm flipH="1" flipV="1">
            <a:off x="9023063" y="5981551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6FCA63-BA99-48CA-A2C9-6A89DF2ADA8F}"/>
              </a:ext>
            </a:extLst>
          </p:cNvPr>
          <p:cNvSpPr txBox="1"/>
          <p:nvPr/>
        </p:nvSpPr>
        <p:spPr>
          <a:xfrm>
            <a:off x="8981198" y="6064849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8BF3A1-8238-472A-B7E7-169CFA7F2B69}"/>
              </a:ext>
            </a:extLst>
          </p:cNvPr>
          <p:cNvCxnSpPr>
            <a:cxnSpLocks/>
          </p:cNvCxnSpPr>
          <p:nvPr/>
        </p:nvCxnSpPr>
        <p:spPr>
          <a:xfrm flipV="1">
            <a:off x="6388818" y="5592375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F2FE2D-C81C-4712-8FDB-747E3061F1A5}"/>
              </a:ext>
            </a:extLst>
          </p:cNvPr>
          <p:cNvCxnSpPr>
            <a:cxnSpLocks/>
          </p:cNvCxnSpPr>
          <p:nvPr/>
        </p:nvCxnSpPr>
        <p:spPr>
          <a:xfrm flipV="1">
            <a:off x="8425669" y="4713353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D5FC4E-2E64-4462-9DD2-2C8ED9D61442}"/>
              </a:ext>
            </a:extLst>
          </p:cNvPr>
          <p:cNvCxnSpPr>
            <a:cxnSpLocks/>
          </p:cNvCxnSpPr>
          <p:nvPr/>
        </p:nvCxnSpPr>
        <p:spPr>
          <a:xfrm flipV="1">
            <a:off x="6388818" y="5564742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68A853-2B6B-4E04-9157-012DA91B0688}"/>
              </a:ext>
            </a:extLst>
          </p:cNvPr>
          <p:cNvCxnSpPr>
            <a:cxnSpLocks/>
          </p:cNvCxnSpPr>
          <p:nvPr/>
        </p:nvCxnSpPr>
        <p:spPr>
          <a:xfrm flipV="1">
            <a:off x="9023063" y="4713352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B58515-F153-433D-B79F-7EDC58E5C086}"/>
              </a:ext>
            </a:extLst>
          </p:cNvPr>
          <p:cNvSpPr txBox="1"/>
          <p:nvPr/>
        </p:nvSpPr>
        <p:spPr>
          <a:xfrm>
            <a:off x="6829083" y="484031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5E9D86-F878-48FE-B8E1-BAA9CFEAB758}"/>
              </a:ext>
            </a:extLst>
          </p:cNvPr>
          <p:cNvSpPr txBox="1"/>
          <p:nvPr/>
        </p:nvSpPr>
        <p:spPr>
          <a:xfrm>
            <a:off x="6829083" y="4621299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AA24BB-BD75-4908-9DD2-F18C0C325B4F}"/>
              </a:ext>
            </a:extLst>
          </p:cNvPr>
          <p:cNvCxnSpPr>
            <a:cxnSpLocks/>
          </p:cNvCxnSpPr>
          <p:nvPr/>
        </p:nvCxnSpPr>
        <p:spPr>
          <a:xfrm flipH="1" flipV="1">
            <a:off x="8425669" y="5603309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28C013-5C04-4E69-AFB5-AA84BDD0CDAB}"/>
              </a:ext>
            </a:extLst>
          </p:cNvPr>
          <p:cNvCxnSpPr>
            <a:cxnSpLocks/>
          </p:cNvCxnSpPr>
          <p:nvPr/>
        </p:nvCxnSpPr>
        <p:spPr>
          <a:xfrm flipV="1">
            <a:off x="9023063" y="5592375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25E81-E006-4AF9-B609-6DD9818ADB10}"/>
              </a:ext>
            </a:extLst>
          </p:cNvPr>
          <p:cNvSpPr txBox="1"/>
          <p:nvPr/>
        </p:nvSpPr>
        <p:spPr>
          <a:xfrm>
            <a:off x="9068923" y="5047848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B8B65EB-EE60-4175-9D57-F7268E58164C}"/>
              </a:ext>
            </a:extLst>
          </p:cNvPr>
          <p:cNvSpPr txBox="1">
            <a:spLocks/>
          </p:cNvSpPr>
          <p:nvPr/>
        </p:nvSpPr>
        <p:spPr>
          <a:xfrm>
            <a:off x="471775" y="1354484"/>
            <a:ext cx="10450691" cy="948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매 프레임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모든 오브젝트의 좌표를 업데이트하며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ko-KR" sz="160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서버에게 자신의 좌표를 전송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클라이언트의 오브젝트는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좌표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가 존재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8BD803-A199-41F5-8FD0-678ADB336204}"/>
              </a:ext>
            </a:extLst>
          </p:cNvPr>
          <p:cNvSpPr/>
          <p:nvPr/>
        </p:nvSpPr>
        <p:spPr>
          <a:xfrm>
            <a:off x="961526" y="5293453"/>
            <a:ext cx="1484276" cy="7411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D9FD-23A6-48E7-B633-DEC371F8F326}"/>
              </a:ext>
            </a:extLst>
          </p:cNvPr>
          <p:cNvSpPr txBox="1"/>
          <p:nvPr/>
        </p:nvSpPr>
        <p:spPr>
          <a:xfrm>
            <a:off x="2619640" y="5436279"/>
            <a:ext cx="273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좌표</a:t>
            </a:r>
            <a:r>
              <a:rPr lang="ko-KR" altLang="en-US" sz="1200">
                <a:solidFill>
                  <a:schemeClr val="bg1"/>
                </a:solidFill>
              </a:rPr>
              <a:t>와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200">
                <a:solidFill>
                  <a:schemeClr val="bg1"/>
                </a:solidFill>
              </a:rPr>
              <a:t>는 </a:t>
            </a:r>
            <a:endParaRPr lang="en-US" altLang="ko-KR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동일한 이동거리</a:t>
            </a:r>
            <a:r>
              <a:rPr lang="ko-KR" altLang="en-US" sz="1200">
                <a:solidFill>
                  <a:schemeClr val="bg1"/>
                </a:solidFill>
              </a:rPr>
              <a:t>로 수정</a:t>
            </a:r>
            <a:endParaRPr lang="en-US" altLang="ko-KR" sz="1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C01154-8AAF-4718-822A-EEB3780CB62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2445802" y="5664006"/>
            <a:ext cx="173838" cy="310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CDE00B1-78F8-424A-98B7-93DD4AAC3C9B}"/>
              </a:ext>
            </a:extLst>
          </p:cNvPr>
          <p:cNvSpPr txBox="1"/>
          <p:nvPr/>
        </p:nvSpPr>
        <p:spPr>
          <a:xfrm>
            <a:off x="739691" y="322357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C7C094-7F99-4EA6-999E-A00C0F479BBE}"/>
              </a:ext>
            </a:extLst>
          </p:cNvPr>
          <p:cNvSpPr txBox="1"/>
          <p:nvPr/>
        </p:nvSpPr>
        <p:spPr>
          <a:xfrm>
            <a:off x="739691" y="405975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4B2A0-ECC2-4065-9141-6D2AD8C26B6C}"/>
              </a:ext>
            </a:extLst>
          </p:cNvPr>
          <p:cNvSpPr txBox="1"/>
          <p:nvPr/>
        </p:nvSpPr>
        <p:spPr>
          <a:xfrm>
            <a:off x="739691" y="438624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6A9533B-35D1-4098-BB32-222D063F824A}"/>
              </a:ext>
            </a:extLst>
          </p:cNvPr>
          <p:cNvSpPr/>
          <p:nvPr/>
        </p:nvSpPr>
        <p:spPr>
          <a:xfrm>
            <a:off x="6558369" y="1869199"/>
            <a:ext cx="3970211" cy="62533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 좌표 </a:t>
            </a:r>
            <a:r>
              <a:rPr lang="en-US" altLang="ko-KR" sz="12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화면</a:t>
            </a:r>
            <a:r>
              <a:rPr lang="ko-KR" altLang="en-US" sz="1200">
                <a:solidFill>
                  <a:schemeClr val="bg1"/>
                </a:solidFill>
                <a:latin typeface="+mn-lt"/>
              </a:rPr>
              <a:t>에 보여지는 오브젝트의 위치</a:t>
            </a:r>
            <a:endParaRPr lang="en-US" altLang="ko-KR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좌표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200">
                <a:solidFill>
                  <a:schemeClr val="bg1"/>
                </a:solidFill>
                <a:latin typeface="+mn-lt"/>
              </a:rPr>
              <a:t>서버로부터 </a:t>
            </a:r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수신</a:t>
            </a:r>
            <a:r>
              <a:rPr lang="ko-KR" altLang="en-US" sz="1200">
                <a:solidFill>
                  <a:schemeClr val="bg1"/>
                </a:solidFill>
                <a:latin typeface="+mn-lt"/>
              </a:rPr>
              <a:t>한 오브젝트의 위치</a:t>
            </a:r>
            <a:endParaRPr lang="en-US" altLang="ko-KR" sz="12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BE30D2B-A336-4F1E-BE4C-313D7BF33057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70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44722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네트워크 트레픽을 고려한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프로토콜 설계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4645531" y="2191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968697" y="2560617"/>
            <a:ext cx="0" cy="31714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339922" y="2792803"/>
            <a:ext cx="3594028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122922" y="265430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공격 패킷 송신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</p:cNvCxnSpPr>
          <p:nvPr/>
        </p:nvCxnSpPr>
        <p:spPr>
          <a:xfrm flipH="1">
            <a:off x="1349907" y="3506290"/>
            <a:ext cx="3618790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9908" y="3506281"/>
            <a:ext cx="3629551" cy="1549887"/>
          </a:xfrm>
          <a:prstGeom prst="bentConnector3">
            <a:avLst>
              <a:gd name="adj1" fmla="val 1221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2A38A35-2160-4B17-A5B7-F1EF7239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70" y="4380286"/>
            <a:ext cx="1753440" cy="135177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159877-E51F-4C76-8ACF-FC3F6986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350" y="2907641"/>
            <a:ext cx="2178280" cy="11972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06A93B5-4578-4340-AD07-A3DC67CAC84A}"/>
              </a:ext>
            </a:extLst>
          </p:cNvPr>
          <p:cNvSpPr txBox="1"/>
          <p:nvPr/>
        </p:nvSpPr>
        <p:spPr>
          <a:xfrm>
            <a:off x="1068379" y="6150714"/>
            <a:ext cx="41818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수신 플레이어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종류</a:t>
            </a:r>
            <a:endParaRPr lang="ko-KR" altLang="en-US" sz="16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9405527-2378-4367-953E-562BA16E2CAE}"/>
              </a:ext>
            </a:extLst>
          </p:cNvPr>
          <p:cNvCxnSpPr>
            <a:cxnSpLocks/>
          </p:cNvCxnSpPr>
          <p:nvPr/>
        </p:nvCxnSpPr>
        <p:spPr>
          <a:xfrm flipH="1">
            <a:off x="5890043" y="1895488"/>
            <a:ext cx="1" cy="445152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879F02-D3F8-47C2-8A58-E68AEC205045}"/>
              </a:ext>
            </a:extLst>
          </p:cNvPr>
          <p:cNvSpPr txBox="1"/>
          <p:nvPr/>
        </p:nvSpPr>
        <p:spPr>
          <a:xfrm>
            <a:off x="544490" y="206858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C743B6-A914-4AF5-8157-A2AB0A852AA9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1315590" y="2437918"/>
            <a:ext cx="15333" cy="16319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928C797-4793-41B2-AF29-7E9456D890CD}"/>
              </a:ext>
            </a:extLst>
          </p:cNvPr>
          <p:cNvSpPr txBox="1"/>
          <p:nvPr/>
        </p:nvSpPr>
        <p:spPr>
          <a:xfrm>
            <a:off x="544490" y="4278641"/>
            <a:ext cx="157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B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4B373C4-705B-40FF-822D-DD1802849AED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1330923" y="4647973"/>
            <a:ext cx="0" cy="10840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55F0265-0A87-44AE-AE08-7510B5BA38F7}"/>
              </a:ext>
            </a:extLst>
          </p:cNvPr>
          <p:cNvSpPr txBox="1"/>
          <p:nvPr/>
        </p:nvSpPr>
        <p:spPr>
          <a:xfrm>
            <a:off x="352551" y="1308808"/>
            <a:ext cx="2649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·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패킷 종류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세분화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237FEF-E88B-43CF-8C5C-72F5A5EF80F0}"/>
              </a:ext>
            </a:extLst>
          </p:cNvPr>
          <p:cNvSpPr/>
          <p:nvPr/>
        </p:nvSpPr>
        <p:spPr>
          <a:xfrm>
            <a:off x="2629880" y="5056169"/>
            <a:ext cx="1275529" cy="155528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1ED677-CED3-4E72-A39A-8729D76C4E9D}"/>
              </a:ext>
            </a:extLst>
          </p:cNvPr>
          <p:cNvSpPr/>
          <p:nvPr/>
        </p:nvSpPr>
        <p:spPr>
          <a:xfrm>
            <a:off x="7867815" y="4370885"/>
            <a:ext cx="3121299" cy="1033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05B090-7106-414A-B410-4C5A3B47DF0A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508653" y="4887534"/>
            <a:ext cx="3591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2CFE315-16EC-4548-9070-CE479D27386F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10989114" y="4887534"/>
            <a:ext cx="165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E785476-443B-4DE1-A508-7321722F0992}"/>
              </a:ext>
            </a:extLst>
          </p:cNvPr>
          <p:cNvSpPr/>
          <p:nvPr/>
        </p:nvSpPr>
        <p:spPr>
          <a:xfrm>
            <a:off x="7950404" y="2368869"/>
            <a:ext cx="3034895" cy="10521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C63F32-F794-4B29-8F1D-BB9DC32A3F6B}"/>
              </a:ext>
            </a:extLst>
          </p:cNvPr>
          <p:cNvSpPr txBox="1"/>
          <p:nvPr/>
        </p:nvSpPr>
        <p:spPr>
          <a:xfrm>
            <a:off x="6729728" y="179486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58E7D2-05A2-4C98-87CF-EBBE360A5F41}"/>
              </a:ext>
            </a:extLst>
          </p:cNvPr>
          <p:cNvSpPr txBox="1"/>
          <p:nvPr/>
        </p:nvSpPr>
        <p:spPr>
          <a:xfrm>
            <a:off x="10830993" y="1794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01E43A7-3C6B-4B0B-B5DE-66D44C6E2C11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7500828" y="2164197"/>
            <a:ext cx="15333" cy="16319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6F30BFB-0B8E-463A-912B-BEE0424EBCFB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11152252" y="2164197"/>
            <a:ext cx="1907" cy="37537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9562E39-0777-447D-99F3-E09F7C2B9BE6}"/>
              </a:ext>
            </a:extLst>
          </p:cNvPr>
          <p:cNvSpPr txBox="1"/>
          <p:nvPr/>
        </p:nvSpPr>
        <p:spPr>
          <a:xfrm>
            <a:off x="7461141" y="6156270"/>
            <a:ext cx="3369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상황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고려한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종류</a:t>
            </a:r>
            <a:endParaRPr lang="ko-KR" altLang="en-US" sz="160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204F120A-7207-4167-B870-56835E822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625" y="1959539"/>
            <a:ext cx="1100590" cy="9004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DEDF6CDC-04CE-4CF2-81E7-1B3554A8A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740" y="2901339"/>
            <a:ext cx="1914360" cy="8938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9CD820E2-B29F-4B5C-8259-CDE16F7BD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620" y="3928479"/>
            <a:ext cx="1120600" cy="9138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ECF60BBE-F3C0-443E-A61D-2474E86E4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2740" y="4910767"/>
            <a:ext cx="1914360" cy="10072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6FECA5F-2B75-427C-BC70-58D4BC692567}"/>
              </a:ext>
            </a:extLst>
          </p:cNvPr>
          <p:cNvSpPr txBox="1"/>
          <p:nvPr/>
        </p:nvSpPr>
        <p:spPr>
          <a:xfrm>
            <a:off x="6247989" y="27506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이동 패킷 송신</a:t>
            </a:r>
            <a:endParaRPr lang="en-US" altLang="ko-KR" sz="1200">
              <a:solidFill>
                <a:schemeClr val="bg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825B34-DAF9-44F0-BA30-B513DD0FB885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985299" y="2894968"/>
            <a:ext cx="143843" cy="63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13EB581-4309-45CD-80F3-9E50FD2EA25B}"/>
              </a:ext>
            </a:extLst>
          </p:cNvPr>
          <p:cNvCxnSpPr>
            <a:cxnSpLocks/>
            <a:stCxn id="93" idx="3"/>
            <a:endCxn id="83" idx="1"/>
          </p:cNvCxnSpPr>
          <p:nvPr/>
        </p:nvCxnSpPr>
        <p:spPr>
          <a:xfrm>
            <a:off x="7464989" y="2889135"/>
            <a:ext cx="485415" cy="58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68F3292-B11D-4DDB-85FB-D76E6144731A}"/>
              </a:ext>
            </a:extLst>
          </p:cNvPr>
          <p:cNvSpPr txBox="1"/>
          <p:nvPr/>
        </p:nvSpPr>
        <p:spPr>
          <a:xfrm>
            <a:off x="10038770" y="3446317"/>
            <a:ext cx="1054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 변경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F69390-5C33-48FC-AB78-FD0B941B85F3}"/>
              </a:ext>
            </a:extLst>
          </p:cNvPr>
          <p:cNvSpPr txBox="1"/>
          <p:nvPr/>
        </p:nvSpPr>
        <p:spPr>
          <a:xfrm>
            <a:off x="10458960" y="4074320"/>
            <a:ext cx="530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40FC04-B3B2-4087-B878-504B20C159EB}"/>
              </a:ext>
            </a:extLst>
          </p:cNvPr>
          <p:cNvSpPr txBox="1"/>
          <p:nvPr/>
        </p:nvSpPr>
        <p:spPr>
          <a:xfrm>
            <a:off x="10460435" y="2086853"/>
            <a:ext cx="530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098AF1D-E4A0-47E4-A6B6-4C842F9F38D1}"/>
              </a:ext>
            </a:extLst>
          </p:cNvPr>
          <p:cNvSpPr txBox="1"/>
          <p:nvPr/>
        </p:nvSpPr>
        <p:spPr>
          <a:xfrm>
            <a:off x="10019559" y="5404183"/>
            <a:ext cx="1054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 변경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A50C230-C38E-49F0-8537-F1D5987476DA}"/>
              </a:ext>
            </a:extLst>
          </p:cNvPr>
          <p:cNvSpPr txBox="1"/>
          <p:nvPr/>
        </p:nvSpPr>
        <p:spPr>
          <a:xfrm>
            <a:off x="6729728" y="39177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B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6A927D6-34B1-4603-8230-4BA12E26F847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7514480" y="4287119"/>
            <a:ext cx="1681" cy="16308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158794A-029F-43AB-9BA7-9B737B0D614F}"/>
              </a:ext>
            </a:extLst>
          </p:cNvPr>
          <p:cNvSpPr/>
          <p:nvPr/>
        </p:nvSpPr>
        <p:spPr>
          <a:xfrm>
            <a:off x="8337719" y="3468943"/>
            <a:ext cx="1641677" cy="148408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E5106-908E-4515-8C3E-121E6ABADAE5}"/>
              </a:ext>
            </a:extLst>
          </p:cNvPr>
          <p:cNvSpPr/>
          <p:nvPr/>
        </p:nvSpPr>
        <p:spPr>
          <a:xfrm>
            <a:off x="8337719" y="5612735"/>
            <a:ext cx="1641677" cy="148408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1F5227D-B98C-484E-909F-C00A4C739BD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6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934BB31-CAC4-4BCA-A7BE-CEA3A7EB68C3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969001" y="4118940"/>
            <a:ext cx="38160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4260313" y="3158093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클라이언트 </a:t>
            </a:r>
            <a:r>
              <a:rPr lang="en-US" altLang="ko-KR" sz="1600">
                <a:solidFill>
                  <a:schemeClr val="bg1"/>
                </a:solidFill>
              </a:rPr>
              <a:t>A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8490736" y="31580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969001" y="3496647"/>
            <a:ext cx="0" cy="9677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788254" y="3496647"/>
            <a:ext cx="0" cy="2047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4284386" y="455484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클라이언트 </a:t>
            </a:r>
            <a:r>
              <a:rPr lang="en-US" altLang="ko-KR" sz="1600">
                <a:solidFill>
                  <a:schemeClr val="bg1"/>
                </a:solidFill>
              </a:rPr>
              <a:t>B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4985860" y="4893403"/>
            <a:ext cx="0" cy="5502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953093" y="3769617"/>
            <a:ext cx="3804647" cy="458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6472447" y="346183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이동 패킷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0954D-266C-4907-B124-2673CC8D14A8}"/>
              </a:ext>
            </a:extLst>
          </p:cNvPr>
          <p:cNvSpPr txBox="1"/>
          <p:nvPr/>
        </p:nvSpPr>
        <p:spPr>
          <a:xfrm>
            <a:off x="2119257" y="3615728"/>
            <a:ext cx="283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쿨타임 확인 후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 이동 패킷 송신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75C95-9CFC-44AE-BEB2-17A473AFA5F8}"/>
              </a:ext>
            </a:extLst>
          </p:cNvPr>
          <p:cNvSpPr txBox="1"/>
          <p:nvPr/>
        </p:nvSpPr>
        <p:spPr>
          <a:xfrm>
            <a:off x="8785086" y="3965051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 오차를 벗어나지 않은 경우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248D0-73FD-43CF-8A1A-00380D36D6C0}"/>
              </a:ext>
            </a:extLst>
          </p:cNvPr>
          <p:cNvSpPr txBox="1"/>
          <p:nvPr/>
        </p:nvSpPr>
        <p:spPr>
          <a:xfrm>
            <a:off x="8796292" y="5135848"/>
            <a:ext cx="281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허용 오차를 벗어난 경우</a:t>
            </a:r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05027BF-B5C1-407C-B010-C9E96F36E905}"/>
              </a:ext>
            </a:extLst>
          </p:cNvPr>
          <p:cNvSpPr/>
          <p:nvPr/>
        </p:nvSpPr>
        <p:spPr>
          <a:xfrm>
            <a:off x="5391868" y="3848712"/>
            <a:ext cx="523499" cy="552251"/>
          </a:xfrm>
          <a:prstGeom prst="mathMultiply">
            <a:avLst>
              <a:gd name="adj1" fmla="val 113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3C6DE41-20A5-4B31-A42A-AC54459B2BD6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4969002" y="4300343"/>
            <a:ext cx="3827291" cy="98939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DECFF80-7162-4903-8EE4-FDFBF3DFDD2C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5013478" y="4118940"/>
            <a:ext cx="3771609" cy="940128"/>
          </a:xfrm>
          <a:prstGeom prst="bentConnector3">
            <a:avLst>
              <a:gd name="adj1" fmla="val 64547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5D63305-AE71-49A4-8AEC-5785D1B2482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013478" y="5289737"/>
            <a:ext cx="378281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655E7FF-14D6-4AA2-9673-7365D615A3C5}"/>
              </a:ext>
            </a:extLst>
          </p:cNvPr>
          <p:cNvSpPr txBox="1"/>
          <p:nvPr/>
        </p:nvSpPr>
        <p:spPr>
          <a:xfrm>
            <a:off x="201939" y="964560"/>
            <a:ext cx="2390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·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패킷 송수신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최소화 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046F233-4549-4BD2-880D-0BB090E6DAA4}"/>
              </a:ext>
            </a:extLst>
          </p:cNvPr>
          <p:cNvSpPr/>
          <p:nvPr/>
        </p:nvSpPr>
        <p:spPr>
          <a:xfrm>
            <a:off x="611765" y="4937406"/>
            <a:ext cx="4067813" cy="153303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bg1"/>
                </a:solidFill>
              </a:rPr>
              <a:t>클라이언트의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이동 패킷</a:t>
            </a:r>
            <a:endParaRPr lang="en-US" altLang="ko-KR" sz="14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- </a:t>
            </a:r>
            <a:r>
              <a:rPr lang="ko-KR" altLang="en-US" sz="1400">
                <a:solidFill>
                  <a:schemeClr val="bg1"/>
                </a:solidFill>
              </a:rPr>
              <a:t>플레이어가 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목적지에 도달</a:t>
            </a:r>
            <a:r>
              <a:rPr lang="ko-KR" altLang="en-US" sz="1400">
                <a:solidFill>
                  <a:schemeClr val="bg1"/>
                </a:solidFill>
              </a:rPr>
              <a:t>할 때까지 송신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- </a:t>
            </a:r>
            <a:r>
              <a:rPr lang="ko-KR" altLang="en-US" sz="1400">
                <a:solidFill>
                  <a:schemeClr val="bg1"/>
                </a:solidFill>
              </a:rPr>
              <a:t>플레이어가 목적지에 도달한 이후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   </a:t>
            </a:r>
            <a:r>
              <a:rPr lang="ko-KR" altLang="en-US" sz="1400">
                <a:solidFill>
                  <a:schemeClr val="bg1"/>
                </a:solidFill>
              </a:rPr>
              <a:t>이동이 없는 경우에는 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송신하지 않음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DBB13AA-C5DE-45E9-B1C0-BF99EC132DAB}"/>
              </a:ext>
            </a:extLst>
          </p:cNvPr>
          <p:cNvSpPr txBox="1"/>
          <p:nvPr/>
        </p:nvSpPr>
        <p:spPr>
          <a:xfrm>
            <a:off x="8795844" y="3632620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쿨타임 및 오차 확인</a:t>
            </a: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4DFAE2DB-9281-42E3-828F-7CAB6C4C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69" y="1755550"/>
            <a:ext cx="3841969" cy="73949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252684D-7CDF-4EB6-AC0E-FFE2472AE5E6}"/>
              </a:ext>
            </a:extLst>
          </p:cNvPr>
          <p:cNvGrpSpPr/>
          <p:nvPr/>
        </p:nvGrpSpPr>
        <p:grpSpPr>
          <a:xfrm>
            <a:off x="4948134" y="1536618"/>
            <a:ext cx="6729766" cy="1178980"/>
            <a:chOff x="7428412" y="5059572"/>
            <a:chExt cx="6729766" cy="3460061"/>
          </a:xfrm>
        </p:grpSpPr>
        <p:sp>
          <p:nvSpPr>
            <p:cNvPr id="182" name="제목 1">
              <a:extLst>
                <a:ext uri="{FF2B5EF4-FFF2-40B4-BE49-F238E27FC236}">
                  <a16:creationId xmlns:a16="http://schemas.microsoft.com/office/drawing/2014/main" id="{AEB91005-4B78-4355-A22B-44FBAE520D7F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663337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클라이언트와 서버 프로그램에서의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쿨타임 사용 방법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오브젝트가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행동을 취할 수 있는 경우</a:t>
              </a:r>
              <a:r>
                <a:rPr lang="ko-KR" altLang="en-US" sz="1600">
                  <a:solidFill>
                    <a:schemeClr val="bg1"/>
                  </a:solidFill>
                </a:rPr>
                <a:t>에만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</a:rPr>
                <a:t>패킷을 송신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서버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비정상적으로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많은 패킷을 송신한 클라이언트를 판단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무시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8C9CB9A6-FD2F-40B0-BF4E-02C0635CDBD1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722324C9-AF9C-43E3-8097-F93614BD27E6}"/>
              </a:ext>
            </a:extLst>
          </p:cNvPr>
          <p:cNvSpPr txBox="1"/>
          <p:nvPr/>
        </p:nvSpPr>
        <p:spPr>
          <a:xfrm>
            <a:off x="467677" y="1317972"/>
            <a:ext cx="1493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- </a:t>
            </a:r>
            <a:r>
              <a:rPr lang="ko-KR" altLang="en-US" sz="1600">
                <a:solidFill>
                  <a:schemeClr val="bg1"/>
                </a:solidFill>
              </a:rPr>
              <a:t>쿨타임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80E4994-F171-435C-808C-1B3856254197}"/>
              </a:ext>
            </a:extLst>
          </p:cNvPr>
          <p:cNvSpPr txBox="1"/>
          <p:nvPr/>
        </p:nvSpPr>
        <p:spPr>
          <a:xfrm>
            <a:off x="467677" y="3123131"/>
            <a:ext cx="1590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- Player</a:t>
            </a:r>
            <a:r>
              <a:rPr lang="ko-KR" altLang="en-US" sz="1600">
                <a:solidFill>
                  <a:schemeClr val="bg1"/>
                </a:solidFill>
              </a:rPr>
              <a:t> 이동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CB0F5E5B-496B-4B9D-B49A-76CC556A45D3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75135D0E-185F-45D2-9151-6D8C9EC6BC41}"/>
              </a:ext>
            </a:extLst>
          </p:cNvPr>
          <p:cNvSpPr/>
          <p:nvPr/>
        </p:nvSpPr>
        <p:spPr>
          <a:xfrm>
            <a:off x="5867315" y="5669533"/>
            <a:ext cx="5780850" cy="8009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bg1"/>
                </a:solidFill>
              </a:rPr>
              <a:t>서버의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이동 패킷</a:t>
            </a:r>
            <a:endParaRPr lang="en-US" altLang="ko-KR" sz="14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400">
                <a:solidFill>
                  <a:schemeClr val="bg1"/>
                </a:solidFill>
              </a:rPr>
              <a:t>클라이언트의 위치가 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정확하지 않은 경우</a:t>
            </a:r>
            <a:r>
              <a:rPr lang="ko-KR" altLang="en-US" sz="1400">
                <a:solidFill>
                  <a:schemeClr val="bg1"/>
                </a:solidFill>
              </a:rPr>
              <a:t>에만 수정할 좌표를 송신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343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39792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9307F24-3EAF-44E1-8672-6A04A384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842" y="1623255"/>
            <a:ext cx="3038064" cy="2432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9D33BD-635E-44CC-9A5E-BD1D45E98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842" y="1975445"/>
            <a:ext cx="3006871" cy="262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72FE19-0067-4A62-AA8E-F1EDEFE38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4" y="2021932"/>
            <a:ext cx="4457624" cy="353497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83BC3C-D121-4B0C-B6E4-95C654AC3000}"/>
              </a:ext>
            </a:extLst>
          </p:cNvPr>
          <p:cNvSpPr txBox="1"/>
          <p:nvPr/>
        </p:nvSpPr>
        <p:spPr>
          <a:xfrm>
            <a:off x="1527432" y="1576172"/>
            <a:ext cx="2749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·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더미 클라이언트 프로그램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F8158-3645-44D6-9EAB-78EFC6618569}"/>
              </a:ext>
            </a:extLst>
          </p:cNvPr>
          <p:cNvSpPr txBox="1"/>
          <p:nvPr/>
        </p:nvSpPr>
        <p:spPr>
          <a:xfrm>
            <a:off x="173256" y="905690"/>
            <a:ext cx="44722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더미 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성능 비교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28F1B05-EC05-4065-A1E9-1675AE37D668}"/>
              </a:ext>
            </a:extLst>
          </p:cNvPr>
          <p:cNvSpPr txBox="1">
            <a:spLocks/>
          </p:cNvSpPr>
          <p:nvPr/>
        </p:nvSpPr>
        <p:spPr>
          <a:xfrm>
            <a:off x="2341279" y="156818"/>
            <a:ext cx="164349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7896F6-B3BA-48E3-9257-046F0320B2EA}"/>
              </a:ext>
            </a:extLst>
          </p:cNvPr>
          <p:cNvSpPr txBox="1">
            <a:spLocks/>
          </p:cNvSpPr>
          <p:nvPr/>
        </p:nvSpPr>
        <p:spPr>
          <a:xfrm>
            <a:off x="578754" y="5599938"/>
            <a:ext cx="4646944" cy="78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</a:rPr>
              <a:t>- </a:t>
            </a:r>
            <a:r>
              <a:rPr lang="ko-KR" altLang="en-US" sz="1600">
                <a:solidFill>
                  <a:schemeClr val="bg1"/>
                </a:solidFill>
              </a:rPr>
              <a:t>접속한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더미 클라이언트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수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&amp; Player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위치 </a:t>
            </a:r>
            <a:r>
              <a:rPr lang="ko-KR" altLang="en-US" sz="1600">
                <a:solidFill>
                  <a:schemeClr val="bg1"/>
                </a:solidFill>
              </a:rPr>
              <a:t>표시</a:t>
            </a:r>
            <a:endParaRPr lang="en-US" altLang="ko-KR" sz="16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</a:rPr>
              <a:t>- </a:t>
            </a:r>
            <a:r>
              <a:rPr lang="ko-KR" altLang="en-US" sz="1600">
                <a:solidFill>
                  <a:schemeClr val="bg1"/>
                </a:solidFill>
              </a:rPr>
              <a:t>기존 클라이언트와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동일한 프로토콜</a:t>
            </a:r>
            <a:r>
              <a:rPr lang="ko-KR" altLang="en-US" sz="1600">
                <a:solidFill>
                  <a:schemeClr val="bg1"/>
                </a:solidFill>
              </a:rPr>
              <a:t> 사용</a:t>
            </a:r>
            <a:endParaRPr lang="en-US" altLang="ko-KR" sz="160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AD72B3-4EA8-431E-BF21-72AF886B7DAC}"/>
              </a:ext>
            </a:extLst>
          </p:cNvPr>
          <p:cNvGrpSpPr/>
          <p:nvPr/>
        </p:nvGrpSpPr>
        <p:grpSpPr>
          <a:xfrm>
            <a:off x="6311327" y="5080568"/>
            <a:ext cx="5207259" cy="1381119"/>
            <a:chOff x="7428412" y="5059572"/>
            <a:chExt cx="5207259" cy="3460061"/>
          </a:xfrm>
        </p:grpSpPr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EC8EE7C3-BF36-4A3F-8467-00BCDC38310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5110863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최대 동시 접속자 수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</a:rPr>
                <a:t>원활한 게임 플레이 환경 기준</a:t>
              </a:r>
              <a:r>
                <a:rPr lang="en-US" altLang="ko-KR" sz="1400">
                  <a:solidFill>
                    <a:schemeClr val="bg1"/>
                  </a:solidFill>
                </a:rPr>
                <a:t>)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기본 </a:t>
              </a:r>
              <a:r>
                <a:rPr lang="en-US" altLang="ko-KR" sz="1400">
                  <a:solidFill>
                    <a:schemeClr val="bg1"/>
                  </a:solidFill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</a:rPr>
                <a:t>월드에 분산된 </a:t>
              </a:r>
              <a:r>
                <a:rPr lang="en-US" altLang="ko-KR" sz="1400">
                  <a:solidFill>
                    <a:schemeClr val="bg1"/>
                  </a:solidFill>
                </a:rPr>
                <a:t>Player) </a:t>
              </a:r>
              <a:r>
                <a:rPr lang="en-US" altLang="ko-KR" sz="1600">
                  <a:solidFill>
                    <a:schemeClr val="bg1"/>
                  </a:solidFill>
                </a:rPr>
                <a:t>: 2000</a:t>
              </a:r>
              <a:r>
                <a:rPr lang="ko-KR" altLang="en-US" sz="1600">
                  <a:solidFill>
                    <a:schemeClr val="bg1"/>
                  </a:solidFill>
                </a:rPr>
                <a:t>명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핫스팟 </a:t>
              </a:r>
              <a:r>
                <a:rPr lang="en-US" altLang="ko-KR" sz="1400">
                  <a:solidFill>
                    <a:schemeClr val="bg1"/>
                  </a:solidFill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</a:rPr>
                <a:t>밀집한 </a:t>
              </a:r>
              <a:r>
                <a:rPr lang="en-US" altLang="ko-KR" sz="1400">
                  <a:solidFill>
                    <a:schemeClr val="bg1"/>
                  </a:solidFill>
                </a:rPr>
                <a:t>Player) :</a:t>
              </a:r>
              <a:r>
                <a:rPr lang="en-US" altLang="ko-KR" sz="1600">
                  <a:solidFill>
                    <a:schemeClr val="bg1"/>
                  </a:solidFill>
                </a:rPr>
                <a:t> 400</a:t>
              </a:r>
              <a:r>
                <a:rPr lang="ko-KR" altLang="en-US" sz="1600">
                  <a:solidFill>
                    <a:schemeClr val="bg1"/>
                  </a:solidFill>
                </a:rPr>
                <a:t>명 이하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C49709-5578-45C2-BCB7-603B20508B3E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BEAD01F-875F-45EA-8C81-ABD55539888D}"/>
              </a:ext>
            </a:extLst>
          </p:cNvPr>
          <p:cNvGrpSpPr/>
          <p:nvPr/>
        </p:nvGrpSpPr>
        <p:grpSpPr>
          <a:xfrm>
            <a:off x="6311327" y="3245639"/>
            <a:ext cx="5207259" cy="1624273"/>
            <a:chOff x="7428412" y="5059572"/>
            <a:chExt cx="5207259" cy="3460061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8F4D8B97-86BB-4548-BD57-2E16BCE4B48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5110863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제한 사항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더미 클라이언트는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이동만 가능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공격 불가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- 3</a:t>
              </a:r>
              <a:r>
                <a:rPr lang="ko-KR" altLang="en-US" sz="1600">
                  <a:solidFill>
                    <a:schemeClr val="bg1"/>
                  </a:solidFill>
                </a:rPr>
                <a:t>가지 프로그램을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한대의 컴퓨터에서 실행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		</a:t>
              </a:r>
              <a:r>
                <a:rPr lang="en-US" altLang="ko-KR" sz="1400">
                  <a:solidFill>
                    <a:schemeClr val="bg1"/>
                  </a:solidFill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</a:rPr>
                <a:t>클라이언트</a:t>
              </a:r>
              <a:r>
                <a:rPr lang="en-US" altLang="ko-KR" sz="1400">
                  <a:solidFill>
                    <a:schemeClr val="bg1"/>
                  </a:solidFill>
                </a:rPr>
                <a:t>, </a:t>
              </a:r>
              <a:r>
                <a:rPr lang="ko-KR" altLang="en-US" sz="1400">
                  <a:solidFill>
                    <a:schemeClr val="bg1"/>
                  </a:solidFill>
                </a:rPr>
                <a:t>더미 클라이언트</a:t>
              </a:r>
              <a:r>
                <a:rPr lang="en-US" altLang="ko-KR" sz="1400">
                  <a:solidFill>
                    <a:schemeClr val="bg1"/>
                  </a:solidFill>
                </a:rPr>
                <a:t>,</a:t>
              </a:r>
              <a:r>
                <a:rPr lang="ko-KR" altLang="en-US" sz="1400">
                  <a:solidFill>
                    <a:schemeClr val="bg1"/>
                  </a:solidFill>
                </a:rPr>
                <a:t> 서버</a:t>
              </a:r>
              <a:r>
                <a:rPr lang="en-US" altLang="ko-KR" sz="1400">
                  <a:solidFill>
                    <a:schemeClr val="bg1"/>
                  </a:solidFill>
                </a:rPr>
                <a:t>)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309E32B-008B-465F-927F-1F0DED3C48A7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6BF9A5-768E-46AA-9C6E-2945A77115CE}"/>
              </a:ext>
            </a:extLst>
          </p:cNvPr>
          <p:cNvSpPr txBox="1"/>
          <p:nvPr/>
        </p:nvSpPr>
        <p:spPr>
          <a:xfrm>
            <a:off x="6649532" y="217000"/>
            <a:ext cx="536921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※ </a:t>
            </a:r>
            <a:r>
              <a:rPr lang="ko-KR" altLang="en-US" sz="1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게임 플레이 환경</a:t>
            </a:r>
            <a:r>
              <a:rPr lang="ko-KR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은 시연 영상을 통해 확인하실 수 있습니다</a:t>
            </a:r>
            <a:r>
              <a:rPr lang="en-US" altLang="ko-KR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.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364ADF4-5C8A-4577-9F18-7AFDC1F3460E}"/>
              </a:ext>
            </a:extLst>
          </p:cNvPr>
          <p:cNvGrpSpPr/>
          <p:nvPr/>
        </p:nvGrpSpPr>
        <p:grpSpPr>
          <a:xfrm>
            <a:off x="6311327" y="1193157"/>
            <a:ext cx="5207259" cy="1920921"/>
            <a:chOff x="7428412" y="5059572"/>
            <a:chExt cx="5207259" cy="3460061"/>
          </a:xfrm>
        </p:grpSpPr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1380B420-BB52-4126-BE48-BDC884B7F1AB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5110863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환경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컴퓨터 성능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몬스터 사이의 거리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: 5m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상하좌우 균일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몬스터 수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: 39997</a:t>
              </a:r>
              <a:r>
                <a:rPr lang="ko-KR" altLang="en-US" sz="1600">
                  <a:solidFill>
                    <a:schemeClr val="bg1"/>
                  </a:solidFill>
                </a:rPr>
                <a:t>마리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E902CFD-422A-46A2-A466-F90914D007B6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014949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E1ABBC-3061-4712-BAAA-D918AD151085}"/>
              </a:ext>
            </a:extLst>
          </p:cNvPr>
          <p:cNvGrpSpPr/>
          <p:nvPr/>
        </p:nvGrpSpPr>
        <p:grpSpPr>
          <a:xfrm>
            <a:off x="292700" y="1015072"/>
            <a:ext cx="11606600" cy="5712896"/>
            <a:chOff x="7262319" y="3037870"/>
            <a:chExt cx="8785180" cy="3874015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EB5D859-64CE-4BE0-B36E-A00C1106C39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대학교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‘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게임 서버 프로그래밍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 수강하면서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이용한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MMORPG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게임 서버를 제작한 적이 있습니다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제작했던 게임 서버는 플레이어 오브젝트의 메모리를 해제하지 않아 발생하는 메모리 누수 문제와 잦은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std::mutex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사용으로 인한 성능 저하가 발생했습니다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문제를</a:t>
              </a:r>
              <a:r>
                <a:rPr lang="en-US" altLang="ko-KR" sz="14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해결하기 위해 이번 프로젝트를 기획하게 되었고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4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LFSP,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CAS()</a:t>
              </a:r>
              <a:r>
                <a:rPr lang="ko-KR" altLang="en-US" sz="14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4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사용해 기존의 문제들을 해결하였습니다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메모리 누수를 해결하기 위해</a:t>
              </a:r>
              <a:r>
                <a:rPr lang="ko-KR" altLang="en-US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함께 사용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보았습니다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LFWP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사용한 결과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성능이 심각하게 저하되었고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객체를 얻는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LFWP::lock()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빈번하게 호출되어 카운터 증가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감소 오버헤드가 자주 발생하는 것이 원인이었습니다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이를 통해 모든 오브젝트 참조에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사용하는 것은 성능을 크게 저하시킨다는 것을 알게 되었고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오브젝트를 간접적으로 참조하기 위해서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Object_Manager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array::players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추가하고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Near_set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Sector_Base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오브젝트의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ID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참조하도록 수정하였습니다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그 결과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저하가 크지 않았고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사용하지 않고도 오브젝트를 참조할 수 있었습니다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또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Timer_Manager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구현하면서 </a:t>
              </a:r>
              <a:r>
                <a:rPr lang="en-US" altLang="ko-KR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std::priority_queue(PQ)</a:t>
              </a:r>
              <a:r>
                <a:rPr lang="ko-KR" altLang="en-US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en-US" altLang="ko-KR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tbb::concurrent_priority_queue(CPQ)</a:t>
              </a:r>
              <a:r>
                <a:rPr lang="ko-KR" altLang="en-US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성능을 높이려 했습니다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제공하지 않아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CPQ::try_pop()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실행시간을 확인해야 하고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실행되지 못하는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</a:t>
              </a:r>
              <a:r>
                <a:rPr kumimoji="0" lang="ko-KR" altLang="en-US" sz="14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다시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해야하는 추가적인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동기화 부하가</a:t>
              </a:r>
              <a:r>
                <a:rPr kumimoji="0" lang="ko-KR" altLang="en-US" sz="14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발생했습니다</a:t>
              </a:r>
              <a:r>
                <a:rPr kumimoji="0" lang="en-US" altLang="ko-KR" sz="14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4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이러한 부하를 줄이기 위해</a:t>
              </a:r>
              <a:r>
                <a:rPr kumimoji="0" lang="en-US" altLang="ko-KR" sz="14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TimerManager::Process()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</a:t>
              </a:r>
              <a:r>
                <a:rPr kumimoji="0" lang="ko-KR" altLang="en-US" sz="14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로컬 </a:t>
              </a:r>
              <a:r>
                <a:rPr kumimoji="0" lang="en-US" altLang="ko-KR" sz="14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kumimoji="0" lang="ko-KR" altLang="en-US" sz="14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추가하였고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TimerManager::Pop()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로컬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CPQ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모두 확인하도록 구현하였습니다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이번 프로젝트를 진행하면서 </a:t>
              </a:r>
              <a:r>
                <a:rPr lang="ko-KR" altLang="en-US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멀티스레드에서의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아이디어의 중요성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느낄 수 있었습니다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싱글스레드와는 다르게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멀티스레드에서는 메모리 관리나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동기화 문제들을 해결하는 것이 어렵다고 생각합니다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이미 여러가지 메모리 관리 시스템과 멀티스레드 자료구조가 존재하지만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것들을 사용하기 위해서는 사용자가 필요에 알맞게 알고리즘을 수정하거나 기능을 추가해야하고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위해 새로운 아이디어가 필요하다고 생각합니다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이번 프로젝트를 통해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사용하기 위한 여러 고민들을 해볼 수 있었고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아이디어를 적절하게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이용한다면 멀티스레드에서 발생하는 문제들을 충분히 해결할 수 있음</a:t>
              </a:r>
              <a:r>
                <a:rPr lang="ko-KR" altLang="en-US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 수 있었습니다</a:t>
              </a:r>
              <a:r>
                <a:rPr lang="en-US" altLang="ko-KR" sz="14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940193-21E5-4A2E-9152-D650FCA08F38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0739F6-DC4A-45B5-89FC-6179BBDC46C4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279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5687502" y="3802469"/>
            <a:ext cx="6288509" cy="2194789"/>
            <a:chOff x="7367437" y="3636619"/>
            <a:chExt cx="6288509" cy="219478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3636620"/>
              <a:ext cx="6242789" cy="21947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en-US" altLang="ko-KR" sz="2000" err="1">
                  <a:solidFill>
                    <a:schemeClr val="bg1"/>
                  </a:solidFill>
                  <a:latin typeface="+mn-lt"/>
                </a:rPr>
                <a:t>KCI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 err="1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  <a:hlinkClick r:id="rId3"/>
                </a:rPr>
                <a:t>https://</a:t>
              </a:r>
              <a:r>
                <a:rPr lang="en-US" altLang="ko-KR" sz="800" err="1">
                  <a:solidFill>
                    <a:schemeClr val="bg1"/>
                  </a:solidFill>
                  <a:latin typeface="+mn-lt"/>
                  <a:hlinkClick r:id="rId3"/>
                </a:rPr>
                <a:t>www.kci.go.kr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  <a:hlinkClick r:id="rId3"/>
                </a:rPr>
                <a:t>/</a:t>
              </a:r>
              <a:r>
                <a:rPr lang="en-US" altLang="ko-KR" sz="800" err="1">
                  <a:solidFill>
                    <a:schemeClr val="bg1"/>
                  </a:solidFill>
                  <a:latin typeface="+mn-lt"/>
                  <a:hlinkClick r:id="rId3"/>
                </a:rPr>
                <a:t>kciportal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  <a:hlinkClick r:id="rId3"/>
                </a:rPr>
                <a:t>/ci/</a:t>
              </a:r>
              <a:r>
                <a:rPr lang="en-US" altLang="ko-KR" sz="800" err="1">
                  <a:solidFill>
                    <a:schemeClr val="bg1"/>
                  </a:solidFill>
                  <a:latin typeface="+mn-lt"/>
                  <a:hlinkClick r:id="rId3"/>
                </a:rPr>
                <a:t>sereArticleSearch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  <a:hlinkClick r:id="rId3"/>
                </a:rPr>
                <a:t>/</a:t>
              </a:r>
              <a:r>
                <a:rPr lang="en-US" altLang="ko-KR" sz="800" err="1">
                  <a:solidFill>
                    <a:schemeClr val="bg1"/>
                  </a:solidFill>
                  <a:latin typeface="+mn-lt"/>
                  <a:hlinkClick r:id="rId3"/>
                </a:rPr>
                <a:t>ciSereArtiView.kci?sereArticleSearchBean.artiId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  <a:hlinkClick r:id="rId3"/>
                </a:rPr>
                <a:t>=</a:t>
              </a:r>
              <a:r>
                <a:rPr lang="en-US" altLang="ko-KR" sz="800" err="1">
                  <a:solidFill>
                    <a:schemeClr val="bg1"/>
                  </a:solidFill>
                  <a:latin typeface="+mn-lt"/>
                  <a:hlinkClick r:id="rId3"/>
                </a:rPr>
                <a:t>ART002684259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5757324" y="2851767"/>
            <a:ext cx="4934473" cy="3674049"/>
            <a:chOff x="7367437" y="3636619"/>
            <a:chExt cx="4934473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19"/>
              <a:ext cx="4810440" cy="21947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TCP,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err="1">
                  <a:solidFill>
                    <a:schemeClr val="bg1"/>
                  </a:solidFill>
                  <a:latin typeface="+mn-lt"/>
                </a:rPr>
                <a:t>UDP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open GL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rgbClr val="FF0000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rgbClr val="FF0000"/>
                  </a:solidFill>
                  <a:latin typeface="+mn-lt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rgbClr val="FF0000"/>
                  </a:solidFill>
                  <a:latin typeface="+mn-lt"/>
                </a:rPr>
                <a:t>프로젝트 보고서 </a:t>
              </a:r>
              <a:r>
                <a:rPr lang="en-US" altLang="ko-KR" sz="2000">
                  <a:solidFill>
                    <a:srgbClr val="FF0000"/>
                  </a:solidFill>
                  <a:latin typeface="+mn-lt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rgbClr val="FF0000"/>
                  </a:solidFill>
                  <a:latin typeface="+mn-lt"/>
                </a:rPr>
                <a:t>시연 영상 </a:t>
              </a:r>
              <a:r>
                <a:rPr lang="en-US" altLang="ko-KR" sz="2000">
                  <a:solidFill>
                    <a:srgbClr val="FF0000"/>
                  </a:solidFill>
                  <a:latin typeface="+mn-lt"/>
                </a:rPr>
                <a:t>: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5770619" y="1956952"/>
            <a:ext cx="6156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259317" y="1300055"/>
            <a:ext cx="5433578" cy="1196414"/>
            <a:chOff x="7414595" y="3000973"/>
            <a:chExt cx="4128612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051737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086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479254" y="1276383"/>
            <a:ext cx="5453429" cy="1209322"/>
            <a:chOff x="7367437" y="3392234"/>
            <a:chExt cx="5453429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5329396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본인</a:t>
              </a: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이 한 구현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서버와 통신하는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 네트워크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서버의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시간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프레임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동기화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8" name="image19.png">
            <a:extLst>
              <a:ext uri="{FF2B5EF4-FFF2-40B4-BE49-F238E27FC236}">
                <a16:creationId xmlns:a16="http://schemas.microsoft.com/office/drawing/2014/main" id="{82FC1F09-1611-44D3-8160-E8AA507181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00935" y="3780521"/>
            <a:ext cx="4362994" cy="2618614"/>
          </a:xfrm>
          <a:prstGeom prst="rect">
            <a:avLst/>
          </a:prstGeom>
          <a:ln/>
        </p:spPr>
      </p:pic>
      <p:pic>
        <p:nvPicPr>
          <p:cNvPr id="19" name="image28.png">
            <a:extLst>
              <a:ext uri="{FF2B5EF4-FFF2-40B4-BE49-F238E27FC236}">
                <a16:creationId xmlns:a16="http://schemas.microsoft.com/office/drawing/2014/main" id="{D41E8A82-1CEE-4924-BA80-2CB087E7EE2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9317" y="2885614"/>
            <a:ext cx="3191436" cy="3515988"/>
          </a:xfrm>
          <a:prstGeom prst="rect">
            <a:avLst/>
          </a:prstGeom>
          <a:ln/>
        </p:spPr>
      </p:pic>
      <p:pic>
        <p:nvPicPr>
          <p:cNvPr id="20" name="image27.png">
            <a:extLst>
              <a:ext uri="{FF2B5EF4-FFF2-40B4-BE49-F238E27FC236}">
                <a16:creationId xmlns:a16="http://schemas.microsoft.com/office/drawing/2014/main" id="{EC5745BC-BBE6-4516-B92E-814CBF3D82C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596639" y="3778054"/>
            <a:ext cx="3858410" cy="2623548"/>
          </a:xfrm>
          <a:prstGeom prst="rect">
            <a:avLst/>
          </a:prstGeom>
          <a:ln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098CFD-2C5A-4B4B-ACF9-BE9D920B8323}"/>
              </a:ext>
            </a:extLst>
          </p:cNvPr>
          <p:cNvSpPr/>
          <p:nvPr/>
        </p:nvSpPr>
        <p:spPr>
          <a:xfrm>
            <a:off x="2167244" y="4231954"/>
            <a:ext cx="1218893" cy="21335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A84FBE-E3CB-481B-80D4-D8CBF1EA78BF}"/>
              </a:ext>
            </a:extLst>
          </p:cNvPr>
          <p:cNvSpPr/>
          <p:nvPr/>
        </p:nvSpPr>
        <p:spPr>
          <a:xfrm>
            <a:off x="10734675" y="4184650"/>
            <a:ext cx="1052513" cy="177609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5F2B88-B29B-4247-A32C-A0918A977C4F}"/>
              </a:ext>
            </a:extLst>
          </p:cNvPr>
          <p:cNvSpPr/>
          <p:nvPr/>
        </p:nvSpPr>
        <p:spPr>
          <a:xfrm>
            <a:off x="5781883" y="5298753"/>
            <a:ext cx="1442830" cy="80082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97125A-063C-4B2C-A26E-FD447806632C}"/>
              </a:ext>
            </a:extLst>
          </p:cNvPr>
          <p:cNvSpPr/>
          <p:nvPr/>
        </p:nvSpPr>
        <p:spPr>
          <a:xfrm>
            <a:off x="2810452" y="3576809"/>
            <a:ext cx="575686" cy="46940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D6E0D5-117E-4FF3-818F-F836B721A26C}"/>
              </a:ext>
            </a:extLst>
          </p:cNvPr>
          <p:cNvGrpSpPr/>
          <p:nvPr/>
        </p:nvGrpSpPr>
        <p:grpSpPr>
          <a:xfrm>
            <a:off x="6479254" y="2725755"/>
            <a:ext cx="5453429" cy="797264"/>
            <a:chOff x="7367437" y="3392234"/>
            <a:chExt cx="5453429" cy="2842587"/>
          </a:xfrm>
        </p:grpSpPr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C2608976-8150-4ADF-9719-1930EE75764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5329396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팀원과 함께 </a:t>
              </a: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서버 컨텐츠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(Update)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C73414-A0D6-4E40-960E-99FFC854AA7C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78562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28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B1A7FAB8-B7E5-4635-BD05-BDCB13313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1074" y="1136599"/>
            <a:ext cx="3256944" cy="33787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EC7E716-3BB9-4230-92CB-4462051F57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7528" y="1164926"/>
            <a:ext cx="3256944" cy="337878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B185-4A98-4DC8-A376-C0B73E286A45}"/>
              </a:ext>
            </a:extLst>
          </p:cNvPr>
          <p:cNvGrpSpPr/>
          <p:nvPr/>
        </p:nvGrpSpPr>
        <p:grpSpPr>
          <a:xfrm>
            <a:off x="802205" y="4714846"/>
            <a:ext cx="10587589" cy="1956456"/>
            <a:chOff x="7428412" y="5059572"/>
            <a:chExt cx="13597134" cy="3460061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8F46A635-98E1-43F2-A123-8BB92EBDEFF3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1350073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장르 </a:t>
              </a:r>
              <a:r>
                <a:rPr lang="en-US" altLang="ko-KR" sz="1600">
                  <a:solidFill>
                    <a:schemeClr val="bg1"/>
                  </a:solidFill>
                </a:rPr>
                <a:t>: 3</a:t>
              </a:r>
              <a:r>
                <a:rPr lang="ko-KR" altLang="en-US" sz="1600">
                  <a:solidFill>
                    <a:schemeClr val="bg1"/>
                  </a:solidFill>
                </a:rPr>
                <a:t>인용 </a:t>
              </a:r>
              <a:r>
                <a:rPr lang="en-US" altLang="ko-KR" sz="1600">
                  <a:solidFill>
                    <a:schemeClr val="bg1"/>
                  </a:solidFill>
                </a:rPr>
                <a:t>MO </a:t>
              </a:r>
              <a:r>
                <a:rPr lang="ko-KR" altLang="en-US" sz="1600">
                  <a:solidFill>
                    <a:schemeClr val="bg1"/>
                  </a:solidFill>
                </a:rPr>
                <a:t>슈팅 게임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플레이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플레이어들</a:t>
              </a:r>
              <a:r>
                <a:rPr lang="en-US" altLang="ko-KR" sz="1600">
                  <a:solidFill>
                    <a:schemeClr val="bg1"/>
                  </a:solidFill>
                </a:rPr>
                <a:t>(3</a:t>
              </a:r>
              <a:r>
                <a:rPr lang="ko-KR" altLang="en-US" sz="1600">
                  <a:solidFill>
                    <a:schemeClr val="bg1"/>
                  </a:solidFill>
                </a:rPr>
                <a:t>명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</a:rPr>
                <a:t>은 공유되는 공을 이용</a:t>
              </a:r>
              <a:r>
                <a:rPr lang="en-US" altLang="ko-KR" sz="1600">
                  <a:solidFill>
                    <a:schemeClr val="bg1"/>
                  </a:solidFill>
                </a:rPr>
                <a:t>/</a:t>
              </a:r>
              <a:r>
                <a:rPr lang="ko-KR" altLang="en-US" sz="1600">
                  <a:solidFill>
                    <a:schemeClr val="bg1"/>
                  </a:solidFill>
                </a:rPr>
                <a:t>협동해가며 최대한 많은 장애물을 제거해 </a:t>
              </a:r>
              <a:r>
                <a:rPr lang="en-US" altLang="ko-KR" sz="1600">
                  <a:solidFill>
                    <a:schemeClr val="bg1"/>
                  </a:solidFill>
                </a:rPr>
                <a:t>3</a:t>
              </a:r>
              <a:r>
                <a:rPr lang="ko-KR" altLang="en-US" sz="1600">
                  <a:solidFill>
                    <a:schemeClr val="bg1"/>
                  </a:solidFill>
                </a:rPr>
                <a:t>개의 라운드를 클리어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장애물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정해진 시간마다 장애물이 생성되어 접근하며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</a:rPr>
                <a:t>각 라운드마다 날아오는 속도 상이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공유되는 공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공의 개수는 장애물을 맞춘 경우 증가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</a:rPr>
                <a:t>장애물이 최대로 근접한 경우 감소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게임 종료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공의 개수가 </a:t>
              </a:r>
              <a:r>
                <a:rPr lang="en-US" altLang="ko-KR" sz="1600">
                  <a:solidFill>
                    <a:schemeClr val="bg1"/>
                  </a:solidFill>
                </a:rPr>
                <a:t>0</a:t>
              </a:r>
              <a:r>
                <a:rPr lang="ko-KR" altLang="en-US" sz="1600">
                  <a:solidFill>
                    <a:schemeClr val="bg1"/>
                  </a:solidFill>
                </a:rPr>
                <a:t>이 된 경우 종료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F73410-1DF0-4EE3-B047-DB40FF7EEDA0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09CBAEFE-0084-4060-A471-43D2995DA2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63982" y="1164926"/>
            <a:ext cx="3256944" cy="33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01CDF0-C399-4D01-88A5-67B2B033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6" y="1686240"/>
            <a:ext cx="1962150" cy="1076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ACC024-F3D9-4ED0-BE1B-FD32F591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9" y="3649802"/>
            <a:ext cx="2486025" cy="847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46398-F629-4C7D-B645-A6C6232D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50" y="5337294"/>
            <a:ext cx="2447925" cy="8953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서버와 통신하는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 네트워크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2C90FB-4D69-4738-A24E-E4A9BE08E374}"/>
              </a:ext>
            </a:extLst>
          </p:cNvPr>
          <p:cNvGrpSpPr/>
          <p:nvPr/>
        </p:nvGrpSpPr>
        <p:grpSpPr>
          <a:xfrm>
            <a:off x="3528503" y="1686240"/>
            <a:ext cx="6259843" cy="1087426"/>
            <a:chOff x="7344136" y="4198389"/>
            <a:chExt cx="6259843" cy="1144176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203E70DA-E25D-4E72-97B2-09B0D2925CCA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서버와 통신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하기 위한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 → Lobby →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순서로 진행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FD5FB-48C4-4A71-B08C-E8BEA884DBD4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BB6591-174F-4CBA-AA94-B9861880246E}"/>
              </a:ext>
            </a:extLst>
          </p:cNvPr>
          <p:cNvGrpSpPr/>
          <p:nvPr/>
        </p:nvGrpSpPr>
        <p:grpSpPr>
          <a:xfrm>
            <a:off x="3528503" y="3207194"/>
            <a:ext cx="7110291" cy="1649992"/>
            <a:chOff x="7344136" y="4198389"/>
            <a:chExt cx="7110291" cy="1144176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77D374C2-1DB5-4664-8F52-212978A81793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064573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TCP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Nickname,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로그인 성공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실패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Lobby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게임 준비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시작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시간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프레임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동기화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장애물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공의 상태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459260-B883-4749-ADBE-7D89DB5F27A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92777F-278A-4E34-840D-ED55AAE843AB}"/>
              </a:ext>
            </a:extLst>
          </p:cNvPr>
          <p:cNvGrpSpPr/>
          <p:nvPr/>
        </p:nvGrpSpPr>
        <p:grpSpPr>
          <a:xfrm>
            <a:off x="3528503" y="5179896"/>
            <a:ext cx="8498547" cy="1210146"/>
            <a:chOff x="7344136" y="4198389"/>
            <a:chExt cx="8498547" cy="1144176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E7672B80-3501-4859-925F-58A125D18024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8452828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플레이어들의 마우스 위치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  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플레이어들에게 </a:t>
              </a:r>
              <a:r>
                <a:rPr lang="ko-KR" altLang="en-US" sz="1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대략적으로 보여주는 마우스의 위치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는 정확한 위치를 요구하지 않으므로 </a:t>
              </a:r>
              <a:r>
                <a:rPr lang="en-US" altLang="ko-KR" sz="14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r>
                <a:rPr lang="ko-KR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이용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A158EA6-FB3C-4C88-A2CC-DBBEDA213C26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7374B1-EF56-4624-94C4-744EA7246DF6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1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435571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클라이언트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–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서버의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시간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(Frame)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동기화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FC6568-16D0-4DAB-99E0-996B97809816}"/>
              </a:ext>
            </a:extLst>
          </p:cNvPr>
          <p:cNvSpPr txBox="1"/>
          <p:nvPr/>
        </p:nvSpPr>
        <p:spPr>
          <a:xfrm>
            <a:off x="2956985" y="17303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658A-C585-4F01-ABC7-A233D966FDE9}"/>
              </a:ext>
            </a:extLst>
          </p:cNvPr>
          <p:cNvSpPr txBox="1"/>
          <p:nvPr/>
        </p:nvSpPr>
        <p:spPr>
          <a:xfrm>
            <a:off x="7513061" y="1730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A4E42DE-5DE0-43DB-8F19-B60693C8675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510983" y="2099663"/>
            <a:ext cx="7596" cy="12287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84AE530-D798-4026-85E5-C2B8B6898BA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836227" y="2099663"/>
            <a:ext cx="0" cy="2916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4EED1F1-12CE-4894-9A1E-F67F9FC64EE1}"/>
              </a:ext>
            </a:extLst>
          </p:cNvPr>
          <p:cNvSpPr txBox="1"/>
          <p:nvPr/>
        </p:nvSpPr>
        <p:spPr>
          <a:xfrm>
            <a:off x="2709183" y="35341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모든 플레이어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26E5114-9581-4367-8B6B-220B7035228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534890" y="3903465"/>
            <a:ext cx="0" cy="11130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32FBBB4-C490-42F4-967A-F44050DA3E1F}"/>
              </a:ext>
            </a:extLst>
          </p:cNvPr>
          <p:cNvCxnSpPr>
            <a:cxnSpLocks/>
          </p:cNvCxnSpPr>
          <p:nvPr/>
        </p:nvCxnSpPr>
        <p:spPr>
          <a:xfrm flipV="1">
            <a:off x="3510983" y="2448555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43D758-2A59-4739-9F20-7B0D5BD7E9F0}"/>
              </a:ext>
            </a:extLst>
          </p:cNvPr>
          <p:cNvCxnSpPr>
            <a:cxnSpLocks/>
          </p:cNvCxnSpPr>
          <p:nvPr/>
        </p:nvCxnSpPr>
        <p:spPr>
          <a:xfrm flipH="1">
            <a:off x="3518579" y="4536104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36549E-67C1-49B4-BCA3-658FAE099BED}"/>
              </a:ext>
            </a:extLst>
          </p:cNvPr>
          <p:cNvSpPr txBox="1"/>
          <p:nvPr/>
        </p:nvSpPr>
        <p:spPr>
          <a:xfrm>
            <a:off x="1548495" y="2299063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[</a:t>
            </a:r>
            <a:r>
              <a:rPr lang="en-US" altLang="ko-KR" sz="1600" err="1">
                <a:solidFill>
                  <a:schemeClr val="bg1"/>
                </a:solidFill>
              </a:rPr>
              <a:t>UDP</a:t>
            </a:r>
            <a:r>
              <a:rPr lang="en-US" altLang="ko-KR" sz="1600">
                <a:solidFill>
                  <a:schemeClr val="bg1"/>
                </a:solidFill>
              </a:rPr>
              <a:t>] </a:t>
            </a:r>
            <a:r>
              <a:rPr lang="ko-KR" altLang="en-US" sz="1600">
                <a:solidFill>
                  <a:schemeClr val="bg1"/>
                </a:solidFill>
              </a:rPr>
              <a:t>마우스 이동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94F60D-4449-4E1B-9C45-3726B790A9CE}"/>
              </a:ext>
            </a:extLst>
          </p:cNvPr>
          <p:cNvSpPr txBox="1"/>
          <p:nvPr/>
        </p:nvSpPr>
        <p:spPr>
          <a:xfrm>
            <a:off x="7866650" y="229906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마우스 위치 수정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CC68CCF3-99AE-45E3-A883-DB993E32AFEF}"/>
              </a:ext>
            </a:extLst>
          </p:cNvPr>
          <p:cNvSpPr txBox="1">
            <a:spLocks/>
          </p:cNvSpPr>
          <p:nvPr/>
        </p:nvSpPr>
        <p:spPr>
          <a:xfrm>
            <a:off x="1587140" y="5460111"/>
            <a:ext cx="8554780" cy="1118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Update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</a:t>
            </a:r>
            <a:r>
              <a:rPr lang="ko-KR" altLang="en-US" sz="1600">
                <a:solidFill>
                  <a:schemeClr val="bg1"/>
                </a:solidFill>
              </a:rPr>
              <a:t>프레임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증가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서버에게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패킷을 수신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하면 프레임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증가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0886B-8678-455D-AB34-0F6EB70B3F89}"/>
              </a:ext>
            </a:extLst>
          </p:cNvPr>
          <p:cNvSpPr txBox="1"/>
          <p:nvPr/>
        </p:nvSpPr>
        <p:spPr>
          <a:xfrm>
            <a:off x="1584959" y="2751991"/>
            <a:ext cx="18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[TCP] </a:t>
            </a:r>
            <a:r>
              <a:rPr lang="ko-KR" altLang="en-US" sz="1600">
                <a:solidFill>
                  <a:schemeClr val="bg1"/>
                </a:solidFill>
              </a:rPr>
              <a:t>마우스 클릭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77AD486-8ECE-4659-955E-66F3D24D0EE9}"/>
              </a:ext>
            </a:extLst>
          </p:cNvPr>
          <p:cNvCxnSpPr>
            <a:cxnSpLocks/>
          </p:cNvCxnSpPr>
          <p:nvPr/>
        </p:nvCxnSpPr>
        <p:spPr>
          <a:xfrm flipV="1">
            <a:off x="3526200" y="2901732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ADA054-8D73-426E-AB65-82639ADAEC24}"/>
              </a:ext>
            </a:extLst>
          </p:cNvPr>
          <p:cNvSpPr txBox="1"/>
          <p:nvPr/>
        </p:nvSpPr>
        <p:spPr>
          <a:xfrm>
            <a:off x="7866651" y="2732455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마우스 클릭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0FFE41-71B9-41E2-BDDE-858DAC3DF713}"/>
              </a:ext>
            </a:extLst>
          </p:cNvPr>
          <p:cNvSpPr txBox="1"/>
          <p:nvPr/>
        </p:nvSpPr>
        <p:spPr>
          <a:xfrm>
            <a:off x="7986734" y="3188341"/>
            <a:ext cx="3118161" cy="107721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 </a:t>
            </a:r>
          </a:p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프레임 증가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마우스 위치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장애물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공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생성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이동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충돌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16AE49-203B-4A76-B215-BB245EB37B14}"/>
              </a:ext>
            </a:extLst>
          </p:cNvPr>
          <p:cNvSpPr txBox="1"/>
          <p:nvPr/>
        </p:nvSpPr>
        <p:spPr>
          <a:xfrm>
            <a:off x="7866650" y="4356942"/>
            <a:ext cx="2370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[TCP] Update </a:t>
            </a:r>
            <a:r>
              <a:rPr lang="ko-KR" altLang="en-US" sz="1600">
                <a:solidFill>
                  <a:schemeClr val="bg1"/>
                </a:solidFill>
              </a:rPr>
              <a:t>결과 전송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BD2252-A765-4B27-90BC-78F6B011D940}"/>
              </a:ext>
            </a:extLst>
          </p:cNvPr>
          <p:cNvSpPr txBox="1"/>
          <p:nvPr/>
        </p:nvSpPr>
        <p:spPr>
          <a:xfrm>
            <a:off x="1211139" y="4120605"/>
            <a:ext cx="2199641" cy="83099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프레임 증가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마우스 위치 수정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 상태 변경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6CB3625-C441-40B3-833D-AD267B35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53" y="4415087"/>
            <a:ext cx="2066925" cy="2667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FE7B5DE-91CB-4D6D-828E-E452D2846FDE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70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419434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컨텐츠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(Update)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FBBC012-F421-496A-BA12-93395D02D9FD}"/>
              </a:ext>
            </a:extLst>
          </p:cNvPr>
          <p:cNvGrpSpPr/>
          <p:nvPr/>
        </p:nvGrpSpPr>
        <p:grpSpPr>
          <a:xfrm>
            <a:off x="788704" y="3429000"/>
            <a:ext cx="3105150" cy="2428875"/>
            <a:chOff x="400219" y="2307191"/>
            <a:chExt cx="3105150" cy="2428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1465AC-8BD1-44B3-A7A3-3755171E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9" y="2307191"/>
              <a:ext cx="3105150" cy="24288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92928-31E5-444E-B7B1-BA19FCF586F3}"/>
                </a:ext>
              </a:extLst>
            </p:cNvPr>
            <p:cNvSpPr txBox="1"/>
            <p:nvPr/>
          </p:nvSpPr>
          <p:spPr>
            <a:xfrm>
              <a:off x="568443" y="292188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1)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E94A2D-CC27-4253-882A-0BF4C2B1E057}"/>
                </a:ext>
              </a:extLst>
            </p:cNvPr>
            <p:cNvSpPr txBox="1"/>
            <p:nvPr/>
          </p:nvSpPr>
          <p:spPr>
            <a:xfrm>
              <a:off x="568443" y="3127514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2)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DF12AD-3876-4BD0-82F0-B57E1FF7EA67}"/>
                </a:ext>
              </a:extLst>
            </p:cNvPr>
            <p:cNvSpPr txBox="1"/>
            <p:nvPr/>
          </p:nvSpPr>
          <p:spPr>
            <a:xfrm>
              <a:off x="568443" y="3342026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3)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D6D2A4-8125-43EF-852E-18DAE0A3CA04}"/>
                </a:ext>
              </a:extLst>
            </p:cNvPr>
            <p:cNvSpPr txBox="1"/>
            <p:nvPr/>
          </p:nvSpPr>
          <p:spPr>
            <a:xfrm>
              <a:off x="578840" y="3536573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4)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0A92FE-9DBE-4BA3-9192-8ADBFC64C351}"/>
                </a:ext>
              </a:extLst>
            </p:cNvPr>
            <p:cNvSpPr txBox="1"/>
            <p:nvPr/>
          </p:nvSpPr>
          <p:spPr>
            <a:xfrm>
              <a:off x="578840" y="3751370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5)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16BDC2-68CE-40E4-9E6D-B41447F68F78}"/>
                </a:ext>
              </a:extLst>
            </p:cNvPr>
            <p:cNvSpPr txBox="1"/>
            <p:nvPr/>
          </p:nvSpPr>
          <p:spPr>
            <a:xfrm>
              <a:off x="578840" y="394563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6)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A7110A-F31D-4879-B4E7-806FC98211D8}"/>
              </a:ext>
            </a:extLst>
          </p:cNvPr>
          <p:cNvGrpSpPr/>
          <p:nvPr/>
        </p:nvGrpSpPr>
        <p:grpSpPr>
          <a:xfrm>
            <a:off x="4183850" y="3094324"/>
            <a:ext cx="7844325" cy="3016020"/>
            <a:chOff x="7344136" y="4198389"/>
            <a:chExt cx="7844325" cy="1144176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87A0391B-D114-4FD3-85D2-7AA5AA0F79AD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798607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RunInGameServer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1600" err="1">
                  <a:solidFill>
                    <a:schemeClr val="bg1"/>
                  </a:solidFill>
                  <a:latin typeface="+mn-lt"/>
                </a:rPr>
                <a:t>InGame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오브젝트의 정보를 갱신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하고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						</a:t>
              </a:r>
              <a:r>
                <a:rPr lang="en-US" altLang="ko-KR" sz="16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m_pakcetFrameState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를 수정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하는 함수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1)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장애물 생성 시간 확인 및 생성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2)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마우스 위치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수정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플레이어가 요구한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공 객체 생성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4)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오브젝트의 위치 수정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및 제거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 범위를 벗어난 경우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5)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장애물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공의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충돌체크 및 제거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6)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공의 개수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수정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BDE611-DD34-4FC9-9FA4-3646A6C98218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83F8229-8889-434C-B5EF-278E42AE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4" y="1857842"/>
            <a:ext cx="3409950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9AF0D6-3075-430C-9C7C-09C87C787FCA}"/>
              </a:ext>
            </a:extLst>
          </p:cNvPr>
          <p:cNvGrpSpPr/>
          <p:nvPr/>
        </p:nvGrpSpPr>
        <p:grpSpPr>
          <a:xfrm>
            <a:off x="4183850" y="1857841"/>
            <a:ext cx="7499289" cy="885826"/>
            <a:chOff x="7344136" y="4032183"/>
            <a:chExt cx="7499289" cy="1476589"/>
          </a:xfrm>
        </p:grpSpPr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6A54E7AB-B5D3-4654-82F9-70A145378907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032183"/>
              <a:ext cx="7453571" cy="14765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PacketFrameState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매 프레임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마다 서버가 클라이언트에게 보내는 패킷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1DA0EC-5D6A-4536-9913-9C490AE06E07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017402-2873-4AFC-A10D-6065F529A2D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88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BE976B8-04DF-44E0-810B-8E2A6BC5F95E}"/>
              </a:ext>
            </a:extLst>
          </p:cNvPr>
          <p:cNvGrpSpPr/>
          <p:nvPr/>
        </p:nvGrpSpPr>
        <p:grpSpPr>
          <a:xfrm>
            <a:off x="269842" y="1058419"/>
            <a:ext cx="11606600" cy="5685796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D05BDD5F-741E-49C8-B711-1C616729239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 프로젝트는 대학교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‘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네트워크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게임 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프로그래밍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과목에서 </a:t>
              </a:r>
              <a:r>
                <a:rPr kumimoji="0" lang="en-US" altLang="ko-KR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kumimoji="0" lang="ko-KR" altLang="en-US" sz="160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인 팀을 이루어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수행한 과제로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프로그램의 완성도는 높지 않지만 협업에 대해 느낀점이 많았기 때문에 저에게 의미있었던 프로젝트입니다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프로젝트에 사용된 클라이언트는 제가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이전에 제작하였던 싱글플레이어 슈팅 게임이였고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서버 모델을 추가하기 앞서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팀원들에게 코드를 설명한 적이 있습니다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팀원들에게 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변수와 함수의 이름이 체계적이지 않다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답변을 들었고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저희는 가독성을 높이기 위해 새로운 작명 체계를 만들었습니다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다른 팀원이 구현한 코드를 보다 쉽게 유추할 수 있었고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팀의 능률 또한 오를 수 있었습니다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또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프로젝트를 진행하며 클라이언트마다 오브젝트 위치가 동일하지 않은 문제가 발생한 적이 있습니다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문제로 팀이 어려움을 겪고 있을 때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팀원 한명이 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방화벽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이라는 의견을 제시하였습니다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프로그램이 잘못되었다고 생각한 저에게 방화벽은 생각해보지 못한 의견이였고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저희는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방화벽의 설정을 변경해 플레이 환경을 개선시킬 수 있었습니다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600" kern="10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제가 이번 프로젝트를 통해 변화된 점은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프로그래밍에 대한 생각과 습관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이번 프로젝트를 진행하기 전까지 혼자서 문제를 해결하는 프로그래밍이 실력 향상에 도움이 된다고 생각했습니다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하지만 이번 프로젝트에서 팀원들과 함께 프로젝트를 준비하고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발생한 문제를 해결해보면서 협업의 중요성과 효율성을 느낄 수 있었고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저의 생각이 옳지 못했다는 것을 알게되었습니다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프로젝트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코드의 가독성을 높이기 위해 이때 만든 작명 체계를 조금씩 수정하여 이용하고 있으며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친구들과 서로의 코드를 바꿔보고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문제점을 공유하는 습관이 생겼습니다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습관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덕분에 타인과 코드를 리뷰할 기회가 많아졌고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코드를 분석하는 능력을 기를 수 있었습니다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D59168-D8DE-46EF-92C2-6328622A6120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67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1909695"/>
            <a:ext cx="11606600" cy="3894200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대학교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프로그래밍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해결하기위해 메모리를 해제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 인해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학기가 끝나갈 무렵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메모리 누수를 방지하는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 되었습니다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이러한 메모리 관리 시스템을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용할 때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 써야 하는 번거로움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파악하는 것에 어려움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방법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동작하는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개선시킨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되었습니다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603797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603797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1646967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1637981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023369"/>
            <a:ext cx="11369458" cy="2686668"/>
            <a:chOff x="7264853" y="3853038"/>
            <a:chExt cx="8638888" cy="224368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8"/>
              <a:ext cx="8604151" cy="2243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shared_ptr(SP)</a:t>
              </a:r>
              <a:r>
                <a:rPr lang="ko-KR" altLang="en-US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 : control_block(CB)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obj :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구현되어있어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멀티스레드에서 사용할 때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함수와 함께 사용해야 하지만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구현되어 있어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기존의 성능 저하를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해결하기위해서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 : Lock-Free control_block(LFCB))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 갖도록 하였습니다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구조 변경으로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있으며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LFCB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발생할 수 있는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피하기 위해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289418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322719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30829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81459"/>
            <a:ext cx="11369458" cy="144402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를 재사용</a:t>
              </a:r>
              <a:r>
                <a:rPr lang="ko-KR" altLang="en-US" sz="1600" kern="100">
                  <a:solidFill>
                    <a:schemeClr val="bg1"/>
                  </a:solidFill>
                  <a:cs typeface="Times New Roman" panose="02020603050405020304" pitchFamily="18" charset="0"/>
                </a:rPr>
                <a:t>하기 위해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>
                  <a:solidFill>
                    <a:schemeClr val="bg1"/>
                  </a:solidFill>
                  <a:cs typeface="Times New Roman" panose="02020603050405020304" pitchFamily="18" charset="0"/>
                </a:rPr>
                <a:t>으로 동작하는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</a:t>
              </a:r>
              <a:r>
                <a:rPr lang="en-US" altLang="ko-KR" sz="1600" kern="10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추가로 구현했습니다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받은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노드 해제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발생하는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피하기 위해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내부적으로 노드를 재사용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RLL::Regist()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RLL::Alloc()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등록된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재사용하며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LFSP/LFWP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내부에서 스스로 동작하기 때문에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사용자의 관리가 요구되지 않습니다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11272" y="4421067"/>
            <a:ext cx="11485867" cy="2316828"/>
            <a:chOff x="7264854" y="4385816"/>
            <a:chExt cx="8727341" cy="1595855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324417" y="4385816"/>
              <a:ext cx="8667778" cy="1595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구현하는 핵심 알고리즘입니다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함수는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레드가 동시에 포인터를 복사하거나 삭제하는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(LFCB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재사용되는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상황에서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의도하는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이용했는지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(LFCB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확인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 위해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유효성을 검사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유효성을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정확하게 판단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증가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함수로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객체의 카운터를 증가시키지 않도록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작성되었고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감소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작성되었으며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함수는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카운터를 수정합니다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46167"/>
              </p:ext>
            </p:extLst>
          </p:nvPr>
        </p:nvGraphicFramePr>
        <p:xfrm>
          <a:off x="4225699" y="2435947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18322"/>
              </p:ext>
            </p:extLst>
          </p:nvPr>
        </p:nvGraphicFramePr>
        <p:xfrm>
          <a:off x="5596763" y="1542544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317839" y="1619687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599596" y="1708638"/>
            <a:ext cx="3997167" cy="50042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1991526" y="2650018"/>
            <a:ext cx="2234173" cy="49049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814003" y="2678841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814003" y="2871115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936368" y="3050994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599596" y="3047912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766884" y="2146813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399088" y="1709539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 err="1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 err="1">
                  <a:effectLst/>
                  <a:latin typeface="맑은 고딕" panose="020B0503020000020004" pitchFamily="50" charset="-127"/>
                </a:rPr>
                <a:t>add_use_count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 err="1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 err="1">
                  <a:effectLst/>
                  <a:latin typeface="맑은 고딕" panose="020B0503020000020004" pitchFamily="50" charset="-127"/>
                </a:rPr>
                <a:t>release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818531" y="3037154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2334" y="794270"/>
            <a:ext cx="2611455" cy="35800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8437" y="4035783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모든 상황에 대한 동작 검증 테이블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7F6-5C02-4E13-A052-0159F230FF7D}"/>
              </a:ext>
            </a:extLst>
          </p:cNvPr>
          <p:cNvSpPr txBox="1"/>
          <p:nvPr/>
        </p:nvSpPr>
        <p:spPr>
          <a:xfrm>
            <a:off x="2162891" y="3027112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LFCB </a:t>
            </a:r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F3E3FE-5402-46E1-B2EB-12BD31E1AF27}"/>
              </a:ext>
            </a:extLst>
          </p:cNvPr>
          <p:cNvSpPr/>
          <p:nvPr/>
        </p:nvSpPr>
        <p:spPr>
          <a:xfrm>
            <a:off x="9635304" y="1457967"/>
            <a:ext cx="1595678" cy="14020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FDE643-C055-4938-90A1-330717613068}"/>
              </a:ext>
            </a:extLst>
          </p:cNvPr>
          <p:cNvSpPr/>
          <p:nvPr/>
        </p:nvSpPr>
        <p:spPr>
          <a:xfrm>
            <a:off x="9479264" y="2485807"/>
            <a:ext cx="1555450" cy="14020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7F9C3B-B8DC-4456-9AA5-813FF610ACB7}"/>
              </a:ext>
            </a:extLst>
          </p:cNvPr>
          <p:cNvSpPr/>
          <p:nvPr/>
        </p:nvSpPr>
        <p:spPr>
          <a:xfrm>
            <a:off x="9560226" y="4132311"/>
            <a:ext cx="1555450" cy="14020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비교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441150" y="1487363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100531"/>
            <a:ext cx="11477901" cy="885820"/>
            <a:chOff x="7264854" y="4371825"/>
            <a:chExt cx="8721288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4371825"/>
              <a:ext cx="8686553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비교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 위해서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일반 포인터를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구현하였고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소모된 시간을 측정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시간당 동작 횟수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비교하였습니다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684763" y="1185403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6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157912" y="1132639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6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98" y="2901067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28" y="2913473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920" y="3821630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365" y="3821630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897928" y="3047335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538196" y="3295959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154997" y="3160554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366238" y="3050361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497" y="1661574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327" y="1636334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2296" y="2278791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5028" y="2245855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5020" y="2002507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6508" y="1971428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85B69-CF28-4823-976F-DBC80BD83E4C}"/>
              </a:ext>
            </a:extLst>
          </p:cNvPr>
          <p:cNvCxnSpPr>
            <a:cxnSpLocks/>
          </p:cNvCxnSpPr>
          <p:nvPr/>
        </p:nvCxnSpPr>
        <p:spPr>
          <a:xfrm>
            <a:off x="3430656" y="2229077"/>
            <a:ext cx="143396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F84D21-C588-47EB-AB00-FE6EC86494BF}"/>
              </a:ext>
            </a:extLst>
          </p:cNvPr>
          <p:cNvCxnSpPr>
            <a:cxnSpLocks/>
          </p:cNvCxnSpPr>
          <p:nvPr/>
        </p:nvCxnSpPr>
        <p:spPr>
          <a:xfrm>
            <a:off x="7873430" y="2191954"/>
            <a:ext cx="143396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517CEB-E3AA-4A49-AB3F-C4386E7B8CF9}"/>
              </a:ext>
            </a:extLst>
          </p:cNvPr>
          <p:cNvCxnSpPr>
            <a:cxnSpLocks/>
          </p:cNvCxnSpPr>
          <p:nvPr/>
        </p:nvCxnSpPr>
        <p:spPr>
          <a:xfrm>
            <a:off x="3632752" y="2613575"/>
            <a:ext cx="143396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70136D-5E5E-4773-BED7-C35BFD19CD28}"/>
              </a:ext>
            </a:extLst>
          </p:cNvPr>
          <p:cNvCxnSpPr>
            <a:cxnSpLocks/>
          </p:cNvCxnSpPr>
          <p:nvPr/>
        </p:nvCxnSpPr>
        <p:spPr>
          <a:xfrm>
            <a:off x="8121909" y="2557281"/>
            <a:ext cx="143396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C64306-EE22-47EE-AA9F-6543F1E5CF14}"/>
              </a:ext>
            </a:extLst>
          </p:cNvPr>
          <p:cNvSpPr txBox="1"/>
          <p:nvPr/>
        </p:nvSpPr>
        <p:spPr>
          <a:xfrm>
            <a:off x="4403525" y="6192690"/>
            <a:ext cx="756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kern="10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  <a:r>
              <a:rPr lang="en-US" altLang="ko-KR" sz="1400" kern="10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4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게으른 동기화 연결리스트 </a:t>
            </a:r>
            <a:r>
              <a:rPr lang="en-US" altLang="ko-KR" sz="14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1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laZy Synchronization linked List, </a:t>
            </a:r>
            <a:r>
              <a:rPr lang="en-US" altLang="ko-KR" sz="105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“The Art of Multiprocessor Programming”</a:t>
            </a:r>
            <a:r>
              <a:rPr lang="en-US" altLang="ko-KR" sz="14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4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  <a:r>
              <a:rPr lang="ko-KR" altLang="en-US" sz="1400" b="1" kern="1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400" b="1" kern="10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동작</a:t>
            </a:r>
            <a:r>
              <a:rPr lang="en-US" altLang="ko-KR" sz="14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4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랜덤한 값으로</a:t>
            </a:r>
            <a:r>
              <a:rPr lang="ko-KR" altLang="en-US" sz="14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리스트 추가</a:t>
            </a:r>
            <a:r>
              <a:rPr lang="en-US" altLang="ko-KR" sz="14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제거</a:t>
            </a:r>
            <a:r>
              <a:rPr lang="en-US" altLang="ko-KR" sz="14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검색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01B94A8-3ACC-488B-8EE9-B8F21F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3" y="2477786"/>
            <a:ext cx="6398857" cy="218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16152"/>
              </p:ext>
            </p:extLst>
          </p:nvPr>
        </p:nvGraphicFramePr>
        <p:xfrm>
          <a:off x="539824" y="1270404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068759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4995852"/>
            <a:ext cx="11369455" cy="1597545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성능 비교 결과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다르게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스레드에 비례해 성능이 향상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 상대적으로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완만하게 성능이 향상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되는 것을 볼 수 있었습니다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결과적으로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향상된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성능을 보였고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SP/WP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더 높은 성능을 가지는 것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확인할 수 있었습니다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8082272">
            <a:extLst>
              <a:ext uri="{FF2B5EF4-FFF2-40B4-BE49-F238E27FC236}">
                <a16:creationId xmlns:a16="http://schemas.microsoft.com/office/drawing/2014/main" id="{98C9F868-AEBF-4A90-A749-CB9D1F36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99" y="1270404"/>
            <a:ext cx="3989873" cy="33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14888</TotalTime>
  <Words>4370</Words>
  <Application>Microsoft Office PowerPoint</Application>
  <PresentationFormat>와이드스크린</PresentationFormat>
  <Paragraphs>517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비교</vt:lpstr>
      <vt:lpstr>결과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PowerPoint 프레젠테이션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1274</cp:revision>
  <dcterms:created xsi:type="dcterms:W3CDTF">2020-12-22T14:33:44Z</dcterms:created>
  <dcterms:modified xsi:type="dcterms:W3CDTF">2021-04-28T10:36:44Z</dcterms:modified>
</cp:coreProperties>
</file>