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3" r:id="rId9"/>
    <p:sldId id="354" r:id="rId10"/>
    <p:sldId id="355" r:id="rId11"/>
    <p:sldId id="349" r:id="rId12"/>
    <p:sldId id="356" r:id="rId13"/>
    <p:sldId id="275" r:id="rId14"/>
    <p:sldId id="357" r:id="rId15"/>
    <p:sldId id="358" r:id="rId16"/>
    <p:sldId id="359" r:id="rId17"/>
    <p:sldId id="363" r:id="rId18"/>
    <p:sldId id="360" r:id="rId19"/>
    <p:sldId id="361" r:id="rId20"/>
    <p:sldId id="364" r:id="rId21"/>
    <p:sldId id="365" r:id="rId22"/>
    <p:sldId id="366" r:id="rId23"/>
    <p:sldId id="367" r:id="rId24"/>
    <p:sldId id="368" r:id="rId25"/>
    <p:sldId id="371" r:id="rId26"/>
    <p:sldId id="369" r:id="rId27"/>
    <p:sldId id="372" r:id="rId28"/>
    <p:sldId id="374" r:id="rId29"/>
    <p:sldId id="375" r:id="rId30"/>
    <p:sldId id="376" r:id="rId31"/>
    <p:sldId id="377" r:id="rId32"/>
    <p:sldId id="379" r:id="rId33"/>
    <p:sldId id="378" r:id="rId34"/>
    <p:sldId id="392" r:id="rId35"/>
    <p:sldId id="387" r:id="rId36"/>
    <p:sldId id="390" r:id="rId37"/>
    <p:sldId id="385" r:id="rId38"/>
    <p:sldId id="393" r:id="rId39"/>
    <p:sldId id="394" r:id="rId40"/>
    <p:sldId id="395" r:id="rId41"/>
    <p:sldId id="396" r:id="rId42"/>
    <p:sldId id="397" r:id="rId43"/>
    <p:sldId id="398" r:id="rId44"/>
    <p:sldId id="388" r:id="rId45"/>
    <p:sldId id="380" r:id="rId46"/>
    <p:sldId id="391" r:id="rId47"/>
    <p:sldId id="381" r:id="rId48"/>
    <p:sldId id="382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969696"/>
    <a:srgbClr val="FF6600"/>
    <a:srgbClr val="FFD54F"/>
    <a:srgbClr val="8DA9DB"/>
    <a:srgbClr val="8CC81E"/>
    <a:srgbClr val="5F5F5F"/>
    <a:srgbClr val="91420D"/>
    <a:srgbClr val="2B674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실험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58357"/>
              </p:ext>
            </p:extLst>
          </p:nvPr>
        </p:nvGraphicFramePr>
        <p:xfrm>
          <a:off x="2265461" y="1359378"/>
          <a:ext cx="3016266" cy="1167384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842137D-63D5-4DA3-98D9-50D1C404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4" y="2531914"/>
            <a:ext cx="6682701" cy="21084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9AD2F4-39AA-4EF9-A9C1-CEA1523D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081" y="1373327"/>
            <a:ext cx="3858675" cy="32810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30425" y="4654356"/>
            <a:ext cx="11531147" cy="365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kern="1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ZSL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최대 길이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(L)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짧을수록 높음 </a:t>
            </a:r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 Short Domain &gt; Balance Domain &gt; Long Domain 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5187182"/>
            <a:ext cx="11369455" cy="1300639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 결과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스레드에 비례해 성능이 악화되는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달리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완만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Long Domain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급격하게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성능이 향상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항상 성능이 높았고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최대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3767%, Long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최대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보였습니다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2DCC5E-ACE6-4D41-98F4-35A81A8BCCC4}"/>
              </a:ext>
            </a:extLst>
          </p:cNvPr>
          <p:cNvGrpSpPr/>
          <p:nvPr/>
        </p:nvGrpSpPr>
        <p:grpSpPr>
          <a:xfrm>
            <a:off x="489061" y="1184272"/>
            <a:ext cx="11099103" cy="5311751"/>
            <a:chOff x="7264852" y="2437643"/>
            <a:chExt cx="8433465" cy="5311751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B83946F2-3460-475E-B13E-C839AA788B4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2437643"/>
              <a:ext cx="8398726" cy="53117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가장 어려웠던 점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 될 때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잘못된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상황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해결하는 것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 문제를 해결하기 위해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스레드의 수를 관리해 보았습니다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스레드 카운터로 인해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재사용 알고리즘이 복잡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해졌고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 도수만 줄어들 뿐 완벽히 해결할 수 없었습니다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안에서 해결할 수 있는 다른 방법을 고민하게 되었고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문제가 발생하는 상황을 가정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중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생각해낼수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있었습니다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성능이 다소 저하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되었지만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최소 하나의 작업이 성공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만족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문제를 완벽하게 해결할 수 있었습니다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’LFSP/LFWP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이용한다면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더 개선될 수 있다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논문의 목적이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사용의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대체였습니다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향상시키는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DEBRA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같은 최근 연구를 보았을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더 성능 개선의 여지가 있다고 생각됩니다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5F0B57-9307-487C-ABFB-EABB9B673A30}"/>
                </a:ext>
              </a:extLst>
            </p:cNvPr>
            <p:cNvSpPr/>
            <p:nvPr/>
          </p:nvSpPr>
          <p:spPr>
            <a:xfrm flipH="1">
              <a:off x="7264852" y="2437644"/>
              <a:ext cx="34739" cy="531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50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5A77DC33-C0BD-468B-AC34-85605742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5" y="1448180"/>
            <a:ext cx="5510024" cy="4281438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276064"/>
            <a:ext cx="6010938" cy="2787608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이용한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네트워크 구현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- MSSQL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(x)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데이터 관리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tbb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Lock-Free shared_ptr&amp;weak_ptr(x)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패킷 송수신의 최소화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고려한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프로그램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비정상적인 패킷을 송신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클라이언트를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고려한 서버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E1D305-844B-4A10-B38F-F91E8A6C5281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003B7969-BAF6-4A55-B6D8-685486990BB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lt"/>
                </a:rPr>
                <a:t>hight</a:t>
              </a:r>
              <a:r>
                <a:rPr lang="en-US" altLang="ko-KR" sz="1800" err="1">
                  <a:solidFill>
                    <a:schemeClr val="bg1"/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지형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지물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(x)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추측항법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다형성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타겟팅 방식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(x)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4580F8-FC97-4BB6-BB87-A9F5139529D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1179B00-4BBE-43D8-BF16-13B4A31B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10" y="2948831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5FD49C-CE32-4995-B103-5A809126F9B6}"/>
              </a:ext>
            </a:extLst>
          </p:cNvPr>
          <p:cNvGrpSpPr/>
          <p:nvPr/>
        </p:nvGrpSpPr>
        <p:grpSpPr>
          <a:xfrm>
            <a:off x="5328146" y="2161115"/>
            <a:ext cx="5950337" cy="3151991"/>
            <a:chOff x="7385281" y="3300911"/>
            <a:chExt cx="5566673" cy="3151991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ECC5DA31-2DEA-4820-8537-2DCE9790D129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460484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 컨테이너의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8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섹터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Send_Manager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 관리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타이머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11D84A0-9652-4FEA-92A5-1C426E89F8A9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95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8D2E0-9D79-421A-A9E7-A8707669563E}"/>
              </a:ext>
            </a:extLst>
          </p:cNvPr>
          <p:cNvGrpSpPr/>
          <p:nvPr/>
        </p:nvGrpSpPr>
        <p:grpSpPr>
          <a:xfrm>
            <a:off x="4763806" y="1338386"/>
            <a:ext cx="6199056" cy="639166"/>
            <a:chOff x="7394324" y="4008982"/>
            <a:chExt cx="6199056" cy="1325564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7B6A079-2975-46E9-9465-91B7B69A912E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610191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멀티스레드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접근성을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높이기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00" dirty="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269C48-63F5-464F-8BC4-DFDB93C994CD}"/>
                </a:ext>
              </a:extLst>
            </p:cNvPr>
            <p:cNvSpPr/>
            <p:nvPr/>
          </p:nvSpPr>
          <p:spPr>
            <a:xfrm>
              <a:off x="7394324" y="4008982"/>
              <a:ext cx="45719" cy="1325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7C4B06-EA39-456A-9A9E-5978718A1E00}"/>
              </a:ext>
            </a:extLst>
          </p:cNvPr>
          <p:cNvGrpSpPr/>
          <p:nvPr/>
        </p:nvGrpSpPr>
        <p:grpSpPr>
          <a:xfrm>
            <a:off x="6914844" y="2288365"/>
            <a:ext cx="3605341" cy="473370"/>
            <a:chOff x="7402405" y="4008983"/>
            <a:chExt cx="3165683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3B1A13C-37C9-49FA-A907-B4C003E37100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3076619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및 인덱스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8E54FF-FD6F-4529-A89C-79B7C1A56D7E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F4CD5D-9D2F-4ADF-A8A1-D63BE24ADADE}"/>
              </a:ext>
            </a:extLst>
          </p:cNvPr>
          <p:cNvGrpSpPr/>
          <p:nvPr/>
        </p:nvGrpSpPr>
        <p:grpSpPr>
          <a:xfrm>
            <a:off x="948023" y="2330303"/>
            <a:ext cx="5824330" cy="431432"/>
            <a:chOff x="5940218" y="5141111"/>
            <a:chExt cx="5824330" cy="4314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72AAB0-FE35-406F-954C-5FBC0B0AB538}"/>
                </a:ext>
              </a:extLst>
            </p:cNvPr>
            <p:cNvSpPr/>
            <p:nvPr/>
          </p:nvSpPr>
          <p:spPr>
            <a:xfrm>
              <a:off x="5940218" y="5141111"/>
              <a:ext cx="582433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4C2D5C-05F9-4422-82DA-8D97AB21A4EE}"/>
                </a:ext>
              </a:extLst>
            </p:cNvPr>
            <p:cNvSpPr/>
            <p:nvPr/>
          </p:nvSpPr>
          <p:spPr>
            <a:xfrm>
              <a:off x="5983357" y="5197801"/>
              <a:ext cx="5738052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5DC2B2-3CDF-4A85-814B-F268F8DE321C}"/>
              </a:ext>
            </a:extLst>
          </p:cNvPr>
          <p:cNvCxnSpPr>
            <a:cxnSpLocks/>
          </p:cNvCxnSpPr>
          <p:nvPr/>
        </p:nvCxnSpPr>
        <p:spPr>
          <a:xfrm>
            <a:off x="6696184" y="2268240"/>
            <a:ext cx="0" cy="692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65D5B2-41A6-458A-A3A8-40376E4E251C}"/>
              </a:ext>
            </a:extLst>
          </p:cNvPr>
          <p:cNvSpPr txBox="1"/>
          <p:nvPr/>
        </p:nvSpPr>
        <p:spPr>
          <a:xfrm>
            <a:off x="6050140" y="2952914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MAX_OBJECTS</a:t>
            </a:r>
            <a:endParaRPr lang="ko-KR" altLang="en-US" sz="120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2D0F83B-1E8A-41D4-952A-E5F18518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39" y="1308735"/>
            <a:ext cx="3467100" cy="7334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70F28EF-4E2B-438B-8E9D-6281A4432A04}"/>
              </a:ext>
            </a:extLst>
          </p:cNvPr>
          <p:cNvCxnSpPr>
            <a:cxnSpLocks/>
          </p:cNvCxnSpPr>
          <p:nvPr/>
        </p:nvCxnSpPr>
        <p:spPr>
          <a:xfrm>
            <a:off x="2832651" y="2280430"/>
            <a:ext cx="0" cy="692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F7B0C1-6B9B-42BD-89BC-E7A0C09F9D02}"/>
              </a:ext>
            </a:extLst>
          </p:cNvPr>
          <p:cNvSpPr txBox="1"/>
          <p:nvPr/>
        </p:nvSpPr>
        <p:spPr>
          <a:xfrm>
            <a:off x="2186607" y="2965104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MAX_CLIENTS</a:t>
            </a:r>
            <a:endParaRPr lang="ko-KR" altLang="en-US" sz="12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D14DFC-D01F-4A7F-A95D-D823E6503947}"/>
              </a:ext>
            </a:extLst>
          </p:cNvPr>
          <p:cNvCxnSpPr>
            <a:cxnSpLocks/>
          </p:cNvCxnSpPr>
          <p:nvPr/>
        </p:nvCxnSpPr>
        <p:spPr>
          <a:xfrm>
            <a:off x="4521287" y="2284711"/>
            <a:ext cx="0" cy="692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EC682E-D9E3-40A6-B196-44FCC7FC6132}"/>
              </a:ext>
            </a:extLst>
          </p:cNvPr>
          <p:cNvSpPr txBox="1"/>
          <p:nvPr/>
        </p:nvSpPr>
        <p:spPr>
          <a:xfrm>
            <a:off x="3875243" y="2969385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MAX_MONTSER</a:t>
            </a:r>
            <a:endParaRPr lang="ko-KR" altLang="en-US" sz="120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E0E643-2739-4308-83F9-23A2399CDEF3}"/>
              </a:ext>
            </a:extLst>
          </p:cNvPr>
          <p:cNvGrpSpPr/>
          <p:nvPr/>
        </p:nvGrpSpPr>
        <p:grpSpPr>
          <a:xfrm>
            <a:off x="4472870" y="3539679"/>
            <a:ext cx="7573009" cy="731678"/>
            <a:chOff x="7428412" y="5059572"/>
            <a:chExt cx="7573009" cy="3460061"/>
          </a:xfrm>
        </p:grpSpPr>
        <p:sp>
          <p:nvSpPr>
            <p:cNvPr id="49" name="제목 1">
              <a:extLst>
                <a:ext uri="{FF2B5EF4-FFF2-40B4-BE49-F238E27FC236}">
                  <a16:creationId xmlns:a16="http://schemas.microsoft.com/office/drawing/2014/main" id="{E6A6BC62-A104-4AD5-8EDA-5D487AB330E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7476612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Lock-Free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이용하기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44AB89D-2997-4F4E-A760-5F4AC7378B8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240ABCD1-EE7E-4610-A2B6-69FE0EEB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88" y="3559557"/>
            <a:ext cx="3048000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E9EE1D-D8E9-4685-888B-473796D7B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575" y="4496752"/>
            <a:ext cx="3248025" cy="21050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F7792D-6618-4BEC-A951-EEF504355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111" y="4587105"/>
            <a:ext cx="3181350" cy="7334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337C5B38-1B00-4EBB-A653-6E19FD466165}"/>
              </a:ext>
            </a:extLst>
          </p:cNvPr>
          <p:cNvGrpSpPr/>
          <p:nvPr/>
        </p:nvGrpSpPr>
        <p:grpSpPr>
          <a:xfrm>
            <a:off x="4713363" y="5594440"/>
            <a:ext cx="5392741" cy="733426"/>
            <a:chOff x="7428412" y="5059572"/>
            <a:chExt cx="5392741" cy="3460061"/>
          </a:xfrm>
        </p:grpSpPr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C8BF2DD8-F3EC-4FDD-B9AA-6AECEBDD9D1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5296344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Pop()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로그인한 클라이언트가 사용할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반환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Push()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로그아웃한 클라이언트의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등록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31B153-5FCB-4D96-B097-B968E0DCAF3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105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BC0200E0-03CE-4B67-856B-9AE1C199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88" y="1644234"/>
            <a:ext cx="1762125" cy="6762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8EE4C16-88D6-447B-9471-FAEAF7A26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36" y="3494809"/>
            <a:ext cx="386715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1B6C0B81-FC14-4FAC-98F0-D8539E99D00E}"/>
              </a:ext>
            </a:extLst>
          </p:cNvPr>
          <p:cNvGrpSpPr/>
          <p:nvPr/>
        </p:nvGrpSpPr>
        <p:grpSpPr>
          <a:xfrm>
            <a:off x="5427715" y="3836503"/>
            <a:ext cx="6120607" cy="1252332"/>
            <a:chOff x="7091955" y="3228199"/>
            <a:chExt cx="10783799" cy="1709549"/>
          </a:xfrm>
        </p:grpSpPr>
        <p:sp>
          <p:nvSpPr>
            <p:cNvPr id="45" name="제목 1">
              <a:extLst>
                <a:ext uri="{FF2B5EF4-FFF2-40B4-BE49-F238E27FC236}">
                  <a16:creationId xmlns:a16="http://schemas.microsoft.com/office/drawing/2014/main" id="{D7EA19FC-60F3-45AB-A28A-47F684C13454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1070324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Sector_Base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주변 오브젝트에 대한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검색 효율성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D74AEC4-987D-480B-B8F3-928E08EFD784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1D9898B-5AF1-4343-9137-72D2200F207F}"/>
              </a:ext>
            </a:extLst>
          </p:cNvPr>
          <p:cNvGrpSpPr/>
          <p:nvPr/>
        </p:nvGrpSpPr>
        <p:grpSpPr>
          <a:xfrm>
            <a:off x="6708824" y="2975194"/>
            <a:ext cx="3349576" cy="721952"/>
            <a:chOff x="7091955" y="3228199"/>
            <a:chExt cx="5901562" cy="1709549"/>
          </a:xfrm>
        </p:grpSpPr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770FC70D-A295-41D5-8E91-0FC3B7DCE376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5821009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Sector_Base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BCCB7E-735D-4861-AAA3-92720E44C328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6DBD746-3EB0-4DC0-A35F-46849FA94CF6}"/>
              </a:ext>
            </a:extLst>
          </p:cNvPr>
          <p:cNvGrpSpPr/>
          <p:nvPr/>
        </p:nvGrpSpPr>
        <p:grpSpPr>
          <a:xfrm>
            <a:off x="4327783" y="1620840"/>
            <a:ext cx="6120607" cy="721952"/>
            <a:chOff x="7091955" y="3228199"/>
            <a:chExt cx="10783799" cy="1709549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8461D5D1-8156-4B80-97E6-D2CCE004128C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1070324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height_map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이용해 오브젝트의 높이 좌표 계산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672DEBA-3C30-4E37-84ED-97ACD06D2E8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7B7A3D9A-EB12-49FE-B335-A91F6CFC6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564" y="2895277"/>
            <a:ext cx="3048000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EA69DD-E5B9-4457-84EE-44EEE542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277" y="5023750"/>
            <a:ext cx="3590925" cy="135255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D98D9C56-4780-4F4F-9702-32E3127E0D14}"/>
              </a:ext>
            </a:extLst>
          </p:cNvPr>
          <p:cNvGrpSpPr/>
          <p:nvPr/>
        </p:nvGrpSpPr>
        <p:grpSpPr>
          <a:xfrm>
            <a:off x="5145736" y="5613991"/>
            <a:ext cx="3342283" cy="721952"/>
            <a:chOff x="7091955" y="3228199"/>
            <a:chExt cx="5888715" cy="1709549"/>
          </a:xfrm>
        </p:grpSpPr>
        <p:sp>
          <p:nvSpPr>
            <p:cNvPr id="61" name="제목 1">
              <a:extLst>
                <a:ext uri="{FF2B5EF4-FFF2-40B4-BE49-F238E27FC236}">
                  <a16:creationId xmlns:a16="http://schemas.microsoft.com/office/drawing/2014/main" id="{181BB475-A07C-4CF0-9AD4-B1D52E46E4D9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5808160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패킷을 송신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45E3C-2811-44DB-8A25-BF0E0B386F53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3699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A5EFF629-6AD0-413F-8032-7276DB59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02" y="2010025"/>
            <a:ext cx="2619375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E2BF79-51C5-4327-BF6A-5E601093EE2F}"/>
              </a:ext>
            </a:extLst>
          </p:cNvPr>
          <p:cNvGrpSpPr/>
          <p:nvPr/>
        </p:nvGrpSpPr>
        <p:grpSpPr>
          <a:xfrm>
            <a:off x="3940110" y="1784792"/>
            <a:ext cx="6784317" cy="721952"/>
            <a:chOff x="7091955" y="3228199"/>
            <a:chExt cx="11953179" cy="1709549"/>
          </a:xfrm>
        </p:grpSpPr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B63777CC-769C-48AD-AFA1-AF3D29F2601A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11872626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이벤트를 실행 순서로 저장하기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F9D0A8A-3173-4C1B-A6F3-C0D0BF59180B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9F29EA0-71DD-496E-BADE-C4FEE5E5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198" y="2732451"/>
            <a:ext cx="4629150" cy="8763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44C397-50FE-4B24-915D-0AFF7F81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28" y="3997024"/>
            <a:ext cx="2019300" cy="523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27EB8C-0B7B-49CA-946F-ED2CCD726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028" y="4574321"/>
            <a:ext cx="4419600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8ECACDDD-C509-4661-890A-50FE61A395C7}"/>
              </a:ext>
            </a:extLst>
          </p:cNvPr>
          <p:cNvGrpSpPr/>
          <p:nvPr/>
        </p:nvGrpSpPr>
        <p:grpSpPr>
          <a:xfrm>
            <a:off x="7779722" y="2809625"/>
            <a:ext cx="3578177" cy="721952"/>
            <a:chOff x="7091955" y="3228199"/>
            <a:chExt cx="6304332" cy="1709549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57BBA8E9-7B8F-4B9D-B5C8-CA787374FA38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6223777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EVENT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type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종류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detail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상세 정보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5E53248-67CF-45C4-A685-8DB952475CB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017BF0E-A489-4162-A42D-969C4679CE41}"/>
              </a:ext>
            </a:extLst>
          </p:cNvPr>
          <p:cNvGrpSpPr/>
          <p:nvPr/>
        </p:nvGrpSpPr>
        <p:grpSpPr>
          <a:xfrm>
            <a:off x="5821668" y="4902454"/>
            <a:ext cx="3578177" cy="375695"/>
            <a:chOff x="7091955" y="3228199"/>
            <a:chExt cx="6304332" cy="1709549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D7B479CC-B5C9-477B-BA07-6D5EE0AC10D8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6223777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detail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종류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C79E75C-C264-4318-9E54-C8E2314BECC6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10260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41A0AB-1F16-4F32-9AD4-9484F226D37E}"/>
              </a:ext>
            </a:extLst>
          </p:cNvPr>
          <p:cNvSpPr/>
          <p:nvPr/>
        </p:nvSpPr>
        <p:spPr>
          <a:xfrm>
            <a:off x="3601068" y="3563105"/>
            <a:ext cx="1994267" cy="2177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6F4105-A803-47F6-A95B-0BF9A055CF26}"/>
              </a:ext>
            </a:extLst>
          </p:cNvPr>
          <p:cNvSpPr/>
          <p:nvPr/>
        </p:nvSpPr>
        <p:spPr>
          <a:xfrm>
            <a:off x="659219" y="3459157"/>
            <a:ext cx="2133508" cy="24186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C92D7A7-1916-4AD2-852E-3DABCFA5A2B8}"/>
              </a:ext>
            </a:extLst>
          </p:cNvPr>
          <p:cNvCxnSpPr>
            <a:cxnSpLocks/>
            <a:stCxn id="88" idx="2"/>
            <a:endCxn id="70" idx="0"/>
          </p:cNvCxnSpPr>
          <p:nvPr/>
        </p:nvCxnSpPr>
        <p:spPr>
          <a:xfrm flipH="1">
            <a:off x="1725973" y="2445554"/>
            <a:ext cx="1432697" cy="101360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CDC7A00-FB5B-4134-AEA2-B5E00749CDA1}"/>
              </a:ext>
            </a:extLst>
          </p:cNvPr>
          <p:cNvCxnSpPr>
            <a:cxnSpLocks/>
            <a:stCxn id="88" idx="2"/>
            <a:endCxn id="69" idx="0"/>
          </p:cNvCxnSpPr>
          <p:nvPr/>
        </p:nvCxnSpPr>
        <p:spPr>
          <a:xfrm>
            <a:off x="3158670" y="2445554"/>
            <a:ext cx="1439532" cy="1117551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00FA9AD-BA06-48CF-8A6A-BE00A5DF72B0}"/>
              </a:ext>
            </a:extLst>
          </p:cNvPr>
          <p:cNvCxnSpPr/>
          <p:nvPr/>
        </p:nvCxnSpPr>
        <p:spPr>
          <a:xfrm>
            <a:off x="3750155" y="3572527"/>
            <a:ext cx="1728840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489CA05-9C17-4A0D-B594-276B22C8323D}"/>
              </a:ext>
            </a:extLst>
          </p:cNvPr>
          <p:cNvCxnSpPr>
            <a:cxnSpLocks/>
          </p:cNvCxnSpPr>
          <p:nvPr/>
        </p:nvCxnSpPr>
        <p:spPr>
          <a:xfrm flipV="1">
            <a:off x="3702729" y="3572527"/>
            <a:ext cx="1776266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84D937-5F83-40B3-9A47-CDD4B96EDD78}"/>
              </a:ext>
            </a:extLst>
          </p:cNvPr>
          <p:cNvSpPr txBox="1"/>
          <p:nvPr/>
        </p:nvSpPr>
        <p:spPr>
          <a:xfrm>
            <a:off x="4336873" y="5221919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완성 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75D1793-A9C5-42E1-BC40-87EC3064F56C}"/>
              </a:ext>
            </a:extLst>
          </p:cNvPr>
          <p:cNvSpPr/>
          <p:nvPr/>
        </p:nvSpPr>
        <p:spPr>
          <a:xfrm>
            <a:off x="1884888" y="6108270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C35617-D292-46DE-A264-62C6B3F988BC}"/>
              </a:ext>
            </a:extLst>
          </p:cNvPr>
          <p:cNvGrpSpPr/>
          <p:nvPr/>
        </p:nvGrpSpPr>
        <p:grpSpPr>
          <a:xfrm>
            <a:off x="6010473" y="1791914"/>
            <a:ext cx="5761989" cy="3274172"/>
            <a:chOff x="7354584" y="4077946"/>
            <a:chExt cx="8338520" cy="2452744"/>
          </a:xfrm>
        </p:grpSpPr>
        <p:sp>
          <p:nvSpPr>
            <p:cNvPr id="83" name="제목 1">
              <a:extLst>
                <a:ext uri="{FF2B5EF4-FFF2-40B4-BE49-F238E27FC236}">
                  <a16:creationId xmlns:a16="http://schemas.microsoft.com/office/drawing/2014/main" id="{DF0092B7-D5B5-49C6-8884-4BDF62A99339}"/>
                </a:ext>
              </a:extLst>
            </p:cNvPr>
            <p:cNvSpPr txBox="1">
              <a:spLocks/>
            </p:cNvSpPr>
            <p:nvPr/>
          </p:nvSpPr>
          <p:spPr>
            <a:xfrm>
              <a:off x="7555975" y="4077946"/>
              <a:ext cx="8137129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기본 오브젝트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Expand_Overlapped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WSAOverlapped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를 확장한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1600">
                <a:solidFill>
                  <a:srgbClr val="7030A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Client</a:t>
              </a: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클라이언트 오브젝트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Network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Buffer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저장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- Cooltime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행동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쿨타임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몬스터 기본 오브젝트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967E08-0B14-48ED-9492-B266C0909E08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CB9A47C-F1CC-44F2-AF6F-36C9B632273E}"/>
              </a:ext>
            </a:extLst>
          </p:cNvPr>
          <p:cNvSpPr/>
          <p:nvPr/>
        </p:nvSpPr>
        <p:spPr>
          <a:xfrm>
            <a:off x="963783" y="4605660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Near_set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B301CF8-C4A7-470F-9B84-3CEE8146AF31}"/>
              </a:ext>
            </a:extLst>
          </p:cNvPr>
          <p:cNvSpPr/>
          <p:nvPr/>
        </p:nvSpPr>
        <p:spPr>
          <a:xfrm>
            <a:off x="750510" y="4014567"/>
            <a:ext cx="1950926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 Buffer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2FF01BD-F381-431D-9EC7-639C7E9F12D0}"/>
              </a:ext>
            </a:extLst>
          </p:cNvPr>
          <p:cNvSpPr/>
          <p:nvPr/>
        </p:nvSpPr>
        <p:spPr>
          <a:xfrm>
            <a:off x="963783" y="5163224"/>
            <a:ext cx="1524380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Cooltime</a:t>
            </a:r>
            <a:endParaRPr lang="ko-KR" altLang="en-US" dirty="0"/>
          </a:p>
        </p:txBody>
      </p:sp>
      <p:sp>
        <p:nvSpPr>
          <p:cNvPr id="88" name="사각형: 둥근 모서리 34">
            <a:extLst>
              <a:ext uri="{FF2B5EF4-FFF2-40B4-BE49-F238E27FC236}">
                <a16:creationId xmlns:a16="http://schemas.microsoft.com/office/drawing/2014/main" id="{1C8AA6D1-7422-4D7F-ADBE-B8A8E8B5DAF9}"/>
              </a:ext>
            </a:extLst>
          </p:cNvPr>
          <p:cNvSpPr/>
          <p:nvPr/>
        </p:nvSpPr>
        <p:spPr>
          <a:xfrm>
            <a:off x="1763175" y="1566895"/>
            <a:ext cx="2790990" cy="878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err="1"/>
              <a:t>_</a:t>
            </a:r>
            <a:r>
              <a:rPr lang="en-US" altLang="ko-KR"/>
              <a:t>Base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9" name="사각형: 둥근 모서리 26">
            <a:extLst>
              <a:ext uri="{FF2B5EF4-FFF2-40B4-BE49-F238E27FC236}">
                <a16:creationId xmlns:a16="http://schemas.microsoft.com/office/drawing/2014/main" id="{FA482D97-4B1C-4CF3-9682-C3D94E1FBAC5}"/>
              </a:ext>
            </a:extLst>
          </p:cNvPr>
          <p:cNvSpPr/>
          <p:nvPr/>
        </p:nvSpPr>
        <p:spPr>
          <a:xfrm>
            <a:off x="3750155" y="4642352"/>
            <a:ext cx="1733474" cy="594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92" name="사각형: 둥근 모서리 77">
            <a:extLst>
              <a:ext uri="{FF2B5EF4-FFF2-40B4-BE49-F238E27FC236}">
                <a16:creationId xmlns:a16="http://schemas.microsoft.com/office/drawing/2014/main" id="{7E3A1114-25D1-4214-8AD1-0AFF22C14EB3}"/>
              </a:ext>
            </a:extLst>
          </p:cNvPr>
          <p:cNvSpPr/>
          <p:nvPr/>
        </p:nvSpPr>
        <p:spPr>
          <a:xfrm>
            <a:off x="1867824" y="1914351"/>
            <a:ext cx="2581691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Expand_Overlapped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22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6" y="156818"/>
            <a:ext cx="582272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 : Near_set / CoolTime class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81557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9A425B14-9582-4CBF-8047-58554D9A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4" y="4321510"/>
            <a:ext cx="4124325" cy="7143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F1BE09E-3CBB-48AD-8D99-5777F3BD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8" y="2442648"/>
            <a:ext cx="3038475" cy="86677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77641E-1A8A-457C-848D-DF1F1283A701}"/>
              </a:ext>
            </a:extLst>
          </p:cNvPr>
          <p:cNvGrpSpPr/>
          <p:nvPr/>
        </p:nvGrpSpPr>
        <p:grpSpPr>
          <a:xfrm>
            <a:off x="4140410" y="2283659"/>
            <a:ext cx="7450834" cy="1184752"/>
            <a:chOff x="7509682" y="3304536"/>
            <a:chExt cx="7450834" cy="2808237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8D4FA64B-2C08-4A62-A05D-84AD625AC443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382948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서버의 성능 향상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송수신 최소화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이동에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빈번한 삽입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삭제를 고려해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1FF3E84-6AA1-49DA-8DE7-273245F185E7}"/>
                </a:ext>
              </a:extLst>
            </p:cNvPr>
            <p:cNvSpPr/>
            <p:nvPr/>
          </p:nvSpPr>
          <p:spPr>
            <a:xfrm flipH="1">
              <a:off x="7509682" y="3304536"/>
              <a:ext cx="67885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516CFB-BB00-475A-8421-8A88D6ADE086}"/>
              </a:ext>
            </a:extLst>
          </p:cNvPr>
          <p:cNvGrpSpPr/>
          <p:nvPr/>
        </p:nvGrpSpPr>
        <p:grpSpPr>
          <a:xfrm>
            <a:off x="4702677" y="4076093"/>
            <a:ext cx="7140699" cy="1205207"/>
            <a:chOff x="7344136" y="4198389"/>
            <a:chExt cx="7140699" cy="1144176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4C63BBBF-3ED3-4F05-BB95-5516FC114369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094981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서버에서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비정상적인 클라이언트의 행동을 검사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(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쿨타임을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무시한 공격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정해진 이동속도를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초과한 이동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))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FE5E495-42AF-44A5-B6B4-02416330F25E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8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965238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45736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762429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324519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324519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324519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863485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221862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427177" y="1951696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3070270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321344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861104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406981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404440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404440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404440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404440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493004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821377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909134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1001034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728634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6264250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53028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905771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1002391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World_Terrain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637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319912-AEC9-4315-9867-0D58154C2940}"/>
              </a:ext>
            </a:extLst>
          </p:cNvPr>
          <p:cNvSpPr/>
          <p:nvPr/>
        </p:nvSpPr>
        <p:spPr>
          <a:xfrm>
            <a:off x="672854" y="2185485"/>
            <a:ext cx="3542834" cy="1869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300383-92B0-4989-AA6D-3D83667C607C}"/>
              </a:ext>
            </a:extLst>
          </p:cNvPr>
          <p:cNvGrpSpPr/>
          <p:nvPr/>
        </p:nvGrpSpPr>
        <p:grpSpPr>
          <a:xfrm>
            <a:off x="653259" y="4055047"/>
            <a:ext cx="3542835" cy="292735"/>
            <a:chOff x="6389669" y="4551157"/>
            <a:chExt cx="2354343" cy="29273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BF1462A-EC43-41C2-AAA4-0A8BC82B1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C6BC425-B214-4A72-846A-CE6ACD78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5B8640A-2106-4BD0-BB7A-E460329E4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82905F-C61F-4EFC-8D13-C2E431561C4E}"/>
              </a:ext>
            </a:extLst>
          </p:cNvPr>
          <p:cNvGrpSpPr/>
          <p:nvPr/>
        </p:nvGrpSpPr>
        <p:grpSpPr>
          <a:xfrm rot="16200000">
            <a:off x="3439377" y="2961795"/>
            <a:ext cx="1845357" cy="292735"/>
            <a:chOff x="6389669" y="4551157"/>
            <a:chExt cx="2354343" cy="29273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74BD20-84FC-46FF-96DD-16C6F6DF7F5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4912B81-ADB6-4A4C-9058-80BB4DDB7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C081025-0A29-4636-8B52-164A774FF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785E11-DB70-4630-901E-CD0060A0B753}"/>
              </a:ext>
            </a:extLst>
          </p:cNvPr>
          <p:cNvSpPr txBox="1"/>
          <p:nvPr/>
        </p:nvSpPr>
        <p:spPr>
          <a:xfrm>
            <a:off x="730569" y="422406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5FEF2-F25C-4069-89F8-A6AB2C67C559}"/>
              </a:ext>
            </a:extLst>
          </p:cNvPr>
          <p:cNvSpPr txBox="1"/>
          <p:nvPr/>
        </p:nvSpPr>
        <p:spPr>
          <a:xfrm>
            <a:off x="3537765" y="4875016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192220-3AC9-4966-8957-B8DF9498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2" y="5679289"/>
            <a:ext cx="3619500" cy="3619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8978CC-AC11-4F7D-9A9B-DF9D8551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5" y="6252819"/>
            <a:ext cx="3724275" cy="381000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1BD24C29-33F5-4B37-938B-AD8531DBA6EB}"/>
              </a:ext>
            </a:extLst>
          </p:cNvPr>
          <p:cNvSpPr txBox="1">
            <a:spLocks/>
          </p:cNvSpPr>
          <p:nvPr/>
        </p:nvSpPr>
        <p:spPr>
          <a:xfrm>
            <a:off x="10521534" y="5033088"/>
            <a:ext cx="1418878" cy="39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(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m )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FA744E-FFA2-436C-B3B2-9345DA007B73}"/>
              </a:ext>
            </a:extLst>
          </p:cNvPr>
          <p:cNvSpPr/>
          <p:nvPr/>
        </p:nvSpPr>
        <p:spPr>
          <a:xfrm>
            <a:off x="665371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198AE3-3EC5-4345-9752-603F8A23E73E}"/>
              </a:ext>
            </a:extLst>
          </p:cNvPr>
          <p:cNvSpPr/>
          <p:nvPr/>
        </p:nvSpPr>
        <p:spPr>
          <a:xfrm>
            <a:off x="926885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CA6F39-12D0-4F7D-88C6-C9E33DF4DC0D}"/>
              </a:ext>
            </a:extLst>
          </p:cNvPr>
          <p:cNvSpPr/>
          <p:nvPr/>
        </p:nvSpPr>
        <p:spPr>
          <a:xfrm>
            <a:off x="1192948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184E4C-01E0-4459-AC7C-A10255F6D05F}"/>
              </a:ext>
            </a:extLst>
          </p:cNvPr>
          <p:cNvSpPr/>
          <p:nvPr/>
        </p:nvSpPr>
        <p:spPr>
          <a:xfrm>
            <a:off x="3417869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20125D-1D4C-47E8-A3B3-569FAA9D8485}"/>
              </a:ext>
            </a:extLst>
          </p:cNvPr>
          <p:cNvSpPr/>
          <p:nvPr/>
        </p:nvSpPr>
        <p:spPr>
          <a:xfrm>
            <a:off x="3679383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6CDBF9-C214-4AC9-A2F0-5C6ED4C97F70}"/>
              </a:ext>
            </a:extLst>
          </p:cNvPr>
          <p:cNvSpPr/>
          <p:nvPr/>
        </p:nvSpPr>
        <p:spPr>
          <a:xfrm>
            <a:off x="3945446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18A050-3A44-483A-BD26-3B18D270A297}"/>
              </a:ext>
            </a:extLst>
          </p:cNvPr>
          <p:cNvSpPr/>
          <p:nvPr/>
        </p:nvSpPr>
        <p:spPr>
          <a:xfrm>
            <a:off x="3419001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62F95C-58F4-4FCC-A00F-F4ABF40ACABC}"/>
              </a:ext>
            </a:extLst>
          </p:cNvPr>
          <p:cNvSpPr/>
          <p:nvPr/>
        </p:nvSpPr>
        <p:spPr>
          <a:xfrm>
            <a:off x="3680515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3FBDBC-6D3D-4DFD-8465-C9C7FE2A1DA1}"/>
              </a:ext>
            </a:extLst>
          </p:cNvPr>
          <p:cNvSpPr/>
          <p:nvPr/>
        </p:nvSpPr>
        <p:spPr>
          <a:xfrm>
            <a:off x="3946578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BF22F9-099A-423A-8088-495F8979D5ED}"/>
              </a:ext>
            </a:extLst>
          </p:cNvPr>
          <p:cNvSpPr/>
          <p:nvPr/>
        </p:nvSpPr>
        <p:spPr>
          <a:xfrm>
            <a:off x="3419001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A513B6-15C0-4C61-8DFC-5ACE97BD7079}"/>
              </a:ext>
            </a:extLst>
          </p:cNvPr>
          <p:cNvSpPr/>
          <p:nvPr/>
        </p:nvSpPr>
        <p:spPr>
          <a:xfrm>
            <a:off x="3680515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5A0F66-FE59-480D-8AFE-B35633F411B0}"/>
              </a:ext>
            </a:extLst>
          </p:cNvPr>
          <p:cNvSpPr/>
          <p:nvPr/>
        </p:nvSpPr>
        <p:spPr>
          <a:xfrm>
            <a:off x="3946578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C2CAD9-4525-4308-98A1-BD1E795E2669}"/>
              </a:ext>
            </a:extLst>
          </p:cNvPr>
          <p:cNvSpPr/>
          <p:nvPr/>
        </p:nvSpPr>
        <p:spPr>
          <a:xfrm>
            <a:off x="665045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B00B53-618B-4A4B-B9E7-73D2F3BDECCE}"/>
              </a:ext>
            </a:extLst>
          </p:cNvPr>
          <p:cNvSpPr/>
          <p:nvPr/>
        </p:nvSpPr>
        <p:spPr>
          <a:xfrm>
            <a:off x="926559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DC1FEF-5644-4490-99E0-13F8AEE50396}"/>
              </a:ext>
            </a:extLst>
          </p:cNvPr>
          <p:cNvSpPr/>
          <p:nvPr/>
        </p:nvSpPr>
        <p:spPr>
          <a:xfrm>
            <a:off x="1192622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F65230-A96B-4670-8FC8-B8AB4D9984CA}"/>
              </a:ext>
            </a:extLst>
          </p:cNvPr>
          <p:cNvSpPr/>
          <p:nvPr/>
        </p:nvSpPr>
        <p:spPr>
          <a:xfrm>
            <a:off x="665045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465DA8-9EC2-4003-B43D-7B476D57F48D}"/>
              </a:ext>
            </a:extLst>
          </p:cNvPr>
          <p:cNvSpPr/>
          <p:nvPr/>
        </p:nvSpPr>
        <p:spPr>
          <a:xfrm>
            <a:off x="926559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D56288-C0AE-4B5A-8968-2AC102B53C02}"/>
              </a:ext>
            </a:extLst>
          </p:cNvPr>
          <p:cNvSpPr/>
          <p:nvPr/>
        </p:nvSpPr>
        <p:spPr>
          <a:xfrm>
            <a:off x="1192622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05B276-86B4-49B7-B8EB-3D07F36203E7}"/>
              </a:ext>
            </a:extLst>
          </p:cNvPr>
          <p:cNvSpPr/>
          <p:nvPr/>
        </p:nvSpPr>
        <p:spPr>
          <a:xfrm>
            <a:off x="158960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E274A77-9AF9-4F23-97A8-70BCB6FB8F93}"/>
              </a:ext>
            </a:extLst>
          </p:cNvPr>
          <p:cNvSpPr/>
          <p:nvPr/>
        </p:nvSpPr>
        <p:spPr>
          <a:xfrm>
            <a:off x="172052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C110D41-F2D6-4452-AE0C-FFFFE8F9406D}"/>
              </a:ext>
            </a:extLst>
          </p:cNvPr>
          <p:cNvSpPr/>
          <p:nvPr/>
        </p:nvSpPr>
        <p:spPr>
          <a:xfrm>
            <a:off x="185393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8363A8-13D2-43D2-9796-7EE4E4CC26D7}"/>
              </a:ext>
            </a:extLst>
          </p:cNvPr>
          <p:cNvSpPr/>
          <p:nvPr/>
        </p:nvSpPr>
        <p:spPr>
          <a:xfrm>
            <a:off x="305286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B902088-03F2-4183-9794-BB6A732C5610}"/>
              </a:ext>
            </a:extLst>
          </p:cNvPr>
          <p:cNvSpPr/>
          <p:nvPr/>
        </p:nvSpPr>
        <p:spPr>
          <a:xfrm>
            <a:off x="318378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EFEF20E-01AE-4D0A-9F48-909E1A719BE8}"/>
              </a:ext>
            </a:extLst>
          </p:cNvPr>
          <p:cNvSpPr/>
          <p:nvPr/>
        </p:nvSpPr>
        <p:spPr>
          <a:xfrm>
            <a:off x="331719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BE41F3E-9940-40A9-AAD7-244DF3D0BD81}"/>
              </a:ext>
            </a:extLst>
          </p:cNvPr>
          <p:cNvSpPr/>
          <p:nvPr/>
        </p:nvSpPr>
        <p:spPr>
          <a:xfrm>
            <a:off x="158960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53790E5-1E1E-419B-A49A-4C3817188018}"/>
              </a:ext>
            </a:extLst>
          </p:cNvPr>
          <p:cNvSpPr/>
          <p:nvPr/>
        </p:nvSpPr>
        <p:spPr>
          <a:xfrm>
            <a:off x="172052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224A92C-ADB0-4A1A-AAEB-A90D79F8726B}"/>
              </a:ext>
            </a:extLst>
          </p:cNvPr>
          <p:cNvSpPr/>
          <p:nvPr/>
        </p:nvSpPr>
        <p:spPr>
          <a:xfrm>
            <a:off x="185393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4ADBA4-6424-4916-87BB-158CE43E75AE}"/>
              </a:ext>
            </a:extLst>
          </p:cNvPr>
          <p:cNvSpPr/>
          <p:nvPr/>
        </p:nvSpPr>
        <p:spPr>
          <a:xfrm>
            <a:off x="305286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B079510-9CD4-43DA-911B-4640FB249175}"/>
              </a:ext>
            </a:extLst>
          </p:cNvPr>
          <p:cNvSpPr/>
          <p:nvPr/>
        </p:nvSpPr>
        <p:spPr>
          <a:xfrm>
            <a:off x="318378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0054CF-E89D-46B3-9705-82C2CCCECA41}"/>
              </a:ext>
            </a:extLst>
          </p:cNvPr>
          <p:cNvSpPr/>
          <p:nvPr/>
        </p:nvSpPr>
        <p:spPr>
          <a:xfrm>
            <a:off x="331719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9F35FC0-46AA-40E0-A665-68FA83D542A2}"/>
              </a:ext>
            </a:extLst>
          </p:cNvPr>
          <p:cNvSpPr/>
          <p:nvPr/>
        </p:nvSpPr>
        <p:spPr>
          <a:xfrm>
            <a:off x="1042466" y="2666772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AEF7189-96B4-49FD-AEF6-D94858353EA1}"/>
              </a:ext>
            </a:extLst>
          </p:cNvPr>
          <p:cNvSpPr/>
          <p:nvPr/>
        </p:nvSpPr>
        <p:spPr>
          <a:xfrm>
            <a:off x="1042466" y="2774745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FE93887-504F-4509-86B3-ACF7C4860509}"/>
              </a:ext>
            </a:extLst>
          </p:cNvPr>
          <p:cNvSpPr/>
          <p:nvPr/>
        </p:nvSpPr>
        <p:spPr>
          <a:xfrm>
            <a:off x="1042466" y="2885588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9179CE9-B7CE-4B96-B93A-595BA4F7B32A}"/>
              </a:ext>
            </a:extLst>
          </p:cNvPr>
          <p:cNvSpPr/>
          <p:nvPr/>
        </p:nvSpPr>
        <p:spPr>
          <a:xfrm>
            <a:off x="1042466" y="327174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DDA3549-CF5A-46CE-AD22-541F6C0CB3E9}"/>
              </a:ext>
            </a:extLst>
          </p:cNvPr>
          <p:cNvSpPr/>
          <p:nvPr/>
        </p:nvSpPr>
        <p:spPr>
          <a:xfrm>
            <a:off x="1042466" y="337971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ABDFEC-A708-4D50-9410-13845DAAFBC9}"/>
              </a:ext>
            </a:extLst>
          </p:cNvPr>
          <p:cNvSpPr/>
          <p:nvPr/>
        </p:nvSpPr>
        <p:spPr>
          <a:xfrm>
            <a:off x="1042466" y="349055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CA9A0DF-9AD6-4643-9F3A-24E8ABAA714E}"/>
              </a:ext>
            </a:extLst>
          </p:cNvPr>
          <p:cNvSpPr/>
          <p:nvPr/>
        </p:nvSpPr>
        <p:spPr>
          <a:xfrm>
            <a:off x="3791492" y="266188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AEBCF24-9079-4E69-BA2A-43A8FC310B3C}"/>
              </a:ext>
            </a:extLst>
          </p:cNvPr>
          <p:cNvSpPr/>
          <p:nvPr/>
        </p:nvSpPr>
        <p:spPr>
          <a:xfrm>
            <a:off x="3791492" y="276985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411F595-77CD-4336-8DBC-000BD82E314E}"/>
              </a:ext>
            </a:extLst>
          </p:cNvPr>
          <p:cNvSpPr/>
          <p:nvPr/>
        </p:nvSpPr>
        <p:spPr>
          <a:xfrm>
            <a:off x="3791492" y="288070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79EFF0-3BF5-4787-B507-98DA8F0F08AD}"/>
              </a:ext>
            </a:extLst>
          </p:cNvPr>
          <p:cNvSpPr/>
          <p:nvPr/>
        </p:nvSpPr>
        <p:spPr>
          <a:xfrm>
            <a:off x="3791492" y="3276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31A51F-E4A1-47C0-B26B-A6E44CAE58EB}"/>
              </a:ext>
            </a:extLst>
          </p:cNvPr>
          <p:cNvSpPr/>
          <p:nvPr/>
        </p:nvSpPr>
        <p:spPr>
          <a:xfrm>
            <a:off x="3791492" y="338433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85558FA-F541-4D1C-ACCF-9920DA458AC1}"/>
              </a:ext>
            </a:extLst>
          </p:cNvPr>
          <p:cNvSpPr/>
          <p:nvPr/>
        </p:nvSpPr>
        <p:spPr>
          <a:xfrm>
            <a:off x="3791492" y="349517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71CB53C-6C81-417A-98EC-283C0A0FB4A3}"/>
              </a:ext>
            </a:extLst>
          </p:cNvPr>
          <p:cNvSpPr/>
          <p:nvPr/>
        </p:nvSpPr>
        <p:spPr>
          <a:xfrm>
            <a:off x="2211205" y="144579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FCAD1D3-5B9E-48F5-B123-C810D959B622}"/>
              </a:ext>
            </a:extLst>
          </p:cNvPr>
          <p:cNvGrpSpPr/>
          <p:nvPr/>
        </p:nvGrpSpPr>
        <p:grpSpPr>
          <a:xfrm rot="16200000">
            <a:off x="2491349" y="1425631"/>
            <a:ext cx="131323" cy="165551"/>
            <a:chOff x="6389669" y="4551157"/>
            <a:chExt cx="2354343" cy="29273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2A044AC-91F7-4A63-A4C5-66F9095E5E8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1C34B2F-6FB1-43A4-AC32-DF0DF3334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10760C96-98A8-49E9-8B3B-88E5DF08B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5B901F0-5FF2-4C56-BEEF-931DDBF10DAF}"/>
              </a:ext>
            </a:extLst>
          </p:cNvPr>
          <p:cNvSpPr txBox="1"/>
          <p:nvPr/>
        </p:nvSpPr>
        <p:spPr>
          <a:xfrm>
            <a:off x="2574002" y="1327521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C79BB90-1BF1-408C-BBE5-11D2CD7701A6}"/>
              </a:ext>
            </a:extLst>
          </p:cNvPr>
          <p:cNvGrpSpPr/>
          <p:nvPr/>
        </p:nvGrpSpPr>
        <p:grpSpPr>
          <a:xfrm>
            <a:off x="2206813" y="1574013"/>
            <a:ext cx="253706" cy="113821"/>
            <a:chOff x="6389669" y="4551157"/>
            <a:chExt cx="2354343" cy="292735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E9C1BB-D51C-4ACC-BCD8-BF0678AF449F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A897877-C299-4D3B-8ADE-141318618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C527A4-2C56-4BE4-AC81-8995831D0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C45BC14-E089-4FBF-8935-A2E2F8EBF76B}"/>
              </a:ext>
            </a:extLst>
          </p:cNvPr>
          <p:cNvSpPr txBox="1"/>
          <p:nvPr/>
        </p:nvSpPr>
        <p:spPr>
          <a:xfrm>
            <a:off x="616054" y="1609387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BFB69DD-B72D-426A-8244-3AF3EA3A7A96}"/>
              </a:ext>
            </a:extLst>
          </p:cNvPr>
          <p:cNvSpPr/>
          <p:nvPr/>
        </p:nvSpPr>
        <p:spPr>
          <a:xfrm>
            <a:off x="3416737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DBAB580-3799-4F60-8710-55807D3EA31F}"/>
              </a:ext>
            </a:extLst>
          </p:cNvPr>
          <p:cNvSpPr/>
          <p:nvPr/>
        </p:nvSpPr>
        <p:spPr>
          <a:xfrm>
            <a:off x="3678251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5DC3DC4-671B-4CE2-9197-A1516D8A68EA}"/>
              </a:ext>
            </a:extLst>
          </p:cNvPr>
          <p:cNvSpPr/>
          <p:nvPr/>
        </p:nvSpPr>
        <p:spPr>
          <a:xfrm>
            <a:off x="3944314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1879C01-3816-41B7-A177-AC9DB189E4F7}"/>
              </a:ext>
            </a:extLst>
          </p:cNvPr>
          <p:cNvSpPr/>
          <p:nvPr/>
        </p:nvSpPr>
        <p:spPr>
          <a:xfrm>
            <a:off x="3417869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A3FDAD9-243D-415A-B536-4D91E628AEDF}"/>
              </a:ext>
            </a:extLst>
          </p:cNvPr>
          <p:cNvSpPr/>
          <p:nvPr/>
        </p:nvSpPr>
        <p:spPr>
          <a:xfrm>
            <a:off x="3679383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9CB3D46-1D9B-414C-95E8-477D1EAA2286}"/>
              </a:ext>
            </a:extLst>
          </p:cNvPr>
          <p:cNvSpPr/>
          <p:nvPr/>
        </p:nvSpPr>
        <p:spPr>
          <a:xfrm>
            <a:off x="3945446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1FDB794-8F7E-4A7B-8024-22C8A2D8A56C}"/>
              </a:ext>
            </a:extLst>
          </p:cNvPr>
          <p:cNvSpPr/>
          <p:nvPr/>
        </p:nvSpPr>
        <p:spPr>
          <a:xfrm>
            <a:off x="3417869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F4F771-1DA0-4D62-BB84-2EA4D3C7CD9D}"/>
              </a:ext>
            </a:extLst>
          </p:cNvPr>
          <p:cNvSpPr/>
          <p:nvPr/>
        </p:nvSpPr>
        <p:spPr>
          <a:xfrm>
            <a:off x="3679383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2127F6C-994D-40C6-9630-5CC7BFF3DFF0}"/>
              </a:ext>
            </a:extLst>
          </p:cNvPr>
          <p:cNvSpPr/>
          <p:nvPr/>
        </p:nvSpPr>
        <p:spPr>
          <a:xfrm>
            <a:off x="3945446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D9AFD69-1427-44CC-9D2F-B2D283DB05EF}"/>
              </a:ext>
            </a:extLst>
          </p:cNvPr>
          <p:cNvSpPr/>
          <p:nvPr/>
        </p:nvSpPr>
        <p:spPr>
          <a:xfrm>
            <a:off x="681450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24D2662-CC75-4BE6-B4BF-26C2DD3357E5}"/>
              </a:ext>
            </a:extLst>
          </p:cNvPr>
          <p:cNvSpPr/>
          <p:nvPr/>
        </p:nvSpPr>
        <p:spPr>
          <a:xfrm>
            <a:off x="942964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D7752C8-ADC4-42F1-97EF-F774F60D5E2E}"/>
              </a:ext>
            </a:extLst>
          </p:cNvPr>
          <p:cNvSpPr/>
          <p:nvPr/>
        </p:nvSpPr>
        <p:spPr>
          <a:xfrm>
            <a:off x="1209027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E089319-B7A4-477F-A185-84A1D1B08223}"/>
              </a:ext>
            </a:extLst>
          </p:cNvPr>
          <p:cNvSpPr/>
          <p:nvPr/>
        </p:nvSpPr>
        <p:spPr>
          <a:xfrm>
            <a:off x="682582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A590FC6-4181-44C7-A174-7697EEEC330E}"/>
              </a:ext>
            </a:extLst>
          </p:cNvPr>
          <p:cNvSpPr/>
          <p:nvPr/>
        </p:nvSpPr>
        <p:spPr>
          <a:xfrm>
            <a:off x="944096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5647C8-A50A-4063-81E8-690F48F3B662}"/>
              </a:ext>
            </a:extLst>
          </p:cNvPr>
          <p:cNvSpPr/>
          <p:nvPr/>
        </p:nvSpPr>
        <p:spPr>
          <a:xfrm>
            <a:off x="1210159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FBDFBEF-4EB3-4580-90F8-E76BF7046CA4}"/>
              </a:ext>
            </a:extLst>
          </p:cNvPr>
          <p:cNvSpPr/>
          <p:nvPr/>
        </p:nvSpPr>
        <p:spPr>
          <a:xfrm>
            <a:off x="682582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6B81E27-96A6-4BA4-A33B-BAFCCB1E3E40}"/>
              </a:ext>
            </a:extLst>
          </p:cNvPr>
          <p:cNvSpPr/>
          <p:nvPr/>
        </p:nvSpPr>
        <p:spPr>
          <a:xfrm>
            <a:off x="944096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CECD75-A82F-43D0-B2D8-0DBA4D8FA0DA}"/>
              </a:ext>
            </a:extLst>
          </p:cNvPr>
          <p:cNvSpPr/>
          <p:nvPr/>
        </p:nvSpPr>
        <p:spPr>
          <a:xfrm>
            <a:off x="1210159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29DFEA-64C9-46CC-811F-52698FEF5098}"/>
              </a:ext>
            </a:extLst>
          </p:cNvPr>
          <p:cNvSpPr txBox="1"/>
          <p:nvPr/>
        </p:nvSpPr>
        <p:spPr>
          <a:xfrm>
            <a:off x="490834" y="4507817"/>
            <a:ext cx="390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6007DB4C-0F3A-4D51-B3D0-316585C11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08" y="5506211"/>
            <a:ext cx="6915150" cy="1219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8DB66DC-2F0D-403C-B1CE-8755731F13D0}"/>
              </a:ext>
            </a:extLst>
          </p:cNvPr>
          <p:cNvSpPr txBox="1"/>
          <p:nvPr/>
        </p:nvSpPr>
        <p:spPr>
          <a:xfrm>
            <a:off x="3352785" y="5136993"/>
            <a:ext cx="375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8C5AF-CB98-4651-91BE-BC487D5E032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84926" y="3094078"/>
            <a:ext cx="844814" cy="178093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그림 156">
            <a:extLst>
              <a:ext uri="{FF2B5EF4-FFF2-40B4-BE49-F238E27FC236}">
                <a16:creationId xmlns:a16="http://schemas.microsoft.com/office/drawing/2014/main" id="{8F34091C-0761-497D-A812-C0FE05AD6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613" y="1385796"/>
            <a:ext cx="5278244" cy="3300446"/>
          </a:xfrm>
          <a:prstGeom prst="rect">
            <a:avLst/>
          </a:prstGeom>
        </p:spPr>
      </p:pic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9BDB766-7F88-483D-9386-F9CEB6B5AC3C}"/>
              </a:ext>
            </a:extLst>
          </p:cNvPr>
          <p:cNvSpPr/>
          <p:nvPr/>
        </p:nvSpPr>
        <p:spPr>
          <a:xfrm>
            <a:off x="6489757" y="1583330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6C53EB5-2380-4FE0-ADE5-58D098D80486}"/>
              </a:ext>
            </a:extLst>
          </p:cNvPr>
          <p:cNvGrpSpPr/>
          <p:nvPr/>
        </p:nvGrpSpPr>
        <p:grpSpPr>
          <a:xfrm>
            <a:off x="6343984" y="2864763"/>
            <a:ext cx="2480599" cy="292735"/>
            <a:chOff x="6389669" y="4551157"/>
            <a:chExt cx="2354343" cy="292735"/>
          </a:xfrm>
        </p:grpSpPr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016021FD-7A03-4CBE-8DA3-AA1262B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50CF6075-DE26-4EF9-A9C4-9541533F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293F980-074B-4C3D-BF32-A59F8269D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2CECE6C0-A81B-47D2-A221-2C46495C9534}"/>
              </a:ext>
            </a:extLst>
          </p:cNvPr>
          <p:cNvGrpSpPr/>
          <p:nvPr/>
        </p:nvGrpSpPr>
        <p:grpSpPr>
          <a:xfrm rot="16200000">
            <a:off x="8227317" y="1994574"/>
            <a:ext cx="1487270" cy="292735"/>
            <a:chOff x="6389669" y="4551157"/>
            <a:chExt cx="2354343" cy="292735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A355E2C2-863A-4A26-9B19-462FC2FA6C98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A0DB7D93-531A-4B7C-990A-810D767E0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074F72C-D372-4961-82B1-24D3DFCFD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BABCB008-2870-4F49-853D-4E21A95BE319}"/>
              </a:ext>
            </a:extLst>
          </p:cNvPr>
          <p:cNvGrpSpPr/>
          <p:nvPr/>
        </p:nvGrpSpPr>
        <p:grpSpPr>
          <a:xfrm rot="16200000">
            <a:off x="8210987" y="3810253"/>
            <a:ext cx="1519927" cy="292735"/>
            <a:chOff x="6389669" y="4551157"/>
            <a:chExt cx="2354343" cy="292735"/>
          </a:xfrm>
        </p:grpSpPr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FC205FB-5137-4D5F-907E-3D64BA29074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844AF5B-96BE-4CA0-B9D7-2BCCE30B2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2480B25-35C9-48E3-B436-E3DE8A03D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D74F18C-1E59-42AD-BD4F-A8F2E2CF8EED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4693" y="1132118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15FC970-4D23-4CB8-BFCD-DE2DE0D0C606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1241" y="1132118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9CA3FED7-3E17-46AD-A42E-DC774CA8320B}"/>
              </a:ext>
            </a:extLst>
          </p:cNvPr>
          <p:cNvCxnSpPr>
            <a:cxnSpLocks/>
            <a:stCxn id="178" idx="0"/>
          </p:cNvCxnSpPr>
          <p:nvPr/>
        </p:nvCxnSpPr>
        <p:spPr>
          <a:xfrm flipV="1">
            <a:off x="9378029" y="3068027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92F3DB5-C619-4795-91E8-AF5133A58FB0}"/>
              </a:ext>
            </a:extLst>
          </p:cNvPr>
          <p:cNvCxnSpPr>
            <a:cxnSpLocks/>
            <a:stCxn id="178" idx="0"/>
          </p:cNvCxnSpPr>
          <p:nvPr/>
        </p:nvCxnSpPr>
        <p:spPr>
          <a:xfrm flipH="1" flipV="1">
            <a:off x="7587533" y="3029397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4C15ED5-F8EC-46BA-B31E-A7E84E30C4AC}"/>
              </a:ext>
            </a:extLst>
          </p:cNvPr>
          <p:cNvSpPr txBox="1"/>
          <p:nvPr/>
        </p:nvSpPr>
        <p:spPr>
          <a:xfrm>
            <a:off x="8299174" y="793564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BE72A2F-3968-4B79-92CB-45166B26342B}"/>
              </a:ext>
            </a:extLst>
          </p:cNvPr>
          <p:cNvSpPr txBox="1"/>
          <p:nvPr/>
        </p:nvSpPr>
        <p:spPr>
          <a:xfrm>
            <a:off x="7792280" y="4840300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EB4BB57-EC5C-44BF-9D2A-F336248DF6AE}"/>
              </a:ext>
            </a:extLst>
          </p:cNvPr>
          <p:cNvGrpSpPr/>
          <p:nvPr/>
        </p:nvGrpSpPr>
        <p:grpSpPr>
          <a:xfrm>
            <a:off x="9124466" y="2877096"/>
            <a:ext cx="2494498" cy="292735"/>
            <a:chOff x="6389669" y="4551157"/>
            <a:chExt cx="2354343" cy="292735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C43A9EF-B037-460E-9F85-4A96860B69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AAB4581-CCA5-47F3-904A-15EDC62B9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E2E9418-B4CE-46A9-8F96-415432E59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9D4845D-44CD-49AC-8C2E-3F621FDF58A7}"/>
              </a:ext>
            </a:extLst>
          </p:cNvPr>
          <p:cNvSpPr/>
          <p:nvPr/>
        </p:nvSpPr>
        <p:spPr>
          <a:xfrm>
            <a:off x="6502090" y="211006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719270A-DE03-4418-B2A6-9F75D4736CEB}"/>
              </a:ext>
            </a:extLst>
          </p:cNvPr>
          <p:cNvSpPr/>
          <p:nvPr/>
        </p:nvSpPr>
        <p:spPr>
          <a:xfrm>
            <a:off x="6494142" y="2638639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B724F81-FFBD-4470-B9A6-3328D2A64306}"/>
              </a:ext>
            </a:extLst>
          </p:cNvPr>
          <p:cNvSpPr/>
          <p:nvPr/>
        </p:nvSpPr>
        <p:spPr>
          <a:xfrm>
            <a:off x="6489757" y="3171875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8DB6E6B-2FE6-4DA9-9849-E6D790477D7E}"/>
              </a:ext>
            </a:extLst>
          </p:cNvPr>
          <p:cNvSpPr/>
          <p:nvPr/>
        </p:nvSpPr>
        <p:spPr>
          <a:xfrm>
            <a:off x="6486826" y="422520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FD8B516-A7C1-4BA7-9073-E2E841C067BD}"/>
              </a:ext>
            </a:extLst>
          </p:cNvPr>
          <p:cNvSpPr/>
          <p:nvPr/>
        </p:nvSpPr>
        <p:spPr>
          <a:xfrm>
            <a:off x="6479511" y="3674141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D20A564-D713-4A62-966D-7EF00C80E495}"/>
              </a:ext>
            </a:extLst>
          </p:cNvPr>
          <p:cNvSpPr txBox="1"/>
          <p:nvPr/>
        </p:nvSpPr>
        <p:spPr>
          <a:xfrm>
            <a:off x="5896827" y="920403"/>
            <a:ext cx="1472366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hight_map[n]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334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35049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41DF6F1-94D4-4713-A770-704B0D0E7D32}"/>
              </a:ext>
            </a:extLst>
          </p:cNvPr>
          <p:cNvGrpSpPr/>
          <p:nvPr/>
        </p:nvGrpSpPr>
        <p:grpSpPr>
          <a:xfrm>
            <a:off x="1133850" y="5964658"/>
            <a:ext cx="3880064" cy="503046"/>
            <a:chOff x="8218867" y="4530554"/>
            <a:chExt cx="6146328" cy="503046"/>
          </a:xfrm>
        </p:grpSpPr>
        <p:sp>
          <p:nvSpPr>
            <p:cNvPr id="127" name="제목 1">
              <a:extLst>
                <a:ext uri="{FF2B5EF4-FFF2-40B4-BE49-F238E27FC236}">
                  <a16:creationId xmlns:a16="http://schemas.microsoft.com/office/drawing/2014/main" id="{19045C9D-BE96-4BF4-B788-6303E695610E}"/>
                </a:ext>
              </a:extLst>
            </p:cNvPr>
            <p:cNvSpPr txBox="1">
              <a:spLocks/>
            </p:cNvSpPr>
            <p:nvPr/>
          </p:nvSpPr>
          <p:spPr>
            <a:xfrm>
              <a:off x="8218867" y="4530554"/>
              <a:ext cx="607390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using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키워드를 이용해 가독성 향상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D00B8C6-B067-46EA-A342-FB34FF326847}"/>
                </a:ext>
              </a:extLst>
            </p:cNvPr>
            <p:cNvSpPr/>
            <p:nvPr/>
          </p:nvSpPr>
          <p:spPr>
            <a:xfrm>
              <a:off x="14292772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840A7451-B52D-48BB-8729-2680F8F6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0" y="1439624"/>
            <a:ext cx="3486150" cy="3124200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DEE1FFD-C6F4-4F03-A8CB-1BA1E2C4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55" y="3717502"/>
            <a:ext cx="6029325" cy="2800350"/>
          </a:xfrm>
          <a:prstGeom prst="rect">
            <a:avLst/>
          </a:prstGeom>
        </p:spPr>
      </p:pic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B9736B8-3702-4FA4-A3D3-D3A1CA3D3B01}"/>
              </a:ext>
            </a:extLst>
          </p:cNvPr>
          <p:cNvGrpSpPr/>
          <p:nvPr/>
        </p:nvGrpSpPr>
        <p:grpSpPr>
          <a:xfrm>
            <a:off x="4866905" y="1659393"/>
            <a:ext cx="7099807" cy="1717961"/>
            <a:chOff x="7349923" y="4122405"/>
            <a:chExt cx="6304382" cy="2050556"/>
          </a:xfrm>
        </p:grpSpPr>
        <p:sp>
          <p:nvSpPr>
            <p:cNvPr id="132" name="제목 1">
              <a:extLst>
                <a:ext uri="{FF2B5EF4-FFF2-40B4-BE49-F238E27FC236}">
                  <a16:creationId xmlns:a16="http://schemas.microsoft.com/office/drawing/2014/main" id="{3BA7D517-8E5B-4521-8F6B-7CD360DC2706}"/>
                </a:ext>
              </a:extLst>
            </p:cNvPr>
            <p:cNvSpPr txBox="1">
              <a:spLocks/>
            </p:cNvSpPr>
            <p:nvPr/>
          </p:nvSpPr>
          <p:spPr>
            <a:xfrm>
              <a:off x="7476579" y="4122405"/>
              <a:ext cx="6177726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Server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통신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std::vector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	GetQueuedCompletionStatus()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실행하는 스레드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357BBE5-154F-4871-9AAE-5676478C5792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18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생성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6FCD235-3487-4293-98D8-DECAFDA4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7" y="3186644"/>
            <a:ext cx="4838700" cy="1609725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A69AFB-1E8E-4591-B2F6-673B49F7D7F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12602" y="2263586"/>
            <a:ext cx="887995" cy="137549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BCB4F8B1-7660-4615-948A-FDA32BAD6651}"/>
              </a:ext>
            </a:extLst>
          </p:cNvPr>
          <p:cNvSpPr txBox="1">
            <a:spLocks/>
          </p:cNvSpPr>
          <p:nvPr/>
        </p:nvSpPr>
        <p:spPr>
          <a:xfrm>
            <a:off x="4900597" y="1811148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Login_Manager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사용 가능한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index(0~MAX_CLIENTS)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삽입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FEC1BF-7EC4-4D46-8743-E8ADA688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67" y="1332732"/>
            <a:ext cx="3038475" cy="9048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6D9F498-DC70-4A93-A609-BB1F367E4F96}"/>
              </a:ext>
            </a:extLst>
          </p:cNvPr>
          <p:cNvSpPr txBox="1">
            <a:spLocks/>
          </p:cNvSpPr>
          <p:nvPr/>
        </p:nvSpPr>
        <p:spPr>
          <a:xfrm>
            <a:off x="173255" y="981351"/>
            <a:ext cx="3931606" cy="503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싱글톤 객체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생성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477ED92-E2CD-45FD-97C9-64FD1CBEAE25}"/>
              </a:ext>
            </a:extLst>
          </p:cNvPr>
          <p:cNvSpPr txBox="1">
            <a:spLocks/>
          </p:cNvSpPr>
          <p:nvPr/>
        </p:nvSpPr>
        <p:spPr>
          <a:xfrm>
            <a:off x="6551156" y="2734206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파일을 읽어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B0850FF-E932-4288-831E-8060CC68229C}"/>
              </a:ext>
            </a:extLst>
          </p:cNvPr>
          <p:cNvSpPr txBox="1">
            <a:spLocks/>
          </p:cNvSpPr>
          <p:nvPr/>
        </p:nvSpPr>
        <p:spPr>
          <a:xfrm>
            <a:off x="996668" y="5123255"/>
            <a:ext cx="4458769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Object_Manager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(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미완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몬스터 오브젝트 생성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및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Sector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에 추가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A0782A-39FF-4773-AA49-708B3683F6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52870" y="3186644"/>
            <a:ext cx="2298286" cy="7511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0AF22A-B3D3-41EE-89FC-BAFEC0502CC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150704" y="4204252"/>
            <a:ext cx="75349" cy="9190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7E52AA5-DBCE-4A8D-98B1-13E8250A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762" y="3639081"/>
            <a:ext cx="4362450" cy="2790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4056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8B74DE8-6263-43D0-A43C-12B6E668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2815582"/>
            <a:ext cx="1628775" cy="1419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7D2A299F-78DB-4CCC-A941-C7D69EF1FEDF}"/>
              </a:ext>
            </a:extLst>
          </p:cNvPr>
          <p:cNvSpPr txBox="1">
            <a:spLocks/>
          </p:cNvSpPr>
          <p:nvPr/>
        </p:nvSpPr>
        <p:spPr>
          <a:xfrm>
            <a:off x="5844872" y="5602362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DE9E64F-F11B-4D89-89F3-4017E49A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19" y="3844015"/>
            <a:ext cx="3819525" cy="1457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DAF0E-13C5-4F87-BD32-720429A60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57" y="5672052"/>
            <a:ext cx="4410075" cy="904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203BA63-5F43-41CB-94CB-BFA0B02B1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028" y="5371626"/>
            <a:ext cx="306705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89541B1-06B1-4991-AA46-7A6BAE9D0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03" y="2256870"/>
            <a:ext cx="638175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56326ED9-083B-470E-96FD-45286C8B6899}"/>
              </a:ext>
            </a:extLst>
          </p:cNvPr>
          <p:cNvSpPr txBox="1">
            <a:spLocks/>
          </p:cNvSpPr>
          <p:nvPr/>
        </p:nvSpPr>
        <p:spPr>
          <a:xfrm>
            <a:off x="6334382" y="4843512"/>
            <a:ext cx="5702687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Create_Process_thread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실행할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				       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스레드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90BEF23-8003-4233-802B-7A1C60AA94F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20544" y="4770783"/>
            <a:ext cx="1213838" cy="46814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3E9F39C-770C-4E26-BAC0-6D686F5DEA4B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652713" y="1984680"/>
            <a:ext cx="2887989" cy="231829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제목 1">
            <a:extLst>
              <a:ext uri="{FF2B5EF4-FFF2-40B4-BE49-F238E27FC236}">
                <a16:creationId xmlns:a16="http://schemas.microsoft.com/office/drawing/2014/main" id="{DABE02AE-1742-467A-9EFE-A8982D817520}"/>
              </a:ext>
            </a:extLst>
          </p:cNvPr>
          <p:cNvSpPr txBox="1">
            <a:spLocks/>
          </p:cNvSpPr>
          <p:nvPr/>
        </p:nvSpPr>
        <p:spPr>
          <a:xfrm>
            <a:off x="5540702" y="1791456"/>
            <a:ext cx="410890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Do_Connect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IOCP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핸들 생성 및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D0D3B1-C7F2-4B39-A7C6-0784E98D047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709026" y="4452938"/>
            <a:ext cx="2958569" cy="432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11D38053-0A10-4534-A4A5-407F55D58CCC}"/>
              </a:ext>
            </a:extLst>
          </p:cNvPr>
          <p:cNvSpPr txBox="1">
            <a:spLocks/>
          </p:cNvSpPr>
          <p:nvPr/>
        </p:nvSpPr>
        <p:spPr>
          <a:xfrm>
            <a:off x="5667595" y="4302978"/>
            <a:ext cx="443383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Do_Acceptex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AcceptEx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초기화 및 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5E7D60-D803-4CDC-91E9-08F8C2B94F7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709026" y="5085648"/>
            <a:ext cx="126893" cy="945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B51B5783-E02A-42CE-AE63-2851DD9BBEFF}"/>
              </a:ext>
            </a:extLst>
          </p:cNvPr>
          <p:cNvSpPr txBox="1">
            <a:spLocks/>
          </p:cNvSpPr>
          <p:nvPr/>
        </p:nvSpPr>
        <p:spPr>
          <a:xfrm>
            <a:off x="2835919" y="5838124"/>
            <a:ext cx="3397734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52D92A5-1C84-4B9F-903F-4931DDAE14A7}"/>
              </a:ext>
            </a:extLst>
          </p:cNvPr>
          <p:cNvSpPr txBox="1">
            <a:spLocks/>
          </p:cNvSpPr>
          <p:nvPr/>
        </p:nvSpPr>
        <p:spPr>
          <a:xfrm>
            <a:off x="119465" y="973720"/>
            <a:ext cx="7529220" cy="810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GetQueuedCompletionStatus()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788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923BC33C-42CB-48A3-B3F7-155A4C51A8AB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3BFF09F-DDFC-4907-B1DF-AA5030DC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5" y="2041271"/>
            <a:ext cx="4571656" cy="29481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909806-8341-4BB7-9C76-6B3C4A620818}"/>
              </a:ext>
            </a:extLst>
          </p:cNvPr>
          <p:cNvSpPr txBox="1"/>
          <p:nvPr/>
        </p:nvSpPr>
        <p:spPr>
          <a:xfrm>
            <a:off x="2125599" y="1993333"/>
            <a:ext cx="270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Server::Process()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38BC17-392F-4684-BCA3-CC5417B81373}"/>
              </a:ext>
            </a:extLst>
          </p:cNvPr>
          <p:cNvSpPr/>
          <p:nvPr/>
        </p:nvSpPr>
        <p:spPr>
          <a:xfrm>
            <a:off x="802904" y="3646212"/>
            <a:ext cx="3517508" cy="1028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B97DE0-4827-478B-B603-181B7DC18BA9}"/>
              </a:ext>
            </a:extLst>
          </p:cNvPr>
          <p:cNvSpPr/>
          <p:nvPr/>
        </p:nvSpPr>
        <p:spPr>
          <a:xfrm>
            <a:off x="551834" y="2436087"/>
            <a:ext cx="2396892" cy="308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D76553E-BA75-4172-B66B-8AB1D6239308}"/>
              </a:ext>
            </a:extLst>
          </p:cNvPr>
          <p:cNvSpPr txBox="1">
            <a:spLocks/>
          </p:cNvSpPr>
          <p:nvPr/>
        </p:nvSpPr>
        <p:spPr>
          <a:xfrm>
            <a:off x="403620" y="5131178"/>
            <a:ext cx="4827601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IO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가 완료된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Overlapped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52DA034-B25F-4BEE-8D0E-B60358B6BA4E}"/>
              </a:ext>
            </a:extLst>
          </p:cNvPr>
          <p:cNvSpPr txBox="1">
            <a:spLocks/>
          </p:cNvSpPr>
          <p:nvPr/>
        </p:nvSpPr>
        <p:spPr>
          <a:xfrm>
            <a:off x="729927" y="1451372"/>
            <a:ext cx="424026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keyptr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오브젝트의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식별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이용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FA2DD98-275E-401A-ACD6-3D8D5DB9E13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750280" y="1851368"/>
            <a:ext cx="282915" cy="5847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D36702F-5936-499C-8225-A284DE40035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547878" y="4675030"/>
            <a:ext cx="13780" cy="4573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4B0283E2-7E86-4878-BDCB-AB4C0296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03" y="955384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A466CC-49FD-47F6-A2B3-5E931E820C83}"/>
              </a:ext>
            </a:extLst>
          </p:cNvPr>
          <p:cNvSpPr/>
          <p:nvPr/>
        </p:nvSpPr>
        <p:spPr>
          <a:xfrm>
            <a:off x="5836543" y="1988802"/>
            <a:ext cx="5507697" cy="696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B9223192-85E0-4DF1-9791-875661673A50}"/>
              </a:ext>
            </a:extLst>
          </p:cNvPr>
          <p:cNvSpPr txBox="1">
            <a:spLocks/>
          </p:cNvSpPr>
          <p:nvPr/>
        </p:nvSpPr>
        <p:spPr>
          <a:xfrm>
            <a:off x="8486093" y="1418251"/>
            <a:ext cx="298080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E9999A0-D779-40DB-911E-2DDE7B110E6C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8590392" y="1804699"/>
            <a:ext cx="125799" cy="1841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32701B-8E8F-4D3D-ADED-00705BB72862}"/>
              </a:ext>
            </a:extLst>
          </p:cNvPr>
          <p:cNvSpPr/>
          <p:nvPr/>
        </p:nvSpPr>
        <p:spPr>
          <a:xfrm>
            <a:off x="5836544" y="2692646"/>
            <a:ext cx="1750990" cy="1765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EFE9AE-C058-49D0-8A1E-64A564629AA1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5743290" y="2876750"/>
            <a:ext cx="352710" cy="53816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제목 1">
            <a:extLst>
              <a:ext uri="{FF2B5EF4-FFF2-40B4-BE49-F238E27FC236}">
                <a16:creationId xmlns:a16="http://schemas.microsoft.com/office/drawing/2014/main" id="{2516C8FB-9359-4FF9-8663-B5DC7409D67E}"/>
              </a:ext>
            </a:extLst>
          </p:cNvPr>
          <p:cNvSpPr txBox="1">
            <a:spLocks/>
          </p:cNvSpPr>
          <p:nvPr/>
        </p:nvSpPr>
        <p:spPr>
          <a:xfrm>
            <a:off x="4709327" y="3414916"/>
            <a:ext cx="2067925" cy="126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확인이 끝난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이벤트의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detail </a:t>
            </a:r>
          </a:p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메모리 해제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772A4B-4A85-452A-9D00-582047957E07}"/>
              </a:ext>
            </a:extLst>
          </p:cNvPr>
          <p:cNvSpPr txBox="1"/>
          <p:nvPr/>
        </p:nvSpPr>
        <p:spPr>
          <a:xfrm>
            <a:off x="8536601" y="947345"/>
            <a:ext cx="28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38C01D14-7808-4A8A-87D7-2BB273F6B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848" y="2990398"/>
            <a:ext cx="5438775" cy="37242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5F6CD4-45A6-499D-A805-AF906D0E84DC}"/>
              </a:ext>
            </a:extLst>
          </p:cNvPr>
          <p:cNvSpPr/>
          <p:nvPr/>
        </p:nvSpPr>
        <p:spPr>
          <a:xfrm>
            <a:off x="7295100" y="4406521"/>
            <a:ext cx="4639662" cy="2042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785075E-368C-4788-B137-9E44E8F805CE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9614931" y="4068525"/>
            <a:ext cx="249831" cy="33799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제목 1">
            <a:extLst>
              <a:ext uri="{FF2B5EF4-FFF2-40B4-BE49-F238E27FC236}">
                <a16:creationId xmlns:a16="http://schemas.microsoft.com/office/drawing/2014/main" id="{E83E4AD2-235F-47EB-9718-415429D0F73D}"/>
              </a:ext>
            </a:extLst>
          </p:cNvPr>
          <p:cNvSpPr txBox="1">
            <a:spLocks/>
          </p:cNvSpPr>
          <p:nvPr/>
        </p:nvSpPr>
        <p:spPr>
          <a:xfrm>
            <a:off x="9733959" y="3677587"/>
            <a:ext cx="219096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 시간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확인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6F6B882-5C63-48E0-B8C7-DD2BF8B9A7D4}"/>
              </a:ext>
            </a:extLst>
          </p:cNvPr>
          <p:cNvSpPr/>
          <p:nvPr/>
        </p:nvSpPr>
        <p:spPr>
          <a:xfrm>
            <a:off x="7285146" y="5303366"/>
            <a:ext cx="1805066" cy="1028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BC25840-8D9A-4660-AFBB-161AAFD0EA7F}"/>
              </a:ext>
            </a:extLst>
          </p:cNvPr>
          <p:cNvCxnSpPr>
            <a:cxnSpLocks/>
            <a:stCxn id="91" idx="3"/>
            <a:endCxn id="96" idx="1"/>
          </p:cNvCxnSpPr>
          <p:nvPr/>
        </p:nvCxnSpPr>
        <p:spPr>
          <a:xfrm>
            <a:off x="9090212" y="5817775"/>
            <a:ext cx="441063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제목 1">
            <a:extLst>
              <a:ext uri="{FF2B5EF4-FFF2-40B4-BE49-F238E27FC236}">
                <a16:creationId xmlns:a16="http://schemas.microsoft.com/office/drawing/2014/main" id="{97B3772D-FB1B-4C8E-8C82-6A581546981E}"/>
              </a:ext>
            </a:extLst>
          </p:cNvPr>
          <p:cNvSpPr txBox="1">
            <a:spLocks/>
          </p:cNvSpPr>
          <p:nvPr/>
        </p:nvSpPr>
        <p:spPr>
          <a:xfrm>
            <a:off x="9531275" y="5624551"/>
            <a:ext cx="219096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실행할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이벤트 반환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518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537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74B31-B482-4DB7-A5A3-81737AE4FE4B}"/>
              </a:ext>
            </a:extLst>
          </p:cNvPr>
          <p:cNvSpPr txBox="1"/>
          <p:nvPr/>
        </p:nvSpPr>
        <p:spPr>
          <a:xfrm>
            <a:off x="1125976" y="2370857"/>
            <a:ext cx="2961067" cy="2802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로그인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로그아웃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오브젝트 이동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이동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이동 수신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몬스터 이동</a:t>
            </a:r>
          </a:p>
        </p:txBody>
      </p:sp>
    </p:spTree>
    <p:extLst>
      <p:ext uri="{BB962C8B-B14F-4D97-AF65-F5344CB8AC3E}">
        <p14:creationId xmlns:p14="http://schemas.microsoft.com/office/powerpoint/2010/main" val="4195478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D36D8D7-43D2-41F6-85E6-F23725A1F765}"/>
              </a:ext>
            </a:extLst>
          </p:cNvPr>
          <p:cNvSpPr/>
          <p:nvPr/>
        </p:nvSpPr>
        <p:spPr>
          <a:xfrm>
            <a:off x="2230016" y="1514120"/>
            <a:ext cx="2033776" cy="3864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00C3EF-DA80-463E-AB43-44F950F4D75F}"/>
              </a:ext>
            </a:extLst>
          </p:cNvPr>
          <p:cNvSpPr/>
          <p:nvPr/>
        </p:nvSpPr>
        <p:spPr>
          <a:xfrm>
            <a:off x="2323780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09EC67-30AA-429B-B2F7-7DCBA0C4E2A2}"/>
              </a:ext>
            </a:extLst>
          </p:cNvPr>
          <p:cNvSpPr/>
          <p:nvPr/>
        </p:nvSpPr>
        <p:spPr>
          <a:xfrm>
            <a:off x="8087468" y="1514120"/>
            <a:ext cx="2033776" cy="4187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4A417A-46E2-41E5-ABBB-CD027C2EDE55}"/>
              </a:ext>
            </a:extLst>
          </p:cNvPr>
          <p:cNvSpPr/>
          <p:nvPr/>
        </p:nvSpPr>
        <p:spPr>
          <a:xfrm>
            <a:off x="8181232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Process_Accept()</a:t>
            </a:r>
            <a:endParaRPr lang="ko-KR" altLang="en-US" sz="16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E01698-4D50-450F-8921-F440FE766373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170028" y="1913632"/>
            <a:ext cx="401120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F6B1F1-ED9C-4496-8B8A-1B054FA9C1F4}"/>
              </a:ext>
            </a:extLst>
          </p:cNvPr>
          <p:cNvSpPr/>
          <p:nvPr/>
        </p:nvSpPr>
        <p:spPr>
          <a:xfrm>
            <a:off x="8181232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611ECA-0C15-4D87-8EF7-484B4E90099E}"/>
              </a:ext>
            </a:extLst>
          </p:cNvPr>
          <p:cNvSpPr/>
          <p:nvPr/>
        </p:nvSpPr>
        <p:spPr>
          <a:xfrm>
            <a:off x="9126113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9C56EEA-3BF0-4015-A6ED-075FED6A040C}"/>
              </a:ext>
            </a:extLst>
          </p:cNvPr>
          <p:cNvSpPr/>
          <p:nvPr/>
        </p:nvSpPr>
        <p:spPr>
          <a:xfrm>
            <a:off x="8272457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EB6BAC-20D3-48CB-AE7A-021C02237639}"/>
              </a:ext>
            </a:extLst>
          </p:cNvPr>
          <p:cNvSpPr/>
          <p:nvPr/>
        </p:nvSpPr>
        <p:spPr>
          <a:xfrm>
            <a:off x="2323780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A85D025-19C3-4AEE-8A9C-5D3591E42B7E}"/>
              </a:ext>
            </a:extLst>
          </p:cNvPr>
          <p:cNvSpPr/>
          <p:nvPr/>
        </p:nvSpPr>
        <p:spPr>
          <a:xfrm>
            <a:off x="3268661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76129F9-B622-437E-BAAA-DD6E9F58F5A8}"/>
              </a:ext>
            </a:extLst>
          </p:cNvPr>
          <p:cNvSpPr/>
          <p:nvPr/>
        </p:nvSpPr>
        <p:spPr>
          <a:xfrm>
            <a:off x="2415005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3C406DE-23DE-45AA-890C-A0F475907E8E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flipH="1">
            <a:off x="4082250" y="3377863"/>
            <a:ext cx="5043863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1776DC-4F71-4C2C-A287-364F0FCB286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flipH="1">
            <a:off x="3228595" y="3009647"/>
            <a:ext cx="504386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5EAF8D-3090-488F-8A0C-B713CD877412}"/>
              </a:ext>
            </a:extLst>
          </p:cNvPr>
          <p:cNvSpPr/>
          <p:nvPr/>
        </p:nvSpPr>
        <p:spPr>
          <a:xfrm>
            <a:off x="8181232" y="4220334"/>
            <a:ext cx="1846248" cy="1388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01A6E9E-65E0-4A7E-9A15-A19C1AC021D8}"/>
              </a:ext>
            </a:extLst>
          </p:cNvPr>
          <p:cNvSpPr/>
          <p:nvPr/>
        </p:nvSpPr>
        <p:spPr>
          <a:xfrm>
            <a:off x="8292459" y="5182609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7458B6D-465E-4657-B15B-4238F542D9C6}"/>
              </a:ext>
            </a:extLst>
          </p:cNvPr>
          <p:cNvSpPr/>
          <p:nvPr/>
        </p:nvSpPr>
        <p:spPr>
          <a:xfrm>
            <a:off x="8292458" y="4730575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CF3463D-0788-4635-910E-BE78025F5294}"/>
              </a:ext>
            </a:extLst>
          </p:cNvPr>
          <p:cNvSpPr/>
          <p:nvPr/>
        </p:nvSpPr>
        <p:spPr>
          <a:xfrm>
            <a:off x="2230016" y="5778336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FFBA5C-C412-4BBD-852A-AB93424522D5}"/>
              </a:ext>
            </a:extLst>
          </p:cNvPr>
          <p:cNvCxnSpPr>
            <a:cxnSpLocks/>
            <a:stCxn id="50" idx="1"/>
            <a:endCxn id="53" idx="3"/>
          </p:cNvCxnSpPr>
          <p:nvPr/>
        </p:nvCxnSpPr>
        <p:spPr>
          <a:xfrm flipH="1" flipV="1">
            <a:off x="4170028" y="4890579"/>
            <a:ext cx="4122430" cy="126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A7894BF-DF48-4030-A53F-EF5A1477641A}"/>
              </a:ext>
            </a:extLst>
          </p:cNvPr>
          <p:cNvSpPr/>
          <p:nvPr/>
        </p:nvSpPr>
        <p:spPr>
          <a:xfrm>
            <a:off x="2323780" y="468237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ProcessPacket()</a:t>
            </a:r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E5E9C54-E083-4FFB-8E3C-117C5FE0028B}"/>
              </a:ext>
            </a:extLst>
          </p:cNvPr>
          <p:cNvSpPr/>
          <p:nvPr/>
        </p:nvSpPr>
        <p:spPr>
          <a:xfrm>
            <a:off x="2323780" y="5892678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B0982828-A433-4145-8234-0E66C060D2CC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rot="10800000" flipV="1">
            <a:off x="4170028" y="4891846"/>
            <a:ext cx="4122430" cy="1209031"/>
          </a:xfrm>
          <a:prstGeom prst="bentConnector3">
            <a:avLst>
              <a:gd name="adj1" fmla="val 11118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FE19CAA-38C5-475C-B389-79ED6E43D2C0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9104356" y="3759681"/>
            <a:ext cx="0" cy="460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A1F53B-03C4-46D7-9DE8-70E7484029F0}"/>
              </a:ext>
            </a:extLst>
          </p:cNvPr>
          <p:cNvSpPr txBox="1"/>
          <p:nvPr/>
        </p:nvSpPr>
        <p:spPr>
          <a:xfrm>
            <a:off x="5224293" y="2706131"/>
            <a:ext cx="20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SCP_LOGIN_SUCCESS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838C4A-8EDA-466F-861B-0D3D6CDEEEF9}"/>
              </a:ext>
            </a:extLst>
          </p:cNvPr>
          <p:cNvSpPr txBox="1"/>
          <p:nvPr/>
        </p:nvSpPr>
        <p:spPr>
          <a:xfrm>
            <a:off x="5254443" y="3094210"/>
            <a:ext cx="188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SCP_LOGIN_FAILURE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FF5069-6F3F-4276-8239-90FA6841B360}"/>
              </a:ext>
            </a:extLst>
          </p:cNvPr>
          <p:cNvSpPr txBox="1"/>
          <p:nvPr/>
        </p:nvSpPr>
        <p:spPr>
          <a:xfrm>
            <a:off x="4480938" y="4582802"/>
            <a:ext cx="343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주변 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5D12EE-6D7C-4FC4-84A5-FDC9899DFEEE}"/>
              </a:ext>
            </a:extLst>
          </p:cNvPr>
          <p:cNvSpPr txBox="1"/>
          <p:nvPr/>
        </p:nvSpPr>
        <p:spPr>
          <a:xfrm>
            <a:off x="4613484" y="5793101"/>
            <a:ext cx="303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979BEBC-4787-49FB-BC68-68EACA1D1B2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9104356" y="2121833"/>
            <a:ext cx="0" cy="4017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1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124AF5-9429-48A8-AE90-89473829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38" y="1632747"/>
            <a:ext cx="6115050" cy="43719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5183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F81F583-2470-4D81-BA0F-88AD105D597B}"/>
              </a:ext>
            </a:extLst>
          </p:cNvPr>
          <p:cNvGrpSpPr/>
          <p:nvPr/>
        </p:nvGrpSpPr>
        <p:grpSpPr>
          <a:xfrm>
            <a:off x="198990" y="1641199"/>
            <a:ext cx="5267326" cy="714375"/>
            <a:chOff x="268563" y="1291809"/>
            <a:chExt cx="5267326" cy="7143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8EBBCA1-5EC4-4958-9388-C86EBE44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563" y="1291809"/>
              <a:ext cx="5267325" cy="7143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7F3A4E-AAFA-476A-ABA5-0CE336712458}"/>
                </a:ext>
              </a:extLst>
            </p:cNvPr>
            <p:cNvSpPr txBox="1"/>
            <p:nvPr/>
          </p:nvSpPr>
          <p:spPr>
            <a:xfrm>
              <a:off x="2832652" y="1314230"/>
              <a:ext cx="2703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로그인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31163F-458D-420C-9510-B2B9451E320B}"/>
              </a:ext>
            </a:extLst>
          </p:cNvPr>
          <p:cNvSpPr txBox="1"/>
          <p:nvPr/>
        </p:nvSpPr>
        <p:spPr>
          <a:xfrm>
            <a:off x="9609931" y="1661081"/>
            <a:ext cx="236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Process_Accept()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5C1D26-6CBE-41C8-9897-BFFE4E79C0B0}"/>
              </a:ext>
            </a:extLst>
          </p:cNvPr>
          <p:cNvSpPr txBox="1"/>
          <p:nvPr/>
        </p:nvSpPr>
        <p:spPr>
          <a:xfrm>
            <a:off x="9507511" y="4175450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</a:t>
            </a:r>
            <a:r>
              <a:rPr lang="en-US" altLang="ko-KR" sz="1200">
                <a:solidFill>
                  <a:schemeClr val="accent6"/>
                </a:solidFill>
              </a:rPr>
              <a:t>(client)</a:t>
            </a:r>
            <a:r>
              <a:rPr lang="ko-KR" altLang="en-US" sz="1200">
                <a:solidFill>
                  <a:schemeClr val="accent6"/>
                </a:solidFill>
              </a:rPr>
              <a:t> 생성 및 초기화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86E566-3E59-46A8-BBD6-2D3C87B8607C}"/>
              </a:ext>
            </a:extLst>
          </p:cNvPr>
          <p:cNvSpPr txBox="1"/>
          <p:nvPr/>
        </p:nvSpPr>
        <p:spPr>
          <a:xfrm>
            <a:off x="8847037" y="4666384"/>
            <a:ext cx="315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</a:t>
            </a:r>
            <a:r>
              <a:rPr lang="ko-KR" altLang="en-US" sz="1200">
                <a:solidFill>
                  <a:schemeClr val="accent6"/>
                </a:solidFill>
              </a:rPr>
              <a:t> 이동 타이머 생성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D3B64E-0D5B-431B-AE9E-54D2620E4188}"/>
              </a:ext>
            </a:extLst>
          </p:cNvPr>
          <p:cNvSpPr txBox="1"/>
          <p:nvPr/>
        </p:nvSpPr>
        <p:spPr>
          <a:xfrm>
            <a:off x="8064395" y="4334879"/>
            <a:ext cx="315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 </a:t>
            </a:r>
            <a:r>
              <a:rPr lang="ko-KR" altLang="en-US" sz="1200">
                <a:solidFill>
                  <a:schemeClr val="accent6"/>
                </a:solidFill>
              </a:rPr>
              <a:t>오브젝트</a:t>
            </a:r>
            <a:r>
              <a:rPr lang="en-US" altLang="ko-KR" sz="1200">
                <a:solidFill>
                  <a:schemeClr val="accent6"/>
                </a:solidFill>
              </a:rPr>
              <a:t>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40C128-0FBB-4723-9F28-1486C9B29960}"/>
              </a:ext>
            </a:extLst>
          </p:cNvPr>
          <p:cNvSpPr txBox="1"/>
          <p:nvPr/>
        </p:nvSpPr>
        <p:spPr>
          <a:xfrm>
            <a:off x="8328921" y="2611512"/>
            <a:ext cx="359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가능 여부 확인</a:t>
            </a:r>
            <a:endParaRPr lang="en-US" altLang="ko-KR" sz="1200">
              <a:solidFill>
                <a:schemeClr val="accent6"/>
              </a:solidFill>
            </a:endParaRPr>
          </a:p>
          <a:p>
            <a:r>
              <a:rPr lang="en-US" altLang="ko-KR" sz="1200">
                <a:solidFill>
                  <a:schemeClr val="accent6"/>
                </a:solidFill>
              </a:rPr>
              <a:t>  	Pop() </a:t>
            </a:r>
            <a:r>
              <a:rPr lang="ko-KR" altLang="en-US" sz="1200">
                <a:solidFill>
                  <a:schemeClr val="accent6"/>
                </a:solidFill>
              </a:rPr>
              <a:t>결과 </a:t>
            </a:r>
            <a:r>
              <a:rPr lang="en-US" altLang="ko-KR" sz="1200">
                <a:solidFill>
                  <a:schemeClr val="accent6"/>
                </a:solidFill>
              </a:rPr>
              <a:t>	- </a:t>
            </a:r>
            <a:r>
              <a:rPr lang="ko-KR" altLang="en-US" sz="1200">
                <a:solidFill>
                  <a:schemeClr val="accent6"/>
                </a:solidFill>
              </a:rPr>
              <a:t>가능한 경우 </a:t>
            </a:r>
            <a:r>
              <a:rPr lang="en-US" altLang="ko-KR" sz="1200">
                <a:solidFill>
                  <a:schemeClr val="accent6"/>
                </a:solidFill>
              </a:rPr>
              <a:t>: index</a:t>
            </a:r>
          </a:p>
          <a:p>
            <a:r>
              <a:rPr lang="en-US" altLang="ko-KR" sz="1200">
                <a:solidFill>
                  <a:schemeClr val="accent6"/>
                </a:solidFill>
              </a:rPr>
              <a:t> 		- </a:t>
            </a:r>
            <a:r>
              <a:rPr lang="ko-KR" altLang="en-US" sz="1200">
                <a:solidFill>
                  <a:schemeClr val="accent6"/>
                </a:solidFill>
              </a:rPr>
              <a:t>불가능한 경우 </a:t>
            </a:r>
            <a:r>
              <a:rPr lang="en-US" altLang="ko-KR" sz="1200">
                <a:solidFill>
                  <a:schemeClr val="accent6"/>
                </a:solidFill>
              </a:rPr>
              <a:t>: -1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16288D-3228-452B-A420-EE885658D59C}"/>
              </a:ext>
            </a:extLst>
          </p:cNvPr>
          <p:cNvSpPr txBox="1"/>
          <p:nvPr/>
        </p:nvSpPr>
        <p:spPr>
          <a:xfrm>
            <a:off x="7278414" y="2270530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AcceptEx </a:t>
            </a:r>
            <a:r>
              <a:rPr lang="ko-KR" altLang="en-US" sz="1200">
                <a:solidFill>
                  <a:schemeClr val="accent6"/>
                </a:solidFill>
              </a:rPr>
              <a:t>초기화 및 호출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C18834-CA9C-4F62-A50E-D8D84D875691}"/>
              </a:ext>
            </a:extLst>
          </p:cNvPr>
          <p:cNvSpPr txBox="1"/>
          <p:nvPr/>
        </p:nvSpPr>
        <p:spPr>
          <a:xfrm>
            <a:off x="7240208" y="3308201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실패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4F79E0-773A-42B8-A3C1-4C93F9D58B49}"/>
              </a:ext>
            </a:extLst>
          </p:cNvPr>
          <p:cNvSpPr txBox="1"/>
          <p:nvPr/>
        </p:nvSpPr>
        <p:spPr>
          <a:xfrm>
            <a:off x="6763507" y="3818735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성공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94F9FCD-2BC7-4504-B06E-4548010B7807}"/>
              </a:ext>
            </a:extLst>
          </p:cNvPr>
          <p:cNvSpPr/>
          <p:nvPr/>
        </p:nvSpPr>
        <p:spPr>
          <a:xfrm rot="16200000">
            <a:off x="5574701" y="1872557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9D27CD-25D9-4292-B0CF-5285D00BAC13}"/>
              </a:ext>
            </a:extLst>
          </p:cNvPr>
          <p:cNvSpPr txBox="1"/>
          <p:nvPr/>
        </p:nvSpPr>
        <p:spPr>
          <a:xfrm>
            <a:off x="173256" y="2675536"/>
            <a:ext cx="5507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Acceptsocket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bg1"/>
                </a:solidFill>
              </a:rPr>
              <a:t>client_socket</a:t>
            </a:r>
            <a:r>
              <a:rPr lang="ko-KR" altLang="en-US">
                <a:solidFill>
                  <a:schemeClr val="bg1"/>
                </a:solidFill>
              </a:rPr>
              <a:t>에 저장한 후</a:t>
            </a:r>
            <a:r>
              <a:rPr lang="en-US" altLang="ko-KR">
                <a:solidFill>
                  <a:schemeClr val="bg1"/>
                </a:solidFill>
              </a:rPr>
              <a:t>, </a:t>
            </a: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바로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AcceptEx()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를 호출</a:t>
            </a:r>
            <a:r>
              <a:rPr lang="ko-KR" altLang="en-US">
                <a:solidFill>
                  <a:schemeClr val="bg1"/>
                </a:solidFill>
              </a:rPr>
              <a:t>해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다른 클라이언트의 로그인을 준비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E7371B-C656-4A78-A6AA-1D557F4AC31F}"/>
              </a:ext>
            </a:extLst>
          </p:cNvPr>
          <p:cNvSpPr txBox="1"/>
          <p:nvPr/>
        </p:nvSpPr>
        <p:spPr>
          <a:xfrm>
            <a:off x="198017" y="3909491"/>
            <a:ext cx="5441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오브젝트 생성 및 초기화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(MSSQL)(x)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</a:t>
            </a:r>
          </a:p>
          <a:p>
            <a:pPr algn="r"/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ObjMgr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추가</a:t>
            </a:r>
            <a:r>
              <a:rPr lang="ko-KR" altLang="en-US">
                <a:solidFill>
                  <a:schemeClr val="bg1"/>
                </a:solidFill>
              </a:rPr>
              <a:t> 순서로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생성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F8CDDD-ADD8-4F68-AEAC-63DA40F4F8D1}"/>
              </a:ext>
            </a:extLst>
          </p:cNvPr>
          <p:cNvSpPr txBox="1"/>
          <p:nvPr/>
        </p:nvSpPr>
        <p:spPr>
          <a:xfrm>
            <a:off x="227803" y="5342648"/>
            <a:ext cx="544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서버는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클라이언트의 로그인 작업이 끝난 이후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를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IOCP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등록</a:t>
            </a:r>
            <a:r>
              <a:rPr lang="ko-KR" altLang="en-US">
                <a:solidFill>
                  <a:schemeClr val="bg1"/>
                </a:solidFill>
              </a:rPr>
              <a:t>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48B327-48EF-4B66-A068-759396A30737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5680328" y="2452744"/>
            <a:ext cx="602138" cy="68445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0F15E0D-9CBB-4CF8-BAA1-11A73C01697B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639805" y="4175450"/>
            <a:ext cx="871869" cy="19570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5A2DDE-7DFC-45CF-92C6-50770FCE01D9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5639805" y="4371156"/>
            <a:ext cx="912392" cy="8129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6697BEF-CBA2-4041-BB2D-A49E0DF08E9D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5669591" y="5524500"/>
            <a:ext cx="852820" cy="14131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0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5183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A9D1C76-3C4A-40B2-B517-D33278BD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9" y="1131567"/>
            <a:ext cx="6105525" cy="23907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68DBC5C-27E0-4DE6-9A65-04FDDBCDB488}"/>
              </a:ext>
            </a:extLst>
          </p:cNvPr>
          <p:cNvSpPr txBox="1"/>
          <p:nvPr/>
        </p:nvSpPr>
        <p:spPr>
          <a:xfrm>
            <a:off x="4100635" y="1131567"/>
            <a:ext cx="236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Process_Accept()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43B510-FD98-4B96-AC17-4D75140C16C5}"/>
              </a:ext>
            </a:extLst>
          </p:cNvPr>
          <p:cNvSpPr txBox="1"/>
          <p:nvPr/>
        </p:nvSpPr>
        <p:spPr>
          <a:xfrm>
            <a:off x="1687222" y="1656379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실패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E5479C-6714-4D88-B978-618E51215703}"/>
              </a:ext>
            </a:extLst>
          </p:cNvPr>
          <p:cNvSpPr txBox="1"/>
          <p:nvPr/>
        </p:nvSpPr>
        <p:spPr>
          <a:xfrm>
            <a:off x="1223844" y="2181191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성공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36057C9-C069-41ED-ADDF-4273FCAF9B76}"/>
              </a:ext>
            </a:extLst>
          </p:cNvPr>
          <p:cNvGrpSpPr/>
          <p:nvPr/>
        </p:nvGrpSpPr>
        <p:grpSpPr>
          <a:xfrm>
            <a:off x="6673796" y="1167380"/>
            <a:ext cx="4617154" cy="742950"/>
            <a:chOff x="3736056" y="2289258"/>
            <a:chExt cx="4617154" cy="7429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62AE5AA-71B3-497A-BEE8-747785BB4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6056" y="2289258"/>
              <a:ext cx="4419600" cy="7429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15CFDF-CDCB-4BC5-8D14-E5FF24E3954A}"/>
                </a:ext>
              </a:extLst>
            </p:cNvPr>
            <p:cNvSpPr txBox="1"/>
            <p:nvPr/>
          </p:nvSpPr>
          <p:spPr>
            <a:xfrm>
              <a:off x="6035058" y="2573324"/>
              <a:ext cx="231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6"/>
                  </a:solidFill>
                </a:rPr>
                <a:t>// </a:t>
              </a:r>
              <a:r>
                <a:rPr lang="ko-KR" altLang="en-US" sz="1200">
                  <a:solidFill>
                    <a:schemeClr val="accent6"/>
                  </a:solidFill>
                </a:rPr>
                <a:t>로그인 접속 실패 송신</a:t>
              </a:r>
            </a:p>
          </p:txBody>
        </p:sp>
      </p:grp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CB2C692-3A59-4AFA-8BAF-02F2D956ED5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30452" y="1538855"/>
            <a:ext cx="2543344" cy="468852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F136539-EFCF-45DF-A37B-D5AC31536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45" y="2081807"/>
            <a:ext cx="5114925" cy="4505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53CE0EA-853B-4D8A-AAF1-3C49FEE3DFEE}"/>
              </a:ext>
            </a:extLst>
          </p:cNvPr>
          <p:cNvSpPr txBox="1"/>
          <p:nvPr/>
        </p:nvSpPr>
        <p:spPr>
          <a:xfrm>
            <a:off x="964578" y="4011530"/>
            <a:ext cx="550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동일한 종류의 패킷 생성을 피하기 위해 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패킷 구조체의 내용을 수정해 재사용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417369-7868-4246-B2C3-5788958A248B}"/>
              </a:ext>
            </a:extLst>
          </p:cNvPr>
          <p:cNvGrpSpPr/>
          <p:nvPr/>
        </p:nvGrpSpPr>
        <p:grpSpPr>
          <a:xfrm>
            <a:off x="2138743" y="2901824"/>
            <a:ext cx="4621332" cy="914400"/>
            <a:chOff x="2122037" y="3029138"/>
            <a:chExt cx="4621332" cy="914400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95A7756-5107-42BD-910F-0019C9194510}"/>
                </a:ext>
              </a:extLst>
            </p:cNvPr>
            <p:cNvGrpSpPr/>
            <p:nvPr/>
          </p:nvGrpSpPr>
          <p:grpSpPr>
            <a:xfrm>
              <a:off x="2122037" y="3029138"/>
              <a:ext cx="4621332" cy="914400"/>
              <a:chOff x="1918300" y="3130663"/>
              <a:chExt cx="4621332" cy="91440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1FB5D7C4-94BE-42EE-9D37-DDA6F60F7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8300" y="3130663"/>
                <a:ext cx="4429125" cy="9144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3435E0B-C9AA-4954-9DAA-34BA781C7133}"/>
                  </a:ext>
                </a:extLst>
              </p:cNvPr>
              <p:cNvSpPr txBox="1"/>
              <p:nvPr/>
            </p:nvSpPr>
            <p:spPr>
              <a:xfrm>
                <a:off x="4221480" y="3419061"/>
                <a:ext cx="231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accent6"/>
                    </a:solidFill>
                  </a:rPr>
                  <a:t>// </a:t>
                </a:r>
                <a:r>
                  <a:rPr lang="ko-KR" altLang="en-US" sz="1200">
                    <a:solidFill>
                      <a:schemeClr val="accent6"/>
                    </a:solidFill>
                  </a:rPr>
                  <a:t>로그인 접속 성공 송신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48A9EE-01D1-4FF4-81FB-8BB04216A672}"/>
                </a:ext>
              </a:extLst>
            </p:cNvPr>
            <p:cNvSpPr txBox="1"/>
            <p:nvPr/>
          </p:nvSpPr>
          <p:spPr>
            <a:xfrm>
              <a:off x="4101518" y="3497616"/>
              <a:ext cx="2391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6"/>
                  </a:solidFill>
                </a:rPr>
                <a:t>// </a:t>
              </a:r>
              <a:r>
                <a:rPr lang="ko-KR" altLang="en-US" sz="1200">
                  <a:solidFill>
                    <a:schemeClr val="accent6"/>
                  </a:solidFill>
                </a:rPr>
                <a:t>시야 내 클라이언트에게 알림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5EF45D5-0E00-4A41-A7E4-A61D4B29FCE3}"/>
              </a:ext>
            </a:extLst>
          </p:cNvPr>
          <p:cNvSpPr txBox="1"/>
          <p:nvPr/>
        </p:nvSpPr>
        <p:spPr>
          <a:xfrm>
            <a:off x="387419" y="4947988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로그인한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시야 내 오브젝트</a:t>
            </a:r>
            <a:r>
              <a:rPr lang="ko-KR" altLang="en-US">
                <a:solidFill>
                  <a:schemeClr val="bg1"/>
                </a:solidFill>
              </a:rPr>
              <a:t>의 정보를 전송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CF444F-39F8-4A4D-9C59-4E7E2DC63BB8}"/>
              </a:ext>
            </a:extLst>
          </p:cNvPr>
          <p:cNvSpPr txBox="1"/>
          <p:nvPr/>
        </p:nvSpPr>
        <p:spPr>
          <a:xfrm>
            <a:off x="387419" y="5845578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내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로그인한 클라이언트</a:t>
            </a:r>
            <a:r>
              <a:rPr lang="ko-KR" altLang="en-US">
                <a:solidFill>
                  <a:schemeClr val="bg1"/>
                </a:solidFill>
              </a:rPr>
              <a:t>의 정보를 전송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F8FE43-2BB0-4DF4-BF39-023617BC2A81}"/>
              </a:ext>
            </a:extLst>
          </p:cNvPr>
          <p:cNvSpPr txBox="1"/>
          <p:nvPr/>
        </p:nvSpPr>
        <p:spPr>
          <a:xfrm>
            <a:off x="191467" y="5554716"/>
            <a:ext cx="435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Near_set</a:t>
            </a:r>
            <a:r>
              <a:rPr lang="ko-KR" altLang="en-US">
                <a:solidFill>
                  <a:srgbClr val="FF0000"/>
                </a:solidFill>
              </a:rPr>
              <a:t>이랑 비교해서 패킷을 보내야함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383CFC3-EC28-4CA7-84D9-F6AE9C5E4597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6492944" y="5425440"/>
            <a:ext cx="1094589" cy="74330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0D7611C-F8BB-4CA2-BAB2-46F1C335B024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492944" y="5271154"/>
            <a:ext cx="1080671" cy="65289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6B3684-C800-4CFF-8F52-43FBE11AA9E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6492944" y="5271154"/>
            <a:ext cx="1094589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0044A14-4BBF-4B0F-9920-5EA2F3E61D5D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6471650" y="4334696"/>
            <a:ext cx="866410" cy="8490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C785DC8-3E90-4FA5-ADD5-7845EB4A728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6471650" y="3181550"/>
            <a:ext cx="576850" cy="115314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A7EB895-D0C9-4BF9-AB1D-7CC348651D7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6471650" y="3414916"/>
            <a:ext cx="576850" cy="91978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B04479E-0A9A-46D2-BA1D-DEAD3EB59977}"/>
              </a:ext>
            </a:extLst>
          </p:cNvPr>
          <p:cNvCxnSpPr>
            <a:cxnSpLocks/>
          </p:cNvCxnSpPr>
          <p:nvPr/>
        </p:nvCxnSpPr>
        <p:spPr>
          <a:xfrm flipV="1">
            <a:off x="6377585" y="3508348"/>
            <a:ext cx="306265" cy="2027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33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399F72-3AED-4CF4-8749-7C956CCA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66" y="1348412"/>
            <a:ext cx="6334125" cy="43624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5183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024F1BDE-CCAE-47D9-86E8-CB8DC55E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91" y="1344530"/>
            <a:ext cx="4905375" cy="22002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11CF87-55BB-463C-965E-821B2B243286}"/>
              </a:ext>
            </a:extLst>
          </p:cNvPr>
          <p:cNvCxnSpPr>
            <a:cxnSpLocks/>
          </p:cNvCxnSpPr>
          <p:nvPr/>
        </p:nvCxnSpPr>
        <p:spPr>
          <a:xfrm flipV="1">
            <a:off x="4729445" y="2456539"/>
            <a:ext cx="810435" cy="51502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E73C02-1B46-496B-82D4-C90AFE70D750}"/>
              </a:ext>
            </a:extLst>
          </p:cNvPr>
          <p:cNvSpPr/>
          <p:nvPr/>
        </p:nvSpPr>
        <p:spPr>
          <a:xfrm>
            <a:off x="5893905" y="1981048"/>
            <a:ext cx="3766930" cy="16200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3D6D6B-4682-49C9-913C-949EAC430D29}"/>
              </a:ext>
            </a:extLst>
          </p:cNvPr>
          <p:cNvSpPr/>
          <p:nvPr/>
        </p:nvSpPr>
        <p:spPr>
          <a:xfrm>
            <a:off x="5893904" y="4276283"/>
            <a:ext cx="3985591" cy="12005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013EC6-29A5-4D27-BA2C-A99377B1DBC3}"/>
              </a:ext>
            </a:extLst>
          </p:cNvPr>
          <p:cNvSpPr txBox="1"/>
          <p:nvPr/>
        </p:nvSpPr>
        <p:spPr>
          <a:xfrm>
            <a:off x="353591" y="3673768"/>
            <a:ext cx="489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섹터에서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시야 내 오브젝트</a:t>
            </a:r>
            <a:r>
              <a:rPr lang="ko-KR" altLang="en-US">
                <a:solidFill>
                  <a:schemeClr val="bg1"/>
                </a:solidFill>
              </a:rPr>
              <a:t>를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검색</a:t>
            </a:r>
            <a:r>
              <a:rPr lang="ko-KR" altLang="en-US">
                <a:solidFill>
                  <a:schemeClr val="bg1"/>
                </a:solidFill>
              </a:rPr>
              <a:t>해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추가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D66041-0521-4A38-A3E7-56ADB85448CA}"/>
              </a:ext>
            </a:extLst>
          </p:cNvPr>
          <p:cNvSpPr txBox="1"/>
          <p:nvPr/>
        </p:nvSpPr>
        <p:spPr>
          <a:xfrm>
            <a:off x="173256" y="4915407"/>
            <a:ext cx="508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로그인 클라이언트</a:t>
            </a:r>
            <a:r>
              <a:rPr lang="ko-KR" altLang="en-US">
                <a:solidFill>
                  <a:schemeClr val="bg1"/>
                </a:solidFill>
              </a:rPr>
              <a:t>와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클라이언트</a:t>
            </a:r>
            <a:r>
              <a:rPr lang="ko-KR" altLang="en-US">
                <a:solidFill>
                  <a:schemeClr val="bg1"/>
                </a:solidFill>
              </a:rPr>
              <a:t>의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서로를 추가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0AF60D-C9F9-4186-8418-D7955383504E}"/>
              </a:ext>
            </a:extLst>
          </p:cNvPr>
          <p:cNvGrpSpPr/>
          <p:nvPr/>
        </p:nvGrpSpPr>
        <p:grpSpPr>
          <a:xfrm>
            <a:off x="353591" y="5738568"/>
            <a:ext cx="11484818" cy="896514"/>
            <a:chOff x="733475" y="4789768"/>
            <a:chExt cx="11484818" cy="1967432"/>
          </a:xfrm>
        </p:grpSpPr>
        <p:sp>
          <p:nvSpPr>
            <p:cNvPr id="70" name="제목 1">
              <a:extLst>
                <a:ext uri="{FF2B5EF4-FFF2-40B4-BE49-F238E27FC236}">
                  <a16:creationId xmlns:a16="http://schemas.microsoft.com/office/drawing/2014/main" id="{10C495BA-7216-4361-B88A-A465FDF2C8C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11438176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클라이언트 오브젝트 추가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과정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 생성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위치 수정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주변 오브젝트 검색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섹터에 추가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클라이언트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수정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C69AB9E-8F19-41C0-B58F-6F534B19F308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1F5543-1975-4207-BD1B-49974C64E69E}"/>
              </a:ext>
            </a:extLst>
          </p:cNvPr>
          <p:cNvSpPr txBox="1"/>
          <p:nvPr/>
        </p:nvSpPr>
        <p:spPr>
          <a:xfrm>
            <a:off x="345395" y="4402739"/>
            <a:ext cx="489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오브젝트를 섹터에 등록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CFC8E6-4A0E-4A44-BB1E-A8229437F73F}"/>
              </a:ext>
            </a:extLst>
          </p:cNvPr>
          <p:cNvCxnSpPr>
            <a:cxnSpLocks/>
            <a:stCxn id="36" idx="1"/>
            <a:endCxn id="56" idx="3"/>
          </p:cNvCxnSpPr>
          <p:nvPr/>
        </p:nvCxnSpPr>
        <p:spPr>
          <a:xfrm flipH="1">
            <a:off x="5249027" y="2791087"/>
            <a:ext cx="644878" cy="120584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952E89-8A86-4762-8929-63AC9683D47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5240831" y="3886437"/>
            <a:ext cx="653074" cy="70096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4C5F4B-28C0-4056-A9D4-4A3489AAD535}"/>
              </a:ext>
            </a:extLst>
          </p:cNvPr>
          <p:cNvCxnSpPr>
            <a:cxnSpLocks/>
            <a:stCxn id="55" idx="1"/>
            <a:endCxn id="61" idx="3"/>
          </p:cNvCxnSpPr>
          <p:nvPr/>
        </p:nvCxnSpPr>
        <p:spPr>
          <a:xfrm flipH="1">
            <a:off x="5258965" y="4876551"/>
            <a:ext cx="634939" cy="36202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7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6725194" y="3596088"/>
            <a:ext cx="4924900" cy="2194788"/>
            <a:chOff x="7367437" y="3636619"/>
            <a:chExt cx="4924900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80086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(KCI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>
                  <a:solidFill>
                    <a:srgbClr val="FF0000"/>
                  </a:solidFill>
                  <a:latin typeface="+mn-lt"/>
                </a:rPr>
                <a:t>URL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>
                  <a:solidFill>
                    <a:srgbClr val="FF0000"/>
                  </a:solidFill>
                  <a:latin typeface="+mn-lt"/>
                </a:rPr>
                <a:t>URL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985F3E-6489-4F54-8ADD-414A2C06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3" y="247650"/>
            <a:ext cx="4314825" cy="6362700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17EBC-C831-438F-9E8C-2BB14ADB26A2}"/>
              </a:ext>
            </a:extLst>
          </p:cNvPr>
          <p:cNvSpPr txBox="1"/>
          <p:nvPr/>
        </p:nvSpPr>
        <p:spPr>
          <a:xfrm>
            <a:off x="1316735" y="3708400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(*</a:t>
            </a:r>
            <a:r>
              <a:rPr lang="ko-KR" altLang="en-US">
                <a:solidFill>
                  <a:srgbClr val="FF0000"/>
                </a:solidFill>
              </a:rPr>
              <a:t>학회 논문지로 수정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18268C4-A439-442E-B912-2E33A5755CD7}"/>
              </a:ext>
            </a:extLst>
          </p:cNvPr>
          <p:cNvSpPr/>
          <p:nvPr/>
        </p:nvSpPr>
        <p:spPr>
          <a:xfrm>
            <a:off x="8098217" y="2450039"/>
            <a:ext cx="2033776" cy="245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B81793E-DD67-466D-B7E7-241573D16431}"/>
              </a:ext>
            </a:extLst>
          </p:cNvPr>
          <p:cNvSpPr/>
          <p:nvPr/>
        </p:nvSpPr>
        <p:spPr>
          <a:xfrm>
            <a:off x="8191981" y="2641350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B743534-8AC6-4855-B0F2-3DFFD0138CB7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>
            <a:off x="3957930" y="2849550"/>
            <a:ext cx="4234051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371861-2E35-4E6C-91BA-EDBFCDF1C67F}"/>
              </a:ext>
            </a:extLst>
          </p:cNvPr>
          <p:cNvSpPr/>
          <p:nvPr/>
        </p:nvSpPr>
        <p:spPr>
          <a:xfrm>
            <a:off x="8191981" y="3345627"/>
            <a:ext cx="1846248" cy="1449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108A85-3A05-4E5A-A6E1-32F10C05CC08}"/>
              </a:ext>
            </a:extLst>
          </p:cNvPr>
          <p:cNvSpPr/>
          <p:nvPr/>
        </p:nvSpPr>
        <p:spPr>
          <a:xfrm>
            <a:off x="8303208" y="4368663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2F8E1B2-B096-4878-A346-A4253B0F8EFC}"/>
              </a:ext>
            </a:extLst>
          </p:cNvPr>
          <p:cNvSpPr/>
          <p:nvPr/>
        </p:nvSpPr>
        <p:spPr>
          <a:xfrm>
            <a:off x="8303207" y="3916629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65FE9FA-D7B3-4610-BE70-18CAAB849DC5}"/>
              </a:ext>
            </a:extLst>
          </p:cNvPr>
          <p:cNvSpPr/>
          <p:nvPr/>
        </p:nvSpPr>
        <p:spPr>
          <a:xfrm>
            <a:off x="2017918" y="375353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69C6783-0960-4543-A287-88858ECACD97}"/>
              </a:ext>
            </a:extLst>
          </p:cNvPr>
          <p:cNvCxnSpPr>
            <a:cxnSpLocks/>
            <a:stCxn id="47" idx="1"/>
            <a:endCxn id="62" idx="3"/>
          </p:cNvCxnSpPr>
          <p:nvPr/>
        </p:nvCxnSpPr>
        <p:spPr>
          <a:xfrm flipH="1" flipV="1">
            <a:off x="3957930" y="4076075"/>
            <a:ext cx="4345277" cy="182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451201D-8BF5-484B-AE31-25015B1F872D}"/>
              </a:ext>
            </a:extLst>
          </p:cNvPr>
          <p:cNvSpPr/>
          <p:nvPr/>
        </p:nvSpPr>
        <p:spPr>
          <a:xfrm>
            <a:off x="2111682" y="386787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ProcessPacket()</a:t>
            </a:r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AAE98CC-926A-434F-9DB8-6992957CE44F}"/>
              </a:ext>
            </a:extLst>
          </p:cNvPr>
          <p:cNvSpPr/>
          <p:nvPr/>
        </p:nvSpPr>
        <p:spPr>
          <a:xfrm>
            <a:off x="2017918" y="2527008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1491D5-0F50-4036-9F15-D3DA1D5BC520}"/>
              </a:ext>
            </a:extLst>
          </p:cNvPr>
          <p:cNvSpPr/>
          <p:nvPr/>
        </p:nvSpPr>
        <p:spPr>
          <a:xfrm>
            <a:off x="2111682" y="264135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로그아웃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41EB9B-76EF-451A-8DEE-17146DFB37C3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9115105" y="3057752"/>
            <a:ext cx="0" cy="287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F68E8A-6F9C-475A-A6FE-8DED60C9F410}"/>
              </a:ext>
            </a:extLst>
          </p:cNvPr>
          <p:cNvSpPr txBox="1"/>
          <p:nvPr/>
        </p:nvSpPr>
        <p:spPr>
          <a:xfrm>
            <a:off x="4585531" y="3772875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5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06AAC6-4031-4C27-8A8E-BB137D0288B2}"/>
              </a:ext>
            </a:extLst>
          </p:cNvPr>
          <p:cNvGrpSpPr/>
          <p:nvPr/>
        </p:nvGrpSpPr>
        <p:grpSpPr>
          <a:xfrm>
            <a:off x="1181304" y="1906634"/>
            <a:ext cx="3884750" cy="764589"/>
            <a:chOff x="4101962" y="5073503"/>
            <a:chExt cx="3884750" cy="76458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A65B4C1-1803-4D7D-8183-26AA70C9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962" y="5114192"/>
              <a:ext cx="3829050" cy="7239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25956-710B-40F7-935D-9BCCBA479BE0}"/>
                </a:ext>
              </a:extLst>
            </p:cNvPr>
            <p:cNvSpPr txBox="1"/>
            <p:nvPr/>
          </p:nvSpPr>
          <p:spPr>
            <a:xfrm>
              <a:off x="5665304" y="5073503"/>
              <a:ext cx="232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로그아웃</a:t>
              </a: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F4280ED-266F-4608-AB1F-F1E9E86C3E22}"/>
              </a:ext>
            </a:extLst>
          </p:cNvPr>
          <p:cNvSpPr/>
          <p:nvPr/>
        </p:nvSpPr>
        <p:spPr>
          <a:xfrm rot="16200000">
            <a:off x="5615202" y="2173167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3C7679-9F77-4B11-850F-9F2D2189F46F}"/>
              </a:ext>
            </a:extLst>
          </p:cNvPr>
          <p:cNvGrpSpPr/>
          <p:nvPr/>
        </p:nvGrpSpPr>
        <p:grpSpPr>
          <a:xfrm>
            <a:off x="6466629" y="1947323"/>
            <a:ext cx="5191125" cy="3810000"/>
            <a:chOff x="2763300" y="1940106"/>
            <a:chExt cx="5191125" cy="381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F7C509-B2B6-4A0A-91C1-152CE1EF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3300" y="1940106"/>
              <a:ext cx="5191125" cy="3810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42D3C3-9C73-4CC5-8AEF-F4A200A7A6B9}"/>
                </a:ext>
              </a:extLst>
            </p:cNvPr>
            <p:cNvSpPr txBox="1"/>
            <p:nvPr/>
          </p:nvSpPr>
          <p:spPr>
            <a:xfrm>
              <a:off x="5488072" y="5380774"/>
              <a:ext cx="2466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서버 </a:t>
              </a:r>
              <a:r>
                <a:rPr lang="en-US" altLang="ko-KR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Process_Receive()</a:t>
              </a:r>
              <a:endPara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F20CE9A-93BF-4BA6-9A02-388658E1E290}"/>
              </a:ext>
            </a:extLst>
          </p:cNvPr>
          <p:cNvSpPr txBox="1"/>
          <p:nvPr/>
        </p:nvSpPr>
        <p:spPr>
          <a:xfrm>
            <a:off x="8742786" y="3086949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closesocket()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30EB2-61FA-44CE-A31F-35E9646C9887}"/>
              </a:ext>
            </a:extLst>
          </p:cNvPr>
          <p:cNvSpPr txBox="1"/>
          <p:nvPr/>
        </p:nvSpPr>
        <p:spPr>
          <a:xfrm>
            <a:off x="8742786" y="3433690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섹터에서 </a:t>
            </a:r>
            <a:r>
              <a:rPr lang="en-US" altLang="ko-KR" sz="1200">
                <a:solidFill>
                  <a:schemeClr val="accent6"/>
                </a:solidFill>
              </a:rPr>
              <a:t>client</a:t>
            </a:r>
            <a:r>
              <a:rPr lang="ko-KR" altLang="en-US" sz="1200">
                <a:solidFill>
                  <a:schemeClr val="accent6"/>
                </a:solidFill>
              </a:rPr>
              <a:t> 제거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BB650-4124-410B-9B9F-A603199B6BDD}"/>
              </a:ext>
            </a:extLst>
          </p:cNvPr>
          <p:cNvSpPr txBox="1"/>
          <p:nvPr/>
        </p:nvSpPr>
        <p:spPr>
          <a:xfrm>
            <a:off x="8807332" y="3786902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 </a:t>
            </a:r>
            <a:r>
              <a:rPr lang="ko-KR" altLang="en-US" sz="1200">
                <a:solidFill>
                  <a:schemeClr val="accent6"/>
                </a:solidFill>
              </a:rPr>
              <a:t>오브젝트 제거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E9BBB-9A31-454C-BB1B-2F3FB42B5480}"/>
              </a:ext>
            </a:extLst>
          </p:cNvPr>
          <p:cNvSpPr txBox="1"/>
          <p:nvPr/>
        </p:nvSpPr>
        <p:spPr>
          <a:xfrm>
            <a:off x="8389577" y="4477501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 index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7C3DCA-7D67-4C72-B736-2FFE9EE41A88}"/>
              </a:ext>
            </a:extLst>
          </p:cNvPr>
          <p:cNvSpPr txBox="1"/>
          <p:nvPr/>
        </p:nvSpPr>
        <p:spPr>
          <a:xfrm>
            <a:off x="291593" y="3136335"/>
            <a:ext cx="601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소켓 종료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섹터에서 제거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ObjMgr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에서 제거</a:t>
            </a:r>
            <a:r>
              <a:rPr lang="ko-KR" altLang="en-US">
                <a:solidFill>
                  <a:schemeClr val="bg1"/>
                </a:solidFill>
              </a:rPr>
              <a:t> 순서로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제거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69AC74-F147-4493-AEC7-DF38ED8D4E06}"/>
              </a:ext>
            </a:extLst>
          </p:cNvPr>
          <p:cNvSpPr txBox="1"/>
          <p:nvPr/>
        </p:nvSpPr>
        <p:spPr>
          <a:xfrm>
            <a:off x="724654" y="4313183"/>
            <a:ext cx="544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서버는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클라이언트의 로그아웃 작업이 끝난 이후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클라이언트가 사용한 컨테이너를 재사용</a:t>
            </a:r>
            <a:r>
              <a:rPr lang="ko-KR" altLang="en-US">
                <a:solidFill>
                  <a:schemeClr val="bg1"/>
                </a:solidFill>
              </a:rPr>
              <a:t>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67D010D-653D-49ED-AE8C-6791E6CA6E7B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303984" y="3281082"/>
            <a:ext cx="774552" cy="1784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349C8E8-1F82-4E4F-AB76-7FE1DD5B61E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6303984" y="3459501"/>
            <a:ext cx="774552" cy="13850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4F611EB-D97A-46C8-92AC-939085BF75B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6303984" y="3459501"/>
            <a:ext cx="774552" cy="45628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0BB53D1-141B-4238-8A66-0F16C32B93C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6166442" y="4636349"/>
            <a:ext cx="91209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57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363EE96-9D8D-4FFE-88E2-4E6775528A97}"/>
              </a:ext>
            </a:extLst>
          </p:cNvPr>
          <p:cNvGrpSpPr/>
          <p:nvPr/>
        </p:nvGrpSpPr>
        <p:grpSpPr>
          <a:xfrm>
            <a:off x="433620" y="1708563"/>
            <a:ext cx="5210175" cy="2770142"/>
            <a:chOff x="164672" y="1697806"/>
            <a:chExt cx="5210175" cy="277014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996E067-E600-45F9-A17B-C15C39CC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72" y="1697806"/>
              <a:ext cx="5210175" cy="27622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7F4ED-EF8B-4976-8E78-BF6F729A112E}"/>
                </a:ext>
              </a:extLst>
            </p:cNvPr>
            <p:cNvSpPr txBox="1"/>
            <p:nvPr/>
          </p:nvSpPr>
          <p:spPr>
            <a:xfrm>
              <a:off x="2908494" y="4098616"/>
              <a:ext cx="2466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서버 </a:t>
              </a:r>
              <a:r>
                <a:rPr lang="en-US" altLang="ko-KR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Process_Receive()</a:t>
              </a:r>
              <a:endPara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5412AC36-56EE-484E-BAC0-8AA26329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67" y="3058326"/>
            <a:ext cx="4514850" cy="762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8C4508-116F-4701-859A-4C46E60A8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476" y="2759136"/>
            <a:ext cx="5200650" cy="31623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4F34A5E-1DC0-4170-BC02-1802BE747849}"/>
              </a:ext>
            </a:extLst>
          </p:cNvPr>
          <p:cNvSpPr txBox="1"/>
          <p:nvPr/>
        </p:nvSpPr>
        <p:spPr>
          <a:xfrm>
            <a:off x="3640640" y="3357257"/>
            <a:ext cx="23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내 클라이언트에게 알림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B02B4E-C83D-4D36-BF2B-A85270940DA5}"/>
              </a:ext>
            </a:extLst>
          </p:cNvPr>
          <p:cNvCxnSpPr>
            <a:cxnSpLocks/>
          </p:cNvCxnSpPr>
          <p:nvPr/>
        </p:nvCxnSpPr>
        <p:spPr>
          <a:xfrm>
            <a:off x="5896953" y="3497521"/>
            <a:ext cx="723523" cy="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CACD38D-F1F0-48D9-8A5A-EB821A1F56FF}"/>
              </a:ext>
            </a:extLst>
          </p:cNvPr>
          <p:cNvSpPr txBox="1"/>
          <p:nvPr/>
        </p:nvSpPr>
        <p:spPr>
          <a:xfrm>
            <a:off x="1341265" y="4935633"/>
            <a:ext cx="475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내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로그아웃한 클라이언트</a:t>
            </a:r>
            <a:r>
              <a:rPr lang="ko-KR" altLang="en-US">
                <a:solidFill>
                  <a:schemeClr val="bg1"/>
                </a:solidFill>
              </a:rPr>
              <a:t>를 전송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72C280-C6E4-4EBF-8DB3-9F47A34F0668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6096000" y="5258799"/>
            <a:ext cx="141283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43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2537AEB-6027-4370-9891-12F4277838C0}"/>
              </a:ext>
            </a:extLst>
          </p:cNvPr>
          <p:cNvGrpSpPr/>
          <p:nvPr/>
        </p:nvGrpSpPr>
        <p:grpSpPr>
          <a:xfrm>
            <a:off x="391212" y="5440550"/>
            <a:ext cx="11484818" cy="896514"/>
            <a:chOff x="733475" y="4789768"/>
            <a:chExt cx="11484818" cy="1967432"/>
          </a:xfrm>
        </p:grpSpPr>
        <p:sp>
          <p:nvSpPr>
            <p:cNvPr id="79" name="제목 1">
              <a:extLst>
                <a:ext uri="{FF2B5EF4-FFF2-40B4-BE49-F238E27FC236}">
                  <a16:creationId xmlns:a16="http://schemas.microsoft.com/office/drawing/2014/main" id="{54AB4E78-13E1-4395-A38B-1A5410275DCC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11438176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클라이언트 오브젝트 제거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과정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소켓 종료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섹터에서 제거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 제거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클라이언트의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수정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A1A1DE6-8E19-42C9-B586-57E7237FB109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F6A955E2-7CBD-4CCF-AAE5-20776692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4" y="1610659"/>
            <a:ext cx="5162550" cy="20097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7134CD-C9FD-4294-BB42-A9A01153F41F}"/>
              </a:ext>
            </a:extLst>
          </p:cNvPr>
          <p:cNvCxnSpPr>
            <a:cxnSpLocks/>
          </p:cNvCxnSpPr>
          <p:nvPr/>
        </p:nvCxnSpPr>
        <p:spPr>
          <a:xfrm flipH="1" flipV="1">
            <a:off x="9024551" y="4968825"/>
            <a:ext cx="876610" cy="2541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97D111A-7B6F-4259-8E88-C2FE0450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03" y="1946894"/>
            <a:ext cx="6391275" cy="3314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E8D749-7434-4548-A894-4D01129446F0}"/>
              </a:ext>
            </a:extLst>
          </p:cNvPr>
          <p:cNvSpPr/>
          <p:nvPr/>
        </p:nvSpPr>
        <p:spPr>
          <a:xfrm>
            <a:off x="5885481" y="2561011"/>
            <a:ext cx="3282367" cy="1356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C53203-F47C-4FC0-A73A-5E914E8CBCC0}"/>
              </a:ext>
            </a:extLst>
          </p:cNvPr>
          <p:cNvSpPr txBox="1"/>
          <p:nvPr/>
        </p:nvSpPr>
        <p:spPr>
          <a:xfrm>
            <a:off x="436931" y="3771517"/>
            <a:ext cx="496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시야 내 클라이언트를 저장한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복사한 뒤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, clear()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05D8A8-96E0-4113-A575-F1CB9B01D719}"/>
              </a:ext>
            </a:extLst>
          </p:cNvPr>
          <p:cNvSpPr/>
          <p:nvPr/>
        </p:nvSpPr>
        <p:spPr>
          <a:xfrm>
            <a:off x="5883208" y="3980878"/>
            <a:ext cx="4328162" cy="11106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2D1E8C-0DDF-4A80-956A-293C8286663F}"/>
              </a:ext>
            </a:extLst>
          </p:cNvPr>
          <p:cNvSpPr txBox="1"/>
          <p:nvPr/>
        </p:nvSpPr>
        <p:spPr>
          <a:xfrm>
            <a:off x="237804" y="4568931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std::vector</a:t>
            </a:r>
            <a:r>
              <a:rPr lang="ko-KR" altLang="en-US">
                <a:solidFill>
                  <a:schemeClr val="bg1"/>
                </a:solidFill>
              </a:rPr>
              <a:t> 클라이언트의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수정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AA2596-6620-4585-B127-5DFADF66166D}"/>
              </a:ext>
            </a:extLst>
          </p:cNvPr>
          <p:cNvCxnSpPr>
            <a:cxnSpLocks/>
          </p:cNvCxnSpPr>
          <p:nvPr/>
        </p:nvCxnSpPr>
        <p:spPr>
          <a:xfrm>
            <a:off x="4840241" y="3098675"/>
            <a:ext cx="709062" cy="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2FD54F-39AF-43B9-B3AD-10D30AA341D0}"/>
              </a:ext>
            </a:extLst>
          </p:cNvPr>
          <p:cNvSpPr txBox="1"/>
          <p:nvPr/>
        </p:nvSpPr>
        <p:spPr>
          <a:xfrm>
            <a:off x="923931" y="5004740"/>
            <a:ext cx="435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다른 </a:t>
            </a:r>
            <a:r>
              <a:rPr lang="en-US" altLang="ko-KR">
                <a:solidFill>
                  <a:srgbClr val="FF0000"/>
                </a:solidFill>
              </a:rPr>
              <a:t>Near_set</a:t>
            </a:r>
            <a:r>
              <a:rPr lang="ko-KR" altLang="en-US">
                <a:solidFill>
                  <a:srgbClr val="FF0000"/>
                </a:solidFill>
              </a:rPr>
              <a:t>에 추가되었을지 모름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FEB7E6-949E-4237-B634-BC275D65548A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flipH="1">
            <a:off x="5400354" y="3239170"/>
            <a:ext cx="485127" cy="85551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BFD855-1782-4B25-80AD-D30D6DAA5EDB}"/>
              </a:ext>
            </a:extLst>
          </p:cNvPr>
          <p:cNvCxnSpPr>
            <a:cxnSpLocks/>
            <a:stCxn id="65" idx="1"/>
            <a:endCxn id="67" idx="3"/>
          </p:cNvCxnSpPr>
          <p:nvPr/>
        </p:nvCxnSpPr>
        <p:spPr>
          <a:xfrm flipH="1">
            <a:off x="5438454" y="4536184"/>
            <a:ext cx="444754" cy="21741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00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3D24DB9-42A7-4A79-A290-532C1CA6FDD4}"/>
              </a:ext>
            </a:extLst>
          </p:cNvPr>
          <p:cNvSpPr/>
          <p:nvPr/>
        </p:nvSpPr>
        <p:spPr>
          <a:xfrm>
            <a:off x="7541115" y="1565580"/>
            <a:ext cx="3817260" cy="4574700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4069015-5D68-48FA-94A0-B737B8233BAD}"/>
              </a:ext>
            </a:extLst>
          </p:cNvPr>
          <p:cNvSpPr/>
          <p:nvPr/>
        </p:nvSpPr>
        <p:spPr>
          <a:xfrm>
            <a:off x="7633311" y="1669975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Timer_Manager : </a:t>
            </a:r>
            <a:r>
              <a:rPr lang="ko-KR" altLang="en-US" sz="1400"/>
              <a:t>오브젝트 이동 이벤트</a:t>
            </a:r>
            <a:endParaRPr lang="en-US" altLang="ko-KR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72EE24-912D-49E0-967E-F987744E088C}"/>
              </a:ext>
            </a:extLst>
          </p:cNvPr>
          <p:cNvSpPr/>
          <p:nvPr/>
        </p:nvSpPr>
        <p:spPr>
          <a:xfrm>
            <a:off x="974425" y="4468324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68ED7EE-D62B-4389-98E3-C663DDDF928D}"/>
              </a:ext>
            </a:extLst>
          </p:cNvPr>
          <p:cNvSpPr/>
          <p:nvPr/>
        </p:nvSpPr>
        <p:spPr>
          <a:xfrm>
            <a:off x="1068189" y="4582666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27B49E-680A-44B5-9DF7-B74B7AB9F4B8}"/>
              </a:ext>
            </a:extLst>
          </p:cNvPr>
          <p:cNvSpPr/>
          <p:nvPr/>
        </p:nvSpPr>
        <p:spPr>
          <a:xfrm>
            <a:off x="974425" y="295498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이동한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39D174-D24F-453F-99E3-9F94BBD9C5B4}"/>
              </a:ext>
            </a:extLst>
          </p:cNvPr>
          <p:cNvSpPr/>
          <p:nvPr/>
        </p:nvSpPr>
        <p:spPr>
          <a:xfrm>
            <a:off x="7633311" y="3751515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76176E8-47B6-48F9-81C6-21E56670480D}"/>
              </a:ext>
            </a:extLst>
          </p:cNvPr>
          <p:cNvSpPr/>
          <p:nvPr/>
        </p:nvSpPr>
        <p:spPr>
          <a:xfrm>
            <a:off x="1068189" y="305466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792BD4B-B45B-4818-84EA-97D10A4AA8CD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>
            <a:off x="9448961" y="2083609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5760FDC-C6E9-4B37-9D92-B17ED4685233}"/>
              </a:ext>
            </a:extLst>
          </p:cNvPr>
          <p:cNvSpPr/>
          <p:nvPr/>
        </p:nvSpPr>
        <p:spPr>
          <a:xfrm>
            <a:off x="7794567" y="419270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692DD58-3126-452A-AA93-D553D6993EE5}"/>
              </a:ext>
            </a:extLst>
          </p:cNvPr>
          <p:cNvSpPr/>
          <p:nvPr/>
        </p:nvSpPr>
        <p:spPr>
          <a:xfrm>
            <a:off x="7794567" y="4621132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8AE59F9-4C2C-4F61-82F0-DED5DFB64484}"/>
              </a:ext>
            </a:extLst>
          </p:cNvPr>
          <p:cNvSpPr/>
          <p:nvPr/>
        </p:nvSpPr>
        <p:spPr>
          <a:xfrm>
            <a:off x="7794567" y="505441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576E2EC-2931-45B2-BFBF-B8E431D985C7}"/>
              </a:ext>
            </a:extLst>
          </p:cNvPr>
          <p:cNvSpPr/>
          <p:nvPr/>
        </p:nvSpPr>
        <p:spPr>
          <a:xfrm>
            <a:off x="7794567" y="5483387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921BFA0-648F-4BA4-A2E0-82AF55BEAA21}"/>
              </a:ext>
            </a:extLst>
          </p:cNvPr>
          <p:cNvSpPr/>
          <p:nvPr/>
        </p:nvSpPr>
        <p:spPr>
          <a:xfrm>
            <a:off x="7633311" y="2383347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: Process_Move()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153ED51-6280-4461-8862-96252DF87BF9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 flipH="1">
            <a:off x="8497986" y="2796981"/>
            <a:ext cx="950975" cy="2669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DC93A89-7BDA-4F05-9D15-5FB7FA829490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rot="10800000" flipV="1">
            <a:off x="2914437" y="4365056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0C4D83E-A5E2-481F-A606-8558A8593E86}"/>
              </a:ext>
            </a:extLst>
          </p:cNvPr>
          <p:cNvCxnSpPr>
            <a:cxnSpLocks/>
            <a:stCxn id="73" idx="1"/>
            <a:endCxn id="58" idx="3"/>
          </p:cNvCxnSpPr>
          <p:nvPr/>
        </p:nvCxnSpPr>
        <p:spPr>
          <a:xfrm rot="10800000">
            <a:off x="2914437" y="4790866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579299E-322A-476E-8674-ABD523740968}"/>
              </a:ext>
            </a:extLst>
          </p:cNvPr>
          <p:cNvSpPr txBox="1"/>
          <p:nvPr/>
        </p:nvSpPr>
        <p:spPr>
          <a:xfrm>
            <a:off x="4418500" y="2930478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2DB583-62EC-4DAC-AF74-0C525EC68B4D}"/>
              </a:ext>
            </a:extLst>
          </p:cNvPr>
          <p:cNvSpPr txBox="1"/>
          <p:nvPr/>
        </p:nvSpPr>
        <p:spPr>
          <a:xfrm>
            <a:off x="3879560" y="4918989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E1C4BE-8693-4821-829E-08243757D74B}"/>
              </a:ext>
            </a:extLst>
          </p:cNvPr>
          <p:cNvSpPr txBox="1"/>
          <p:nvPr/>
        </p:nvSpPr>
        <p:spPr>
          <a:xfrm>
            <a:off x="3988481" y="4484749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8A4CFC0-E526-483B-B26C-BABADE98589D}"/>
              </a:ext>
            </a:extLst>
          </p:cNvPr>
          <p:cNvCxnSpPr>
            <a:stCxn id="72" idx="1"/>
            <a:endCxn id="58" idx="3"/>
          </p:cNvCxnSpPr>
          <p:nvPr/>
        </p:nvCxnSpPr>
        <p:spPr>
          <a:xfrm flipH="1" flipV="1">
            <a:off x="2914437" y="4790866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31CE080-2740-476C-818F-DB772DD38E99}"/>
              </a:ext>
            </a:extLst>
          </p:cNvPr>
          <p:cNvSpPr txBox="1"/>
          <p:nvPr/>
        </p:nvSpPr>
        <p:spPr>
          <a:xfrm>
            <a:off x="4083343" y="4056323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6C22830-A612-41FA-86A4-7FF9D1173C6F}"/>
              </a:ext>
            </a:extLst>
          </p:cNvPr>
          <p:cNvSpPr/>
          <p:nvPr/>
        </p:nvSpPr>
        <p:spPr>
          <a:xfrm>
            <a:off x="7633311" y="3063976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48D2C1A-0572-4D1D-9640-73933D3E9FCA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8497986" y="3477610"/>
            <a:ext cx="950975" cy="2739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21C844B-8AFD-4F32-B44B-3D0E52584047}"/>
              </a:ext>
            </a:extLst>
          </p:cNvPr>
          <p:cNvCxnSpPr>
            <a:cxnSpLocks/>
            <a:stCxn id="85" idx="1"/>
            <a:endCxn id="59" idx="3"/>
          </p:cNvCxnSpPr>
          <p:nvPr/>
        </p:nvCxnSpPr>
        <p:spPr>
          <a:xfrm flipH="1" flipV="1">
            <a:off x="3008201" y="3262864"/>
            <a:ext cx="4625110" cy="79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A6B5E91-A1CB-4049-BDB3-96EBE5CA9AC8}"/>
              </a:ext>
            </a:extLst>
          </p:cNvPr>
          <p:cNvSpPr/>
          <p:nvPr/>
        </p:nvSpPr>
        <p:spPr>
          <a:xfrm>
            <a:off x="9535261" y="3057430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 이동</a:t>
            </a:r>
            <a:endParaRPr lang="en-US" altLang="ko-KR" sz="16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81C187-4732-46F7-A177-F49CBAD51B0D}"/>
              </a:ext>
            </a:extLst>
          </p:cNvPr>
          <p:cNvCxnSpPr>
            <a:cxnSpLocks/>
            <a:stCxn id="75" idx="2"/>
            <a:endCxn id="33" idx="0"/>
          </p:cNvCxnSpPr>
          <p:nvPr/>
        </p:nvCxnSpPr>
        <p:spPr>
          <a:xfrm>
            <a:off x="9448961" y="2796981"/>
            <a:ext cx="950975" cy="260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8CB10BF-5A1C-4178-996F-5C97B620EEC5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flipH="1">
            <a:off x="9448961" y="3471064"/>
            <a:ext cx="950975" cy="280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62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8755593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모든 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이동속도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이용해 이동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마다 오브젝트의 위치를 업데이트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90B38A-C72E-4E88-8CAB-536D0011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1" y="1859848"/>
            <a:ext cx="6286500" cy="47910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902DD66-4ADC-4DC4-A326-F6D5BC6D408B}"/>
              </a:ext>
            </a:extLst>
          </p:cNvPr>
          <p:cNvSpPr txBox="1"/>
          <p:nvPr/>
        </p:nvSpPr>
        <p:spPr>
          <a:xfrm>
            <a:off x="4260028" y="6311742"/>
            <a:ext cx="22838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Update_position()</a:t>
            </a:r>
            <a:endParaRPr lang="ko-KR" altLang="en-US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333293" y="1900332"/>
            <a:ext cx="6121295" cy="563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6743450" y="1995741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time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업데이트 주기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클라이언트 </a:t>
            </a:r>
            <a:r>
              <a:rPr lang="en-US" altLang="ko-KR">
                <a:solidFill>
                  <a:schemeClr val="bg1"/>
                </a:solidFill>
              </a:rPr>
              <a:t>: 20 / </a:t>
            </a:r>
            <a:r>
              <a:rPr lang="ko-KR" altLang="en-US">
                <a:solidFill>
                  <a:schemeClr val="bg1"/>
                </a:solidFill>
              </a:rPr>
              <a:t>서버 </a:t>
            </a:r>
            <a:r>
              <a:rPr lang="en-US" altLang="ko-KR">
                <a:solidFill>
                  <a:schemeClr val="bg1"/>
                </a:solidFill>
              </a:rPr>
              <a:t>: 500)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DFDB9D-0371-4D9B-8FA8-077260EE2297}"/>
              </a:ext>
            </a:extLst>
          </p:cNvPr>
          <p:cNvSpPr/>
          <p:nvPr/>
        </p:nvSpPr>
        <p:spPr>
          <a:xfrm>
            <a:off x="335082" y="2547587"/>
            <a:ext cx="3548430" cy="301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134707-D65B-4751-A2A0-03A1520F925D}"/>
              </a:ext>
            </a:extLst>
          </p:cNvPr>
          <p:cNvSpPr txBox="1"/>
          <p:nvPr/>
        </p:nvSpPr>
        <p:spPr>
          <a:xfrm>
            <a:off x="6745238" y="2513903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이미 목적지</a:t>
            </a:r>
            <a:r>
              <a:rPr lang="ko-KR" altLang="en-US">
                <a:solidFill>
                  <a:schemeClr val="bg1"/>
                </a:solidFill>
              </a:rPr>
              <a:t>에 있는 경우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F66406-F526-4A24-84D0-05632549CFC3}"/>
              </a:ext>
            </a:extLst>
          </p:cNvPr>
          <p:cNvSpPr/>
          <p:nvPr/>
        </p:nvSpPr>
        <p:spPr>
          <a:xfrm>
            <a:off x="333294" y="4109507"/>
            <a:ext cx="2027864" cy="785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82592-E5AA-4CBB-B9F2-F3334BBEB1EC}"/>
              </a:ext>
            </a:extLst>
          </p:cNvPr>
          <p:cNvSpPr txBox="1"/>
          <p:nvPr/>
        </p:nvSpPr>
        <p:spPr>
          <a:xfrm>
            <a:off x="6743450" y="4170391"/>
            <a:ext cx="530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목적지까지의 거리와 이동 가능 거리를 비교해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짧은</a:t>
            </a:r>
            <a:r>
              <a:rPr lang="ko-KR" altLang="en-US">
                <a:solidFill>
                  <a:schemeClr val="bg1"/>
                </a:solidFill>
              </a:rPr>
              <a:t> 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목적지로 바로 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7D5CB6-5932-45B2-B3F5-1FE153D8D349}"/>
              </a:ext>
            </a:extLst>
          </p:cNvPr>
          <p:cNvSpPr/>
          <p:nvPr/>
        </p:nvSpPr>
        <p:spPr>
          <a:xfrm>
            <a:off x="335183" y="5003550"/>
            <a:ext cx="3741965" cy="1265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7F9125-1316-44F2-94B0-493F59F4170B}"/>
              </a:ext>
            </a:extLst>
          </p:cNvPr>
          <p:cNvSpPr txBox="1"/>
          <p:nvPr/>
        </p:nvSpPr>
        <p:spPr>
          <a:xfrm>
            <a:off x="6745340" y="5453967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긴 </a:t>
            </a:r>
            <a:r>
              <a:rPr lang="ko-KR" altLang="en-US">
                <a:solidFill>
                  <a:schemeClr val="bg1"/>
                </a:solidFill>
              </a:rPr>
              <a:t>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이동 가능 거리만큼 이동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B95DC65-28EC-4FF2-B0F1-8F55325C5A0F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 flipV="1">
            <a:off x="6454588" y="2180407"/>
            <a:ext cx="288862" cy="151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F0482E-AC5B-45C9-AA43-FC6D1501C5A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883512" y="2698350"/>
            <a:ext cx="2861726" cy="2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00F30-D213-4E0E-B28F-0025B16621B1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2361158" y="4493557"/>
            <a:ext cx="4382292" cy="856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7ADCA1-E6E8-4913-977D-390A03E13319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4077148" y="5636209"/>
            <a:ext cx="2668192" cy="242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25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4F1547F-E39A-4D09-B75C-A8D9E25761B5}"/>
              </a:ext>
            </a:extLst>
          </p:cNvPr>
          <p:cNvSpPr/>
          <p:nvPr/>
        </p:nvSpPr>
        <p:spPr>
          <a:xfrm>
            <a:off x="6017062" y="4514132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9271960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20ms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마다 오브젝트의 위치를 업데이트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레이턴시로 인한 지연을 보간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하기 위해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일정 범위의 오차 허용</a:t>
            </a: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48A463-B34D-4454-BB4E-D05A01661E51}"/>
              </a:ext>
            </a:extLst>
          </p:cNvPr>
          <p:cNvGrpSpPr/>
          <p:nvPr/>
        </p:nvGrpSpPr>
        <p:grpSpPr>
          <a:xfrm>
            <a:off x="333293" y="2597458"/>
            <a:ext cx="5048250" cy="3714750"/>
            <a:chOff x="333293" y="2231696"/>
            <a:chExt cx="5048250" cy="3714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E27C42-EAE1-4B0B-A9C6-AB886DC40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93" y="2231696"/>
              <a:ext cx="5048250" cy="3714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02DD66-4ADC-4DC4-A326-F6D5BC6D408B}"/>
                </a:ext>
              </a:extLst>
            </p:cNvPr>
            <p:cNvSpPr txBox="1"/>
            <p:nvPr/>
          </p:nvSpPr>
          <p:spPr>
            <a:xfrm>
              <a:off x="2233522" y="5599826"/>
              <a:ext cx="31480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Update_position()</a:t>
              </a:r>
              <a:endPara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408792" y="2644771"/>
            <a:ext cx="4152450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5680044" y="2574792"/>
            <a:ext cx="617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최대 허용 오차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서버의 업데이트 한번</a:t>
            </a:r>
            <a:r>
              <a:rPr lang="en-US" altLang="ko-KR">
                <a:solidFill>
                  <a:schemeClr val="bg1"/>
                </a:solidFill>
              </a:rPr>
              <a:t>(500ms)</a:t>
            </a:r>
            <a:r>
              <a:rPr lang="ko-KR" altLang="en-US">
                <a:solidFill>
                  <a:schemeClr val="bg1"/>
                </a:solidFill>
              </a:rPr>
              <a:t>으로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		  </a:t>
            </a:r>
            <a:r>
              <a:rPr lang="ko-KR" altLang="en-US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E07F81E-CCD3-4DA0-B2F8-B939921F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56" y="2269753"/>
            <a:ext cx="8467725" cy="2095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83FA7CA-0957-49EF-8945-76CA14752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645" y="1912718"/>
            <a:ext cx="2505075" cy="1714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77D261-66C1-4252-8438-063FCA1249FD}"/>
              </a:ext>
            </a:extLst>
          </p:cNvPr>
          <p:cNvSpPr/>
          <p:nvPr/>
        </p:nvSpPr>
        <p:spPr>
          <a:xfrm>
            <a:off x="408792" y="3850177"/>
            <a:ext cx="4152450" cy="72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01A870-E7D5-4110-8714-E0F4C5D1A569}"/>
              </a:ext>
            </a:extLst>
          </p:cNvPr>
          <p:cNvSpPr txBox="1"/>
          <p:nvPr/>
        </p:nvSpPr>
        <p:spPr>
          <a:xfrm>
            <a:off x="5680044" y="4028056"/>
            <a:ext cx="58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허용 오차를 넘으면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>
                <a:solidFill>
                  <a:schemeClr val="bg1"/>
                </a:solidFill>
              </a:rPr>
              <a:t>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C990D6-CBA7-46A1-B2D8-E2E31DA9D3B5}"/>
              </a:ext>
            </a:extLst>
          </p:cNvPr>
          <p:cNvSpPr/>
          <p:nvPr/>
        </p:nvSpPr>
        <p:spPr>
          <a:xfrm>
            <a:off x="408792" y="3481199"/>
            <a:ext cx="3130474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2EEF1B-71EC-4E1F-BE7A-82FCA33C274A}"/>
              </a:ext>
            </a:extLst>
          </p:cNvPr>
          <p:cNvSpPr txBox="1"/>
          <p:nvPr/>
        </p:nvSpPr>
        <p:spPr>
          <a:xfrm>
            <a:off x="5680043" y="3412101"/>
            <a:ext cx="52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오브젝트의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6C0ADD-4B67-48DA-8C09-C8AB10175C4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193404" y="5900468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845F5C-9D2C-44D5-9216-4B28CB51AA7E}"/>
              </a:ext>
            </a:extLst>
          </p:cNvPr>
          <p:cNvSpPr txBox="1"/>
          <p:nvPr/>
        </p:nvSpPr>
        <p:spPr>
          <a:xfrm>
            <a:off x="10755637" y="57465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19F86F-E260-4BC4-A6DF-24DFF4579731}"/>
              </a:ext>
            </a:extLst>
          </p:cNvPr>
          <p:cNvCxnSpPr>
            <a:cxnSpLocks/>
          </p:cNvCxnSpPr>
          <p:nvPr/>
        </p:nvCxnSpPr>
        <p:spPr>
          <a:xfrm flipV="1">
            <a:off x="8422413" y="5941079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5C8C71-7134-4890-BC5D-F0DADCF18E19}"/>
              </a:ext>
            </a:extLst>
          </p:cNvPr>
          <p:cNvSpPr txBox="1"/>
          <p:nvPr/>
        </p:nvSpPr>
        <p:spPr>
          <a:xfrm>
            <a:off x="6164837" y="5999039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전송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4828E3-E3B5-4C1E-BF12-A698CC01D803}"/>
              </a:ext>
            </a:extLst>
          </p:cNvPr>
          <p:cNvCxnSpPr>
            <a:cxnSpLocks/>
          </p:cNvCxnSpPr>
          <p:nvPr/>
        </p:nvCxnSpPr>
        <p:spPr>
          <a:xfrm flipH="1" flipV="1">
            <a:off x="9091965" y="5941079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C472C9-109E-4CFD-AD94-F96C52BD9FAA}"/>
              </a:ext>
            </a:extLst>
          </p:cNvPr>
          <p:cNvSpPr txBox="1"/>
          <p:nvPr/>
        </p:nvSpPr>
        <p:spPr>
          <a:xfrm>
            <a:off x="9050100" y="602437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C1CBDB-3970-4883-AF8C-A94C632CCE05}"/>
              </a:ext>
            </a:extLst>
          </p:cNvPr>
          <p:cNvCxnSpPr>
            <a:cxnSpLocks/>
          </p:cNvCxnSpPr>
          <p:nvPr/>
        </p:nvCxnSpPr>
        <p:spPr>
          <a:xfrm flipV="1">
            <a:off x="6457720" y="5551903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BA99DBB-F12D-471D-A005-3C56698162A2}"/>
              </a:ext>
            </a:extLst>
          </p:cNvPr>
          <p:cNvCxnSpPr>
            <a:cxnSpLocks/>
          </p:cNvCxnSpPr>
          <p:nvPr/>
        </p:nvCxnSpPr>
        <p:spPr>
          <a:xfrm flipV="1">
            <a:off x="8494571" y="4672881"/>
            <a:ext cx="1522775" cy="8513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5CED5D-3EB2-49DD-975D-87300577B7B7}"/>
              </a:ext>
            </a:extLst>
          </p:cNvPr>
          <p:cNvCxnSpPr>
            <a:cxnSpLocks/>
          </p:cNvCxnSpPr>
          <p:nvPr/>
        </p:nvCxnSpPr>
        <p:spPr>
          <a:xfrm flipV="1">
            <a:off x="6457720" y="5524270"/>
            <a:ext cx="2634245" cy="11722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B0360C2-6A4C-4FB7-BC2A-9D678F3A6A19}"/>
              </a:ext>
            </a:extLst>
          </p:cNvPr>
          <p:cNvCxnSpPr>
            <a:cxnSpLocks/>
          </p:cNvCxnSpPr>
          <p:nvPr/>
        </p:nvCxnSpPr>
        <p:spPr>
          <a:xfrm flipV="1">
            <a:off x="9091965" y="4672880"/>
            <a:ext cx="925381" cy="83960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2785EB-21B3-43C4-822C-8E4D2DED4AE0}"/>
              </a:ext>
            </a:extLst>
          </p:cNvPr>
          <p:cNvSpPr txBox="1"/>
          <p:nvPr/>
        </p:nvSpPr>
        <p:spPr>
          <a:xfrm>
            <a:off x="9162165" y="5597157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55F132-618E-41A6-A4B6-7F114B810ED6}"/>
              </a:ext>
            </a:extLst>
          </p:cNvPr>
          <p:cNvSpPr txBox="1"/>
          <p:nvPr/>
        </p:nvSpPr>
        <p:spPr>
          <a:xfrm>
            <a:off x="9162165" y="5378139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433F817-469A-4CF1-8860-D6419A06D7F7}"/>
              </a:ext>
            </a:extLst>
          </p:cNvPr>
          <p:cNvCxnSpPr>
            <a:cxnSpLocks/>
          </p:cNvCxnSpPr>
          <p:nvPr/>
        </p:nvCxnSpPr>
        <p:spPr>
          <a:xfrm flipH="1" flipV="1">
            <a:off x="8494571" y="5562837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8E872A-3EB4-4572-81A7-C0F8F4E60196}"/>
              </a:ext>
            </a:extLst>
          </p:cNvPr>
          <p:cNvCxnSpPr>
            <a:cxnSpLocks/>
          </p:cNvCxnSpPr>
          <p:nvPr/>
        </p:nvCxnSpPr>
        <p:spPr>
          <a:xfrm flipV="1">
            <a:off x="9091965" y="5551903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EF62F37-F919-4A7C-AB15-1CE2425105DB}"/>
              </a:ext>
            </a:extLst>
          </p:cNvPr>
          <p:cNvSpPr txBox="1"/>
          <p:nvPr/>
        </p:nvSpPr>
        <p:spPr>
          <a:xfrm>
            <a:off x="6286320" y="46150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573FF21-A1DF-4625-84B7-1D0641D511A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61242" y="2753154"/>
            <a:ext cx="1118801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BA9798D-D2D1-4D71-9F3C-D39C666D8C4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3539266" y="3589582"/>
            <a:ext cx="2140777" cy="718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7C718F-8AB7-42CF-94F9-91A7AC94D977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561242" y="4211089"/>
            <a:ext cx="1118802" cy="163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3F3552F-0558-4122-A12A-24927319206C}"/>
              </a:ext>
            </a:extLst>
          </p:cNvPr>
          <p:cNvCxnSpPr>
            <a:cxnSpLocks/>
          </p:cNvCxnSpPr>
          <p:nvPr/>
        </p:nvCxnSpPr>
        <p:spPr>
          <a:xfrm flipV="1">
            <a:off x="3550588" y="2472175"/>
            <a:ext cx="0" cy="172596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3F03ADE-6B4D-4BE9-AB32-338AC6F3B62C}"/>
              </a:ext>
            </a:extLst>
          </p:cNvPr>
          <p:cNvCxnSpPr>
            <a:cxnSpLocks/>
          </p:cNvCxnSpPr>
          <p:nvPr/>
        </p:nvCxnSpPr>
        <p:spPr>
          <a:xfrm flipV="1">
            <a:off x="8716051" y="2083892"/>
            <a:ext cx="0" cy="172596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20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10849242" cy="737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클라이언트와 서버의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동일한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과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선형보간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이용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은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0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부터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까지 높이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가지며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1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작거나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, 4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큰 곳으로 움직일 수 없음</a:t>
            </a: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70432-8175-442C-A1BD-FF106026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2" y="2346164"/>
            <a:ext cx="5278244" cy="33004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C92951-F26F-4A26-9510-DD2A37586940}"/>
              </a:ext>
            </a:extLst>
          </p:cNvPr>
          <p:cNvSpPr/>
          <p:nvPr/>
        </p:nvSpPr>
        <p:spPr>
          <a:xfrm>
            <a:off x="771416" y="2543698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5F7F43-4F27-4AF7-86CC-92D73DD84B0C}"/>
              </a:ext>
            </a:extLst>
          </p:cNvPr>
          <p:cNvSpPr/>
          <p:nvPr/>
        </p:nvSpPr>
        <p:spPr>
          <a:xfrm>
            <a:off x="783749" y="3070434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52A24A-5B67-4AAB-A9A3-B456D92AA1D8}"/>
              </a:ext>
            </a:extLst>
          </p:cNvPr>
          <p:cNvSpPr/>
          <p:nvPr/>
        </p:nvSpPr>
        <p:spPr>
          <a:xfrm>
            <a:off x="775801" y="3599007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257928-6F03-47CD-B30B-BDCA4E57DA5F}"/>
              </a:ext>
            </a:extLst>
          </p:cNvPr>
          <p:cNvSpPr/>
          <p:nvPr/>
        </p:nvSpPr>
        <p:spPr>
          <a:xfrm>
            <a:off x="771416" y="4132243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FB78E-4179-4218-9000-61BFD961ABDD}"/>
              </a:ext>
            </a:extLst>
          </p:cNvPr>
          <p:cNvSpPr/>
          <p:nvPr/>
        </p:nvSpPr>
        <p:spPr>
          <a:xfrm>
            <a:off x="768485" y="5185574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8B706E-9888-442B-B29C-27D517C7EFD7}"/>
              </a:ext>
            </a:extLst>
          </p:cNvPr>
          <p:cNvSpPr/>
          <p:nvPr/>
        </p:nvSpPr>
        <p:spPr>
          <a:xfrm>
            <a:off x="761170" y="4634509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926F70-B9E3-49A1-8754-7B4EF640EB53}"/>
              </a:ext>
            </a:extLst>
          </p:cNvPr>
          <p:cNvSpPr txBox="1"/>
          <p:nvPr/>
        </p:nvSpPr>
        <p:spPr>
          <a:xfrm>
            <a:off x="155907" y="1964930"/>
            <a:ext cx="1472366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hight_map[n] </a:t>
            </a:r>
            <a:endParaRPr lang="ko-KR" altLang="en-US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FA34E-ACF2-4CA4-AE01-45DF32444660}"/>
              </a:ext>
            </a:extLst>
          </p:cNvPr>
          <p:cNvSpPr txBox="1"/>
          <p:nvPr/>
        </p:nvSpPr>
        <p:spPr>
          <a:xfrm>
            <a:off x="3114357" y="3599007"/>
            <a:ext cx="554717" cy="5332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60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77A9AD1-8FE0-4865-BD86-73745B2A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39" y="4268237"/>
            <a:ext cx="2312082" cy="223369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67D278-9952-465B-BC8B-6E48F46DF53B}"/>
              </a:ext>
            </a:extLst>
          </p:cNvPr>
          <p:cNvSpPr txBox="1"/>
          <p:nvPr/>
        </p:nvSpPr>
        <p:spPr>
          <a:xfrm>
            <a:off x="2841269" y="4773120"/>
            <a:ext cx="1200808" cy="110359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ABFD55-5DE0-47D7-B656-1E9F4F7F6A11}"/>
              </a:ext>
            </a:extLst>
          </p:cNvPr>
          <p:cNvSpPr/>
          <p:nvPr/>
        </p:nvSpPr>
        <p:spPr>
          <a:xfrm>
            <a:off x="4063395" y="4542770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184B91-CA68-4F46-8C64-C5C10A2DAAC9}"/>
              </a:ext>
            </a:extLst>
          </p:cNvPr>
          <p:cNvSpPr/>
          <p:nvPr/>
        </p:nvSpPr>
        <p:spPr>
          <a:xfrm>
            <a:off x="2588922" y="4544573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BE53C4-7BE1-479D-91A4-74D9E3D8E679}"/>
              </a:ext>
            </a:extLst>
          </p:cNvPr>
          <p:cNvSpPr/>
          <p:nvPr/>
        </p:nvSpPr>
        <p:spPr>
          <a:xfrm>
            <a:off x="2644775" y="5894021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2B62BC-859E-4CC9-97F1-A2619027960F}"/>
              </a:ext>
            </a:extLst>
          </p:cNvPr>
          <p:cNvSpPr/>
          <p:nvPr/>
        </p:nvSpPr>
        <p:spPr>
          <a:xfrm>
            <a:off x="4047936" y="5874107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BA33BE5-95E9-4B8E-912D-E9D0FACD8ECB}"/>
              </a:ext>
            </a:extLst>
          </p:cNvPr>
          <p:cNvCxnSpPr>
            <a:cxnSpLocks/>
          </p:cNvCxnSpPr>
          <p:nvPr/>
        </p:nvCxnSpPr>
        <p:spPr>
          <a:xfrm>
            <a:off x="3172638" y="4761057"/>
            <a:ext cx="0" cy="111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853F90-4FFF-4A61-BB97-77BF39C59F59}"/>
              </a:ext>
            </a:extLst>
          </p:cNvPr>
          <p:cNvCxnSpPr>
            <a:cxnSpLocks/>
          </p:cNvCxnSpPr>
          <p:nvPr/>
        </p:nvCxnSpPr>
        <p:spPr>
          <a:xfrm>
            <a:off x="2841269" y="5621664"/>
            <a:ext cx="122212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0CD84BC-7F8C-48B6-830A-9F5EED058F54}"/>
              </a:ext>
            </a:extLst>
          </p:cNvPr>
          <p:cNvSpPr/>
          <p:nvPr/>
        </p:nvSpPr>
        <p:spPr>
          <a:xfrm flipH="1" flipV="1">
            <a:off x="3112271" y="5571634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CBE2E-48DF-43D4-A5F6-008C17F5D185}"/>
              </a:ext>
            </a:extLst>
          </p:cNvPr>
          <p:cNvSpPr txBox="1"/>
          <p:nvPr/>
        </p:nvSpPr>
        <p:spPr>
          <a:xfrm>
            <a:off x="2852774" y="5324916"/>
            <a:ext cx="35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xr</a:t>
            </a:r>
            <a:endParaRPr lang="ko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D239DE-E8DE-4DAC-8EB6-ED4516C03800}"/>
              </a:ext>
            </a:extLst>
          </p:cNvPr>
          <p:cNvSpPr txBox="1"/>
          <p:nvPr/>
        </p:nvSpPr>
        <p:spPr>
          <a:xfrm>
            <a:off x="3150068" y="5553126"/>
            <a:ext cx="45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yr</a:t>
            </a:r>
            <a:endParaRPr lang="ko-KR" altLang="en-US" sz="16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9D23F-BFEB-44F4-8648-F807E5E08CA6}"/>
              </a:ext>
            </a:extLst>
          </p:cNvPr>
          <p:cNvSpPr txBox="1"/>
          <p:nvPr/>
        </p:nvSpPr>
        <p:spPr>
          <a:xfrm>
            <a:off x="3179935" y="5256604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4.1</a:t>
            </a:r>
            <a:endParaRPr lang="ko-KR" altLang="en-US" sz="160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A8FD3CD-04A5-4534-94CB-A8835B613FB7}"/>
              </a:ext>
            </a:extLst>
          </p:cNvPr>
          <p:cNvCxnSpPr>
            <a:cxnSpLocks/>
          </p:cNvCxnSpPr>
          <p:nvPr/>
        </p:nvCxnSpPr>
        <p:spPr>
          <a:xfrm flipV="1">
            <a:off x="2835410" y="5646610"/>
            <a:ext cx="337228" cy="2200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36069F5-4DA2-4A5D-8296-17118D6BE531}"/>
              </a:ext>
            </a:extLst>
          </p:cNvPr>
          <p:cNvSpPr txBox="1"/>
          <p:nvPr/>
        </p:nvSpPr>
        <p:spPr>
          <a:xfrm>
            <a:off x="3402222" y="6124145"/>
            <a:ext cx="114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accent4"/>
                </a:solidFill>
              </a:rPr>
              <a:t>이동 불가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EA8F753-D941-413C-8E46-40D2CE18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414" y="2349949"/>
            <a:ext cx="6000750" cy="42195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10708C-B9E2-46FD-B7F7-2557D6A41004}"/>
              </a:ext>
            </a:extLst>
          </p:cNvPr>
          <p:cNvCxnSpPr>
            <a:cxnSpLocks/>
          </p:cNvCxnSpPr>
          <p:nvPr/>
        </p:nvCxnSpPr>
        <p:spPr>
          <a:xfrm flipH="1">
            <a:off x="2255939" y="3599007"/>
            <a:ext cx="856332" cy="6110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3C5A6A7-4A61-47FF-9C47-65EDFEF75793}"/>
              </a:ext>
            </a:extLst>
          </p:cNvPr>
          <p:cNvCxnSpPr>
            <a:cxnSpLocks/>
          </p:cNvCxnSpPr>
          <p:nvPr/>
        </p:nvCxnSpPr>
        <p:spPr>
          <a:xfrm>
            <a:off x="3669075" y="3599007"/>
            <a:ext cx="898946" cy="6110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B2C654C-A8F8-451D-91EC-DBDA88013816}"/>
              </a:ext>
            </a:extLst>
          </p:cNvPr>
          <p:cNvCxnSpPr>
            <a:cxnSpLocks/>
          </p:cNvCxnSpPr>
          <p:nvPr/>
        </p:nvCxnSpPr>
        <p:spPr>
          <a:xfrm>
            <a:off x="3669074" y="4132243"/>
            <a:ext cx="45676" cy="7780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31E1533-986A-427B-A2D8-8BB7AB680592}"/>
              </a:ext>
            </a:extLst>
          </p:cNvPr>
          <p:cNvCxnSpPr>
            <a:cxnSpLocks/>
          </p:cNvCxnSpPr>
          <p:nvPr/>
        </p:nvCxnSpPr>
        <p:spPr>
          <a:xfrm flipH="1">
            <a:off x="3067050" y="4132243"/>
            <a:ext cx="45221" cy="1359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87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B0CD2BD2-61F9-456D-B924-94E5DB4C7945}"/>
              </a:ext>
            </a:extLst>
          </p:cNvPr>
          <p:cNvSpPr txBox="1">
            <a:spLocks/>
          </p:cNvSpPr>
          <p:nvPr/>
        </p:nvSpPr>
        <p:spPr>
          <a:xfrm>
            <a:off x="119464" y="973721"/>
            <a:ext cx="7679829" cy="355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가 일정 시간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(500ms)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마다 오브젝트 이동 이벤트를 실행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F1B17EC-F986-4991-95A0-2212ED4A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0" y="1427566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583FAC-9B47-4A29-8E4D-2032CED9634D}"/>
              </a:ext>
            </a:extLst>
          </p:cNvPr>
          <p:cNvSpPr txBox="1"/>
          <p:nvPr/>
        </p:nvSpPr>
        <p:spPr>
          <a:xfrm>
            <a:off x="3652628" y="1419527"/>
            <a:ext cx="28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B51D9-854D-422E-B5ED-CD27C6E3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95" y="2858835"/>
            <a:ext cx="5219700" cy="26479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D9B97C-AA9B-451D-8D89-8C7B21801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471" y="4929532"/>
            <a:ext cx="7639050" cy="1771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DCEFB8-0259-448C-AF4E-CC10784B3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96" y="6367407"/>
            <a:ext cx="3686175" cy="1905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715AF64-AADF-4597-9E9B-D96045A6200F}"/>
              </a:ext>
            </a:extLst>
          </p:cNvPr>
          <p:cNvSpPr txBox="1"/>
          <p:nvPr/>
        </p:nvSpPr>
        <p:spPr>
          <a:xfrm>
            <a:off x="891703" y="5891742"/>
            <a:ext cx="305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500ms</a:t>
            </a:r>
            <a:r>
              <a:rPr lang="ko-KR" altLang="en-US">
                <a:solidFill>
                  <a:schemeClr val="bg1"/>
                </a:solidFill>
              </a:rPr>
              <a:t> 이후의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이벤트 생성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1B79E29-2B3D-48A4-8899-870413DEFED6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949185" y="6214908"/>
            <a:ext cx="73341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E8CD3F3-8575-41D0-BE31-2697391C2D93}"/>
              </a:ext>
            </a:extLst>
          </p:cNvPr>
          <p:cNvSpPr txBox="1"/>
          <p:nvPr/>
        </p:nvSpPr>
        <p:spPr>
          <a:xfrm>
            <a:off x="7125204" y="4316827"/>
            <a:ext cx="20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IOCP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 추가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C88DE5F-63DD-4B60-8FBD-8AA3B2FFCCD3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6347011" y="4501493"/>
            <a:ext cx="778193" cy="1900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2C37F1-A82E-464D-BB6D-49D2E4CEEC3F}"/>
              </a:ext>
            </a:extLst>
          </p:cNvPr>
          <p:cNvSpPr/>
          <p:nvPr/>
        </p:nvSpPr>
        <p:spPr>
          <a:xfrm>
            <a:off x="2305703" y="4228878"/>
            <a:ext cx="4041308" cy="583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3FCBE4E-AEB2-4EB6-8355-38F34AED60EA}"/>
              </a:ext>
            </a:extLst>
          </p:cNvPr>
          <p:cNvCxnSpPr>
            <a:cxnSpLocks/>
          </p:cNvCxnSpPr>
          <p:nvPr/>
        </p:nvCxnSpPr>
        <p:spPr>
          <a:xfrm>
            <a:off x="3884075" y="5035052"/>
            <a:ext cx="431815" cy="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46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B0CD2BD2-61F9-456D-B924-94E5DB4C7945}"/>
              </a:ext>
            </a:extLst>
          </p:cNvPr>
          <p:cNvSpPr txBox="1">
            <a:spLocks/>
          </p:cNvSpPr>
          <p:nvPr/>
        </p:nvSpPr>
        <p:spPr>
          <a:xfrm>
            <a:off x="119464" y="973721"/>
            <a:ext cx="6571791" cy="355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Server::Process_Move()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 오브젝트를 이동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F271B6-2635-431C-9E14-629B0AAD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4" y="1452563"/>
            <a:ext cx="5419725" cy="31337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719781-3DEA-481E-93BE-734C140F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45" y="4064429"/>
            <a:ext cx="5686425" cy="1590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37659B-FC6F-428B-84A5-DEFF8B614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722" y="5148334"/>
            <a:ext cx="6724650" cy="10858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367CFFE-C374-4CED-B04F-0C771936A06C}"/>
              </a:ext>
            </a:extLst>
          </p:cNvPr>
          <p:cNvSpPr txBox="1"/>
          <p:nvPr/>
        </p:nvSpPr>
        <p:spPr>
          <a:xfrm>
            <a:off x="7912715" y="5734325"/>
            <a:ext cx="20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ACBD0F-46BD-4BD9-9054-3B36110283C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555613" y="5918991"/>
            <a:ext cx="357102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926F26-5C78-4850-BD13-2565C7F9DC29}"/>
              </a:ext>
            </a:extLst>
          </p:cNvPr>
          <p:cNvSpPr txBox="1"/>
          <p:nvPr/>
        </p:nvSpPr>
        <p:spPr>
          <a:xfrm>
            <a:off x="1161829" y="5856260"/>
            <a:ext cx="341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오브젝트가 이동한 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주변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위치 전송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3ED63C-73E2-420D-AAC7-71738314876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68221" y="5497158"/>
            <a:ext cx="0" cy="35910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E9A247B-7584-4826-AC3D-A68C76A720E9}"/>
              </a:ext>
            </a:extLst>
          </p:cNvPr>
          <p:cNvSpPr txBox="1"/>
          <p:nvPr/>
        </p:nvSpPr>
        <p:spPr>
          <a:xfrm>
            <a:off x="6354824" y="1808090"/>
            <a:ext cx="51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주변 오브젝트의 상태를 확인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46FE91C-CFDA-4D91-8608-CF67DC3EA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68908"/>
            <a:ext cx="5953125" cy="1905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CC121D6-BB45-4931-8A3A-026283CDA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929" y="2483525"/>
            <a:ext cx="4810125" cy="2190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4730AF-E6EA-481C-B223-E91137F4B94F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488508" y="1992756"/>
            <a:ext cx="1866316" cy="275285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C6102EE-48C9-404C-A3C4-28A5DB43E2CE}"/>
              </a:ext>
            </a:extLst>
          </p:cNvPr>
          <p:cNvSpPr txBox="1"/>
          <p:nvPr/>
        </p:nvSpPr>
        <p:spPr>
          <a:xfrm>
            <a:off x="6881947" y="2856015"/>
            <a:ext cx="5026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RM_SIGHT_IN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시야에 들어오는 오브젝트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RM_SIGHT_OUT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RM_CLIENT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인접한 클라이언트 오브젝트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RM_OBJECT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인접한 오브젝트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979D75-E245-497A-A2C1-C88F4AC363AB}"/>
              </a:ext>
            </a:extLst>
          </p:cNvPr>
          <p:cNvSpPr txBox="1"/>
          <p:nvPr/>
        </p:nvSpPr>
        <p:spPr>
          <a:xfrm>
            <a:off x="7444289" y="4183619"/>
            <a:ext cx="44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오브젝트 </a:t>
            </a:r>
            <a:r>
              <a:rPr lang="en-US" altLang="ko-KR">
                <a:solidFill>
                  <a:srgbClr val="FF0000"/>
                </a:solidFill>
              </a:rPr>
              <a:t>vs </a:t>
            </a:r>
            <a:r>
              <a:rPr lang="ko-KR" altLang="en-US">
                <a:solidFill>
                  <a:srgbClr val="FF0000"/>
                </a:solidFill>
              </a:rPr>
              <a:t>클라이언트 더 나눠서 사용</a:t>
            </a:r>
          </a:p>
        </p:txBody>
      </p:sp>
    </p:spTree>
    <p:extLst>
      <p:ext uri="{BB962C8B-B14F-4D97-AF65-F5344CB8AC3E}">
        <p14:creationId xmlns:p14="http://schemas.microsoft.com/office/powerpoint/2010/main" val="33438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85728" y="1784499"/>
            <a:ext cx="11102437" cy="3874015"/>
            <a:chOff x="7262319" y="3037870"/>
            <a:chExt cx="8435998" cy="387401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3037870"/>
              <a:ext cx="8398726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대학교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자료구조를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구현해보는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ko-KR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프로그래밍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수강하면서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강의에서는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r>
                <a:rPr lang="en-US" altLang="ko-KR" sz="1800" kern="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++11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이용해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구현할 때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프로그램의 안전성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위해서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해제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않는 방법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이용하였습니다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지만 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 인해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릭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발생하고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위한 </a:t>
              </a:r>
              <a:r>
                <a:rPr lang="en-US" altLang="ko-KR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Harzard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Pointer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메모리 관리 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시스템이 있음을 알게 되었지만</a:t>
              </a:r>
              <a:r>
                <a:rPr lang="en-US" altLang="ko-KR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 </a:t>
              </a:r>
              <a:r>
                <a:rPr lang="ko-KR" altLang="en-US" sz="1800" kern="100" dirty="0" err="1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적용시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사용 난이도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프로그램에서 에러가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발생했을 때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원인을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찾는 것에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어려움을 느꼈습니다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쉽게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메모리를 관리하는 방법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 동작하는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멀티스레드에서</a:t>
              </a:r>
              <a:r>
                <a:rPr lang="ko-KR" altLang="en-US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동작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구현하게 되었습니다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E36410A-2022-42DD-A251-77757D86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530750"/>
            <a:ext cx="5057775" cy="47053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41D6C6-D2E1-4699-95ED-3A543AA1EA1F}"/>
              </a:ext>
            </a:extLst>
          </p:cNvPr>
          <p:cNvSpPr txBox="1"/>
          <p:nvPr/>
        </p:nvSpPr>
        <p:spPr>
          <a:xfrm>
            <a:off x="3873130" y="2301639"/>
            <a:ext cx="20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251715" y="2985340"/>
            <a:ext cx="36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월드</a:t>
            </a:r>
            <a:r>
              <a:rPr lang="ko-KR" altLang="en-US">
                <a:solidFill>
                  <a:schemeClr val="bg1"/>
                </a:solidFill>
              </a:rPr>
              <a:t>에서의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가능 여부 확인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D40099-14F3-4587-A8AC-6E7B8194EEB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131317" y="3170006"/>
            <a:ext cx="212039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085A03-B68C-4243-9CF4-A81B2DE0DE21}"/>
              </a:ext>
            </a:extLst>
          </p:cNvPr>
          <p:cNvSpPr txBox="1"/>
          <p:nvPr/>
        </p:nvSpPr>
        <p:spPr>
          <a:xfrm>
            <a:off x="3978047" y="4312503"/>
            <a:ext cx="211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오브젝트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충돌체크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DCF2B3-89E3-4C43-B702-0042A32050FF}"/>
              </a:ext>
            </a:extLst>
          </p:cNvPr>
          <p:cNvSpPr txBox="1"/>
          <p:nvPr/>
        </p:nvSpPr>
        <p:spPr>
          <a:xfrm>
            <a:off x="4454049" y="5073578"/>
            <a:ext cx="16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섹터 업데이트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413BB-613E-403D-84FF-3049D0D238A7}"/>
              </a:ext>
            </a:extLst>
          </p:cNvPr>
          <p:cNvSpPr txBox="1"/>
          <p:nvPr/>
        </p:nvSpPr>
        <p:spPr>
          <a:xfrm>
            <a:off x="4012987" y="5654433"/>
            <a:ext cx="208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업데이트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7EFA0A-3572-44CC-93C6-BF82F97D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22" y="3376870"/>
            <a:ext cx="4724400" cy="24669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A58329C-E750-40E6-AE6E-3C77CD4DF8B5}"/>
              </a:ext>
            </a:extLst>
          </p:cNvPr>
          <p:cNvCxnSpPr>
            <a:cxnSpLocks/>
          </p:cNvCxnSpPr>
          <p:nvPr/>
        </p:nvCxnSpPr>
        <p:spPr>
          <a:xfrm>
            <a:off x="3842655" y="4346941"/>
            <a:ext cx="170332" cy="10659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3DFF0A-4995-40B8-93AA-3BE83A032FA6}"/>
              </a:ext>
            </a:extLst>
          </p:cNvPr>
          <p:cNvCxnSpPr>
            <a:cxnSpLocks/>
          </p:cNvCxnSpPr>
          <p:nvPr/>
        </p:nvCxnSpPr>
        <p:spPr>
          <a:xfrm>
            <a:off x="3906305" y="5735098"/>
            <a:ext cx="170332" cy="10659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40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CB1D6C4-63B0-497C-A852-F68B53BA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84607"/>
            <a:ext cx="6078459" cy="57976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617476" y="1545369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의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8FD21D-0BE3-4BF0-80E9-29952296FE1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754419" y="1730035"/>
            <a:ext cx="286305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275488-47C2-4F51-9A8E-FB52FF2F6C7A}"/>
              </a:ext>
            </a:extLst>
          </p:cNvPr>
          <p:cNvSpPr txBox="1"/>
          <p:nvPr/>
        </p:nvSpPr>
        <p:spPr>
          <a:xfrm>
            <a:off x="7178665" y="284883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시야에서 나가는 클라이언트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9348C4-7374-4172-AFA2-69A2DC71480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96000" y="3033505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4E63F0-2D81-4722-B75E-26ACD27AB1FB}"/>
              </a:ext>
            </a:extLst>
          </p:cNvPr>
          <p:cNvSpPr txBox="1"/>
          <p:nvPr/>
        </p:nvSpPr>
        <p:spPr>
          <a:xfrm>
            <a:off x="7178665" y="5323244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7E6BFD-4A61-492B-9044-DFB79926C89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096000" y="5507910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A67018-A55B-4B98-8D24-C7DD5C5060E0}"/>
              </a:ext>
            </a:extLst>
          </p:cNvPr>
          <p:cNvSpPr txBox="1"/>
          <p:nvPr/>
        </p:nvSpPr>
        <p:spPr>
          <a:xfrm>
            <a:off x="7178665" y="23562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 내 클라이언트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170C17-1F25-4128-90C9-6558C8D1995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895191" y="25409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5E4292-4CD8-4E08-8105-488B49667C80}"/>
              </a:ext>
            </a:extLst>
          </p:cNvPr>
          <p:cNvSpPr txBox="1"/>
          <p:nvPr/>
        </p:nvSpPr>
        <p:spPr>
          <a:xfrm>
            <a:off x="7178665" y="46567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 내 오브젝트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65C8A1-CBAD-4B76-84AB-E0515BB69B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895191" y="48414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69CED8-8DD0-4D3C-95FA-23008F44C1D0}"/>
              </a:ext>
            </a:extLst>
          </p:cNvPr>
          <p:cNvSpPr txBox="1"/>
          <p:nvPr/>
        </p:nvSpPr>
        <p:spPr>
          <a:xfrm>
            <a:off x="6678302" y="3552337"/>
            <a:ext cx="40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클라이언트가 아닌 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오브젝트와의 충돌</a:t>
            </a:r>
            <a:r>
              <a:rPr lang="ko-KR" altLang="en-US">
                <a:solidFill>
                  <a:schemeClr val="bg1"/>
                </a:solidFill>
              </a:rPr>
              <a:t>은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허용하지 않음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A711D85-0CBC-460A-8CC5-B71982E8909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743661" y="3846011"/>
            <a:ext cx="2934641" cy="294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BD32ED-72DA-48FC-A8AE-1A745E4C7256}"/>
              </a:ext>
            </a:extLst>
          </p:cNvPr>
          <p:cNvSpPr txBox="1"/>
          <p:nvPr/>
        </p:nvSpPr>
        <p:spPr>
          <a:xfrm>
            <a:off x="6678302" y="905787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</a:t>
            </a:r>
            <a:r>
              <a:rPr lang="ko-KR" altLang="en-US">
                <a:solidFill>
                  <a:schemeClr val="bg1"/>
                </a:solidFill>
              </a:rPr>
              <a:t>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충돌검사</a:t>
            </a:r>
          </a:p>
        </p:txBody>
      </p:sp>
    </p:spTree>
    <p:extLst>
      <p:ext uri="{BB962C8B-B14F-4D97-AF65-F5344CB8AC3E}">
        <p14:creationId xmlns:p14="http://schemas.microsoft.com/office/powerpoint/2010/main" val="967913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9F4C04C-4D01-4C6E-9547-3FDE2654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172404"/>
            <a:ext cx="7062340" cy="53631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2F9E8F-69F7-406D-AAC2-7F8357457A52}"/>
              </a:ext>
            </a:extLst>
          </p:cNvPr>
          <p:cNvSpPr txBox="1"/>
          <p:nvPr/>
        </p:nvSpPr>
        <p:spPr>
          <a:xfrm>
            <a:off x="7670606" y="1741888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인근 섹터 내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9CFE43-DD6F-4234-B60B-A104B981A86E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>
            <a:off x="3470760" y="1926507"/>
            <a:ext cx="4199846" cy="4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671DC-E11B-4553-99E6-6E0133715B0B}"/>
              </a:ext>
            </a:extLst>
          </p:cNvPr>
          <p:cNvSpPr txBox="1"/>
          <p:nvPr/>
        </p:nvSpPr>
        <p:spPr>
          <a:xfrm>
            <a:off x="7325779" y="1172404"/>
            <a:ext cx="47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</a:t>
            </a:r>
            <a:r>
              <a:rPr lang="ko-KR" altLang="en-US">
                <a:solidFill>
                  <a:schemeClr val="bg1"/>
                </a:solidFill>
              </a:rPr>
              <a:t>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업데이트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97A769-D1E8-4142-8ECF-4B14AEAEFE2C}"/>
              </a:ext>
            </a:extLst>
          </p:cNvPr>
          <p:cNvSpPr/>
          <p:nvPr/>
        </p:nvSpPr>
        <p:spPr>
          <a:xfrm>
            <a:off x="435010" y="1563252"/>
            <a:ext cx="3035750" cy="726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6B4C8-276C-408D-9387-D07F0E313D16}"/>
              </a:ext>
            </a:extLst>
          </p:cNvPr>
          <p:cNvSpPr txBox="1"/>
          <p:nvPr/>
        </p:nvSpPr>
        <p:spPr>
          <a:xfrm>
            <a:off x="7670606" y="5642564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변경된 오브젝트</a:t>
            </a:r>
            <a:r>
              <a:rPr lang="ko-KR" altLang="en-US">
                <a:solidFill>
                  <a:schemeClr val="bg1"/>
                </a:solidFill>
              </a:rPr>
              <a:t>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1945CCE-0DD6-47D6-92BD-B7DD11D4519A}"/>
              </a:ext>
            </a:extLst>
          </p:cNvPr>
          <p:cNvCxnSpPr>
            <a:cxnSpLocks/>
            <a:stCxn id="38" idx="3"/>
            <a:endCxn id="34" idx="1"/>
          </p:cNvCxnSpPr>
          <p:nvPr/>
        </p:nvCxnSpPr>
        <p:spPr>
          <a:xfrm>
            <a:off x="4356846" y="5822127"/>
            <a:ext cx="3313760" cy="51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E65F8D-C45C-4760-8C7E-B710116F2FE4}"/>
              </a:ext>
            </a:extLst>
          </p:cNvPr>
          <p:cNvSpPr/>
          <p:nvPr/>
        </p:nvSpPr>
        <p:spPr>
          <a:xfrm>
            <a:off x="435009" y="5244157"/>
            <a:ext cx="3921837" cy="11559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B32F75-B410-430D-97D8-3F1B3016D30D}"/>
              </a:ext>
            </a:extLst>
          </p:cNvPr>
          <p:cNvSpPr txBox="1"/>
          <p:nvPr/>
        </p:nvSpPr>
        <p:spPr>
          <a:xfrm>
            <a:off x="7670606" y="3126042"/>
            <a:ext cx="408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에는 없지만 주변에 위치한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시야에 들어오는 오브젝트 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211D4DC-D523-4A25-9A1F-F5F6FFEEB6BC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7186109" y="3449208"/>
            <a:ext cx="48449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B3E095-C57F-40C6-AF1B-5A814B98B8DE}"/>
              </a:ext>
            </a:extLst>
          </p:cNvPr>
          <p:cNvSpPr/>
          <p:nvPr/>
        </p:nvSpPr>
        <p:spPr>
          <a:xfrm>
            <a:off x="1151069" y="2542557"/>
            <a:ext cx="6035040" cy="18133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03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8CDED27-AA24-456E-8A8D-316BB0B9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60352"/>
            <a:ext cx="5070080" cy="57408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F6D340-FA8C-4233-8B85-D4D3E1A8F8C6}"/>
              </a:ext>
            </a:extLst>
          </p:cNvPr>
          <p:cNvSpPr txBox="1"/>
          <p:nvPr/>
        </p:nvSpPr>
        <p:spPr>
          <a:xfrm>
            <a:off x="6013525" y="3244334"/>
            <a:ext cx="54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r>
              <a:rPr lang="ko-KR" altLang="en-US">
                <a:solidFill>
                  <a:schemeClr val="bg1"/>
                </a:solidFill>
              </a:rPr>
              <a:t>를 이용해 이동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시야 내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외의 결과 전송</a:t>
            </a:r>
          </a:p>
        </p:txBody>
      </p:sp>
    </p:spTree>
    <p:extLst>
      <p:ext uri="{BB962C8B-B14F-4D97-AF65-F5344CB8AC3E}">
        <p14:creationId xmlns:p14="http://schemas.microsoft.com/office/powerpoint/2010/main" val="2477147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 문제점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6055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3" y="981350"/>
            <a:ext cx="11823277" cy="1176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클라이언트와 서버의 오브젝트의 이동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업데이트 주기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가 달라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텔레포트 현상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발생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원인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오브젝트가 목적지까지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서버에서 한번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이동할 때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25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나누어 이동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(500ms, 20ms)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결과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서버의 이동 패킷을 받아 강제로 이동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하게됨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D2F8FF-D65C-42EF-84B4-8288F139DBE6}"/>
              </a:ext>
            </a:extLst>
          </p:cNvPr>
          <p:cNvSpPr txBox="1"/>
          <p:nvPr/>
        </p:nvSpPr>
        <p:spPr>
          <a:xfrm>
            <a:off x="8366670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2BD476-2138-46D9-84E5-0FC15AB2F0DD}"/>
              </a:ext>
            </a:extLst>
          </p:cNvPr>
          <p:cNvSpPr txBox="1"/>
          <p:nvPr/>
        </p:nvSpPr>
        <p:spPr>
          <a:xfrm>
            <a:off x="2352964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서버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267A453-4891-4BF2-AB03-3724CA14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24" y="2608167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DFC2A9E-F8EC-416F-8F12-ABB80D42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0" y="2607222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D7DC37-A223-4910-B99A-EF1DEC458107}"/>
              </a:ext>
            </a:extLst>
          </p:cNvPr>
          <p:cNvCxnSpPr>
            <a:cxnSpLocks/>
          </p:cNvCxnSpPr>
          <p:nvPr/>
        </p:nvCxnSpPr>
        <p:spPr>
          <a:xfrm flipH="1">
            <a:off x="1968561" y="3729616"/>
            <a:ext cx="957431" cy="103875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EF0806-8365-4951-85D5-F27D483649BA}"/>
              </a:ext>
            </a:extLst>
          </p:cNvPr>
          <p:cNvCxnSpPr>
            <a:cxnSpLocks/>
          </p:cNvCxnSpPr>
          <p:nvPr/>
        </p:nvCxnSpPr>
        <p:spPr>
          <a:xfrm flipH="1">
            <a:off x="7980081" y="3729616"/>
            <a:ext cx="930682" cy="1015782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46B435-32A9-40F5-BB96-9D4297F00D76}"/>
              </a:ext>
            </a:extLst>
          </p:cNvPr>
          <p:cNvSpPr txBox="1"/>
          <p:nvPr/>
        </p:nvSpPr>
        <p:spPr>
          <a:xfrm>
            <a:off x="2673903" y="3396285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71F0D5-8CE9-4091-95F2-EB86C33987E5}"/>
              </a:ext>
            </a:extLst>
          </p:cNvPr>
          <p:cNvSpPr txBox="1"/>
          <p:nvPr/>
        </p:nvSpPr>
        <p:spPr>
          <a:xfrm>
            <a:off x="1673867" y="4448029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FCD438-A72E-4407-9BDE-FDAD8F886D51}"/>
              </a:ext>
            </a:extLst>
          </p:cNvPr>
          <p:cNvSpPr txBox="1"/>
          <p:nvPr/>
        </p:nvSpPr>
        <p:spPr>
          <a:xfrm>
            <a:off x="7685387" y="442981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D87AB-D0D1-463E-9AA9-DD3ABFE8B334}"/>
              </a:ext>
            </a:extLst>
          </p:cNvPr>
          <p:cNvSpPr txBox="1"/>
          <p:nvPr/>
        </p:nvSpPr>
        <p:spPr>
          <a:xfrm>
            <a:off x="8619183" y="3386986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C0E95C-6B4A-4580-8A2A-256434E097DA}"/>
              </a:ext>
            </a:extLst>
          </p:cNvPr>
          <p:cNvSpPr txBox="1"/>
          <p:nvPr/>
        </p:nvSpPr>
        <p:spPr>
          <a:xfrm>
            <a:off x="8324489" y="356556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8193FE-7A84-4772-899F-9A6B497DA171}"/>
              </a:ext>
            </a:extLst>
          </p:cNvPr>
          <p:cNvSpPr txBox="1"/>
          <p:nvPr/>
        </p:nvSpPr>
        <p:spPr>
          <a:xfrm>
            <a:off x="8092368" y="3807627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4.4</a:t>
            </a:r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DE819E-D0E2-48BB-A799-3B7A51B225FC}"/>
              </a:ext>
            </a:extLst>
          </p:cNvPr>
          <p:cNvSpPr txBox="1"/>
          <p:nvPr/>
        </p:nvSpPr>
        <p:spPr>
          <a:xfrm>
            <a:off x="7878682" y="4065658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15244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1548F9E-5B23-4DF8-A943-51559366EC6A}"/>
              </a:ext>
            </a:extLst>
          </p:cNvPr>
          <p:cNvSpPr/>
          <p:nvPr/>
        </p:nvSpPr>
        <p:spPr>
          <a:xfrm>
            <a:off x="2240773" y="2414308"/>
            <a:ext cx="2033776" cy="14657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806F81-4D8C-4706-8B4F-57F20527099C}"/>
              </a:ext>
            </a:extLst>
          </p:cNvPr>
          <p:cNvSpPr/>
          <p:nvPr/>
        </p:nvSpPr>
        <p:spPr>
          <a:xfrm>
            <a:off x="7947616" y="2421044"/>
            <a:ext cx="2033776" cy="2918024"/>
          </a:xfrm>
          <a:prstGeom prst="roundRect">
            <a:avLst>
              <a:gd name="adj" fmla="val 108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CF79BC1-9D8D-4814-8AB7-9B8422628C1B}"/>
              </a:ext>
            </a:extLst>
          </p:cNvPr>
          <p:cNvSpPr/>
          <p:nvPr/>
        </p:nvSpPr>
        <p:spPr>
          <a:xfrm>
            <a:off x="8041380" y="281324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A9932E9-2BAC-4877-9DE9-7E61070D66C4}"/>
              </a:ext>
            </a:extLst>
          </p:cNvPr>
          <p:cNvSpPr/>
          <p:nvPr/>
        </p:nvSpPr>
        <p:spPr>
          <a:xfrm>
            <a:off x="2334536" y="255692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33BC4D1-D730-48E5-98A5-C486C6533439}"/>
              </a:ext>
            </a:extLst>
          </p:cNvPr>
          <p:cNvSpPr/>
          <p:nvPr/>
        </p:nvSpPr>
        <p:spPr>
          <a:xfrm>
            <a:off x="3279417" y="324997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A6C984C-FFD9-4D09-96FD-8C8774B7F142}"/>
              </a:ext>
            </a:extLst>
          </p:cNvPr>
          <p:cNvSpPr/>
          <p:nvPr/>
        </p:nvSpPr>
        <p:spPr>
          <a:xfrm>
            <a:off x="2425761" y="288175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1720F7A-FAE2-4471-9922-25D3040D755C}"/>
              </a:ext>
            </a:extLst>
          </p:cNvPr>
          <p:cNvCxnSpPr>
            <a:cxnSpLocks/>
            <a:stCxn id="47" idx="3"/>
            <a:endCxn id="44" idx="1"/>
          </p:cNvCxnSpPr>
          <p:nvPr/>
        </p:nvCxnSpPr>
        <p:spPr>
          <a:xfrm flipV="1">
            <a:off x="3239351" y="3021442"/>
            <a:ext cx="4802029" cy="21584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A85471F-9F66-4E4B-97C1-E3FD076DC140}"/>
              </a:ext>
            </a:extLst>
          </p:cNvPr>
          <p:cNvSpPr/>
          <p:nvPr/>
        </p:nvSpPr>
        <p:spPr>
          <a:xfrm>
            <a:off x="8041380" y="340757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253654F-B036-4AAC-B98F-E95B892792DB}"/>
              </a:ext>
            </a:extLst>
          </p:cNvPr>
          <p:cNvSpPr/>
          <p:nvPr/>
        </p:nvSpPr>
        <p:spPr>
          <a:xfrm>
            <a:off x="8986261" y="410062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BE83514-0B26-4A04-B5DC-7B07138B9B3E}"/>
              </a:ext>
            </a:extLst>
          </p:cNvPr>
          <p:cNvSpPr/>
          <p:nvPr/>
        </p:nvSpPr>
        <p:spPr>
          <a:xfrm>
            <a:off x="8132605" y="373240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76B052-2E44-4549-8EDD-1A6EC2EE3F67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8964504" y="3229643"/>
            <a:ext cx="0" cy="17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049E6BD-726E-4254-8C85-A4B6A17FCCB7}"/>
              </a:ext>
            </a:extLst>
          </p:cNvPr>
          <p:cNvSpPr/>
          <p:nvPr/>
        </p:nvSpPr>
        <p:spPr>
          <a:xfrm>
            <a:off x="8041380" y="4790142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C1DBF24-93AA-4672-95B6-83F699E96694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8539400" y="4054948"/>
            <a:ext cx="0" cy="7351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BB2E8FB-DA1C-45F8-94A5-6E53C69E2CE8}"/>
              </a:ext>
            </a:extLst>
          </p:cNvPr>
          <p:cNvSpPr txBox="1"/>
          <p:nvPr/>
        </p:nvSpPr>
        <p:spPr>
          <a:xfrm>
            <a:off x="5246164" y="272566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220F904-2753-4862-B150-EC534B1FF97A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>
            <a:off x="2240773" y="3147182"/>
            <a:ext cx="1038644" cy="264060"/>
          </a:xfrm>
          <a:prstGeom prst="bentConnector3">
            <a:avLst>
              <a:gd name="adj1" fmla="val 12200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2F8A9B1-6E61-4822-95D0-1EB48F6F4D94}"/>
              </a:ext>
            </a:extLst>
          </p:cNvPr>
          <p:cNvCxnSpPr>
            <a:cxnSpLocks/>
            <a:stCxn id="62" idx="3"/>
            <a:endCxn id="4" idx="1"/>
          </p:cNvCxnSpPr>
          <p:nvPr/>
        </p:nvCxnSpPr>
        <p:spPr>
          <a:xfrm flipV="1">
            <a:off x="9799850" y="4261891"/>
            <a:ext cx="379619" cy="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A11761-E4A3-4517-A1CC-7B768BB8109E}"/>
              </a:ext>
            </a:extLst>
          </p:cNvPr>
          <p:cNvSpPr txBox="1"/>
          <p:nvPr/>
        </p:nvSpPr>
        <p:spPr>
          <a:xfrm>
            <a:off x="10179469" y="40772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무시</a:t>
            </a:r>
          </a:p>
        </p:txBody>
      </p:sp>
    </p:spTree>
    <p:extLst>
      <p:ext uri="{BB962C8B-B14F-4D97-AF65-F5344CB8AC3E}">
        <p14:creationId xmlns:p14="http://schemas.microsoft.com/office/powerpoint/2010/main" val="3494531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DA4FD5A-044B-46CE-9532-8E4208BE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205928"/>
            <a:ext cx="5181600" cy="12763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20F57-7F6D-42F7-B413-E7378D51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4" y="2298876"/>
            <a:ext cx="5267325" cy="13049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64E271-5365-431A-8D32-4C544716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15" y="3172790"/>
            <a:ext cx="5934075" cy="19526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7970B1-1A15-4D48-9E56-96721E5B2C8D}"/>
              </a:ext>
            </a:extLst>
          </p:cNvPr>
          <p:cNvSpPr txBox="1"/>
          <p:nvPr/>
        </p:nvSpPr>
        <p:spPr>
          <a:xfrm>
            <a:off x="1141300" y="2596268"/>
            <a:ext cx="23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패킷 재조립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BE7441-44E0-4886-909B-6CE44EB6A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96" y="4410563"/>
            <a:ext cx="5705475" cy="17621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70CB83F-C0E6-4899-BE1A-A54BB4B869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690334" y="3386392"/>
            <a:ext cx="2263612" cy="169021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09958180-FCEC-42B7-8367-23A99F48A187}"/>
              </a:ext>
            </a:extLst>
          </p:cNvPr>
          <p:cNvSpPr txBox="1">
            <a:spLocks/>
          </p:cNvSpPr>
          <p:nvPr/>
        </p:nvSpPr>
        <p:spPr>
          <a:xfrm>
            <a:off x="6953946" y="2933954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클라이언트의 정상적인 이동인지 검사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&amp;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이동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ABF1B2B-0303-4A56-BF0E-BD08BCC2F131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690334" y="5577853"/>
            <a:ext cx="2166717" cy="20656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BA6E0580-CDF3-4426-8532-5A182946F7BA}"/>
              </a:ext>
            </a:extLst>
          </p:cNvPr>
          <p:cNvSpPr txBox="1">
            <a:spLocks/>
          </p:cNvSpPr>
          <p:nvPr/>
        </p:nvSpPr>
        <p:spPr>
          <a:xfrm>
            <a:off x="6857051" y="5339017"/>
            <a:ext cx="5225015" cy="518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타이머에 클라이언트의 이동 가능 이벤트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038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MO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슈팅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open GL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2019.10 ~ 2019. 12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276064"/>
            <a:ext cx="6010938" cy="2787608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UDP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TCP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본인이 한일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통신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컨텐츠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991077"/>
            <a:ext cx="3974823" cy="22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C++11 shared_ptr &amp; weak_ptr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991077"/>
            <a:ext cx="3948256" cy="22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Lock-Free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shared_ptr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weak_ptr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360694" y="2034247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6861783" y="2025261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82" y="5088835"/>
            <a:ext cx="11369456" cy="1151039"/>
            <a:chOff x="7264853" y="3853037"/>
            <a:chExt cx="8638888" cy="224368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(SP)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(WP)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구현되어 수정 시</a:t>
              </a:r>
              <a:r>
                <a:rPr lang="ko-KR" altLang="en-US" sz="1800" kern="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레이스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레이스를 해결하기 위해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(LFSP)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(LFWP)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가지며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control_block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(LFCB)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통해서만 원본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5561215" y="2676698"/>
            <a:ext cx="964276" cy="6068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444547"/>
            <a:ext cx="11369458" cy="2032000"/>
            <a:chOff x="7264851" y="4064722"/>
            <a:chExt cx="8638890" cy="2032000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List(RLL)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재사용을 위해 개발한 알고리즘 입니다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새로운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 재사용을 위해 </a:t>
              </a:r>
              <a:r>
                <a:rPr lang="ko-KR" altLang="en-US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등록해둔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연결리스트로 구현된 알고리즘으로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받았습니다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RLL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구현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되었고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사용자가 신경 쓸 필요 없이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재사용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내부적으로 발생할 수 있는 메모리 릭 문제를 해결하였습니다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노드의 상태를 나타내는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active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0,1,2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값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가질수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있으며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각각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 가능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재사용불가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상태를 의미합니다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324977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 </a:t>
            </a:r>
            <a:r>
              <a:rPr lang="en-US" altLang="ko-KR" sz="2800">
                <a:solidFill>
                  <a:schemeClr val="bg1"/>
                </a:solidFill>
              </a:rPr>
              <a:t>(1)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84" y="4189263"/>
            <a:ext cx="11369455" cy="2447348"/>
            <a:chOff x="7264854" y="4371825"/>
            <a:chExt cx="8638887" cy="160984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 dirty="0" err="1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atomic_shared_ptr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구현하는 핵심 알고리즘입니다</a:t>
              </a:r>
              <a:r>
                <a:rPr lang="en-US" altLang="ko-KR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여러 </a:t>
              </a:r>
              <a:r>
                <a:rPr lang="ko-KR" altLang="en-US" sz="1800" kern="100" dirty="0" err="1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쓰레드에서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동시에 포인터를 복사하거나 삭제할 때 문제없이 동작하도록 제작되었습니다</a:t>
              </a:r>
              <a:r>
                <a:rPr lang="en-US" altLang="ko-KR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 err="1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add_use_count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 삭제된 객체에 카운터가 증가되는 일이 절대로 발생하지 않도록 작성되었으며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삭제된 객체가 재사용될 때 발생하는 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해결하기 위해 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방식으로 재사용을 관리합니다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65717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89967"/>
              </p:ext>
            </p:extLst>
          </p:nvPr>
        </p:nvGraphicFramePr>
        <p:xfrm>
          <a:off x="4128628" y="2253938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13319"/>
              </p:ext>
            </p:extLst>
          </p:nvPr>
        </p:nvGraphicFramePr>
        <p:xfrm>
          <a:off x="5499692" y="1360535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438882" y="1330098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720639" y="1578857"/>
            <a:ext cx="3779053" cy="34893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112569" y="2433848"/>
            <a:ext cx="2026817" cy="41707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935046" y="2389252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935046" y="2581526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1057411" y="276140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720639" y="2758323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887927" y="1857224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520131" y="1419950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939574" y="2747565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0446" y="819635"/>
            <a:ext cx="2381714" cy="32651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23423" y="3741137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경우에 대한 </a:t>
            </a:r>
            <a:r>
              <a:rPr lang="ko-KR" altLang="en-US" smtClean="0"/>
              <a:t>동작 검증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 </a:t>
            </a:r>
            <a:r>
              <a:rPr lang="en-US" altLang="ko-KR" sz="2800">
                <a:solidFill>
                  <a:schemeClr val="bg1"/>
                </a:solidFill>
              </a:rPr>
              <a:t>(2)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99726" y="4866026"/>
            <a:ext cx="7487475" cy="1577719"/>
            <a:chOff x="7264853" y="4371826"/>
            <a:chExt cx="5845638" cy="1192114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6"/>
              <a:ext cx="5810901" cy="1192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operator=(LFSP)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오버로딩 함수입니다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경우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targ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증가시키지 못한 경우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참조합니다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동일한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불필요한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연산을 피하기 위해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수정이 생략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4385817"/>
              <a:ext cx="34740" cy="1178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65717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98F3A616-E1D2-48E3-87CA-7856B7F60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568" y="1218755"/>
            <a:ext cx="3765683" cy="53293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CD23021-30F8-4E23-A024-06E62333B24D}"/>
              </a:ext>
            </a:extLst>
          </p:cNvPr>
          <p:cNvSpPr/>
          <p:nvPr/>
        </p:nvSpPr>
        <p:spPr>
          <a:xfrm>
            <a:off x="5524842" y="2023213"/>
            <a:ext cx="2799602" cy="260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참조할 </a:t>
            </a:r>
            <a:r>
              <a:rPr lang="en-US" altLang="ko-KR" sz="1400">
                <a:solidFill>
                  <a:schemeClr val="tx1"/>
                </a:solidFill>
              </a:rPr>
              <a:t>LFCB(targ)</a:t>
            </a:r>
            <a:r>
              <a:rPr lang="ko-KR" altLang="en-US" sz="1400">
                <a:solidFill>
                  <a:schemeClr val="tx1"/>
                </a:solidFill>
              </a:rPr>
              <a:t>의 카운터 증가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7D96A4-94E3-4B5E-9A2C-6D4D6D371AEB}"/>
              </a:ext>
            </a:extLst>
          </p:cNvPr>
          <p:cNvSpPr/>
          <p:nvPr/>
        </p:nvSpPr>
        <p:spPr>
          <a:xfrm>
            <a:off x="7193847" y="2818808"/>
            <a:ext cx="1323616" cy="313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ctr </a:t>
            </a:r>
            <a:r>
              <a:rPr lang="ko-KR" altLang="en-US" sz="140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901D96-EA7D-4451-B4F9-0B6083EE69E2}"/>
              </a:ext>
            </a:extLst>
          </p:cNvPr>
          <p:cNvSpPr/>
          <p:nvPr/>
        </p:nvSpPr>
        <p:spPr>
          <a:xfrm>
            <a:off x="5683577" y="3700010"/>
            <a:ext cx="2482133" cy="313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이전 </a:t>
            </a:r>
            <a:r>
              <a:rPr lang="en-US" altLang="ko-KR" sz="1400">
                <a:solidFill>
                  <a:schemeClr val="tx1"/>
                </a:solidFill>
              </a:rPr>
              <a:t>ctr(pred)</a:t>
            </a:r>
            <a:r>
              <a:rPr lang="ko-KR" altLang="en-US" sz="1400">
                <a:solidFill>
                  <a:schemeClr val="tx1"/>
                </a:solidFill>
              </a:rPr>
              <a:t>의 카운터 감소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C5D3FE-7BF1-48B1-921E-18FE7DAE8C61}"/>
              </a:ext>
            </a:extLst>
          </p:cNvPr>
          <p:cNvSpPr/>
          <p:nvPr/>
        </p:nvSpPr>
        <p:spPr>
          <a:xfrm>
            <a:off x="5099126" y="1467320"/>
            <a:ext cx="5933309" cy="298753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ECD53-BDD7-4C19-BB42-0AB9FD43077F}"/>
              </a:ext>
            </a:extLst>
          </p:cNvPr>
          <p:cNvSpPr/>
          <p:nvPr/>
        </p:nvSpPr>
        <p:spPr>
          <a:xfrm>
            <a:off x="5311097" y="2818808"/>
            <a:ext cx="1323616" cy="313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ctr </a:t>
            </a:r>
            <a:r>
              <a:rPr lang="ko-KR" altLang="en-US" sz="1400">
                <a:solidFill>
                  <a:schemeClr val="tx1"/>
                </a:solidFill>
              </a:rPr>
              <a:t>수정 생략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8E05E7-2FAC-4625-B3C6-FF7809954CC8}"/>
              </a:ext>
            </a:extLst>
          </p:cNvPr>
          <p:cNvSpPr/>
          <p:nvPr/>
        </p:nvSpPr>
        <p:spPr>
          <a:xfrm>
            <a:off x="9154664" y="2678395"/>
            <a:ext cx="1538498" cy="59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targ</a:t>
            </a:r>
            <a:r>
              <a:rPr lang="ko-KR" altLang="en-US" sz="1400">
                <a:solidFill>
                  <a:schemeClr val="tx1"/>
                </a:solidFill>
              </a:rPr>
              <a:t>의 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카운터 감소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0ACDFB0-2FBD-408B-9D3A-1211A210C030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flipH="1">
            <a:off x="5972905" y="2283956"/>
            <a:ext cx="951738" cy="5348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1CAC2F-6120-4638-94D5-2D204B780BAC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6924643" y="2283956"/>
            <a:ext cx="931012" cy="5348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29AC1B-6552-4EF1-B1FD-A19756625EF0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5972905" y="3132354"/>
            <a:ext cx="951739" cy="5676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179180-5085-4DBB-A9E8-C358E2B9BA5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6924644" y="3132354"/>
            <a:ext cx="931011" cy="5676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844C01B-5AB8-4D6E-9E40-33583B11711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8517463" y="2975581"/>
            <a:ext cx="6372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0C56228-0E89-4DFE-89D9-40E53FE9E0DF}"/>
              </a:ext>
            </a:extLst>
          </p:cNvPr>
          <p:cNvCxnSpPr>
            <a:cxnSpLocks/>
            <a:stCxn id="19" idx="0"/>
            <a:endCxn id="2" idx="3"/>
          </p:cNvCxnSpPr>
          <p:nvPr/>
        </p:nvCxnSpPr>
        <p:spPr>
          <a:xfrm rot="16200000" flipV="1">
            <a:off x="8861774" y="1616255"/>
            <a:ext cx="524810" cy="159946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A7BEC7-BA2B-4542-83D4-EFC72CECA1D4}"/>
              </a:ext>
            </a:extLst>
          </p:cNvPr>
          <p:cNvSpPr txBox="1"/>
          <p:nvPr/>
        </p:nvSpPr>
        <p:spPr>
          <a:xfrm>
            <a:off x="8528217" y="26495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실패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C2A4F-5D0F-47F2-9E65-54A1DFA85257}"/>
              </a:ext>
            </a:extLst>
          </p:cNvPr>
          <p:cNvSpPr txBox="1"/>
          <p:nvPr/>
        </p:nvSpPr>
        <p:spPr>
          <a:xfrm>
            <a:off x="7493452" y="32337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성공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803571-261C-4F39-88E0-C4CB5DFBE2D0}"/>
              </a:ext>
            </a:extLst>
          </p:cNvPr>
          <p:cNvSpPr txBox="1"/>
          <p:nvPr/>
        </p:nvSpPr>
        <p:spPr>
          <a:xfrm>
            <a:off x="8219945" y="371314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0401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실험 방법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D8E0AA-6390-4C2C-9521-BEFB6614C7AA}"/>
              </a:ext>
            </a:extLst>
          </p:cNvPr>
          <p:cNvSpPr/>
          <p:nvPr/>
        </p:nvSpPr>
        <p:spPr>
          <a:xfrm>
            <a:off x="3740149" y="1948185"/>
            <a:ext cx="7676707" cy="908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4D5A34-0ACB-4E09-B441-698A19FA7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87067"/>
              </p:ext>
            </p:extLst>
          </p:nvPr>
        </p:nvGraphicFramePr>
        <p:xfrm>
          <a:off x="3838378" y="2060768"/>
          <a:ext cx="7502291" cy="754380"/>
        </p:xfrm>
        <a:graphic>
          <a:graphicData uri="http://schemas.openxmlformats.org/drawingml/2006/table">
            <a:tbl>
              <a:tblPr/>
              <a:tblGrid>
                <a:gridCol w="2808825">
                  <a:extLst>
                    <a:ext uri="{9D8B030D-6E8A-4147-A177-3AD203B41FA5}">
                      <a16:colId xmlns:a16="http://schemas.microsoft.com/office/drawing/2014/main" val="2002448884"/>
                    </a:ext>
                  </a:extLst>
                </a:gridCol>
                <a:gridCol w="4693466">
                  <a:extLst>
                    <a:ext uri="{9D8B030D-6E8A-4147-A177-3AD203B41FA5}">
                      <a16:colId xmlns:a16="http://schemas.microsoft.com/office/drawing/2014/main" val="3955046030"/>
                    </a:ext>
                  </a:extLst>
                </a:gridCol>
              </a:tblGrid>
              <a:tr h="288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ATSPZSL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std::atomic template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이용한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C++11 shared_ptr </a:t>
                      </a:r>
                      <a:endParaRPr lang="en-US" sz="16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118129"/>
                  </a:ext>
                </a:extLst>
              </a:tr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LFSPZSL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Lock-Free shared_ptr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3359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8F2CA94-8B65-44C9-9D16-72D51B6DF6BE}"/>
              </a:ext>
            </a:extLst>
          </p:cNvPr>
          <p:cNvSpPr txBox="1"/>
          <p:nvPr/>
        </p:nvSpPr>
        <p:spPr>
          <a:xfrm>
            <a:off x="3453180" y="3071911"/>
            <a:ext cx="8250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FFE100"/>
                </a:solidFill>
              </a:rPr>
              <a:t>성능 측정 방법</a:t>
            </a:r>
            <a:endParaRPr lang="en-US" altLang="ko-KR" sz="1600">
              <a:solidFill>
                <a:srgbClr val="FFE100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 1) 0</a:t>
            </a:r>
            <a:r>
              <a:rPr lang="ko-KR" altLang="en-US" sz="1600">
                <a:solidFill>
                  <a:schemeClr val="bg1"/>
                </a:solidFill>
              </a:rPr>
              <a:t>에서 </a:t>
            </a:r>
            <a:r>
              <a:rPr lang="en-US" altLang="ko-KR" sz="1600">
                <a:solidFill>
                  <a:schemeClr val="bg1"/>
                </a:solidFill>
              </a:rPr>
              <a:t>L</a:t>
            </a:r>
            <a:r>
              <a:rPr lang="ko-KR" altLang="en-US" sz="1600">
                <a:solidFill>
                  <a:schemeClr val="bg1"/>
                </a:solidFill>
              </a:rPr>
              <a:t>까지의 무작위 값을 선택한 후 노드 삽입</a:t>
            </a:r>
            <a:r>
              <a:rPr lang="en-US" altLang="ko-KR" sz="1600">
                <a:solidFill>
                  <a:schemeClr val="bg1"/>
                </a:solidFill>
              </a:rPr>
              <a:t>/</a:t>
            </a:r>
            <a:r>
              <a:rPr lang="ko-KR" altLang="en-US" sz="1600">
                <a:solidFill>
                  <a:schemeClr val="bg1"/>
                </a:solidFill>
              </a:rPr>
              <a:t>삭제</a:t>
            </a:r>
            <a:r>
              <a:rPr lang="en-US" altLang="ko-KR" sz="1600">
                <a:solidFill>
                  <a:schemeClr val="bg1"/>
                </a:solidFill>
              </a:rPr>
              <a:t>/</a:t>
            </a:r>
            <a:r>
              <a:rPr lang="ko-KR" altLang="en-US" sz="1600">
                <a:solidFill>
                  <a:schemeClr val="bg1"/>
                </a:solidFill>
              </a:rPr>
              <a:t>검색 중 하나의 메소드를 실행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   (L</a:t>
            </a:r>
            <a:r>
              <a:rPr lang="ko-KR" altLang="en-US" sz="1600">
                <a:solidFill>
                  <a:schemeClr val="bg1"/>
                </a:solidFill>
              </a:rPr>
              <a:t>은 </a:t>
            </a:r>
            <a:r>
              <a:rPr lang="en-US" altLang="ko-KR" sz="1600">
                <a:solidFill>
                  <a:schemeClr val="bg1"/>
                </a:solidFill>
              </a:rPr>
              <a:t>ZSL</a:t>
            </a:r>
            <a:r>
              <a:rPr lang="ko-KR" altLang="en-US" sz="1600">
                <a:solidFill>
                  <a:schemeClr val="bg1"/>
                </a:solidFill>
              </a:rPr>
              <a:t>의 최대 길이이며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각 메소드의 실행 확률은 모두 </a:t>
            </a:r>
            <a:r>
              <a:rPr lang="en-US" altLang="ko-KR" sz="1600">
                <a:solidFill>
                  <a:schemeClr val="bg1"/>
                </a:solidFill>
              </a:rPr>
              <a:t>1/3)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2) 1)</a:t>
            </a:r>
            <a:r>
              <a:rPr lang="ko-KR" altLang="en-US" sz="1600">
                <a:solidFill>
                  <a:schemeClr val="bg1"/>
                </a:solidFill>
              </a:rPr>
              <a:t>의 동작을 </a:t>
            </a:r>
            <a:r>
              <a:rPr lang="en-US" altLang="ko-KR" sz="1600">
                <a:solidFill>
                  <a:schemeClr val="bg1"/>
                </a:solidFill>
              </a:rPr>
              <a:t>1,000,000</a:t>
            </a:r>
            <a:r>
              <a:rPr lang="ko-KR" altLang="en-US" sz="1600">
                <a:solidFill>
                  <a:schemeClr val="bg1"/>
                </a:solidFill>
              </a:rPr>
              <a:t>번 실행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3) </a:t>
            </a:r>
            <a:r>
              <a:rPr lang="ko-KR" altLang="en-US" sz="1600">
                <a:solidFill>
                  <a:schemeClr val="bg1"/>
                </a:solidFill>
              </a:rPr>
              <a:t>위의 과정을 스레드의 수를 늘려가며 실행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각 </a:t>
            </a:r>
            <a:r>
              <a:rPr lang="en-US" altLang="ko-KR" sz="1600">
                <a:solidFill>
                  <a:schemeClr val="bg1"/>
                </a:solidFill>
              </a:rPr>
              <a:t>ZSL</a:t>
            </a:r>
            <a:r>
              <a:rPr lang="ko-KR" altLang="en-US" sz="1600">
                <a:solidFill>
                  <a:schemeClr val="bg1"/>
                </a:solidFill>
              </a:rPr>
              <a:t>의 실행 소요 시간을 측정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526214" y="1573424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088841"/>
            <a:ext cx="11369455" cy="1251141"/>
            <a:chOff x="7264854" y="4371825"/>
            <a:chExt cx="8638887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실험은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“The Art of Multiprocessor Programming”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게으른 동기화 연결리스트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(ZSL : </a:t>
              </a:r>
              <a:r>
                <a:rPr lang="en-US" altLang="ko-KR" sz="12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 Synchronization linked List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이용하였습니다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next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가지 종류의 포인터를 이용해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구현하였고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성능을 측정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하였습니다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2748</Words>
  <Application>Microsoft Office PowerPoint</Application>
  <PresentationFormat>와이드스크린</PresentationFormat>
  <Paragraphs>661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돋움체</vt:lpstr>
      <vt:lpstr>맑은 고딕</vt:lpstr>
      <vt:lpstr>Arial</vt:lpstr>
      <vt:lpstr>Times New Roman</vt:lpstr>
      <vt:lpstr>Wingdings</vt:lpstr>
      <vt:lpstr>Office 테마</vt:lpstr>
      <vt:lpstr>PORTFOLIO</vt:lpstr>
      <vt:lpstr>구성</vt:lpstr>
      <vt:lpstr>PowerPoint 프레젠테이션</vt:lpstr>
      <vt:lpstr>동기</vt:lpstr>
      <vt:lpstr>구조</vt:lpstr>
      <vt:lpstr>Recycle Linked List(RLL)</vt:lpstr>
      <vt:lpstr>구현 (1)</vt:lpstr>
      <vt:lpstr>구현 (2)</vt:lpstr>
      <vt:lpstr>실험 방법</vt:lpstr>
      <vt:lpstr>실험 결과</vt:lpstr>
      <vt:lpstr>후기</vt:lpstr>
      <vt:lpstr>PowerPoint 프레젠테이션</vt:lpstr>
      <vt:lpstr>개요</vt:lpstr>
      <vt:lpstr>Manager</vt:lpstr>
      <vt:lpstr>Manager</vt:lpstr>
      <vt:lpstr>Manager</vt:lpstr>
      <vt:lpstr>Manager</vt:lpstr>
      <vt:lpstr>Object</vt:lpstr>
      <vt:lpstr>Object : Near_set / CoolTime class</vt:lpstr>
      <vt:lpstr>World_Terrain</vt:lpstr>
      <vt:lpstr>Server</vt:lpstr>
      <vt:lpstr>Server 생성</vt:lpstr>
      <vt:lpstr>Server 실행</vt:lpstr>
      <vt:lpstr>Server 실행</vt:lpstr>
      <vt:lpstr>Server 구현</vt:lpstr>
      <vt:lpstr>클라이언트 로그인</vt:lpstr>
      <vt:lpstr>클라이언트 로그인</vt:lpstr>
      <vt:lpstr>클라이언트 로그인</vt:lpstr>
      <vt:lpstr>클라이언트 로그인</vt:lpstr>
      <vt:lpstr>클라이언트 로그아웃</vt:lpstr>
      <vt:lpstr>클라이언트 로그아웃</vt:lpstr>
      <vt:lpstr>클라이언트 로그아웃</vt:lpstr>
      <vt:lpstr>클라이언트 로그아웃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 문제점</vt:lpstr>
      <vt:lpstr>클라이언트 이동 수신</vt:lpstr>
      <vt:lpstr>클라이언트 이동 수신</vt:lpstr>
      <vt:lpstr>PowerPoint 프레젠테이션</vt:lpstr>
      <vt:lpstr>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Nai Hoon Jung</cp:lastModifiedBy>
  <cp:revision>479</cp:revision>
  <dcterms:created xsi:type="dcterms:W3CDTF">2020-12-22T14:33:44Z</dcterms:created>
  <dcterms:modified xsi:type="dcterms:W3CDTF">2021-02-23T11:37:33Z</dcterms:modified>
</cp:coreProperties>
</file>