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9" r:id="rId4"/>
    <p:sldId id="363" r:id="rId5"/>
    <p:sldId id="260" r:id="rId6"/>
    <p:sldId id="367" r:id="rId7"/>
    <p:sldId id="368" r:id="rId8"/>
    <p:sldId id="366" r:id="rId9"/>
    <p:sldId id="369" r:id="rId10"/>
    <p:sldId id="370" r:id="rId11"/>
    <p:sldId id="261" r:id="rId12"/>
    <p:sldId id="371" r:id="rId13"/>
    <p:sldId id="372" r:id="rId14"/>
    <p:sldId id="362" r:id="rId15"/>
    <p:sldId id="374" r:id="rId16"/>
    <p:sldId id="373" r:id="rId17"/>
    <p:sldId id="375" r:id="rId18"/>
    <p:sldId id="365" r:id="rId19"/>
    <p:sldId id="359" r:id="rId20"/>
    <p:sldId id="3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D9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C8B50-4197-48E3-AECF-993A1E25AAEE}" v="31" dt="2021-02-15T08:25:50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71462" autoAdjust="0"/>
  </p:normalViewPr>
  <p:slideViewPr>
    <p:cSldViewPr snapToGrid="0">
      <p:cViewPr varScale="1">
        <p:scale>
          <a:sx n="115" d="100"/>
          <a:sy n="115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BC4A-D5A0-4B61-B303-D10D750E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827F0-C01C-4D0F-9F35-9E248436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49F7-8D57-403D-A320-3B3BE0C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EAA0-FC1D-4852-AFFC-4242ADEF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3793-191D-4EC6-81C1-BC51E73A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B685-B881-43F7-86F8-6E6301A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F907C-7F3E-4D77-85A2-DE97ED508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CB00-7682-476E-A473-0A1C4D8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2A32A-25E5-468A-AA35-F8E7C7E0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F8C2-22FD-4476-9084-EA418F0A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86773-DAFA-44B3-A5EB-1B401A68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C2E49-8767-4961-98A1-074D7DF8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A490-2125-49D7-8717-C4FBFEE7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A379-CE3F-4E38-9285-F067799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8D90-4A0D-45EF-B232-05A567E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43CE-5610-4CDA-882F-17DECB22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010" y="365125"/>
            <a:ext cx="7127789" cy="7716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292B4-79B4-4103-9DF3-B53849DC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4B9-1C73-4433-A56F-5F656AF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C0C1-1C51-4879-8A4B-B9EF5D92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F44D-4D29-4685-BFE1-A17BE1CA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70E5-397D-4A03-A136-497F2E74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04A52-D370-4298-911C-4F16A901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CA069-BA7B-48F5-B6CE-13DBF8B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7240A-A0D0-431A-9F09-4B27CD3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63A8-F283-4769-B795-C7570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1712-2050-4570-A025-B510FDC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98B5-BC4E-4D0D-A3A2-E0070DAD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C9158-49F2-40FF-9272-0E968029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7ACEB-6605-47E6-9169-5155654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27DCC-D18C-4461-AA02-91BD17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215DC-8AC4-45C7-AD8D-051F4B4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D85-C455-4234-87D9-9B3ED2C3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6F51D-35E8-4681-AA76-6D6B4BD9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5E225-72E3-4271-AE25-11213131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036B7-08CF-4DB0-AC1F-5BA84E80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AE48C-52A5-45DB-B49D-60FACF57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C163-7D38-4534-A1C8-3FF4087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C60BA-AFB5-4D37-8726-FC91383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4E047-EC8C-4415-B77D-88817EB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A81-93B5-4985-AAB3-6C068C4A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95E49-5D15-4CAD-8640-5C4FDE5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A624F-778F-4F32-B36F-90E78E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18B60-CAC2-41E6-B49F-1608695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5D6DD-25A4-443A-99A5-2F01B7C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F07DA-DFA4-418B-8ACD-4C385593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CFFB-0842-4750-A48B-928258D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1E89-C895-4D11-ABE2-B090BCA1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8753-CD7E-4060-B6B9-78E3B62F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42416-6471-4DDD-90D5-5E419832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67257-57CD-4655-9EA5-03C87A2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4EDF1-F53E-4387-AF8E-90EC8D4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2C283-8022-496D-B72F-18CB353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E8990-9043-4A22-A238-1F8303C4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54B86-8F26-4FCC-827C-EAF515BA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2095D-FADF-4238-884A-CA69A9C6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98335-C8CE-4088-AA9C-976E5A2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A779-6648-4994-9356-8B13328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CA365-C248-4230-9276-CFDDD92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103C8-5853-4BAE-8A31-030F49E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DAD8-F962-4421-8DE5-32AF61B9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6E5F-8BEE-47CE-823A-7E00C1EA6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BC8D-9CF1-444F-B4C4-2CCC3F17D98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97CAE-5356-4708-B90C-0D021784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FF7F-F9D3-4E44-8038-76EE444D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E554B-9BE3-4842-937A-5F570A416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F5823-A0CB-45F0-812A-2A7005C3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263979"/>
            <a:ext cx="275272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CA04A-CC09-4D07-A508-53D867DB3BD1}"/>
              </a:ext>
            </a:extLst>
          </p:cNvPr>
          <p:cNvSpPr txBox="1"/>
          <p:nvPr/>
        </p:nvSpPr>
        <p:spPr>
          <a:xfrm>
            <a:off x="1644650" y="2659559"/>
            <a:ext cx="890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atin typeface="+mj-ea"/>
                <a:ea typeface="+mj-ea"/>
              </a:rPr>
              <a:t>멀티스레드에서 메모리 관리를</a:t>
            </a:r>
            <a:r>
              <a:rPr lang="en-US" altLang="ko-KR" sz="4400" b="1">
                <a:latin typeface="+mj-ea"/>
                <a:ea typeface="+mj-ea"/>
              </a:rPr>
              <a:t>?</a:t>
            </a:r>
            <a:endParaRPr lang="ko-KR" altLang="en-US" sz="4400" b="1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9FF9C-5308-490D-90EE-3984DC65536E}"/>
              </a:ext>
            </a:extLst>
          </p:cNvPr>
          <p:cNvSpPr txBox="1"/>
          <p:nvPr/>
        </p:nvSpPr>
        <p:spPr>
          <a:xfrm>
            <a:off x="7746847" y="6080087"/>
            <a:ext cx="427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한국산업기술대학교 게임공학과 구태균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324B45-4A2B-4CAF-82E4-26BF2A94609D}"/>
              </a:ext>
            </a:extLst>
          </p:cNvPr>
          <p:cNvCxnSpPr/>
          <p:nvPr/>
        </p:nvCxnSpPr>
        <p:spPr>
          <a:xfrm>
            <a:off x="1828802" y="3429000"/>
            <a:ext cx="0" cy="481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2410B-BF59-4AD7-957F-D0EA64126154}"/>
              </a:ext>
            </a:extLst>
          </p:cNvPr>
          <p:cNvSpPr txBox="1"/>
          <p:nvPr/>
        </p:nvSpPr>
        <p:spPr>
          <a:xfrm>
            <a:off x="1828800" y="3528880"/>
            <a:ext cx="78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논문으로 증명된 </a:t>
            </a:r>
            <a:r>
              <a:rPr lang="en-US" altLang="ko-KR" dirty="0" smtClean="0"/>
              <a:t>Lock-Free</a:t>
            </a:r>
            <a:r>
              <a:rPr lang="ko-KR" altLang="en-US" dirty="0" smtClean="0"/>
              <a:t> 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en-US" altLang="ko-KR" dirty="0" err="1"/>
              <a:t>weak_ptr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5542" y="365125"/>
            <a:ext cx="7538258" cy="1325563"/>
          </a:xfrm>
        </p:spPr>
        <p:txBody>
          <a:bodyPr/>
          <a:lstStyle/>
          <a:p>
            <a:r>
              <a:rPr lang="ko-KR" altLang="en-US" dirty="0" smtClean="0"/>
              <a:t>위험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332" y="4497915"/>
            <a:ext cx="460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&lt;NPC&gt; </a:t>
            </a:r>
            <a:r>
              <a:rPr lang="en-US" altLang="ko-KR" dirty="0" err="1" smtClean="0"/>
              <a:t>my_boss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g_boss_ptr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818" y="4572191"/>
            <a:ext cx="3094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g_boss_ptr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next_boss_ptr</a:t>
            </a:r>
            <a:r>
              <a:rPr lang="en-US" altLang="ko-KR" dirty="0" smtClean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768" y="3938284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2209" y="4122950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9072" y="2967963"/>
            <a:ext cx="482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&lt;NPC&gt; </a:t>
            </a:r>
            <a:r>
              <a:rPr lang="en-US" altLang="ko-KR" dirty="0" err="1" smtClean="0"/>
              <a:t>g_boss_ptr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rgbClr val="FFFF00"/>
                </a:solidFill>
              </a:rPr>
              <a:t>// </a:t>
            </a:r>
            <a:r>
              <a:rPr lang="ko-KR" altLang="en-US" dirty="0" smtClean="0">
                <a:solidFill>
                  <a:srgbClr val="FFFF00"/>
                </a:solidFill>
              </a:rPr>
              <a:t>전역 변수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문제는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6E7851-4D79-4F2B-BA50-5D7A1212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7" y="1199578"/>
            <a:ext cx="5673810" cy="20849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2C9621-2D38-479B-8E80-A2AA825A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5" y="2820227"/>
            <a:ext cx="8614273" cy="9286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3B1C41-D237-484E-83AC-687B2DCAA7B3}"/>
              </a:ext>
            </a:extLst>
          </p:cNvPr>
          <p:cNvCxnSpPr>
            <a:cxnSpLocks/>
          </p:cNvCxnSpPr>
          <p:nvPr/>
        </p:nvCxnSpPr>
        <p:spPr>
          <a:xfrm>
            <a:off x="2174492" y="3372122"/>
            <a:ext cx="7032657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88D660-66C9-42E7-8A6E-1D78EEE77ADC}"/>
              </a:ext>
            </a:extLst>
          </p:cNvPr>
          <p:cNvCxnSpPr>
            <a:cxnSpLocks/>
          </p:cNvCxnSpPr>
          <p:nvPr/>
        </p:nvCxnSpPr>
        <p:spPr>
          <a:xfrm>
            <a:off x="932135" y="3546712"/>
            <a:ext cx="7993704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6C17CF-2304-4712-8B4E-43C5E1D1362D}"/>
              </a:ext>
            </a:extLst>
          </p:cNvPr>
          <p:cNvCxnSpPr>
            <a:cxnSpLocks/>
          </p:cNvCxnSpPr>
          <p:nvPr/>
        </p:nvCxnSpPr>
        <p:spPr>
          <a:xfrm>
            <a:off x="932135" y="3734266"/>
            <a:ext cx="4999945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59DF11-66D3-4731-970A-C3AA32F97282}"/>
              </a:ext>
            </a:extLst>
          </p:cNvPr>
          <p:cNvCxnSpPr>
            <a:cxnSpLocks/>
          </p:cNvCxnSpPr>
          <p:nvPr/>
        </p:nvCxnSpPr>
        <p:spPr>
          <a:xfrm>
            <a:off x="1836511" y="3727722"/>
            <a:ext cx="12575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B6CD636-C340-4E39-8236-055797A0D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6" y="4239950"/>
            <a:ext cx="5673809" cy="23525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770E34-10D1-4366-92A3-05E6FA11F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28" y="5905511"/>
            <a:ext cx="8617750" cy="7559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B5267E-FD9E-4DC1-9D11-B852CFE0E4B3}"/>
              </a:ext>
            </a:extLst>
          </p:cNvPr>
          <p:cNvCxnSpPr>
            <a:cxnSpLocks/>
          </p:cNvCxnSpPr>
          <p:nvPr/>
        </p:nvCxnSpPr>
        <p:spPr>
          <a:xfrm>
            <a:off x="932135" y="6459103"/>
            <a:ext cx="4373512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65B964-A4CB-40CB-94F7-82B795CA32D4}"/>
              </a:ext>
            </a:extLst>
          </p:cNvPr>
          <p:cNvCxnSpPr>
            <a:cxnSpLocks/>
          </p:cNvCxnSpPr>
          <p:nvPr/>
        </p:nvCxnSpPr>
        <p:spPr>
          <a:xfrm>
            <a:off x="4589193" y="6453778"/>
            <a:ext cx="67268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3F2945-6DFB-4A26-84FE-F09B49B04CF6}"/>
              </a:ext>
            </a:extLst>
          </p:cNvPr>
          <p:cNvSpPr/>
          <p:nvPr/>
        </p:nvSpPr>
        <p:spPr>
          <a:xfrm>
            <a:off x="6988339" y="1465857"/>
            <a:ext cx="1520576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277E6-09EF-4345-A56C-7D706474D338}"/>
              </a:ext>
            </a:extLst>
          </p:cNvPr>
          <p:cNvSpPr txBox="1"/>
          <p:nvPr/>
        </p:nvSpPr>
        <p:spPr>
          <a:xfrm>
            <a:off x="6400804" y="1445309"/>
            <a:ext cx="52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는 멀티스레드에서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rgbClr val="FFE100"/>
                </a:solidFill>
              </a:rPr>
              <a:t>데이터 레이스를 방지</a:t>
            </a:r>
            <a:r>
              <a:rPr lang="ko-KR" altLang="en-US" sz="2400">
                <a:solidFill>
                  <a:schemeClr val="bg1"/>
                </a:solidFill>
              </a:rPr>
              <a:t>하기 위해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chemeClr val="accent2"/>
                </a:solidFill>
              </a:rPr>
              <a:t> </a:t>
            </a:r>
            <a:r>
              <a:rPr lang="en-US" altLang="ko-KR" sz="2400">
                <a:solidFill>
                  <a:schemeClr val="accent2"/>
                </a:solidFill>
              </a:rPr>
              <a:t>atomic </a:t>
            </a:r>
            <a:r>
              <a:rPr lang="ko-KR" altLang="en-US" sz="2400">
                <a:solidFill>
                  <a:schemeClr val="accent2"/>
                </a:solidFill>
              </a:rPr>
              <a:t>함수</a:t>
            </a:r>
            <a:r>
              <a:rPr lang="ko-KR" altLang="en-US" sz="2400">
                <a:solidFill>
                  <a:schemeClr val="bg1"/>
                </a:solidFill>
              </a:rPr>
              <a:t>를 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B956F-0524-4682-9A58-29C62E4DA12E}"/>
              </a:ext>
            </a:extLst>
          </p:cNvPr>
          <p:cNvSpPr/>
          <p:nvPr/>
        </p:nvSpPr>
        <p:spPr>
          <a:xfrm>
            <a:off x="6561839" y="4370069"/>
            <a:ext cx="1693524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D17C82-8C12-46B1-8717-8F2A01C5F252}"/>
              </a:ext>
            </a:extLst>
          </p:cNvPr>
          <p:cNvSpPr txBox="1"/>
          <p:nvPr/>
        </p:nvSpPr>
        <p:spPr>
          <a:xfrm>
            <a:off x="6088582" y="4349378"/>
            <a:ext cx="524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atomic </a:t>
            </a:r>
            <a:r>
              <a:rPr lang="ko-KR" altLang="en-US" sz="2400" b="1"/>
              <a:t>함수</a:t>
            </a:r>
            <a:r>
              <a:rPr lang="ko-KR" altLang="en-US" sz="2400">
                <a:solidFill>
                  <a:schemeClr val="bg1"/>
                </a:solidFill>
              </a:rPr>
              <a:t>는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mutex</a:t>
            </a:r>
            <a:r>
              <a:rPr lang="ko-KR" altLang="en-US" sz="2400">
                <a:solidFill>
                  <a:schemeClr val="bg1"/>
                </a:solidFill>
              </a:rPr>
              <a:t>를 사용해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en-US" altLang="ko-KR" sz="2400">
                <a:solidFill>
                  <a:srgbClr val="FFE100"/>
                </a:solidFill>
              </a:rPr>
              <a:t>Lock </a:t>
            </a:r>
            <a:r>
              <a:rPr lang="ko-KR" altLang="en-US" sz="2400">
                <a:solidFill>
                  <a:srgbClr val="FFE100"/>
                </a:solidFill>
              </a:rPr>
              <a:t>알고리즘</a:t>
            </a:r>
            <a:r>
              <a:rPr lang="ko-KR" altLang="en-US" sz="2400">
                <a:solidFill>
                  <a:schemeClr val="bg1"/>
                </a:solidFill>
              </a:rPr>
              <a:t>으로 구현</a:t>
            </a:r>
          </a:p>
        </p:txBody>
      </p:sp>
    </p:spTree>
    <p:extLst>
      <p:ext uri="{BB962C8B-B14F-4D97-AF65-F5344CB8AC3E}">
        <p14:creationId xmlns:p14="http://schemas.microsoft.com/office/powerpoint/2010/main" val="19748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5542" y="365125"/>
            <a:ext cx="7538258" cy="1325563"/>
          </a:xfrm>
        </p:spPr>
        <p:txBody>
          <a:bodyPr/>
          <a:lstStyle/>
          <a:p>
            <a:r>
              <a:rPr lang="ko-KR" altLang="en-US" dirty="0" smtClean="0"/>
              <a:t>다시 옳게 된 코드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332" y="4497915"/>
            <a:ext cx="5987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</a:t>
            </a:r>
            <a:r>
              <a:rPr lang="en-US" altLang="ko-KR" dirty="0"/>
              <a:t>&lt;NPC&gt; </a:t>
            </a:r>
            <a:r>
              <a:rPr lang="en-US" altLang="ko-KR" dirty="0" err="1"/>
              <a:t>my_boss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atomic_load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g_boss_ptr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0649" y="5594726"/>
            <a:ext cx="433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atomic_store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g_boss_ptr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next_boss_ptr</a:t>
            </a:r>
            <a:r>
              <a:rPr lang="en-US" altLang="ko-KR" dirty="0" smtClean="0"/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768" y="3938284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2040" y="5145485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9072" y="2967963"/>
            <a:ext cx="482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&lt;NPC&gt; </a:t>
            </a:r>
            <a:r>
              <a:rPr lang="en-US" altLang="ko-KR" dirty="0" err="1" smtClean="0"/>
              <a:t>g_boss_ptr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rgbClr val="FFFF00"/>
                </a:solidFill>
              </a:rPr>
              <a:t>// </a:t>
            </a:r>
            <a:r>
              <a:rPr lang="ko-KR" altLang="en-US" dirty="0" smtClean="0">
                <a:solidFill>
                  <a:srgbClr val="FFFF00"/>
                </a:solidFill>
              </a:rPr>
              <a:t>전역 변수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그러나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atomic_load</a:t>
            </a:r>
            <a:r>
              <a:rPr lang="en-US" altLang="ko-KR" dirty="0" smtClean="0"/>
              <a:t>(x)                         </a:t>
            </a:r>
            <a:r>
              <a:rPr lang="en-US" altLang="ko-KR" dirty="0" err="1" smtClean="0"/>
              <a:t>atomic_store</a:t>
            </a:r>
            <a:r>
              <a:rPr lang="en-US" altLang="ko-KR" dirty="0" smtClean="0"/>
              <a:t>(x, y)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싱글스레드</a:t>
            </a:r>
            <a:r>
              <a:rPr lang="ko-KR" altLang="en-US" dirty="0" smtClean="0"/>
              <a:t> 프로그램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샘플 소스와 성능 차이 숫자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4952" y="2706937"/>
            <a:ext cx="27474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 </a:t>
            </a:r>
            <a:r>
              <a:rPr lang="en-US" altLang="ko-KR" dirty="0" err="1" smtClean="0"/>
              <a:t>atomic_load</a:t>
            </a:r>
            <a:r>
              <a:rPr lang="en-US" altLang="ko-KR" dirty="0" smtClean="0"/>
              <a:t>(T&amp; x)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FFFF00"/>
                </a:solidFill>
              </a:rPr>
              <a:t>global_mutex</a:t>
            </a:r>
            <a:r>
              <a:rPr lang="en-US" altLang="ko-KR" dirty="0" err="1" smtClean="0"/>
              <a:t>.lock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 temp = x;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FFFF00"/>
                </a:solidFill>
              </a:rPr>
              <a:t>global_mutex</a:t>
            </a:r>
            <a:r>
              <a:rPr lang="en-US" altLang="ko-KR" dirty="0" err="1" smtClean="0"/>
              <a:t>.unlock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return temp;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7318" y="2706937"/>
            <a:ext cx="317349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atomic_store</a:t>
            </a:r>
            <a:r>
              <a:rPr lang="en-US" altLang="ko-KR" dirty="0" smtClean="0"/>
              <a:t>(T &amp;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T &amp;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FFFF00"/>
                </a:solidFill>
              </a:rPr>
              <a:t>global_mutex</a:t>
            </a:r>
            <a:r>
              <a:rPr lang="en-US" altLang="ko-KR" dirty="0" err="1" smtClean="0"/>
              <a:t>.lock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FFFF00"/>
                </a:solidFill>
              </a:rPr>
              <a:t>global_mutex</a:t>
            </a:r>
            <a:r>
              <a:rPr lang="en-US" altLang="ko-KR" dirty="0" err="1" smtClean="0"/>
              <a:t>.unlock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92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F7C8365-A840-451F-AAE7-281CEAFCC1E7}"/>
              </a:ext>
            </a:extLst>
          </p:cNvPr>
          <p:cNvSpPr/>
          <p:nvPr/>
        </p:nvSpPr>
        <p:spPr>
          <a:xfrm>
            <a:off x="3451735" y="1167283"/>
            <a:ext cx="3918867" cy="12488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43B4B22-EA6F-44E9-8502-5EB09B35AA48}"/>
              </a:ext>
            </a:extLst>
          </p:cNvPr>
          <p:cNvSpPr/>
          <p:nvPr/>
        </p:nvSpPr>
        <p:spPr>
          <a:xfrm>
            <a:off x="3481400" y="2492364"/>
            <a:ext cx="3918868" cy="12496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18D54C-EB49-4E17-ABDE-E4BB965CAEF2}"/>
              </a:ext>
            </a:extLst>
          </p:cNvPr>
          <p:cNvGrpSpPr/>
          <p:nvPr/>
        </p:nvGrpSpPr>
        <p:grpSpPr>
          <a:xfrm>
            <a:off x="3514662" y="5185650"/>
            <a:ext cx="6510306" cy="276999"/>
            <a:chOff x="4897454" y="3389657"/>
            <a:chExt cx="8278248" cy="37059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38D5E4-BA28-4773-A586-666B0C6C3952}"/>
                </a:ext>
              </a:extLst>
            </p:cNvPr>
            <p:cNvCxnSpPr>
              <a:cxnSpLocks/>
            </p:cNvCxnSpPr>
            <p:nvPr/>
          </p:nvCxnSpPr>
          <p:spPr>
            <a:xfrm>
              <a:off x="5867699" y="3563202"/>
              <a:ext cx="7308003" cy="786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339ED-CD96-491F-A1C0-F2C9E73AEC0C}"/>
                </a:ext>
              </a:extLst>
            </p:cNvPr>
            <p:cNvSpPr txBox="1"/>
            <p:nvPr/>
          </p:nvSpPr>
          <p:spPr>
            <a:xfrm>
              <a:off x="4897454" y="3389657"/>
              <a:ext cx="692688" cy="370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466628-BB44-49D6-9AF3-26F406749E37}"/>
              </a:ext>
            </a:extLst>
          </p:cNvPr>
          <p:cNvSpPr/>
          <p:nvPr/>
        </p:nvSpPr>
        <p:spPr>
          <a:xfrm>
            <a:off x="4269727" y="4152060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8E01EA-2226-4592-B550-1990C3946A00}"/>
              </a:ext>
            </a:extLst>
          </p:cNvPr>
          <p:cNvGrpSpPr/>
          <p:nvPr/>
        </p:nvGrpSpPr>
        <p:grpSpPr>
          <a:xfrm>
            <a:off x="4269727" y="4923700"/>
            <a:ext cx="1942010" cy="265268"/>
            <a:chOff x="5343694" y="4460321"/>
            <a:chExt cx="2484200" cy="26080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0F3003-260F-4384-832D-412C1A43FB91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E23919-07B0-4163-9C26-661D9A74C000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C565C03-3B8C-4180-9264-5D9E519F9C49}"/>
              </a:ext>
            </a:extLst>
          </p:cNvPr>
          <p:cNvGrpSpPr/>
          <p:nvPr/>
        </p:nvGrpSpPr>
        <p:grpSpPr>
          <a:xfrm>
            <a:off x="5525256" y="4673029"/>
            <a:ext cx="1608695" cy="252612"/>
            <a:chOff x="6928421" y="4122952"/>
            <a:chExt cx="2188399" cy="2526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CC37DB8-056A-49F8-B1D2-D6A6389A741B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889977-CDF7-4319-8B64-5EB5EF05D0AC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079DF4-DE81-4C0A-8846-6E319CD10271}"/>
              </a:ext>
            </a:extLst>
          </p:cNvPr>
          <p:cNvGrpSpPr/>
          <p:nvPr/>
        </p:nvGrpSpPr>
        <p:grpSpPr>
          <a:xfrm>
            <a:off x="5080322" y="4416212"/>
            <a:ext cx="3068936" cy="267132"/>
            <a:chOff x="5898096" y="3781052"/>
            <a:chExt cx="3737834" cy="2671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4FFFB-D501-4FC4-9AC0-4F5B3CEB1B06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5EE241-5C53-4DA9-BC00-5DEDF8DB9293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C68BCF-50A1-4AAB-9367-50A24A9DCADE}"/>
              </a:ext>
            </a:extLst>
          </p:cNvPr>
          <p:cNvGrpSpPr/>
          <p:nvPr/>
        </p:nvGrpSpPr>
        <p:grpSpPr>
          <a:xfrm>
            <a:off x="5968586" y="4152566"/>
            <a:ext cx="4033081" cy="267826"/>
            <a:chOff x="8232156" y="3429000"/>
            <a:chExt cx="4519110" cy="26782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824CC17-DD98-4E16-B2D1-82D9EA49136A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C2C994B-DB5D-4672-8EBA-C95FBBDCA875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DBA72CE-6187-4B3F-917C-214FCAFD356C}"/>
              </a:ext>
            </a:extLst>
          </p:cNvPr>
          <p:cNvGrpSpPr/>
          <p:nvPr/>
        </p:nvGrpSpPr>
        <p:grpSpPr>
          <a:xfrm>
            <a:off x="6561980" y="4922577"/>
            <a:ext cx="2483068" cy="257089"/>
            <a:chOff x="8460969" y="4468967"/>
            <a:chExt cx="3054873" cy="25708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9224F9-FE35-490C-AE0F-B9230A6C02A3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6D9F22F-7FDD-412D-AAD0-40AEE393F01F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0684AF-1790-43E1-9B16-ED8088E1B2A5}"/>
              </a:ext>
            </a:extLst>
          </p:cNvPr>
          <p:cNvSpPr/>
          <p:nvPr/>
        </p:nvSpPr>
        <p:spPr>
          <a:xfrm>
            <a:off x="4269727" y="6228380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5E2212-C8B7-42F4-AC50-76A40AC00C60}"/>
              </a:ext>
            </a:extLst>
          </p:cNvPr>
          <p:cNvSpPr/>
          <p:nvPr/>
        </p:nvSpPr>
        <p:spPr>
          <a:xfrm>
            <a:off x="5548422" y="5979006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EC4E04-AB0B-49DB-968B-C758D0A86538}"/>
              </a:ext>
            </a:extLst>
          </p:cNvPr>
          <p:cNvSpPr/>
          <p:nvPr/>
        </p:nvSpPr>
        <p:spPr>
          <a:xfrm>
            <a:off x="5085195" y="5716428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B9F1BC-AD07-47FD-9FE2-483943074440}"/>
              </a:ext>
            </a:extLst>
          </p:cNvPr>
          <p:cNvSpPr/>
          <p:nvPr/>
        </p:nvSpPr>
        <p:spPr>
          <a:xfrm>
            <a:off x="6669817" y="6229380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E4F1C6-7BAD-4296-BD9B-9D989A4997D7}"/>
              </a:ext>
            </a:extLst>
          </p:cNvPr>
          <p:cNvSpPr/>
          <p:nvPr/>
        </p:nvSpPr>
        <p:spPr>
          <a:xfrm>
            <a:off x="5968586" y="5456804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0B9B85-A3C1-4A1B-A9F7-4961DE3692C6}"/>
              </a:ext>
            </a:extLst>
          </p:cNvPr>
          <p:cNvCxnSpPr>
            <a:cxnSpLocks/>
          </p:cNvCxnSpPr>
          <p:nvPr/>
        </p:nvCxnSpPr>
        <p:spPr>
          <a:xfrm>
            <a:off x="8678332" y="5447455"/>
            <a:ext cx="0" cy="10330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C82863E-4695-46D7-900D-8D713B6A6240}"/>
              </a:ext>
            </a:extLst>
          </p:cNvPr>
          <p:cNvCxnSpPr>
            <a:cxnSpLocks/>
          </p:cNvCxnSpPr>
          <p:nvPr/>
        </p:nvCxnSpPr>
        <p:spPr>
          <a:xfrm flipH="1">
            <a:off x="9985618" y="4419928"/>
            <a:ext cx="16050" cy="12498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5301B0-25F7-4799-8830-56797D3ECC71}"/>
              </a:ext>
            </a:extLst>
          </p:cNvPr>
          <p:cNvCxnSpPr>
            <a:cxnSpLocks/>
          </p:cNvCxnSpPr>
          <p:nvPr/>
        </p:nvCxnSpPr>
        <p:spPr>
          <a:xfrm>
            <a:off x="8678332" y="5574228"/>
            <a:ext cx="131407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E6A03D0-BCA1-4ACC-8C86-300F752335F2}"/>
              </a:ext>
            </a:extLst>
          </p:cNvPr>
          <p:cNvSpPr/>
          <p:nvPr/>
        </p:nvSpPr>
        <p:spPr>
          <a:xfrm>
            <a:off x="4271868" y="5447455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40F277E-62F8-4CF4-B40B-E75757DB2DF2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097026" y="1830581"/>
            <a:ext cx="411726" cy="6025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CD1122-EA0A-44FE-8CDD-042C511D8289}"/>
              </a:ext>
            </a:extLst>
          </p:cNvPr>
          <p:cNvCxnSpPr>
            <a:cxnSpLocks/>
            <a:stCxn id="124" idx="3"/>
            <a:endCxn id="121" idx="1"/>
          </p:cNvCxnSpPr>
          <p:nvPr/>
        </p:nvCxnSpPr>
        <p:spPr>
          <a:xfrm>
            <a:off x="3097026" y="2433103"/>
            <a:ext cx="432968" cy="6796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76D0D4-2415-4EA4-97C4-232EA69C33DC}"/>
              </a:ext>
            </a:extLst>
          </p:cNvPr>
          <p:cNvCxnSpPr>
            <a:cxnSpLocks/>
            <a:stCxn id="127" idx="1"/>
            <a:endCxn id="121" idx="3"/>
          </p:cNvCxnSpPr>
          <p:nvPr/>
        </p:nvCxnSpPr>
        <p:spPr>
          <a:xfrm flipH="1">
            <a:off x="5325800" y="2764735"/>
            <a:ext cx="294535" cy="347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B1E4C1C-E44F-4B38-9534-6D08C9353084}"/>
              </a:ext>
            </a:extLst>
          </p:cNvPr>
          <p:cNvCxnSpPr>
            <a:cxnSpLocks/>
            <a:stCxn id="129" idx="1"/>
            <a:endCxn id="121" idx="3"/>
          </p:cNvCxnSpPr>
          <p:nvPr/>
        </p:nvCxnSpPr>
        <p:spPr>
          <a:xfrm flipH="1" flipV="1">
            <a:off x="5325800" y="3112713"/>
            <a:ext cx="288301" cy="348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71C269-DC21-44A6-B2D1-4FFA173282E4}"/>
              </a:ext>
            </a:extLst>
          </p:cNvPr>
          <p:cNvCxnSpPr>
            <a:cxnSpLocks/>
            <a:stCxn id="126" idx="1"/>
            <a:endCxn id="125" idx="3"/>
          </p:cNvCxnSpPr>
          <p:nvPr/>
        </p:nvCxnSpPr>
        <p:spPr>
          <a:xfrm flipH="1">
            <a:off x="5257527" y="1466460"/>
            <a:ext cx="350710" cy="36412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D73C8AC-42EC-4903-BB56-672FD027C36D}"/>
              </a:ext>
            </a:extLst>
          </p:cNvPr>
          <p:cNvCxnSpPr>
            <a:cxnSpLocks/>
            <a:stCxn id="128" idx="1"/>
            <a:endCxn id="125" idx="3"/>
          </p:cNvCxnSpPr>
          <p:nvPr/>
        </p:nvCxnSpPr>
        <p:spPr>
          <a:xfrm flipH="1" flipV="1">
            <a:off x="5257527" y="1830581"/>
            <a:ext cx="356574" cy="29813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70F0D04-6CB8-43A1-9414-B241B4508A41}"/>
              </a:ext>
            </a:extLst>
          </p:cNvPr>
          <p:cNvSpPr/>
          <p:nvPr/>
        </p:nvSpPr>
        <p:spPr>
          <a:xfrm>
            <a:off x="3529994" y="2893716"/>
            <a:ext cx="1795806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Non-Blocking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0824540-6DAA-464E-9D3B-6935B74D887F}"/>
              </a:ext>
            </a:extLst>
          </p:cNvPr>
          <p:cNvSpPr/>
          <p:nvPr/>
        </p:nvSpPr>
        <p:spPr>
          <a:xfrm>
            <a:off x="1427697" y="2144899"/>
            <a:ext cx="1669329" cy="576408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멀티스레드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28C9FC5-99B9-4E41-9705-3CB984A829A1}"/>
              </a:ext>
            </a:extLst>
          </p:cNvPr>
          <p:cNvSpPr/>
          <p:nvPr/>
        </p:nvSpPr>
        <p:spPr>
          <a:xfrm>
            <a:off x="3508752" y="1611584"/>
            <a:ext cx="1748775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323B439-1458-4527-962E-06B4BC5AB028}"/>
              </a:ext>
            </a:extLst>
          </p:cNvPr>
          <p:cNvSpPr/>
          <p:nvPr/>
        </p:nvSpPr>
        <p:spPr>
          <a:xfrm>
            <a:off x="5608237" y="1247463"/>
            <a:ext cx="1669329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AB9FA9A-EF4B-41F0-A228-F7B51ABA55B1}"/>
              </a:ext>
            </a:extLst>
          </p:cNvPr>
          <p:cNvSpPr/>
          <p:nvPr/>
        </p:nvSpPr>
        <p:spPr>
          <a:xfrm>
            <a:off x="5620335" y="2545738"/>
            <a:ext cx="1669329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Lock-Free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1518473-855F-498D-9E54-4780EC4987B5}"/>
              </a:ext>
            </a:extLst>
          </p:cNvPr>
          <p:cNvSpPr/>
          <p:nvPr/>
        </p:nvSpPr>
        <p:spPr>
          <a:xfrm>
            <a:off x="5614101" y="1909718"/>
            <a:ext cx="1669329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7056174-1749-414B-B6E3-5D2BD62951C3}"/>
              </a:ext>
            </a:extLst>
          </p:cNvPr>
          <p:cNvSpPr/>
          <p:nvPr/>
        </p:nvSpPr>
        <p:spPr>
          <a:xfrm>
            <a:off x="5614101" y="3242360"/>
            <a:ext cx="1669329" cy="437994"/>
          </a:xfrm>
          <a:prstGeom prst="roundRect">
            <a:avLst/>
          </a:prstGeom>
          <a:solidFill>
            <a:srgbClr val="FFE1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34A5C-3B61-4151-8C80-D36AFA03A8AB}"/>
              </a:ext>
            </a:extLst>
          </p:cNvPr>
          <p:cNvSpPr txBox="1"/>
          <p:nvPr/>
        </p:nvSpPr>
        <p:spPr>
          <a:xfrm>
            <a:off x="3204296" y="4137191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1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C32427-0AC5-4A5B-B76B-E408333D1571}"/>
              </a:ext>
            </a:extLst>
          </p:cNvPr>
          <p:cNvSpPr txBox="1"/>
          <p:nvPr/>
        </p:nvSpPr>
        <p:spPr>
          <a:xfrm>
            <a:off x="3204296" y="4385340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2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E9EFCD-CAAD-40B7-944C-B291A5963DE8}"/>
              </a:ext>
            </a:extLst>
          </p:cNvPr>
          <p:cNvSpPr txBox="1"/>
          <p:nvPr/>
        </p:nvSpPr>
        <p:spPr>
          <a:xfrm>
            <a:off x="3214774" y="4639342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3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66AD6A-786F-4E7F-91D4-3331FE375467}"/>
              </a:ext>
            </a:extLst>
          </p:cNvPr>
          <p:cNvSpPr txBox="1"/>
          <p:nvPr/>
        </p:nvSpPr>
        <p:spPr>
          <a:xfrm>
            <a:off x="3214774" y="4919390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4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55CEDD-F41A-4057-85FA-A99CA1ED6565}"/>
              </a:ext>
            </a:extLst>
          </p:cNvPr>
          <p:cNvSpPr txBox="1"/>
          <p:nvPr/>
        </p:nvSpPr>
        <p:spPr>
          <a:xfrm>
            <a:off x="3207098" y="5428856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1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9769CC-79E7-4BE9-AF5C-C890A915CDAB}"/>
              </a:ext>
            </a:extLst>
          </p:cNvPr>
          <p:cNvSpPr txBox="1"/>
          <p:nvPr/>
        </p:nvSpPr>
        <p:spPr>
          <a:xfrm>
            <a:off x="3207098" y="5677005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2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3EB6B4-C130-442A-AC94-57135633C9A5}"/>
              </a:ext>
            </a:extLst>
          </p:cNvPr>
          <p:cNvSpPr txBox="1"/>
          <p:nvPr/>
        </p:nvSpPr>
        <p:spPr>
          <a:xfrm>
            <a:off x="3217576" y="5941640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3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02A4316-BA69-4CE6-915D-CB1AC7101918}"/>
              </a:ext>
            </a:extLst>
          </p:cNvPr>
          <p:cNvSpPr txBox="1"/>
          <p:nvPr/>
        </p:nvSpPr>
        <p:spPr>
          <a:xfrm>
            <a:off x="3217576" y="6211055"/>
            <a:ext cx="10629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FF00"/>
                </a:solidFill>
              </a:rPr>
              <a:t>Thread 4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4FBEA05-0DA9-4F33-8DF3-741C56821329}"/>
              </a:ext>
            </a:extLst>
          </p:cNvPr>
          <p:cNvSpPr/>
          <p:nvPr/>
        </p:nvSpPr>
        <p:spPr>
          <a:xfrm>
            <a:off x="8739697" y="5669824"/>
            <a:ext cx="1252713" cy="3948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성능 향상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AE7C241-75EB-4D0E-B77F-A105D91BD27A}"/>
              </a:ext>
            </a:extLst>
          </p:cNvPr>
          <p:cNvSpPr/>
          <p:nvPr/>
        </p:nvSpPr>
        <p:spPr>
          <a:xfrm>
            <a:off x="7515319" y="1594283"/>
            <a:ext cx="3176454" cy="3948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기다림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C5EC293-5535-4320-822F-A1270DE4C873}"/>
              </a:ext>
            </a:extLst>
          </p:cNvPr>
          <p:cNvSpPr/>
          <p:nvPr/>
        </p:nvSpPr>
        <p:spPr>
          <a:xfrm>
            <a:off x="7456581" y="2915309"/>
            <a:ext cx="4038735" cy="3948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기다리지 않음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48DA6B1D-2B34-4C8F-8F40-43CA734429B9}"/>
              </a:ext>
            </a:extLst>
          </p:cNvPr>
          <p:cNvCxnSpPr/>
          <p:nvPr/>
        </p:nvCxnSpPr>
        <p:spPr>
          <a:xfrm>
            <a:off x="861237" y="3944680"/>
            <a:ext cx="1020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1E29BC-1046-48DE-9233-D90E11015087}"/>
              </a:ext>
            </a:extLst>
          </p:cNvPr>
          <p:cNvSpPr/>
          <p:nvPr/>
        </p:nvSpPr>
        <p:spPr>
          <a:xfrm>
            <a:off x="1733107" y="4258610"/>
            <a:ext cx="1331907" cy="7614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FFFF00"/>
                </a:solidFill>
              </a:rPr>
              <a:t>Blocking</a:t>
            </a:r>
          </a:p>
          <a:p>
            <a:pPr algn="ctr"/>
            <a:r>
              <a:rPr lang="ko-KR" altLang="en-US" sz="1800" b="1" dirty="0" smtClean="0">
                <a:solidFill>
                  <a:srgbClr val="FFFF00"/>
                </a:solidFill>
              </a:rPr>
              <a:t>알고리즘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8B473-847C-4CCA-909D-0702046D6973}"/>
              </a:ext>
            </a:extLst>
          </p:cNvPr>
          <p:cNvSpPr/>
          <p:nvPr/>
        </p:nvSpPr>
        <p:spPr>
          <a:xfrm>
            <a:off x="1733107" y="5560908"/>
            <a:ext cx="1325966" cy="7614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Non-Blocking</a:t>
            </a:r>
            <a:endParaRPr lang="en-US" altLang="ko-KR" sz="1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FFFF00"/>
                </a:solidFill>
              </a:rPr>
              <a:t>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해결방법은 </a:t>
            </a:r>
            <a:r>
              <a:rPr lang="en-US" altLang="ko-KR" dirty="0" smtClean="0">
                <a:solidFill>
                  <a:srgbClr val="FFFF00"/>
                </a:solidFill>
              </a:rPr>
              <a:t>Lock-Free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Lock-Free</a:t>
            </a:r>
            <a:r>
              <a:rPr lang="ko-KR" altLang="en-US" dirty="0" smtClean="0"/>
              <a:t>알고리즘의 성능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 차이 그래프 </a:t>
            </a:r>
            <a:r>
              <a:rPr lang="en-US" altLang="ko-KR" dirty="0" smtClean="0"/>
              <a:t>2-3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SKIPLIST</a:t>
            </a:r>
          </a:p>
          <a:p>
            <a:pPr lvl="1"/>
            <a:r>
              <a:rPr lang="en-US" altLang="ko-KR" dirty="0" smtClean="0"/>
              <a:t>???</a:t>
            </a:r>
          </a:p>
          <a:p>
            <a:pPr lvl="1"/>
            <a:r>
              <a:rPr lang="en-US" altLang="ko-KR" dirty="0" smtClean="0"/>
              <a:t>???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해결방법은 </a:t>
            </a:r>
            <a:r>
              <a:rPr lang="en-US" altLang="ko-KR" smtClean="0"/>
              <a:t>Lock-Free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Lock-Free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를 사용하면 어떨까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lock-free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는 어디에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C++20 </a:t>
            </a:r>
            <a:r>
              <a:rPr lang="ko-KR" altLang="en-US" dirty="0" smtClean="0"/>
              <a:t>표</a:t>
            </a:r>
            <a:r>
              <a:rPr lang="ko-KR" altLang="en-US" dirty="0" smtClean="0"/>
              <a:t>준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아직 컴파일러가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한번 만들어 보자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3" name="TextBox 3"/>
          <p:cNvSpPr txBox="1">
            <a:spLocks noChangeArrowheads="1"/>
          </p:cNvSpPr>
          <p:nvPr/>
        </p:nvSpPr>
        <p:spPr bwMode="auto">
          <a:xfrm>
            <a:off x="1935056" y="4199332"/>
            <a:ext cx="4357679" cy="36933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https://www.justsoftwaresolutions.co.uk/</a:t>
            </a:r>
            <a:endParaRPr lang="ko-KR" altLang="en-US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포트폴리오에 있는 내용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64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</a:rPr>
              <a:t>실험</a:t>
            </a:r>
            <a:endParaRPr lang="en-US" altLang="ko-KR" sz="32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벤치마크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 : linked list</a:t>
            </a:r>
            <a:r>
              <a:rPr lang="ko-KR" altLang="en-US" dirty="0" smtClean="0"/>
              <a:t>를 사용해서 집합을 구현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ordered_set</a:t>
            </a:r>
            <a:r>
              <a:rPr lang="ko-KR" altLang="en-US" dirty="0" smtClean="0"/>
              <a:t>과 유사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Queue :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117" y="4051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7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실험 결과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D160463-8E56-42C5-8C3B-B77DC7EA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6763"/>
              </p:ext>
            </p:extLst>
          </p:nvPr>
        </p:nvGraphicFramePr>
        <p:xfrm>
          <a:off x="2265461" y="1071147"/>
          <a:ext cx="3016266" cy="1167384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68C02AF-FC0D-4F1C-8E92-2E7AD4B6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" y="2243683"/>
            <a:ext cx="6682701" cy="2108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6A7B3-C51B-4744-ADC7-DF661CC0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89" y="1071146"/>
            <a:ext cx="3858675" cy="3281029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30425" y="4549005"/>
            <a:ext cx="11531147" cy="36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최대 길이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짧을수록 높음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 Short &gt; Balance &gt; Long)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02FDBD3-EAC2-42B8-82C3-8523ABCB9553}"/>
              </a:ext>
            </a:extLst>
          </p:cNvPr>
          <p:cNvSpPr txBox="1">
            <a:spLocks/>
          </p:cNvSpPr>
          <p:nvPr/>
        </p:nvSpPr>
        <p:spPr>
          <a:xfrm>
            <a:off x="330426" y="5158949"/>
            <a:ext cx="11531147" cy="1165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실험 결과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성능은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스레드에 비례해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경쟁이 높은 상황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(Short)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완만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낮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상황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(Long)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급격하게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향상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보다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Short Domain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최대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3767%,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Long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Domain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최대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7424%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높은 성능을 보임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CONTENTS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 소개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동기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구현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실험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결론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0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05 | </a:t>
            </a:r>
            <a:r>
              <a:rPr lang="ko-KR" altLang="en-US" sz="2400">
                <a:solidFill>
                  <a:schemeClr val="bg1"/>
                </a:solidFill>
              </a:rPr>
              <a:t>결론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0A6B3-AD33-4D12-B126-67793B59AA9E}"/>
              </a:ext>
            </a:extLst>
          </p:cNvPr>
          <p:cNvSpPr/>
          <p:nvPr/>
        </p:nvSpPr>
        <p:spPr>
          <a:xfrm>
            <a:off x="570670" y="5173858"/>
            <a:ext cx="357439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030B5-68D0-4E3C-AA20-AED7CC1F54A3}"/>
              </a:ext>
            </a:extLst>
          </p:cNvPr>
          <p:cNvSpPr/>
          <p:nvPr/>
        </p:nvSpPr>
        <p:spPr>
          <a:xfrm>
            <a:off x="570669" y="1477257"/>
            <a:ext cx="3269812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1282152"/>
            <a:ext cx="11573339" cy="5156540"/>
            <a:chOff x="7267530" y="1074903"/>
            <a:chExt cx="8793806" cy="515654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1074903"/>
              <a:ext cx="8761747" cy="5154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</a:t>
              </a:r>
              <a:r>
                <a:rPr lang="en-US" altLang="ko-KR" sz="1800" b="1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b="1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 dirty="0" err="1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안전하지 않기 때문에</a:t>
              </a: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atomic 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함수나</a:t>
              </a: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atomic_weak_ptr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이용해야 합니다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mutex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이용하는 이러한 방법은 </a:t>
              </a: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convoying 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등의 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알고리즘의 문제점으로 인해</a:t>
              </a:r>
              <a:endParaRPr lang="en-US" altLang="ko-KR" sz="18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멀티스레드에서 낮은 성능을 보여 사용하기에 적합하지 않습니다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이용하기 위해 </a:t>
              </a:r>
              <a:endParaRPr lang="en-US" altLang="ko-KR" sz="18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구매하거나 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C++20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이용해야 합니다</a:t>
              </a: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b="1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 dirty="0" err="1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b="1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 dirty="0" err="1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쉽게 사용할 수 있으며</a:t>
              </a:r>
              <a:r>
                <a:rPr lang="en-US" altLang="ko-KR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 </a:t>
              </a:r>
              <a:r>
                <a:rPr lang="ko-KR" altLang="en-US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최대 </a:t>
              </a:r>
              <a:r>
                <a:rPr lang="en-US" altLang="ko-KR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70</a:t>
              </a:r>
              <a:r>
                <a:rPr lang="ko-KR" altLang="en-US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배 빠릅니다</a:t>
              </a:r>
              <a:r>
                <a:rPr lang="en-US" altLang="ko-KR" sz="1800" kern="100" dirty="0" smtClean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자세한 내용은 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“C++11 </a:t>
              </a:r>
              <a:r>
                <a:rPr lang="ko-KR" altLang="en-US" sz="1800" kern="100" dirty="0" err="1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en-US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프로그래밍을 위한 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한국게임학회 </a:t>
              </a:r>
              <a:r>
                <a:rPr lang="ko-KR" altLang="en-US" sz="1800" b="1" kern="100" dirty="0" err="1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논문지</a:t>
              </a:r>
              <a:r>
                <a:rPr lang="ko-KR" altLang="en-US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21.2</a:t>
              </a:r>
              <a:r>
                <a:rPr lang="ko-KR" altLang="en-US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월호</a:t>
              </a:r>
              <a:r>
                <a:rPr lang="en-US" altLang="ko-KR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b="1" kern="100" dirty="0">
                  <a:solidFill>
                    <a:srgbClr val="FFFF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확인할 수 있습니다</a:t>
              </a:r>
              <a:r>
                <a:rPr lang="en-US" altLang="ko-KR" sz="1800" kern="100" dirty="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7530" y="1077101"/>
              <a:ext cx="34739" cy="5154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8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238BF-7446-441A-B4AC-3DE25D495F88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01 | </a:t>
            </a:r>
            <a:r>
              <a:rPr lang="ko-KR" altLang="en-US" sz="2400">
                <a:solidFill>
                  <a:schemeClr val="bg1"/>
                </a:solidFill>
              </a:rPr>
              <a:t>발표자 소개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07C8A-2F7C-4891-B397-DDFF88FCE9F2}"/>
              </a:ext>
            </a:extLst>
          </p:cNvPr>
          <p:cNvSpPr txBox="1"/>
          <p:nvPr/>
        </p:nvSpPr>
        <p:spPr>
          <a:xfrm>
            <a:off x="3814091" y="2091471"/>
            <a:ext cx="788348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rgbClr val="FFE100"/>
                </a:solidFill>
              </a:rPr>
              <a:t>2014 ~ </a:t>
            </a:r>
            <a:r>
              <a:rPr lang="ko-KR" altLang="en-US" sz="2800">
                <a:solidFill>
                  <a:srgbClr val="FFE100"/>
                </a:solidFill>
              </a:rPr>
              <a:t>현재</a:t>
            </a:r>
          </a:p>
          <a:p>
            <a:pPr algn="ctr"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</a:rPr>
              <a:t>한국산업기술대학교 게임공학부 학사과정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8C260-4C0D-4FE9-AFBB-5C040B7425EE}"/>
              </a:ext>
            </a:extLst>
          </p:cNvPr>
          <p:cNvSpPr txBox="1"/>
          <p:nvPr/>
        </p:nvSpPr>
        <p:spPr>
          <a:xfrm>
            <a:off x="6788187" y="3999010"/>
            <a:ext cx="19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E100"/>
                </a:solidFill>
              </a:rPr>
              <a:t>관심 분야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4A60-E7F2-4B3E-BCA0-8262D4A46508}"/>
              </a:ext>
            </a:extLst>
          </p:cNvPr>
          <p:cNvSpPr txBox="1"/>
          <p:nvPr/>
        </p:nvSpPr>
        <p:spPr>
          <a:xfrm>
            <a:off x="3814091" y="4762460"/>
            <a:ext cx="788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게임 서버 프로그래밍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멀티스레드 프로그래밍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EADED-B2B4-4783-AEA2-D936DE7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4" name="그림 3" descr="사람, 젊은, 소년, 가장이(가) 표시된 사진&#10;&#10;자동 생성된 설명">
            <a:extLst>
              <a:ext uri="{FF2B5EF4-FFF2-40B4-BE49-F238E27FC236}">
                <a16:creationId xmlns:a16="http://schemas.microsoft.com/office/drawing/2014/main" id="{C5BCE7A1-F91C-4878-9131-396C018C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" y="1904379"/>
            <a:ext cx="269557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>
                <a:solidFill>
                  <a:schemeClr val="bg1"/>
                </a:solidFill>
              </a:rPr>
              <a:t>동기</a:t>
            </a:r>
            <a:endParaRPr lang="en-US" altLang="ko-KR" sz="32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멀티쓰레드 프로그래밍</a:t>
            </a:r>
            <a:endParaRPr lang="en-US" altLang="ko-KR" smtClean="0"/>
          </a:p>
          <a:p>
            <a:pPr lvl="1"/>
            <a:r>
              <a:rPr lang="ko-KR" altLang="en-US" smtClean="0"/>
              <a:t>게임에서 필수적인 성능 향상 수단</a:t>
            </a:r>
            <a:endParaRPr lang="en-US" altLang="ko-KR" smtClean="0"/>
          </a:p>
          <a:p>
            <a:pPr lvl="1"/>
            <a:r>
              <a:rPr lang="ko-KR" altLang="en-US" smtClean="0"/>
              <a:t>최대 코어 개수 만큼의 성능 향상</a:t>
            </a:r>
            <a:endParaRPr lang="en-US" altLang="ko-KR" smtClean="0"/>
          </a:p>
          <a:p>
            <a:pPr lvl="1"/>
            <a:r>
              <a:rPr lang="ko-KR" altLang="en-US" smtClean="0"/>
              <a:t>모든 최신 고사양 </a:t>
            </a:r>
            <a:r>
              <a:rPr lang="en-US" altLang="ko-KR" smtClean="0"/>
              <a:t>3D </a:t>
            </a:r>
            <a:r>
              <a:rPr lang="ko-KR" altLang="en-US" smtClean="0"/>
              <a:t>게임과 대용량 게임 서버에서 이미 사용 중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C++11</a:t>
            </a:r>
            <a:r>
              <a:rPr lang="ko-KR" altLang="en-US" smtClean="0"/>
              <a:t>과 멀티쓰레드 프로그래밍</a:t>
            </a:r>
            <a:endParaRPr lang="en-US" altLang="ko-KR" smtClean="0"/>
          </a:p>
          <a:p>
            <a:pPr lvl="1"/>
            <a:r>
              <a:rPr lang="ko-KR" altLang="en-US" smtClean="0"/>
              <a:t>표준 라이브러리에 포함 </a:t>
            </a:r>
            <a:r>
              <a:rPr lang="en-US" altLang="ko-KR" smtClean="0"/>
              <a:t>&lt;thread&gt;</a:t>
            </a:r>
          </a:p>
          <a:p>
            <a:pPr lvl="1"/>
            <a:r>
              <a:rPr lang="en-US" altLang="ko-KR" smtClean="0"/>
              <a:t>Windows, Linux, OSX, Android, iOS </a:t>
            </a:r>
            <a:r>
              <a:rPr lang="ko-KR" altLang="en-US" smtClean="0"/>
              <a:t>구분 없이 사용 가능</a:t>
            </a:r>
            <a:endParaRPr lang="en-US" altLang="ko-KR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스마트 포인터</a:t>
            </a:r>
            <a:endParaRPr lang="en-US" altLang="ko-KR" smtClean="0"/>
          </a:p>
          <a:p>
            <a:pPr lvl="1"/>
            <a:r>
              <a:rPr lang="en-US" altLang="ko-KR" smtClean="0"/>
              <a:t>new</a:t>
            </a:r>
            <a:r>
              <a:rPr lang="ko-KR" altLang="en-US" smtClean="0"/>
              <a:t>만 하고 </a:t>
            </a:r>
            <a:r>
              <a:rPr lang="en-US" altLang="ko-KR" smtClean="0"/>
              <a:t>delete</a:t>
            </a:r>
            <a:r>
              <a:rPr lang="ko-KR" altLang="en-US" smtClean="0"/>
              <a:t>하지 않아도 </a:t>
            </a:r>
            <a:r>
              <a:rPr lang="en-US" altLang="ko-KR" smtClean="0"/>
              <a:t>memory </a:t>
            </a:r>
            <a:r>
              <a:rPr lang="ko-KR" altLang="en-US" smtClean="0"/>
              <a:t>누수가 전혀 없음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Shared_ptr</a:t>
            </a:r>
          </a:p>
          <a:p>
            <a:pPr lvl="1"/>
            <a:r>
              <a:rPr lang="en-US" altLang="ko-KR" smtClean="0"/>
              <a:t>C++11</a:t>
            </a:r>
            <a:r>
              <a:rPr lang="ko-KR" altLang="en-US" smtClean="0"/>
              <a:t>에서 소개된 스마트 포인터</a:t>
            </a:r>
            <a:endParaRPr lang="en-US" altLang="ko-KR" smtClean="0"/>
          </a:p>
          <a:p>
            <a:pPr lvl="1"/>
            <a:r>
              <a:rPr lang="en-US" altLang="ko-KR" smtClean="0"/>
              <a:t>Reference Counter</a:t>
            </a:r>
            <a:r>
              <a:rPr lang="ko-KR" altLang="en-US" smtClean="0"/>
              <a:t>기법을 사용해서 구현 됨</a:t>
            </a:r>
            <a:endParaRPr lang="en-US" altLang="ko-KR" smtClean="0"/>
          </a:p>
          <a:p>
            <a:pPr lvl="1"/>
            <a:r>
              <a:rPr lang="en-US" altLang="ko-KR" smtClean="0"/>
              <a:t>Circular Reference </a:t>
            </a:r>
            <a:r>
              <a:rPr lang="ko-KR" altLang="en-US" smtClean="0"/>
              <a:t>문제 해결을 위해 </a:t>
            </a:r>
            <a:r>
              <a:rPr lang="en-US" altLang="ko-KR" smtClean="0"/>
              <a:t>weak_ptr</a:t>
            </a:r>
            <a:r>
              <a:rPr lang="ko-KR" altLang="en-US" smtClean="0"/>
              <a:t>를 같이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20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멀티스레드</a:t>
            </a:r>
            <a:r>
              <a:rPr lang="ko-KR" altLang="en-US" sz="2400" dirty="0"/>
              <a:t> 프로그래밍과 </a:t>
            </a:r>
            <a:r>
              <a:rPr lang="en-US" altLang="ko-KR" sz="2400" dirty="0"/>
              <a:t>C++11 </a:t>
            </a:r>
            <a:r>
              <a:rPr lang="en-US" altLang="ko-KR" sz="2400" dirty="0" err="1"/>
              <a:t>shared_ptr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멀티쓰레드</a:t>
            </a:r>
            <a:r>
              <a:rPr lang="ko-KR" altLang="en-US" dirty="0" smtClean="0"/>
              <a:t> 프로그램에서의 메모리 관리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사용하고 있는 포인터가 가리키는 객체를 다른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싱글쓰레드</a:t>
            </a:r>
            <a:r>
              <a:rPr lang="ko-KR" altLang="en-US" dirty="0" smtClean="0"/>
              <a:t> 프로그램에는 없는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스마트 포인터가 필요해 지는 순간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9142" y="4655127"/>
            <a:ext cx="26873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move_npc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-&gt;x += </a:t>
            </a:r>
            <a:r>
              <a:rPr lang="en-US" altLang="ko-KR" dirty="0" err="1" smtClean="0"/>
              <a:t>x_dist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-&gt;y += </a:t>
            </a:r>
            <a:r>
              <a:rPr lang="en-US" altLang="ko-KR" dirty="0" err="1" smtClean="0"/>
              <a:t>y_dist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71408" y="4655127"/>
            <a:ext cx="301088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hit_enemy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if (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 &lt; 0)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die(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delete 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9578" y="4095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1606" y="4149220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1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멀티스레드 프로그래밍과 </a:t>
            </a:r>
            <a:r>
              <a:rPr lang="en-US" altLang="ko-KR" sz="2400"/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79638-F3FF-4CCC-AFA8-8F75B95564AB}"/>
              </a:ext>
            </a:extLst>
          </p:cNvPr>
          <p:cNvSpPr txBox="1"/>
          <p:nvPr/>
        </p:nvSpPr>
        <p:spPr>
          <a:xfrm>
            <a:off x="2452489" y="5738326"/>
            <a:ext cx="7287020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멀티스레드 프로그램의 동적 메모리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2E685-9942-4D3E-AB02-59ACDFDE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43" y="1426007"/>
            <a:ext cx="5263460" cy="2058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E8446-71F3-497E-9791-C86339374C33}"/>
              </a:ext>
            </a:extLst>
          </p:cNvPr>
          <p:cNvSpPr txBox="1"/>
          <p:nvPr/>
        </p:nvSpPr>
        <p:spPr>
          <a:xfrm>
            <a:off x="6419143" y="3526686"/>
            <a:ext cx="526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C++11 </a:t>
            </a:r>
            <a:r>
              <a:rPr lang="en-US" altLang="ko-KR" sz="2800">
                <a:solidFill>
                  <a:srgbClr val="FFE100"/>
                </a:solidFill>
              </a:rPr>
              <a:t>shared_ptr</a:t>
            </a:r>
            <a:r>
              <a:rPr lang="en-US" altLang="ko-KR" sz="2800">
                <a:solidFill>
                  <a:schemeClr val="bg1"/>
                </a:solidFill>
              </a:rPr>
              <a:t>(weak_ptr)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2B78-7036-4E6D-A8DC-C426F0AAE5A1}"/>
              </a:ext>
            </a:extLst>
          </p:cNvPr>
          <p:cNvSpPr txBox="1"/>
          <p:nvPr/>
        </p:nvSpPr>
        <p:spPr>
          <a:xfrm>
            <a:off x="7405423" y="4132132"/>
            <a:ext cx="3130402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동적 메모리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2AA8A4-3C21-4A7D-8F18-B30F26ABA746}"/>
              </a:ext>
            </a:extLst>
          </p:cNvPr>
          <p:cNvSpPr/>
          <p:nvPr/>
        </p:nvSpPr>
        <p:spPr>
          <a:xfrm>
            <a:off x="509396" y="1429070"/>
            <a:ext cx="5265146" cy="205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Multithread Program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EAFEB-6445-46A4-84C8-B42121204FBD}"/>
              </a:ext>
            </a:extLst>
          </p:cNvPr>
          <p:cNvSpPr txBox="1"/>
          <p:nvPr/>
        </p:nvSpPr>
        <p:spPr>
          <a:xfrm>
            <a:off x="861996" y="2091749"/>
            <a:ext cx="120606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1722940-A7D7-4D84-8DE4-346FA714AF66}"/>
              </a:ext>
            </a:extLst>
          </p:cNvPr>
          <p:cNvSpPr/>
          <p:nvPr/>
        </p:nvSpPr>
        <p:spPr>
          <a:xfrm>
            <a:off x="1147530" y="2584744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64F56-B30B-457B-B5F8-03D49C31CC66}"/>
              </a:ext>
            </a:extLst>
          </p:cNvPr>
          <p:cNvSpPr/>
          <p:nvPr/>
        </p:nvSpPr>
        <p:spPr>
          <a:xfrm>
            <a:off x="861997" y="2458914"/>
            <a:ext cx="120606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859C-8A7B-4D05-B46E-DB9C0C7882E7}"/>
              </a:ext>
            </a:extLst>
          </p:cNvPr>
          <p:cNvSpPr/>
          <p:nvPr/>
        </p:nvSpPr>
        <p:spPr>
          <a:xfrm>
            <a:off x="614942" y="1547522"/>
            <a:ext cx="5074920" cy="185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016C9-435C-4961-A57B-55B2350CFE65}"/>
              </a:ext>
            </a:extLst>
          </p:cNvPr>
          <p:cNvSpPr txBox="1"/>
          <p:nvPr/>
        </p:nvSpPr>
        <p:spPr>
          <a:xfrm>
            <a:off x="2458651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2937DE-2238-4EA7-A4B6-FB68914340E4}"/>
              </a:ext>
            </a:extLst>
          </p:cNvPr>
          <p:cNvSpPr/>
          <p:nvPr/>
        </p:nvSpPr>
        <p:spPr>
          <a:xfrm>
            <a:off x="2744184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6FB4E-81D3-49BD-9B49-135CE7AAA343}"/>
              </a:ext>
            </a:extLst>
          </p:cNvPr>
          <p:cNvSpPr/>
          <p:nvPr/>
        </p:nvSpPr>
        <p:spPr>
          <a:xfrm>
            <a:off x="2458650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B2AB0-529F-4185-A0B2-BD9D75655651}"/>
              </a:ext>
            </a:extLst>
          </p:cNvPr>
          <p:cNvSpPr txBox="1"/>
          <p:nvPr/>
        </p:nvSpPr>
        <p:spPr>
          <a:xfrm>
            <a:off x="4046809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678DB0F-F45F-4187-95B9-D01FC2A62210}"/>
              </a:ext>
            </a:extLst>
          </p:cNvPr>
          <p:cNvSpPr/>
          <p:nvPr/>
        </p:nvSpPr>
        <p:spPr>
          <a:xfrm>
            <a:off x="4338692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6D7F44-C095-43C2-9B24-1F288B18D715}"/>
              </a:ext>
            </a:extLst>
          </p:cNvPr>
          <p:cNvSpPr/>
          <p:nvPr/>
        </p:nvSpPr>
        <p:spPr>
          <a:xfrm>
            <a:off x="4046809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56DF0-12D9-41DB-A16C-5F7F1EA9641F}"/>
              </a:ext>
            </a:extLst>
          </p:cNvPr>
          <p:cNvSpPr txBox="1"/>
          <p:nvPr/>
        </p:nvSpPr>
        <p:spPr>
          <a:xfrm>
            <a:off x="509395" y="3528660"/>
            <a:ext cx="526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FFFF00"/>
                </a:solidFill>
              </a:rPr>
              <a:t>멀티스레드</a:t>
            </a:r>
            <a:r>
              <a:rPr lang="ko-KR" altLang="en-US" sz="2800" dirty="0"/>
              <a:t> 프로그래밍 </a:t>
            </a:r>
            <a:endParaRPr lang="en-US" altLang="ko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3F4F5-1589-42FE-91D2-74577B7E5F90}"/>
              </a:ext>
            </a:extLst>
          </p:cNvPr>
          <p:cNvSpPr txBox="1"/>
          <p:nvPr/>
        </p:nvSpPr>
        <p:spPr>
          <a:xfrm>
            <a:off x="2163246" y="4137400"/>
            <a:ext cx="1957443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성능 향상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6360845-4A6A-4C87-B683-6AA363CF0AC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rot="16200000" flipH="1">
            <a:off x="4080130" y="3722457"/>
            <a:ext cx="1077706" cy="2954031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82EBF0E-240A-41FC-B16A-4707A985718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991825" y="3759527"/>
            <a:ext cx="1082974" cy="287462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85993" y="5403698"/>
            <a:ext cx="2037602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6600" smtClean="0"/>
              <a:t>망상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5130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5542" y="365125"/>
            <a:ext cx="7538258" cy="1325563"/>
          </a:xfrm>
        </p:spPr>
        <p:txBody>
          <a:bodyPr/>
          <a:lstStyle/>
          <a:p>
            <a:r>
              <a:rPr lang="ko-KR" altLang="en-US" dirty="0" smtClean="0"/>
              <a:t>옳게 된 프로그램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5641" y="2892666"/>
            <a:ext cx="482234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move_npc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&lt;NPC&gt; &amp;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-&gt;x += </a:t>
            </a:r>
            <a:r>
              <a:rPr lang="en-US" altLang="ko-KR" dirty="0" err="1" smtClean="0"/>
              <a:t>x_dist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npc_ptr</a:t>
            </a:r>
            <a:r>
              <a:rPr lang="en-US" altLang="ko-KR" dirty="0" smtClean="0"/>
              <a:t>-&gt;y += </a:t>
            </a:r>
            <a:r>
              <a:rPr lang="en-US" altLang="ko-KR" dirty="0" err="1" smtClean="0"/>
              <a:t>y_dist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9563" y="3341907"/>
            <a:ext cx="515083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hit_enemy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&lt;NPC&gt; &amp;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if (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 &lt; 0)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die(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 delete </a:t>
            </a:r>
            <a:r>
              <a:rPr lang="en-US" altLang="ko-KR" dirty="0" err="1" smtClean="0"/>
              <a:t>enemy_ptr</a:t>
            </a:r>
            <a:r>
              <a:rPr lang="en-US" altLang="ko-KR" dirty="0" smtClean="0"/>
              <a:t>;	</a:t>
            </a:r>
            <a:r>
              <a:rPr lang="en-US" altLang="ko-KR" dirty="0" smtClean="0">
                <a:solidFill>
                  <a:srgbClr val="FFFF00"/>
                </a:solidFill>
              </a:rPr>
              <a:t>// </a:t>
            </a:r>
            <a:r>
              <a:rPr lang="ko-KR" altLang="en-US" dirty="0" smtClean="0">
                <a:solidFill>
                  <a:srgbClr val="FFFF00"/>
                </a:solidFill>
              </a:rPr>
              <a:t>불필요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6077" y="2333035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09099" y="289266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833</Words>
  <Application>Microsoft Office PowerPoint</Application>
  <PresentationFormat>와이드스크린</PresentationFormat>
  <Paragraphs>232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옳게 된 프로그램</vt:lpstr>
      <vt:lpstr>위험</vt:lpstr>
      <vt:lpstr>PowerPoint 프레젠테이션</vt:lpstr>
      <vt:lpstr>다시 옳게 된 코드</vt:lpstr>
      <vt:lpstr>그러나.</vt:lpstr>
      <vt:lpstr>해결방법은 Lock-Free</vt:lpstr>
      <vt:lpstr>Lock-Free알고리즘의 성능</vt:lpstr>
      <vt:lpstr>해결방법은 Lock-Free</vt:lpstr>
      <vt:lpstr>구현</vt:lpstr>
      <vt:lpstr>성능 테스트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121</cp:revision>
  <dcterms:created xsi:type="dcterms:W3CDTF">2021-02-15T07:11:55Z</dcterms:created>
  <dcterms:modified xsi:type="dcterms:W3CDTF">2021-02-23T11:18:59Z</dcterms:modified>
</cp:coreProperties>
</file>