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33" r:id="rId6"/>
    <p:sldId id="334" r:id="rId7"/>
    <p:sldId id="336" r:id="rId8"/>
    <p:sldId id="337" r:id="rId9"/>
    <p:sldId id="335" r:id="rId10"/>
    <p:sldId id="338" r:id="rId11"/>
    <p:sldId id="339" r:id="rId12"/>
    <p:sldId id="340" r:id="rId13"/>
    <p:sldId id="341" r:id="rId14"/>
    <p:sldId id="345" r:id="rId15"/>
    <p:sldId id="342" r:id="rId16"/>
    <p:sldId id="347" r:id="rId17"/>
    <p:sldId id="343" r:id="rId18"/>
    <p:sldId id="344" r:id="rId19"/>
    <p:sldId id="346" r:id="rId20"/>
    <p:sldId id="348" r:id="rId21"/>
    <p:sldId id="331" r:id="rId22"/>
    <p:sldId id="328" r:id="rId23"/>
    <p:sldId id="275" r:id="rId24"/>
    <p:sldId id="312" r:id="rId25"/>
    <p:sldId id="314" r:id="rId26"/>
    <p:sldId id="279" r:id="rId27"/>
    <p:sldId id="316" r:id="rId28"/>
    <p:sldId id="305" r:id="rId29"/>
    <p:sldId id="317" r:id="rId30"/>
    <p:sldId id="280" r:id="rId31"/>
    <p:sldId id="315" r:id="rId32"/>
    <p:sldId id="304" r:id="rId33"/>
    <p:sldId id="320" r:id="rId34"/>
    <p:sldId id="318" r:id="rId35"/>
    <p:sldId id="319" r:id="rId36"/>
    <p:sldId id="289" r:id="rId37"/>
    <p:sldId id="296" r:id="rId38"/>
    <p:sldId id="297" r:id="rId39"/>
    <p:sldId id="321" r:id="rId40"/>
    <p:sldId id="322" r:id="rId41"/>
    <p:sldId id="299" r:id="rId42"/>
    <p:sldId id="323" r:id="rId43"/>
    <p:sldId id="324" r:id="rId44"/>
    <p:sldId id="330" r:id="rId45"/>
    <p:sldId id="32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6600"/>
    <a:srgbClr val="FFD54F"/>
    <a:srgbClr val="8DA9DB"/>
    <a:srgbClr val="8CC81E"/>
    <a:srgbClr val="5F5F5F"/>
    <a:srgbClr val="91420D"/>
    <a:srgbClr val="2B6748"/>
    <a:srgbClr val="808080"/>
    <a:srgbClr val="52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11383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9016764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3873088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Recycle Linked List :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동작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2694345" y="1052453"/>
            <a:ext cx="6001438" cy="2754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997625"/>
            <a:ext cx="11369456" cy="2243686"/>
            <a:chOff x="7264853" y="3853037"/>
            <a:chExt cx="8638888" cy="224368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Node A(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재사용 가능한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Node C(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이미 재사용된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불가능한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D(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Alloc()/Regist()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 중인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실행 중인 스레드에서만 이용될 수 있으며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이외의 다른 스레드에서는 이용하지 못한다는 특징을 가집니다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B590D2-0EBD-42F0-8E75-795605445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48301" y="1163320"/>
            <a:ext cx="5354545" cy="25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9016764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3873088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Recycle Linked List :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구현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3926984" y="1274867"/>
            <a:ext cx="8091761" cy="2154124"/>
            <a:chOff x="7264853" y="3897816"/>
            <a:chExt cx="6148387" cy="215412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81177"/>
              <a:ext cx="6113650" cy="1987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Alloc()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연결리스트에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반환하거나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없는 경우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반환하기 위해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노드를 검색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(4,9)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하여 수정 노드로 수정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노드에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안전하게 반환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(6,8)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재사용을 위해 해당 노드를 비활성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4853" y="3897816"/>
              <a:ext cx="34740" cy="2154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_x60135304">
            <a:extLst>
              <a:ext uri="{FF2B5EF4-FFF2-40B4-BE49-F238E27FC236}">
                <a16:creationId xmlns:a16="http://schemas.microsoft.com/office/drawing/2014/main" id="{4F3F63B3-620B-4634-8801-DCA8D1EE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482803"/>
            <a:ext cx="3558359" cy="47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CFDA19-E26F-4947-809A-D41469B56B07}"/>
              </a:ext>
            </a:extLst>
          </p:cNvPr>
          <p:cNvGrpSpPr/>
          <p:nvPr/>
        </p:nvGrpSpPr>
        <p:grpSpPr>
          <a:xfrm>
            <a:off x="3926984" y="3648531"/>
            <a:ext cx="8091761" cy="2909048"/>
            <a:chOff x="7264853" y="3912273"/>
            <a:chExt cx="6148387" cy="2125211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6B0EC3BA-91C2-4105-8105-FA42725FA64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81177"/>
              <a:ext cx="6113650" cy="1987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연결리스트에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위해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노드를 검색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(16,17,22)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하여 수정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(18)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(19)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후 활성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(20)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연결리스트를 순회하며 비활성 노드를 검색하지 못한 경우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(14,15)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등록한 새로운 노드를 생성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(23)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연결리스트의 말단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(24,27)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삽입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937635-63C0-443D-83D8-AC7BD831B4B9}"/>
                </a:ext>
              </a:extLst>
            </p:cNvPr>
            <p:cNvSpPr/>
            <p:nvPr/>
          </p:nvSpPr>
          <p:spPr>
            <a:xfrm flipH="1">
              <a:off x="7264853" y="3912273"/>
              <a:ext cx="34740" cy="2125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516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재사용 문제점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270733" y="1084782"/>
            <a:ext cx="11748009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18B6B1-2C64-455A-B7FB-6DFBCB918628}"/>
              </a:ext>
            </a:extLst>
          </p:cNvPr>
          <p:cNvSpPr/>
          <p:nvPr/>
        </p:nvSpPr>
        <p:spPr>
          <a:xfrm>
            <a:off x="4135324" y="1143176"/>
            <a:ext cx="5166329" cy="1569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8A0FD8-98E3-40D3-B11F-ACE42A3F9D1B}"/>
              </a:ext>
            </a:extLst>
          </p:cNvPr>
          <p:cNvSpPr/>
          <p:nvPr/>
        </p:nvSpPr>
        <p:spPr>
          <a:xfrm>
            <a:off x="2131889" y="2769236"/>
            <a:ext cx="9789377" cy="15607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34">
            <a:extLst>
              <a:ext uri="{FF2B5EF4-FFF2-40B4-BE49-F238E27FC236}">
                <a16:creationId xmlns:a16="http://schemas.microsoft.com/office/drawing/2014/main" id="{3FF3F3FE-ED19-4858-AA0A-1C57BB9B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3656" y="1313520"/>
            <a:ext cx="2690974" cy="1355705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323F3FA5-4D27-423E-BD45-61D6A5034EB1}"/>
              </a:ext>
            </a:extLst>
          </p:cNvPr>
          <p:cNvSpPr/>
          <p:nvPr/>
        </p:nvSpPr>
        <p:spPr>
          <a:xfrm rot="2700000">
            <a:off x="1673033" y="2853671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48BFEDC-3D0A-4872-AFF0-7B29185C423E}"/>
              </a:ext>
            </a:extLst>
          </p:cNvPr>
          <p:cNvSpPr/>
          <p:nvPr/>
        </p:nvSpPr>
        <p:spPr>
          <a:xfrm>
            <a:off x="3384024" y="188135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34">
            <a:extLst>
              <a:ext uri="{FF2B5EF4-FFF2-40B4-BE49-F238E27FC236}">
                <a16:creationId xmlns:a16="http://schemas.microsoft.com/office/drawing/2014/main" id="{58B7593B-CF75-4C83-844D-980EE5F75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00869" y="2784642"/>
            <a:ext cx="2174316" cy="1627977"/>
          </a:xfrm>
          <a:prstGeom prst="rect">
            <a:avLst/>
          </a:prstGeom>
        </p:spPr>
      </p:pic>
      <p:pic>
        <p:nvPicPr>
          <p:cNvPr id="58" name="그림 34">
            <a:extLst>
              <a:ext uri="{FF2B5EF4-FFF2-40B4-BE49-F238E27FC236}">
                <a16:creationId xmlns:a16="http://schemas.microsoft.com/office/drawing/2014/main" id="{1BADAA44-D48A-4E12-8E9D-27013F257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254103" y="1143176"/>
            <a:ext cx="2179834" cy="139067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196808E-FFA5-43AF-9843-B27F0F8FF97A}"/>
              </a:ext>
            </a:extLst>
          </p:cNvPr>
          <p:cNvSpPr txBox="1"/>
          <p:nvPr/>
        </p:nvSpPr>
        <p:spPr>
          <a:xfrm>
            <a:off x="3303511" y="1516993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8CC8-92FD-49E5-BAD3-A5401DE1946F}"/>
              </a:ext>
            </a:extLst>
          </p:cNvPr>
          <p:cNvSpPr txBox="1"/>
          <p:nvPr/>
        </p:nvSpPr>
        <p:spPr>
          <a:xfrm>
            <a:off x="1592521" y="3087570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7" name="그림 34">
            <a:extLst>
              <a:ext uri="{FF2B5EF4-FFF2-40B4-BE49-F238E27FC236}">
                <a16:creationId xmlns:a16="http://schemas.microsoft.com/office/drawing/2014/main" id="{D0F3F976-EB0E-427F-B28E-14C560CFB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07371" y="1143176"/>
            <a:ext cx="2219080" cy="1672758"/>
          </a:xfrm>
          <a:prstGeom prst="rect">
            <a:avLst/>
          </a:prstGeom>
        </p:spPr>
      </p:pic>
      <p:pic>
        <p:nvPicPr>
          <p:cNvPr id="68" name="그림 34">
            <a:extLst>
              <a:ext uri="{FF2B5EF4-FFF2-40B4-BE49-F238E27FC236}">
                <a16:creationId xmlns:a16="http://schemas.microsoft.com/office/drawing/2014/main" id="{C888D494-D006-473B-A2E9-F874E7BDE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921281" y="2788509"/>
            <a:ext cx="3092620" cy="1421698"/>
          </a:xfrm>
          <a:prstGeom prst="rect">
            <a:avLst/>
          </a:prstGeom>
        </p:spPr>
      </p:pic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3ED577C7-C348-4EDE-9945-60FB4C725E63}"/>
              </a:ext>
            </a:extLst>
          </p:cNvPr>
          <p:cNvSpPr/>
          <p:nvPr/>
        </p:nvSpPr>
        <p:spPr>
          <a:xfrm>
            <a:off x="6588653" y="1757830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16A47938-7CE8-4BE0-B63B-70A3CEF49C37}"/>
              </a:ext>
            </a:extLst>
          </p:cNvPr>
          <p:cNvSpPr/>
          <p:nvPr/>
        </p:nvSpPr>
        <p:spPr>
          <a:xfrm>
            <a:off x="4698397" y="3413569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34">
            <a:extLst>
              <a:ext uri="{FF2B5EF4-FFF2-40B4-BE49-F238E27FC236}">
                <a16:creationId xmlns:a16="http://schemas.microsoft.com/office/drawing/2014/main" id="{C5F78128-8BF4-4BA8-9B4F-7098870EE4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708915" y="2788509"/>
            <a:ext cx="3080345" cy="1421698"/>
          </a:xfrm>
          <a:prstGeom prst="rect">
            <a:avLst/>
          </a:prstGeom>
        </p:spPr>
      </p:pic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8D1E4A6-3BD6-42F0-965A-90B2C0A27626}"/>
              </a:ext>
            </a:extLst>
          </p:cNvPr>
          <p:cNvSpPr/>
          <p:nvPr/>
        </p:nvSpPr>
        <p:spPr>
          <a:xfrm>
            <a:off x="8208630" y="342957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있을 때 발생할 수 있는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두가지의 상황을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상황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되지 않은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상황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재사용된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의도되지 않는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관련없는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오동작을 방지하기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이후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유효성을 검사합니다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77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검사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638734" y="1053142"/>
            <a:ext cx="10914532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48BFEDC-3D0A-4872-AFF0-7B29185C423E}"/>
              </a:ext>
            </a:extLst>
          </p:cNvPr>
          <p:cNvSpPr/>
          <p:nvPr/>
        </p:nvSpPr>
        <p:spPr>
          <a:xfrm>
            <a:off x="4527223" y="184623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3ED577C7-C348-4EDE-9945-60FB4C725E63}"/>
              </a:ext>
            </a:extLst>
          </p:cNvPr>
          <p:cNvSpPr/>
          <p:nvPr/>
        </p:nvSpPr>
        <p:spPr>
          <a:xfrm>
            <a:off x="6896559" y="348720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16A47938-7CE8-4BE0-B63B-70A3CEF49C37}"/>
              </a:ext>
            </a:extLst>
          </p:cNvPr>
          <p:cNvSpPr/>
          <p:nvPr/>
        </p:nvSpPr>
        <p:spPr>
          <a:xfrm>
            <a:off x="2014826" y="339793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34">
            <a:extLst>
              <a:ext uri="{FF2B5EF4-FFF2-40B4-BE49-F238E27FC236}">
                <a16:creationId xmlns:a16="http://schemas.microsoft.com/office/drawing/2014/main" id="{C5F78128-8BF4-4BA8-9B4F-7098870E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6554" y="1203718"/>
            <a:ext cx="3080345" cy="1421697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2" y="4431185"/>
            <a:ext cx="11364296" cy="2350440"/>
            <a:chOff x="7268776" y="3813182"/>
            <a:chExt cx="8634968" cy="2350440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3504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검사는 변경 대상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해당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여전히 참조하는지 검사하며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의도된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증가시켰는지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앞선 상황 이후로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LFCB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위해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확인합니다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참조하지 않는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유효하지 않는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이는 다른 스레드에 의해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수정되었음을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경우 증가된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다시 감소시켜 처음의 상태로 돌아가며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수정된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다시 시도합니다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6" y="3813182"/>
              <a:ext cx="34739" cy="2350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34">
            <a:extLst>
              <a:ext uri="{FF2B5EF4-FFF2-40B4-BE49-F238E27FC236}">
                <a16:creationId xmlns:a16="http://schemas.microsoft.com/office/drawing/2014/main" id="{EF30E75A-8389-4F5A-B762-0C35464EB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96287" y="1239906"/>
            <a:ext cx="3080343" cy="1421697"/>
          </a:xfrm>
          <a:prstGeom prst="rect">
            <a:avLst/>
          </a:prstGeom>
        </p:spPr>
      </p:pic>
      <p:pic>
        <p:nvPicPr>
          <p:cNvPr id="30" name="그림 34">
            <a:extLst>
              <a:ext uri="{FF2B5EF4-FFF2-40B4-BE49-F238E27FC236}">
                <a16:creationId xmlns:a16="http://schemas.microsoft.com/office/drawing/2014/main" id="{399D7F7F-EBD4-4CA2-BF94-D5E096D48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7513" y="2865384"/>
            <a:ext cx="3080343" cy="1416055"/>
          </a:xfrm>
          <a:prstGeom prst="rect">
            <a:avLst/>
          </a:prstGeom>
        </p:spPr>
      </p:pic>
      <p:pic>
        <p:nvPicPr>
          <p:cNvPr id="31" name="그림 34">
            <a:extLst>
              <a:ext uri="{FF2B5EF4-FFF2-40B4-BE49-F238E27FC236}">
                <a16:creationId xmlns:a16="http://schemas.microsoft.com/office/drawing/2014/main" id="{A7FFE484-FF57-422B-8545-A87919B353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234116" y="2859743"/>
            <a:ext cx="3080343" cy="14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116530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F24C99-BA5B-47D5-B55D-6CE693F2AB39}"/>
              </a:ext>
            </a:extLst>
          </p:cNvPr>
          <p:cNvGrpSpPr/>
          <p:nvPr/>
        </p:nvGrpSpPr>
        <p:grpSpPr>
          <a:xfrm>
            <a:off x="3926986" y="1216307"/>
            <a:ext cx="8091760" cy="2432226"/>
            <a:chOff x="7264854" y="3843329"/>
            <a:chExt cx="6148386" cy="2263099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27E0A797-C783-4FD2-B878-7569FAC8C38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43329"/>
              <a:ext cx="6113650" cy="2263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add_shared_copy()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카운터를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증가시킨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반대의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pred(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증가시킬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키며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유효한 경우에는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반대의 경우에는 재시도합니다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pred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카운터가 증가된 이후에 재시도하는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 증가된 카운터를 감소시킵니다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4A4894-9D23-42EE-89E6-8973EF7284CD}"/>
                </a:ext>
              </a:extLst>
            </p:cNvPr>
            <p:cNvSpPr/>
            <p:nvPr/>
          </p:nvSpPr>
          <p:spPr>
            <a:xfrm>
              <a:off x="7264854" y="3843329"/>
              <a:ext cx="34740" cy="2263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D7710A-72EC-4902-BCC1-49C5FF3EFE9C}"/>
              </a:ext>
            </a:extLst>
          </p:cNvPr>
          <p:cNvGrpSpPr/>
          <p:nvPr/>
        </p:nvGrpSpPr>
        <p:grpSpPr>
          <a:xfrm>
            <a:off x="3926986" y="3809329"/>
            <a:ext cx="8084128" cy="1300561"/>
            <a:chOff x="7264854" y="3911854"/>
            <a:chExt cx="6142587" cy="950127"/>
          </a:xfrm>
        </p:grpSpPr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2ABBF0D6-4ED0-4DF5-984D-3784C88161D5}"/>
                </a:ext>
              </a:extLst>
            </p:cNvPr>
            <p:cNvSpPr txBox="1">
              <a:spLocks/>
            </p:cNvSpPr>
            <p:nvPr/>
          </p:nvSpPr>
          <p:spPr>
            <a:xfrm>
              <a:off x="7293791" y="3911854"/>
              <a:ext cx="6113650" cy="9501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증가시키는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카운터를 증가시킨 뒤 해당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반환하며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7F60A4-39AE-4235-A96D-0126B121115F}"/>
                </a:ext>
              </a:extLst>
            </p:cNvPr>
            <p:cNvSpPr/>
            <p:nvPr/>
          </p:nvSpPr>
          <p:spPr>
            <a:xfrm flipH="1">
              <a:off x="7264854" y="3912273"/>
              <a:ext cx="34739" cy="94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7717448">
            <a:extLst>
              <a:ext uri="{FF2B5EF4-FFF2-40B4-BE49-F238E27FC236}">
                <a16:creationId xmlns:a16="http://schemas.microsoft.com/office/drawing/2014/main" id="{BA7D3644-CFA8-48E6-8F05-46B85938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3" y="1713170"/>
            <a:ext cx="3689906" cy="47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F8B17596-4EBE-4D23-8E56-D8E78DD39917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카운터 수정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79C1A-1C9B-4E31-B741-F8797BB38E0E}"/>
              </a:ext>
            </a:extLst>
          </p:cNvPr>
          <p:cNvSpPr txBox="1"/>
          <p:nvPr/>
        </p:nvSpPr>
        <p:spPr>
          <a:xfrm>
            <a:off x="2018206" y="2868374"/>
            <a:ext cx="148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</a:rPr>
              <a:t>// LFCB </a:t>
            </a:r>
            <a:r>
              <a:rPr lang="ko-KR" altLang="en-US" sz="1100" b="1">
                <a:solidFill>
                  <a:schemeClr val="accent2">
                    <a:lumMod val="75000"/>
                  </a:schemeClr>
                </a:solidFill>
              </a:rPr>
              <a:t>유효성 검사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6EE0BDD-F3FE-4F4A-9930-DD375A260485}"/>
              </a:ext>
            </a:extLst>
          </p:cNvPr>
          <p:cNvGrpSpPr/>
          <p:nvPr/>
        </p:nvGrpSpPr>
        <p:grpSpPr>
          <a:xfrm>
            <a:off x="3926985" y="5259348"/>
            <a:ext cx="8084129" cy="1299987"/>
            <a:chOff x="7270652" y="3911854"/>
            <a:chExt cx="6142588" cy="949708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793EB625-C8E6-43CA-9503-C82CA9D7622D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11854"/>
              <a:ext cx="6113650" cy="9497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카운터를 감소시키는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카운터를 감소시킵니다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34964A6-016B-4CC3-A1C8-D03707A4A9DB}"/>
                </a:ext>
              </a:extLst>
            </p:cNvPr>
            <p:cNvSpPr/>
            <p:nvPr/>
          </p:nvSpPr>
          <p:spPr>
            <a:xfrm>
              <a:off x="7270652" y="3912276"/>
              <a:ext cx="34739" cy="948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676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판단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1743869" y="1124063"/>
            <a:ext cx="9011089" cy="2476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310930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다음은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발생할 수 있는 모든 상황을 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재사용되는 상황에서도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검사가 정확하게 동작하는 것을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T1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가리킬 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 모든 상황은 표와 같이 표현될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ret_ctr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curr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동일한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(1),(6),(7)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유효하고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이외의 상황에서는 유효하지 않지만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중요한 점은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재사용된 상황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유효할 수 있다는 점 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0F5D135C-378A-48AD-9A53-F76F6297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19"/>
              </p:ext>
            </p:extLst>
          </p:nvPr>
        </p:nvGraphicFramePr>
        <p:xfrm>
          <a:off x="6279516" y="205232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FB23AA6D-D375-4519-B876-DD19846F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27505"/>
              </p:ext>
            </p:extLst>
          </p:nvPr>
        </p:nvGraphicFramePr>
        <p:xfrm>
          <a:off x="6279516" y="116703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F22446-AF5A-4D0E-8CFE-79B08B1D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1" y="1181121"/>
            <a:ext cx="4104227" cy="23599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8E1E14-EB82-4D45-B59E-90E0620638AE}"/>
              </a:ext>
            </a:extLst>
          </p:cNvPr>
          <p:cNvCxnSpPr>
            <a:cxnSpLocks/>
          </p:cNvCxnSpPr>
          <p:nvPr/>
        </p:nvCxnSpPr>
        <p:spPr>
          <a:xfrm flipV="1">
            <a:off x="3593054" y="1355464"/>
            <a:ext cx="2686462" cy="36381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703A8B7-5F53-4638-825A-3D6578022B28}"/>
              </a:ext>
            </a:extLst>
          </p:cNvPr>
          <p:cNvCxnSpPr>
            <a:cxnSpLocks/>
          </p:cNvCxnSpPr>
          <p:nvPr/>
        </p:nvCxnSpPr>
        <p:spPr>
          <a:xfrm>
            <a:off x="5099124" y="2259330"/>
            <a:ext cx="118039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E8FE7F-C8A6-4D4C-B802-67FA9E515D4C}"/>
              </a:ext>
            </a:extLst>
          </p:cNvPr>
          <p:cNvCxnSpPr>
            <a:cxnSpLocks/>
          </p:cNvCxnSpPr>
          <p:nvPr/>
        </p:nvCxnSpPr>
        <p:spPr>
          <a:xfrm flipV="1">
            <a:off x="3506994" y="2270089"/>
            <a:ext cx="2772522" cy="1786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554260-4217-4511-8109-C72E8D8CC7F3}"/>
              </a:ext>
            </a:extLst>
          </p:cNvPr>
          <p:cNvCxnSpPr>
            <a:cxnSpLocks/>
          </p:cNvCxnSpPr>
          <p:nvPr/>
        </p:nvCxnSpPr>
        <p:spPr>
          <a:xfrm flipV="1">
            <a:off x="4023360" y="2248572"/>
            <a:ext cx="2256156" cy="38258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0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판단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310930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재사용으로 인해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가리키는 상황이며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재사용은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선행됩니다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선행되는 경우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이상의 카운터를 가져 재사용되지 않기 때문입니다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증가된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가리킨 이후 증가합니다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원본 객체에 대한 카운터 증가하는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동작은 의도된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증가를 의미하며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유효한 것을 알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0761A8-E164-4101-898B-4DD96EE59345}"/>
              </a:ext>
            </a:extLst>
          </p:cNvPr>
          <p:cNvSpPr/>
          <p:nvPr/>
        </p:nvSpPr>
        <p:spPr>
          <a:xfrm>
            <a:off x="1743869" y="1124063"/>
            <a:ext cx="9011089" cy="2476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28AD90BB-5AB8-4B3C-8250-FB13CDCB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15030"/>
              </p:ext>
            </p:extLst>
          </p:nvPr>
        </p:nvGraphicFramePr>
        <p:xfrm>
          <a:off x="6279516" y="205232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36" name="표 8">
            <a:extLst>
              <a:ext uri="{FF2B5EF4-FFF2-40B4-BE49-F238E27FC236}">
                <a16:creationId xmlns:a16="http://schemas.microsoft.com/office/drawing/2014/main" id="{592C34A3-4762-46E2-B22A-4063D0E7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16426"/>
              </p:ext>
            </p:extLst>
          </p:nvPr>
        </p:nvGraphicFramePr>
        <p:xfrm>
          <a:off x="6279516" y="116703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7B0723C1-0571-46D9-8322-5944EFBE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1" y="1181121"/>
            <a:ext cx="4104227" cy="235993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57D14F-2534-4A54-B2CE-5F5DED9B6735}"/>
              </a:ext>
            </a:extLst>
          </p:cNvPr>
          <p:cNvCxnSpPr>
            <a:cxnSpLocks/>
          </p:cNvCxnSpPr>
          <p:nvPr/>
        </p:nvCxnSpPr>
        <p:spPr>
          <a:xfrm flipV="1">
            <a:off x="3593054" y="1355464"/>
            <a:ext cx="2686462" cy="36381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239988-B259-49FA-A900-1F74D9A9C242}"/>
              </a:ext>
            </a:extLst>
          </p:cNvPr>
          <p:cNvCxnSpPr>
            <a:cxnSpLocks/>
          </p:cNvCxnSpPr>
          <p:nvPr/>
        </p:nvCxnSpPr>
        <p:spPr>
          <a:xfrm>
            <a:off x="5099124" y="2259330"/>
            <a:ext cx="118039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D0257D0-CF31-498D-B343-1C100A22E006}"/>
              </a:ext>
            </a:extLst>
          </p:cNvPr>
          <p:cNvCxnSpPr>
            <a:cxnSpLocks/>
          </p:cNvCxnSpPr>
          <p:nvPr/>
        </p:nvCxnSpPr>
        <p:spPr>
          <a:xfrm flipV="1">
            <a:off x="3506994" y="2270089"/>
            <a:ext cx="2772522" cy="1786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2A4B0C-8273-443E-A25C-2A69E7951AD0}"/>
              </a:ext>
            </a:extLst>
          </p:cNvPr>
          <p:cNvCxnSpPr>
            <a:cxnSpLocks/>
          </p:cNvCxnSpPr>
          <p:nvPr/>
        </p:nvCxnSpPr>
        <p:spPr>
          <a:xfrm flipV="1">
            <a:off x="4023360" y="2248572"/>
            <a:ext cx="2256156" cy="38258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9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1237920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shared_ptr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원본 객체 변경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8FF02-8116-4E9C-B92E-3B237A0C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75" y="1218755"/>
            <a:ext cx="3765683" cy="5329338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47D2CD60-32A3-42FD-90E5-70120FD195D1}"/>
              </a:ext>
            </a:extLst>
          </p:cNvPr>
          <p:cNvGrpSpPr/>
          <p:nvPr/>
        </p:nvGrpSpPr>
        <p:grpSpPr>
          <a:xfrm>
            <a:off x="4348113" y="2058996"/>
            <a:ext cx="7670631" cy="3653317"/>
            <a:chOff x="7262220" y="3275240"/>
            <a:chExt cx="5766838" cy="3399279"/>
          </a:xfrm>
        </p:grpSpPr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CCF4E8C5-2C9F-446F-9D3D-797BBE2D8938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275240"/>
              <a:ext cx="5729467" cy="33951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operator=(LFSP)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target(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대상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호출하여 카운터를 증가시키고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다른 경우에는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동일한 경우에는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수정 과정을 생략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(6-8, 18-19)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불필요한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생략합니다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수정이 성공하거나 생략되면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원본 객체의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다른 스레드로 인해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변경되어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실패하면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호출하고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target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부터 다시 시도합니다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(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경우에는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호출하지 않습니다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.)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3849E5-5DB7-4D66-B5E0-421DEE1AE31B}"/>
                </a:ext>
              </a:extLst>
            </p:cNvPr>
            <p:cNvSpPr/>
            <p:nvPr/>
          </p:nvSpPr>
          <p:spPr>
            <a:xfrm>
              <a:off x="7262220" y="3275240"/>
              <a:ext cx="40010" cy="3399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80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실험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570409" y="4894666"/>
            <a:ext cx="11364290" cy="1601354"/>
            <a:chOff x="7268780" y="4253682"/>
            <a:chExt cx="8634964" cy="1601354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4253682"/>
              <a:ext cx="8604151" cy="16013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프로그래밍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강의에서 다루었던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“The Art of Multiprocessor Programming Revised Reprint”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게으른 동기화 연결리스트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(laZy Synchronization Linked list: ZSL)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가지 종류의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구현하였고 성능을 측정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 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실제로 노드를 해제하지 않으며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멀티스레드에서 오동작을 야기합니다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>
              <a:off x="7268780" y="4253682"/>
              <a:ext cx="34739" cy="160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144CFFD-7E1E-4720-AA2E-5511F756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13" y="1523150"/>
            <a:ext cx="2418381" cy="28852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46E9A4-9924-40DC-8B8F-2C424F9BEABD}"/>
              </a:ext>
            </a:extLst>
          </p:cNvPr>
          <p:cNvSpPr/>
          <p:nvPr/>
        </p:nvSpPr>
        <p:spPr>
          <a:xfrm>
            <a:off x="2982578" y="1536573"/>
            <a:ext cx="8857408" cy="2859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642C64-32F1-419E-B3DB-EA7DBA7FB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49114"/>
              </p:ext>
            </p:extLst>
          </p:nvPr>
        </p:nvGraphicFramePr>
        <p:xfrm>
          <a:off x="3340803" y="1641943"/>
          <a:ext cx="7502291" cy="1352296"/>
        </p:xfrm>
        <a:graphic>
          <a:graphicData uri="http://schemas.openxmlformats.org/drawingml/2006/table">
            <a:tbl>
              <a:tblPr/>
              <a:tblGrid>
                <a:gridCol w="2808825">
                  <a:extLst>
                    <a:ext uri="{9D8B030D-6E8A-4147-A177-3AD203B41FA5}">
                      <a16:colId xmlns:a16="http://schemas.microsoft.com/office/drawing/2014/main" val="2002448884"/>
                    </a:ext>
                  </a:extLst>
                </a:gridCol>
                <a:gridCol w="4693466">
                  <a:extLst>
                    <a:ext uri="{9D8B030D-6E8A-4147-A177-3AD203B41FA5}">
                      <a16:colId xmlns:a16="http://schemas.microsoft.com/office/drawing/2014/main" val="3955046030"/>
                    </a:ext>
                  </a:extLst>
                </a:gridCol>
              </a:tblGrid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일반 포인터</a:t>
                      </a:r>
                      <a:endParaRPr lang="en-US" sz="1600" kern="0" spc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56032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C++11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4842"/>
                  </a:ext>
                </a:extLst>
              </a:tr>
              <a:tr h="288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ATSPZSL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std::atomic template</a:t>
                      </a:r>
                      <a:r>
                        <a:rPr lang="ko-KR" alt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을 이용한 </a:t>
                      </a:r>
                      <a:r>
                        <a:rPr lang="en-US" altLang="ko-KR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C++11 shared_ptr </a:t>
                      </a:r>
                      <a:endParaRPr lang="en-US" sz="1600" kern="0" spc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8129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LFSPZSL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Lock-Free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3359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EE1E75C-1C3E-44D9-9050-45E6E1947980}"/>
              </a:ext>
            </a:extLst>
          </p:cNvPr>
          <p:cNvSpPr txBox="1"/>
          <p:nvPr/>
        </p:nvSpPr>
        <p:spPr>
          <a:xfrm>
            <a:off x="2982579" y="3085073"/>
            <a:ext cx="8857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성능 측정 방법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342900" indent="-342900">
              <a:buAutoNum type="arabicParenR"/>
            </a:pP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에서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까지의 무작위 값을 선택한 후 노드 삽입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삭제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검색 중 하나의 메소드를 실행한다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(L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은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ZSL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최대 길이이며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각 메소드의 실행 확률은 모두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1/3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이다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.)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2) 1)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동작을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1,000,000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번 실행한다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위의 과정을 스레드의 수를 늘려가며 실행하고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각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ZSL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실행 소요 시간을 측정한다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6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실험 결과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스레드 수를 바꿔가며가며 진행하였고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길이가 낮고 스레드 수가 많을수록 스레드 사이의 경쟁이 높아지는 것을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 결과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낮은 성능을 보였지만 멀티스레드에서 메모리를 관리하며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높은 성능을 보였습니다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사이의 경쟁이 높은 상황에서도 완만하게 성능이 향상되는 것을 확인할 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0AED2-52A6-4B14-BEFF-7B77D42750E8}"/>
              </a:ext>
            </a:extLst>
          </p:cNvPr>
          <p:cNvGrpSpPr/>
          <p:nvPr/>
        </p:nvGrpSpPr>
        <p:grpSpPr>
          <a:xfrm>
            <a:off x="4586940" y="1117020"/>
            <a:ext cx="6385860" cy="3336640"/>
            <a:chOff x="5454127" y="1117021"/>
            <a:chExt cx="6385860" cy="3336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F06AEF-7BA6-43A8-9B56-B59E67C8EC20}"/>
                </a:ext>
              </a:extLst>
            </p:cNvPr>
            <p:cNvSpPr/>
            <p:nvPr/>
          </p:nvSpPr>
          <p:spPr>
            <a:xfrm>
              <a:off x="5454127" y="1117021"/>
              <a:ext cx="6385860" cy="333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9" name="_x251349048">
              <a:extLst>
                <a:ext uri="{FF2B5EF4-FFF2-40B4-BE49-F238E27FC236}">
                  <a16:creationId xmlns:a16="http://schemas.microsoft.com/office/drawing/2014/main" id="{CF29FE5A-8A8B-4340-9DE3-6FE3FA7EB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697" y="1187944"/>
              <a:ext cx="6218275" cy="3194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91D26-4EBE-4981-9D9C-659CB78F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13698"/>
              </p:ext>
            </p:extLst>
          </p:nvPr>
        </p:nvGraphicFramePr>
        <p:xfrm>
          <a:off x="967563" y="1728991"/>
          <a:ext cx="3370832" cy="2153684"/>
        </p:xfrm>
        <a:graphic>
          <a:graphicData uri="http://schemas.openxmlformats.org/drawingml/2006/table">
            <a:tbl>
              <a:tblPr/>
              <a:tblGrid>
                <a:gridCol w="1167087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526461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1372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400" kern="0" spc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340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366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3142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351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1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251100" y="4850173"/>
            <a:ext cx="4788460" cy="1364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  <a:latin typeface="+mn-lt"/>
              </a:rPr>
              <a:t>1) [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965238" y="49376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1FF63F6-5DCC-4FAA-A4E7-C2726B907380}"/>
              </a:ext>
            </a:extLst>
          </p:cNvPr>
          <p:cNvSpPr/>
          <p:nvPr/>
        </p:nvSpPr>
        <p:spPr>
          <a:xfrm rot="16200000">
            <a:off x="2939696" y="862559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939449" y="4937637"/>
            <a:ext cx="2149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Fruit Crush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995E028-E170-49C9-8D39-A5E116E70A50}"/>
              </a:ext>
            </a:extLst>
          </p:cNvPr>
          <p:cNvGrpSpPr/>
          <p:nvPr/>
        </p:nvGrpSpPr>
        <p:grpSpPr>
          <a:xfrm>
            <a:off x="2758913" y="3495638"/>
            <a:ext cx="945133" cy="1161180"/>
            <a:chOff x="5533566" y="4282461"/>
            <a:chExt cx="945133" cy="1161180"/>
          </a:xfrm>
        </p:grpSpPr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8370CD89-E532-4229-8442-6A9EA907BCA4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A826FED-7940-4EDC-B617-A9088B8E7919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762429" y="3495638"/>
            <a:ext cx="945133" cy="1161180"/>
            <a:chOff x="5533566" y="4282461"/>
            <a:chExt cx="945133" cy="1161180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324519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324519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324519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863485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221862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427177" y="1954871"/>
            <a:ext cx="695876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3073445" y="1948536"/>
            <a:ext cx="205314" cy="205314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06730" y="2896193"/>
            <a:ext cx="857031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865084" y="2896194"/>
            <a:ext cx="201334" cy="210347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71828860-1293-4564-B556-DB88F7B303B4}"/>
              </a:ext>
            </a:extLst>
          </p:cNvPr>
          <p:cNvSpPr/>
          <p:nvPr/>
        </p:nvSpPr>
        <p:spPr>
          <a:xfrm>
            <a:off x="3073112" y="1948536"/>
            <a:ext cx="201334" cy="210347"/>
          </a:xfrm>
          <a:prstGeom prst="arc">
            <a:avLst>
              <a:gd name="adj1" fmla="val 10927589"/>
              <a:gd name="adj2" fmla="val 15488130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406981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404440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404440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404440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404440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493004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AED649-4DE8-449A-A59D-DE86B743CCB3}"/>
              </a:ext>
            </a:extLst>
          </p:cNvPr>
          <p:cNvGrpSpPr/>
          <p:nvPr/>
        </p:nvGrpSpPr>
        <p:grpSpPr>
          <a:xfrm>
            <a:off x="6264250" y="3495638"/>
            <a:ext cx="945133" cy="1161180"/>
            <a:chOff x="5533566" y="4282461"/>
            <a:chExt cx="945133" cy="1161180"/>
          </a:xfrm>
        </p:grpSpPr>
        <p:sp>
          <p:nvSpPr>
            <p:cNvPr id="100" name="순서도: 지연 99">
              <a:extLst>
                <a:ext uri="{FF2B5EF4-FFF2-40B4-BE49-F238E27FC236}">
                  <a16:creationId xmlns:a16="http://schemas.microsoft.com/office/drawing/2014/main" id="{8E80B36C-98D4-4CA1-845D-77908DAC8C76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CDA45F5-9840-405E-BA8E-FAEBA926D01C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44CF805-A697-4E1D-AA01-10806BBE3490}"/>
              </a:ext>
            </a:extLst>
          </p:cNvPr>
          <p:cNvGrpSpPr/>
          <p:nvPr/>
        </p:nvGrpSpPr>
        <p:grpSpPr>
          <a:xfrm>
            <a:off x="8580502" y="3489087"/>
            <a:ext cx="945133" cy="1161180"/>
            <a:chOff x="5533566" y="4282461"/>
            <a:chExt cx="945133" cy="1161180"/>
          </a:xfrm>
        </p:grpSpPr>
        <p:sp>
          <p:nvSpPr>
            <p:cNvPr id="124" name="순서도: 지연 123">
              <a:extLst>
                <a:ext uri="{FF2B5EF4-FFF2-40B4-BE49-F238E27FC236}">
                  <a16:creationId xmlns:a16="http://schemas.microsoft.com/office/drawing/2014/main" id="{E25E567F-105B-47BE-97B8-37AC1AFD9CD6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B90E322A-412F-4958-B4FE-213B618998CD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DF0EF62-8632-47B3-8C80-5DCC8D6D5748}"/>
              </a:ext>
            </a:extLst>
          </p:cNvPr>
          <p:cNvGrpSpPr/>
          <p:nvPr/>
        </p:nvGrpSpPr>
        <p:grpSpPr>
          <a:xfrm>
            <a:off x="9547316" y="3484150"/>
            <a:ext cx="945133" cy="1161180"/>
            <a:chOff x="5533566" y="4282461"/>
            <a:chExt cx="945133" cy="1161180"/>
          </a:xfrm>
        </p:grpSpPr>
        <p:sp>
          <p:nvSpPr>
            <p:cNvPr id="128" name="순서도: 지연 127">
              <a:extLst>
                <a:ext uri="{FF2B5EF4-FFF2-40B4-BE49-F238E27FC236}">
                  <a16:creationId xmlns:a16="http://schemas.microsoft.com/office/drawing/2014/main" id="{7463116E-8A9D-4A51-BD0E-7DDE764582FE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FB997BD-9178-4815-BDA4-0D008C91E298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9E0BC16-F66C-43F2-8112-F8AECF08CDF8}"/>
              </a:ext>
            </a:extLst>
          </p:cNvPr>
          <p:cNvGrpSpPr/>
          <p:nvPr/>
        </p:nvGrpSpPr>
        <p:grpSpPr>
          <a:xfrm>
            <a:off x="10514130" y="3489087"/>
            <a:ext cx="945133" cy="1161180"/>
            <a:chOff x="5533566" y="4282461"/>
            <a:chExt cx="945133" cy="1161180"/>
          </a:xfrm>
        </p:grpSpPr>
        <p:sp>
          <p:nvSpPr>
            <p:cNvPr id="131" name="순서도: 지연 130">
              <a:extLst>
                <a:ext uri="{FF2B5EF4-FFF2-40B4-BE49-F238E27FC236}">
                  <a16:creationId xmlns:a16="http://schemas.microsoft.com/office/drawing/2014/main" id="{CF589182-B3ED-492A-B4B6-87B1D6C0EDD1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68CDFCB-5AC0-425D-8C5F-DF499DEFF3CD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821377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909134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4" y="633428"/>
            <a:ext cx="5922746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1912211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후기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180BEA-4BFA-4178-87EA-9B8D9B62FFE8}"/>
              </a:ext>
            </a:extLst>
          </p:cNvPr>
          <p:cNvGrpSpPr/>
          <p:nvPr/>
        </p:nvGrpSpPr>
        <p:grpSpPr>
          <a:xfrm>
            <a:off x="329628" y="1267667"/>
            <a:ext cx="11532743" cy="4773078"/>
            <a:chOff x="7262319" y="3037870"/>
            <a:chExt cx="8762958" cy="3874015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4DB44B88-A7AF-4825-8265-926F9B9CB8C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25687" cy="38740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구현하면서 가장 어려웠던 점은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의도하지 않는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해결하는 것이었습니다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‘LFCB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생각해내기 전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추가해보았습니다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스레드 카운터와 수명 카운터를 함께 고려했을 때 알고리즘이 복잡해졌습니다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이러한 요인으로 인해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악화될 것이라 생각했고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 해결할 수 있는 방법을 고민했습니다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문제 발생의 원인을 찾기위해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발생하는 상황을 가정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구분하게 되었고 그러던 도중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생각해낼수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저는 </a:t>
              </a: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이용한다면 더 개선될 수 있다고 생각합니다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구현 초반에 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해제하여 메모리를 관리하였고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다른 스레드에서 해제되는 메모리에 접근할 수 있다는 문제점을 알게 되었을 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이용하여 해결할 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더 쉽게 구현할 수 있었지만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논문의 목적이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사용의 대체였기 때문에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이용하지 않고 알고리즘으로 해결하고 싶었습니다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그래서 기존과 다른 방법을 생각하게 되었고 그 결과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재사용을 고안할 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해제한다면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재사용되는 메모리를 관리할 수 있고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사용하지 않아 성능 또한 향상될 수 있다고 생각합니다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3AC273-DF5F-43C9-8C7E-17BBBA13222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BB83E0-51B7-404E-8FDF-6A57EAC48BCD}"/>
              </a:ext>
            </a:extLst>
          </p:cNvPr>
          <p:cNvSpPr txBox="1"/>
          <p:nvPr/>
        </p:nvSpPr>
        <p:spPr>
          <a:xfrm>
            <a:off x="10431888" y="377365"/>
            <a:ext cx="10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미완</a:t>
            </a:r>
          </a:p>
        </p:txBody>
      </p:sp>
    </p:spTree>
    <p:extLst>
      <p:ext uri="{BB962C8B-B14F-4D97-AF65-F5344CB8AC3E}">
        <p14:creationId xmlns:p14="http://schemas.microsoft.com/office/powerpoint/2010/main" val="22360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711B11-1356-4A88-A6A9-3B9753CC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5" y="1448180"/>
            <a:ext cx="5510024" cy="4281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6714569" y="1937073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2000" dirty="0" err="1">
                  <a:solidFill>
                    <a:schemeClr val="bg1"/>
                  </a:solidFill>
                  <a:latin typeface="+mn-lt"/>
                </a:rPr>
                <a:t>sfml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5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19E785-2DF2-4F35-B810-B5E5EC7DE3B6}"/>
              </a:ext>
            </a:extLst>
          </p:cNvPr>
          <p:cNvGrpSpPr/>
          <p:nvPr/>
        </p:nvGrpSpPr>
        <p:grpSpPr>
          <a:xfrm>
            <a:off x="775172" y="1695960"/>
            <a:ext cx="6010938" cy="3947816"/>
            <a:chOff x="7414595" y="3000973"/>
            <a:chExt cx="4567309" cy="3947816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A7F49924-7704-4687-A1D8-2692FB327B56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MO</a:t>
              </a: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 정확성이 우선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헤드샷이 있음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거리기반 공격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시간동기화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F9A6BD-C4CB-40A4-BFEA-AB895C67461A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C65E82-CF0E-44FC-91FD-4508ABC53656}"/>
              </a:ext>
            </a:extLst>
          </p:cNvPr>
          <p:cNvGrpSpPr/>
          <p:nvPr/>
        </p:nvGrpSpPr>
        <p:grpSpPr>
          <a:xfrm>
            <a:off x="6864425" y="2087221"/>
            <a:ext cx="4657015" cy="2842587"/>
            <a:chOff x="7367437" y="3392234"/>
            <a:chExt cx="4657015" cy="2842587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A7CF914-DF7E-483F-B571-BE42D120DA89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MMO</a:t>
              </a: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동접이 우선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시간보다는 패킷의 왕복이 적어야한다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타겟팅의 공격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시간동기화 없음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rgbClr val="FFFF0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016376-7017-4C2A-907B-75CD793E595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D76C59-C673-4B2A-B167-C118BA0AFD7A}"/>
              </a:ext>
            </a:extLst>
          </p:cNvPr>
          <p:cNvSpPr txBox="1"/>
          <p:nvPr/>
        </p:nvSpPr>
        <p:spPr>
          <a:xfrm>
            <a:off x="387276" y="297051"/>
            <a:ext cx="278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포트폴리오 내용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6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1695960"/>
            <a:ext cx="6010938" cy="3947816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네트워크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intel </a:t>
              </a:r>
              <a:r>
                <a:rPr lang="en-US" altLang="ko-KR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tbb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환경에서의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동적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메모리 관리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(LFSP)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상속을 이용한 오브젝트의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레이턴시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고려한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서버 프로그램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서버에서 클라이언트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해킹 적발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개요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6" y="633428"/>
            <a:ext cx="3454528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E1D305-844B-4A10-B38F-F91E8A6C5281}"/>
              </a:ext>
            </a:extLst>
          </p:cNvPr>
          <p:cNvGrpSpPr/>
          <p:nvPr/>
        </p:nvGrpSpPr>
        <p:grpSpPr>
          <a:xfrm>
            <a:off x="6864425" y="2087221"/>
            <a:ext cx="4657015" cy="2842587"/>
            <a:chOff x="7367437" y="3392234"/>
            <a:chExt cx="4657015" cy="2842587"/>
          </a:xfrm>
        </p:grpSpPr>
        <p:sp>
          <p:nvSpPr>
            <p:cNvPr id="28" name="제목 1">
              <a:extLst>
                <a:ext uri="{FF2B5EF4-FFF2-40B4-BE49-F238E27FC236}">
                  <a16:creationId xmlns:a16="http://schemas.microsoft.com/office/drawing/2014/main" id="{003B7969-BAF6-4A55-B6D8-685486990BB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낮은 </a:t>
              </a:r>
              <a:r>
                <a:rPr lang="ko-KR" altLang="en-US" sz="1800" dirty="0" err="1">
                  <a:solidFill>
                    <a:srgbClr val="7030A0"/>
                  </a:solidFill>
                  <a:latin typeface="+mn-lt"/>
                </a:rPr>
                <a:t>레이턴시를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 가정</a:t>
              </a:r>
              <a:endParaRPr lang="en-US" altLang="ko-KR" sz="1800" dirty="0">
                <a:solidFill>
                  <a:srgbClr val="7030A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이용한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지형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지물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예정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 동기화</a:t>
              </a:r>
              <a:endParaRPr lang="en-US" altLang="ko-K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추측 항법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이용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물리법칙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rgbClr val="7030A0"/>
                  </a:solidFill>
                  <a:latin typeface="+mn-lt"/>
                </a:rPr>
                <a:t>반영</a:t>
              </a:r>
              <a:r>
                <a:rPr lang="en-US" altLang="ko-KR" sz="1800" dirty="0">
                  <a:solidFill>
                    <a:srgbClr val="7030A0"/>
                  </a:solidFill>
                  <a:latin typeface="+mn-lt"/>
                </a:rPr>
                <a:t>(?)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4580F8-FC97-4BB6-BB87-A9F5139529D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3586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401270" y="1853003"/>
            <a:ext cx="6287382" cy="3151991"/>
            <a:chOff x="7385281" y="3300911"/>
            <a:chExt cx="5881986" cy="315199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77579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Manager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싱글톤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으로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매니저 클래스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컨테이너의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관리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-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80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_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Manger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Send_Manager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전송</a:t>
              </a: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Terrain_Manager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Timer_Manager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 설정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1640206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17597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D9F1AD0-0ADD-4E66-A12C-48218CF8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01" y="2640720"/>
            <a:ext cx="1998632" cy="15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7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773743" y="2257085"/>
            <a:ext cx="6199056" cy="1436535"/>
            <a:chOff x="7394324" y="4008981"/>
            <a:chExt cx="6199056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2"/>
              <a:ext cx="610191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모든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관리를 담당하는 </a:t>
              </a:r>
              <a:r>
                <a:rPr lang="en-US" altLang="ko-KR" sz="1800" dirty="0" err="1">
                  <a:solidFill>
                    <a:schemeClr val="bg1"/>
                  </a:solidFill>
                  <a:latin typeface="+mn-lt"/>
                </a:rPr>
                <a:t>Mgr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구현하기 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접근성을 높이기 위해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::array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 marL="742950" lvl="1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EDB4FC-5599-4AAE-91D9-7B6071C462C0}"/>
              </a:ext>
            </a:extLst>
          </p:cNvPr>
          <p:cNvGrpSpPr/>
          <p:nvPr/>
        </p:nvGrpSpPr>
        <p:grpSpPr>
          <a:xfrm>
            <a:off x="6765758" y="5716595"/>
            <a:ext cx="3605341" cy="473370"/>
            <a:chOff x="7402405" y="4008983"/>
            <a:chExt cx="3165683" cy="473370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2D743FBF-D51C-4F09-8BD3-F957FE909A41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4008983"/>
              <a:ext cx="3076619" cy="431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 종류별 크기 및 인덱스</a:t>
              </a:r>
              <a:endParaRPr lang="en-US" altLang="ko-KR" sz="18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AC5D18-F09B-40BC-A5AB-7D054D71FB54}"/>
                </a:ext>
              </a:extLst>
            </p:cNvPr>
            <p:cNvSpPr/>
            <p:nvPr/>
          </p:nvSpPr>
          <p:spPr>
            <a:xfrm>
              <a:off x="7402405" y="4050920"/>
              <a:ext cx="54416" cy="431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5F5552-670B-436A-B3F1-70B0BE6DC91B}"/>
              </a:ext>
            </a:extLst>
          </p:cNvPr>
          <p:cNvGrpSpPr/>
          <p:nvPr/>
        </p:nvGrpSpPr>
        <p:grpSpPr>
          <a:xfrm>
            <a:off x="371555" y="5438816"/>
            <a:ext cx="6394204" cy="1165290"/>
            <a:chOff x="5897079" y="4881504"/>
            <a:chExt cx="6394204" cy="11652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B9AB97-CBDD-4317-ADC7-D25B5F8C185C}"/>
                </a:ext>
              </a:extLst>
            </p:cNvPr>
            <p:cNvGrpSpPr/>
            <p:nvPr/>
          </p:nvGrpSpPr>
          <p:grpSpPr>
            <a:xfrm>
              <a:off x="5897079" y="4943567"/>
              <a:ext cx="5824330" cy="431432"/>
              <a:chOff x="5940218" y="5141111"/>
              <a:chExt cx="5824330" cy="4314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79E680-9963-4A13-A033-ABD607055F40}"/>
                  </a:ext>
                </a:extLst>
              </p:cNvPr>
              <p:cNvSpPr/>
              <p:nvPr/>
            </p:nvSpPr>
            <p:spPr>
              <a:xfrm>
                <a:off x="5940218" y="5141111"/>
                <a:ext cx="5824330" cy="4314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68807F7-9C9D-424E-8373-715EA47FDA66}"/>
                  </a:ext>
                </a:extLst>
              </p:cNvPr>
              <p:cNvSpPr/>
              <p:nvPr/>
            </p:nvSpPr>
            <p:spPr>
              <a:xfrm>
                <a:off x="5983357" y="5197801"/>
                <a:ext cx="5738052" cy="318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B0565B-7383-4906-A142-E103848C080E}"/>
                </a:ext>
              </a:extLst>
            </p:cNvPr>
            <p:cNvGrpSpPr/>
            <p:nvPr/>
          </p:nvGrpSpPr>
          <p:grpSpPr>
            <a:xfrm>
              <a:off x="10999196" y="4881504"/>
              <a:ext cx="1292087" cy="961673"/>
              <a:chOff x="10586542" y="4867591"/>
              <a:chExt cx="1292087" cy="961673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34CCA7-B718-4997-9D4B-188654AF1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2586" y="4867591"/>
                <a:ext cx="0" cy="69267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873824-BDBC-4056-90EA-B0B7B8A7F79D}"/>
                  </a:ext>
                </a:extLst>
              </p:cNvPr>
              <p:cNvSpPr txBox="1"/>
              <p:nvPr/>
            </p:nvSpPr>
            <p:spPr>
              <a:xfrm>
                <a:off x="10586542" y="5552265"/>
                <a:ext cx="1292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/>
                  <a:t>MAX_CLIENTS</a:t>
                </a:r>
                <a:endParaRPr lang="ko-KR" altLang="en-US" sz="120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086DC2-C2DB-46E4-B517-1BA31B98AC51}"/>
                </a:ext>
              </a:extLst>
            </p:cNvPr>
            <p:cNvSpPr txBox="1"/>
            <p:nvPr/>
          </p:nvSpPr>
          <p:spPr>
            <a:xfrm>
              <a:off x="10999195" y="5769795"/>
              <a:ext cx="12920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MAX_OBJECTS</a:t>
              </a:r>
              <a:endParaRPr lang="ko-KR" altLang="en-US" sz="120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FF838E24-605B-48AA-930C-3E41B559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76" y="2481548"/>
            <a:ext cx="3467100" cy="7334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04344E3-18A2-4015-AEF6-951AD8AB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3" y="4606853"/>
            <a:ext cx="5153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162784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9684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DBBBA0-A715-4CD8-8CDB-801E227ED4E4}"/>
              </a:ext>
            </a:extLst>
          </p:cNvPr>
          <p:cNvSpPr/>
          <p:nvPr/>
        </p:nvSpPr>
        <p:spPr>
          <a:xfrm>
            <a:off x="3601068" y="4368175"/>
            <a:ext cx="1994267" cy="2177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00773A-9FE2-40D6-99A7-DD12FA00E15B}"/>
              </a:ext>
            </a:extLst>
          </p:cNvPr>
          <p:cNvSpPr/>
          <p:nvPr/>
        </p:nvSpPr>
        <p:spPr>
          <a:xfrm>
            <a:off x="974886" y="4264226"/>
            <a:ext cx="2033776" cy="2489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646BCD-D3BF-460A-854C-A25CBBFB5828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1991774" y="3865883"/>
            <a:ext cx="1395495" cy="39834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8929C01-DB22-4D8E-9A34-7640DB1A9B20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3387269" y="3865883"/>
            <a:ext cx="1210933" cy="50229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DF9F34-A738-433B-995A-5B20B9E3100E}"/>
              </a:ext>
            </a:extLst>
          </p:cNvPr>
          <p:cNvCxnSpPr>
            <a:cxnSpLocks/>
            <a:stCxn id="26" idx="2"/>
          </p:cNvCxnSpPr>
          <p:nvPr/>
        </p:nvCxnSpPr>
        <p:spPr>
          <a:xfrm flipH="1" flipV="1">
            <a:off x="4462756" y="4984907"/>
            <a:ext cx="135446" cy="156061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BA5F857-C088-492D-925C-01A65C65E149}"/>
              </a:ext>
            </a:extLst>
          </p:cNvPr>
          <p:cNvSpPr/>
          <p:nvPr/>
        </p:nvSpPr>
        <p:spPr>
          <a:xfrm>
            <a:off x="1991774" y="2529033"/>
            <a:ext cx="2790990" cy="1336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794404-D7DD-49AB-96C6-81D212ECD2EC}"/>
              </a:ext>
            </a:extLst>
          </p:cNvPr>
          <p:cNvCxnSpPr/>
          <p:nvPr/>
        </p:nvCxnSpPr>
        <p:spPr>
          <a:xfrm>
            <a:off x="3601069" y="4377597"/>
            <a:ext cx="1728840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2086685-2717-4DEB-AA5B-A336006D1FE1}"/>
              </a:ext>
            </a:extLst>
          </p:cNvPr>
          <p:cNvCxnSpPr>
            <a:cxnSpLocks/>
          </p:cNvCxnSpPr>
          <p:nvPr/>
        </p:nvCxnSpPr>
        <p:spPr>
          <a:xfrm flipV="1">
            <a:off x="3553643" y="4377597"/>
            <a:ext cx="1776266" cy="1033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95688D-7EF9-4DFB-90D6-8779B2046E31}"/>
              </a:ext>
            </a:extLst>
          </p:cNvPr>
          <p:cNvSpPr txBox="1"/>
          <p:nvPr/>
        </p:nvSpPr>
        <p:spPr>
          <a:xfrm>
            <a:off x="4336873" y="4754781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완성 </a:t>
            </a:r>
            <a:r>
              <a:rPr lang="en-US" altLang="ko-KR">
                <a:solidFill>
                  <a:srgbClr val="FF0000"/>
                </a:solidFill>
              </a:rPr>
              <a:t>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7B98CB6-463E-411C-BBCE-094D5C3D9213}"/>
              </a:ext>
            </a:extLst>
          </p:cNvPr>
          <p:cNvSpPr/>
          <p:nvPr/>
        </p:nvSpPr>
        <p:spPr>
          <a:xfrm>
            <a:off x="2152635" y="6386845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1E7917C-18EB-4575-B11D-E87D6D92FF92}"/>
              </a:ext>
            </a:extLst>
          </p:cNvPr>
          <p:cNvGrpSpPr/>
          <p:nvPr/>
        </p:nvGrpSpPr>
        <p:grpSpPr>
          <a:xfrm>
            <a:off x="6019859" y="4576376"/>
            <a:ext cx="6012901" cy="1387131"/>
            <a:chOff x="7354584" y="5187585"/>
            <a:chExt cx="8701631" cy="1387131"/>
          </a:xfrm>
        </p:grpSpPr>
        <p:sp>
          <p:nvSpPr>
            <p:cNvPr id="59" name="제목 1">
              <a:extLst>
                <a:ext uri="{FF2B5EF4-FFF2-40B4-BE49-F238E27FC236}">
                  <a16:creationId xmlns:a16="http://schemas.microsoft.com/office/drawing/2014/main" id="{29C5C60F-7D38-4D1E-AC13-6FFAFA2C6466}"/>
                </a:ext>
              </a:extLst>
            </p:cNvPr>
            <p:cNvSpPr txBox="1">
              <a:spLocks/>
            </p:cNvSpPr>
            <p:nvPr/>
          </p:nvSpPr>
          <p:spPr>
            <a:xfrm>
              <a:off x="7481464" y="5249153"/>
              <a:ext cx="8574751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Expand_Overlapped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en-US" altLang="ko-KR" sz="16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WSAOverlapped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를 확장한</a:t>
              </a:r>
              <a:r>
                <a:rPr lang="en-US" altLang="ko-KR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구조체</a:t>
              </a:r>
              <a:r>
                <a:rPr lang="en-US" altLang="ko-KR" sz="1600" dirty="0">
                  <a:solidFill>
                    <a:srgbClr val="7030A0"/>
                  </a:solidFill>
                  <a:latin typeface="+mn-lt"/>
                </a:rPr>
                <a:t>(</a:t>
              </a:r>
              <a:r>
                <a:rPr lang="ko-KR" altLang="en-US" sz="1600" dirty="0" err="1">
                  <a:solidFill>
                    <a:srgbClr val="7030A0"/>
                  </a:solidFill>
                  <a:latin typeface="+mn-lt"/>
                </a:rPr>
                <a:t>빼야할까</a:t>
              </a:r>
              <a:r>
                <a:rPr lang="en-US" altLang="ko-KR" sz="1600" dirty="0">
                  <a:solidFill>
                    <a:srgbClr val="7030A0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시야 내 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관리하는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CoolDownTime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쿨타임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관리하는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altLang="ko-KR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79C79B7-AD25-471B-B10A-9580D337A4A3}"/>
                </a:ext>
              </a:extLst>
            </p:cNvPr>
            <p:cNvSpPr/>
            <p:nvPr/>
          </p:nvSpPr>
          <p:spPr>
            <a:xfrm>
              <a:off x="7354584" y="5187585"/>
              <a:ext cx="66163" cy="1183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F01071-B3A7-4CEE-90BE-51619121B328}"/>
              </a:ext>
            </a:extLst>
          </p:cNvPr>
          <p:cNvGrpSpPr/>
          <p:nvPr/>
        </p:nvGrpSpPr>
        <p:grpSpPr>
          <a:xfrm>
            <a:off x="6019859" y="1764263"/>
            <a:ext cx="6064389" cy="2452744"/>
            <a:chOff x="7354584" y="4077946"/>
            <a:chExt cx="8776141" cy="245274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9FCF9435-C7DB-44D6-BFAC-D09C1FB29B87}"/>
                </a:ext>
              </a:extLst>
            </p:cNvPr>
            <p:cNvSpPr txBox="1">
              <a:spLocks/>
            </p:cNvSpPr>
            <p:nvPr/>
          </p:nvSpPr>
          <p:spPr>
            <a:xfrm>
              <a:off x="7555974" y="4077946"/>
              <a:ext cx="8574751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기본 오브젝트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컨테이너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정보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Client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오브젝트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SOCKET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재조합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수신 쿨타임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몬스터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기본 오브젝트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FE1B57-B75A-48F4-9C93-9C225A9AFF16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11F2865-2FA8-4870-B6F5-0FA9B33E937E}"/>
              </a:ext>
            </a:extLst>
          </p:cNvPr>
          <p:cNvSpPr/>
          <p:nvPr/>
        </p:nvSpPr>
        <p:spPr>
          <a:xfrm>
            <a:off x="1059759" y="5744540"/>
            <a:ext cx="1524380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Near_set</a:t>
            </a:r>
            <a:endParaRPr lang="ko-KR" alt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1016311" y="5177395"/>
            <a:ext cx="1950926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Network Buffer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15585" y="2996439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Cooldowntime</a:t>
            </a:r>
            <a:endParaRPr lang="ko-KR" altLang="en-US" dirty="0"/>
          </a:p>
        </p:txBody>
      </p:sp>
      <p:sp>
        <p:nvSpPr>
          <p:cNvPr id="33" name="사각형: 둥근 모서리 34">
            <a:extLst>
              <a:ext uri="{FF2B5EF4-FFF2-40B4-BE49-F238E27FC236}">
                <a16:creationId xmlns:a16="http://schemas.microsoft.com/office/drawing/2014/main" id="{5BA5F857-C088-492D-925C-01A65C65E149}"/>
              </a:ext>
            </a:extLst>
          </p:cNvPr>
          <p:cNvSpPr/>
          <p:nvPr/>
        </p:nvSpPr>
        <p:spPr>
          <a:xfrm>
            <a:off x="1991774" y="1099757"/>
            <a:ext cx="2790990" cy="1336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Object_Base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1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3655016" y="5329300"/>
            <a:ext cx="1733474" cy="594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43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16354" y="1476941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Interaction</a:t>
            </a:r>
            <a:endParaRPr lang="ko-KR" altLang="en-US" dirty="0"/>
          </a:p>
        </p:txBody>
      </p:sp>
      <p:sp>
        <p:nvSpPr>
          <p:cNvPr id="44" name="사각형: 둥근 모서리 26">
            <a:extLst>
              <a:ext uri="{FF2B5EF4-FFF2-40B4-BE49-F238E27FC236}">
                <a16:creationId xmlns:a16="http://schemas.microsoft.com/office/drawing/2014/main" id="{27E2FA3C-B0EA-40C7-817E-B339B15FBAC1}"/>
              </a:ext>
            </a:extLst>
          </p:cNvPr>
          <p:cNvSpPr/>
          <p:nvPr/>
        </p:nvSpPr>
        <p:spPr>
          <a:xfrm>
            <a:off x="2381172" y="3484911"/>
            <a:ext cx="2059814" cy="4517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Moving</a:t>
            </a:r>
            <a:endParaRPr lang="ko-KR" altLang="en-US" dirty="0"/>
          </a:p>
        </p:txBody>
      </p:sp>
      <p:sp>
        <p:nvSpPr>
          <p:cNvPr id="46" name="사각형: 둥근 모서리 77">
            <a:extLst>
              <a:ext uri="{FF2B5EF4-FFF2-40B4-BE49-F238E27FC236}">
                <a16:creationId xmlns:a16="http://schemas.microsoft.com/office/drawing/2014/main" id="{694D4A3C-9CC3-4F0F-953A-608B917CF0D5}"/>
              </a:ext>
            </a:extLst>
          </p:cNvPr>
          <p:cNvSpPr/>
          <p:nvPr/>
        </p:nvSpPr>
        <p:spPr>
          <a:xfrm>
            <a:off x="2133129" y="1976648"/>
            <a:ext cx="2581691" cy="41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Expand_Overlapped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9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E6082-926E-4D48-967C-F203A48D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4" y="5275661"/>
            <a:ext cx="4124325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1D307E-CDFC-4203-A29B-3CDC3021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50" y="1996531"/>
            <a:ext cx="3038475" cy="86677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74F1DE5-218A-407F-9506-968C26760A3B}"/>
              </a:ext>
            </a:extLst>
          </p:cNvPr>
          <p:cNvGrpSpPr/>
          <p:nvPr/>
        </p:nvGrpSpPr>
        <p:grpSpPr>
          <a:xfrm>
            <a:off x="4454231" y="1719277"/>
            <a:ext cx="7450832" cy="3121663"/>
            <a:chOff x="7509684" y="3174309"/>
            <a:chExt cx="7450832" cy="3121663"/>
          </a:xfrm>
        </p:grpSpPr>
        <p:sp>
          <p:nvSpPr>
            <p:cNvPr id="38" name="제목 1">
              <a:extLst>
                <a:ext uri="{FF2B5EF4-FFF2-40B4-BE49-F238E27FC236}">
                  <a16:creationId xmlns:a16="http://schemas.microsoft.com/office/drawing/2014/main" id="{D93B9BA7-7A56-4AC4-A6E5-AE921787FF0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382948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플레이어 오브젝트와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저장하는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컨테이너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해당 오브젝트의 행동이 발생할 때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가까운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들을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대상으로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판단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하고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결과를 반영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		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대상 오브젝트를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검색하는 성능을 향상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오브젝트의 이동으로 인한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빈번한 삽입</a:t>
              </a: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&amp;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삭제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::</a:t>
              </a:r>
              <a:r>
                <a:rPr lang="en-US" altLang="ko-KR" sz="18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0591FD-0290-458F-852A-43104E213D39}"/>
                </a:ext>
              </a:extLst>
            </p:cNvPr>
            <p:cNvSpPr/>
            <p:nvPr/>
          </p:nvSpPr>
          <p:spPr>
            <a:xfrm flipH="1">
              <a:off x="7509684" y="3174309"/>
              <a:ext cx="45719" cy="3121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630B516-D7B2-4CFF-8519-AF001A3C7D5A}"/>
              </a:ext>
            </a:extLst>
          </p:cNvPr>
          <p:cNvGrpSpPr/>
          <p:nvPr/>
        </p:nvGrpSpPr>
        <p:grpSpPr>
          <a:xfrm>
            <a:off x="5042779" y="5159805"/>
            <a:ext cx="6579390" cy="1144176"/>
            <a:chOff x="7344136" y="4198389"/>
            <a:chExt cx="6579390" cy="1144176"/>
          </a:xfrm>
        </p:grpSpPr>
        <p:sp>
          <p:nvSpPr>
            <p:cNvPr id="44" name="제목 1">
              <a:extLst>
                <a:ext uri="{FF2B5EF4-FFF2-40B4-BE49-F238E27FC236}">
                  <a16:creationId xmlns:a16="http://schemas.microsoft.com/office/drawing/2014/main" id="{54D1A944-582E-48E5-92D7-CD199DD845EA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533671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행동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쿨타임</a:t>
              </a:r>
              <a:endParaRPr lang="en-US" altLang="ko-KR" sz="1800" dirty="0">
                <a:solidFill>
                  <a:srgbClr val="92D050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 (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서버에서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클라이언트의 부적절한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패킷 전송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검출</a:t>
              </a:r>
              <a:endParaRPr lang="en-US" altLang="ko-KR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예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쿨타임을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무시한 공격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정해진 이동속도를 초과한 이동 패킷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))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A271EC-D2F9-4B1E-9780-1F80022F1A80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76D8982-1E57-4B45-BB4E-2CEC61EFD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97" y="2924191"/>
            <a:ext cx="2505075" cy="173355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F430D2E-371D-4049-B2D0-A4B860C43F58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4414788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Near_set / CoolTime class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720CB76-1613-4B4A-90D0-76C7F17A5315}"/>
              </a:ext>
            </a:extLst>
          </p:cNvPr>
          <p:cNvGrpSpPr/>
          <p:nvPr/>
        </p:nvGrpSpPr>
        <p:grpSpPr>
          <a:xfrm>
            <a:off x="173254" y="633428"/>
            <a:ext cx="6950559" cy="275422"/>
            <a:chOff x="264405" y="648098"/>
            <a:chExt cx="4516916" cy="27542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F92529E-D7B5-4481-BBB8-7E77AC494B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F5A88751-B138-44F3-B98B-8013A1CE35FA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54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396890" y="2981341"/>
            <a:ext cx="5982158" cy="1436535"/>
            <a:chOff x="7394324" y="4008981"/>
            <a:chExt cx="5982158" cy="1436535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5885012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갖는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월드 내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이동을 판단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하기위해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파일 입출력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통해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hight_map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생성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94324" y="4008981"/>
              <a:ext cx="45719" cy="1436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82166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417937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82FCAE25-8C51-4FED-BC0F-6F895881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14" y="1817701"/>
            <a:ext cx="1762125" cy="676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0333691-42C5-4170-AD9F-55452F6F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2" y="2836257"/>
            <a:ext cx="4362450" cy="2790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6057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363A2-8D8C-46AA-9207-1C6D8698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05" y="2924126"/>
            <a:ext cx="5278244" cy="33004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563856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[Client program] Terrain_Manager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817433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4BCEB78A-C40A-457B-84CC-BAF3ADC9417D}"/>
              </a:ext>
            </a:extLst>
          </p:cNvPr>
          <p:cNvSpPr txBox="1">
            <a:spLocks/>
          </p:cNvSpPr>
          <p:nvPr/>
        </p:nvSpPr>
        <p:spPr>
          <a:xfrm>
            <a:off x="173254" y="1287848"/>
            <a:ext cx="7959528" cy="91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서버와 동일한 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생성</a:t>
            </a:r>
            <a:endParaRPr lang="en-US" altLang="ko-KR" sz="180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이용해 월드에서의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오브젝트 이동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판단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하고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배경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수정 </a:t>
            </a:r>
            <a:endParaRPr lang="en-US" altLang="ko-KR" sz="1800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577D4-6DDB-494E-B377-0D7F7C5FBCE4}"/>
              </a:ext>
            </a:extLst>
          </p:cNvPr>
          <p:cNvSpPr txBox="1"/>
          <p:nvPr/>
        </p:nvSpPr>
        <p:spPr>
          <a:xfrm>
            <a:off x="78658" y="2977166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0] = 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7E68A8-0D65-4B86-936E-6ADBE6D6FDC5}"/>
              </a:ext>
            </a:extLst>
          </p:cNvPr>
          <p:cNvSpPr/>
          <p:nvPr/>
        </p:nvSpPr>
        <p:spPr>
          <a:xfrm>
            <a:off x="5391549" y="3121660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8B966F8-F89B-44D9-818F-5CEBFE06869C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5084567" y="3146443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F5DE370-8D87-457E-AD90-EE0410E353B5}"/>
              </a:ext>
            </a:extLst>
          </p:cNvPr>
          <p:cNvGrpSpPr/>
          <p:nvPr/>
        </p:nvGrpSpPr>
        <p:grpSpPr>
          <a:xfrm>
            <a:off x="5245776" y="4403093"/>
            <a:ext cx="2480599" cy="292735"/>
            <a:chOff x="6389669" y="4551157"/>
            <a:chExt cx="2354343" cy="292735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DF6BB46-0C61-42D7-9FFA-91CD37FD5DB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7913107B-E8B3-48EE-BC31-EF3081D05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3387C41-6D82-4B19-ABDD-987053FB3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ABE255-A67A-40EC-891E-8CE2182BDAB5}"/>
              </a:ext>
            </a:extLst>
          </p:cNvPr>
          <p:cNvGrpSpPr/>
          <p:nvPr/>
        </p:nvGrpSpPr>
        <p:grpSpPr>
          <a:xfrm rot="16200000">
            <a:off x="7129109" y="3532904"/>
            <a:ext cx="1487270" cy="292735"/>
            <a:chOff x="6389669" y="4551157"/>
            <a:chExt cx="2354343" cy="29273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D12542C-518E-44A2-B1DF-FE3BD811576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31F2D51-4A23-42BD-BAFC-39769A366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FD43325-B189-43F4-B372-EFA9B35BD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F813B2E-8059-437E-844C-7BC0263D1777}"/>
              </a:ext>
            </a:extLst>
          </p:cNvPr>
          <p:cNvGrpSpPr/>
          <p:nvPr/>
        </p:nvGrpSpPr>
        <p:grpSpPr>
          <a:xfrm rot="16200000">
            <a:off x="7112779" y="5348583"/>
            <a:ext cx="1519927" cy="292735"/>
            <a:chOff x="6389669" y="4551157"/>
            <a:chExt cx="2354343" cy="292735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8107CAC-85AC-43F9-B2DC-C5E635AD52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1D86001-8D74-43E6-B0EA-981600B81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E4DE17-1C85-4779-8B4A-89EEA0B47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FCFB47A-A10B-4161-ABE6-722FC81FE7D9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99529" y="2670448"/>
            <a:ext cx="1876042" cy="8946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7633FF1-181C-4A37-A2CB-22F12C953665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69001" y="2670448"/>
            <a:ext cx="1906570" cy="289368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388C90-5F63-4F28-8BB5-9628F2F256D4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9180969" y="4567724"/>
            <a:ext cx="382566" cy="181090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0215096-F3C3-4025-BD3C-3C25C402DB8D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6322143" y="4562060"/>
            <a:ext cx="3241392" cy="1816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D6997D-79D8-40F5-8278-F51638B8D9D1}"/>
              </a:ext>
            </a:extLst>
          </p:cNvPr>
          <p:cNvSpPr txBox="1"/>
          <p:nvPr/>
        </p:nvSpPr>
        <p:spPr>
          <a:xfrm>
            <a:off x="8116372" y="2331894"/>
            <a:ext cx="331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CLIENT_VIEW_SIZE_WIDTH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43EB9A-29D3-44AD-BF46-C37CB0655F58}"/>
              </a:ext>
            </a:extLst>
          </p:cNvPr>
          <p:cNvSpPr txBox="1"/>
          <p:nvPr/>
        </p:nvSpPr>
        <p:spPr>
          <a:xfrm>
            <a:off x="8019110" y="6378630"/>
            <a:ext cx="308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CLIENT_VIEW_SIZE_HIGHT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66D903-F99D-4BD9-8D63-77CAE154A968}"/>
              </a:ext>
            </a:extLst>
          </p:cNvPr>
          <p:cNvGrpSpPr/>
          <p:nvPr/>
        </p:nvGrpSpPr>
        <p:grpSpPr>
          <a:xfrm>
            <a:off x="8026258" y="4415426"/>
            <a:ext cx="2494498" cy="292735"/>
            <a:chOff x="6389669" y="4551157"/>
            <a:chExt cx="2354343" cy="29273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8C0426A-48A6-43CD-9C06-D6B5AF12B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FC74FB5-CD3D-4794-9687-FAACB248B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A04064-AC4E-4059-A94B-107B36D80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C3B1B9-9747-4EF3-BAC6-AD65E46F63CD}"/>
              </a:ext>
            </a:extLst>
          </p:cNvPr>
          <p:cNvSpPr txBox="1"/>
          <p:nvPr/>
        </p:nvSpPr>
        <p:spPr>
          <a:xfrm>
            <a:off x="90991" y="3503902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1] = 1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F25248-745B-4AAD-8E2C-B961878CB9E9}"/>
              </a:ext>
            </a:extLst>
          </p:cNvPr>
          <p:cNvSpPr/>
          <p:nvPr/>
        </p:nvSpPr>
        <p:spPr>
          <a:xfrm>
            <a:off x="5403882" y="364839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56CE271-1B36-4A46-8D80-FE7D8DA6180A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5096900" y="3673179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E090ACC-02D8-4C69-BA6A-820FA521433B}"/>
              </a:ext>
            </a:extLst>
          </p:cNvPr>
          <p:cNvSpPr txBox="1"/>
          <p:nvPr/>
        </p:nvSpPr>
        <p:spPr>
          <a:xfrm>
            <a:off x="83043" y="4032475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2] = 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618188-8174-43FE-895F-058D44472069}"/>
              </a:ext>
            </a:extLst>
          </p:cNvPr>
          <p:cNvSpPr/>
          <p:nvPr/>
        </p:nvSpPr>
        <p:spPr>
          <a:xfrm>
            <a:off x="5395934" y="4176969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110DBB-F3C5-48AD-A877-38EBE407534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5088952" y="4201752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6CFED28-D5E0-45B1-A171-B7AB0BFC388B}"/>
              </a:ext>
            </a:extLst>
          </p:cNvPr>
          <p:cNvSpPr txBox="1"/>
          <p:nvPr/>
        </p:nvSpPr>
        <p:spPr>
          <a:xfrm>
            <a:off x="78658" y="4565711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3] = 3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2F2D6EE-29CA-4568-AB28-A6ECE37A5B45}"/>
              </a:ext>
            </a:extLst>
          </p:cNvPr>
          <p:cNvSpPr/>
          <p:nvPr/>
        </p:nvSpPr>
        <p:spPr>
          <a:xfrm>
            <a:off x="5391549" y="4710205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A517F2A-6079-4493-BCB9-85AF37D3406A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5084567" y="4734988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B84A7B5-7F89-4069-AE42-68F11850782B}"/>
              </a:ext>
            </a:extLst>
          </p:cNvPr>
          <p:cNvSpPr txBox="1"/>
          <p:nvPr/>
        </p:nvSpPr>
        <p:spPr>
          <a:xfrm>
            <a:off x="75727" y="5619042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5] = 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7125ED1-E5B9-4F23-A8CD-BE881E8A6756}"/>
              </a:ext>
            </a:extLst>
          </p:cNvPr>
          <p:cNvSpPr/>
          <p:nvPr/>
        </p:nvSpPr>
        <p:spPr>
          <a:xfrm>
            <a:off x="5388618" y="5763536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E317F25-5F4C-4CD8-B807-AB54094FD700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5081636" y="5788319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AD3DD2-AEDE-4A4E-B74E-04348DF11511}"/>
              </a:ext>
            </a:extLst>
          </p:cNvPr>
          <p:cNvSpPr txBox="1"/>
          <p:nvPr/>
        </p:nvSpPr>
        <p:spPr>
          <a:xfrm>
            <a:off x="68412" y="5067977"/>
            <a:ext cx="5005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hight_map[n + WORLD_MAP_SIZE_WIDTH * 4] = 4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2300CF-1021-49E7-923C-1BFD5BD94551}"/>
              </a:ext>
            </a:extLst>
          </p:cNvPr>
          <p:cNvSpPr/>
          <p:nvPr/>
        </p:nvSpPr>
        <p:spPr>
          <a:xfrm>
            <a:off x="5381303" y="5212471"/>
            <a:ext cx="261840" cy="2530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DADF63F-30DC-4BDF-BBF8-99F9F0AE5B6A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5074321" y="5237254"/>
            <a:ext cx="306982" cy="101765"/>
          </a:xfrm>
          <a:prstGeom prst="straightConnector1">
            <a:avLst/>
          </a:prstGeom>
          <a:ln w="190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33719-4EF6-445B-81D9-EED78CA1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2" y="700774"/>
            <a:ext cx="4524193" cy="545645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6725194" y="3596088"/>
            <a:ext cx="4924900" cy="2194788"/>
            <a:chOff x="7367437" y="3636619"/>
            <a:chExt cx="4924900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8008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한국게임학회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 및 작성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2019.12 ~ 2021.2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참여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8AEAD-8D1F-4391-B730-92FF3DCE5BB4}"/>
              </a:ext>
            </a:extLst>
          </p:cNvPr>
          <p:cNvSpPr txBox="1"/>
          <p:nvPr/>
        </p:nvSpPr>
        <p:spPr>
          <a:xfrm>
            <a:off x="1077730" y="2981902"/>
            <a:ext cx="320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(*</a:t>
            </a:r>
            <a:r>
              <a:rPr lang="ko-KR" altLang="en-US">
                <a:solidFill>
                  <a:srgbClr val="FF0000"/>
                </a:solidFill>
              </a:rPr>
              <a:t>학회에 실린 논문으로 수정</a:t>
            </a:r>
            <a:r>
              <a:rPr lang="en-US" altLang="ko-KR">
                <a:solidFill>
                  <a:srgbClr val="FF0000"/>
                </a:solidFill>
              </a:rPr>
              <a:t>*)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6647063" y="3981911"/>
            <a:ext cx="5306518" cy="2514112"/>
            <a:chOff x="7475300" y="2726912"/>
            <a:chExt cx="5306518" cy="2514112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1020" y="2726912"/>
              <a:ext cx="5260798" cy="25141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월드를 나눈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단위 섹터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 내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저장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- class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Near_set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			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begin()/end()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75300" y="2820433"/>
              <a:ext cx="45719" cy="2327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AB8350-21E6-4D4B-8642-CD2F5527C60D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C37EB9BB-06B5-4595-96BC-0CA7C8CF5287}"/>
              </a:ext>
            </a:extLst>
          </p:cNvPr>
          <p:cNvSpPr txBox="1">
            <a:spLocks/>
          </p:cNvSpPr>
          <p:nvPr/>
        </p:nvSpPr>
        <p:spPr>
          <a:xfrm>
            <a:off x="2709026" y="156818"/>
            <a:ext cx="32164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Sector_Manager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38904B-C55A-424A-AAD6-0C28E41E780C}"/>
              </a:ext>
            </a:extLst>
          </p:cNvPr>
          <p:cNvGrpSpPr/>
          <p:nvPr/>
        </p:nvGrpSpPr>
        <p:grpSpPr>
          <a:xfrm>
            <a:off x="173255" y="633428"/>
            <a:ext cx="5752186" cy="275422"/>
            <a:chOff x="264405" y="648098"/>
            <a:chExt cx="4516916" cy="275422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006828A-7A45-4379-841B-0E7FD4DFB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B7F95FDA-4987-426D-8A18-3ED7BB878CBD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53D408-0D4A-4608-9EDF-5F055025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40" y="4292481"/>
            <a:ext cx="3048000" cy="88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D051-860D-4482-A76C-D93ABB43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0" y="5409315"/>
            <a:ext cx="6153150" cy="742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7FE99F-9DCF-44B7-870D-80AFA412F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4" y="1817701"/>
            <a:ext cx="3867150" cy="7239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862360-31DA-4BB6-B82C-F023FB366439}"/>
              </a:ext>
            </a:extLst>
          </p:cNvPr>
          <p:cNvGrpSpPr/>
          <p:nvPr/>
        </p:nvGrpSpPr>
        <p:grpSpPr>
          <a:xfrm>
            <a:off x="4721329" y="1597748"/>
            <a:ext cx="7186533" cy="1900612"/>
            <a:chOff x="7091959" y="3037136"/>
            <a:chExt cx="12661837" cy="1900612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D5C812F-271F-47DE-96AA-D7B505296A30}"/>
                </a:ext>
              </a:extLst>
            </p:cNvPr>
            <p:cNvSpPr txBox="1">
              <a:spLocks/>
            </p:cNvSpPr>
            <p:nvPr/>
          </p:nvSpPr>
          <p:spPr>
            <a:xfrm>
              <a:off x="7161804" y="3037136"/>
              <a:ext cx="12591992" cy="19006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주변의 다른 오브젝트를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검색할 때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,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성능을 향상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시키기 위해 사용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오브젝트의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근접 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에서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주변 오브젝트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검색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std::array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모든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섹터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Generic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이용을 위해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operator[]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C9DD6-57C5-4D3A-B69F-E41C8D65CB98}"/>
                </a:ext>
              </a:extLst>
            </p:cNvPr>
            <p:cNvSpPr/>
            <p:nvPr/>
          </p:nvSpPr>
          <p:spPr>
            <a:xfrm flipH="1">
              <a:off x="7091959" y="3048542"/>
              <a:ext cx="80552" cy="1597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2A78ED9-221F-4748-8613-553C7B248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00" y="2722714"/>
            <a:ext cx="26003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253577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World_Terrain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71541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E7B7B24-2C86-410C-9DF3-61E72FEE0275}"/>
              </a:ext>
            </a:extLst>
          </p:cNvPr>
          <p:cNvSpPr/>
          <p:nvPr/>
        </p:nvSpPr>
        <p:spPr>
          <a:xfrm>
            <a:off x="4154082" y="2733114"/>
            <a:ext cx="3542834" cy="186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966D903-F99D-4BD9-8D63-77CAE154A968}"/>
              </a:ext>
            </a:extLst>
          </p:cNvPr>
          <p:cNvGrpSpPr/>
          <p:nvPr/>
        </p:nvGrpSpPr>
        <p:grpSpPr>
          <a:xfrm>
            <a:off x="4134487" y="4602676"/>
            <a:ext cx="3542835" cy="292735"/>
            <a:chOff x="6389669" y="4551157"/>
            <a:chExt cx="2354343" cy="292735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8C0426A-48A6-43CD-9C06-D6B5AF12B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FC74FB5-CD3D-4794-9687-FAACB248B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A04064-AC4E-4059-A94B-107B36D80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ABE255-A67A-40EC-891E-8CE2182BDAB5}"/>
              </a:ext>
            </a:extLst>
          </p:cNvPr>
          <p:cNvGrpSpPr/>
          <p:nvPr/>
        </p:nvGrpSpPr>
        <p:grpSpPr>
          <a:xfrm rot="16200000">
            <a:off x="6920605" y="3509424"/>
            <a:ext cx="1845357" cy="292735"/>
            <a:chOff x="6389669" y="4551157"/>
            <a:chExt cx="2354343" cy="292735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D12542C-518E-44A2-B1DF-FE3BD811576E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31F2D51-4A23-42BD-BAFC-39769A366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FD43325-B189-43F4-B372-EFA9B35BD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1D6997D-79D8-40F5-8278-F51638B8D9D1}"/>
              </a:ext>
            </a:extLst>
          </p:cNvPr>
          <p:cNvSpPr txBox="1"/>
          <p:nvPr/>
        </p:nvSpPr>
        <p:spPr>
          <a:xfrm>
            <a:off x="4203158" y="488044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43EB9A-29D3-44AD-BF46-C37CB0655F58}"/>
              </a:ext>
            </a:extLst>
          </p:cNvPr>
          <p:cNvSpPr txBox="1"/>
          <p:nvPr/>
        </p:nvSpPr>
        <p:spPr>
          <a:xfrm>
            <a:off x="7847024" y="3481901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64EE08E9-6B8E-478B-BF6B-5BF8CB39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2" y="5679289"/>
            <a:ext cx="3619500" cy="36195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9223A207-86B9-445D-8449-066700E6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5" y="6252819"/>
            <a:ext cx="3724275" cy="381000"/>
          </a:xfrm>
          <a:prstGeom prst="rect">
            <a:avLst/>
          </a:prstGeom>
        </p:spPr>
      </p:pic>
      <p:sp>
        <p:nvSpPr>
          <p:cNvPr id="128" name="제목 1">
            <a:extLst>
              <a:ext uri="{FF2B5EF4-FFF2-40B4-BE49-F238E27FC236}">
                <a16:creationId xmlns:a16="http://schemas.microsoft.com/office/drawing/2014/main" id="{F2CB1F4B-B799-42F8-9058-45609FB2A33C}"/>
              </a:ext>
            </a:extLst>
          </p:cNvPr>
          <p:cNvSpPr txBox="1">
            <a:spLocks/>
          </p:cNvSpPr>
          <p:nvPr/>
        </p:nvSpPr>
        <p:spPr>
          <a:xfrm>
            <a:off x="10521534" y="5033088"/>
            <a:ext cx="1418878" cy="39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(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m )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9D2645F-490A-4CB0-83A4-739A420AC041}"/>
              </a:ext>
            </a:extLst>
          </p:cNvPr>
          <p:cNvSpPr/>
          <p:nvPr/>
        </p:nvSpPr>
        <p:spPr>
          <a:xfrm>
            <a:off x="4146599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195F27C-86A8-4896-9B98-490DA4FDB93A}"/>
              </a:ext>
            </a:extLst>
          </p:cNvPr>
          <p:cNvSpPr/>
          <p:nvPr/>
        </p:nvSpPr>
        <p:spPr>
          <a:xfrm>
            <a:off x="4408113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DBEA04-EAE8-4710-8892-018CD3F416B6}"/>
              </a:ext>
            </a:extLst>
          </p:cNvPr>
          <p:cNvSpPr/>
          <p:nvPr/>
        </p:nvSpPr>
        <p:spPr>
          <a:xfrm>
            <a:off x="4674176" y="2739216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D95D41-4E5F-4C83-9131-0062A20D62B1}"/>
              </a:ext>
            </a:extLst>
          </p:cNvPr>
          <p:cNvSpPr/>
          <p:nvPr/>
        </p:nvSpPr>
        <p:spPr>
          <a:xfrm>
            <a:off x="6899097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8C6226F-FA48-4F29-ACE9-118C266AD145}"/>
              </a:ext>
            </a:extLst>
          </p:cNvPr>
          <p:cNvSpPr/>
          <p:nvPr/>
        </p:nvSpPr>
        <p:spPr>
          <a:xfrm>
            <a:off x="7160611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F6939B3-18EA-4254-8D41-3F3998156E89}"/>
              </a:ext>
            </a:extLst>
          </p:cNvPr>
          <p:cNvSpPr/>
          <p:nvPr/>
        </p:nvSpPr>
        <p:spPr>
          <a:xfrm>
            <a:off x="7426674" y="273311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CD2E1C1-D9E3-4B6B-B954-5C310723E48C}"/>
              </a:ext>
            </a:extLst>
          </p:cNvPr>
          <p:cNvSpPr/>
          <p:nvPr/>
        </p:nvSpPr>
        <p:spPr>
          <a:xfrm>
            <a:off x="6900229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CC96F2D-FC4F-47F6-A630-54DC595016FD}"/>
              </a:ext>
            </a:extLst>
          </p:cNvPr>
          <p:cNvSpPr/>
          <p:nvPr/>
        </p:nvSpPr>
        <p:spPr>
          <a:xfrm>
            <a:off x="7161743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246944E-87DA-4D47-8045-382F7C3F99C6}"/>
              </a:ext>
            </a:extLst>
          </p:cNvPr>
          <p:cNvSpPr/>
          <p:nvPr/>
        </p:nvSpPr>
        <p:spPr>
          <a:xfrm>
            <a:off x="7427806" y="300600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814E69C-295C-46DA-99CE-99C85D9C77A2}"/>
              </a:ext>
            </a:extLst>
          </p:cNvPr>
          <p:cNvSpPr/>
          <p:nvPr/>
        </p:nvSpPr>
        <p:spPr>
          <a:xfrm>
            <a:off x="6900229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E556665-34BE-4B1A-96AF-5A1C0ACD4389}"/>
              </a:ext>
            </a:extLst>
          </p:cNvPr>
          <p:cNvSpPr/>
          <p:nvPr/>
        </p:nvSpPr>
        <p:spPr>
          <a:xfrm>
            <a:off x="7161743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6020ED7-C44E-4355-B450-013C8F036936}"/>
              </a:ext>
            </a:extLst>
          </p:cNvPr>
          <p:cNvSpPr/>
          <p:nvPr/>
        </p:nvSpPr>
        <p:spPr>
          <a:xfrm>
            <a:off x="7427806" y="2868949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B80CDE6-2F78-4C7E-B3BA-41121291D0C9}"/>
              </a:ext>
            </a:extLst>
          </p:cNvPr>
          <p:cNvSpPr/>
          <p:nvPr/>
        </p:nvSpPr>
        <p:spPr>
          <a:xfrm>
            <a:off x="4146273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C92C2A3-D8F8-4866-B290-662159029B20}"/>
              </a:ext>
            </a:extLst>
          </p:cNvPr>
          <p:cNvSpPr/>
          <p:nvPr/>
        </p:nvSpPr>
        <p:spPr>
          <a:xfrm>
            <a:off x="4407787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DB41B59-BA10-4E90-9F61-A1BBDEF8B655}"/>
              </a:ext>
            </a:extLst>
          </p:cNvPr>
          <p:cNvSpPr/>
          <p:nvPr/>
        </p:nvSpPr>
        <p:spPr>
          <a:xfrm>
            <a:off x="4673850" y="3007593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E14AB59-9549-4A8B-9F4F-2C925200A417}"/>
              </a:ext>
            </a:extLst>
          </p:cNvPr>
          <p:cNvSpPr/>
          <p:nvPr/>
        </p:nvSpPr>
        <p:spPr>
          <a:xfrm>
            <a:off x="4146273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F497F2E-5196-4BB4-A5E7-03F8C714A923}"/>
              </a:ext>
            </a:extLst>
          </p:cNvPr>
          <p:cNvSpPr/>
          <p:nvPr/>
        </p:nvSpPr>
        <p:spPr>
          <a:xfrm>
            <a:off x="4407787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16E9111-E163-4C40-8160-2194716A923E}"/>
              </a:ext>
            </a:extLst>
          </p:cNvPr>
          <p:cNvSpPr/>
          <p:nvPr/>
        </p:nvSpPr>
        <p:spPr>
          <a:xfrm>
            <a:off x="4673850" y="2870538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88E830C2-F8DA-4978-A598-91C941337387}"/>
              </a:ext>
            </a:extLst>
          </p:cNvPr>
          <p:cNvSpPr/>
          <p:nvPr/>
        </p:nvSpPr>
        <p:spPr>
          <a:xfrm>
            <a:off x="507083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E5EA495E-DCF7-4313-896B-DD9C2C5F5D78}"/>
              </a:ext>
            </a:extLst>
          </p:cNvPr>
          <p:cNvSpPr/>
          <p:nvPr/>
        </p:nvSpPr>
        <p:spPr>
          <a:xfrm>
            <a:off x="520175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3CBC524-8208-41A5-A9DC-E92519336322}"/>
              </a:ext>
            </a:extLst>
          </p:cNvPr>
          <p:cNvSpPr/>
          <p:nvPr/>
        </p:nvSpPr>
        <p:spPr>
          <a:xfrm>
            <a:off x="5335163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E5719B9-44BA-4CFE-94C8-D20E60F0001A}"/>
              </a:ext>
            </a:extLst>
          </p:cNvPr>
          <p:cNvSpPr/>
          <p:nvPr/>
        </p:nvSpPr>
        <p:spPr>
          <a:xfrm>
            <a:off x="653408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7E10BA44-F7C9-4C44-A5B5-E86749FA545D}"/>
              </a:ext>
            </a:extLst>
          </p:cNvPr>
          <p:cNvSpPr/>
          <p:nvPr/>
        </p:nvSpPr>
        <p:spPr>
          <a:xfrm>
            <a:off x="666500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C1363A8-A91F-4E3E-973A-490174D3FA2A}"/>
              </a:ext>
            </a:extLst>
          </p:cNvPr>
          <p:cNvSpPr/>
          <p:nvPr/>
        </p:nvSpPr>
        <p:spPr>
          <a:xfrm>
            <a:off x="6798419" y="290689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FFD6C59-2E25-4AFF-8E68-86F4AE7B3A6E}"/>
              </a:ext>
            </a:extLst>
          </p:cNvPr>
          <p:cNvSpPr/>
          <p:nvPr/>
        </p:nvSpPr>
        <p:spPr>
          <a:xfrm>
            <a:off x="507083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31DBD9F-8F64-4892-9326-082794B03241}"/>
              </a:ext>
            </a:extLst>
          </p:cNvPr>
          <p:cNvSpPr/>
          <p:nvPr/>
        </p:nvSpPr>
        <p:spPr>
          <a:xfrm>
            <a:off x="520175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0A8A6CA-BEC7-4CCA-9819-B0AB08563BA3}"/>
              </a:ext>
            </a:extLst>
          </p:cNvPr>
          <p:cNvSpPr/>
          <p:nvPr/>
        </p:nvSpPr>
        <p:spPr>
          <a:xfrm>
            <a:off x="5335163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7AB4569-57FE-4338-8FDF-F806F5C038E4}"/>
              </a:ext>
            </a:extLst>
          </p:cNvPr>
          <p:cNvSpPr/>
          <p:nvPr/>
        </p:nvSpPr>
        <p:spPr>
          <a:xfrm>
            <a:off x="653408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CF90B498-2F1D-4ECE-88FB-911FBEB25593}"/>
              </a:ext>
            </a:extLst>
          </p:cNvPr>
          <p:cNvSpPr/>
          <p:nvPr/>
        </p:nvSpPr>
        <p:spPr>
          <a:xfrm>
            <a:off x="666500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691A2648-90FC-484A-AF04-6A9BDC8CA219}"/>
              </a:ext>
            </a:extLst>
          </p:cNvPr>
          <p:cNvSpPr/>
          <p:nvPr/>
        </p:nvSpPr>
        <p:spPr>
          <a:xfrm>
            <a:off x="6798419" y="4429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58AE8C23-6715-429D-907E-4CA709A345AA}"/>
              </a:ext>
            </a:extLst>
          </p:cNvPr>
          <p:cNvSpPr/>
          <p:nvPr/>
        </p:nvSpPr>
        <p:spPr>
          <a:xfrm>
            <a:off x="4523694" y="3214401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646FF5E8-280E-4D49-A0C9-A6E8119A3B39}"/>
              </a:ext>
            </a:extLst>
          </p:cNvPr>
          <p:cNvSpPr/>
          <p:nvPr/>
        </p:nvSpPr>
        <p:spPr>
          <a:xfrm>
            <a:off x="4523694" y="3322374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55816638-3DED-4B07-AE20-21161369423E}"/>
              </a:ext>
            </a:extLst>
          </p:cNvPr>
          <p:cNvSpPr/>
          <p:nvPr/>
        </p:nvSpPr>
        <p:spPr>
          <a:xfrm>
            <a:off x="4523694" y="3433217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9EA0D2-AD58-4D7A-9B6F-9C198C9D23B7}"/>
              </a:ext>
            </a:extLst>
          </p:cNvPr>
          <p:cNvSpPr/>
          <p:nvPr/>
        </p:nvSpPr>
        <p:spPr>
          <a:xfrm>
            <a:off x="4523694" y="381936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4405FAB-949B-4E41-8CD2-13E24CF9AF28}"/>
              </a:ext>
            </a:extLst>
          </p:cNvPr>
          <p:cNvSpPr/>
          <p:nvPr/>
        </p:nvSpPr>
        <p:spPr>
          <a:xfrm>
            <a:off x="4523694" y="3927342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4618F6D1-1ECC-4D95-8BF6-4953F01721B1}"/>
              </a:ext>
            </a:extLst>
          </p:cNvPr>
          <p:cNvSpPr/>
          <p:nvPr/>
        </p:nvSpPr>
        <p:spPr>
          <a:xfrm>
            <a:off x="4523694" y="4038185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E3457973-3691-4F0D-B55E-178180C66308}"/>
              </a:ext>
            </a:extLst>
          </p:cNvPr>
          <p:cNvSpPr/>
          <p:nvPr/>
        </p:nvSpPr>
        <p:spPr>
          <a:xfrm>
            <a:off x="7272720" y="320951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8020D35A-5E52-4536-B1DB-E64EDBE75B42}"/>
              </a:ext>
            </a:extLst>
          </p:cNvPr>
          <p:cNvSpPr/>
          <p:nvPr/>
        </p:nvSpPr>
        <p:spPr>
          <a:xfrm>
            <a:off x="7272720" y="331748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83E3653D-0BF7-47FB-96F9-BBEE0C8E94D6}"/>
              </a:ext>
            </a:extLst>
          </p:cNvPr>
          <p:cNvSpPr/>
          <p:nvPr/>
        </p:nvSpPr>
        <p:spPr>
          <a:xfrm>
            <a:off x="7272720" y="3428329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6E66E72-25B1-45E0-9992-49B6DA40B401}"/>
              </a:ext>
            </a:extLst>
          </p:cNvPr>
          <p:cNvSpPr/>
          <p:nvPr/>
        </p:nvSpPr>
        <p:spPr>
          <a:xfrm>
            <a:off x="7272720" y="3823990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E9799B21-14C2-4893-8001-35820EE868C3}"/>
              </a:ext>
            </a:extLst>
          </p:cNvPr>
          <p:cNvSpPr/>
          <p:nvPr/>
        </p:nvSpPr>
        <p:spPr>
          <a:xfrm>
            <a:off x="7272720" y="3931963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E3C78155-A308-4405-B4D4-AE50CE3D52A6}"/>
              </a:ext>
            </a:extLst>
          </p:cNvPr>
          <p:cNvSpPr/>
          <p:nvPr/>
        </p:nvSpPr>
        <p:spPr>
          <a:xfrm>
            <a:off x="7272720" y="4042806"/>
            <a:ext cx="45720" cy="4572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02" name="원호 201">
            <a:extLst>
              <a:ext uri="{FF2B5EF4-FFF2-40B4-BE49-F238E27FC236}">
                <a16:creationId xmlns:a16="http://schemas.microsoft.com/office/drawing/2014/main" id="{4D6D56A5-7A0C-408D-B29F-00BC95820A44}"/>
              </a:ext>
            </a:extLst>
          </p:cNvPr>
          <p:cNvSpPr/>
          <p:nvPr/>
        </p:nvSpPr>
        <p:spPr>
          <a:xfrm>
            <a:off x="4156337" y="2340327"/>
            <a:ext cx="3524507" cy="732521"/>
          </a:xfrm>
          <a:prstGeom prst="arc">
            <a:avLst>
              <a:gd name="adj1" fmla="val 10803812"/>
              <a:gd name="adj2" fmla="val 2158805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원호 202">
            <a:extLst>
              <a:ext uri="{FF2B5EF4-FFF2-40B4-BE49-F238E27FC236}">
                <a16:creationId xmlns:a16="http://schemas.microsoft.com/office/drawing/2014/main" id="{83BCAD2A-B480-49B5-99AC-604357CF8E66}"/>
              </a:ext>
            </a:extLst>
          </p:cNvPr>
          <p:cNvSpPr/>
          <p:nvPr/>
        </p:nvSpPr>
        <p:spPr>
          <a:xfrm>
            <a:off x="3835613" y="2741995"/>
            <a:ext cx="639551" cy="1791727"/>
          </a:xfrm>
          <a:prstGeom prst="arc">
            <a:avLst>
              <a:gd name="adj1" fmla="val 5401948"/>
              <a:gd name="adj2" fmla="val 16083888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EC52A6A-BC7B-4360-A376-5885F4019EFB}"/>
              </a:ext>
            </a:extLst>
          </p:cNvPr>
          <p:cNvSpPr/>
          <p:nvPr/>
        </p:nvSpPr>
        <p:spPr>
          <a:xfrm>
            <a:off x="3742754" y="166498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3480A3CD-A13F-4BAE-9765-247B72E32F68}"/>
              </a:ext>
            </a:extLst>
          </p:cNvPr>
          <p:cNvGrpSpPr/>
          <p:nvPr/>
        </p:nvGrpSpPr>
        <p:grpSpPr>
          <a:xfrm rot="16200000">
            <a:off x="3576816" y="1652525"/>
            <a:ext cx="131323" cy="165551"/>
            <a:chOff x="6389669" y="4551157"/>
            <a:chExt cx="2354343" cy="292735"/>
          </a:xfrm>
        </p:grpSpPr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277AE433-C021-45AF-AD41-9E83B5E923D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A6F810EE-D3B0-447D-AFEE-4A970F7ED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472EB559-CA30-4615-A1CB-5A8BD3B07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BD0824FA-010C-4A05-8EA4-CBC2CB1CB903}"/>
              </a:ext>
            </a:extLst>
          </p:cNvPr>
          <p:cNvSpPr txBox="1"/>
          <p:nvPr/>
        </p:nvSpPr>
        <p:spPr>
          <a:xfrm>
            <a:off x="173254" y="1556255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CF2F4E9D-9BB6-406C-B395-AA8C8EB273EF}"/>
              </a:ext>
            </a:extLst>
          </p:cNvPr>
          <p:cNvGrpSpPr/>
          <p:nvPr/>
        </p:nvGrpSpPr>
        <p:grpSpPr>
          <a:xfrm>
            <a:off x="3746962" y="1543832"/>
            <a:ext cx="253706" cy="113821"/>
            <a:chOff x="6389669" y="4551157"/>
            <a:chExt cx="2354343" cy="292735"/>
          </a:xfrm>
        </p:grpSpPr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1EB2B179-9694-43BF-9D62-52F25FF5FC95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BCFDFA50-EED1-4C83-BAD6-94FE3B1D9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5F7F074C-B9F1-4E70-9054-02B606B61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598C9462-10E1-4E77-A4DB-E49440C780EE}"/>
              </a:ext>
            </a:extLst>
          </p:cNvPr>
          <p:cNvSpPr txBox="1"/>
          <p:nvPr/>
        </p:nvSpPr>
        <p:spPr>
          <a:xfrm>
            <a:off x="2240014" y="1172406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C2AF7B46-211B-4F73-8572-E46B08467370}"/>
              </a:ext>
            </a:extLst>
          </p:cNvPr>
          <p:cNvSpPr/>
          <p:nvPr/>
        </p:nvSpPr>
        <p:spPr>
          <a:xfrm>
            <a:off x="6897965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4B994ADF-972F-44F1-9613-239B9D199A56}"/>
              </a:ext>
            </a:extLst>
          </p:cNvPr>
          <p:cNvSpPr/>
          <p:nvPr/>
        </p:nvSpPr>
        <p:spPr>
          <a:xfrm>
            <a:off x="7159479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95217A72-518D-434C-9902-CDE4EB3BB8AB}"/>
              </a:ext>
            </a:extLst>
          </p:cNvPr>
          <p:cNvSpPr/>
          <p:nvPr/>
        </p:nvSpPr>
        <p:spPr>
          <a:xfrm>
            <a:off x="7425542" y="4190981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DC3395B-7385-4E6F-9300-0B6EDB83EAE0}"/>
              </a:ext>
            </a:extLst>
          </p:cNvPr>
          <p:cNvSpPr/>
          <p:nvPr/>
        </p:nvSpPr>
        <p:spPr>
          <a:xfrm>
            <a:off x="6899097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6449D6A-D6B3-44EB-AC2C-E9EC20B3A466}"/>
              </a:ext>
            </a:extLst>
          </p:cNvPr>
          <p:cNvSpPr/>
          <p:nvPr/>
        </p:nvSpPr>
        <p:spPr>
          <a:xfrm>
            <a:off x="7160611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CD3A553-6FA1-42D4-91D8-041DA2B6E0A8}"/>
              </a:ext>
            </a:extLst>
          </p:cNvPr>
          <p:cNvSpPr/>
          <p:nvPr/>
        </p:nvSpPr>
        <p:spPr>
          <a:xfrm>
            <a:off x="7426674" y="4463872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F2F9A07A-CEE9-460C-B743-D9E9DBFA1E57}"/>
              </a:ext>
            </a:extLst>
          </p:cNvPr>
          <p:cNvSpPr/>
          <p:nvPr/>
        </p:nvSpPr>
        <p:spPr>
          <a:xfrm>
            <a:off x="6899097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41CE8359-26DC-4731-A3B7-7905E1660EA1}"/>
              </a:ext>
            </a:extLst>
          </p:cNvPr>
          <p:cNvSpPr/>
          <p:nvPr/>
        </p:nvSpPr>
        <p:spPr>
          <a:xfrm>
            <a:off x="7160611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EA69A4D3-7110-4527-B86B-26D0364FEEB0}"/>
              </a:ext>
            </a:extLst>
          </p:cNvPr>
          <p:cNvSpPr/>
          <p:nvPr/>
        </p:nvSpPr>
        <p:spPr>
          <a:xfrm>
            <a:off x="7426674" y="4326817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1C1E399-77BC-4AAD-B943-2772DEE628A6}"/>
              </a:ext>
            </a:extLst>
          </p:cNvPr>
          <p:cNvSpPr/>
          <p:nvPr/>
        </p:nvSpPr>
        <p:spPr>
          <a:xfrm>
            <a:off x="4162678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D947C6C-2BC5-4C26-8EC7-9693DED02B3B}"/>
              </a:ext>
            </a:extLst>
          </p:cNvPr>
          <p:cNvSpPr/>
          <p:nvPr/>
        </p:nvSpPr>
        <p:spPr>
          <a:xfrm>
            <a:off x="4424192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EB2FED8-DA76-4DA1-AF08-6DBE280FE702}"/>
              </a:ext>
            </a:extLst>
          </p:cNvPr>
          <p:cNvSpPr/>
          <p:nvPr/>
        </p:nvSpPr>
        <p:spPr>
          <a:xfrm>
            <a:off x="4690255" y="4187764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34D72DF-6492-4CF0-93FB-06E96E472935}"/>
              </a:ext>
            </a:extLst>
          </p:cNvPr>
          <p:cNvSpPr/>
          <p:nvPr/>
        </p:nvSpPr>
        <p:spPr>
          <a:xfrm>
            <a:off x="4163810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865A0DAD-ECC3-4FDA-9DDE-C980861D047E}"/>
              </a:ext>
            </a:extLst>
          </p:cNvPr>
          <p:cNvSpPr/>
          <p:nvPr/>
        </p:nvSpPr>
        <p:spPr>
          <a:xfrm>
            <a:off x="4425324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ABCF606-8ED1-4B4C-8109-17DA53B502BA}"/>
              </a:ext>
            </a:extLst>
          </p:cNvPr>
          <p:cNvSpPr/>
          <p:nvPr/>
        </p:nvSpPr>
        <p:spPr>
          <a:xfrm>
            <a:off x="4691387" y="4460655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11001E94-EBC1-4653-A157-A3D215B7269E}"/>
              </a:ext>
            </a:extLst>
          </p:cNvPr>
          <p:cNvSpPr/>
          <p:nvPr/>
        </p:nvSpPr>
        <p:spPr>
          <a:xfrm>
            <a:off x="4163810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7DD88668-6735-4D06-91D1-B5420E17A92B}"/>
              </a:ext>
            </a:extLst>
          </p:cNvPr>
          <p:cNvSpPr/>
          <p:nvPr/>
        </p:nvSpPr>
        <p:spPr>
          <a:xfrm>
            <a:off x="4425324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A36D1883-3DE5-402D-9734-E4ACF044A0FD}"/>
              </a:ext>
            </a:extLst>
          </p:cNvPr>
          <p:cNvSpPr/>
          <p:nvPr/>
        </p:nvSpPr>
        <p:spPr>
          <a:xfrm>
            <a:off x="4691387" y="4323600"/>
            <a:ext cx="261840" cy="13132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D251CB9-551C-42DE-8CB0-E31B1ACD4C74}"/>
              </a:ext>
            </a:extLst>
          </p:cNvPr>
          <p:cNvSpPr txBox="1"/>
          <p:nvPr/>
        </p:nvSpPr>
        <p:spPr>
          <a:xfrm>
            <a:off x="4075191" y="1983368"/>
            <a:ext cx="36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 </a:t>
            </a:r>
            <a:r>
              <a:rPr lang="en-US" altLang="ko-KR" sz="1600">
                <a:solidFill>
                  <a:schemeClr val="accent5">
                    <a:lumMod val="40000"/>
                    <a:lumOff val="6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313" name="그림 312">
            <a:extLst>
              <a:ext uri="{FF2B5EF4-FFF2-40B4-BE49-F238E27FC236}">
                <a16:creationId xmlns:a16="http://schemas.microsoft.com/office/drawing/2014/main" id="{A12C947F-1D38-4826-9796-41A1F553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08" y="5506211"/>
            <a:ext cx="6915150" cy="1219200"/>
          </a:xfrm>
          <a:prstGeom prst="rect">
            <a:avLst/>
          </a:prstGeom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F3F8B1C6-1F73-46BB-95CB-8D13AD4782FA}"/>
              </a:ext>
            </a:extLst>
          </p:cNvPr>
          <p:cNvSpPr txBox="1"/>
          <p:nvPr/>
        </p:nvSpPr>
        <p:spPr>
          <a:xfrm>
            <a:off x="351642" y="3426756"/>
            <a:ext cx="354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WORLD_</a:t>
            </a:r>
            <a:r>
              <a:rPr lang="en-US" altLang="ko-KR" sz="1600">
                <a:solidFill>
                  <a:schemeClr val="accent2">
                    <a:lumMod val="40000"/>
                    <a:lumOff val="6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_NUM_</a:t>
            </a:r>
            <a:r>
              <a:rPr lang="en-US" altLang="ko-KR" sz="1600">
                <a:solidFill>
                  <a:schemeClr val="accent4">
                    <a:lumMod val="40000"/>
                    <a:lumOff val="6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9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364742" y="2263007"/>
            <a:ext cx="7573009" cy="3460061"/>
            <a:chOff x="7428412" y="5059572"/>
            <a:chExt cx="7573009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 컨테이너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 가능한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사용 가능한 컨테이너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index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검색없이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확인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사용으로 인한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오버헤드를 해소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tbb::concurrent_queue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Pop()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로그인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클라이언트가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사용할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반환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Push()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로그아웃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한 클라이언트의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index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저장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Login_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9C34F6-DD64-49D5-9CBF-EA078E70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8" y="1856293"/>
            <a:ext cx="3048000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D3DF21-1002-4549-9AB3-14ED11B0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820803"/>
            <a:ext cx="32385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4268358" y="1507536"/>
            <a:ext cx="7669393" cy="1704754"/>
            <a:chOff x="7332028" y="5059572"/>
            <a:chExt cx="7669393" cy="170475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7476612" cy="17047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시간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을 관리하는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클라이언트와 서버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시간을 동기화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타이머를 설정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해 지정한 시간에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이벤트를 실행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이벤트를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순서로 저장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std::priority_queue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332028" y="5059573"/>
              <a:ext cx="50663" cy="17047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C545419-3035-414A-B5D3-0063904D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8" y="1817701"/>
            <a:ext cx="2619375" cy="88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EDE1E9-CA82-4DAF-94F3-26C64BA9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3" y="4534351"/>
            <a:ext cx="4667250" cy="90487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226580-E158-402C-8113-379C60E06259}"/>
              </a:ext>
            </a:extLst>
          </p:cNvPr>
          <p:cNvGrpSpPr/>
          <p:nvPr/>
        </p:nvGrpSpPr>
        <p:grpSpPr>
          <a:xfrm>
            <a:off x="5340785" y="4664718"/>
            <a:ext cx="6596966" cy="1349752"/>
            <a:chOff x="7336973" y="5059572"/>
            <a:chExt cx="6596966" cy="1349752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71631AE7-9E82-401D-B186-8383F6DEC6DD}"/>
                </a:ext>
              </a:extLst>
            </p:cNvPr>
            <p:cNvSpPr txBox="1">
              <a:spLocks/>
            </p:cNvSpPr>
            <p:nvPr/>
          </p:nvSpPr>
          <p:spPr>
            <a:xfrm>
              <a:off x="7524809" y="5059572"/>
              <a:ext cx="6409130" cy="13497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갖는 구조체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이벤트의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실행 시간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종류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가짐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종류에 따라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정보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가 바뀌기 때문에 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할당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해서 사용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이벤트가 </a:t>
              </a:r>
              <a:r>
                <a:rPr lang="ko-KR" altLang="en-US" sz="18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실행 시간으로 정렬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되도록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operator&lt;</a:t>
              </a:r>
              <a:r>
                <a:rPr lang="ko-KR" altLang="en-US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9DE424-6827-4F7F-A822-B4A8C27D3816}"/>
                </a:ext>
              </a:extLst>
            </p:cNvPr>
            <p:cNvSpPr/>
            <p:nvPr/>
          </p:nvSpPr>
          <p:spPr>
            <a:xfrm flipH="1">
              <a:off x="7336973" y="5059573"/>
              <a:ext cx="45719" cy="1349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8EF4F12-8C81-4174-A78C-2620D5F4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47" y="5596163"/>
            <a:ext cx="3190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07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5195170" y="1752244"/>
            <a:ext cx="6562937" cy="3460061"/>
            <a:chOff x="7428412" y="5059572"/>
            <a:chExt cx="6562937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6466541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EVENT_MOVE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오브젝트 이동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이벤트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Event Detail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7FA3BF2-6D9C-494B-8E82-A961788F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1" y="2824797"/>
            <a:ext cx="4410075" cy="6953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7A39DB-CC6C-4848-B3F4-FB911E63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2" y="1514119"/>
            <a:ext cx="29241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7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9C23D-9BAD-4FAE-813A-4D8585774B4F}"/>
              </a:ext>
            </a:extLst>
          </p:cNvPr>
          <p:cNvGrpSpPr/>
          <p:nvPr/>
        </p:nvGrpSpPr>
        <p:grpSpPr>
          <a:xfrm>
            <a:off x="7423584" y="2006630"/>
            <a:ext cx="4595161" cy="3460061"/>
            <a:chOff x="7428411" y="5059572"/>
            <a:chExt cx="4241376" cy="3460061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414497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패킷 생성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클라이언트에게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송신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하는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Mgr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 flipH="1">
              <a:off x="7428411" y="5986536"/>
              <a:ext cx="45720" cy="1606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777374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Send_</a:t>
            </a:r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Manager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531314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BC8F4B-5F71-4356-97B9-30ED0A7D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4" y="2336485"/>
            <a:ext cx="7115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5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3847902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944245-F1D5-44DE-B965-7A5DE8C1AD08}"/>
              </a:ext>
            </a:extLst>
          </p:cNvPr>
          <p:cNvGrpSpPr/>
          <p:nvPr/>
        </p:nvGrpSpPr>
        <p:grpSpPr>
          <a:xfrm>
            <a:off x="1133850" y="5964658"/>
            <a:ext cx="3880064" cy="503046"/>
            <a:chOff x="8218867" y="4530554"/>
            <a:chExt cx="6146328" cy="503046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B6F4A27B-35E9-442C-8DBA-0A9E60A0CAA2}"/>
                </a:ext>
              </a:extLst>
            </p:cNvPr>
            <p:cNvSpPr txBox="1">
              <a:spLocks/>
            </p:cNvSpPr>
            <p:nvPr/>
          </p:nvSpPr>
          <p:spPr>
            <a:xfrm>
              <a:off x="8218867" y="4530554"/>
              <a:ext cx="6073907" cy="50304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using 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키워드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가독성 향상</a:t>
              </a:r>
              <a:endPara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F001B8-B01A-4644-AB27-A1AB1D0A4A8C}"/>
                </a:ext>
              </a:extLst>
            </p:cNvPr>
            <p:cNvSpPr/>
            <p:nvPr/>
          </p:nvSpPr>
          <p:spPr>
            <a:xfrm>
              <a:off x="14292772" y="4530554"/>
              <a:ext cx="72423" cy="503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E13CAB-7C82-4A22-9D8C-B03F342C9666}"/>
              </a:ext>
            </a:extLst>
          </p:cNvPr>
          <p:cNvGrpSpPr/>
          <p:nvPr/>
        </p:nvGrpSpPr>
        <p:grpSpPr>
          <a:xfrm>
            <a:off x="4935728" y="1665170"/>
            <a:ext cx="6807023" cy="2050556"/>
            <a:chOff x="7349923" y="4122405"/>
            <a:chExt cx="6044400" cy="2050556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D97CD13E-B15A-4E6B-9799-21D9D5C6FB27}"/>
                </a:ext>
              </a:extLst>
            </p:cNvPr>
            <p:cNvSpPr txBox="1">
              <a:spLocks/>
            </p:cNvSpPr>
            <p:nvPr/>
          </p:nvSpPr>
          <p:spPr>
            <a:xfrm>
              <a:off x="7476580" y="4122405"/>
              <a:ext cx="5917743" cy="205055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IOCP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통신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하고 게임 내 </a:t>
              </a:r>
              <a:r>
                <a:rPr lang="ko-KR" altLang="en-US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컨텐츠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 실행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GetQueuedCompletionStatus()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실행하는 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	</a:t>
              </a:r>
              <a:r>
                <a:rPr lang="ko-KR" altLang="en-US" sz="18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스레드를 관리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하기 위해 </a:t>
              </a:r>
              <a:r>
                <a:rPr lang="en-US" altLang="ko-KR" sz="18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std::vector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5419D0-0CFA-4D18-990B-D86BF06065B8}"/>
                </a:ext>
              </a:extLst>
            </p:cNvPr>
            <p:cNvSpPr/>
            <p:nvPr/>
          </p:nvSpPr>
          <p:spPr>
            <a:xfrm flipH="1">
              <a:off x="7349923" y="4122405"/>
              <a:ext cx="45719" cy="2050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72190DC-225A-4FEE-920D-18EE6ECA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0" y="1439624"/>
            <a:ext cx="3486150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24E242-6BC9-4FF4-A944-179EE877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55" y="3717502"/>
            <a:ext cx="6029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6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0A756-A295-433D-8D45-8C5A74F6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7" y="3186644"/>
            <a:ext cx="4838700" cy="1609725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7" y="156818"/>
            <a:ext cx="3304498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8480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E1737C-8DA5-4128-9E15-C71653BA441C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035287" y="1876309"/>
            <a:ext cx="865310" cy="171029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id="{CBB5C528-3FAE-4806-B6EA-A33EA0D90757}"/>
              </a:ext>
            </a:extLst>
          </p:cNvPr>
          <p:cNvSpPr txBox="1">
            <a:spLocks/>
          </p:cNvSpPr>
          <p:nvPr/>
        </p:nvSpPr>
        <p:spPr>
          <a:xfrm>
            <a:off x="4900597" y="1423871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Login_Manager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사용 가능한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index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(0~MAX_CLIENTS)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추가 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F185F3-47F3-4779-ACBD-B9C610A97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67" y="945455"/>
            <a:ext cx="3038475" cy="90487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CBC3F33E-5F99-4E68-A8F5-43E5306E30F0}"/>
              </a:ext>
            </a:extLst>
          </p:cNvPr>
          <p:cNvSpPr txBox="1">
            <a:spLocks/>
          </p:cNvSpPr>
          <p:nvPr/>
        </p:nvSpPr>
        <p:spPr>
          <a:xfrm>
            <a:off x="173255" y="981351"/>
            <a:ext cx="3511516" cy="503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Mgr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싱글톤 객체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로 생성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CA3ABF8A-AEA4-4807-B866-47623EFA697D}"/>
              </a:ext>
            </a:extLst>
          </p:cNvPr>
          <p:cNvSpPr txBox="1">
            <a:spLocks/>
          </p:cNvSpPr>
          <p:nvPr/>
        </p:nvSpPr>
        <p:spPr>
          <a:xfrm>
            <a:off x="6551156" y="2734206"/>
            <a:ext cx="522501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Terrain_Manager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파일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을 읽어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hight_map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161D93DD-8944-4C12-9410-A476F84BBE9D}"/>
              </a:ext>
            </a:extLst>
          </p:cNvPr>
          <p:cNvSpPr txBox="1">
            <a:spLocks/>
          </p:cNvSpPr>
          <p:nvPr/>
        </p:nvSpPr>
        <p:spPr>
          <a:xfrm>
            <a:off x="2604856" y="5668214"/>
            <a:ext cx="4458769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Object_Manager</a:t>
            </a:r>
            <a:r>
              <a:rPr lang="ko-KR" altLang="en-US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(</a:t>
            </a:r>
            <a:r>
              <a:rPr lang="ko-KR" altLang="en-US" sz="1800">
                <a:solidFill>
                  <a:srgbClr val="7030A0"/>
                </a:solidFill>
                <a:latin typeface="+mn-lt"/>
              </a:rPr>
              <a:t>미완</a:t>
            </a:r>
            <a:r>
              <a:rPr lang="en-US" altLang="ko-KR" sz="1800">
                <a:solidFill>
                  <a:srgbClr val="7030A0"/>
                </a:solidFill>
                <a:latin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몬스터 오브젝트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Sector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에 추가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1A61117-FBFE-4C06-A525-9EAB18D9317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252870" y="3186644"/>
            <a:ext cx="2298286" cy="80541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D163B3-9337-4579-824B-52611E2433B0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834241" y="4204252"/>
            <a:ext cx="66356" cy="146396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0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28049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실행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5" y="633428"/>
            <a:ext cx="449671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11B9CC6-1AFF-4B06-9E8F-B3210406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5" y="2815582"/>
            <a:ext cx="1628775" cy="1419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844872" y="5761386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8B8917-A2E2-4922-8A8E-46830C92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19" y="3844015"/>
            <a:ext cx="3819525" cy="1457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ABC4DA4-3666-4A51-8DCF-317697B93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82" y="5880771"/>
            <a:ext cx="4410075" cy="904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40AD9E-4BBA-4CF1-8814-D47B61DE5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14" y="5530650"/>
            <a:ext cx="3067050" cy="228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BC6B52B-8245-45EC-BD88-8E6B5C01C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03" y="2376138"/>
            <a:ext cx="638175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86D08EC3-B572-4827-B485-CF104E645FE0}"/>
              </a:ext>
            </a:extLst>
          </p:cNvPr>
          <p:cNvSpPr txBox="1">
            <a:spLocks/>
          </p:cNvSpPr>
          <p:nvPr/>
        </p:nvSpPr>
        <p:spPr>
          <a:xfrm>
            <a:off x="6334382" y="5002536"/>
            <a:ext cx="5702687" cy="790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Create_Process_thread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Server::Process()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실행할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				       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스레드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E206A2-641F-42F1-992D-2284F6C7EFF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120544" y="4808890"/>
            <a:ext cx="1213838" cy="5890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4401165-4598-4F9F-8D56-E60795F7A6B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09026" y="2103948"/>
            <a:ext cx="2831676" cy="2168158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제목 1">
            <a:extLst>
              <a:ext uri="{FF2B5EF4-FFF2-40B4-BE49-F238E27FC236}">
                <a16:creationId xmlns:a16="http://schemas.microsoft.com/office/drawing/2014/main" id="{14F6D38A-DBE4-4B3A-BA7C-32F4274EB090}"/>
              </a:ext>
            </a:extLst>
          </p:cNvPr>
          <p:cNvSpPr txBox="1">
            <a:spLocks/>
          </p:cNvSpPr>
          <p:nvPr/>
        </p:nvSpPr>
        <p:spPr>
          <a:xfrm>
            <a:off x="5540702" y="1910724"/>
            <a:ext cx="4108909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Do_Connect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IOCP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핸들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생성 및 등록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43C7CAF-A252-41F3-9A7E-D199CBB98F11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772472" y="4465330"/>
            <a:ext cx="2895123" cy="17995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D9BBEC7B-D86B-4043-B7C2-0EF870F7758C}"/>
              </a:ext>
            </a:extLst>
          </p:cNvPr>
          <p:cNvSpPr txBox="1">
            <a:spLocks/>
          </p:cNvSpPr>
          <p:nvPr/>
        </p:nvSpPr>
        <p:spPr>
          <a:xfrm>
            <a:off x="5667595" y="4452063"/>
            <a:ext cx="4433838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Do_Acceptex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: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 AcceptEx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초기화 및 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9A93E9-7713-4300-8950-3E7AE8E90AC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709026" y="5085648"/>
            <a:ext cx="126893" cy="945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BEDEFBD0-E3C8-4D7E-8BE6-E01A78E22A3F}"/>
              </a:ext>
            </a:extLst>
          </p:cNvPr>
          <p:cNvSpPr txBox="1">
            <a:spLocks/>
          </p:cNvSpPr>
          <p:nvPr/>
        </p:nvSpPr>
        <p:spPr>
          <a:xfrm>
            <a:off x="2835919" y="5838124"/>
            <a:ext cx="3397734" cy="386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Timer_Manager::Process()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실행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" name="제목 1">
            <a:extLst>
              <a:ext uri="{FF2B5EF4-FFF2-40B4-BE49-F238E27FC236}">
                <a16:creationId xmlns:a16="http://schemas.microsoft.com/office/drawing/2014/main" id="{52844B8C-2696-47BC-913F-1EC4A21CFA20}"/>
              </a:ext>
            </a:extLst>
          </p:cNvPr>
          <p:cNvSpPr txBox="1">
            <a:spLocks/>
          </p:cNvSpPr>
          <p:nvPr/>
        </p:nvSpPr>
        <p:spPr>
          <a:xfrm>
            <a:off x="119465" y="973720"/>
            <a:ext cx="7529220" cy="810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en-US" altLang="ko-KR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GetQueuedCompletionStatus()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Server::Process()</a:t>
            </a:r>
            <a:r>
              <a:rPr lang="en-US" altLang="ko-KR" sz="18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호출</a:t>
            </a:r>
            <a:endParaRPr lang="en-US" altLang="ko-KR" sz="18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800">
                <a:solidFill>
                  <a:schemeClr val="bg1"/>
                </a:solidFill>
                <a:latin typeface="+mn-lt"/>
              </a:rPr>
              <a:t> - </a:t>
            </a:r>
            <a:r>
              <a: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타이머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를 실행하는 </a:t>
            </a:r>
            <a:r>
              <a:rPr lang="en-US" altLang="ko-KR" sz="18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Timer_Manager::Process()</a:t>
            </a:r>
            <a:r>
              <a:rPr lang="ko-KR" altLang="en-US" sz="1800">
                <a:solidFill>
                  <a:schemeClr val="bg1"/>
                </a:solidFill>
                <a:latin typeface="+mn-lt"/>
              </a:rPr>
              <a:t> 호출</a:t>
            </a:r>
            <a:endParaRPr lang="en-US" altLang="ko-KR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356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64828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Sever::Process()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302388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5705018" y="2595205"/>
            <a:ext cx="6376713" cy="1967432"/>
            <a:chOff x="733475" y="4789768"/>
            <a:chExt cx="6376713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6330071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- IO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가 완료된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Overlapped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구조체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keyptr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를 오브젝트의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식별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ID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로 활용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3AD8CD4-5156-4116-BDDC-5ED3C58A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9" y="1998349"/>
            <a:ext cx="5391150" cy="3476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0296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85728" y="1784500"/>
            <a:ext cx="11102437" cy="3874014"/>
            <a:chOff x="7262319" y="3037871"/>
            <a:chExt cx="8435998" cy="387401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367987"/>
              <a:ext cx="8398726" cy="3213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대학교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자료구조를 멀티스레드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구현해보는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프로그래밍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수강하면서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강의에서는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구현할 때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프로그램의 안전성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위해서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않는 방법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지만 이로인해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릭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발생하였고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방지하기 위해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Harzard Pointer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메모리 관리 시스템을 이용할 수 있었지만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적용해야 하는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사용 난이도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인해 프로그램에서 에러가 발생했을때 원인을 찾는것에 어려움을 느꼈습니다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쉽게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메모리를 관리하는 방법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동작하는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std::shared_ptr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std::weak_ptr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동작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구현하게 되었습니다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6118029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4181250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Timer_Manager::Process()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703437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610C3758-3D49-4B74-BEEB-11309B675854}"/>
              </a:ext>
            </a:extLst>
          </p:cNvPr>
          <p:cNvSpPr txBox="1">
            <a:spLocks/>
          </p:cNvSpPr>
          <p:nvPr/>
        </p:nvSpPr>
        <p:spPr>
          <a:xfrm>
            <a:off x="5769566" y="4991368"/>
            <a:ext cx="6165196" cy="896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9D20B64-68FE-40D3-ADF0-DD7A64BF097F}"/>
              </a:ext>
            </a:extLst>
          </p:cNvPr>
          <p:cNvGrpSpPr/>
          <p:nvPr/>
        </p:nvGrpSpPr>
        <p:grpSpPr>
          <a:xfrm>
            <a:off x="446890" y="3980234"/>
            <a:ext cx="5649110" cy="1967432"/>
            <a:chOff x="733475" y="4789768"/>
            <a:chExt cx="5649110" cy="196743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1748CFFB-E5F5-4E71-9777-2397BF6D52E6}"/>
                </a:ext>
              </a:extLst>
            </p:cNvPr>
            <p:cNvSpPr txBox="1">
              <a:spLocks/>
            </p:cNvSpPr>
            <p:nvPr/>
          </p:nvSpPr>
          <p:spPr>
            <a:xfrm>
              <a:off x="780117" y="4789768"/>
              <a:ext cx="5602468" cy="19674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실행할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type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에 따라 처리</a:t>
              </a:r>
              <a:endParaRPr lang="en-US" altLang="ko-KR" sz="20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이벤트 실행 이후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20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</a:rPr>
                <a:t>이벤트 정보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20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메모리 해제</a:t>
              </a:r>
              <a:endPara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8749224-0823-4E80-B1CB-AEEF30692533}"/>
                </a:ext>
              </a:extLst>
            </p:cNvPr>
            <p:cNvSpPr/>
            <p:nvPr/>
          </p:nvSpPr>
          <p:spPr>
            <a:xfrm flipH="1">
              <a:off x="733475" y="4789768"/>
              <a:ext cx="45719" cy="196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EF6E01A-2C91-4DB1-AECC-CF7211FFF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" y="1368662"/>
            <a:ext cx="5353050" cy="23717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184264-2BB4-428B-9461-29F9623A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78" y="1722809"/>
            <a:ext cx="5429250" cy="45148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76E778-66AD-4485-9EDF-0872FF87B5B8}"/>
              </a:ext>
            </a:extLst>
          </p:cNvPr>
          <p:cNvCxnSpPr>
            <a:cxnSpLocks/>
          </p:cNvCxnSpPr>
          <p:nvPr/>
        </p:nvCxnSpPr>
        <p:spPr>
          <a:xfrm flipV="1">
            <a:off x="2278380" y="1441524"/>
            <a:ext cx="3817620" cy="90543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제목 1">
            <a:extLst>
              <a:ext uri="{FF2B5EF4-FFF2-40B4-BE49-F238E27FC236}">
                <a16:creationId xmlns:a16="http://schemas.microsoft.com/office/drawing/2014/main" id="{58787943-FC7C-47A1-92C0-EC26CCF70ABA}"/>
              </a:ext>
            </a:extLst>
          </p:cNvPr>
          <p:cNvSpPr txBox="1">
            <a:spLocks/>
          </p:cNvSpPr>
          <p:nvPr/>
        </p:nvSpPr>
        <p:spPr>
          <a:xfrm>
            <a:off x="6196878" y="1197251"/>
            <a:ext cx="4517054" cy="42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Pop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 : </a:t>
            </a:r>
            <a:r>
              <a:rPr lang="ko-KR" altLang="en-US" sz="200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실행 가능한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이벤트를 반환  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240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Login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001173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8A2DF8-6820-412C-924B-104B29D3CF2F}"/>
              </a:ext>
            </a:extLst>
          </p:cNvPr>
          <p:cNvSpPr/>
          <p:nvPr/>
        </p:nvSpPr>
        <p:spPr>
          <a:xfrm>
            <a:off x="2230016" y="1514120"/>
            <a:ext cx="2033776" cy="3864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EC96976-ACA7-4A45-9A4A-894E7BF543D5}"/>
              </a:ext>
            </a:extLst>
          </p:cNvPr>
          <p:cNvSpPr/>
          <p:nvPr/>
        </p:nvSpPr>
        <p:spPr>
          <a:xfrm>
            <a:off x="2323780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87468" y="1514120"/>
            <a:ext cx="2033776" cy="4187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81232" y="170543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Process_Accept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170028" y="1913632"/>
            <a:ext cx="4011204" cy="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B6BD7FF-20F4-4E52-8687-2AFFFBA8C1D3}"/>
              </a:ext>
            </a:extLst>
          </p:cNvPr>
          <p:cNvSpPr/>
          <p:nvPr/>
        </p:nvSpPr>
        <p:spPr>
          <a:xfrm>
            <a:off x="8181232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8E73E5-F9F0-4D69-8DDB-91DEBAC3BE60}"/>
              </a:ext>
            </a:extLst>
          </p:cNvPr>
          <p:cNvSpPr/>
          <p:nvPr/>
        </p:nvSpPr>
        <p:spPr>
          <a:xfrm>
            <a:off x="9126113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9D5BED-1FEE-44B3-A8EA-CFA097F39AE6}"/>
              </a:ext>
            </a:extLst>
          </p:cNvPr>
          <p:cNvSpPr/>
          <p:nvPr/>
        </p:nvSpPr>
        <p:spPr>
          <a:xfrm>
            <a:off x="8272457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D51D97A-50FA-4717-827E-1B887D26C076}"/>
              </a:ext>
            </a:extLst>
          </p:cNvPr>
          <p:cNvSpPr/>
          <p:nvPr/>
        </p:nvSpPr>
        <p:spPr>
          <a:xfrm>
            <a:off x="2323780" y="2523541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FB6148-5DE5-4097-AB12-5F83DCAFD939}"/>
              </a:ext>
            </a:extLst>
          </p:cNvPr>
          <p:cNvSpPr/>
          <p:nvPr/>
        </p:nvSpPr>
        <p:spPr>
          <a:xfrm>
            <a:off x="3268661" y="3216591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실패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00A15BB-0E42-4E5E-AAFC-AD0A84484A8B}"/>
              </a:ext>
            </a:extLst>
          </p:cNvPr>
          <p:cNvSpPr/>
          <p:nvPr/>
        </p:nvSpPr>
        <p:spPr>
          <a:xfrm>
            <a:off x="2415005" y="2848375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성공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F9A7F7B-9090-42F0-88DE-0BF08174F3AC}"/>
              </a:ext>
            </a:extLst>
          </p:cNvPr>
          <p:cNvCxnSpPr>
            <a:cxnSpLocks/>
            <a:stCxn id="24" idx="1"/>
            <a:endCxn id="48" idx="3"/>
          </p:cNvCxnSpPr>
          <p:nvPr/>
        </p:nvCxnSpPr>
        <p:spPr>
          <a:xfrm flipH="1">
            <a:off x="4082250" y="3377863"/>
            <a:ext cx="5043863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A28E3B3-BC10-4F3C-8C18-43873F50861B}"/>
              </a:ext>
            </a:extLst>
          </p:cNvPr>
          <p:cNvCxnSpPr>
            <a:cxnSpLocks/>
            <a:stCxn id="25" idx="1"/>
            <a:endCxn id="49" idx="3"/>
          </p:cNvCxnSpPr>
          <p:nvPr/>
        </p:nvCxnSpPr>
        <p:spPr>
          <a:xfrm flipH="1">
            <a:off x="3228595" y="3009647"/>
            <a:ext cx="504386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81232" y="4220334"/>
            <a:ext cx="1846248" cy="1388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292459" y="5182609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292458" y="4730575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230016" y="5778336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3" idx="3"/>
          </p:cNvCxnSpPr>
          <p:nvPr/>
        </p:nvCxnSpPr>
        <p:spPr>
          <a:xfrm flipH="1" flipV="1">
            <a:off x="4170028" y="4890579"/>
            <a:ext cx="4122430" cy="126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3BEA3A1-2007-415A-BF9C-ED32CF0F3545}"/>
              </a:ext>
            </a:extLst>
          </p:cNvPr>
          <p:cNvSpPr/>
          <p:nvPr/>
        </p:nvSpPr>
        <p:spPr>
          <a:xfrm>
            <a:off x="2323780" y="4682379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323780" y="5892678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936D618-767C-41BA-8B0C-541554C0AF56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rot="10800000" flipV="1">
            <a:off x="4170028" y="4891846"/>
            <a:ext cx="4122430" cy="1209031"/>
          </a:xfrm>
          <a:prstGeom prst="bentConnector3">
            <a:avLst>
              <a:gd name="adj1" fmla="val 11118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A854A4-6B7D-40D1-B2FF-28B9B19FD3B2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9104356" y="3759681"/>
            <a:ext cx="0" cy="4606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56A4C8-D3BC-4C23-89D9-A08063201E84}"/>
              </a:ext>
            </a:extLst>
          </p:cNvPr>
          <p:cNvSpPr txBox="1"/>
          <p:nvPr/>
        </p:nvSpPr>
        <p:spPr>
          <a:xfrm>
            <a:off x="5224293" y="2706131"/>
            <a:ext cx="203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SCP_LOGIN_SUCCESS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615869-0543-4081-A9A8-97EB4F6683D6}"/>
              </a:ext>
            </a:extLst>
          </p:cNvPr>
          <p:cNvSpPr txBox="1"/>
          <p:nvPr/>
        </p:nvSpPr>
        <p:spPr>
          <a:xfrm>
            <a:off x="5254443" y="3094210"/>
            <a:ext cx="188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SCP_LOGIN_FAILURE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9D5F95-0960-4CBB-8878-CB362B857387}"/>
              </a:ext>
            </a:extLst>
          </p:cNvPr>
          <p:cNvSpPr txBox="1"/>
          <p:nvPr/>
        </p:nvSpPr>
        <p:spPr>
          <a:xfrm>
            <a:off x="4480938" y="4582802"/>
            <a:ext cx="343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주변 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60AA57-311F-4715-A284-BCE01F6F491D}"/>
              </a:ext>
            </a:extLst>
          </p:cNvPr>
          <p:cNvSpPr txBox="1"/>
          <p:nvPr/>
        </p:nvSpPr>
        <p:spPr>
          <a:xfrm>
            <a:off x="4613484" y="5793101"/>
            <a:ext cx="3030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4F46C6-B308-4FFF-8152-9A5D575BCF38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104356" y="2121833"/>
            <a:ext cx="0" cy="4017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68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2820405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- Logout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4" y="633428"/>
            <a:ext cx="5248600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D5A04E-21EA-4A99-AA0D-819FC8898B99}"/>
              </a:ext>
            </a:extLst>
          </p:cNvPr>
          <p:cNvSpPr/>
          <p:nvPr/>
        </p:nvSpPr>
        <p:spPr>
          <a:xfrm>
            <a:off x="8098217" y="2450039"/>
            <a:ext cx="2033776" cy="24554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B9A856-5971-447C-A3D8-214E885B36A2}"/>
              </a:ext>
            </a:extLst>
          </p:cNvPr>
          <p:cNvSpPr/>
          <p:nvPr/>
        </p:nvSpPr>
        <p:spPr>
          <a:xfrm>
            <a:off x="8191981" y="2641350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2469093-5F39-45E0-AD14-6445496B94AF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>
            <a:off x="3957930" y="2849550"/>
            <a:ext cx="4234051" cy="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E0DC00-C685-4B51-92D5-55552D456011}"/>
              </a:ext>
            </a:extLst>
          </p:cNvPr>
          <p:cNvSpPr/>
          <p:nvPr/>
        </p:nvSpPr>
        <p:spPr>
          <a:xfrm>
            <a:off x="8191981" y="3345627"/>
            <a:ext cx="1846248" cy="1449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</a:p>
          <a:p>
            <a:pPr algn="ctr"/>
            <a:r>
              <a:rPr lang="ko-KR" altLang="en-US" sz="1600"/>
              <a:t>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A0AF8E8-56DE-4087-9DBF-ACBB8AAD0BB4}"/>
              </a:ext>
            </a:extLst>
          </p:cNvPr>
          <p:cNvSpPr/>
          <p:nvPr/>
        </p:nvSpPr>
        <p:spPr>
          <a:xfrm>
            <a:off x="8303208" y="4368663"/>
            <a:ext cx="1623795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A4CC23C-6995-4823-961A-48C7AF729B2D}"/>
              </a:ext>
            </a:extLst>
          </p:cNvPr>
          <p:cNvSpPr/>
          <p:nvPr/>
        </p:nvSpPr>
        <p:spPr>
          <a:xfrm>
            <a:off x="8303207" y="3916629"/>
            <a:ext cx="1623796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클라이언트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CC68994-95A4-4A0F-A3AB-46766E39E95D}"/>
              </a:ext>
            </a:extLst>
          </p:cNvPr>
          <p:cNvSpPr/>
          <p:nvPr/>
        </p:nvSpPr>
        <p:spPr>
          <a:xfrm>
            <a:off x="2017918" y="3753533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3814775-4FE5-4198-81A3-9D394244D617}"/>
              </a:ext>
            </a:extLst>
          </p:cNvPr>
          <p:cNvCxnSpPr>
            <a:cxnSpLocks/>
            <a:stCxn id="64" idx="1"/>
            <a:endCxn id="74" idx="3"/>
          </p:cNvCxnSpPr>
          <p:nvPr/>
        </p:nvCxnSpPr>
        <p:spPr>
          <a:xfrm flipH="1" flipV="1">
            <a:off x="3957930" y="4076075"/>
            <a:ext cx="4345277" cy="182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EC91F56-9636-4DF7-A557-3B517C6E4D2F}"/>
              </a:ext>
            </a:extLst>
          </p:cNvPr>
          <p:cNvSpPr/>
          <p:nvPr/>
        </p:nvSpPr>
        <p:spPr>
          <a:xfrm>
            <a:off x="2111682" y="3867875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C44537-9560-4485-8C71-A1D3ACF15177}"/>
              </a:ext>
            </a:extLst>
          </p:cNvPr>
          <p:cNvSpPr/>
          <p:nvPr/>
        </p:nvSpPr>
        <p:spPr>
          <a:xfrm>
            <a:off x="2017918" y="2527008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584D921-B425-4181-8115-D5A6AE8AB02F}"/>
              </a:ext>
            </a:extLst>
          </p:cNvPr>
          <p:cNvSpPr/>
          <p:nvPr/>
        </p:nvSpPr>
        <p:spPr>
          <a:xfrm>
            <a:off x="2111682" y="2641350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로그아웃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6796B2-6438-4609-8ECF-B02D77F1F933}"/>
              </a:ext>
            </a:extLst>
          </p:cNvPr>
          <p:cNvCxnSpPr>
            <a:cxnSpLocks/>
            <a:stCxn id="20" idx="2"/>
            <a:endCxn id="58" idx="0"/>
          </p:cNvCxnSpPr>
          <p:nvPr/>
        </p:nvCxnSpPr>
        <p:spPr>
          <a:xfrm>
            <a:off x="9115105" y="3057752"/>
            <a:ext cx="0" cy="2878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41CBBD4-4E65-4065-AD96-0C5D0829BA5C}"/>
              </a:ext>
            </a:extLst>
          </p:cNvPr>
          <p:cNvSpPr txBox="1"/>
          <p:nvPr/>
        </p:nvSpPr>
        <p:spPr>
          <a:xfrm>
            <a:off x="4585531" y="3772875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7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6" y="156818"/>
            <a:ext cx="3541167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– Move target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6076939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F6B494E-65C7-43A2-9B10-B21D61FC2BAA}"/>
              </a:ext>
            </a:extLst>
          </p:cNvPr>
          <p:cNvSpPr/>
          <p:nvPr/>
        </p:nvSpPr>
        <p:spPr>
          <a:xfrm>
            <a:off x="2240773" y="2414308"/>
            <a:ext cx="2033776" cy="14657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947616" y="2421044"/>
            <a:ext cx="2033776" cy="2918024"/>
          </a:xfrm>
          <a:prstGeom prst="roundRect">
            <a:avLst>
              <a:gd name="adj" fmla="val 1084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5FB10E-8386-4391-90F0-58B9B966F6DD}"/>
              </a:ext>
            </a:extLst>
          </p:cNvPr>
          <p:cNvSpPr/>
          <p:nvPr/>
        </p:nvSpPr>
        <p:spPr>
          <a:xfrm>
            <a:off x="8041380" y="2813241"/>
            <a:ext cx="1846248" cy="4164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Process_Recv</a:t>
            </a:r>
            <a:endParaRPr lang="ko-KR" altLang="en-US" sz="16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5604443-E0AD-42F3-B556-DF53173DA8F2}"/>
              </a:ext>
            </a:extLst>
          </p:cNvPr>
          <p:cNvSpPr/>
          <p:nvPr/>
        </p:nvSpPr>
        <p:spPr>
          <a:xfrm>
            <a:off x="2334536" y="255692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B7B7DC7-F421-4061-ADA5-375751180AA9}"/>
              </a:ext>
            </a:extLst>
          </p:cNvPr>
          <p:cNvSpPr/>
          <p:nvPr/>
        </p:nvSpPr>
        <p:spPr>
          <a:xfrm>
            <a:off x="3279417" y="324997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8A02A11-49AA-444A-8167-F289785A8ED6}"/>
              </a:ext>
            </a:extLst>
          </p:cNvPr>
          <p:cNvSpPr/>
          <p:nvPr/>
        </p:nvSpPr>
        <p:spPr>
          <a:xfrm>
            <a:off x="2425761" y="288175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9CCA4D-7F73-47C3-B194-82D98B2E45C9}"/>
              </a:ext>
            </a:extLst>
          </p:cNvPr>
          <p:cNvCxnSpPr>
            <a:cxnSpLocks/>
            <a:stCxn id="80" idx="3"/>
            <a:endCxn id="51" idx="1"/>
          </p:cNvCxnSpPr>
          <p:nvPr/>
        </p:nvCxnSpPr>
        <p:spPr>
          <a:xfrm flipV="1">
            <a:off x="3239351" y="3021442"/>
            <a:ext cx="4802029" cy="21584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8041380" y="3407570"/>
            <a:ext cx="1846248" cy="12361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마우스 클릭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5165E9-347A-4A14-869C-76FCEC8FDD3E}"/>
              </a:ext>
            </a:extLst>
          </p:cNvPr>
          <p:cNvSpPr/>
          <p:nvPr/>
        </p:nvSpPr>
        <p:spPr>
          <a:xfrm>
            <a:off x="8986261" y="4100620"/>
            <a:ext cx="813589" cy="3225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불가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7BD6412-81A1-47AE-B804-C5F565EA05E4}"/>
              </a:ext>
            </a:extLst>
          </p:cNvPr>
          <p:cNvSpPr/>
          <p:nvPr/>
        </p:nvSpPr>
        <p:spPr>
          <a:xfrm>
            <a:off x="8132605" y="3732404"/>
            <a:ext cx="813590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accent3">
                    <a:lumMod val="75000"/>
                  </a:schemeClr>
                </a:solidFill>
              </a:rPr>
              <a:t>가능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02862F-63F7-4BF5-A21D-2B1CD0B15667}"/>
              </a:ext>
            </a:extLst>
          </p:cNvPr>
          <p:cNvCxnSpPr>
            <a:cxnSpLocks/>
            <a:stCxn id="51" idx="2"/>
            <a:endCxn id="81" idx="0"/>
          </p:cNvCxnSpPr>
          <p:nvPr/>
        </p:nvCxnSpPr>
        <p:spPr>
          <a:xfrm>
            <a:off x="8964504" y="3229643"/>
            <a:ext cx="0" cy="177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259ECB8-4EC7-4CC1-BF79-75CE813AF2F2}"/>
              </a:ext>
            </a:extLst>
          </p:cNvPr>
          <p:cNvSpPr/>
          <p:nvPr/>
        </p:nvSpPr>
        <p:spPr>
          <a:xfrm>
            <a:off x="8041380" y="4790142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업데이트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811C6E5-59A9-4788-B78D-05C288E8DFE9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8539400" y="4054948"/>
            <a:ext cx="0" cy="7351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86AF2A7-ED25-427B-B88A-3FE82549D13D}"/>
              </a:ext>
            </a:extLst>
          </p:cNvPr>
          <p:cNvSpPr txBox="1"/>
          <p:nvPr/>
        </p:nvSpPr>
        <p:spPr>
          <a:xfrm>
            <a:off x="5246164" y="272566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CSP_MOVE_TARGET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6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5422252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 – Move(Object)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2" y="633428"/>
            <a:ext cx="8046515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541115" y="1976707"/>
            <a:ext cx="3817260" cy="3863802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 타이머</a:t>
            </a:r>
            <a:endParaRPr lang="en-US" altLang="ko-KR" sz="16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207F88-E661-4A85-873B-8A05BEF26A59}"/>
              </a:ext>
            </a:extLst>
          </p:cNvPr>
          <p:cNvSpPr/>
          <p:nvPr/>
        </p:nvSpPr>
        <p:spPr>
          <a:xfrm>
            <a:off x="974425" y="4180202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464DFF-5B17-41CE-BB86-9E93990A0962}"/>
              </a:ext>
            </a:extLst>
          </p:cNvPr>
          <p:cNvSpPr/>
          <p:nvPr/>
        </p:nvSpPr>
        <p:spPr>
          <a:xfrm>
            <a:off x="1068189" y="429454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43339-1F7A-4B17-BBD0-8E12035DA3BD}"/>
              </a:ext>
            </a:extLst>
          </p:cNvPr>
          <p:cNvSpPr/>
          <p:nvPr/>
        </p:nvSpPr>
        <p:spPr>
          <a:xfrm>
            <a:off x="974425" y="205367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49A891D-10D4-49D9-8576-AF955F858782}"/>
              </a:ext>
            </a:extLst>
          </p:cNvPr>
          <p:cNvSpPr/>
          <p:nvPr/>
        </p:nvSpPr>
        <p:spPr>
          <a:xfrm>
            <a:off x="7633311" y="3463393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C9828E-2FBD-4C81-82DA-8B2358746DEF}"/>
              </a:ext>
            </a:extLst>
          </p:cNvPr>
          <p:cNvSpPr/>
          <p:nvPr/>
        </p:nvSpPr>
        <p:spPr>
          <a:xfrm>
            <a:off x="1068189" y="215335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6A8DD-C640-4402-B390-328EB8078E6F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4038665-9526-4FFF-B5BD-B43BF4A8EFE9}"/>
              </a:ext>
            </a:extLst>
          </p:cNvPr>
          <p:cNvSpPr/>
          <p:nvPr/>
        </p:nvSpPr>
        <p:spPr>
          <a:xfrm>
            <a:off x="7794567" y="390457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41FBD4-E6A8-4A92-B259-35490BD225FE}"/>
              </a:ext>
            </a:extLst>
          </p:cNvPr>
          <p:cNvSpPr/>
          <p:nvPr/>
        </p:nvSpPr>
        <p:spPr>
          <a:xfrm>
            <a:off x="7794567" y="43330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AE5A3F-62C0-4C9C-9B8E-AFC13ADB5F89}"/>
              </a:ext>
            </a:extLst>
          </p:cNvPr>
          <p:cNvSpPr/>
          <p:nvPr/>
        </p:nvSpPr>
        <p:spPr>
          <a:xfrm>
            <a:off x="7794567" y="476628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86270D-3821-4305-B726-81404A899D8F}"/>
              </a:ext>
            </a:extLst>
          </p:cNvPr>
          <p:cNvSpPr/>
          <p:nvPr/>
        </p:nvSpPr>
        <p:spPr>
          <a:xfrm>
            <a:off x="7794567" y="5195265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1542659-518A-4A93-846D-A4012820513A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DF56F7-17E0-4733-97D4-8BA2A364E5FA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>
            <a:off x="9448961" y="3208108"/>
            <a:ext cx="0" cy="255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00347A-AC91-412E-A446-F93FEAC8C603}"/>
              </a:ext>
            </a:extLst>
          </p:cNvPr>
          <p:cNvCxnSpPr>
            <a:cxnSpLocks/>
            <a:stCxn id="74" idx="1"/>
            <a:endCxn id="55" idx="3"/>
          </p:cNvCxnSpPr>
          <p:nvPr/>
        </p:nvCxnSpPr>
        <p:spPr>
          <a:xfrm rot="10800000">
            <a:off x="2914437" y="2361551"/>
            <a:ext cx="4718874" cy="639740"/>
          </a:xfrm>
          <a:prstGeom prst="bentConnector3">
            <a:avLst>
              <a:gd name="adj1" fmla="val 117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34AA47C-D342-4E86-858B-EC5B3D40E5E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2914437" y="4076934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C11F982-18B7-4CD8-B3DD-21132F8FED0D}"/>
              </a:ext>
            </a:extLst>
          </p:cNvPr>
          <p:cNvCxnSpPr>
            <a:cxnSpLocks/>
            <a:stCxn id="28" idx="1"/>
            <a:endCxn id="39" idx="3"/>
          </p:cNvCxnSpPr>
          <p:nvPr/>
        </p:nvCxnSpPr>
        <p:spPr>
          <a:xfrm rot="10800000">
            <a:off x="2914437" y="4502744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9554AB4-D040-4B71-AADF-7ADBFA2B4F25}"/>
              </a:ext>
            </a:extLst>
          </p:cNvPr>
          <p:cNvSpPr txBox="1"/>
          <p:nvPr/>
        </p:nvSpPr>
        <p:spPr>
          <a:xfrm>
            <a:off x="4334520" y="205292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35147-0E0E-456B-93AF-B51E605CD30C}"/>
              </a:ext>
            </a:extLst>
          </p:cNvPr>
          <p:cNvSpPr txBox="1"/>
          <p:nvPr/>
        </p:nvSpPr>
        <p:spPr>
          <a:xfrm>
            <a:off x="3879560" y="4630867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DAE57-B6ED-4110-A055-E648E3E64BF9}"/>
              </a:ext>
            </a:extLst>
          </p:cNvPr>
          <p:cNvSpPr txBox="1"/>
          <p:nvPr/>
        </p:nvSpPr>
        <p:spPr>
          <a:xfrm>
            <a:off x="3988481" y="4196627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92554D0-63ED-4F8A-84D4-9A8A2CD8FD1D}"/>
              </a:ext>
            </a:extLst>
          </p:cNvPr>
          <p:cNvCxnSpPr>
            <a:stCxn id="65" idx="1"/>
            <a:endCxn id="39" idx="3"/>
          </p:cNvCxnSpPr>
          <p:nvPr/>
        </p:nvCxnSpPr>
        <p:spPr>
          <a:xfrm flipH="1" flipV="1">
            <a:off x="2914437" y="4502744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E00E31E-2255-486D-9C2E-514081D080CA}"/>
              </a:ext>
            </a:extLst>
          </p:cNvPr>
          <p:cNvSpPr txBox="1"/>
          <p:nvPr/>
        </p:nvSpPr>
        <p:spPr>
          <a:xfrm>
            <a:off x="4083343" y="3768201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0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173256" y="361977"/>
            <a:ext cx="2535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accent6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B139A77-F435-4C77-A917-8A2B7DCB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025" y="156818"/>
            <a:ext cx="5085541" cy="810427"/>
          </a:xfrm>
        </p:spPr>
        <p:txBody>
          <a:bodyPr>
            <a:noAutofit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Timer_Manager – Move(Client)</a:t>
            </a:r>
            <a:endParaRPr lang="ko-KR" alt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08B55C-5F84-4E68-93F8-365C8A670ED7}"/>
              </a:ext>
            </a:extLst>
          </p:cNvPr>
          <p:cNvGrpSpPr/>
          <p:nvPr/>
        </p:nvGrpSpPr>
        <p:grpSpPr>
          <a:xfrm>
            <a:off x="173253" y="633428"/>
            <a:ext cx="7879366" cy="275422"/>
            <a:chOff x="264405" y="648098"/>
            <a:chExt cx="4516916" cy="27542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F71A335-8410-4BBA-A692-32AD4C828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F3201613-AE98-45BC-9628-D349E3AB553B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8618D7-0B00-4C0D-B2A6-AAF22C2208A6}"/>
              </a:ext>
            </a:extLst>
          </p:cNvPr>
          <p:cNvSpPr/>
          <p:nvPr/>
        </p:nvSpPr>
        <p:spPr>
          <a:xfrm>
            <a:off x="7541115" y="1976707"/>
            <a:ext cx="3817260" cy="3863802"/>
          </a:xfrm>
          <a:prstGeom prst="roundRect">
            <a:avLst>
              <a:gd name="adj" fmla="val 537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서버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CB53E70-D407-449D-8CF5-8F19F91EB214}"/>
              </a:ext>
            </a:extLst>
          </p:cNvPr>
          <p:cNvSpPr/>
          <p:nvPr/>
        </p:nvSpPr>
        <p:spPr>
          <a:xfrm>
            <a:off x="7633311" y="2081102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 타이머</a:t>
            </a:r>
            <a:endParaRPr lang="en-US" altLang="ko-KR" sz="16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3207F88-E661-4A85-873B-8A05BEF26A59}"/>
              </a:ext>
            </a:extLst>
          </p:cNvPr>
          <p:cNvSpPr/>
          <p:nvPr/>
        </p:nvSpPr>
        <p:spPr>
          <a:xfrm>
            <a:off x="974425" y="4180202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주변 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464DFF-5B17-41CE-BB86-9E93990A0962}"/>
              </a:ext>
            </a:extLst>
          </p:cNvPr>
          <p:cNvSpPr/>
          <p:nvPr/>
        </p:nvSpPr>
        <p:spPr>
          <a:xfrm>
            <a:off x="1068189" y="4294544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43339-1F7A-4B17-BBD0-8E12035DA3BD}"/>
              </a:ext>
            </a:extLst>
          </p:cNvPr>
          <p:cNvSpPr/>
          <p:nvPr/>
        </p:nvSpPr>
        <p:spPr>
          <a:xfrm>
            <a:off x="974425" y="2053670"/>
            <a:ext cx="2033776" cy="61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ko-KR" altLang="en-US" sz="16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49A891D-10D4-49D9-8576-AF955F858782}"/>
              </a:ext>
            </a:extLst>
          </p:cNvPr>
          <p:cNvSpPr/>
          <p:nvPr/>
        </p:nvSpPr>
        <p:spPr>
          <a:xfrm>
            <a:off x="7633311" y="3463393"/>
            <a:ext cx="3631300" cy="22704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Near_set</a:t>
            </a:r>
            <a:r>
              <a:rPr lang="ko-KR" altLang="en-US" sz="1600"/>
              <a:t> 업데이트</a:t>
            </a:r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9C9828E-2FBD-4C81-82DA-8B2358746DEF}"/>
              </a:ext>
            </a:extLst>
          </p:cNvPr>
          <p:cNvSpPr/>
          <p:nvPr/>
        </p:nvSpPr>
        <p:spPr>
          <a:xfrm>
            <a:off x="1068189" y="2153351"/>
            <a:ext cx="1846248" cy="41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Update</a:t>
            </a:r>
            <a:endParaRPr lang="ko-KR" altLang="en-US" sz="16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D6A8DD-C640-4402-B390-328EB8078E6F}"/>
              </a:ext>
            </a:extLst>
          </p:cNvPr>
          <p:cNvCxnSpPr>
            <a:cxnSpLocks/>
            <a:stCxn id="81" idx="2"/>
            <a:endCxn id="74" idx="0"/>
          </p:cNvCxnSpPr>
          <p:nvPr/>
        </p:nvCxnSpPr>
        <p:spPr>
          <a:xfrm>
            <a:off x="9448961" y="2494736"/>
            <a:ext cx="0" cy="2997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4038665-9526-4FFF-B5BD-B43BF4A8EFE9}"/>
              </a:ext>
            </a:extLst>
          </p:cNvPr>
          <p:cNvSpPr/>
          <p:nvPr/>
        </p:nvSpPr>
        <p:spPr>
          <a:xfrm>
            <a:off x="7794567" y="390457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기존의 클라이언트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441FBD4-E6A8-4A92-B259-35490BD225FE}"/>
              </a:ext>
            </a:extLst>
          </p:cNvPr>
          <p:cNvSpPr/>
          <p:nvPr/>
        </p:nvSpPr>
        <p:spPr>
          <a:xfrm>
            <a:off x="7794567" y="4333010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추가된 클라이언트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5AE5A3F-62C0-4C9C-9B8E-AFC13ADB5F89}"/>
              </a:ext>
            </a:extLst>
          </p:cNvPr>
          <p:cNvSpPr/>
          <p:nvPr/>
        </p:nvSpPr>
        <p:spPr>
          <a:xfrm>
            <a:off x="7794567" y="4766288"/>
            <a:ext cx="3358814" cy="344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제거된 클라이언트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986270D-3821-4305-B726-81404A899D8F}"/>
              </a:ext>
            </a:extLst>
          </p:cNvPr>
          <p:cNvSpPr/>
          <p:nvPr/>
        </p:nvSpPr>
        <p:spPr>
          <a:xfrm>
            <a:off x="7794567" y="5195265"/>
            <a:ext cx="3358814" cy="3447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이외의 오브젝트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1542659-518A-4A93-846D-A4012820513A}"/>
              </a:ext>
            </a:extLst>
          </p:cNvPr>
          <p:cNvSpPr/>
          <p:nvPr/>
        </p:nvSpPr>
        <p:spPr>
          <a:xfrm>
            <a:off x="7633311" y="2794474"/>
            <a:ext cx="3631300" cy="4136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클라이언트 이동</a:t>
            </a:r>
            <a:endParaRPr lang="en-US" altLang="ko-KR" sz="16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0DF56F7-17E0-4733-97D4-8BA2A364E5FA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>
            <a:off x="9448961" y="3208108"/>
            <a:ext cx="0" cy="255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00347A-AC91-412E-A446-F93FEAC8C603}"/>
              </a:ext>
            </a:extLst>
          </p:cNvPr>
          <p:cNvCxnSpPr>
            <a:cxnSpLocks/>
            <a:stCxn id="74" idx="1"/>
            <a:endCxn id="55" idx="3"/>
          </p:cNvCxnSpPr>
          <p:nvPr/>
        </p:nvCxnSpPr>
        <p:spPr>
          <a:xfrm rot="10800000">
            <a:off x="2914437" y="2361551"/>
            <a:ext cx="4718874" cy="639740"/>
          </a:xfrm>
          <a:prstGeom prst="bentConnector3">
            <a:avLst>
              <a:gd name="adj1" fmla="val 117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34AA47C-D342-4E86-858B-EC5B3D40E5E1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2914437" y="4076934"/>
            <a:ext cx="4880130" cy="42581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C11F982-18B7-4CD8-B3DD-21132F8FED0D}"/>
              </a:ext>
            </a:extLst>
          </p:cNvPr>
          <p:cNvCxnSpPr>
            <a:cxnSpLocks/>
            <a:stCxn id="28" idx="1"/>
            <a:endCxn id="39" idx="3"/>
          </p:cNvCxnSpPr>
          <p:nvPr/>
        </p:nvCxnSpPr>
        <p:spPr>
          <a:xfrm rot="10800000">
            <a:off x="2914437" y="4502744"/>
            <a:ext cx="4880130" cy="435900"/>
          </a:xfrm>
          <a:prstGeom prst="bentConnector3">
            <a:avLst>
              <a:gd name="adj1" fmla="val 9364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9554AB4-D040-4B71-AADF-7ADBFA2B4F25}"/>
              </a:ext>
            </a:extLst>
          </p:cNvPr>
          <p:cNvSpPr txBox="1"/>
          <p:nvPr/>
        </p:nvSpPr>
        <p:spPr>
          <a:xfrm>
            <a:off x="4334520" y="2052922"/>
            <a:ext cx="180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35147-0E0E-456B-93AF-B51E605CD30C}"/>
              </a:ext>
            </a:extLst>
          </p:cNvPr>
          <p:cNvSpPr txBox="1"/>
          <p:nvPr/>
        </p:nvSpPr>
        <p:spPr>
          <a:xfrm>
            <a:off x="3879560" y="4630867"/>
            <a:ext cx="3196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SCP_PLAYER_SIGHT_OUT(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DAE57-B6ED-4110-A055-E648E3E64BF9}"/>
              </a:ext>
            </a:extLst>
          </p:cNvPr>
          <p:cNvSpPr txBox="1"/>
          <p:nvPr/>
        </p:nvSpPr>
        <p:spPr>
          <a:xfrm>
            <a:off x="3988481" y="4196627"/>
            <a:ext cx="297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SCP_PLAYER_SIGHT_IN(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92554D0-63ED-4F8A-84D4-9A8A2CD8FD1D}"/>
              </a:ext>
            </a:extLst>
          </p:cNvPr>
          <p:cNvCxnSpPr>
            <a:stCxn id="65" idx="1"/>
            <a:endCxn id="39" idx="3"/>
          </p:cNvCxnSpPr>
          <p:nvPr/>
        </p:nvCxnSpPr>
        <p:spPr>
          <a:xfrm flipH="1" flipV="1">
            <a:off x="2914437" y="4502744"/>
            <a:ext cx="4880130" cy="2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E00E31E-2255-486D-9C2E-514081D080CA}"/>
              </a:ext>
            </a:extLst>
          </p:cNvPr>
          <p:cNvSpPr txBox="1"/>
          <p:nvPr/>
        </p:nvSpPr>
        <p:spPr>
          <a:xfrm>
            <a:off x="4083343" y="3768201"/>
            <a:ext cx="2789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SCP_MOVE_TARGET(</a:t>
            </a:r>
            <a:r>
              <a:rPr lang="ko-KR" altLang="en-US" sz="1400">
                <a:solidFill>
                  <a:schemeClr val="bg1"/>
                </a:solidFill>
              </a:rPr>
              <a:t>클라이언트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6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6118029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1313391" y="1330677"/>
            <a:ext cx="3974823" cy="2243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C++11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6840517" y="1330677"/>
            <a:ext cx="3948256" cy="2243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Lock-Free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997625"/>
            <a:ext cx="11369456" cy="2243686"/>
            <a:chOff x="7264853" y="3853037"/>
            <a:chExt cx="8638888" cy="224368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shared_ptr(SP)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(Object)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객체의 카운터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수명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가진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control_block(CB)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 이용할 수 없는 이유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포인터가 원자적으로 수정되지 않기 때문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해결하기 위해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참조하는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있는 구조를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2D94E04-13A6-4BCE-8BEB-5A00BFE4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94" y="1371908"/>
            <a:ext cx="3877783" cy="167963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F6BAF50-E6D1-4DCF-A875-E71D6B524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61783" y="1364861"/>
            <a:ext cx="3906607" cy="16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0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4" y="633428"/>
            <a:ext cx="10506470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29" y="156818"/>
            <a:ext cx="5362795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C++11 shared_ptr</a:t>
            </a:r>
            <a:r>
              <a:rPr lang="ko-KR" altLang="en-US" sz="2800">
                <a:solidFill>
                  <a:schemeClr val="bg1"/>
                </a:solidFill>
              </a:rPr>
              <a:t> </a:t>
            </a:r>
            <a:r>
              <a:rPr lang="en-US" altLang="ko-KR" sz="2800">
                <a:solidFill>
                  <a:schemeClr val="bg1"/>
                </a:solidFill>
              </a:rPr>
              <a:t>: </a:t>
            </a:r>
            <a:r>
              <a:rPr lang="ko-KR" altLang="en-US" sz="2800">
                <a:solidFill>
                  <a:schemeClr val="bg1"/>
                </a:solidFill>
              </a:rPr>
              <a:t>원본 객체 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173255" y="1184271"/>
            <a:ext cx="11884065" cy="3780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85CBEF-CC7A-415B-B642-0AFE93DC7B90}"/>
              </a:ext>
            </a:extLst>
          </p:cNvPr>
          <p:cNvSpPr/>
          <p:nvPr/>
        </p:nvSpPr>
        <p:spPr>
          <a:xfrm>
            <a:off x="5645092" y="205924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F15AC2-7C2D-4089-BD82-6B5112F8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88991" y="1358571"/>
            <a:ext cx="3237796" cy="1487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46A8D5-43CC-44D4-9F3E-42C25ACE4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66157" y="1360624"/>
            <a:ext cx="3252739" cy="1637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3CD022-3636-4E3C-8F9B-BBC3D143B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07" y="3236623"/>
            <a:ext cx="3246602" cy="1632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1A851C-366D-4C75-ADFA-0BE348B5B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7377" y="3232221"/>
            <a:ext cx="3246600" cy="162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4B976D-2326-41DE-BDB3-33C05C00E7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00675" y="3232221"/>
            <a:ext cx="2950294" cy="1627978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418561" y="5072072"/>
            <a:ext cx="11380561" cy="1710590"/>
            <a:chOff x="7256418" y="4119583"/>
            <a:chExt cx="8647326" cy="1710590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4190348"/>
              <a:ext cx="8604151" cy="15593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원본 객체를 변경하기 위해서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 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진행됩니다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순환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참조를 해결하는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동일한 방법으로 원본 객체를 변경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(weak use count)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메모리 해제의 대상이 다르다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차이점을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   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56418" y="4119583"/>
              <a:ext cx="51609" cy="171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7E3296B-1704-4686-AC3B-7764B880C5B6}"/>
              </a:ext>
            </a:extLst>
          </p:cNvPr>
          <p:cNvSpPr/>
          <p:nvPr/>
        </p:nvSpPr>
        <p:spPr>
          <a:xfrm>
            <a:off x="9770359" y="205924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A4778D8-0F2C-4EC7-B79F-3E010C0066A7}"/>
              </a:ext>
            </a:extLst>
          </p:cNvPr>
          <p:cNvSpPr/>
          <p:nvPr/>
        </p:nvSpPr>
        <p:spPr>
          <a:xfrm>
            <a:off x="3873746" y="392616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FF19633-7ADD-4EB4-86A7-731A639D4D6E}"/>
              </a:ext>
            </a:extLst>
          </p:cNvPr>
          <p:cNvSpPr/>
          <p:nvPr/>
        </p:nvSpPr>
        <p:spPr>
          <a:xfrm>
            <a:off x="8037323" y="392616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357256" y="3742909"/>
            <a:ext cx="11516062" cy="2753114"/>
            <a:chOff x="7260908" y="3598321"/>
            <a:chExt cx="8750284" cy="275311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598325"/>
              <a:ext cx="8711602" cy="27531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가리키는 하나의 포인터만 가지는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수정할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&amp; LFCB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원본 객체를 변경합니다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항상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이용해서만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아닌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이용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중요한 점은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재사용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된다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점 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0908" y="3598321"/>
              <a:ext cx="42630" cy="2753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173255" y="1184272"/>
            <a:ext cx="11884065" cy="1962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85CBEF-CC7A-415B-B642-0AFE93DC7B90}"/>
              </a:ext>
            </a:extLst>
          </p:cNvPr>
          <p:cNvSpPr/>
          <p:nvPr/>
        </p:nvSpPr>
        <p:spPr>
          <a:xfrm>
            <a:off x="3019399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E3BBF4A-3039-494E-967B-B2D31C5F4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1407" y="1316269"/>
            <a:ext cx="2465598" cy="157698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646715A-CCBB-40D0-845E-1A26A4BDE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427349" y="1317705"/>
            <a:ext cx="2461602" cy="157043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F97CE30-71BF-4CFC-87D0-3D29B13D8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03015" y="1315692"/>
            <a:ext cx="2458158" cy="157846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A7D1E19-A619-42D7-9B8A-0BF28CBF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4961" y="1298497"/>
            <a:ext cx="2551084" cy="1905240"/>
          </a:xfrm>
          <a:prstGeom prst="rect">
            <a:avLst/>
          </a:prstGeom>
        </p:spPr>
      </p:pic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5FEACA10-5A5B-4EA1-BEF0-53059402CAD0}"/>
              </a:ext>
            </a:extLst>
          </p:cNvPr>
          <p:cNvSpPr/>
          <p:nvPr/>
        </p:nvSpPr>
        <p:spPr>
          <a:xfrm>
            <a:off x="6042234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11D2C10-BDDF-4D2D-942E-F842C049AEE5}"/>
              </a:ext>
            </a:extLst>
          </p:cNvPr>
          <p:cNvSpPr/>
          <p:nvPr/>
        </p:nvSpPr>
        <p:spPr>
          <a:xfrm>
            <a:off x="8999846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661F8E55-AE43-4E2A-B018-7ADA09C1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29" y="156818"/>
            <a:ext cx="6344360" cy="810427"/>
          </a:xfrm>
        </p:spPr>
        <p:txBody>
          <a:bodyPr>
            <a:no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Lock-Free shared_ptr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: </a:t>
            </a:r>
            <a:r>
              <a:rPr lang="ko-KR" altLang="en-US" sz="2400">
                <a:solidFill>
                  <a:schemeClr val="bg1"/>
                </a:solidFill>
              </a:rPr>
              <a:t>원본 객체 변경</a:t>
            </a:r>
          </a:p>
        </p:txBody>
      </p:sp>
    </p:spTree>
    <p:extLst>
      <p:ext uri="{BB962C8B-B14F-4D97-AF65-F5344CB8AC3E}">
        <p14:creationId xmlns:p14="http://schemas.microsoft.com/office/powerpoint/2010/main" val="5361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C983F5-E81C-416F-960F-0599929DEDEC}"/>
              </a:ext>
            </a:extLst>
          </p:cNvPr>
          <p:cNvSpPr/>
          <p:nvPr/>
        </p:nvSpPr>
        <p:spPr>
          <a:xfrm>
            <a:off x="270733" y="1267667"/>
            <a:ext cx="11748009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06B845-DEE4-4CD5-B9E4-5D00CB9836DB}"/>
              </a:ext>
            </a:extLst>
          </p:cNvPr>
          <p:cNvSpPr/>
          <p:nvPr/>
        </p:nvSpPr>
        <p:spPr>
          <a:xfrm>
            <a:off x="6717155" y="1326061"/>
            <a:ext cx="5166329" cy="1569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A11C70-08F4-4E0D-A228-E30C9CC0CF19}"/>
              </a:ext>
            </a:extLst>
          </p:cNvPr>
          <p:cNvSpPr/>
          <p:nvPr/>
        </p:nvSpPr>
        <p:spPr>
          <a:xfrm>
            <a:off x="6717154" y="2952121"/>
            <a:ext cx="5166329" cy="15607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9831359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E1798B2-C6F5-4F8F-AEC8-DCD987889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3718" y="2290997"/>
            <a:ext cx="2621382" cy="132399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6CCB650-AC2F-4229-8E9F-34240A79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88682" y="2240648"/>
            <a:ext cx="2690974" cy="1355705"/>
          </a:xfrm>
          <a:prstGeom prst="rect">
            <a:avLst/>
          </a:prstGeom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C1FB9ECB-B8A8-4812-AD35-2C0DC080FAD1}"/>
              </a:ext>
            </a:extLst>
          </p:cNvPr>
          <p:cNvSpPr/>
          <p:nvPr/>
        </p:nvSpPr>
        <p:spPr>
          <a:xfrm rot="2700000">
            <a:off x="6335090" y="3482601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59D6515-BA83-461D-95DB-9864F84D7E87}"/>
              </a:ext>
            </a:extLst>
          </p:cNvPr>
          <p:cNvSpPr/>
          <p:nvPr/>
        </p:nvSpPr>
        <p:spPr>
          <a:xfrm>
            <a:off x="3160250" y="278543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07DDDB8-41FD-4C31-A8A6-D367FC60CD10}"/>
              </a:ext>
            </a:extLst>
          </p:cNvPr>
          <p:cNvSpPr/>
          <p:nvPr/>
        </p:nvSpPr>
        <p:spPr>
          <a:xfrm rot="18900000">
            <a:off x="6335090" y="224045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34">
            <a:extLst>
              <a:ext uri="{FF2B5EF4-FFF2-40B4-BE49-F238E27FC236}">
                <a16:creationId xmlns:a16="http://schemas.microsoft.com/office/drawing/2014/main" id="{93A9F33C-BF75-4B1A-83EC-C6A44E69C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38693" y="2944789"/>
            <a:ext cx="2174316" cy="1627978"/>
          </a:xfrm>
          <a:prstGeom prst="rect">
            <a:avLst/>
          </a:prstGeom>
        </p:spPr>
      </p:pic>
      <p:pic>
        <p:nvPicPr>
          <p:cNvPr id="48" name="그림 34">
            <a:extLst>
              <a:ext uri="{FF2B5EF4-FFF2-40B4-BE49-F238E27FC236}">
                <a16:creationId xmlns:a16="http://schemas.microsoft.com/office/drawing/2014/main" id="{19BC27C9-09C2-4155-9259-F109958610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35934" y="1326061"/>
            <a:ext cx="2179834" cy="1390678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291B619-309B-4684-A809-5F5355135057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0ABD77D4-424D-49E1-BEF1-ED1720C8D8D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때 발생할 수 있는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두가지의 상황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해제되지 않은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정상적인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먼저 해제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해제된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이러한 동작을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방지하기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재사용하게 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관리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C37B98-AD6B-4FA6-8C22-9B2BFBDC5D7B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777FDA-9E0A-4122-BC4A-03C2FCE5BE5C}"/>
              </a:ext>
            </a:extLst>
          </p:cNvPr>
          <p:cNvSpPr txBox="1"/>
          <p:nvPr/>
        </p:nvSpPr>
        <p:spPr>
          <a:xfrm>
            <a:off x="6254577" y="1876095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092E5-9393-4AA1-84C4-B649D59F641B}"/>
              </a:ext>
            </a:extLst>
          </p:cNvPr>
          <p:cNvSpPr txBox="1"/>
          <p:nvPr/>
        </p:nvSpPr>
        <p:spPr>
          <a:xfrm>
            <a:off x="6254578" y="3716500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D7EDA82A-3B20-44BC-8DCF-3401AFD74980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재사용</a:t>
            </a:r>
          </a:p>
        </p:txBody>
      </p:sp>
      <p:pic>
        <p:nvPicPr>
          <p:cNvPr id="31" name="그림 34">
            <a:extLst>
              <a:ext uri="{FF2B5EF4-FFF2-40B4-BE49-F238E27FC236}">
                <a16:creationId xmlns:a16="http://schemas.microsoft.com/office/drawing/2014/main" id="{3D6E87F6-28B5-42D4-93BF-144C88EB46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589202" y="1326061"/>
            <a:ext cx="2219080" cy="1672758"/>
          </a:xfrm>
          <a:prstGeom prst="rect">
            <a:avLst/>
          </a:prstGeom>
        </p:spPr>
      </p:pic>
      <p:pic>
        <p:nvPicPr>
          <p:cNvPr id="32" name="그림 34">
            <a:extLst>
              <a:ext uri="{FF2B5EF4-FFF2-40B4-BE49-F238E27FC236}">
                <a16:creationId xmlns:a16="http://schemas.microsoft.com/office/drawing/2014/main" id="{B2698D7A-0C5E-4A33-A734-C97EC3E49A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630757" y="2952121"/>
            <a:ext cx="2179833" cy="1627977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53FB69-D52B-46B3-BB84-71AEFAE38434}"/>
              </a:ext>
            </a:extLst>
          </p:cNvPr>
          <p:cNvSpPr/>
          <p:nvPr/>
        </p:nvSpPr>
        <p:spPr>
          <a:xfrm>
            <a:off x="9170484" y="194071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0F39264-47D1-4815-81EE-85035BE8B38F}"/>
              </a:ext>
            </a:extLst>
          </p:cNvPr>
          <p:cNvSpPr/>
          <p:nvPr/>
        </p:nvSpPr>
        <p:spPr>
          <a:xfrm>
            <a:off x="9170484" y="381339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11383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8077610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2933934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2809075" y="1099063"/>
            <a:ext cx="5302191" cy="2329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666015"/>
            <a:ext cx="11369456" cy="2906906"/>
            <a:chOff x="7264853" y="3521427"/>
            <a:chExt cx="8638888" cy="290690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521427"/>
              <a:ext cx="8604151" cy="2906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Recycle Linked List(RLL)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(Alloc)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연결리스트로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내부적으로 발생할 수 있는 메모리 누수 문제를 해결하기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리스트를 구성하는 노드를 재사용합니다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동작을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구성하는 노드는 리스트를 연결하는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next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상태를 나타내는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0,1,2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값을 가질수 있으며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재사용 가능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재사용불가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상태를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4853" y="3521497"/>
              <a:ext cx="34740" cy="2906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B590D2-0EBD-42F0-8E75-79560544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40" y="1202461"/>
            <a:ext cx="4909088" cy="21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3893</Words>
  <Application>Microsoft Office PowerPoint</Application>
  <PresentationFormat>와이드스크린</PresentationFormat>
  <Paragraphs>631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돋움체</vt:lpstr>
      <vt:lpstr>맑은 고딕</vt:lpstr>
      <vt:lpstr>Arial</vt:lpstr>
      <vt:lpstr>Office 테마</vt:lpstr>
      <vt:lpstr>PORTFOLIO</vt:lpstr>
      <vt:lpstr>구성</vt:lpstr>
      <vt:lpstr>PowerPoint 프레젠테이션</vt:lpstr>
      <vt:lpstr>동기</vt:lpstr>
      <vt:lpstr>구조</vt:lpstr>
      <vt:lpstr>C++11 shared_ptr : 원본 객체 변경</vt:lpstr>
      <vt:lpstr>Lock-Free shared_ptr : 원본 객체 변경</vt:lpstr>
      <vt:lpstr>PowerPoint 프레젠테이션</vt:lpstr>
      <vt:lpstr>Recycle Linked List</vt:lpstr>
      <vt:lpstr>Recycle Linked List : 동작</vt:lpstr>
      <vt:lpstr>Recycle Linked List :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개요</vt:lpstr>
      <vt:lpstr>Manager</vt:lpstr>
      <vt:lpstr>Object_Manager</vt:lpstr>
      <vt:lpstr>Object</vt:lpstr>
      <vt:lpstr>PowerPoint 프레젠테이션</vt:lpstr>
      <vt:lpstr>Terrain_Manager</vt:lpstr>
      <vt:lpstr>[Client program] Terrain_Manager</vt:lpstr>
      <vt:lpstr>PowerPoint 프레젠테이션</vt:lpstr>
      <vt:lpstr>World_Terrain</vt:lpstr>
      <vt:lpstr>Login_Manager</vt:lpstr>
      <vt:lpstr>Timer_Manager</vt:lpstr>
      <vt:lpstr>Event Detail</vt:lpstr>
      <vt:lpstr>Send_Manager</vt:lpstr>
      <vt:lpstr>Sever</vt:lpstr>
      <vt:lpstr>Sever 생성</vt:lpstr>
      <vt:lpstr>Sever 실행</vt:lpstr>
      <vt:lpstr>Sever::Process()</vt:lpstr>
      <vt:lpstr>Timer_Manager::Process()</vt:lpstr>
      <vt:lpstr>Client - Login</vt:lpstr>
      <vt:lpstr>Client - Logout</vt:lpstr>
      <vt:lpstr>Client – Move target</vt:lpstr>
      <vt:lpstr>Timer_Manager – Move(Object)</vt:lpstr>
      <vt:lpstr>Timer_Manager – Move(Client)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332</cp:revision>
  <dcterms:created xsi:type="dcterms:W3CDTF">2020-12-22T14:33:44Z</dcterms:created>
  <dcterms:modified xsi:type="dcterms:W3CDTF">2021-02-09T09:54:39Z</dcterms:modified>
</cp:coreProperties>
</file>