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9" r:id="rId7"/>
    <p:sldId id="261" r:id="rId8"/>
    <p:sldId id="262" r:id="rId9"/>
    <p:sldId id="270" r:id="rId10"/>
    <p:sldId id="263" r:id="rId11"/>
    <p:sldId id="272" r:id="rId12"/>
    <p:sldId id="271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BF3D8-0BF6-4FC1-803C-C547EE595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419F1-BF45-4807-A3CC-567302614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4DD00-7257-4A44-92F3-E1E25118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C1977-C3A4-4607-9980-9AADC8E6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8BECB-EFBC-43AC-862E-E1559A62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1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382B0-3707-473C-98B6-3B437B74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E9CEFD-8924-4AF6-A9A1-3BF4E0A6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D1F24-706B-4A15-8502-C484C8EC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B26AB-3660-40AD-9051-4EC03F20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55237-69C7-4C6E-BE1A-5F393757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1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AADF07-07F4-4425-8F7C-BC41E411A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AF70AF-57B6-4AF5-A329-74E98A9B2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4F933-B724-4675-841B-D8131301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38B0B-2B47-4BF5-B927-FF99A818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48654-129B-4F70-B04E-38756E1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1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04594-83D4-4DE9-A885-9B4B00A9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4C0E9-B4AE-4043-A83C-C6B190C5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259A7-617E-4732-A63C-9B381F62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8C1C5-03F6-4D58-A97D-67A5DAF0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6220F-478F-43E0-9319-A048FD83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2244-A35A-4176-B440-9EAE2EF7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206B0-2C62-4725-96FE-B6B5B10D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10E85-DD2F-4B74-840B-C3B05075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84FE5-227B-46BF-A4C0-5CC3DF24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44452-D891-4755-B491-FB55A9E1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1A6B3-363E-4592-9387-086AC276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5A9C2-2BC8-4896-A0FA-830305F3A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27D26-8E14-4323-A709-D06DA0797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529A6-3D02-4BE7-8BA6-E600D41C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3961D-CF29-488E-8860-3BE16E16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4239A-9407-4BAC-BB27-4C721497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5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BCA2-9904-4633-AF97-69139AF3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B75D4-4692-4E74-A28C-FDB863DE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668DB7-E1A7-4D90-AB34-42AF0E7D7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6162AD-5493-4E29-87DD-F9EC152D7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EABBF0-663D-4E12-998A-E25782551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0774F-FE59-4E09-8046-3645500D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0F7E55-2066-4BBA-B1B6-7895C8B1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EF70E-9F8F-40EB-BFEC-47A032C1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2619B-5085-4C31-854B-56D80FDA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285969-FC41-4F09-9DAA-DE7F91A4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CFA2F-5C4A-4A9C-A816-DBC27120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461255-591F-42F7-8210-0522058F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3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EE4ADF-4575-4075-B629-A31E0BBC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67226D-744C-4836-9011-93E0EF4E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C3E77-3C56-4AAB-9A6C-2129E1C0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0F3EF-B099-4751-8CA2-764058A3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514FF-6A92-4C44-8D84-1BAB5341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F9F294-5F79-4B87-B816-C8B2BD50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35D47E-297F-4FC2-A713-6085E1DA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139B4-EE3B-46CF-A825-7D08F1F2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AA469-92B6-47E4-B78D-9B0CD30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4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0AC4-5F35-4886-9D29-B14A7B3A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558FAB-3EFF-495A-AF60-F7B21B2B1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4B4B6-3D05-4570-921F-0CF78551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34540-A387-4ED2-9F59-FDC4956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DD775-E175-4CE7-90F3-287A8A0B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606A8-E327-4181-8E1F-AB0B4287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0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DC84E4-3A7E-4FD9-B2A7-5F5CEDE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5E37-DAE3-43B3-881D-10F80AB1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570B7-1306-423E-B3F0-39D5627E5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CC82-F80B-43B9-96E1-983EED50554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6F0CA-9968-4483-B0CE-060FDBEBF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20BD4-79EA-43E1-8CF1-45CC2DF88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3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7988-6D98-4F65-A929-518CAA0C7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8362"/>
            <a:ext cx="12192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/>
              <a:t>Lock-Free shared_ptr</a:t>
            </a:r>
            <a:r>
              <a:rPr lang="ko-KR" altLang="en-US" sz="4800"/>
              <a:t> 구현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89E0A-658D-4B3B-8481-2215B33C1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 anchorCtr="0"/>
          <a:lstStyle/>
          <a:p>
            <a:r>
              <a:rPr lang="en-US" altLang="ko-KR"/>
              <a:t>2014132002 </a:t>
            </a:r>
            <a:r>
              <a:rPr lang="ko-KR" altLang="en-US"/>
              <a:t>구태균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42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7A094-7FCE-4E9E-8145-4CF8ABC8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6F512-625B-4E77-A1EB-CF78E276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shared_ptr</a:t>
            </a:r>
            <a:r>
              <a:rPr lang="en-US" altLang="ko-KR" dirty="0"/>
              <a:t> : C++11</a:t>
            </a:r>
            <a:r>
              <a:rPr lang="ko-KR" altLang="en-US" dirty="0"/>
              <a:t>에서 제공하는 </a:t>
            </a:r>
            <a:r>
              <a:rPr lang="en-US" altLang="ko-KR" dirty="0"/>
              <a:t>reference counting pointer</a:t>
            </a:r>
          </a:p>
          <a:p>
            <a:r>
              <a:rPr lang="en-US" altLang="ko-KR" dirty="0" err="1"/>
              <a:t>weak_ptr</a:t>
            </a:r>
            <a:r>
              <a:rPr lang="en-US" altLang="ko-KR" dirty="0"/>
              <a:t> : C++11</a:t>
            </a:r>
            <a:r>
              <a:rPr lang="ko-KR" altLang="en-US" dirty="0"/>
              <a:t>에서 제공하는 </a:t>
            </a:r>
            <a:r>
              <a:rPr lang="en-US" altLang="ko-KR" dirty="0"/>
              <a:t>reference counting pointer</a:t>
            </a:r>
            <a:r>
              <a:rPr lang="ko-KR" altLang="en-US" dirty="0"/>
              <a:t>의 보조 포인터</a:t>
            </a:r>
            <a:endParaRPr lang="en-US" altLang="ko-KR" dirty="0"/>
          </a:p>
          <a:p>
            <a:pPr lvl="1"/>
            <a:r>
              <a:rPr lang="en-US" altLang="ko-KR" dirty="0" err="1"/>
              <a:t>shared_ptr</a:t>
            </a:r>
            <a:r>
              <a:rPr lang="ko-KR" altLang="en-US" dirty="0"/>
              <a:t>만 사용할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cyclic reference</a:t>
            </a:r>
            <a:r>
              <a:rPr lang="ko-KR" altLang="en-US" dirty="0"/>
              <a:t>를 통한 메모리 발생</a:t>
            </a:r>
            <a:endParaRPr lang="en-US" altLang="ko-KR" dirty="0"/>
          </a:p>
          <a:p>
            <a:pPr lvl="1"/>
            <a:r>
              <a:rPr lang="en-US" altLang="ko-KR" dirty="0"/>
              <a:t>cyclic reference</a:t>
            </a:r>
            <a:r>
              <a:rPr lang="ko-KR" altLang="en-US" dirty="0"/>
              <a:t>가 사용될 때 </a:t>
            </a:r>
            <a:r>
              <a:rPr lang="en-US" altLang="ko-KR" dirty="0" err="1"/>
              <a:t>shared_ptr</a:t>
            </a:r>
            <a:r>
              <a:rPr lang="ko-KR" altLang="en-US" dirty="0"/>
              <a:t>대신 </a:t>
            </a:r>
            <a:r>
              <a:rPr lang="en-US" altLang="ko-KR" dirty="0" err="1"/>
              <a:t>weak_ptr</a:t>
            </a:r>
            <a:r>
              <a:rPr lang="ko-KR" altLang="en-US" dirty="0"/>
              <a:t>를 사용해서 </a:t>
            </a:r>
            <a:r>
              <a:rPr lang="en-US" altLang="ko-KR" dirty="0"/>
              <a:t>cycle</a:t>
            </a:r>
            <a:r>
              <a:rPr lang="ko-KR" altLang="en-US" dirty="0"/>
              <a:t>을 끊어 줄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shared_ptr</a:t>
            </a:r>
            <a:r>
              <a:rPr lang="ko-KR" altLang="en-US" dirty="0"/>
              <a:t>를 </a:t>
            </a:r>
            <a:r>
              <a:rPr lang="en-US" altLang="ko-KR" dirty="0"/>
              <a:t>lock-free</a:t>
            </a:r>
            <a:r>
              <a:rPr lang="ko-KR" altLang="en-US" dirty="0"/>
              <a:t>로 구현한다면 </a:t>
            </a:r>
            <a:r>
              <a:rPr lang="en-US" altLang="ko-KR" dirty="0" err="1"/>
              <a:t>weak_ptr</a:t>
            </a:r>
            <a:r>
              <a:rPr lang="ko-KR" altLang="en-US" dirty="0"/>
              <a:t>도 같이 </a:t>
            </a:r>
            <a:r>
              <a:rPr lang="en-US" altLang="ko-KR" dirty="0"/>
              <a:t>lock-free</a:t>
            </a:r>
            <a:r>
              <a:rPr lang="ko-KR" altLang="en-US" dirty="0"/>
              <a:t>로 구현해 주어야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026" name="Picture 2" descr="shared_ptr weak_ptr에 대한 이미지 검색결과">
            <a:extLst>
              <a:ext uri="{FF2B5EF4-FFF2-40B4-BE49-F238E27FC236}">
                <a16:creationId xmlns:a16="http://schemas.microsoft.com/office/drawing/2014/main" id="{2158181B-2598-4017-8B22-59F3AC15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2" y="5064125"/>
            <a:ext cx="33432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53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7A094-7FCE-4E9E-8145-4CF8ABC8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6F512-625B-4E77-A1EB-CF78E276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shared_ptr weak_ptr에 대한 이미지 검색결과">
            <a:extLst>
              <a:ext uri="{FF2B5EF4-FFF2-40B4-BE49-F238E27FC236}">
                <a16:creationId xmlns:a16="http://schemas.microsoft.com/office/drawing/2014/main" id="{D1D25D67-FE0F-4E48-8DF3-FE53F39A2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861" y="2720635"/>
            <a:ext cx="5720277" cy="25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12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FB9E3-5DB4-497E-8450-50769C34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Lock-free reference counting</a:t>
            </a:r>
          </a:p>
          <a:p>
            <a:pPr marL="0" indent="0">
              <a:buNone/>
            </a:pPr>
            <a:r>
              <a:rPr lang="en-US" altLang="ko-KR" dirty="0"/>
              <a:t>  - David L. </a:t>
            </a:r>
            <a:r>
              <a:rPr lang="en-US" altLang="ko-KR" dirty="0" err="1"/>
              <a:t>Detlefs</a:t>
            </a:r>
            <a:r>
              <a:rPr lang="en-US" altLang="ko-KR" dirty="0"/>
              <a:t>, Paul A. Martin, Mark Moir, Guy L. Steele Jr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17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연구 방법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7D35AC3-0A48-4661-9A24-7CEB23C30368}"/>
              </a:ext>
            </a:extLst>
          </p:cNvPr>
          <p:cNvSpPr/>
          <p:nvPr/>
        </p:nvSpPr>
        <p:spPr>
          <a:xfrm>
            <a:off x="5066789" y="3787909"/>
            <a:ext cx="464634" cy="3377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0FAFC3-B284-40F8-B3E0-F12DBA5AB4DA}"/>
              </a:ext>
            </a:extLst>
          </p:cNvPr>
          <p:cNvGrpSpPr/>
          <p:nvPr/>
        </p:nvGrpSpPr>
        <p:grpSpPr>
          <a:xfrm>
            <a:off x="612741" y="1950865"/>
            <a:ext cx="4170556" cy="4215161"/>
            <a:chOff x="423746" y="2040673"/>
            <a:chExt cx="4170556" cy="4215161"/>
          </a:xfrm>
        </p:grpSpPr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D361D5CC-C054-4AE3-AC1A-9CE7A3924F87}"/>
                </a:ext>
              </a:extLst>
            </p:cNvPr>
            <p:cNvSpPr/>
            <p:nvPr/>
          </p:nvSpPr>
          <p:spPr>
            <a:xfrm rot="5400000">
              <a:off x="2275440" y="3912245"/>
              <a:ext cx="464634" cy="33772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C00CD8A-C3C6-4037-89FF-E6307C2D8D5A}"/>
                </a:ext>
              </a:extLst>
            </p:cNvPr>
            <p:cNvSpPr/>
            <p:nvPr/>
          </p:nvSpPr>
          <p:spPr>
            <a:xfrm>
              <a:off x="423746" y="2040673"/>
              <a:ext cx="4170556" cy="4215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5807C91-4F08-4795-94FB-90C5387247A7}"/>
                </a:ext>
              </a:extLst>
            </p:cNvPr>
            <p:cNvGrpSpPr/>
            <p:nvPr/>
          </p:nvGrpSpPr>
          <p:grpSpPr>
            <a:xfrm>
              <a:off x="625712" y="2178791"/>
              <a:ext cx="3766620" cy="1524429"/>
              <a:chOff x="775492" y="1843088"/>
              <a:chExt cx="3766620" cy="1524429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B1A9DD03-0B52-47D2-9B28-3A056772450C}"/>
                  </a:ext>
                </a:extLst>
              </p:cNvPr>
              <p:cNvGrpSpPr/>
              <p:nvPr/>
            </p:nvGrpSpPr>
            <p:grpSpPr>
              <a:xfrm>
                <a:off x="775494" y="1883743"/>
                <a:ext cx="3766618" cy="1483774"/>
                <a:chOff x="1573762" y="2622415"/>
                <a:chExt cx="3766618" cy="1483774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814B565E-1C09-438C-A75C-55D6582B4C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06329" y="2622415"/>
                  <a:ext cx="3501483" cy="1073788"/>
                </a:xfrm>
                <a:prstGeom prst="rect">
                  <a:avLst/>
                </a:prstGeom>
                <a:grpFill/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16359F-E1F0-4A4E-9CD8-F00ACD1939AF}"/>
                    </a:ext>
                  </a:extLst>
                </p:cNvPr>
                <p:cNvSpPr txBox="1"/>
                <p:nvPr/>
              </p:nvSpPr>
              <p:spPr>
                <a:xfrm>
                  <a:off x="1573762" y="3736857"/>
                  <a:ext cx="3766618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std::</a:t>
                  </a:r>
                  <a:r>
                    <a:rPr lang="en-US" altLang="ko-KR" dirty="0" err="1"/>
                    <a:t>shared_ptr</a:t>
                  </a:r>
                  <a:r>
                    <a:rPr lang="en-US" altLang="ko-KR" dirty="0"/>
                    <a:t> &amp; std:: </a:t>
                  </a:r>
                  <a:r>
                    <a:rPr lang="en-US" altLang="ko-KR" dirty="0" err="1"/>
                    <a:t>weak_ptr</a:t>
                  </a:r>
                  <a:endParaRPr lang="ko-KR" altLang="en-US" dirty="0"/>
                </a:p>
              </p:txBody>
            </p: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7D1617A-D9C6-4FC4-9937-A7E150A27CE1}"/>
                  </a:ext>
                </a:extLst>
              </p:cNvPr>
              <p:cNvSpPr/>
              <p:nvPr/>
            </p:nvSpPr>
            <p:spPr>
              <a:xfrm>
                <a:off x="775492" y="1843088"/>
                <a:ext cx="3766618" cy="15244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5D2C384-8C05-434B-A2A4-7D9E03003368}"/>
                </a:ext>
              </a:extLst>
            </p:cNvPr>
            <p:cNvGrpSpPr/>
            <p:nvPr/>
          </p:nvGrpSpPr>
          <p:grpSpPr>
            <a:xfrm>
              <a:off x="625712" y="4456408"/>
              <a:ext cx="3765355" cy="1670370"/>
              <a:chOff x="774309" y="4456408"/>
              <a:chExt cx="3530427" cy="167037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28E3563-0551-4483-B549-BF26425020DF}"/>
                  </a:ext>
                </a:extLst>
              </p:cNvPr>
              <p:cNvGrpSpPr/>
              <p:nvPr/>
            </p:nvGrpSpPr>
            <p:grpSpPr>
              <a:xfrm>
                <a:off x="774309" y="4474461"/>
                <a:ext cx="3529243" cy="1652317"/>
                <a:chOff x="6925061" y="2836945"/>
                <a:chExt cx="3529243" cy="1652317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3ABDEB3D-4846-4285-82D3-81D828F3AD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49361" y="2836945"/>
                  <a:ext cx="3283018" cy="1159316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63B4592-1A98-42C3-A7CA-34A531D4A18E}"/>
                    </a:ext>
                  </a:extLst>
                </p:cNvPr>
                <p:cNvSpPr txBox="1"/>
                <p:nvPr/>
              </p:nvSpPr>
              <p:spPr>
                <a:xfrm>
                  <a:off x="6925061" y="4119930"/>
                  <a:ext cx="3529243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blocking</a:t>
                  </a:r>
                  <a:endParaRPr lang="ko-KR" altLang="en-US" dirty="0"/>
                </a:p>
              </p:txBody>
            </p:sp>
          </p:grp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D60282A-5A2E-45CB-BA3A-E36325A44235}"/>
                  </a:ext>
                </a:extLst>
              </p:cNvPr>
              <p:cNvSpPr/>
              <p:nvPr/>
            </p:nvSpPr>
            <p:spPr>
              <a:xfrm>
                <a:off x="775492" y="4456408"/>
                <a:ext cx="3529244" cy="16359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FF1382-EA2F-499E-8573-BDF0334D906B}"/>
              </a:ext>
            </a:extLst>
          </p:cNvPr>
          <p:cNvGrpSpPr/>
          <p:nvPr/>
        </p:nvGrpSpPr>
        <p:grpSpPr>
          <a:xfrm>
            <a:off x="5814916" y="2392698"/>
            <a:ext cx="6043028" cy="3503164"/>
            <a:chOff x="5580741" y="2358336"/>
            <a:chExt cx="6043028" cy="350316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ECE5FFA-21F1-43E7-8C71-4BC326B86AA8}"/>
                </a:ext>
              </a:extLst>
            </p:cNvPr>
            <p:cNvGrpSpPr/>
            <p:nvPr/>
          </p:nvGrpSpPr>
          <p:grpSpPr>
            <a:xfrm>
              <a:off x="5580741" y="2622933"/>
              <a:ext cx="6043028" cy="3238567"/>
              <a:chOff x="5580741" y="2622933"/>
              <a:chExt cx="6043028" cy="3238567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A8A80D5-B184-402E-A8B4-53BB61D3C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4312" y="2622933"/>
                <a:ext cx="5715886" cy="110113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285B7E-DD82-4CBF-80AB-518387CD6945}"/>
                  </a:ext>
                </a:extLst>
              </p:cNvPr>
              <p:cNvSpPr txBox="1"/>
              <p:nvPr/>
            </p:nvSpPr>
            <p:spPr>
              <a:xfrm>
                <a:off x="5580741" y="5492168"/>
                <a:ext cx="6043028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non-blocking</a:t>
                </a:r>
                <a:endParaRPr lang="ko-KR" altLang="en-US" dirty="0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3B62EEF1-8A51-40F8-8F18-FC0EE223E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4312" y="4024085"/>
                <a:ext cx="5715886" cy="1084913"/>
              </a:xfrm>
              <a:prstGeom prst="rect">
                <a:avLst/>
              </a:prstGeom>
            </p:spPr>
          </p:pic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D22460A-3243-4392-9CF8-2FD908392BDA}"/>
                </a:ext>
              </a:extLst>
            </p:cNvPr>
            <p:cNvSpPr/>
            <p:nvPr/>
          </p:nvSpPr>
          <p:spPr>
            <a:xfrm>
              <a:off x="5580741" y="2358336"/>
              <a:ext cx="6043028" cy="35031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017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8A4FD-4CCC-4822-B4C6-27DB9C9D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9CC7BA2-FC68-4527-87C7-9F1C4C01A2DB}"/>
              </a:ext>
            </a:extLst>
          </p:cNvPr>
          <p:cNvCxnSpPr>
            <a:cxnSpLocks/>
          </p:cNvCxnSpPr>
          <p:nvPr/>
        </p:nvCxnSpPr>
        <p:spPr>
          <a:xfrm flipV="1">
            <a:off x="965510" y="1206601"/>
            <a:ext cx="10564851" cy="373339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E3B4AB-6034-4103-AFFF-112F3CB88ED6}"/>
              </a:ext>
            </a:extLst>
          </p:cNvPr>
          <p:cNvSpPr txBox="1"/>
          <p:nvPr/>
        </p:nvSpPr>
        <p:spPr>
          <a:xfrm>
            <a:off x="1351155" y="564251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B495BB-C308-41D2-98A1-0F3976488E37}"/>
              </a:ext>
            </a:extLst>
          </p:cNvPr>
          <p:cNvSpPr txBox="1"/>
          <p:nvPr/>
        </p:nvSpPr>
        <p:spPr>
          <a:xfrm>
            <a:off x="2607525" y="564251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25A58F-34D4-4AB7-945F-D49930532C72}"/>
              </a:ext>
            </a:extLst>
          </p:cNvPr>
          <p:cNvSpPr txBox="1"/>
          <p:nvPr/>
        </p:nvSpPr>
        <p:spPr>
          <a:xfrm>
            <a:off x="6537752" y="5642519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3620FC-43AF-4F6A-ADE9-BAC565102D8D}"/>
              </a:ext>
            </a:extLst>
          </p:cNvPr>
          <p:cNvSpPr txBox="1"/>
          <p:nvPr/>
        </p:nvSpPr>
        <p:spPr>
          <a:xfrm>
            <a:off x="8642282" y="564251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A5EE67-F998-43E9-92C4-F0E68AA7A28B}"/>
              </a:ext>
            </a:extLst>
          </p:cNvPr>
          <p:cNvSpPr txBox="1"/>
          <p:nvPr/>
        </p:nvSpPr>
        <p:spPr>
          <a:xfrm>
            <a:off x="10278697" y="564251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0707D4-E1E0-4E06-8B78-C14188359F51}"/>
              </a:ext>
            </a:extLst>
          </p:cNvPr>
          <p:cNvSpPr/>
          <p:nvPr/>
        </p:nvSpPr>
        <p:spPr>
          <a:xfrm>
            <a:off x="809591" y="4580265"/>
            <a:ext cx="1625264" cy="710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관련 연구 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분석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ABE77F-8538-4149-B25C-F08FCC868475}"/>
              </a:ext>
            </a:extLst>
          </p:cNvPr>
          <p:cNvSpPr/>
          <p:nvPr/>
        </p:nvSpPr>
        <p:spPr>
          <a:xfrm>
            <a:off x="2065961" y="3784495"/>
            <a:ext cx="1625264" cy="710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Blocking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j-lt"/>
              </a:rPr>
              <a:t>shared_ptr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구현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F5CFCA-7D7B-4B5C-A9D8-0CF320F0F276}"/>
              </a:ext>
            </a:extLst>
          </p:cNvPr>
          <p:cNvSpPr/>
          <p:nvPr/>
        </p:nvSpPr>
        <p:spPr>
          <a:xfrm>
            <a:off x="3784393" y="3104206"/>
            <a:ext cx="2014566" cy="1035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Lock-free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+mj-lt"/>
              </a:rPr>
              <a:t>shared_ptr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구현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531A5E-37D0-4686-98B1-6C08DF3A48F1}"/>
              </a:ext>
            </a:extLst>
          </p:cNvPr>
          <p:cNvSpPr/>
          <p:nvPr/>
        </p:nvSpPr>
        <p:spPr>
          <a:xfrm>
            <a:off x="5992295" y="2363576"/>
            <a:ext cx="2014566" cy="1035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Lock-free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+mj-lt"/>
              </a:rPr>
              <a:t>weak_ptr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구현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4B8440-EDC4-4B10-8654-DB9E0A3255D5}"/>
              </a:ext>
            </a:extLst>
          </p:cNvPr>
          <p:cNvSpPr/>
          <p:nvPr/>
        </p:nvSpPr>
        <p:spPr>
          <a:xfrm>
            <a:off x="8100718" y="1913360"/>
            <a:ext cx="1625264" cy="710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성능 개선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65F8EE-C002-4777-A90E-0A7ECB0CE9D8}"/>
              </a:ext>
            </a:extLst>
          </p:cNvPr>
          <p:cNvSpPr/>
          <p:nvPr/>
        </p:nvSpPr>
        <p:spPr>
          <a:xfrm>
            <a:off x="9737133" y="1166481"/>
            <a:ext cx="1625264" cy="710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논문 작성 및 투고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E6B1E4-7417-4043-9176-040E60E9F796}"/>
              </a:ext>
            </a:extLst>
          </p:cNvPr>
          <p:cNvSpPr txBox="1"/>
          <p:nvPr/>
        </p:nvSpPr>
        <p:spPr>
          <a:xfrm>
            <a:off x="4330540" y="5642519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405558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59E5B-6415-41A4-AB82-5CEDA32A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FC9CC-0483-42AE-BA3C-45D548264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86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연구 목적</a:t>
            </a:r>
            <a:endParaRPr lang="en-US" altLang="ko-KR" dirty="0"/>
          </a:p>
          <a:p>
            <a:r>
              <a:rPr lang="ko-KR" altLang="en-US" dirty="0"/>
              <a:t>서론</a:t>
            </a:r>
            <a:endParaRPr lang="en-US" altLang="ko-KR" dirty="0"/>
          </a:p>
          <a:p>
            <a:r>
              <a:rPr lang="ko-KR" altLang="en-US" dirty="0"/>
              <a:t>동기</a:t>
            </a:r>
            <a:endParaRPr lang="en-US" altLang="ko-KR" dirty="0"/>
          </a:p>
          <a:p>
            <a:r>
              <a:rPr lang="ko-KR" altLang="en-US" dirty="0"/>
              <a:t>배경</a:t>
            </a:r>
            <a:endParaRPr lang="en-US" altLang="ko-KR" dirty="0"/>
          </a:p>
          <a:p>
            <a:r>
              <a:rPr lang="ko-KR" altLang="en-US" dirty="0"/>
              <a:t>관련 연구</a:t>
            </a:r>
            <a:endParaRPr lang="en-US" altLang="ko-KR" dirty="0"/>
          </a:p>
          <a:p>
            <a:r>
              <a:rPr lang="ko-KR" altLang="en-US" dirty="0"/>
              <a:t>연구 방법</a:t>
            </a:r>
            <a:endParaRPr lang="en-US" altLang="ko-KR" dirty="0"/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r>
              <a:rPr lang="ko-KR" altLang="en-US" dirty="0"/>
              <a:t>참고 문헌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057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F6AC9-4870-426E-B781-38F76C8F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소스 분석 능력 향상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Non-Blocking </a:t>
            </a:r>
            <a:r>
              <a:rPr lang="ko-KR" altLang="en-US" dirty="0"/>
              <a:t>알고리즘 이해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Lock-free </a:t>
            </a:r>
            <a:r>
              <a:rPr lang="en-US" altLang="ko-KR" dirty="0" err="1"/>
              <a:t>atomic_shared_ptr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38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err="1"/>
              <a:t>shared_ptr</a:t>
            </a:r>
            <a:endParaRPr lang="en-US" altLang="ko-KR" dirty="0"/>
          </a:p>
          <a:p>
            <a:pPr lvl="1"/>
            <a:r>
              <a:rPr lang="en-US" altLang="ko-KR" dirty="0"/>
              <a:t>C++11</a:t>
            </a:r>
            <a:r>
              <a:rPr lang="ko-KR" altLang="en-US" dirty="0"/>
              <a:t>에서 제안된 스마트 포인터의 일종</a:t>
            </a:r>
            <a:endParaRPr lang="en-US" altLang="ko-KR" dirty="0"/>
          </a:p>
          <a:p>
            <a:pPr lvl="1"/>
            <a:r>
              <a:rPr lang="ko-KR" altLang="en-US" dirty="0"/>
              <a:t>객체에 </a:t>
            </a:r>
            <a:r>
              <a:rPr lang="en-US" altLang="ko-KR" dirty="0"/>
              <a:t>reference counter</a:t>
            </a:r>
            <a:r>
              <a:rPr lang="ko-KR" altLang="en-US" dirty="0"/>
              <a:t>를 추가하여</a:t>
            </a:r>
            <a:r>
              <a:rPr lang="en-US" altLang="ko-KR" dirty="0"/>
              <a:t>, </a:t>
            </a:r>
            <a:r>
              <a:rPr lang="ko-KR" altLang="en-US" dirty="0"/>
              <a:t>이를 통해 앞으로 쓰이지 않을 객체를 판별해 자동 삭제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3230904" y="4372338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A27C3B-F46B-42DA-9737-B03BE99E031A}"/>
              </a:ext>
            </a:extLst>
          </p:cNvPr>
          <p:cNvGrpSpPr/>
          <p:nvPr/>
        </p:nvGrpSpPr>
        <p:grpSpPr>
          <a:xfrm>
            <a:off x="365206" y="4372338"/>
            <a:ext cx="2586114" cy="1032654"/>
            <a:chOff x="560797" y="4334931"/>
            <a:chExt cx="2586114" cy="103265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E3A2BC6-5252-4B9C-B366-488A877AED58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154B947-AB05-4343-97A1-8541C1632F69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E20BD21-0F67-4DB4-95E6-587A7BA8210D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E7240E-CEC7-4798-9B6D-F61EEC47BA74}"/>
                </a:ext>
              </a:extLst>
            </p:cNvPr>
            <p:cNvSpPr txBox="1"/>
            <p:nvPr/>
          </p:nvSpPr>
          <p:spPr>
            <a:xfrm>
              <a:off x="560797" y="466406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CE44FFC-E7F1-46DD-AF4F-49ED9964B3DF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2951320" y="4629240"/>
            <a:ext cx="27958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19A87-710B-4BDD-BE32-17A673CEB396}"/>
              </a:ext>
            </a:extLst>
          </p:cNvPr>
          <p:cNvSpPr/>
          <p:nvPr/>
        </p:nvSpPr>
        <p:spPr>
          <a:xfrm>
            <a:off x="3228723" y="5082541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1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ECB134-9F7D-45A7-94C6-10D846DC222F}"/>
              </a:ext>
            </a:extLst>
          </p:cNvPr>
          <p:cNvCxnSpPr>
            <a:stCxn id="14" idx="3"/>
            <a:endCxn id="37" idx="1"/>
          </p:cNvCxnSpPr>
          <p:nvPr/>
        </p:nvCxnSpPr>
        <p:spPr>
          <a:xfrm>
            <a:off x="2951320" y="5148090"/>
            <a:ext cx="277403" cy="37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8B11AD-2E5A-4165-A758-96984F52869F}"/>
              </a:ext>
            </a:extLst>
          </p:cNvPr>
          <p:cNvSpPr/>
          <p:nvPr/>
        </p:nvSpPr>
        <p:spPr>
          <a:xfrm>
            <a:off x="9310270" y="4272135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C451D0-1347-45D7-BE42-183DF0C0DD97}"/>
              </a:ext>
            </a:extLst>
          </p:cNvPr>
          <p:cNvGrpSpPr/>
          <p:nvPr/>
        </p:nvGrpSpPr>
        <p:grpSpPr>
          <a:xfrm>
            <a:off x="5831167" y="4010187"/>
            <a:ext cx="2586114" cy="1032654"/>
            <a:chOff x="6134365" y="4147741"/>
            <a:chExt cx="2586114" cy="103265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6920EDF-FEED-42F4-8B3E-096842CBDFEA}"/>
                </a:ext>
              </a:extLst>
            </p:cNvPr>
            <p:cNvGrpSpPr/>
            <p:nvPr/>
          </p:nvGrpSpPr>
          <p:grpSpPr>
            <a:xfrm>
              <a:off x="6578674" y="4147741"/>
              <a:ext cx="2141805" cy="1032654"/>
              <a:chOff x="1875099" y="4289690"/>
              <a:chExt cx="2141805" cy="1032654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99BD001-D86F-407D-ACEC-97F3F8A4EC5B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992EB70-E495-4539-A0BA-70383698E481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B66E88-7D92-4F71-863A-7D8720E4E456}"/>
                </a:ext>
              </a:extLst>
            </p:cNvPr>
            <p:cNvSpPr txBox="1"/>
            <p:nvPr/>
          </p:nvSpPr>
          <p:spPr>
            <a:xfrm>
              <a:off x="6134365" y="447687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DB18C7A-0791-42E1-9A7C-FF65BAB40CF4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8417281" y="4267089"/>
            <a:ext cx="892989" cy="2619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8E5E06-4088-4C3E-920A-187F74DF6830}"/>
              </a:ext>
            </a:extLst>
          </p:cNvPr>
          <p:cNvSpPr/>
          <p:nvPr/>
        </p:nvSpPr>
        <p:spPr>
          <a:xfrm>
            <a:off x="9310270" y="5144309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2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DF192D-1F9E-4ABC-9C9B-A52B5299FC6A}"/>
              </a:ext>
            </a:extLst>
          </p:cNvPr>
          <p:cNvCxnSpPr>
            <a:stCxn id="43" idx="3"/>
            <a:endCxn id="47" idx="1"/>
          </p:cNvCxnSpPr>
          <p:nvPr/>
        </p:nvCxnSpPr>
        <p:spPr>
          <a:xfrm>
            <a:off x="8417281" y="4785939"/>
            <a:ext cx="892989" cy="799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2A173F7-061B-4748-9603-7C0ED3B31E1A}"/>
              </a:ext>
            </a:extLst>
          </p:cNvPr>
          <p:cNvGrpSpPr/>
          <p:nvPr/>
        </p:nvGrpSpPr>
        <p:grpSpPr>
          <a:xfrm>
            <a:off x="5831167" y="5144309"/>
            <a:ext cx="2586114" cy="1032654"/>
            <a:chOff x="6134365" y="4147741"/>
            <a:chExt cx="2586114" cy="1032654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BE52AB4-BC24-427A-9776-3608093B9507}"/>
                </a:ext>
              </a:extLst>
            </p:cNvPr>
            <p:cNvGrpSpPr/>
            <p:nvPr/>
          </p:nvGrpSpPr>
          <p:grpSpPr>
            <a:xfrm>
              <a:off x="6578674" y="4147741"/>
              <a:ext cx="2141805" cy="1032654"/>
              <a:chOff x="1875099" y="4289690"/>
              <a:chExt cx="2141805" cy="1032654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BDD9C8B-1A3F-42D5-B13D-AC578D487F17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58E820C-29D0-4F91-9314-A8283AC1A25E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8D3BD4-95D6-42A0-AE78-A6D81C374780}"/>
                </a:ext>
              </a:extLst>
            </p:cNvPr>
            <p:cNvSpPr txBox="1"/>
            <p:nvPr/>
          </p:nvSpPr>
          <p:spPr>
            <a:xfrm>
              <a:off x="6134365" y="447687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p2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9C6E4E2-6B6C-4A06-B0FE-9F4E65BAB63A}"/>
              </a:ext>
            </a:extLst>
          </p:cNvPr>
          <p:cNvCxnSpPr>
            <a:stCxn id="53" idx="3"/>
            <a:endCxn id="44" idx="1"/>
          </p:cNvCxnSpPr>
          <p:nvPr/>
        </p:nvCxnSpPr>
        <p:spPr>
          <a:xfrm flipV="1">
            <a:off x="8417281" y="4529037"/>
            <a:ext cx="892989" cy="8721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70382BE-EDE9-47FD-BDC9-F7380F42D893}"/>
              </a:ext>
            </a:extLst>
          </p:cNvPr>
          <p:cNvCxnSpPr>
            <a:stCxn id="54" idx="3"/>
            <a:endCxn id="47" idx="1"/>
          </p:cNvCxnSpPr>
          <p:nvPr/>
        </p:nvCxnSpPr>
        <p:spPr>
          <a:xfrm flipV="1">
            <a:off x="8417281" y="5585494"/>
            <a:ext cx="892989" cy="3345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15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멀티쓰레딩에서의</a:t>
            </a:r>
            <a:r>
              <a:rPr lang="ko-KR" altLang="en-US" dirty="0"/>
              <a:t> 문제점</a:t>
            </a:r>
            <a:endParaRPr lang="en-US" altLang="ko-KR" dirty="0"/>
          </a:p>
          <a:p>
            <a:pPr lvl="1"/>
            <a:r>
              <a:rPr lang="en-US" altLang="ko-KR" dirty="0" err="1"/>
              <a:t>shared_ptr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update</a:t>
            </a:r>
            <a:r>
              <a:rPr lang="ko-KR" altLang="en-US" dirty="0"/>
              <a:t>가 원자적</a:t>
            </a:r>
            <a:r>
              <a:rPr lang="en-US" altLang="ko-KR" dirty="0"/>
              <a:t> (X)</a:t>
            </a:r>
          </a:p>
          <a:p>
            <a:pPr lvl="2"/>
            <a:r>
              <a:rPr lang="en-US" altLang="ko-KR" dirty="0"/>
              <a:t>reference counting</a:t>
            </a:r>
            <a:r>
              <a:rPr lang="ko-KR" altLang="en-US" dirty="0"/>
              <a:t>은 </a:t>
            </a:r>
            <a:r>
              <a:rPr lang="en-US" altLang="ko-KR" dirty="0"/>
              <a:t>update</a:t>
            </a:r>
            <a:r>
              <a:rPr lang="ko-KR" altLang="en-US" dirty="0"/>
              <a:t>가 원자적 </a:t>
            </a:r>
            <a:r>
              <a:rPr lang="en-US" altLang="ko-KR" dirty="0"/>
              <a:t>(O)</a:t>
            </a:r>
          </a:p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05E77C-7ED2-4721-8851-6C3F1239EB55}"/>
              </a:ext>
            </a:extLst>
          </p:cNvPr>
          <p:cNvGrpSpPr/>
          <p:nvPr/>
        </p:nvGrpSpPr>
        <p:grpSpPr>
          <a:xfrm>
            <a:off x="8137673" y="2153691"/>
            <a:ext cx="3161965" cy="1101385"/>
            <a:chOff x="2868048" y="3475647"/>
            <a:chExt cx="5374263" cy="21201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8CED296-A757-4AA1-BC7B-10815426C9C2}"/>
                </a:ext>
              </a:extLst>
            </p:cNvPr>
            <p:cNvSpPr/>
            <p:nvPr/>
          </p:nvSpPr>
          <p:spPr>
            <a:xfrm>
              <a:off x="6228246" y="3638712"/>
              <a:ext cx="1672214" cy="7014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T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Count = 0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6DA92A4-7EF8-47D2-A5DB-E1D1DF50587A}"/>
                </a:ext>
              </a:extLst>
            </p:cNvPr>
            <p:cNvGrpSpPr/>
            <p:nvPr/>
          </p:nvGrpSpPr>
          <p:grpSpPr>
            <a:xfrm>
              <a:off x="2868048" y="3475647"/>
              <a:ext cx="2586114" cy="986007"/>
              <a:chOff x="6134365" y="4194388"/>
              <a:chExt cx="2586114" cy="986007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33A28A41-346C-4B64-AFCD-20220B18E719}"/>
                  </a:ext>
                </a:extLst>
              </p:cNvPr>
              <p:cNvGrpSpPr/>
              <p:nvPr/>
            </p:nvGrpSpPr>
            <p:grpSpPr>
              <a:xfrm>
                <a:off x="6578673" y="4194388"/>
                <a:ext cx="2141806" cy="986007"/>
                <a:chOff x="1875098" y="4336337"/>
                <a:chExt cx="2141806" cy="986007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778AC16-2F07-43AC-9A9D-9E67537846CD}"/>
                    </a:ext>
                  </a:extLst>
                </p:cNvPr>
                <p:cNvSpPr/>
                <p:nvPr/>
              </p:nvSpPr>
              <p:spPr>
                <a:xfrm>
                  <a:off x="1875098" y="4336337"/>
                  <a:ext cx="2141805" cy="5138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err="1">
                      <a:solidFill>
                        <a:schemeClr val="tx1"/>
                      </a:solidFill>
                      <a:latin typeface="+mj-lt"/>
                    </a:rPr>
                    <a:t>ptr</a:t>
                  </a:r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 to T</a:t>
                  </a:r>
                  <a:endParaRPr lang="ko-KR" altLang="en-US" sz="10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AECA824D-129A-41CD-8B82-CA1B583650E4}"/>
                    </a:ext>
                  </a:extLst>
                </p:cNvPr>
                <p:cNvSpPr/>
                <p:nvPr/>
              </p:nvSpPr>
              <p:spPr>
                <a:xfrm>
                  <a:off x="1875099" y="4808540"/>
                  <a:ext cx="2141805" cy="51380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>
                      <a:solidFill>
                        <a:schemeClr val="tx1"/>
                      </a:solidFill>
                      <a:latin typeface="+mj-lt"/>
                    </a:rPr>
                    <a:t>ptr</a:t>
                  </a:r>
                  <a:r>
                    <a:rPr lang="en-US" altLang="ko-KR" sz="900" dirty="0">
                      <a:solidFill>
                        <a:schemeClr val="tx1"/>
                      </a:solidFill>
                      <a:latin typeface="+mj-lt"/>
                    </a:rPr>
                    <a:t> to </a:t>
                  </a:r>
                </a:p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+mj-lt"/>
                    </a:rPr>
                    <a:t>Control Block </a:t>
                  </a:r>
                  <a:endParaRPr lang="ko-KR" altLang="en-US" sz="9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DC10D0-0CBD-4D15-BEA2-C3B1A9EC4C73}"/>
                  </a:ext>
                </a:extLst>
              </p:cNvPr>
              <p:cNvSpPr txBox="1"/>
              <p:nvPr/>
            </p:nvSpPr>
            <p:spPr>
              <a:xfrm>
                <a:off x="6134365" y="4476877"/>
                <a:ext cx="564528" cy="473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+mj-lt"/>
                  </a:rPr>
                  <a:t>p1</a:t>
                </a:r>
                <a:endParaRPr lang="ko-KR" altLang="en-US" sz="1000" dirty="0">
                  <a:latin typeface="+mj-lt"/>
                </a:endParaRPr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9507E4D-E42D-40BC-AD13-08B999C442C1}"/>
                </a:ext>
              </a:extLst>
            </p:cNvPr>
            <p:cNvCxnSpPr>
              <a:cxnSpLocks/>
              <a:stCxn id="19" idx="3"/>
              <a:endCxn id="15" idx="1"/>
            </p:cNvCxnSpPr>
            <p:nvPr/>
          </p:nvCxnSpPr>
          <p:spPr>
            <a:xfrm>
              <a:off x="5454161" y="3732549"/>
              <a:ext cx="774085" cy="25690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E83881-1CF3-4D38-A6E7-90348987D200}"/>
                </a:ext>
              </a:extLst>
            </p:cNvPr>
            <p:cNvSpPr/>
            <p:nvPr/>
          </p:nvSpPr>
          <p:spPr>
            <a:xfrm>
              <a:off x="5886393" y="4635741"/>
              <a:ext cx="2355918" cy="8823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Control Block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= 2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8B3DCAE-8737-4F87-A2E6-3821EFCB1BD2}"/>
                </a:ext>
              </a:extLst>
            </p:cNvPr>
            <p:cNvCxnSpPr>
              <a:stCxn id="20" idx="3"/>
              <a:endCxn id="22" idx="1"/>
            </p:cNvCxnSpPr>
            <p:nvPr/>
          </p:nvCxnSpPr>
          <p:spPr>
            <a:xfrm>
              <a:off x="5454163" y="4204752"/>
              <a:ext cx="432231" cy="87217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6699796-F7A5-424C-81B1-0ACE146FEEDC}"/>
                </a:ext>
              </a:extLst>
            </p:cNvPr>
            <p:cNvGrpSpPr/>
            <p:nvPr/>
          </p:nvGrpSpPr>
          <p:grpSpPr>
            <a:xfrm>
              <a:off x="2868048" y="4563122"/>
              <a:ext cx="2586114" cy="1032654"/>
              <a:chOff x="6134365" y="4147741"/>
              <a:chExt cx="2586114" cy="1032654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E38D43A-4AF1-43CE-9014-5C80123F973B}"/>
                  </a:ext>
                </a:extLst>
              </p:cNvPr>
              <p:cNvGrpSpPr/>
              <p:nvPr/>
            </p:nvGrpSpPr>
            <p:grpSpPr>
              <a:xfrm>
                <a:off x="6578674" y="4147741"/>
                <a:ext cx="2141805" cy="1032654"/>
                <a:chOff x="1875099" y="4289690"/>
                <a:chExt cx="2141805" cy="1032654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79D979A-B1F5-4C39-B20F-BBCC14249355}"/>
                    </a:ext>
                  </a:extLst>
                </p:cNvPr>
                <p:cNvSpPr/>
                <p:nvPr/>
              </p:nvSpPr>
              <p:spPr>
                <a:xfrm>
                  <a:off x="1875099" y="4289690"/>
                  <a:ext cx="2141805" cy="51380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err="1">
                      <a:solidFill>
                        <a:schemeClr val="tx1"/>
                      </a:solidFill>
                      <a:latin typeface="+mj-lt"/>
                    </a:rPr>
                    <a:t>ptr</a:t>
                  </a:r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 to T</a:t>
                  </a:r>
                  <a:endParaRPr lang="ko-KR" altLang="en-US" sz="10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AC9A1E3-DDAA-4A86-8FBE-E526F1595482}"/>
                    </a:ext>
                  </a:extLst>
                </p:cNvPr>
                <p:cNvSpPr/>
                <p:nvPr/>
              </p:nvSpPr>
              <p:spPr>
                <a:xfrm>
                  <a:off x="1875099" y="4808540"/>
                  <a:ext cx="2141805" cy="51380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>
                      <a:solidFill>
                        <a:schemeClr val="tx1"/>
                      </a:solidFill>
                      <a:latin typeface="+mj-lt"/>
                    </a:rPr>
                    <a:t>ptr</a:t>
                  </a:r>
                  <a:r>
                    <a:rPr lang="en-US" altLang="ko-KR" sz="900" dirty="0">
                      <a:solidFill>
                        <a:schemeClr val="tx1"/>
                      </a:solidFill>
                      <a:latin typeface="+mj-lt"/>
                    </a:rPr>
                    <a:t> to </a:t>
                  </a:r>
                </a:p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+mj-lt"/>
                    </a:rPr>
                    <a:t>Control Block </a:t>
                  </a:r>
                  <a:endParaRPr lang="ko-KR" altLang="en-US" sz="9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7B9E950-476F-4031-9309-3774A8CE8A24}"/>
                  </a:ext>
                </a:extLst>
              </p:cNvPr>
              <p:cNvSpPr txBox="1"/>
              <p:nvPr/>
            </p:nvSpPr>
            <p:spPr>
              <a:xfrm>
                <a:off x="6134365" y="4476878"/>
                <a:ext cx="564528" cy="473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+mj-lt"/>
                  </a:rPr>
                  <a:t>p2</a:t>
                </a:r>
                <a:endParaRPr lang="ko-KR" altLang="en-US" sz="1000" dirty="0">
                  <a:latin typeface="+mj-lt"/>
                </a:endParaRPr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C20B744-FD19-413E-A1EB-B591A13D1C12}"/>
                </a:ext>
              </a:extLst>
            </p:cNvPr>
            <p:cNvCxnSpPr>
              <a:cxnSpLocks/>
              <a:stCxn id="27" idx="3"/>
              <a:endCxn id="15" idx="1"/>
            </p:cNvCxnSpPr>
            <p:nvPr/>
          </p:nvCxnSpPr>
          <p:spPr>
            <a:xfrm flipV="1">
              <a:off x="5454163" y="3989450"/>
              <a:ext cx="774083" cy="83057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673A9A6-1C0E-4579-89FC-2A65C736A387}"/>
                </a:ext>
              </a:extLst>
            </p:cNvPr>
            <p:cNvCxnSpPr>
              <a:stCxn id="28" idx="3"/>
              <a:endCxn id="22" idx="1"/>
            </p:cNvCxnSpPr>
            <p:nvPr/>
          </p:nvCxnSpPr>
          <p:spPr>
            <a:xfrm flipV="1">
              <a:off x="5454163" y="5076925"/>
              <a:ext cx="432231" cy="26194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11B9DD4-0E8E-4335-9A71-A39B119DAD05}"/>
              </a:ext>
            </a:extLst>
          </p:cNvPr>
          <p:cNvGrpSpPr/>
          <p:nvPr/>
        </p:nvGrpSpPr>
        <p:grpSpPr>
          <a:xfrm>
            <a:off x="1515208" y="3215703"/>
            <a:ext cx="9161584" cy="3430864"/>
            <a:chOff x="1144817" y="3110665"/>
            <a:chExt cx="9161584" cy="343086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F227F15-E3CA-46B4-B495-8E8390D4F218}"/>
                </a:ext>
              </a:extLst>
            </p:cNvPr>
            <p:cNvGrpSpPr/>
            <p:nvPr/>
          </p:nvGrpSpPr>
          <p:grpSpPr>
            <a:xfrm>
              <a:off x="1144817" y="3795835"/>
              <a:ext cx="9161584" cy="1779562"/>
              <a:chOff x="1817223" y="4007920"/>
              <a:chExt cx="9161584" cy="1779562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A271268-FA4E-4D79-8453-FFC580386B79}"/>
                  </a:ext>
                </a:extLst>
              </p:cNvPr>
              <p:cNvGrpSpPr/>
              <p:nvPr/>
            </p:nvGrpSpPr>
            <p:grpSpPr>
              <a:xfrm>
                <a:off x="1817223" y="4726541"/>
                <a:ext cx="9161584" cy="307777"/>
                <a:chOff x="4403142" y="3417180"/>
                <a:chExt cx="8510078" cy="307777"/>
              </a:xfrm>
            </p:grpSpPr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F336E6FF-0C26-4816-87BB-E512F4FFA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03142" y="3571069"/>
                  <a:ext cx="7997192" cy="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3AA816F-9541-4744-8D38-C18699F030A2}"/>
                    </a:ext>
                  </a:extLst>
                </p:cNvPr>
                <p:cNvSpPr txBox="1"/>
                <p:nvPr/>
              </p:nvSpPr>
              <p:spPr>
                <a:xfrm>
                  <a:off x="12369481" y="3417180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accent2">
                          <a:lumMod val="75000"/>
                        </a:schemeClr>
                      </a:solidFill>
                      <a:latin typeface="+mj-lt"/>
                    </a:rPr>
                    <a:t>시간</a:t>
                  </a:r>
                </a:p>
              </p:txBody>
            </p:sp>
          </p:grpSp>
          <p:grpSp>
            <p:nvGrpSpPr>
              <p:cNvPr id="2067" name="그룹 2066">
                <a:extLst>
                  <a:ext uri="{FF2B5EF4-FFF2-40B4-BE49-F238E27FC236}">
                    <a16:creationId xmlns:a16="http://schemas.microsoft.com/office/drawing/2014/main" id="{9EC6C3AA-E57F-4C31-9B19-519FCF1EAE5B}"/>
                  </a:ext>
                </a:extLst>
              </p:cNvPr>
              <p:cNvGrpSpPr/>
              <p:nvPr/>
            </p:nvGrpSpPr>
            <p:grpSpPr>
              <a:xfrm>
                <a:off x="3851253" y="4007920"/>
                <a:ext cx="1667934" cy="743532"/>
                <a:chOff x="6231304" y="3599151"/>
                <a:chExt cx="1667934" cy="74353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D9F4B0D4-4916-404F-AA4E-4C131B64F044}"/>
                    </a:ext>
                  </a:extLst>
                </p:cNvPr>
                <p:cNvSpPr/>
                <p:nvPr/>
              </p:nvSpPr>
              <p:spPr>
                <a:xfrm>
                  <a:off x="6231305" y="3599151"/>
                  <a:ext cx="1667933" cy="3717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+mj-lt"/>
                    </a:rPr>
                    <a:t>Thread 1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DD7C19EF-6AAE-4F63-9D21-21B7E7AA4E35}"/>
                    </a:ext>
                  </a:extLst>
                </p:cNvPr>
                <p:cNvSpPr/>
                <p:nvPr/>
              </p:nvSpPr>
              <p:spPr>
                <a:xfrm>
                  <a:off x="6231304" y="3970917"/>
                  <a:ext cx="1667933" cy="3717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+mj-lt"/>
                    </a:rPr>
                    <a:t>Thread 2</a:t>
                  </a: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8E4D2B17-6A30-42B0-84DE-29ADA338CB7A}"/>
                  </a:ext>
                </a:extLst>
              </p:cNvPr>
              <p:cNvGrpSpPr/>
              <p:nvPr/>
            </p:nvGrpSpPr>
            <p:grpSpPr>
              <a:xfrm>
                <a:off x="3851253" y="5043950"/>
                <a:ext cx="1667934" cy="743532"/>
                <a:chOff x="6231304" y="3599151"/>
                <a:chExt cx="1667934" cy="74353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B6866035-0CB7-45D1-AFF4-EA75400F4E2B}"/>
                    </a:ext>
                  </a:extLst>
                </p:cNvPr>
                <p:cNvSpPr/>
                <p:nvPr/>
              </p:nvSpPr>
              <p:spPr>
                <a:xfrm>
                  <a:off x="6231305" y="3599151"/>
                  <a:ext cx="1667933" cy="3717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+mj-lt"/>
                    </a:rPr>
                    <a:t>Thread 1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E1D53BBB-8479-4F90-8BAB-F399E2481417}"/>
                    </a:ext>
                  </a:extLst>
                </p:cNvPr>
                <p:cNvSpPr/>
                <p:nvPr/>
              </p:nvSpPr>
              <p:spPr>
                <a:xfrm>
                  <a:off x="6231304" y="3970917"/>
                  <a:ext cx="1667933" cy="3717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+mj-lt"/>
                    </a:rPr>
                    <a:t>Thread 2</a:t>
                  </a:r>
                </a:p>
              </p:txBody>
            </p:sp>
          </p:grp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F75AB9E-140C-4D67-810B-4C6C92A6633A}"/>
                  </a:ext>
                </a:extLst>
              </p:cNvPr>
              <p:cNvSpPr/>
              <p:nvPr/>
            </p:nvSpPr>
            <p:spPr>
              <a:xfrm>
                <a:off x="8465674" y="4120981"/>
                <a:ext cx="1440359" cy="5075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T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Count = 1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959DDDF-71E9-4EF0-86CA-8514A062AE57}"/>
                  </a:ext>
                </a:extLst>
              </p:cNvPr>
              <p:cNvSpPr/>
              <p:nvPr/>
            </p:nvSpPr>
            <p:spPr>
              <a:xfrm>
                <a:off x="8851451" y="5088247"/>
                <a:ext cx="1834673" cy="6384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Control Block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Ref Count = 2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CEFA66E7-1DC4-4F09-B204-029FEE80A495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 flipV="1">
                <a:off x="5519183" y="5407469"/>
                <a:ext cx="3332268" cy="4681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9942F25-2ECC-4E59-82CF-0E1EF0353E78}"/>
                  </a:ext>
                </a:extLst>
              </p:cNvPr>
              <p:cNvSpPr/>
              <p:nvPr/>
            </p:nvSpPr>
            <p:spPr>
              <a:xfrm>
                <a:off x="5712314" y="5043950"/>
                <a:ext cx="1279923" cy="371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Ref Count++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5568BDC3-0EC9-4382-B0E5-213BE93FA95E}"/>
                  </a:ext>
                </a:extLst>
              </p:cNvPr>
              <p:cNvSpPr/>
              <p:nvPr/>
            </p:nvSpPr>
            <p:spPr>
              <a:xfrm>
                <a:off x="6376816" y="5415109"/>
                <a:ext cx="1822946" cy="371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Ref Count++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FA7812C7-7A74-4379-9E6A-D4274F5162FD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flipV="1">
                <a:off x="5519183" y="4374760"/>
                <a:ext cx="2946491" cy="9185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6C077DBD-C75D-486C-AC05-57D60634EDDA}"/>
                  </a:ext>
                </a:extLst>
              </p:cNvPr>
              <p:cNvSpPr/>
              <p:nvPr/>
            </p:nvSpPr>
            <p:spPr>
              <a:xfrm>
                <a:off x="5706442" y="4018365"/>
                <a:ext cx="1279923" cy="371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Count++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BE17651-DDFB-49D3-902D-5AFE14C9B4C9}"/>
                  </a:ext>
                </a:extLst>
              </p:cNvPr>
              <p:cNvSpPr/>
              <p:nvPr/>
            </p:nvSpPr>
            <p:spPr>
              <a:xfrm>
                <a:off x="6352275" y="4384108"/>
                <a:ext cx="1279923" cy="371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Count++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CD625BF-6FE5-417C-825F-5EC9FBC31D83}"/>
                  </a:ext>
                </a:extLst>
              </p:cNvPr>
              <p:cNvSpPr/>
              <p:nvPr/>
            </p:nvSpPr>
            <p:spPr>
              <a:xfrm>
                <a:off x="2272437" y="4135546"/>
                <a:ext cx="1302238" cy="5075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T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Count = 0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ED44DF68-5441-421B-81BF-060170B61680}"/>
                  </a:ext>
                </a:extLst>
              </p:cNvPr>
              <p:cNvSpPr/>
              <p:nvPr/>
            </p:nvSpPr>
            <p:spPr>
              <a:xfrm>
                <a:off x="1920016" y="5093911"/>
                <a:ext cx="1834673" cy="6384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Control Block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Ref Count = 0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750226A-B8DA-4E2F-851E-4B13F90E9670}"/>
                </a:ext>
              </a:extLst>
            </p:cNvPr>
            <p:cNvSpPr/>
            <p:nvPr/>
          </p:nvSpPr>
          <p:spPr>
            <a:xfrm>
              <a:off x="4466471" y="3110665"/>
              <a:ext cx="1135129" cy="2176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Read Count  (0)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75C05B4-21AD-4E16-B5A3-6CD35036E07D}"/>
                </a:ext>
              </a:extLst>
            </p:cNvPr>
            <p:cNvSpPr/>
            <p:nvPr/>
          </p:nvSpPr>
          <p:spPr>
            <a:xfrm>
              <a:off x="5106432" y="3404001"/>
              <a:ext cx="1135129" cy="2176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Read Count  (0)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D91A901-B0D4-4426-9C7D-58DB75FF1BA8}"/>
                </a:ext>
              </a:extLst>
            </p:cNvPr>
            <p:cNvSpPr/>
            <p:nvPr/>
          </p:nvSpPr>
          <p:spPr>
            <a:xfrm>
              <a:off x="5746394" y="3113702"/>
              <a:ext cx="1135129" cy="2176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Write Count  (1)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5CABAD9-D0D5-4CF0-A0A4-4C6DF01DA730}"/>
                </a:ext>
              </a:extLst>
            </p:cNvPr>
            <p:cNvSpPr/>
            <p:nvPr/>
          </p:nvSpPr>
          <p:spPr>
            <a:xfrm>
              <a:off x="6392227" y="3404164"/>
              <a:ext cx="1135129" cy="2176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Write Count  (1)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C7FA2AF-8C3F-4D3D-94B6-E7DC2B0ED7EF}"/>
                </a:ext>
              </a:extLst>
            </p:cNvPr>
            <p:cNvCxnSpPr>
              <a:stCxn id="44" idx="2"/>
            </p:cNvCxnSpPr>
            <p:nvPr/>
          </p:nvCxnSpPr>
          <p:spPr>
            <a:xfrm flipH="1">
              <a:off x="5034035" y="3328353"/>
              <a:ext cx="1" cy="467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C2BE2A6-9815-454A-BC09-71034885A6A6}"/>
                </a:ext>
              </a:extLst>
            </p:cNvPr>
            <p:cNvCxnSpPr>
              <a:cxnSpLocks/>
              <a:stCxn id="80" idx="3"/>
              <a:endCxn id="48" idx="2"/>
            </p:cNvCxnSpPr>
            <p:nvPr/>
          </p:nvCxnSpPr>
          <p:spPr>
            <a:xfrm flipV="1">
              <a:off x="6313959" y="3331390"/>
              <a:ext cx="0" cy="660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CF3C61F-3C23-40A6-AD9F-D1B25A2EA69E}"/>
                </a:ext>
              </a:extLst>
            </p:cNvPr>
            <p:cNvCxnSpPr>
              <a:cxnSpLocks/>
              <a:stCxn id="47" idx="2"/>
              <a:endCxn id="80" idx="0"/>
            </p:cNvCxnSpPr>
            <p:nvPr/>
          </p:nvCxnSpPr>
          <p:spPr>
            <a:xfrm>
              <a:off x="5673997" y="3621689"/>
              <a:ext cx="1" cy="184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E3DA25C-D933-46C5-950B-5262F758F9CA}"/>
                </a:ext>
              </a:extLst>
            </p:cNvPr>
            <p:cNvCxnSpPr>
              <a:cxnSpLocks/>
              <a:stCxn id="81" idx="3"/>
              <a:endCxn id="49" idx="2"/>
            </p:cNvCxnSpPr>
            <p:nvPr/>
          </p:nvCxnSpPr>
          <p:spPr>
            <a:xfrm flipV="1">
              <a:off x="6959792" y="3621852"/>
              <a:ext cx="0" cy="736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849DE2E4-FA3D-41B1-8714-8EEF17F6D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4035" y="5195385"/>
              <a:ext cx="0" cy="591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1CEEF1E7-9A2E-479E-A19C-530F98BFB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4410" y="5574784"/>
              <a:ext cx="5336" cy="60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07A6B8B-6D96-4F6F-B6C9-24F8E0EEF995}"/>
                </a:ext>
              </a:extLst>
            </p:cNvPr>
            <p:cNvSpPr/>
            <p:nvPr/>
          </p:nvSpPr>
          <p:spPr>
            <a:xfrm>
              <a:off x="4563317" y="5766045"/>
              <a:ext cx="941435" cy="346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Read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(0)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1E9D8F-EA03-445C-AA87-D7021E02A2BD}"/>
                </a:ext>
              </a:extLst>
            </p:cNvPr>
            <p:cNvSpPr/>
            <p:nvPr/>
          </p:nvSpPr>
          <p:spPr>
            <a:xfrm>
              <a:off x="5233692" y="6194652"/>
              <a:ext cx="941435" cy="346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Read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(0)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9D63752C-4991-4672-B81D-BF7B3C368E91}"/>
                </a:ext>
              </a:extLst>
            </p:cNvPr>
            <p:cNvCxnSpPr>
              <a:cxnSpLocks/>
            </p:cNvCxnSpPr>
            <p:nvPr/>
          </p:nvCxnSpPr>
          <p:spPr>
            <a:xfrm>
              <a:off x="6313958" y="5571012"/>
              <a:ext cx="1" cy="184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349F838-4240-40CA-AF48-2B5531C6AB92}"/>
                </a:ext>
              </a:extLst>
            </p:cNvPr>
            <p:cNvSpPr/>
            <p:nvPr/>
          </p:nvSpPr>
          <p:spPr>
            <a:xfrm>
              <a:off x="5843240" y="5764056"/>
              <a:ext cx="941435" cy="346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Write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(1)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D765C45-0A4D-46C5-8630-CD98A670BFBC}"/>
                </a:ext>
              </a:extLst>
            </p:cNvPr>
            <p:cNvSpPr/>
            <p:nvPr/>
          </p:nvSpPr>
          <p:spPr>
            <a:xfrm>
              <a:off x="6489073" y="4735596"/>
              <a:ext cx="941435" cy="346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(1)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EF4B56F-4024-41F5-B543-F1B5E6952AC7}"/>
                </a:ext>
              </a:extLst>
            </p:cNvPr>
            <p:cNvSpPr/>
            <p:nvPr/>
          </p:nvSpPr>
          <p:spPr>
            <a:xfrm>
              <a:off x="7060785" y="6194652"/>
              <a:ext cx="941435" cy="346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Write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(1)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93917D6-E5A4-4C43-8F9E-1BBA861CF2BC}"/>
                </a:ext>
              </a:extLst>
            </p:cNvPr>
            <p:cNvCxnSpPr>
              <a:cxnSpLocks/>
              <a:stCxn id="78" idx="3"/>
              <a:endCxn id="83" idx="0"/>
            </p:cNvCxnSpPr>
            <p:nvPr/>
          </p:nvCxnSpPr>
          <p:spPr>
            <a:xfrm>
              <a:off x="7527356" y="5388904"/>
              <a:ext cx="4147" cy="805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7BB228ED-DC62-4133-BC0D-9524AFEF97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9073" y="5066885"/>
              <a:ext cx="8729" cy="1451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9CEC864-5CAD-4EC2-9713-1BC4CFFFA04A}"/>
              </a:ext>
            </a:extLst>
          </p:cNvPr>
          <p:cNvSpPr txBox="1"/>
          <p:nvPr/>
        </p:nvSpPr>
        <p:spPr>
          <a:xfrm>
            <a:off x="2552267" y="3107512"/>
            <a:ext cx="179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원자적 </a:t>
            </a:r>
            <a:r>
              <a:rPr lang="en-US" altLang="ko-KR" dirty="0"/>
              <a:t>: atomic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90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성능을 위해 </a:t>
            </a:r>
            <a:r>
              <a:rPr lang="en-US" altLang="ko-KR" dirty="0"/>
              <a:t>Lock-free </a:t>
            </a:r>
            <a:r>
              <a:rPr lang="en-US" altLang="ko-KR" dirty="0" err="1"/>
              <a:t>atomic_shared_ptr</a:t>
            </a:r>
            <a:r>
              <a:rPr lang="en-US" altLang="ko-KR" dirty="0"/>
              <a:t> </a:t>
            </a:r>
            <a:r>
              <a:rPr lang="ko-KR" altLang="en-US" dirty="0"/>
              <a:t>구현 필요</a:t>
            </a:r>
            <a:endParaRPr lang="en-US" altLang="ko-KR" dirty="0"/>
          </a:p>
          <a:p>
            <a:pPr lvl="1"/>
            <a:r>
              <a:rPr lang="en-US" altLang="ko-KR" dirty="0"/>
              <a:t>locking</a:t>
            </a:r>
            <a:r>
              <a:rPr lang="ko-KR" altLang="en-US" dirty="0"/>
              <a:t>을 사용한 원자적 구현은 성능에 문제 발생</a:t>
            </a:r>
            <a:endParaRPr lang="en-US" altLang="ko-KR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BEE5D2-4D6C-40CD-951F-EEE504F9DAB1}"/>
              </a:ext>
            </a:extLst>
          </p:cNvPr>
          <p:cNvGrpSpPr/>
          <p:nvPr/>
        </p:nvGrpSpPr>
        <p:grpSpPr>
          <a:xfrm>
            <a:off x="1144817" y="4579934"/>
            <a:ext cx="10053406" cy="307777"/>
            <a:chOff x="4403142" y="3417180"/>
            <a:chExt cx="9338480" cy="30777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9851822-6C26-43A0-B0C1-50424425B640}"/>
                </a:ext>
              </a:extLst>
            </p:cNvPr>
            <p:cNvCxnSpPr>
              <a:cxnSpLocks/>
            </p:cNvCxnSpPr>
            <p:nvPr/>
          </p:nvCxnSpPr>
          <p:spPr>
            <a:xfrm>
              <a:off x="4403142" y="3571069"/>
              <a:ext cx="877256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4B871B-5A4D-4342-9725-307813928353}"/>
                </a:ext>
              </a:extLst>
            </p:cNvPr>
            <p:cNvSpPr txBox="1"/>
            <p:nvPr/>
          </p:nvSpPr>
          <p:spPr>
            <a:xfrm>
              <a:off x="13175702" y="3417180"/>
              <a:ext cx="565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시간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A021445-44F6-4515-9BA1-265787B259BE}"/>
              </a:ext>
            </a:extLst>
          </p:cNvPr>
          <p:cNvSpPr txBox="1"/>
          <p:nvPr/>
        </p:nvSpPr>
        <p:spPr>
          <a:xfrm>
            <a:off x="1404556" y="282251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802719-F18C-49AF-9B4C-63318A90C3D6}"/>
              </a:ext>
            </a:extLst>
          </p:cNvPr>
          <p:cNvSpPr txBox="1"/>
          <p:nvPr/>
        </p:nvSpPr>
        <p:spPr>
          <a:xfrm>
            <a:off x="1166189" y="4736223"/>
            <a:ext cx="113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Lock-free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9994F28-701C-4AFC-B8BF-DAF31C164676}"/>
              </a:ext>
            </a:extLst>
          </p:cNvPr>
          <p:cNvGrpSpPr/>
          <p:nvPr/>
        </p:nvGrpSpPr>
        <p:grpSpPr>
          <a:xfrm>
            <a:off x="1144817" y="3225206"/>
            <a:ext cx="1178643" cy="1384061"/>
            <a:chOff x="2038690" y="3056725"/>
            <a:chExt cx="1667937" cy="148706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355310-DE49-4064-A6AB-9818FC1965B5}"/>
                </a:ext>
              </a:extLst>
            </p:cNvPr>
            <p:cNvSpPr/>
            <p:nvPr/>
          </p:nvSpPr>
          <p:spPr>
            <a:xfrm>
              <a:off x="2038694" y="3056725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1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BF682EC-0A19-40F5-BFF1-44B1DA19ABBC}"/>
                </a:ext>
              </a:extLst>
            </p:cNvPr>
            <p:cNvSpPr/>
            <p:nvPr/>
          </p:nvSpPr>
          <p:spPr>
            <a:xfrm>
              <a:off x="2038693" y="3428491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B756E10-E980-46B1-B0BD-64381EA0BB4B}"/>
                </a:ext>
              </a:extLst>
            </p:cNvPr>
            <p:cNvSpPr/>
            <p:nvPr/>
          </p:nvSpPr>
          <p:spPr>
            <a:xfrm>
              <a:off x="2038691" y="3800257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3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BA7CBE-C397-4B48-9637-72810699F6FD}"/>
                </a:ext>
              </a:extLst>
            </p:cNvPr>
            <p:cNvSpPr/>
            <p:nvPr/>
          </p:nvSpPr>
          <p:spPr>
            <a:xfrm>
              <a:off x="2038690" y="4172023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4</a:t>
              </a: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605785-977B-4117-B4A1-27DD65D3F7C8}"/>
              </a:ext>
            </a:extLst>
          </p:cNvPr>
          <p:cNvSpPr/>
          <p:nvPr/>
        </p:nvSpPr>
        <p:spPr>
          <a:xfrm>
            <a:off x="2323454" y="3225205"/>
            <a:ext cx="1279923" cy="354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CCA91A7-6A15-47C7-8098-000BE7783CBC}"/>
              </a:ext>
            </a:extLst>
          </p:cNvPr>
          <p:cNvSpPr/>
          <p:nvPr/>
        </p:nvSpPr>
        <p:spPr>
          <a:xfrm>
            <a:off x="2323453" y="4263252"/>
            <a:ext cx="2559847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902E0B-6E71-4A41-B239-0B481E1001EF}"/>
              </a:ext>
            </a:extLst>
          </p:cNvPr>
          <p:cNvSpPr/>
          <p:nvPr/>
        </p:nvSpPr>
        <p:spPr>
          <a:xfrm>
            <a:off x="3908180" y="3925883"/>
            <a:ext cx="2255038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57079D-6BEB-4B1E-AE9B-071E81F895B9}"/>
              </a:ext>
            </a:extLst>
          </p:cNvPr>
          <p:cNvSpPr/>
          <p:nvPr/>
        </p:nvSpPr>
        <p:spPr>
          <a:xfrm>
            <a:off x="2880887" y="3580622"/>
            <a:ext cx="4562260" cy="350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                      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1832A3A-F3D8-4556-BB14-F899B93CD3A8}"/>
              </a:ext>
            </a:extLst>
          </p:cNvPr>
          <p:cNvSpPr/>
          <p:nvPr/>
        </p:nvSpPr>
        <p:spPr>
          <a:xfrm>
            <a:off x="5440727" y="4271898"/>
            <a:ext cx="3147899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  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251C93F-2FB5-4A56-A982-D35EEE9BA89F}"/>
              </a:ext>
            </a:extLst>
          </p:cNvPr>
          <p:cNvSpPr/>
          <p:nvPr/>
        </p:nvSpPr>
        <p:spPr>
          <a:xfrm>
            <a:off x="5214952" y="3229748"/>
            <a:ext cx="4653594" cy="346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                          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114870F-B3EE-4908-BAC3-4F3CF33B0768}"/>
              </a:ext>
            </a:extLst>
          </p:cNvPr>
          <p:cNvSpPr/>
          <p:nvPr/>
        </p:nvSpPr>
        <p:spPr>
          <a:xfrm>
            <a:off x="2323452" y="4268669"/>
            <a:ext cx="1279923" cy="34059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D37A401-AD93-4E05-BD2F-AF8900102C41}"/>
              </a:ext>
            </a:extLst>
          </p:cNvPr>
          <p:cNvSpPr/>
          <p:nvPr/>
        </p:nvSpPr>
        <p:spPr>
          <a:xfrm>
            <a:off x="3908173" y="3943103"/>
            <a:ext cx="975127" cy="33736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B903B88-2B70-4D40-A0EC-4740CECFC4EF}"/>
              </a:ext>
            </a:extLst>
          </p:cNvPr>
          <p:cNvSpPr/>
          <p:nvPr/>
        </p:nvSpPr>
        <p:spPr>
          <a:xfrm>
            <a:off x="2877854" y="3590307"/>
            <a:ext cx="3285364" cy="34601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7CA8293-EE96-4E5F-BD5B-1AD4DC7E0D4D}"/>
              </a:ext>
            </a:extLst>
          </p:cNvPr>
          <p:cNvSpPr/>
          <p:nvPr/>
        </p:nvSpPr>
        <p:spPr>
          <a:xfrm>
            <a:off x="5211914" y="3238950"/>
            <a:ext cx="3376711" cy="34601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B95C1EC-8648-400C-A419-0F1346C18BEA}"/>
              </a:ext>
            </a:extLst>
          </p:cNvPr>
          <p:cNvSpPr/>
          <p:nvPr/>
        </p:nvSpPr>
        <p:spPr>
          <a:xfrm>
            <a:off x="5442000" y="4276825"/>
            <a:ext cx="2001147" cy="33736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0F72BD2-5859-4074-B64C-D4B76EACE3CB}"/>
              </a:ext>
            </a:extLst>
          </p:cNvPr>
          <p:cNvGrpSpPr/>
          <p:nvPr/>
        </p:nvGrpSpPr>
        <p:grpSpPr>
          <a:xfrm>
            <a:off x="1144817" y="5104373"/>
            <a:ext cx="1178643" cy="1384061"/>
            <a:chOff x="2038690" y="3056725"/>
            <a:chExt cx="1667937" cy="148706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1E0F41C-8213-4F30-9FCF-28C866932895}"/>
                </a:ext>
              </a:extLst>
            </p:cNvPr>
            <p:cNvSpPr/>
            <p:nvPr/>
          </p:nvSpPr>
          <p:spPr>
            <a:xfrm>
              <a:off x="2038694" y="3056725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1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DD462759-CB1F-4CA9-94D4-E40305AAC2B0}"/>
                </a:ext>
              </a:extLst>
            </p:cNvPr>
            <p:cNvSpPr/>
            <p:nvPr/>
          </p:nvSpPr>
          <p:spPr>
            <a:xfrm>
              <a:off x="2038693" y="3428491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2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C9D2E4FB-CA77-479D-B5C6-F982DEB485E7}"/>
                </a:ext>
              </a:extLst>
            </p:cNvPr>
            <p:cNvSpPr/>
            <p:nvPr/>
          </p:nvSpPr>
          <p:spPr>
            <a:xfrm>
              <a:off x="2038691" y="3800257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3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B09A3BE-554B-4F61-B72A-A0187B6B4CED}"/>
                </a:ext>
              </a:extLst>
            </p:cNvPr>
            <p:cNvSpPr/>
            <p:nvPr/>
          </p:nvSpPr>
          <p:spPr>
            <a:xfrm>
              <a:off x="2038690" y="4172023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4</a:t>
              </a: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C3A133D-4DD6-4D05-AF9C-52B128F39736}"/>
              </a:ext>
            </a:extLst>
          </p:cNvPr>
          <p:cNvSpPr/>
          <p:nvPr/>
        </p:nvSpPr>
        <p:spPr>
          <a:xfrm>
            <a:off x="2323454" y="5104372"/>
            <a:ext cx="1279923" cy="354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9FD57E5-8DD1-4CC9-B146-DF074D067F1E}"/>
              </a:ext>
            </a:extLst>
          </p:cNvPr>
          <p:cNvSpPr/>
          <p:nvPr/>
        </p:nvSpPr>
        <p:spPr>
          <a:xfrm>
            <a:off x="2323453" y="6142419"/>
            <a:ext cx="2146947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02D127D-6709-47F4-B8FC-D28B7B6A78C0}"/>
              </a:ext>
            </a:extLst>
          </p:cNvPr>
          <p:cNvSpPr/>
          <p:nvPr/>
        </p:nvSpPr>
        <p:spPr>
          <a:xfrm>
            <a:off x="3908180" y="5805050"/>
            <a:ext cx="2740976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00398F6-83DC-40CE-B417-990D0FA65962}"/>
              </a:ext>
            </a:extLst>
          </p:cNvPr>
          <p:cNvSpPr/>
          <p:nvPr/>
        </p:nvSpPr>
        <p:spPr>
          <a:xfrm>
            <a:off x="2880887" y="5459789"/>
            <a:ext cx="2955469" cy="350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4F3373F-CD2D-4341-A477-CC5AAF89D93A}"/>
              </a:ext>
            </a:extLst>
          </p:cNvPr>
          <p:cNvSpPr/>
          <p:nvPr/>
        </p:nvSpPr>
        <p:spPr>
          <a:xfrm>
            <a:off x="5440727" y="6151065"/>
            <a:ext cx="2438917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AEEBF6B-6DEF-4605-B292-B473508CE44F}"/>
              </a:ext>
            </a:extLst>
          </p:cNvPr>
          <p:cNvSpPr/>
          <p:nvPr/>
        </p:nvSpPr>
        <p:spPr>
          <a:xfrm>
            <a:off x="5214952" y="5108915"/>
            <a:ext cx="3373673" cy="346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FCBF77-3EB7-4C3F-81C3-8CEA65D73A45}"/>
              </a:ext>
            </a:extLst>
          </p:cNvPr>
          <p:cNvCxnSpPr>
            <a:cxnSpLocks/>
          </p:cNvCxnSpPr>
          <p:nvPr/>
        </p:nvCxnSpPr>
        <p:spPr>
          <a:xfrm>
            <a:off x="8588625" y="4666917"/>
            <a:ext cx="0" cy="30652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B816E5C-29BD-41EC-9706-49016CB1BBCD}"/>
              </a:ext>
            </a:extLst>
          </p:cNvPr>
          <p:cNvCxnSpPr>
            <a:cxnSpLocks/>
          </p:cNvCxnSpPr>
          <p:nvPr/>
        </p:nvCxnSpPr>
        <p:spPr>
          <a:xfrm>
            <a:off x="9868546" y="3713356"/>
            <a:ext cx="0" cy="12600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08E396-6856-413F-B0B0-4AB8F4AF505A}"/>
              </a:ext>
            </a:extLst>
          </p:cNvPr>
          <p:cNvCxnSpPr>
            <a:cxnSpLocks/>
          </p:cNvCxnSpPr>
          <p:nvPr/>
        </p:nvCxnSpPr>
        <p:spPr>
          <a:xfrm>
            <a:off x="8588625" y="4865409"/>
            <a:ext cx="127992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08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D2274-0CB2-494F-9315-A611A2ED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65653-90B2-4EF5-918A-074B9700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9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1257E-D6A3-4B6D-9316-89ABB8E8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F9450-F6C0-4C31-B61B-15786D90B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Lock-Free : </a:t>
            </a:r>
            <a:r>
              <a:rPr lang="ko-KR" altLang="en-US" dirty="0" err="1"/>
              <a:t>멀티쓰레드</a:t>
            </a:r>
            <a:r>
              <a:rPr lang="ko-KR" altLang="en-US" dirty="0"/>
              <a:t> 알고리즘의 성능 등급</a:t>
            </a:r>
            <a:endParaRPr lang="en-US" altLang="ko-KR" dirty="0"/>
          </a:p>
          <a:p>
            <a:pPr lvl="1"/>
            <a:r>
              <a:rPr lang="ko-KR" altLang="en-US" dirty="0"/>
              <a:t>정해진 시간간격이 있을 때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ko-KR" altLang="en-US" dirty="0"/>
              <a:t>      적어도 하나의 쓰레드는 알고리즘의 실행을 종료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쓰레드의 상태나 행동에 관계 없이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 자신의 알고리즘의 수행을 완료할 수 있음 </a:t>
            </a:r>
            <a:r>
              <a:rPr lang="en-US" altLang="ko-KR" dirty="0"/>
              <a:t>(Non-Blocking </a:t>
            </a:r>
            <a:r>
              <a:rPr lang="ko-KR" altLang="en-US" dirty="0"/>
              <a:t>특성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DEDCA-95E5-4423-A7D5-4836A430F8FF}"/>
              </a:ext>
            </a:extLst>
          </p:cNvPr>
          <p:cNvSpPr/>
          <p:nvPr/>
        </p:nvSpPr>
        <p:spPr>
          <a:xfrm>
            <a:off x="1538112" y="4594300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알고리즘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48B25-8EA2-4B46-BF4E-A88B17BAB19A}"/>
              </a:ext>
            </a:extLst>
          </p:cNvPr>
          <p:cNvSpPr/>
          <p:nvPr/>
        </p:nvSpPr>
        <p:spPr>
          <a:xfrm>
            <a:off x="3425785" y="4959231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멀티 쓰레드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EA84C9-989F-4FF8-BA6D-573872F99B5F}"/>
              </a:ext>
            </a:extLst>
          </p:cNvPr>
          <p:cNvSpPr/>
          <p:nvPr/>
        </p:nvSpPr>
        <p:spPr>
          <a:xfrm>
            <a:off x="3425785" y="4242421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싱글 쓰레드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558F0A-D12E-4E08-84C5-9D4D07772901}"/>
              </a:ext>
            </a:extLst>
          </p:cNvPr>
          <p:cNvSpPr/>
          <p:nvPr/>
        </p:nvSpPr>
        <p:spPr>
          <a:xfrm>
            <a:off x="5313459" y="5344895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Non-Blocking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9B0766-310A-4254-9579-FA672AA529BD}"/>
              </a:ext>
            </a:extLst>
          </p:cNvPr>
          <p:cNvSpPr/>
          <p:nvPr/>
        </p:nvSpPr>
        <p:spPr>
          <a:xfrm>
            <a:off x="5313459" y="4628085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61CAA3-9E97-4ADE-AF63-32FA94AB9AE1}"/>
              </a:ext>
            </a:extLst>
          </p:cNvPr>
          <p:cNvSpPr/>
          <p:nvPr/>
        </p:nvSpPr>
        <p:spPr>
          <a:xfrm>
            <a:off x="7201133" y="5687330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Lock-free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AE99CA-7A32-491A-AB66-5EC70E4AA98F}"/>
              </a:ext>
            </a:extLst>
          </p:cNvPr>
          <p:cNvSpPr/>
          <p:nvPr/>
        </p:nvSpPr>
        <p:spPr>
          <a:xfrm>
            <a:off x="7201133" y="4970520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98C25C-57FB-48AB-8328-759D9F1D0AC2}"/>
              </a:ext>
            </a:extLst>
          </p:cNvPr>
          <p:cNvSpPr/>
          <p:nvPr/>
        </p:nvSpPr>
        <p:spPr>
          <a:xfrm>
            <a:off x="9088807" y="6050416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Wait-free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E42FE4-E91B-4B79-9613-8D9C09E3D2DC}"/>
              </a:ext>
            </a:extLst>
          </p:cNvPr>
          <p:cNvSpPr/>
          <p:nvPr/>
        </p:nvSpPr>
        <p:spPr>
          <a:xfrm>
            <a:off x="9088807" y="5333606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0C12DAB-4A8A-4906-B7D0-01645308F58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3216286" y="4463651"/>
            <a:ext cx="209499" cy="35187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C0CAF4-BB53-4279-81A3-835FD91BE09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3216286" y="4815530"/>
            <a:ext cx="209499" cy="3649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8039746-4731-4014-AB86-AEC901F3F19E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5103959" y="4849315"/>
            <a:ext cx="209500" cy="33114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E52E5EF-52F1-4E2E-8ABD-E216F4AA230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103959" y="5180461"/>
            <a:ext cx="209500" cy="38566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0F47AA5-6D95-4C01-9652-0EE5376CA69D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flipH="1">
            <a:off x="6991633" y="5191750"/>
            <a:ext cx="209500" cy="37437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006E89D-D33E-47C4-A754-C83C3E49954C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 flipV="1">
            <a:off x="6991633" y="5566125"/>
            <a:ext cx="209500" cy="34243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020ADD0-0ACB-4B95-88D1-65E59ECC364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879307" y="5554836"/>
            <a:ext cx="209500" cy="35372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3C3E03D-E73D-4738-ABD3-7911C859DDE1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 flipV="1">
            <a:off x="8879307" y="5908560"/>
            <a:ext cx="209500" cy="36308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6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1257E-D6A3-4B6D-9316-89ABB8E8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45B9F71-19BD-4A6E-9DB5-1FFA704C7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Reference-Counting : </a:t>
            </a:r>
            <a:r>
              <a:rPr lang="ko-KR" altLang="en-US" dirty="0"/>
              <a:t>메모리 관리 기법의 하나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new</a:t>
            </a:r>
            <a:r>
              <a:rPr lang="ko-KR" altLang="en-US" dirty="0"/>
              <a:t>로 할당 받은 객체 마다 </a:t>
            </a:r>
            <a:r>
              <a:rPr lang="en-US" altLang="ko-KR" dirty="0"/>
              <a:t>reference-count</a:t>
            </a:r>
            <a:r>
              <a:rPr lang="ko-KR" altLang="en-US" dirty="0"/>
              <a:t>를 두어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참조하는 포인터의 개수를 기록하는 방법</a:t>
            </a:r>
            <a:endParaRPr lang="en-US" altLang="ko-KR" dirty="0"/>
          </a:p>
          <a:p>
            <a:pPr lvl="1"/>
            <a:r>
              <a:rPr lang="en-US" altLang="ko-KR" dirty="0"/>
              <a:t>reference-counter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되면 더 이상 참조될 가능성이 없으므로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안심하고 삭제 또는 재사용 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22A184-0ADB-43A6-B804-0185090F4078}"/>
              </a:ext>
            </a:extLst>
          </p:cNvPr>
          <p:cNvSpPr/>
          <p:nvPr/>
        </p:nvSpPr>
        <p:spPr>
          <a:xfrm>
            <a:off x="1302316" y="4568737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Class 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3CF8BC-506D-43A1-9636-2E3FC2160877}"/>
              </a:ext>
            </a:extLst>
          </p:cNvPr>
          <p:cNvSpPr/>
          <p:nvPr/>
        </p:nvSpPr>
        <p:spPr>
          <a:xfrm>
            <a:off x="2958236" y="4380014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1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14D10DE-68B4-46CE-8D51-8AF405E5527A}"/>
              </a:ext>
            </a:extLst>
          </p:cNvPr>
          <p:cNvCxnSpPr>
            <a:cxnSpLocks/>
            <a:stCxn id="35" idx="1"/>
            <a:endCxn id="24" idx="3"/>
          </p:cNvCxnSpPr>
          <p:nvPr/>
        </p:nvCxnSpPr>
        <p:spPr>
          <a:xfrm flipH="1">
            <a:off x="2494120" y="4821199"/>
            <a:ext cx="464116" cy="444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1C6891-81BB-46AB-BF93-0E5F20AD82BF}"/>
              </a:ext>
            </a:extLst>
          </p:cNvPr>
          <p:cNvSpPr/>
          <p:nvPr/>
        </p:nvSpPr>
        <p:spPr>
          <a:xfrm>
            <a:off x="6216286" y="4568737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Class 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DD0C14-6EC2-4F14-8C9B-F91D2986ABCA}"/>
              </a:ext>
            </a:extLst>
          </p:cNvPr>
          <p:cNvSpPr/>
          <p:nvPr/>
        </p:nvSpPr>
        <p:spPr>
          <a:xfrm>
            <a:off x="7872206" y="4380014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0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AD8C4DE-C560-4BF2-95BE-4632FEE4C45A}"/>
              </a:ext>
            </a:extLst>
          </p:cNvPr>
          <p:cNvCxnSpPr>
            <a:cxnSpLocks/>
            <a:stCxn id="39" idx="1"/>
            <a:endCxn id="38" idx="3"/>
          </p:cNvCxnSpPr>
          <p:nvPr/>
        </p:nvCxnSpPr>
        <p:spPr>
          <a:xfrm flipH="1">
            <a:off x="7408090" y="4821199"/>
            <a:ext cx="464116" cy="444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A54658-2C55-4235-90DD-B4EA1661F7BF}"/>
              </a:ext>
            </a:extLst>
          </p:cNvPr>
          <p:cNvSpPr txBox="1"/>
          <p:nvPr/>
        </p:nvSpPr>
        <p:spPr>
          <a:xfrm>
            <a:off x="2652703" y="575337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new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5FD2C6-01C3-4F99-BA33-AE402901AFEB}"/>
              </a:ext>
            </a:extLst>
          </p:cNvPr>
          <p:cNvSpPr txBox="1"/>
          <p:nvPr/>
        </p:nvSpPr>
        <p:spPr>
          <a:xfrm>
            <a:off x="7457829" y="5750766"/>
            <a:ext cx="82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35713B0-FCFC-4BDC-A42C-E4A7424D12EA}"/>
              </a:ext>
            </a:extLst>
          </p:cNvPr>
          <p:cNvGrpSpPr/>
          <p:nvPr/>
        </p:nvGrpSpPr>
        <p:grpSpPr>
          <a:xfrm rot="21310204">
            <a:off x="5912026" y="4798338"/>
            <a:ext cx="1800324" cy="45719"/>
            <a:chOff x="5314154" y="5750766"/>
            <a:chExt cx="1800324" cy="4571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58C3DA7-7B7B-4ED3-B307-687944E18CF7}"/>
                </a:ext>
              </a:extLst>
            </p:cNvPr>
            <p:cNvSpPr/>
            <p:nvPr/>
          </p:nvSpPr>
          <p:spPr>
            <a:xfrm rot="20527902">
              <a:off x="5314154" y="5750766"/>
              <a:ext cx="1800324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D61FBA6-62EA-45B7-B82C-FCE9AA78763E}"/>
                </a:ext>
              </a:extLst>
            </p:cNvPr>
            <p:cNvSpPr/>
            <p:nvPr/>
          </p:nvSpPr>
          <p:spPr>
            <a:xfrm rot="1687634">
              <a:off x="5314154" y="5750766"/>
              <a:ext cx="1800324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456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583</Words>
  <Application>Microsoft Office PowerPoint</Application>
  <PresentationFormat>와이드스크린</PresentationFormat>
  <Paragraphs>178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Lock-Free shared_ptr 구현</vt:lpstr>
      <vt:lpstr>목차</vt:lpstr>
      <vt:lpstr>연구 목적</vt:lpstr>
      <vt:lpstr>서론</vt:lpstr>
      <vt:lpstr>서론</vt:lpstr>
      <vt:lpstr>서론</vt:lpstr>
      <vt:lpstr>동기</vt:lpstr>
      <vt:lpstr>배경</vt:lpstr>
      <vt:lpstr>배경</vt:lpstr>
      <vt:lpstr>배경</vt:lpstr>
      <vt:lpstr>배경</vt:lpstr>
      <vt:lpstr>관련 연구</vt:lpstr>
      <vt:lpstr>연구 방법</vt:lpstr>
      <vt:lpstr>개발 일정</vt:lpstr>
      <vt:lpstr>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41</cp:revision>
  <dcterms:created xsi:type="dcterms:W3CDTF">2019-12-03T07:26:33Z</dcterms:created>
  <dcterms:modified xsi:type="dcterms:W3CDTF">2019-12-04T19:53:06Z</dcterms:modified>
</cp:coreProperties>
</file>