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313" r:id="rId4"/>
    <p:sldId id="332" r:id="rId5"/>
    <p:sldId id="350" r:id="rId6"/>
    <p:sldId id="351" r:id="rId7"/>
    <p:sldId id="352" r:id="rId8"/>
    <p:sldId id="354" r:id="rId9"/>
    <p:sldId id="355" r:id="rId10"/>
    <p:sldId id="349" r:id="rId11"/>
    <p:sldId id="356" r:id="rId12"/>
    <p:sldId id="275" r:id="rId13"/>
    <p:sldId id="365" r:id="rId14"/>
    <p:sldId id="357" r:id="rId15"/>
    <p:sldId id="358" r:id="rId16"/>
    <p:sldId id="405" r:id="rId17"/>
    <p:sldId id="359" r:id="rId18"/>
    <p:sldId id="407" r:id="rId19"/>
    <p:sldId id="408" r:id="rId20"/>
    <p:sldId id="406" r:id="rId21"/>
    <p:sldId id="360" r:id="rId22"/>
    <p:sldId id="361" r:id="rId23"/>
    <p:sldId id="364" r:id="rId24"/>
    <p:sldId id="371" r:id="rId25"/>
    <p:sldId id="366" r:id="rId26"/>
    <p:sldId id="367" r:id="rId27"/>
    <p:sldId id="368" r:id="rId28"/>
    <p:sldId id="369" r:id="rId29"/>
    <p:sldId id="402" r:id="rId30"/>
    <p:sldId id="372" r:id="rId31"/>
    <p:sldId id="403" r:id="rId32"/>
    <p:sldId id="404" r:id="rId33"/>
    <p:sldId id="376" r:id="rId34"/>
    <p:sldId id="377" r:id="rId35"/>
    <p:sldId id="392" r:id="rId36"/>
    <p:sldId id="387" r:id="rId37"/>
    <p:sldId id="390" r:id="rId38"/>
    <p:sldId id="385" r:id="rId39"/>
    <p:sldId id="393" r:id="rId40"/>
    <p:sldId id="400" r:id="rId41"/>
    <p:sldId id="395" r:id="rId42"/>
    <p:sldId id="388" r:id="rId43"/>
    <p:sldId id="401" r:id="rId44"/>
    <p:sldId id="396" r:id="rId45"/>
    <p:sldId id="397" r:id="rId46"/>
    <p:sldId id="398" r:id="rId47"/>
    <p:sldId id="380" r:id="rId48"/>
    <p:sldId id="391" r:id="rId49"/>
    <p:sldId id="409" r:id="rId50"/>
    <p:sldId id="410" r:id="rId51"/>
    <p:sldId id="381" r:id="rId52"/>
    <p:sldId id="382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22B14C"/>
    <a:srgbClr val="EE853E"/>
    <a:srgbClr val="EE8944"/>
    <a:srgbClr val="FFD54F"/>
    <a:srgbClr val="969696"/>
    <a:srgbClr val="FF6600"/>
    <a:srgbClr val="8DA9DB"/>
    <a:srgbClr val="8CC81E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31667-F9B7-404B-945D-1D849FCDA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75068A-6586-469F-A906-E068A3D82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DD06A-942D-4B95-9619-A3CA884A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D294F-6120-44DB-AAD1-747021F6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0ACDD-8C5E-4E41-811B-29EDF748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28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628B6-4076-41B8-98EC-7371616B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4EE5E-3DCC-4A2D-B77E-0CBBD2A5E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195D3-A688-422B-A422-7858CE69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600DC-25B6-463D-A532-4AEF2003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98D3E-7F6E-4FBE-9BCC-E5478721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7CF7BA-5EFF-42EC-8040-7F862333B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B4E2B2-A8A4-43CD-8AE1-20662B31C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64F30-A754-45B5-986F-B2253ABF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BC4BB-E45E-49D0-8150-5148B7F5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07101-7CCD-43C9-B262-DDB40207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5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965D3-B7EF-49E2-A20B-F642C475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3E04E-7FEF-4182-BAF5-E667FF00C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A2937-1A7B-4856-8373-C0D3A1AF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B912B-214E-4E2D-A59D-3E3BBC80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9012F-512C-4ED2-BA53-EA222CE1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53415-0F86-4D20-B285-DDF0388A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86FC6-CF12-4FA1-93F9-02C8FCAD7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ECEAF-815D-4DF1-BB61-034B7F09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1FCE3-EE1F-4990-B3C4-8882A11F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B1191-211B-405A-BC95-CF776EE9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9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2C4CA-FCB8-406F-8D90-5982817B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A5D4A-17A5-4D8E-AF11-6DC495FF2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BAC5ED-D488-4D7C-96A9-71E5BDDBE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949509-B814-44C0-ACC8-58A04B8C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6D3589-E28A-4DAD-BAD1-1F1EAC05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960377-56E9-45AD-935D-284F5449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3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5F912-E127-4D22-AD39-C3D82AF4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5B26C-97D8-4727-8B11-CB262343A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426AB9-C2A9-4427-92CB-A0353E298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D7C942-56BE-4D26-A63F-DE17FE4E0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BBD675-4E72-40F4-8AA3-25A6B004F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E71B09-EA2D-4A6D-9855-27251865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2487B-B33D-464A-AEE5-A4C81580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115026-C4FE-4CD3-874F-C6075803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F8B71-9D16-4293-97AC-BFB97A61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C342C8-66B1-4B77-B4DA-AB4AFD55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BA9220-147E-43D4-91A6-60137F98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9B992B-D388-4145-A446-C034B0B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DF8EDB-0346-496F-B549-57391C4F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082E77-28BB-49EC-9132-F001A935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368F45-91B0-4147-8DEF-68F86E54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21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39C3A-03CA-4485-9157-D1017D51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F693E-B971-422F-BD8A-B60DD5D8F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86F170-0A94-4E7C-812C-F8DB66860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BB626-E361-4CE6-9238-F76DF6B9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68DE42-8E2E-4CD3-A7C0-2391624C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8F52F-FC5E-439A-8692-E4AE2183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33B2A-B51C-4DD0-8900-56371549E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A6115C-9B01-4E70-A24B-46F9A36FD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E1DDE2-16CD-44C7-A028-C122FB9BB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190B46-8CCA-46F4-8267-E0E07900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BED6D2-8306-4B9A-8988-A0422C6D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B81B5F-C0E6-4B7F-A894-8688A489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5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D2BDAA-936C-486C-AE75-E9140DD0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7F3DA2-B5C7-4852-8DB8-2CA7910A4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71872-D5D8-48D5-BEDA-70919A720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823DE-7F23-4836-B226-D05014B808F1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8CD4C-C240-4CF8-BD52-824F38328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6627B-A7B3-40CF-BD6B-3CD8296C4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70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52E175DE-E425-4A1B-B94E-25D71388E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975" y="4802400"/>
            <a:ext cx="3576810" cy="1655762"/>
          </a:xfrm>
        </p:spPr>
        <p:txBody>
          <a:bodyPr>
            <a:normAutofit/>
          </a:bodyPr>
          <a:lstStyle/>
          <a:p>
            <a:pPr algn="r"/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ko-KR" altLang="en-US" sz="1400">
                <a:solidFill>
                  <a:schemeClr val="bg1"/>
                </a:solidFill>
              </a:rPr>
              <a:t>구태균</a:t>
            </a:r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010.7559.2426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snrn2426@gmail.com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671EDD-6527-4CE6-B6AC-EE3D3EFC3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9562" y="1527719"/>
            <a:ext cx="5767846" cy="1014413"/>
          </a:xfrm>
        </p:spPr>
        <p:txBody>
          <a:bodyPr>
            <a:noAutofit/>
          </a:bodyPr>
          <a:lstStyle/>
          <a:p>
            <a:r>
              <a:rPr lang="en-US" altLang="ko-KR" sz="8000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r>
              <a:rPr lang="en-US" altLang="ko-KR" sz="8000">
                <a:solidFill>
                  <a:schemeClr val="bg1"/>
                </a:solidFill>
              </a:rPr>
              <a:t>ORT</a:t>
            </a:r>
            <a:r>
              <a:rPr lang="en-US" altLang="ko-KR" sz="8000">
                <a:solidFill>
                  <a:schemeClr val="accent4">
                    <a:lumMod val="60000"/>
                    <a:lumOff val="40000"/>
                  </a:schemeClr>
                </a:solidFill>
              </a:rPr>
              <a:t>F</a:t>
            </a:r>
            <a:r>
              <a:rPr lang="en-US" altLang="ko-KR" sz="8000">
                <a:solidFill>
                  <a:schemeClr val="bg1"/>
                </a:solidFill>
              </a:rPr>
              <a:t>OLIO</a:t>
            </a:r>
            <a:endParaRPr lang="ko-KR" altLang="en-US" sz="800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6B85EF-8F15-41F1-B3EC-6EFECD12F624}"/>
              </a:ext>
            </a:extLst>
          </p:cNvPr>
          <p:cNvSpPr/>
          <p:nvPr/>
        </p:nvSpPr>
        <p:spPr>
          <a:xfrm>
            <a:off x="11410626" y="5451549"/>
            <a:ext cx="45719" cy="537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937F0D-877B-464C-864E-B73E74A5904A}"/>
              </a:ext>
            </a:extLst>
          </p:cNvPr>
          <p:cNvSpPr/>
          <p:nvPr/>
        </p:nvSpPr>
        <p:spPr>
          <a:xfrm>
            <a:off x="11410399" y="5087479"/>
            <a:ext cx="45719" cy="277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FB96D1-873E-4AD5-97DB-38F8075A1C42}"/>
              </a:ext>
            </a:extLst>
          </p:cNvPr>
          <p:cNvCxnSpPr>
            <a:cxnSpLocks/>
          </p:cNvCxnSpPr>
          <p:nvPr/>
        </p:nvCxnSpPr>
        <p:spPr>
          <a:xfrm flipH="1" flipV="1">
            <a:off x="1250862" y="2518415"/>
            <a:ext cx="5324360" cy="63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74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61031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후기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4DF734C-3FFA-4CB6-AF6A-A9CA70282D83}"/>
              </a:ext>
            </a:extLst>
          </p:cNvPr>
          <p:cNvGrpSpPr/>
          <p:nvPr/>
        </p:nvGrpSpPr>
        <p:grpSpPr>
          <a:xfrm>
            <a:off x="269842" y="1194099"/>
            <a:ext cx="11606600" cy="5325210"/>
            <a:chOff x="7262319" y="3037870"/>
            <a:chExt cx="8785180" cy="3874015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1E509167-B2AA-4303-8AEA-405811284F73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037870"/>
              <a:ext cx="8747909" cy="38740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논문을 진행하면서 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가장 어려웠던 점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‘LFCB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재사용 될 때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잘못된 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 상황을 해결하는 것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이었습니다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 문제를 해결하기 위해 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‘LFCB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스레드 카운터를 추가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해 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접근하는 스레드</a:t>
              </a:r>
              <a:r>
                <a:rPr lang="ko-KR" altLang="en-US" sz="18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수를 관리해 보았지만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스레드 카운터로 인해 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재사용하는 알고리즘이 복잡해지고 오류 발생 횟수만 줄어들 뿐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완벽하게 해결할 수 없었습니다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결국 성능을 고려한 다른 해결 방법을 고민하게 되었고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문제가 발생하는 </a:t>
              </a:r>
              <a:r>
                <a:rPr kumimoji="0" lang="en-US" altLang="ko-KR" sz="1800" b="0" i="0" u="none" strike="noStrike" kern="1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()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안에서의 상황을 가정</a:t>
              </a:r>
              <a:r>
                <a:rPr lang="ko-KR" altLang="en-US" sz="18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하고 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구분하던 중 </a:t>
              </a:r>
              <a:r>
                <a:rPr kumimoji="0" lang="en-US" altLang="ko-KR" sz="1800" b="1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‘LFCB </a:t>
              </a:r>
              <a:r>
                <a:rPr kumimoji="0" lang="ko-KR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</a:t>
              </a:r>
              <a:r>
                <a:rPr kumimoji="0" lang="en-US" altLang="ko-KR" sz="1800" b="1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kumimoji="0" lang="ko-KR" altLang="en-US" sz="1800" b="0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생각해낼 수 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있었습니다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8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800" b="1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‘LFCB </a:t>
              </a:r>
              <a:r>
                <a:rPr kumimoji="0" lang="ko-KR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</a:t>
              </a:r>
              <a:r>
                <a:rPr kumimoji="0" lang="en-US" altLang="ko-KR" sz="1800" b="1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이용한 결과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수정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→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검사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→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재시도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로 인한 성능 저하가 발생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했지만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정확한 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참조하는 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동작을 구현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할 수 있었습니다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또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</a:t>
              </a:r>
              <a:r>
                <a:rPr kumimoji="0" lang="en-US" altLang="ko-KR" sz="1800" i="0" u="none" strike="noStrike" kern="100" cap="none" spc="0" normalizeH="0" baseline="0" noProof="0" dirty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’LFSP/LFWP</a:t>
              </a:r>
              <a:r>
                <a:rPr kumimoji="0" lang="ko-KR" altLang="en-US" sz="1800" i="0" u="none" strike="noStrike" kern="100" cap="none" spc="0" normalizeH="0" baseline="0" noProof="0" dirty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성능은 더 개선될 </a:t>
              </a:r>
              <a:r>
                <a:rPr lang="ko-KR" altLang="en-US" sz="1800" kern="100" dirty="0">
                  <a:solidFill>
                    <a:srgbClr val="ED7D31">
                      <a:lumMod val="60000"/>
                      <a:lumOff val="40000"/>
                    </a:srgb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수</a:t>
              </a:r>
              <a:r>
                <a:rPr kumimoji="0" lang="ko-KR" altLang="en-US" sz="1800" i="0" u="none" strike="noStrike" kern="100" cap="none" spc="0" normalizeH="0" baseline="0" noProof="0" dirty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있다</a:t>
              </a:r>
              <a:r>
                <a:rPr kumimoji="0" lang="en-US" altLang="ko-KR" sz="1800" i="0" u="none" strike="noStrike" kern="100" cap="none" spc="0" normalizeH="0" baseline="0" noProof="0" dirty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고 생각합니다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LFSP/LFWP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RLL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대신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Hazard Pointer(HP)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이용해 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메모리를 관리하는 </a:t>
              </a:r>
              <a:r>
                <a:rPr lang="en-US" altLang="ko-KR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LFHPSP</a:t>
              </a:r>
              <a:r>
                <a:rPr lang="ko-KR" altLang="en-US" sz="18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구현하고</a:t>
              </a:r>
              <a:r>
                <a:rPr lang="en-US" altLang="ko-KR" sz="18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실험과 동일한 방법으로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LFHPSP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 구현해 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en-US" altLang="ko-KR" sz="18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8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과 비교</a:t>
              </a:r>
              <a:r>
                <a:rPr lang="ko-KR" altLang="en-US" sz="18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해 보았습니다</a:t>
              </a:r>
              <a:r>
                <a:rPr lang="en-US" altLang="ko-KR" sz="18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그 결과</a:t>
              </a:r>
              <a:r>
                <a:rPr lang="en-US" altLang="ko-KR" sz="18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en-US" altLang="ko-KR" sz="18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8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성능이 더 높았고</a:t>
              </a:r>
              <a:r>
                <a:rPr kumimoji="0" lang="en-US" altLang="ko-KR" sz="13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([</a:t>
              </a:r>
              <a:r>
                <a:rPr kumimoji="0" lang="ko-KR" altLang="en-US" sz="13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스레드 </a:t>
              </a:r>
              <a:r>
                <a:rPr kumimoji="0" lang="en-US" altLang="ko-KR" sz="13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: </a:t>
              </a:r>
              <a:r>
                <a:rPr kumimoji="0" lang="ko-KR" altLang="en-US" sz="13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성능 차이</a:t>
              </a:r>
              <a:r>
                <a:rPr kumimoji="0" lang="en-US" altLang="ko-KR" sz="13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] : [1 : 34%], [2 : 128%], [4 : 264%], [8 : 495%])</a:t>
              </a:r>
              <a:r>
                <a:rPr lang="en-US" altLang="ko-KR" sz="18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이때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()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에서의 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CPU 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사용량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(4-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스레드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은</a:t>
              </a:r>
              <a:r>
                <a:rPr lang="ko-KR" altLang="en-US" sz="18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44%,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HPSP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77%</a:t>
              </a:r>
              <a:r>
                <a:rPr lang="ko-KR" altLang="en-US" sz="18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임을 볼 수 있었습니다</a:t>
              </a:r>
              <a:r>
                <a:rPr lang="en-US" altLang="ko-KR" sz="18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따라서 </a:t>
              </a:r>
              <a:r>
                <a:rPr lang="ko-KR" altLang="en-US" sz="1800" b="1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성능이 높은 메모리 관리 시스템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DEBRA: </a:t>
              </a:r>
              <a:r>
                <a:rPr kumimoji="0" lang="en-US" altLang="ko-KR" sz="12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HP</a:t>
              </a:r>
              <a:r>
                <a:rPr kumimoji="0" lang="ko-KR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 </a:t>
              </a:r>
              <a:r>
                <a:rPr kumimoji="0" lang="en-US" altLang="ko-KR" sz="12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75% </a:t>
              </a:r>
              <a:r>
                <a:rPr kumimoji="0" lang="ko-KR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높은 성능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NBR: </a:t>
              </a:r>
              <a:r>
                <a:rPr kumimoji="0" lang="ko-KR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리스트에서 </a:t>
              </a:r>
              <a:r>
                <a:rPr lang="en-US" altLang="ko-KR" sz="12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HP</a:t>
              </a:r>
              <a:r>
                <a:rPr lang="ko-KR" altLang="en-US" sz="12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 </a:t>
              </a:r>
              <a:r>
                <a:rPr lang="en-US" altLang="ko-KR" sz="12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243% </a:t>
              </a:r>
              <a:r>
                <a:rPr lang="ko-KR" altLang="en-US" sz="12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높은 성능</a:t>
              </a:r>
              <a:r>
                <a:rPr lang="en-US" altLang="ko-KR" sz="12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…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이용해 </a:t>
              </a:r>
              <a:r>
                <a:rPr lang="en-US" altLang="ko-KR" sz="18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</a:t>
              </a:r>
              <a:r>
                <a:rPr lang="en-US" altLang="ko-KR" sz="18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()</a:t>
              </a:r>
              <a:r>
                <a:rPr lang="ko-KR" altLang="en-US" sz="18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에서의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CPU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사용량을 줄인</a:t>
              </a:r>
              <a:r>
                <a:rPr lang="ko-KR" altLang="en-US" sz="18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다면</a:t>
              </a:r>
              <a:r>
                <a:rPr lang="en-US" altLang="ko-KR" sz="18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성능이 개선될 수 있다</a:t>
              </a:r>
              <a:r>
                <a:rPr lang="ko-KR" altLang="en-US" sz="18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고 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생각합니다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B8AEEC-9FAF-4710-9BA3-628FD7D3B7DC}"/>
                </a:ext>
              </a:extLst>
            </p:cNvPr>
            <p:cNvSpPr/>
            <p:nvPr/>
          </p:nvSpPr>
          <p:spPr>
            <a:xfrm>
              <a:off x="7262319" y="3037871"/>
              <a:ext cx="39808" cy="387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50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H="1">
            <a:off x="4098275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821D99-64D1-41B6-8591-FE7938A3DDA1}"/>
              </a:ext>
            </a:extLst>
          </p:cNvPr>
          <p:cNvSpPr txBox="1"/>
          <p:nvPr/>
        </p:nvSpPr>
        <p:spPr>
          <a:xfrm>
            <a:off x="6443860" y="1956952"/>
            <a:ext cx="4810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36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789FA99-B3A5-4176-9185-EC01A4BCC0BE}"/>
              </a:ext>
            </a:extLst>
          </p:cNvPr>
          <p:cNvGrpSpPr/>
          <p:nvPr/>
        </p:nvGrpSpPr>
        <p:grpSpPr>
          <a:xfrm>
            <a:off x="6742517" y="3501574"/>
            <a:ext cx="4213126" cy="2194788"/>
            <a:chOff x="7367437" y="3636619"/>
            <a:chExt cx="4213126" cy="2194788"/>
          </a:xfrm>
        </p:grpSpPr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3BC843BD-A800-4731-BF4A-0579F702E194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408909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장르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MMORPG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2000" dirty="0" err="1">
                  <a:solidFill>
                    <a:schemeClr val="bg1"/>
                  </a:solidFill>
                  <a:latin typeface="+mn-lt"/>
                </a:rPr>
                <a:t>sfml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언어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C++11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제작 기간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2020.12 ~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진행중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개발 인원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1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명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0FC90E9-2536-4D2E-8D64-35CA5E2A88D1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5A77DC33-C0BD-468B-AC34-856057426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25" y="1448180"/>
            <a:ext cx="5510024" cy="4281438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6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731850" y="2171101"/>
            <a:ext cx="10087655" cy="3295188"/>
            <a:chOff x="7414595" y="2803912"/>
            <a:chExt cx="7664933" cy="4940594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2803912"/>
              <a:ext cx="7588058" cy="494059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b="1" dirty="0">
                  <a:solidFill>
                    <a:schemeClr val="bg1"/>
                  </a:solidFill>
                  <a:latin typeface="+mn-lt"/>
                </a:rPr>
                <a:t>구현</a:t>
              </a:r>
              <a:endParaRPr lang="en-US" altLang="ko-KR" sz="1800" b="1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IOCP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이용한 네트워크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CAS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와 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intel TBB(Threading Building Block)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의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 dirty="0" smtClean="0">
                  <a:solidFill>
                    <a:schemeClr val="bg1"/>
                  </a:solidFill>
                  <a:latin typeface="+mn-lt"/>
                </a:rPr>
                <a:t>활용한 </a:t>
              </a:r>
              <a:r>
                <a:rPr lang="ko-KR" altLang="en-US" sz="1800" dirty="0" err="1" smtClean="0">
                  <a:solidFill>
                    <a:schemeClr val="bg1"/>
                  </a:solidFill>
                  <a:latin typeface="+mn-lt"/>
                </a:rPr>
                <a:t>멀티쓰레드</a:t>
              </a:r>
              <a:r>
                <a:rPr lang="ko-KR" altLang="en-US" sz="1800" dirty="0" smtClean="0">
                  <a:solidFill>
                    <a:schemeClr val="bg1"/>
                  </a:solidFill>
                  <a:latin typeface="+mn-lt"/>
                </a:rPr>
                <a:t> 구현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8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패킷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송수신의 최소화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고려한 클라이언트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&amp;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서버 </a:t>
              </a:r>
              <a:r>
                <a:rPr lang="ko-KR" altLang="en-US" sz="1800" dirty="0" smtClean="0">
                  <a:solidFill>
                    <a:schemeClr val="bg1"/>
                  </a:solidFill>
                  <a:latin typeface="+mn-lt"/>
                </a:rPr>
                <a:t>프로토콜 설계</a:t>
              </a:r>
              <a:endParaRPr lang="en-US" altLang="ko-KR" sz="1800" dirty="0" smtClean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 smtClean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비정상적인 정보를 송신하는 클라이언트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</a:t>
              </a:r>
              <a:r>
                <a:rPr lang="ko-KR" altLang="en-US" sz="1800" dirty="0" smtClean="0">
                  <a:solidFill>
                    <a:schemeClr val="bg1"/>
                  </a:solidFill>
                  <a:latin typeface="+mn-lt"/>
                </a:rPr>
                <a:t>가려내는 견고한 서버프로그래밍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 smtClean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쾌적한 게임 플레이 환경을 </a:t>
              </a:r>
              <a:r>
                <a:rPr lang="ko-KR" altLang="en-US" sz="1800" dirty="0" smtClean="0">
                  <a:solidFill>
                    <a:schemeClr val="bg1"/>
                  </a:solidFill>
                  <a:latin typeface="+mn-lt"/>
                </a:rPr>
                <a:t>위한 </a:t>
              </a:r>
              <a:r>
                <a:rPr lang="ko-KR" altLang="en-US" sz="1800" dirty="0" smtClean="0">
                  <a:solidFill>
                    <a:schemeClr val="bg1"/>
                  </a:solidFill>
                  <a:latin typeface="+mn-lt"/>
                </a:rPr>
                <a:t>끊김없이 부드러운</a:t>
              </a:r>
              <a:r>
                <a:rPr lang="ko-KR" altLang="en-US" sz="1800" dirty="0" smtClean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오브젝트 이동</a:t>
              </a:r>
              <a:endParaRPr lang="en-US" altLang="ko-K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타겟팅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방식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의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전투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14595" y="2803913"/>
              <a:ext cx="34739" cy="49405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80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개요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4461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A13040-5430-48D9-B6F9-0D7BF6933C4C}"/>
              </a:ext>
            </a:extLst>
          </p:cNvPr>
          <p:cNvGrpSpPr/>
          <p:nvPr/>
        </p:nvGrpSpPr>
        <p:grpSpPr>
          <a:xfrm>
            <a:off x="731850" y="1097323"/>
            <a:ext cx="8667643" cy="805216"/>
            <a:chOff x="7367437" y="3392234"/>
            <a:chExt cx="8667643" cy="2842587"/>
          </a:xfrm>
        </p:grpSpPr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24F7C744-8BAA-455E-A1E8-E35021589002}"/>
                </a:ext>
              </a:extLst>
            </p:cNvPr>
            <p:cNvSpPr txBox="1">
              <a:spLocks/>
            </p:cNvSpPr>
            <p:nvPr/>
          </p:nvSpPr>
          <p:spPr>
            <a:xfrm>
              <a:off x="7491469" y="3392234"/>
              <a:ext cx="8543611" cy="284258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b="1" dirty="0">
                  <a:solidFill>
                    <a:schemeClr val="bg1"/>
                  </a:solidFill>
                  <a:latin typeface="+mn-lt"/>
                </a:rPr>
                <a:t>목표</a:t>
              </a:r>
              <a:endParaRPr lang="en-US" altLang="ko-KR" sz="1800" b="1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2D </a:t>
              </a:r>
              <a:r>
                <a:rPr lang="en-US" altLang="ko-KR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MMORPG Prototype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구현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이동 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&amp;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사냥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)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45AE50F-6419-449E-B38B-89ED8F481ECF}"/>
                </a:ext>
              </a:extLst>
            </p:cNvPr>
            <p:cNvSpPr/>
            <p:nvPr/>
          </p:nvSpPr>
          <p:spPr>
            <a:xfrm>
              <a:off x="7367437" y="3392234"/>
              <a:ext cx="45719" cy="2842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4EA5DEB-2CF6-44F9-9F59-57A0770037E3}"/>
              </a:ext>
            </a:extLst>
          </p:cNvPr>
          <p:cNvGrpSpPr/>
          <p:nvPr/>
        </p:nvGrpSpPr>
        <p:grpSpPr>
          <a:xfrm>
            <a:off x="731850" y="5730641"/>
            <a:ext cx="6996871" cy="821446"/>
            <a:chOff x="7367437" y="3392234"/>
            <a:chExt cx="6996871" cy="2842587"/>
          </a:xfrm>
        </p:grpSpPr>
        <p:sp>
          <p:nvSpPr>
            <p:cNvPr id="19" name="제목 1">
              <a:extLst>
                <a:ext uri="{FF2B5EF4-FFF2-40B4-BE49-F238E27FC236}">
                  <a16:creationId xmlns:a16="http://schemas.microsoft.com/office/drawing/2014/main" id="{62596CEB-0B87-43A7-8BFA-3B762B60BACB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92234"/>
              <a:ext cx="6872838" cy="28425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b="1">
                  <a:solidFill>
                    <a:schemeClr val="bg1"/>
                  </a:solidFill>
                  <a:latin typeface="+mn-lt"/>
                </a:rPr>
                <a:t>문제점</a:t>
              </a:r>
              <a:endParaRPr lang="en-US" altLang="ko-KR" sz="1800" b="1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플레이어의 오브젝트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메모리를 관리하지 못해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메모리 누수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발생</a:t>
              </a:r>
              <a:endPara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95295C9-DF6C-4A95-A9EC-6F7B1923529B}"/>
                </a:ext>
              </a:extLst>
            </p:cNvPr>
            <p:cNvSpPr/>
            <p:nvPr/>
          </p:nvSpPr>
          <p:spPr>
            <a:xfrm>
              <a:off x="7367437" y="3392234"/>
              <a:ext cx="45719" cy="2842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48189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Server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35049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2B9736B8-3702-4FA4-A3D3-D3A1CA3D3B01}"/>
              </a:ext>
            </a:extLst>
          </p:cNvPr>
          <p:cNvGrpSpPr/>
          <p:nvPr/>
        </p:nvGrpSpPr>
        <p:grpSpPr>
          <a:xfrm>
            <a:off x="5146605" y="2837454"/>
            <a:ext cx="6568475" cy="2057831"/>
            <a:chOff x="7349923" y="4122405"/>
            <a:chExt cx="5832578" cy="2050556"/>
          </a:xfrm>
        </p:grpSpPr>
        <p:sp>
          <p:nvSpPr>
            <p:cNvPr id="132" name="제목 1">
              <a:extLst>
                <a:ext uri="{FF2B5EF4-FFF2-40B4-BE49-F238E27FC236}">
                  <a16:creationId xmlns:a16="http://schemas.microsoft.com/office/drawing/2014/main" id="{3BA7D517-8E5B-4521-8F6B-7CD360DC2706}"/>
                </a:ext>
              </a:extLst>
            </p:cNvPr>
            <p:cNvSpPr txBox="1">
              <a:spLocks/>
            </p:cNvSpPr>
            <p:nvPr/>
          </p:nvSpPr>
          <p:spPr>
            <a:xfrm>
              <a:off x="7476580" y="4122405"/>
              <a:ext cx="5705921" cy="205055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Server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IOCP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</a:t>
              </a:r>
              <a:r>
                <a:rPr lang="ko-KR" altLang="en-US" sz="1800" dirty="0" smtClean="0">
                  <a:solidFill>
                    <a:schemeClr val="bg1"/>
                  </a:solidFill>
                  <a:latin typeface="+mn-lt"/>
                </a:rPr>
                <a:t>이용한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통신</a:t>
              </a:r>
              <a:endParaRPr lang="en-US" altLang="ko-K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8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Manager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컨텐츠 </a:t>
              </a:r>
              <a:r>
                <a:rPr lang="ko-KR" altLang="en-US" sz="18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객체 관리</a:t>
              </a:r>
              <a:endParaRPr lang="en-US" altLang="ko-KR" sz="1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3357BBE5-154F-4871-9AAE-5676478C5792}"/>
                </a:ext>
              </a:extLst>
            </p:cNvPr>
            <p:cNvSpPr/>
            <p:nvPr/>
          </p:nvSpPr>
          <p:spPr>
            <a:xfrm flipH="1">
              <a:off x="7349923" y="4122405"/>
              <a:ext cx="45719" cy="2050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883CEA1-E9CF-4CE2-9CFE-59D597C2E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66" y="2151869"/>
            <a:ext cx="4029075" cy="3429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3418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Manager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4279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E1179B00-4BBE-43D8-BF16-13B4A31B7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910" y="2948831"/>
            <a:ext cx="1998632" cy="1576558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B65FD49C-CE32-4995-B103-5A809126F9B6}"/>
              </a:ext>
            </a:extLst>
          </p:cNvPr>
          <p:cNvGrpSpPr/>
          <p:nvPr/>
        </p:nvGrpSpPr>
        <p:grpSpPr>
          <a:xfrm>
            <a:off x="5059205" y="2161114"/>
            <a:ext cx="6731176" cy="3151991"/>
            <a:chOff x="7385281" y="3300911"/>
            <a:chExt cx="6297165" cy="3151991"/>
          </a:xfrm>
        </p:grpSpPr>
        <p:sp>
          <p:nvSpPr>
            <p:cNvPr id="19" name="제목 1">
              <a:extLst>
                <a:ext uri="{FF2B5EF4-FFF2-40B4-BE49-F238E27FC236}">
                  <a16:creationId xmlns:a16="http://schemas.microsoft.com/office/drawing/2014/main" id="{ECC5DA31-2DEA-4820-8537-2DCE9790D129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00911"/>
              <a:ext cx="6190976" cy="31519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Manager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800" dirty="0" err="1">
                  <a:solidFill>
                    <a:schemeClr val="bg1"/>
                  </a:solidFill>
                  <a:latin typeface="+mn-lt"/>
                </a:rPr>
                <a:t>싱글톤으로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구현된 매니저 클래스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Login_Manager</a:t>
              </a:r>
              <a:r>
                <a:rPr lang="en-US" altLang="ko-KR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플레이어 컨테이너의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index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관리 매니저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Object_Manager</a:t>
              </a:r>
              <a:r>
                <a:rPr lang="en-US" altLang="ko-KR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오브젝트 관리 매니저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Sector</a:t>
              </a:r>
              <a:r>
                <a:rPr lang="en-US" altLang="ko-KR" sz="18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_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Manger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섹터 관리 매니저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Send_Manager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패킷 전송 매니저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Terrain_Manager</a:t>
              </a: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hight_map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이용한 지형 매니저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Timer_Manager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타이머 관리 매니저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11D84A0-9652-4FEA-92A5-1C426E89F8A9}"/>
                </a:ext>
              </a:extLst>
            </p:cNvPr>
            <p:cNvSpPr/>
            <p:nvPr/>
          </p:nvSpPr>
          <p:spPr>
            <a:xfrm>
              <a:off x="7385281" y="3300911"/>
              <a:ext cx="42771" cy="31519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995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Manager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4279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978D2E0-9D79-421A-A9E7-A8707669563E}"/>
              </a:ext>
            </a:extLst>
          </p:cNvPr>
          <p:cNvGrpSpPr/>
          <p:nvPr/>
        </p:nvGrpSpPr>
        <p:grpSpPr>
          <a:xfrm>
            <a:off x="5755648" y="2227330"/>
            <a:ext cx="5768067" cy="1263120"/>
            <a:chOff x="7394324" y="4008982"/>
            <a:chExt cx="5768067" cy="1325564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47B6A079-2975-46E9-9465-91B7B69A912E}"/>
                </a:ext>
              </a:extLst>
            </p:cNvPr>
            <p:cNvSpPr txBox="1">
              <a:spLocks/>
            </p:cNvSpPr>
            <p:nvPr/>
          </p:nvSpPr>
          <p:spPr>
            <a:xfrm>
              <a:off x="7491469" y="4008982"/>
              <a:ext cx="5670922" cy="132556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Object_Manager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멀티스레드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접근성을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높이기 위해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std::array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오브젝트 컨테이너에 접근하기 위해 </a:t>
              </a:r>
              <a:r>
                <a:rPr lang="en-US" altLang="ko-KR" sz="1800">
                  <a:solidFill>
                    <a:srgbClr val="FFD54F"/>
                  </a:solidFill>
                  <a:latin typeface="+mn-lt"/>
                </a:rPr>
                <a:t>index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이용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00">
                  <a:solidFill>
                    <a:schemeClr val="bg1"/>
                  </a:solidFill>
                  <a:latin typeface="+mn-lt"/>
                </a:rPr>
                <a:t> </a:t>
              </a:r>
              <a:endParaRPr lang="en-US" altLang="ko-KR" sz="1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4269C48-63F5-464F-8BC4-DFDB93C994CD}"/>
                </a:ext>
              </a:extLst>
            </p:cNvPr>
            <p:cNvSpPr/>
            <p:nvPr/>
          </p:nvSpPr>
          <p:spPr>
            <a:xfrm>
              <a:off x="7394324" y="4008982"/>
              <a:ext cx="45719" cy="13255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07C4B06-EA39-456A-9A9E-5978718A1E00}"/>
              </a:ext>
            </a:extLst>
          </p:cNvPr>
          <p:cNvGrpSpPr/>
          <p:nvPr/>
        </p:nvGrpSpPr>
        <p:grpSpPr>
          <a:xfrm>
            <a:off x="7441624" y="5615038"/>
            <a:ext cx="3605341" cy="473370"/>
            <a:chOff x="7402405" y="4008983"/>
            <a:chExt cx="3165683" cy="473370"/>
          </a:xfrm>
        </p:grpSpPr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23B1A13C-37C9-49FA-A907-B4C003E37100}"/>
                </a:ext>
              </a:extLst>
            </p:cNvPr>
            <p:cNvSpPr txBox="1">
              <a:spLocks/>
            </p:cNvSpPr>
            <p:nvPr/>
          </p:nvSpPr>
          <p:spPr>
            <a:xfrm>
              <a:off x="7491469" y="4008983"/>
              <a:ext cx="3076619" cy="4314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오브젝트 종류별 크기 및 인덱스</a:t>
              </a:r>
              <a:endParaRPr lang="en-US" altLang="ko-KR" sz="18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C8E54FF-FD6F-4529-A89C-79B7C1A56D7E}"/>
                </a:ext>
              </a:extLst>
            </p:cNvPr>
            <p:cNvSpPr/>
            <p:nvPr/>
          </p:nvSpPr>
          <p:spPr>
            <a:xfrm>
              <a:off x="7402405" y="4050920"/>
              <a:ext cx="54416" cy="431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FF4CD5D-9D2F-4ADF-A8A1-D63BE24ADADE}"/>
              </a:ext>
            </a:extLst>
          </p:cNvPr>
          <p:cNvGrpSpPr/>
          <p:nvPr/>
        </p:nvGrpSpPr>
        <p:grpSpPr>
          <a:xfrm>
            <a:off x="1117386" y="3970939"/>
            <a:ext cx="5824330" cy="431432"/>
            <a:chOff x="5940218" y="5141111"/>
            <a:chExt cx="5824330" cy="4314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D72AAB0-FE35-406F-954C-5FBC0B0AB538}"/>
                </a:ext>
              </a:extLst>
            </p:cNvPr>
            <p:cNvSpPr/>
            <p:nvPr/>
          </p:nvSpPr>
          <p:spPr>
            <a:xfrm>
              <a:off x="5940218" y="5141111"/>
              <a:ext cx="5824330" cy="4314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74C2D5C-05F9-4422-82DA-8D97AB21A4EE}"/>
                </a:ext>
              </a:extLst>
            </p:cNvPr>
            <p:cNvSpPr/>
            <p:nvPr/>
          </p:nvSpPr>
          <p:spPr>
            <a:xfrm>
              <a:off x="5983357" y="5197801"/>
              <a:ext cx="5738052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F5DC2B2-3CDF-4A85-814B-F268F8DE321C}"/>
              </a:ext>
            </a:extLst>
          </p:cNvPr>
          <p:cNvCxnSpPr>
            <a:cxnSpLocks/>
          </p:cNvCxnSpPr>
          <p:nvPr/>
        </p:nvCxnSpPr>
        <p:spPr>
          <a:xfrm>
            <a:off x="6897821" y="3918815"/>
            <a:ext cx="0" cy="4934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F65D5B2-41A6-458A-A3A8-40376E4E251C}"/>
              </a:ext>
            </a:extLst>
          </p:cNvPr>
          <p:cNvSpPr txBox="1"/>
          <p:nvPr/>
        </p:nvSpPr>
        <p:spPr>
          <a:xfrm>
            <a:off x="6251777" y="4454404"/>
            <a:ext cx="1292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MAX_OBJECTS</a:t>
            </a:r>
            <a:endParaRPr lang="ko-KR" altLang="en-US" sz="120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70F28EF-4E2B-438B-8E9D-6281A4432A04}"/>
              </a:ext>
            </a:extLst>
          </p:cNvPr>
          <p:cNvCxnSpPr>
            <a:cxnSpLocks/>
          </p:cNvCxnSpPr>
          <p:nvPr/>
        </p:nvCxnSpPr>
        <p:spPr>
          <a:xfrm>
            <a:off x="1868197" y="3908876"/>
            <a:ext cx="0" cy="48130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6F7B0C1-6B9B-42BD-89BC-E7A0C09F9D02}"/>
              </a:ext>
            </a:extLst>
          </p:cNvPr>
          <p:cNvSpPr txBox="1"/>
          <p:nvPr/>
        </p:nvSpPr>
        <p:spPr>
          <a:xfrm>
            <a:off x="1222153" y="4454404"/>
            <a:ext cx="1292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MAX_CLIENTS</a:t>
            </a:r>
            <a:endParaRPr lang="ko-KR" altLang="en-US" sz="120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0D14DFC-D01F-4A7F-A95D-D823E6503947}"/>
              </a:ext>
            </a:extLst>
          </p:cNvPr>
          <p:cNvCxnSpPr>
            <a:cxnSpLocks/>
          </p:cNvCxnSpPr>
          <p:nvPr/>
        </p:nvCxnSpPr>
        <p:spPr>
          <a:xfrm flipH="1">
            <a:off x="3457568" y="3908876"/>
            <a:ext cx="2698" cy="4350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EC682E-D9E3-40A6-B196-44FCC7FC6132}"/>
              </a:ext>
            </a:extLst>
          </p:cNvPr>
          <p:cNvSpPr txBox="1"/>
          <p:nvPr/>
        </p:nvSpPr>
        <p:spPr>
          <a:xfrm>
            <a:off x="2565220" y="4454404"/>
            <a:ext cx="1790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MAX_MONTSER_TYPE1</a:t>
            </a:r>
            <a:endParaRPr lang="ko-KR" altLang="en-US" sz="12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84EE01-D7D5-48DF-99CF-1FAE67FE6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454" y="2442889"/>
            <a:ext cx="3333750" cy="8286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21CBBA-7926-41B0-BA87-07E1253F0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93" y="5024488"/>
            <a:ext cx="6143625" cy="118110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6F8F5E6-07BD-4121-BDC9-834F5799FEA4}"/>
              </a:ext>
            </a:extLst>
          </p:cNvPr>
          <p:cNvCxnSpPr>
            <a:cxnSpLocks/>
          </p:cNvCxnSpPr>
          <p:nvPr/>
        </p:nvCxnSpPr>
        <p:spPr>
          <a:xfrm flipH="1">
            <a:off x="5314861" y="3908876"/>
            <a:ext cx="2698" cy="4350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95E1EAE-4EB2-406F-8134-29366E7C26FA}"/>
              </a:ext>
            </a:extLst>
          </p:cNvPr>
          <p:cNvSpPr txBox="1"/>
          <p:nvPr/>
        </p:nvSpPr>
        <p:spPr>
          <a:xfrm>
            <a:off x="4422513" y="4454404"/>
            <a:ext cx="1790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MAX_MONTSER_TYPE2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57105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Manager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4279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9E0E643-2739-4308-83F9-23A2399CDEF3}"/>
              </a:ext>
            </a:extLst>
          </p:cNvPr>
          <p:cNvGrpSpPr/>
          <p:nvPr/>
        </p:nvGrpSpPr>
        <p:grpSpPr>
          <a:xfrm>
            <a:off x="4738787" y="1808713"/>
            <a:ext cx="7106485" cy="2063355"/>
            <a:chOff x="7428412" y="5059572"/>
            <a:chExt cx="7106485" cy="3460061"/>
          </a:xfrm>
        </p:grpSpPr>
        <p:sp>
          <p:nvSpPr>
            <p:cNvPr id="49" name="제목 1">
              <a:extLst>
                <a:ext uri="{FF2B5EF4-FFF2-40B4-BE49-F238E27FC236}">
                  <a16:creationId xmlns:a16="http://schemas.microsoft.com/office/drawing/2014/main" id="{E6A6BC62-A104-4AD5-8EDA-5D487AB330E1}"/>
                </a:ext>
              </a:extLst>
            </p:cNvPr>
            <p:cNvSpPr txBox="1">
              <a:spLocks/>
            </p:cNvSpPr>
            <p:nvPr/>
          </p:nvSpPr>
          <p:spPr>
            <a:xfrm>
              <a:off x="7524808" y="5059572"/>
              <a:ext cx="7010089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Login_Manager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멀티스레드 접근성을 높이기 위해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tbb::concurrent_queue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사용</a:t>
              </a:r>
              <a:endPara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Object_Manager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에서 사용 가능한 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	      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플레이어 오브젝트의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index(0~MAX_CLIENTS)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관리</a:t>
              </a:r>
              <a:endPara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Queue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의 순서보다 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Pop() / Push()</a:t>
              </a: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의 정확한 동작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이 중요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44AB89D-2997-4F4E-A760-5F4AC7378B84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37C5B38-1B00-4EBB-A653-6E19FD466165}"/>
              </a:ext>
            </a:extLst>
          </p:cNvPr>
          <p:cNvGrpSpPr/>
          <p:nvPr/>
        </p:nvGrpSpPr>
        <p:grpSpPr>
          <a:xfrm>
            <a:off x="4738787" y="5365118"/>
            <a:ext cx="5392741" cy="733426"/>
            <a:chOff x="7428412" y="5059572"/>
            <a:chExt cx="5392741" cy="3460061"/>
          </a:xfrm>
        </p:grpSpPr>
        <p:sp>
          <p:nvSpPr>
            <p:cNvPr id="54" name="제목 1">
              <a:extLst>
                <a:ext uri="{FF2B5EF4-FFF2-40B4-BE49-F238E27FC236}">
                  <a16:creationId xmlns:a16="http://schemas.microsoft.com/office/drawing/2014/main" id="{C8BF2DD8-F3EC-4FDD-B9AA-6AECEBDD9D1E}"/>
                </a:ext>
              </a:extLst>
            </p:cNvPr>
            <p:cNvSpPr txBox="1">
              <a:spLocks/>
            </p:cNvSpPr>
            <p:nvPr/>
          </p:nvSpPr>
          <p:spPr>
            <a:xfrm>
              <a:off x="7524809" y="5059572"/>
              <a:ext cx="5296344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Pop()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로그인한 클라이언트가 이용할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index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반환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Push()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로그아웃한 클라이언트의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index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등록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231B153-5FCB-4D96-B097-B968E0DCAF34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5B04223A-8DA1-4F7C-8C48-A3F5AE93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3" y="1808713"/>
            <a:ext cx="3276600" cy="8286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2CAD98-8FC8-46D4-894F-AE6DD0B72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48" y="3118791"/>
            <a:ext cx="3409950" cy="307657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61092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24613621-E700-487C-B724-FABEDE407FC9}"/>
              </a:ext>
            </a:extLst>
          </p:cNvPr>
          <p:cNvSpPr/>
          <p:nvPr/>
        </p:nvSpPr>
        <p:spPr>
          <a:xfrm>
            <a:off x="442286" y="2689913"/>
            <a:ext cx="5213549" cy="3978720"/>
          </a:xfrm>
          <a:prstGeom prst="roundRect">
            <a:avLst>
              <a:gd name="adj" fmla="val 9096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endParaRPr lang="en-US" altLang="ko-KR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endParaRPr lang="en-US" altLang="ko-KR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endParaRPr lang="en-US" altLang="ko-KR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endParaRPr lang="en-US" altLang="ko-KR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height_map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은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0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부터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5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까지의 높이를 가지며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근접한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4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개의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height_map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을 이용해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높이 측정</a:t>
            </a:r>
            <a:endParaRPr lang="en-US" altLang="ko-KR" sz="180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/>
            <a:endParaRPr lang="en-US" altLang="ko-KR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Manager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4279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6DBD746-3EB0-4DC0-A35F-46849FA94CF6}"/>
              </a:ext>
            </a:extLst>
          </p:cNvPr>
          <p:cNvGrpSpPr/>
          <p:nvPr/>
        </p:nvGrpSpPr>
        <p:grpSpPr>
          <a:xfrm>
            <a:off x="4452730" y="1215172"/>
            <a:ext cx="7383046" cy="1226814"/>
            <a:chOff x="7132234" y="3228199"/>
            <a:chExt cx="13008070" cy="1709549"/>
          </a:xfrm>
        </p:grpSpPr>
        <p:sp>
          <p:nvSpPr>
            <p:cNvPr id="51" name="제목 1">
              <a:extLst>
                <a:ext uri="{FF2B5EF4-FFF2-40B4-BE49-F238E27FC236}">
                  <a16:creationId xmlns:a16="http://schemas.microsoft.com/office/drawing/2014/main" id="{8461D5D1-8156-4B80-97E6-D2CCE004128C}"/>
                </a:ext>
              </a:extLst>
            </p:cNvPr>
            <p:cNvSpPr txBox="1">
              <a:spLocks/>
            </p:cNvSpPr>
            <p:nvPr/>
          </p:nvSpPr>
          <p:spPr>
            <a:xfrm>
              <a:off x="7172511" y="3228199"/>
              <a:ext cx="12967793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Terrain_Manager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height_map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이용해 오브젝트의 높이 측정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클라이언트와 서버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는 </a:t>
              </a: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동일한 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height_map</a:t>
              </a: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과 선형 보간 공식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이용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672DEBA-3C30-4E37-84ED-97ACD06D2E8A}"/>
                </a:ext>
              </a:extLst>
            </p:cNvPr>
            <p:cNvSpPr/>
            <p:nvPr/>
          </p:nvSpPr>
          <p:spPr>
            <a:xfrm>
              <a:off x="7132234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E4D8965-60B6-4E33-B9C5-71ECC0FD1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051" y="1454657"/>
            <a:ext cx="2038350" cy="8191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4695EF5-4B1F-4C3F-B132-5FBC39664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28" y="3258881"/>
            <a:ext cx="3914940" cy="244798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A8A37657-4B74-4112-A6B8-86F05F70BF3B}"/>
              </a:ext>
            </a:extLst>
          </p:cNvPr>
          <p:cNvSpPr/>
          <p:nvPr/>
        </p:nvSpPr>
        <p:spPr>
          <a:xfrm>
            <a:off x="1268355" y="3405228"/>
            <a:ext cx="194210" cy="18565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599112-FE8E-4496-82D7-7112D1134025}"/>
              </a:ext>
            </a:extLst>
          </p:cNvPr>
          <p:cNvSpPr txBox="1"/>
          <p:nvPr/>
        </p:nvSpPr>
        <p:spPr>
          <a:xfrm>
            <a:off x="711642" y="2815004"/>
            <a:ext cx="1472366" cy="33855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hight_map[n] </a:t>
            </a:r>
            <a:endParaRPr lang="ko-KR" altLang="en-US" sz="1600"/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BA28161D-7B9C-4153-AB3B-045B32E35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001" y="2815004"/>
            <a:ext cx="5819775" cy="37242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0ED26429-3BE9-446A-8188-30B49CAFF33F}"/>
              </a:ext>
            </a:extLst>
          </p:cNvPr>
          <p:cNvSpPr/>
          <p:nvPr/>
        </p:nvSpPr>
        <p:spPr>
          <a:xfrm>
            <a:off x="1268355" y="3808639"/>
            <a:ext cx="194210" cy="18565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169F20B-D50E-4325-8BFF-04E1121422FE}"/>
              </a:ext>
            </a:extLst>
          </p:cNvPr>
          <p:cNvSpPr/>
          <p:nvPr/>
        </p:nvSpPr>
        <p:spPr>
          <a:xfrm>
            <a:off x="1275377" y="4190599"/>
            <a:ext cx="194210" cy="18565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0A081EB-D8CF-4C21-9407-360F090EA529}"/>
              </a:ext>
            </a:extLst>
          </p:cNvPr>
          <p:cNvSpPr/>
          <p:nvPr/>
        </p:nvSpPr>
        <p:spPr>
          <a:xfrm>
            <a:off x="1275377" y="4587452"/>
            <a:ext cx="194210" cy="18565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63EE280-8372-4EBF-8A47-86FDF088DEE0}"/>
              </a:ext>
            </a:extLst>
          </p:cNvPr>
          <p:cNvSpPr/>
          <p:nvPr/>
        </p:nvSpPr>
        <p:spPr>
          <a:xfrm>
            <a:off x="1275377" y="4960021"/>
            <a:ext cx="194210" cy="18565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E21E9C-6EB4-4B42-9158-DEF919F4B2D1}"/>
              </a:ext>
            </a:extLst>
          </p:cNvPr>
          <p:cNvSpPr/>
          <p:nvPr/>
        </p:nvSpPr>
        <p:spPr>
          <a:xfrm>
            <a:off x="1275377" y="5356874"/>
            <a:ext cx="194210" cy="18565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D9BBD59-38E7-435F-9E35-F0BFC7AE84F0}"/>
              </a:ext>
            </a:extLst>
          </p:cNvPr>
          <p:cNvSpPr/>
          <p:nvPr/>
        </p:nvSpPr>
        <p:spPr>
          <a:xfrm>
            <a:off x="3033793" y="4202001"/>
            <a:ext cx="194210" cy="18565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13043A5-DAFD-4488-AC52-F11D2B175E92}"/>
              </a:ext>
            </a:extLst>
          </p:cNvPr>
          <p:cNvSpPr/>
          <p:nvPr/>
        </p:nvSpPr>
        <p:spPr>
          <a:xfrm>
            <a:off x="3216671" y="4202001"/>
            <a:ext cx="194210" cy="18565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9AA6601-7A22-4232-935C-232D942BD8B5}"/>
              </a:ext>
            </a:extLst>
          </p:cNvPr>
          <p:cNvSpPr/>
          <p:nvPr/>
        </p:nvSpPr>
        <p:spPr>
          <a:xfrm>
            <a:off x="3033793" y="4375890"/>
            <a:ext cx="194210" cy="18565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7DE2756-2F4A-4180-B8CD-EE53AA9C8BFE}"/>
              </a:ext>
            </a:extLst>
          </p:cNvPr>
          <p:cNvSpPr/>
          <p:nvPr/>
        </p:nvSpPr>
        <p:spPr>
          <a:xfrm>
            <a:off x="3216671" y="4375890"/>
            <a:ext cx="194210" cy="18565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DFB8172-EE7D-47EC-A5D6-0391BC0D0B91}"/>
              </a:ext>
            </a:extLst>
          </p:cNvPr>
          <p:cNvCxnSpPr>
            <a:cxnSpLocks/>
            <a:stCxn id="70" idx="1"/>
          </p:cNvCxnSpPr>
          <p:nvPr/>
        </p:nvCxnSpPr>
        <p:spPr>
          <a:xfrm flipH="1" flipV="1">
            <a:off x="3550024" y="4522524"/>
            <a:ext cx="2465977" cy="154618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lgDashDot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99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39E41BC-0819-4977-A751-0790B15CC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01" y="1292944"/>
            <a:ext cx="6457950" cy="52673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Manager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4279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A81C20D-082F-4442-AC9A-88D2B6800AD9}"/>
              </a:ext>
            </a:extLst>
          </p:cNvPr>
          <p:cNvSpPr/>
          <p:nvPr/>
        </p:nvSpPr>
        <p:spPr>
          <a:xfrm>
            <a:off x="220996" y="2385484"/>
            <a:ext cx="6372956" cy="7665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973E705-7493-43A3-B812-03E15F9FA5C2}"/>
              </a:ext>
            </a:extLst>
          </p:cNvPr>
          <p:cNvCxnSpPr>
            <a:cxnSpLocks/>
            <a:stCxn id="25" idx="3"/>
            <a:endCxn id="39" idx="1"/>
          </p:cNvCxnSpPr>
          <p:nvPr/>
        </p:nvCxnSpPr>
        <p:spPr>
          <a:xfrm>
            <a:off x="6593952" y="2768739"/>
            <a:ext cx="244998" cy="94674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A98BC0B-ABA6-47FB-80F4-B818E71C114F}"/>
              </a:ext>
            </a:extLst>
          </p:cNvPr>
          <p:cNvSpPr/>
          <p:nvPr/>
        </p:nvSpPr>
        <p:spPr>
          <a:xfrm>
            <a:off x="216598" y="3323111"/>
            <a:ext cx="6372956" cy="26687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8269C06-3171-4CB8-B157-3B0B078501D0}"/>
              </a:ext>
            </a:extLst>
          </p:cNvPr>
          <p:cNvSpPr/>
          <p:nvPr/>
        </p:nvSpPr>
        <p:spPr>
          <a:xfrm>
            <a:off x="6838950" y="2762137"/>
            <a:ext cx="5213549" cy="1906688"/>
          </a:xfrm>
          <a:prstGeom prst="roundRect">
            <a:avLst>
              <a:gd name="adj" fmla="val 9096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860B9AC3-6649-4322-BBD7-80CECBD65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418" y="2943080"/>
            <a:ext cx="1618929" cy="1564044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CFADAE6-5D44-4DE2-9F41-495E5CFFEC1A}"/>
              </a:ext>
            </a:extLst>
          </p:cNvPr>
          <p:cNvSpPr txBox="1"/>
          <p:nvPr/>
        </p:nvSpPr>
        <p:spPr>
          <a:xfrm>
            <a:off x="7485492" y="3288075"/>
            <a:ext cx="888993" cy="89217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4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58F846B-1A18-495A-8D25-9A96AA767814}"/>
              </a:ext>
            </a:extLst>
          </p:cNvPr>
          <p:cNvSpPr/>
          <p:nvPr/>
        </p:nvSpPr>
        <p:spPr>
          <a:xfrm>
            <a:off x="8413738" y="3091709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5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053BF5B-0FBF-497E-B5AD-6823DD28D6EB}"/>
              </a:ext>
            </a:extLst>
          </p:cNvPr>
          <p:cNvSpPr/>
          <p:nvPr/>
        </p:nvSpPr>
        <p:spPr>
          <a:xfrm>
            <a:off x="7221975" y="3117007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19B5F2A-7A87-4221-8DFD-023CABDDCBF2}"/>
              </a:ext>
            </a:extLst>
          </p:cNvPr>
          <p:cNvSpPr/>
          <p:nvPr/>
        </p:nvSpPr>
        <p:spPr>
          <a:xfrm>
            <a:off x="7282342" y="4204616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A22C0C1-2F92-4B29-BA44-F642918F2FB5}"/>
              </a:ext>
            </a:extLst>
          </p:cNvPr>
          <p:cNvSpPr/>
          <p:nvPr/>
        </p:nvSpPr>
        <p:spPr>
          <a:xfrm>
            <a:off x="8404786" y="4196148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B2F3611-7DE0-4FDB-82B5-454A3498391F}"/>
              </a:ext>
            </a:extLst>
          </p:cNvPr>
          <p:cNvCxnSpPr>
            <a:cxnSpLocks/>
          </p:cNvCxnSpPr>
          <p:nvPr/>
        </p:nvCxnSpPr>
        <p:spPr>
          <a:xfrm>
            <a:off x="7683880" y="3288075"/>
            <a:ext cx="0" cy="89217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B6D2A86-8924-44F3-B5C6-3D4E46109230}"/>
              </a:ext>
            </a:extLst>
          </p:cNvPr>
          <p:cNvCxnSpPr>
            <a:cxnSpLocks/>
          </p:cNvCxnSpPr>
          <p:nvPr/>
        </p:nvCxnSpPr>
        <p:spPr>
          <a:xfrm>
            <a:off x="7485492" y="3971944"/>
            <a:ext cx="888993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497FB2C3-2D3F-49E3-9FEC-23C45E84CC40}"/>
              </a:ext>
            </a:extLst>
          </p:cNvPr>
          <p:cNvSpPr/>
          <p:nvPr/>
        </p:nvSpPr>
        <p:spPr>
          <a:xfrm flipH="1" flipV="1">
            <a:off x="7623512" y="3911059"/>
            <a:ext cx="120736" cy="1217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FE58B7F-7337-4797-A666-990BDFC99CBE}"/>
              </a:ext>
            </a:extLst>
          </p:cNvPr>
          <p:cNvGrpSpPr/>
          <p:nvPr/>
        </p:nvGrpSpPr>
        <p:grpSpPr>
          <a:xfrm>
            <a:off x="6826595" y="1291981"/>
            <a:ext cx="4996058" cy="1264569"/>
            <a:chOff x="7132234" y="3228199"/>
            <a:chExt cx="8802474" cy="1709549"/>
          </a:xfrm>
        </p:grpSpPr>
        <p:sp>
          <p:nvSpPr>
            <p:cNvPr id="84" name="제목 1">
              <a:extLst>
                <a:ext uri="{FF2B5EF4-FFF2-40B4-BE49-F238E27FC236}">
                  <a16:creationId xmlns:a16="http://schemas.microsoft.com/office/drawing/2014/main" id="{6650BC49-0CC6-4F64-849B-A82EF1B400C3}"/>
                </a:ext>
              </a:extLst>
            </p:cNvPr>
            <p:cNvSpPr txBox="1">
              <a:spLocks/>
            </p:cNvSpPr>
            <p:nvPr/>
          </p:nvSpPr>
          <p:spPr>
            <a:xfrm>
              <a:off x="7172509" y="3228199"/>
              <a:ext cx="8762199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Terrain_Manager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두가지 선형 보간 방법이 있지만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    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성능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위해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사각형을 이용한 방법을 사용</a:t>
              </a:r>
              <a:endPara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A4113BC-1D61-4BE1-9A97-16E6669C3BF8}"/>
                </a:ext>
              </a:extLst>
            </p:cNvPr>
            <p:cNvSpPr/>
            <p:nvPr/>
          </p:nvSpPr>
          <p:spPr>
            <a:xfrm>
              <a:off x="7132234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4266924-BA09-48FE-8B3F-8C197DFBAFC2}"/>
              </a:ext>
            </a:extLst>
          </p:cNvPr>
          <p:cNvSpPr txBox="1"/>
          <p:nvPr/>
        </p:nvSpPr>
        <p:spPr>
          <a:xfrm>
            <a:off x="8989004" y="3124937"/>
            <a:ext cx="2809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사각형</a:t>
            </a:r>
            <a:r>
              <a:rPr lang="ko-KR" altLang="en-US">
                <a:solidFill>
                  <a:schemeClr val="bg1"/>
                </a:solidFill>
              </a:rPr>
              <a:t>을 이용한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</a:rPr>
              <a:t>쌍선형 보간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endParaRPr lang="en-US" altLang="ko-KR">
              <a:solidFill>
                <a:schemeClr val="bg1"/>
              </a:solidFill>
            </a:endParaRPr>
          </a:p>
          <a:p>
            <a:pPr algn="ct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높은 성능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낮은 정확성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D06212D-A104-4D14-AF0A-93853083061E}"/>
              </a:ext>
            </a:extLst>
          </p:cNvPr>
          <p:cNvSpPr/>
          <p:nvPr/>
        </p:nvSpPr>
        <p:spPr>
          <a:xfrm>
            <a:off x="6826595" y="4726900"/>
            <a:ext cx="5213549" cy="1906688"/>
          </a:xfrm>
          <a:prstGeom prst="roundRect">
            <a:avLst>
              <a:gd name="adj" fmla="val 9096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6D0F6D3E-9B99-4F22-B688-5690864EB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063" y="4907843"/>
            <a:ext cx="1618929" cy="1564044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0B120460-55A3-4744-BEDF-78E9B2C081F9}"/>
              </a:ext>
            </a:extLst>
          </p:cNvPr>
          <p:cNvSpPr txBox="1"/>
          <p:nvPr/>
        </p:nvSpPr>
        <p:spPr>
          <a:xfrm>
            <a:off x="7473137" y="5252838"/>
            <a:ext cx="888993" cy="89217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40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7AE9D7D-C9FB-4A95-868E-E4A1E79D429E}"/>
              </a:ext>
            </a:extLst>
          </p:cNvPr>
          <p:cNvSpPr/>
          <p:nvPr/>
        </p:nvSpPr>
        <p:spPr>
          <a:xfrm>
            <a:off x="8401383" y="5056472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5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9380B5D-F42B-450B-A253-5ADF32F4B878}"/>
              </a:ext>
            </a:extLst>
          </p:cNvPr>
          <p:cNvSpPr/>
          <p:nvPr/>
        </p:nvSpPr>
        <p:spPr>
          <a:xfrm>
            <a:off x="7209620" y="5081770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D6D0D13-AB38-4A3D-BD53-D0FF304E07F3}"/>
              </a:ext>
            </a:extLst>
          </p:cNvPr>
          <p:cNvSpPr/>
          <p:nvPr/>
        </p:nvSpPr>
        <p:spPr>
          <a:xfrm>
            <a:off x="7269987" y="6169379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A1ABEDF-416B-428C-AFC8-E03FBF895EEA}"/>
              </a:ext>
            </a:extLst>
          </p:cNvPr>
          <p:cNvSpPr/>
          <p:nvPr/>
        </p:nvSpPr>
        <p:spPr>
          <a:xfrm>
            <a:off x="8392431" y="6160911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9F9A7C7A-89C3-4027-AA69-1DC1606E5C04}"/>
              </a:ext>
            </a:extLst>
          </p:cNvPr>
          <p:cNvCxnSpPr>
            <a:cxnSpLocks/>
          </p:cNvCxnSpPr>
          <p:nvPr/>
        </p:nvCxnSpPr>
        <p:spPr>
          <a:xfrm>
            <a:off x="7468757" y="5252838"/>
            <a:ext cx="893373" cy="89217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B2383D60-AAEE-44F4-AAA4-87D6784389CF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7412770" y="5936707"/>
            <a:ext cx="319123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3226751-EEEF-4B7C-9891-9A5CEF3F4AB4}"/>
              </a:ext>
            </a:extLst>
          </p:cNvPr>
          <p:cNvSpPr txBox="1"/>
          <p:nvPr/>
        </p:nvSpPr>
        <p:spPr>
          <a:xfrm>
            <a:off x="8976649" y="5075173"/>
            <a:ext cx="2809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삼각형</a:t>
            </a:r>
            <a:r>
              <a:rPr lang="ko-KR" altLang="en-US">
                <a:solidFill>
                  <a:schemeClr val="bg1"/>
                </a:solidFill>
              </a:rPr>
              <a:t>을 이용한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</a:rPr>
              <a:t> 쌍선형 보간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endParaRPr lang="en-US" altLang="ko-KR">
              <a:solidFill>
                <a:schemeClr val="bg1"/>
              </a:solidFill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</a:rPr>
              <a:t>낮은 성능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높은 정확성</a:t>
            </a: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7220F34-2A44-49AD-A585-DAF9A879D5FC}"/>
              </a:ext>
            </a:extLst>
          </p:cNvPr>
          <p:cNvCxnSpPr>
            <a:cxnSpLocks/>
            <a:stCxn id="95" idx="4"/>
          </p:cNvCxnSpPr>
          <p:nvPr/>
        </p:nvCxnSpPr>
        <p:spPr>
          <a:xfrm>
            <a:off x="7671525" y="5875822"/>
            <a:ext cx="0" cy="324953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C9617AA9-2FA7-4048-8817-62A3E35E6E92}"/>
              </a:ext>
            </a:extLst>
          </p:cNvPr>
          <p:cNvSpPr/>
          <p:nvPr/>
        </p:nvSpPr>
        <p:spPr>
          <a:xfrm flipH="1" flipV="1">
            <a:off x="7611157" y="5875822"/>
            <a:ext cx="120736" cy="1217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973806D9-B7EA-40FB-AADD-683C16DC3123}"/>
              </a:ext>
            </a:extLst>
          </p:cNvPr>
          <p:cNvCxnSpPr>
            <a:cxnSpLocks/>
            <a:stCxn id="36" idx="3"/>
            <a:endCxn id="86" idx="1"/>
          </p:cNvCxnSpPr>
          <p:nvPr/>
        </p:nvCxnSpPr>
        <p:spPr>
          <a:xfrm>
            <a:off x="6589554" y="4657506"/>
            <a:ext cx="237041" cy="1022738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62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Manager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4279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D18FF75-6992-4545-8549-FE6867FEBE84}"/>
              </a:ext>
            </a:extLst>
          </p:cNvPr>
          <p:cNvGrpSpPr/>
          <p:nvPr/>
        </p:nvGrpSpPr>
        <p:grpSpPr>
          <a:xfrm>
            <a:off x="5171553" y="2200475"/>
            <a:ext cx="6783268" cy="2850676"/>
            <a:chOff x="7091955" y="3228199"/>
            <a:chExt cx="12231341" cy="1709549"/>
          </a:xfrm>
        </p:grpSpPr>
        <p:sp>
          <p:nvSpPr>
            <p:cNvPr id="57" name="제목 1">
              <a:extLst>
                <a:ext uri="{FF2B5EF4-FFF2-40B4-BE49-F238E27FC236}">
                  <a16:creationId xmlns:a16="http://schemas.microsoft.com/office/drawing/2014/main" id="{2A8E9F90-D368-480C-9B56-80F6C8758486}"/>
                </a:ext>
              </a:extLst>
            </p:cNvPr>
            <p:cNvSpPr txBox="1">
              <a:spLocks/>
            </p:cNvSpPr>
            <p:nvPr/>
          </p:nvSpPr>
          <p:spPr>
            <a:xfrm>
              <a:off x="7172504" y="3228199"/>
              <a:ext cx="12150792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Sector_Manager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(Sector_Base)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섹터 내 오브젝트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오브젝트의 주변 오브젝트에 대한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                                      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검색 효율성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높이기 위해 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이동에 의한 빈번한 삽입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&amp;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삭제의 성능을 고려해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                                                  std::unordered_set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오브젝트 검색을 위해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std::mutex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대신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std::shared_mutex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F90AC51-595D-4A4D-A40E-B5FD3CE9C938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59" name="그림 58">
            <a:extLst>
              <a:ext uri="{FF2B5EF4-FFF2-40B4-BE49-F238E27FC236}">
                <a16:creationId xmlns:a16="http://schemas.microsoft.com/office/drawing/2014/main" id="{4252AA40-1BE1-4668-BB7D-F08C67D7E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90" y="2974273"/>
            <a:ext cx="4181475" cy="809625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181FB040-C059-4883-95E2-106D30E0B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737" y="4100421"/>
            <a:ext cx="2247900" cy="8191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6AE8707-9976-4EAB-8826-2B0BC495E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83" y="4111560"/>
            <a:ext cx="2133600" cy="7905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4B494017-1B20-45E1-BD4B-8B38E6410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83" y="3002848"/>
            <a:ext cx="4181475" cy="8096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522F580-F15D-4794-B28B-C8881E6B1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6120" y="2432842"/>
            <a:ext cx="2847975" cy="10001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29289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4664020" y="5421737"/>
            <a:ext cx="3548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2) 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550E8-2206-43F3-B2F2-C4C8DE1DA2EB}"/>
              </a:ext>
            </a:extLst>
          </p:cNvPr>
          <p:cNvSpPr txBox="1"/>
          <p:nvPr/>
        </p:nvSpPr>
        <p:spPr>
          <a:xfrm>
            <a:off x="8317518" y="5421737"/>
            <a:ext cx="31250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3) 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[MO </a:t>
            </a:r>
            <a:r>
              <a:rPr lang="ko-KR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] </a:t>
            </a:r>
            <a:r>
              <a:rPr lang="en-US" altLang="ko-KR" sz="2000">
                <a:solidFill>
                  <a:schemeClr val="bg1"/>
                </a:solidFill>
              </a:rPr>
              <a:t>Fruit Crush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AFD4827-2B11-4EB4-8EDA-CA2749D64FED}"/>
              </a:ext>
            </a:extLst>
          </p:cNvPr>
          <p:cNvGrpSpPr/>
          <p:nvPr/>
        </p:nvGrpSpPr>
        <p:grpSpPr>
          <a:xfrm>
            <a:off x="1611821" y="3710792"/>
            <a:ext cx="945133" cy="1268758"/>
            <a:chOff x="5533566" y="4174883"/>
            <a:chExt cx="945133" cy="1268758"/>
          </a:xfrm>
        </p:grpSpPr>
        <p:sp>
          <p:nvSpPr>
            <p:cNvPr id="65" name="순서도: 지연 64">
              <a:extLst>
                <a:ext uri="{FF2B5EF4-FFF2-40B4-BE49-F238E27FC236}">
                  <a16:creationId xmlns:a16="http://schemas.microsoft.com/office/drawing/2014/main" id="{5AE738C5-2773-4387-B582-993D8731885D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DCC14D4F-2D60-47DB-A62A-CEEF75E5F713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52325A-9125-413E-B9E0-8A61967DF59F}"/>
              </a:ext>
            </a:extLst>
          </p:cNvPr>
          <p:cNvSpPr/>
          <p:nvPr/>
        </p:nvSpPr>
        <p:spPr>
          <a:xfrm>
            <a:off x="2173911" y="2042864"/>
            <a:ext cx="744280" cy="9683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E0BE3D5-6082-4D13-BECC-18F91F0FBE4D}"/>
              </a:ext>
            </a:extLst>
          </p:cNvPr>
          <p:cNvSpPr/>
          <p:nvPr/>
        </p:nvSpPr>
        <p:spPr>
          <a:xfrm>
            <a:off x="2173911" y="2959489"/>
            <a:ext cx="641623" cy="146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FFE7923-1263-4BCB-98FB-E89759EBBE34}"/>
              </a:ext>
            </a:extLst>
          </p:cNvPr>
          <p:cNvSpPr/>
          <p:nvPr/>
        </p:nvSpPr>
        <p:spPr>
          <a:xfrm>
            <a:off x="2173911" y="1953569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1D4CB59-C9F4-490A-8E00-57DD78918651}"/>
              </a:ext>
            </a:extLst>
          </p:cNvPr>
          <p:cNvSpPr/>
          <p:nvPr/>
        </p:nvSpPr>
        <p:spPr>
          <a:xfrm>
            <a:off x="2712877" y="2900955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5F76AD1-BF5D-4E9E-9FCB-C68CCDAA0A74}"/>
              </a:ext>
            </a:extLst>
          </p:cNvPr>
          <p:cNvSpPr/>
          <p:nvPr/>
        </p:nvSpPr>
        <p:spPr>
          <a:xfrm>
            <a:off x="2071254" y="2900955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9C36DBA-53D7-4673-A1CF-47E341E21381}"/>
              </a:ext>
            </a:extLst>
          </p:cNvPr>
          <p:cNvSpPr/>
          <p:nvPr/>
        </p:nvSpPr>
        <p:spPr>
          <a:xfrm>
            <a:off x="2276569" y="1951696"/>
            <a:ext cx="712898" cy="94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9123D75-9DD6-44FF-BCAF-9B276989099B}"/>
              </a:ext>
            </a:extLst>
          </p:cNvPr>
          <p:cNvSpPr/>
          <p:nvPr/>
        </p:nvSpPr>
        <p:spPr>
          <a:xfrm>
            <a:off x="2919662" y="1945361"/>
            <a:ext cx="205314" cy="20531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A9B9DB5-B7A6-4611-B321-63E5A65FEB60}"/>
              </a:ext>
            </a:extLst>
          </p:cNvPr>
          <p:cNvCxnSpPr>
            <a:cxnSpLocks/>
          </p:cNvCxnSpPr>
          <p:nvPr/>
        </p:nvCxnSpPr>
        <p:spPr>
          <a:xfrm>
            <a:off x="2170736" y="2899368"/>
            <a:ext cx="639242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원호 71">
            <a:extLst>
              <a:ext uri="{FF2B5EF4-FFF2-40B4-BE49-F238E27FC236}">
                <a16:creationId xmlns:a16="http://schemas.microsoft.com/office/drawing/2014/main" id="{B58C606D-5EC5-4312-8064-A33611B0C61F}"/>
              </a:ext>
            </a:extLst>
          </p:cNvPr>
          <p:cNvSpPr/>
          <p:nvPr/>
        </p:nvSpPr>
        <p:spPr>
          <a:xfrm>
            <a:off x="2710496" y="2906108"/>
            <a:ext cx="205314" cy="200433"/>
          </a:xfrm>
          <a:prstGeom prst="arc">
            <a:avLst>
              <a:gd name="adj1" fmla="val 5149759"/>
              <a:gd name="adj2" fmla="val 16147486"/>
            </a:avLst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7982950-05F0-4AC4-9FE5-C39EE9642080}"/>
              </a:ext>
            </a:extLst>
          </p:cNvPr>
          <p:cNvCxnSpPr>
            <a:cxnSpLocks/>
          </p:cNvCxnSpPr>
          <p:nvPr/>
        </p:nvCxnSpPr>
        <p:spPr>
          <a:xfrm>
            <a:off x="2256373" y="2323797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8717664-80C4-43E4-BA9B-96CCC0856520}"/>
              </a:ext>
            </a:extLst>
          </p:cNvPr>
          <p:cNvCxnSpPr>
            <a:cxnSpLocks/>
          </p:cNvCxnSpPr>
          <p:nvPr/>
        </p:nvCxnSpPr>
        <p:spPr>
          <a:xfrm>
            <a:off x="2253832" y="2448729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B02C4C24-5CBE-4963-9289-39BD82351EF4}"/>
              </a:ext>
            </a:extLst>
          </p:cNvPr>
          <p:cNvCxnSpPr>
            <a:cxnSpLocks/>
          </p:cNvCxnSpPr>
          <p:nvPr/>
        </p:nvCxnSpPr>
        <p:spPr>
          <a:xfrm>
            <a:off x="2253832" y="2586952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84F47160-969D-4EDD-8C71-55C61FDC7E35}"/>
              </a:ext>
            </a:extLst>
          </p:cNvPr>
          <p:cNvCxnSpPr>
            <a:cxnSpLocks/>
          </p:cNvCxnSpPr>
          <p:nvPr/>
        </p:nvCxnSpPr>
        <p:spPr>
          <a:xfrm>
            <a:off x="2253832" y="2738134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10E5B37-34DF-46AC-A061-4E5894409BC2}"/>
              </a:ext>
            </a:extLst>
          </p:cNvPr>
          <p:cNvCxnSpPr>
            <a:cxnSpLocks/>
          </p:cNvCxnSpPr>
          <p:nvPr/>
        </p:nvCxnSpPr>
        <p:spPr>
          <a:xfrm>
            <a:off x="2253832" y="2857197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66B472D-1141-4726-83E9-ACB91B98C35F}"/>
              </a:ext>
            </a:extLst>
          </p:cNvPr>
          <p:cNvCxnSpPr>
            <a:cxnSpLocks/>
          </p:cNvCxnSpPr>
          <p:nvPr/>
        </p:nvCxnSpPr>
        <p:spPr>
          <a:xfrm>
            <a:off x="2342396" y="2160115"/>
            <a:ext cx="421428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FE925920-53D6-49E6-994E-EF7936AB1906}"/>
              </a:ext>
            </a:extLst>
          </p:cNvPr>
          <p:cNvGrpSpPr/>
          <p:nvPr/>
        </p:nvGrpSpPr>
        <p:grpSpPr>
          <a:xfrm>
            <a:off x="5520159" y="1989693"/>
            <a:ext cx="1835887" cy="1299058"/>
            <a:chOff x="5821377" y="1989693"/>
            <a:chExt cx="1835887" cy="1299058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CC86DB6-CA08-4A0A-94C3-3090CD814740}"/>
                </a:ext>
              </a:extLst>
            </p:cNvPr>
            <p:cNvSpPr/>
            <p:nvPr/>
          </p:nvSpPr>
          <p:spPr>
            <a:xfrm>
              <a:off x="5821377" y="1989693"/>
              <a:ext cx="1835887" cy="1062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F273F4C-B7E6-4A1D-870D-7141BA6EA875}"/>
                </a:ext>
              </a:extLst>
            </p:cNvPr>
            <p:cNvSpPr/>
            <p:nvPr/>
          </p:nvSpPr>
          <p:spPr>
            <a:xfrm>
              <a:off x="5912020" y="2069496"/>
              <a:ext cx="1649594" cy="9098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46065F28-A38F-4506-BAD6-B7C344D490FE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195007"/>
              <a:ext cx="712867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FEF4991E-6D3E-4477-858A-99780EF5D048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358927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DE8F3A76-EFD8-4510-BFCB-A42EA86CF960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511943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4CF1AE6F-44D6-4D3C-AB2A-5D3B1E3B71E1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643945"/>
              <a:ext cx="826282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087E97D-59E8-4A85-A5D9-E223969E0126}"/>
                </a:ext>
              </a:extLst>
            </p:cNvPr>
            <p:cNvCxnSpPr>
              <a:cxnSpLocks/>
            </p:cNvCxnSpPr>
            <p:nvPr/>
          </p:nvCxnSpPr>
          <p:spPr>
            <a:xfrm>
              <a:off x="6002850" y="2779291"/>
              <a:ext cx="1250378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D2273753-856D-4F6B-9180-3BB15803C42D}"/>
                </a:ext>
              </a:extLst>
            </p:cNvPr>
            <p:cNvSpPr/>
            <p:nvPr/>
          </p:nvSpPr>
          <p:spPr>
            <a:xfrm>
              <a:off x="6437089" y="3140376"/>
              <a:ext cx="608519" cy="148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2F4CE544-37DB-42DE-BC1C-DF0EC1FF8FD0}"/>
                </a:ext>
              </a:extLst>
            </p:cNvPr>
            <p:cNvSpPr/>
            <p:nvPr/>
          </p:nvSpPr>
          <p:spPr>
            <a:xfrm>
              <a:off x="6640147" y="2983093"/>
              <a:ext cx="198344" cy="3056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68B91493-9B06-49CD-A140-5D66ABF15861}"/>
              </a:ext>
            </a:extLst>
          </p:cNvPr>
          <p:cNvGrpSpPr/>
          <p:nvPr/>
        </p:nvGrpSpPr>
        <p:grpSpPr>
          <a:xfrm>
            <a:off x="8951496" y="1984093"/>
            <a:ext cx="1835887" cy="1299058"/>
            <a:chOff x="5821377" y="1989693"/>
            <a:chExt cx="1835887" cy="1299058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E29B0363-0E19-4FE9-BDAE-0A3DB5D46591}"/>
                </a:ext>
              </a:extLst>
            </p:cNvPr>
            <p:cNvSpPr/>
            <p:nvPr/>
          </p:nvSpPr>
          <p:spPr>
            <a:xfrm>
              <a:off x="5821377" y="1989693"/>
              <a:ext cx="1835887" cy="1062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1854855-E892-498A-99B7-EF5F41CA3E41}"/>
                </a:ext>
              </a:extLst>
            </p:cNvPr>
            <p:cNvSpPr/>
            <p:nvPr/>
          </p:nvSpPr>
          <p:spPr>
            <a:xfrm>
              <a:off x="5912020" y="2069496"/>
              <a:ext cx="1649594" cy="9098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75CB88A2-D482-4A43-9B05-2D6C078B244E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195007"/>
              <a:ext cx="712867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A653738C-39D3-4060-BBA3-DCEFA3336C19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358927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2F78932F-F3FF-4ED1-8B3C-0EC2A2C6B04D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511943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05D97995-F45E-4323-9753-A49C16DE18B9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643945"/>
              <a:ext cx="826282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14A6D538-A71B-4C71-8376-8CA16541D973}"/>
                </a:ext>
              </a:extLst>
            </p:cNvPr>
            <p:cNvCxnSpPr>
              <a:cxnSpLocks/>
            </p:cNvCxnSpPr>
            <p:nvPr/>
          </p:nvCxnSpPr>
          <p:spPr>
            <a:xfrm>
              <a:off x="6002850" y="2779291"/>
              <a:ext cx="1250378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93244C0-1B3A-4F02-A4B1-C6A3EBF993B7}"/>
                </a:ext>
              </a:extLst>
            </p:cNvPr>
            <p:cNvSpPr/>
            <p:nvPr/>
          </p:nvSpPr>
          <p:spPr>
            <a:xfrm>
              <a:off x="6437089" y="3140376"/>
              <a:ext cx="608519" cy="148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42DB73A2-7A68-43B9-BC84-A23C1A9C6861}"/>
                </a:ext>
              </a:extLst>
            </p:cNvPr>
            <p:cNvSpPr/>
            <p:nvPr/>
          </p:nvSpPr>
          <p:spPr>
            <a:xfrm>
              <a:off x="6640147" y="2983093"/>
              <a:ext cx="198344" cy="3056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CA57421-E2A2-446F-AEDF-6497E6EC1A06}"/>
              </a:ext>
            </a:extLst>
          </p:cNvPr>
          <p:cNvSpPr txBox="1"/>
          <p:nvPr/>
        </p:nvSpPr>
        <p:spPr>
          <a:xfrm>
            <a:off x="850426" y="5421737"/>
            <a:ext cx="3548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1) 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논문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] </a:t>
            </a:r>
            <a:r>
              <a:rPr lang="ko-KR" altLang="en-US" sz="2000">
                <a:solidFill>
                  <a:schemeClr val="bg1"/>
                </a:solidFill>
              </a:rPr>
              <a:t>한국게임학회 등재</a:t>
            </a:r>
            <a:endParaRPr lang="en-US" altLang="ko-KR" sz="2000">
              <a:solidFill>
                <a:schemeClr val="bg1"/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65262C3A-FC1A-4DA8-B4EA-E766A4D2C8B5}"/>
              </a:ext>
            </a:extLst>
          </p:cNvPr>
          <p:cNvGrpSpPr/>
          <p:nvPr/>
        </p:nvGrpSpPr>
        <p:grpSpPr>
          <a:xfrm>
            <a:off x="2578026" y="3709820"/>
            <a:ext cx="945133" cy="1268758"/>
            <a:chOff x="5533566" y="4174883"/>
            <a:chExt cx="945133" cy="1268758"/>
          </a:xfrm>
        </p:grpSpPr>
        <p:sp>
          <p:nvSpPr>
            <p:cNvPr id="77" name="순서도: 지연 76">
              <a:extLst>
                <a:ext uri="{FF2B5EF4-FFF2-40B4-BE49-F238E27FC236}">
                  <a16:creationId xmlns:a16="http://schemas.microsoft.com/office/drawing/2014/main" id="{780AE3AF-F1DC-4C81-918E-E779A8231D12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06D8CCB-B932-41DF-808A-2F4437A7C383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38A048B0-3DBF-481C-A9A4-09E8769364F0}"/>
              </a:ext>
            </a:extLst>
          </p:cNvPr>
          <p:cNvGrpSpPr/>
          <p:nvPr/>
        </p:nvGrpSpPr>
        <p:grpSpPr>
          <a:xfrm>
            <a:off x="5963032" y="3713376"/>
            <a:ext cx="945133" cy="1268758"/>
            <a:chOff x="5533566" y="4174883"/>
            <a:chExt cx="945133" cy="1268758"/>
          </a:xfrm>
        </p:grpSpPr>
        <p:sp>
          <p:nvSpPr>
            <p:cNvPr id="80" name="순서도: 지연 79">
              <a:extLst>
                <a:ext uri="{FF2B5EF4-FFF2-40B4-BE49-F238E27FC236}">
                  <a16:creationId xmlns:a16="http://schemas.microsoft.com/office/drawing/2014/main" id="{C21FE410-BB61-41A3-AD8B-BF447AB29D18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A02AB85A-0071-4230-B504-FFF01D769FBD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422B2D4-FE37-4C37-86A8-ABC365B7AAF0}"/>
              </a:ext>
            </a:extLst>
          </p:cNvPr>
          <p:cNvGrpSpPr/>
          <p:nvPr/>
        </p:nvGrpSpPr>
        <p:grpSpPr>
          <a:xfrm>
            <a:off x="9390430" y="3395751"/>
            <a:ext cx="945133" cy="1268758"/>
            <a:chOff x="5533566" y="4174883"/>
            <a:chExt cx="945133" cy="1268758"/>
          </a:xfrm>
        </p:grpSpPr>
        <p:sp>
          <p:nvSpPr>
            <p:cNvPr id="83" name="순서도: 지연 82">
              <a:extLst>
                <a:ext uri="{FF2B5EF4-FFF2-40B4-BE49-F238E27FC236}">
                  <a16:creationId xmlns:a16="http://schemas.microsoft.com/office/drawing/2014/main" id="{A0B94A6A-D207-461E-B763-057F5761172A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AF482753-9BBA-44BF-A004-0EF090662D5E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18F8ED0-985D-4408-88CE-ECA0B074510B}"/>
              </a:ext>
            </a:extLst>
          </p:cNvPr>
          <p:cNvGrpSpPr/>
          <p:nvPr/>
        </p:nvGrpSpPr>
        <p:grpSpPr>
          <a:xfrm>
            <a:off x="8917864" y="3853436"/>
            <a:ext cx="945133" cy="1268758"/>
            <a:chOff x="5533566" y="4174883"/>
            <a:chExt cx="945133" cy="1268758"/>
          </a:xfrm>
        </p:grpSpPr>
        <p:sp>
          <p:nvSpPr>
            <p:cNvPr id="86" name="순서도: 지연 85">
              <a:extLst>
                <a:ext uri="{FF2B5EF4-FFF2-40B4-BE49-F238E27FC236}">
                  <a16:creationId xmlns:a16="http://schemas.microsoft.com/office/drawing/2014/main" id="{CABA65CD-ADA7-40E5-A9B1-77FC2E5893A8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9A370C5-5132-4F2A-B299-3B285EED55DE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3C80F11-B4D0-414D-87E4-A27713E03EFF}"/>
              </a:ext>
            </a:extLst>
          </p:cNvPr>
          <p:cNvGrpSpPr/>
          <p:nvPr/>
        </p:nvGrpSpPr>
        <p:grpSpPr>
          <a:xfrm>
            <a:off x="9884069" y="3852464"/>
            <a:ext cx="945133" cy="1268758"/>
            <a:chOff x="5533566" y="4174883"/>
            <a:chExt cx="945133" cy="1268758"/>
          </a:xfrm>
        </p:grpSpPr>
        <p:sp>
          <p:nvSpPr>
            <p:cNvPr id="89" name="순서도: 지연 88">
              <a:extLst>
                <a:ext uri="{FF2B5EF4-FFF2-40B4-BE49-F238E27FC236}">
                  <a16:creationId xmlns:a16="http://schemas.microsoft.com/office/drawing/2014/main" id="{6EA0A059-C318-4CBB-9E81-5D4176F055E3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DB9D9DA3-F002-439A-8D55-8EA3003EC69D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D5E1B4B-3860-4A69-AD4D-07EDC10051FF}"/>
              </a:ext>
            </a:extLst>
          </p:cNvPr>
          <p:cNvSpPr txBox="1"/>
          <p:nvPr/>
        </p:nvSpPr>
        <p:spPr>
          <a:xfrm>
            <a:off x="173255" y="260734"/>
            <a:ext cx="287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solidFill>
                  <a:schemeClr val="bg1"/>
                </a:solidFill>
              </a:rPr>
              <a:t>구성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C842188-295B-4DD1-969C-8588D2754D28}"/>
              </a:ext>
            </a:extLst>
          </p:cNvPr>
          <p:cNvCxnSpPr>
            <a:cxnSpLocks/>
          </p:cNvCxnSpPr>
          <p:nvPr/>
        </p:nvCxnSpPr>
        <p:spPr>
          <a:xfrm flipH="1">
            <a:off x="173256" y="901925"/>
            <a:ext cx="2875400" cy="69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69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Manager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4279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7F0D420-D8E8-4844-BD45-4FAC7B7B4248}"/>
              </a:ext>
            </a:extLst>
          </p:cNvPr>
          <p:cNvGrpSpPr/>
          <p:nvPr/>
        </p:nvGrpSpPr>
        <p:grpSpPr>
          <a:xfrm>
            <a:off x="4231779" y="1659171"/>
            <a:ext cx="6784317" cy="721952"/>
            <a:chOff x="7091955" y="3228199"/>
            <a:chExt cx="11953179" cy="1709549"/>
          </a:xfrm>
        </p:grpSpPr>
        <p:sp>
          <p:nvSpPr>
            <p:cNvPr id="47" name="제목 1">
              <a:extLst>
                <a:ext uri="{FF2B5EF4-FFF2-40B4-BE49-F238E27FC236}">
                  <a16:creationId xmlns:a16="http://schemas.microsoft.com/office/drawing/2014/main" id="{8A397326-1427-4F39-A8FF-6981268C1878}"/>
                </a:ext>
              </a:extLst>
            </p:cNvPr>
            <p:cNvSpPr txBox="1">
              <a:spLocks/>
            </p:cNvSpPr>
            <p:nvPr/>
          </p:nvSpPr>
          <p:spPr>
            <a:xfrm>
              <a:off x="7172508" y="3228199"/>
              <a:ext cx="11872626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Timer_Manager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실행 순서로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EVENT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정렬하기 위해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std::priority_queue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35D0630-2048-49DF-8323-9B3898101300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DF148B8-A6A3-4100-A5A4-C2543ECAB108}"/>
              </a:ext>
            </a:extLst>
          </p:cNvPr>
          <p:cNvGrpSpPr/>
          <p:nvPr/>
        </p:nvGrpSpPr>
        <p:grpSpPr>
          <a:xfrm>
            <a:off x="829702" y="4996933"/>
            <a:ext cx="3578177" cy="1184539"/>
            <a:chOff x="7091955" y="3228198"/>
            <a:chExt cx="6304332" cy="1709550"/>
          </a:xfrm>
        </p:grpSpPr>
        <p:sp>
          <p:nvSpPr>
            <p:cNvPr id="54" name="제목 1">
              <a:extLst>
                <a:ext uri="{FF2B5EF4-FFF2-40B4-BE49-F238E27FC236}">
                  <a16:creationId xmlns:a16="http://schemas.microsoft.com/office/drawing/2014/main" id="{C845D3F3-1D7E-42E6-B517-C31B5272B6E0}"/>
                </a:ext>
              </a:extLst>
            </p:cNvPr>
            <p:cNvSpPr txBox="1">
              <a:spLocks/>
            </p:cNvSpPr>
            <p:nvPr/>
          </p:nvSpPr>
          <p:spPr>
            <a:xfrm>
              <a:off x="7172510" y="3228198"/>
              <a:ext cx="6223777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EVENT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process_time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실행 시간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type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종류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/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detail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상세 정보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833B812-D716-4938-97FB-6385CFC58CC6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907E9F6B-D97D-443B-870F-9DAC992A7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672" y="2664254"/>
            <a:ext cx="5829300" cy="38766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F268F3A-CC87-4D03-8FEA-92979A7F6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968" y="1510560"/>
            <a:ext cx="2781300" cy="10191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1845814-75E6-4001-B2C1-C28132509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88" y="3857381"/>
            <a:ext cx="5019675" cy="10096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id="{48FD7EA4-662D-444C-8FB9-6475FC69CFD3}"/>
              </a:ext>
            </a:extLst>
          </p:cNvPr>
          <p:cNvSpPr/>
          <p:nvPr/>
        </p:nvSpPr>
        <p:spPr>
          <a:xfrm>
            <a:off x="6305988" y="4990991"/>
            <a:ext cx="1984631" cy="1195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E91B80D-9AB2-4B24-8D46-DF2603C79373}"/>
              </a:ext>
            </a:extLst>
          </p:cNvPr>
          <p:cNvSpPr txBox="1"/>
          <p:nvPr/>
        </p:nvSpPr>
        <p:spPr>
          <a:xfrm>
            <a:off x="8590322" y="3654625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EVENT</a:t>
            </a:r>
            <a:r>
              <a:rPr lang="ko-KR" altLang="en-US">
                <a:solidFill>
                  <a:schemeClr val="bg1"/>
                </a:solidFill>
              </a:rPr>
              <a:t>의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실행 시간 확인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156A29E-3748-4243-B2B3-EBC9CAF9DCA1}"/>
              </a:ext>
            </a:extLst>
          </p:cNvPr>
          <p:cNvSpPr/>
          <p:nvPr/>
        </p:nvSpPr>
        <p:spPr>
          <a:xfrm>
            <a:off x="6305988" y="4023957"/>
            <a:ext cx="5010589" cy="2468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991C8E4-C012-48F5-8454-259A9F819B87}"/>
              </a:ext>
            </a:extLst>
          </p:cNvPr>
          <p:cNvSpPr txBox="1"/>
          <p:nvPr/>
        </p:nvSpPr>
        <p:spPr>
          <a:xfrm>
            <a:off x="8290619" y="5809805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실행할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EVENT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33052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Object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5768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A141A0AB-1F16-4F32-9AD4-9484F226D37E}"/>
              </a:ext>
            </a:extLst>
          </p:cNvPr>
          <p:cNvSpPr/>
          <p:nvPr/>
        </p:nvSpPr>
        <p:spPr>
          <a:xfrm>
            <a:off x="3301769" y="3490926"/>
            <a:ext cx="1994267" cy="4514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Monster_Base</a:t>
            </a:r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96F4105-A803-47F6-A95B-0BF9A055CF26}"/>
              </a:ext>
            </a:extLst>
          </p:cNvPr>
          <p:cNvSpPr/>
          <p:nvPr/>
        </p:nvSpPr>
        <p:spPr>
          <a:xfrm>
            <a:off x="375244" y="3493196"/>
            <a:ext cx="1930370" cy="1968721"/>
          </a:xfrm>
          <a:prstGeom prst="roundRect">
            <a:avLst>
              <a:gd name="adj" fmla="val 896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Player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C92D7A7-1916-4AD2-852E-3DABCFA5A2B8}"/>
              </a:ext>
            </a:extLst>
          </p:cNvPr>
          <p:cNvCxnSpPr>
            <a:cxnSpLocks/>
            <a:stCxn id="88" idx="2"/>
            <a:endCxn id="70" idx="0"/>
          </p:cNvCxnSpPr>
          <p:nvPr/>
        </p:nvCxnSpPr>
        <p:spPr>
          <a:xfrm flipH="1">
            <a:off x="1340429" y="3234840"/>
            <a:ext cx="1656881" cy="258356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CDC7A00-FB5B-4134-AEA2-B5E00749CDA1}"/>
              </a:ext>
            </a:extLst>
          </p:cNvPr>
          <p:cNvCxnSpPr>
            <a:cxnSpLocks/>
            <a:stCxn id="88" idx="2"/>
            <a:endCxn id="69" idx="0"/>
          </p:cNvCxnSpPr>
          <p:nvPr/>
        </p:nvCxnSpPr>
        <p:spPr>
          <a:xfrm>
            <a:off x="2997310" y="3234840"/>
            <a:ext cx="1301593" cy="256086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75D1793-A9C5-42E1-BC40-87EC3064F56C}"/>
              </a:ext>
            </a:extLst>
          </p:cNvPr>
          <p:cNvSpPr/>
          <p:nvPr/>
        </p:nvSpPr>
        <p:spPr>
          <a:xfrm>
            <a:off x="1699320" y="5824451"/>
            <a:ext cx="3004762" cy="5192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  Object </a:t>
            </a:r>
            <a:r>
              <a:rPr lang="ko-KR" altLang="en-US" dirty="0">
                <a:solidFill>
                  <a:schemeClr val="bg1"/>
                </a:solidFill>
              </a:rPr>
              <a:t>클래스 상속 관계 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2C35617-D292-46DE-A264-62C6B3F988BC}"/>
              </a:ext>
            </a:extLst>
          </p:cNvPr>
          <p:cNvGrpSpPr/>
          <p:nvPr/>
        </p:nvGrpSpPr>
        <p:grpSpPr>
          <a:xfrm>
            <a:off x="6362148" y="1718416"/>
            <a:ext cx="5594336" cy="3802838"/>
            <a:chOff x="7354584" y="4077946"/>
            <a:chExt cx="8095899" cy="2452744"/>
          </a:xfrm>
        </p:grpSpPr>
        <p:sp>
          <p:nvSpPr>
            <p:cNvPr id="83" name="제목 1">
              <a:extLst>
                <a:ext uri="{FF2B5EF4-FFF2-40B4-BE49-F238E27FC236}">
                  <a16:creationId xmlns:a16="http://schemas.microsoft.com/office/drawing/2014/main" id="{DF0092B7-D5B5-49C6-8884-4BDF62A99339}"/>
                </a:ext>
              </a:extLst>
            </p:cNvPr>
            <p:cNvSpPr txBox="1">
              <a:spLocks/>
            </p:cNvSpPr>
            <p:nvPr/>
          </p:nvSpPr>
          <p:spPr>
            <a:xfrm>
              <a:off x="7555975" y="4077946"/>
              <a:ext cx="7894508" cy="24527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Object_Base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오브젝트 추상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Object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오브젝트 기본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600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Expand_Overlapped</a:t>
              </a:r>
              <a:r>
                <a:rPr lang="en-US" altLang="ko-KR" sz="16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WSAOverlapped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를 확장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한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+mn-lt"/>
                </a:rPr>
                <a:t>구조체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n-lt"/>
                </a:rPr>
                <a:t>&lt;= </a:t>
              </a:r>
              <a:r>
                <a:rPr lang="ko-KR" altLang="en-US" sz="1600" dirty="0" err="1" smtClean="0">
                  <a:solidFill>
                    <a:srgbClr val="FF0000"/>
                  </a:solidFill>
                  <a:latin typeface="+mn-lt"/>
                </a:rPr>
                <a:t>니가</a:t>
              </a:r>
              <a:r>
                <a:rPr lang="ko-KR" altLang="en-US" sz="1600" dirty="0" smtClean="0">
                  <a:solidFill>
                    <a:srgbClr val="FF0000"/>
                  </a:solidFill>
                  <a:latin typeface="+mn-lt"/>
                </a:rPr>
                <a:t> 왜 여기서 나와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n-lt"/>
                </a:rPr>
                <a:t>!!!!</a:t>
              </a:r>
              <a:endParaRPr lang="en-US" altLang="ko-KR" sz="1600" dirty="0">
                <a:solidFill>
                  <a:srgbClr val="FF0000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Player</a:t>
              </a:r>
              <a:r>
                <a:rPr lang="en-US" altLang="ko-KR" sz="16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플레이어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Network_Buffer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패킷 수신 버퍼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Near_set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시야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Cooltime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 err="1">
                  <a:solidFill>
                    <a:schemeClr val="bg1"/>
                  </a:solidFill>
                  <a:latin typeface="+mn-lt"/>
                </a:rPr>
                <a:t>쿨타임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Monster_Base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몬스터 기본 클래스 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6967E08-0B14-48ED-9492-B266C0909E08}"/>
                </a:ext>
              </a:extLst>
            </p:cNvPr>
            <p:cNvSpPr/>
            <p:nvPr/>
          </p:nvSpPr>
          <p:spPr>
            <a:xfrm>
              <a:off x="7354584" y="4077946"/>
              <a:ext cx="66163" cy="2452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3CB9A47C-F1CC-44F2-AF6F-36C9B632273E}"/>
              </a:ext>
            </a:extLst>
          </p:cNvPr>
          <p:cNvSpPr/>
          <p:nvPr/>
        </p:nvSpPr>
        <p:spPr>
          <a:xfrm>
            <a:off x="464783" y="4446058"/>
            <a:ext cx="1751292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Near_set</a:t>
            </a:r>
            <a:endParaRPr lang="ko-KR" altLang="en-US" sz="1600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B301CF8-C4A7-470F-9B84-3CEE8146AF31}"/>
              </a:ext>
            </a:extLst>
          </p:cNvPr>
          <p:cNvSpPr/>
          <p:nvPr/>
        </p:nvSpPr>
        <p:spPr>
          <a:xfrm>
            <a:off x="464783" y="3951784"/>
            <a:ext cx="1751292" cy="4150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Network_Buffer</a:t>
            </a:r>
            <a:endParaRPr lang="ko-KR" altLang="en-US" sz="16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2FF01BD-F381-431D-9EC7-639C7E9F12D0}"/>
              </a:ext>
            </a:extLst>
          </p:cNvPr>
          <p:cNvSpPr/>
          <p:nvPr/>
        </p:nvSpPr>
        <p:spPr>
          <a:xfrm>
            <a:off x="464783" y="4960590"/>
            <a:ext cx="1751292" cy="4517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Cooltime</a:t>
            </a:r>
            <a:endParaRPr lang="ko-KR" altLang="en-US" sz="1600" dirty="0"/>
          </a:p>
        </p:txBody>
      </p:sp>
      <p:sp>
        <p:nvSpPr>
          <p:cNvPr id="88" name="사각형: 둥근 모서리 34">
            <a:extLst>
              <a:ext uri="{FF2B5EF4-FFF2-40B4-BE49-F238E27FC236}">
                <a16:creationId xmlns:a16="http://schemas.microsoft.com/office/drawing/2014/main" id="{1C8AA6D1-7422-4D7F-ADBE-B8A8E8B5DAF9}"/>
              </a:ext>
            </a:extLst>
          </p:cNvPr>
          <p:cNvSpPr/>
          <p:nvPr/>
        </p:nvSpPr>
        <p:spPr>
          <a:xfrm>
            <a:off x="1601815" y="2356181"/>
            <a:ext cx="2790990" cy="8786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Object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2" name="사각형: 둥근 모서리 77">
            <a:extLst>
              <a:ext uri="{FF2B5EF4-FFF2-40B4-BE49-F238E27FC236}">
                <a16:creationId xmlns:a16="http://schemas.microsoft.com/office/drawing/2014/main" id="{7E3A1114-25D1-4214-8AD1-0AFF22C14EB3}"/>
              </a:ext>
            </a:extLst>
          </p:cNvPr>
          <p:cNvSpPr/>
          <p:nvPr/>
        </p:nvSpPr>
        <p:spPr>
          <a:xfrm>
            <a:off x="472895" y="5599174"/>
            <a:ext cx="1472284" cy="7445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Expand_Overlapped</a:t>
            </a:r>
            <a:endParaRPr lang="ko-KR" altLang="en-US" dirty="0"/>
          </a:p>
        </p:txBody>
      </p:sp>
      <p:sp>
        <p:nvSpPr>
          <p:cNvPr id="23" name="사각형: 둥근 모서리 34">
            <a:extLst>
              <a:ext uri="{FF2B5EF4-FFF2-40B4-BE49-F238E27FC236}">
                <a16:creationId xmlns:a16="http://schemas.microsoft.com/office/drawing/2014/main" id="{599C23C1-1021-4B40-860C-83BCE7368337}"/>
              </a:ext>
            </a:extLst>
          </p:cNvPr>
          <p:cNvSpPr/>
          <p:nvPr/>
        </p:nvSpPr>
        <p:spPr>
          <a:xfrm>
            <a:off x="2101222" y="1813974"/>
            <a:ext cx="1792174" cy="3431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</a:t>
            </a:r>
            <a:r>
              <a:rPr lang="en-US" altLang="ko-KR" err="1"/>
              <a:t>_</a:t>
            </a:r>
            <a:r>
              <a:rPr lang="en-US" altLang="ko-KR"/>
              <a:t>Base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0F3C3E6-D7B9-405B-B542-6696BE3942C0}"/>
              </a:ext>
            </a:extLst>
          </p:cNvPr>
          <p:cNvCxnSpPr>
            <a:cxnSpLocks/>
            <a:stCxn id="88" idx="0"/>
            <a:endCxn id="23" idx="2"/>
          </p:cNvCxnSpPr>
          <p:nvPr/>
        </p:nvCxnSpPr>
        <p:spPr>
          <a:xfrm flipH="1" flipV="1">
            <a:off x="2997309" y="2157134"/>
            <a:ext cx="1" cy="199047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62231A0-1A40-452D-8C04-A21D7CA03E58}"/>
              </a:ext>
            </a:extLst>
          </p:cNvPr>
          <p:cNvCxnSpPr>
            <a:cxnSpLocks/>
            <a:stCxn id="27" idx="0"/>
            <a:endCxn id="69" idx="2"/>
          </p:cNvCxnSpPr>
          <p:nvPr/>
        </p:nvCxnSpPr>
        <p:spPr>
          <a:xfrm flipV="1">
            <a:off x="3038827" y="3942388"/>
            <a:ext cx="1260076" cy="13725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56A9E27-0077-4382-80DA-7D4477BDBD2C}"/>
              </a:ext>
            </a:extLst>
          </p:cNvPr>
          <p:cNvCxnSpPr>
            <a:cxnSpLocks/>
            <a:stCxn id="73" idx="0"/>
            <a:endCxn id="69" idx="2"/>
          </p:cNvCxnSpPr>
          <p:nvPr/>
        </p:nvCxnSpPr>
        <p:spPr>
          <a:xfrm flipV="1">
            <a:off x="4298903" y="3942388"/>
            <a:ext cx="0" cy="13725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82DEA6E-8394-45D6-98B6-242503B9800A}"/>
              </a:ext>
            </a:extLst>
          </p:cNvPr>
          <p:cNvCxnSpPr>
            <a:cxnSpLocks/>
            <a:stCxn id="76" idx="0"/>
            <a:endCxn id="69" idx="2"/>
          </p:cNvCxnSpPr>
          <p:nvPr/>
        </p:nvCxnSpPr>
        <p:spPr>
          <a:xfrm flipH="1" flipV="1">
            <a:off x="4298903" y="3942388"/>
            <a:ext cx="1260076" cy="13725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538B0FF-683B-48A7-9830-F6F27ACBA7A7}"/>
              </a:ext>
            </a:extLst>
          </p:cNvPr>
          <p:cNvSpPr/>
          <p:nvPr/>
        </p:nvSpPr>
        <p:spPr>
          <a:xfrm>
            <a:off x="2455511" y="4079646"/>
            <a:ext cx="1166632" cy="1382272"/>
          </a:xfrm>
          <a:prstGeom prst="roundRect">
            <a:avLst>
              <a:gd name="adj" fmla="val 1496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type1</a:t>
            </a:r>
          </a:p>
          <a:p>
            <a:pPr algn="ctr"/>
            <a:endParaRPr lang="ko-KR" altLang="en-US"/>
          </a:p>
        </p:txBody>
      </p:sp>
      <p:sp>
        <p:nvSpPr>
          <p:cNvPr id="54" name="사각형: 둥근 모서리 26">
            <a:extLst>
              <a:ext uri="{FF2B5EF4-FFF2-40B4-BE49-F238E27FC236}">
                <a16:creationId xmlns:a16="http://schemas.microsoft.com/office/drawing/2014/main" id="{CF7E385D-37A0-4127-BCDF-5578DFB463B2}"/>
              </a:ext>
            </a:extLst>
          </p:cNvPr>
          <p:cNvSpPr/>
          <p:nvPr/>
        </p:nvSpPr>
        <p:spPr>
          <a:xfrm>
            <a:off x="2576685" y="4970192"/>
            <a:ext cx="907544" cy="3842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전투 </a:t>
            </a:r>
            <a:r>
              <a:rPr lang="en-US" altLang="ko-KR" sz="1600" dirty="0"/>
              <a:t>AI</a:t>
            </a:r>
            <a:endParaRPr lang="ko-KR" altLang="en-US" sz="1600" dirty="0"/>
          </a:p>
        </p:txBody>
      </p:sp>
      <p:sp>
        <p:nvSpPr>
          <p:cNvPr id="55" name="사각형: 둥근 모서리 26">
            <a:extLst>
              <a:ext uri="{FF2B5EF4-FFF2-40B4-BE49-F238E27FC236}">
                <a16:creationId xmlns:a16="http://schemas.microsoft.com/office/drawing/2014/main" id="{BEC3523E-7A60-4BB6-9804-F8FFA29E6D10}"/>
              </a:ext>
            </a:extLst>
          </p:cNvPr>
          <p:cNvSpPr/>
          <p:nvPr/>
        </p:nvSpPr>
        <p:spPr>
          <a:xfrm>
            <a:off x="2576685" y="4536334"/>
            <a:ext cx="907544" cy="3842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이동 </a:t>
            </a:r>
            <a:r>
              <a:rPr lang="en-US" altLang="ko-KR" sz="1600" dirty="0"/>
              <a:t>AI</a:t>
            </a:r>
            <a:endParaRPr lang="ko-KR" altLang="en-US" sz="16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E675DD61-7E8A-497A-B4F9-17902ACEDC01}"/>
              </a:ext>
            </a:extLst>
          </p:cNvPr>
          <p:cNvSpPr/>
          <p:nvPr/>
        </p:nvSpPr>
        <p:spPr>
          <a:xfrm>
            <a:off x="3715587" y="4079646"/>
            <a:ext cx="1166632" cy="1382272"/>
          </a:xfrm>
          <a:prstGeom prst="roundRect">
            <a:avLst>
              <a:gd name="adj" fmla="val 1496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type2</a:t>
            </a:r>
          </a:p>
          <a:p>
            <a:pPr algn="ctr"/>
            <a:endParaRPr lang="ko-KR" altLang="en-US"/>
          </a:p>
        </p:txBody>
      </p:sp>
      <p:sp>
        <p:nvSpPr>
          <p:cNvPr id="74" name="사각형: 둥근 모서리 26">
            <a:extLst>
              <a:ext uri="{FF2B5EF4-FFF2-40B4-BE49-F238E27FC236}">
                <a16:creationId xmlns:a16="http://schemas.microsoft.com/office/drawing/2014/main" id="{E5248E1E-5FF2-4B60-97BB-35C2B0A0CC5C}"/>
              </a:ext>
            </a:extLst>
          </p:cNvPr>
          <p:cNvSpPr/>
          <p:nvPr/>
        </p:nvSpPr>
        <p:spPr>
          <a:xfrm>
            <a:off x="3836761" y="4970192"/>
            <a:ext cx="907544" cy="3842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전투 </a:t>
            </a:r>
            <a:r>
              <a:rPr lang="en-US" altLang="ko-KR" sz="1600" dirty="0"/>
              <a:t>AI</a:t>
            </a:r>
            <a:endParaRPr lang="ko-KR" altLang="en-US" sz="1600" dirty="0"/>
          </a:p>
        </p:txBody>
      </p:sp>
      <p:sp>
        <p:nvSpPr>
          <p:cNvPr id="75" name="사각형: 둥근 모서리 26">
            <a:extLst>
              <a:ext uri="{FF2B5EF4-FFF2-40B4-BE49-F238E27FC236}">
                <a16:creationId xmlns:a16="http://schemas.microsoft.com/office/drawing/2014/main" id="{11C8B797-03F8-413B-9C6E-E4E26953A761}"/>
              </a:ext>
            </a:extLst>
          </p:cNvPr>
          <p:cNvSpPr/>
          <p:nvPr/>
        </p:nvSpPr>
        <p:spPr>
          <a:xfrm>
            <a:off x="3836761" y="4536334"/>
            <a:ext cx="907544" cy="3842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이동 </a:t>
            </a:r>
            <a:r>
              <a:rPr lang="en-US" altLang="ko-KR" sz="1600" dirty="0"/>
              <a:t>AI</a:t>
            </a:r>
            <a:endParaRPr lang="ko-KR" altLang="en-US" sz="16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C5BF138C-6B80-4B3D-B85C-C7DC988DE523}"/>
              </a:ext>
            </a:extLst>
          </p:cNvPr>
          <p:cNvSpPr/>
          <p:nvPr/>
        </p:nvSpPr>
        <p:spPr>
          <a:xfrm>
            <a:off x="4975663" y="4079646"/>
            <a:ext cx="1166632" cy="1382272"/>
          </a:xfrm>
          <a:prstGeom prst="roundRect">
            <a:avLst>
              <a:gd name="adj" fmla="val 1496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type3</a:t>
            </a:r>
          </a:p>
          <a:p>
            <a:pPr algn="ctr"/>
            <a:endParaRPr lang="ko-KR" altLang="en-US"/>
          </a:p>
        </p:txBody>
      </p:sp>
      <p:sp>
        <p:nvSpPr>
          <p:cNvPr id="77" name="사각형: 둥근 모서리 26">
            <a:extLst>
              <a:ext uri="{FF2B5EF4-FFF2-40B4-BE49-F238E27FC236}">
                <a16:creationId xmlns:a16="http://schemas.microsoft.com/office/drawing/2014/main" id="{EC2D0EDD-0307-4AA7-A99C-79A066E23949}"/>
              </a:ext>
            </a:extLst>
          </p:cNvPr>
          <p:cNvSpPr/>
          <p:nvPr/>
        </p:nvSpPr>
        <p:spPr>
          <a:xfrm>
            <a:off x="5096837" y="4970192"/>
            <a:ext cx="907544" cy="3842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전투 </a:t>
            </a:r>
            <a:r>
              <a:rPr lang="en-US" altLang="ko-KR" sz="1600" dirty="0"/>
              <a:t>AI</a:t>
            </a:r>
            <a:endParaRPr lang="ko-KR" altLang="en-US" sz="1600" dirty="0"/>
          </a:p>
        </p:txBody>
      </p:sp>
      <p:sp>
        <p:nvSpPr>
          <p:cNvPr id="79" name="사각형: 둥근 모서리 26">
            <a:extLst>
              <a:ext uri="{FF2B5EF4-FFF2-40B4-BE49-F238E27FC236}">
                <a16:creationId xmlns:a16="http://schemas.microsoft.com/office/drawing/2014/main" id="{4D6AC7CF-2EB9-45E3-A1EA-8CD090BC2F62}"/>
              </a:ext>
            </a:extLst>
          </p:cNvPr>
          <p:cNvSpPr/>
          <p:nvPr/>
        </p:nvSpPr>
        <p:spPr>
          <a:xfrm>
            <a:off x="5096837" y="4536334"/>
            <a:ext cx="907544" cy="3842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이동 </a:t>
            </a:r>
            <a:r>
              <a:rPr lang="en-US" altLang="ko-KR" sz="1600" dirty="0"/>
              <a:t>AI</a:t>
            </a:r>
            <a:endParaRPr lang="ko-KR" altLang="en-US" sz="1600" dirty="0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1487978" y="2872306"/>
            <a:ext cx="1414248" cy="28479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2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그림 117">
            <a:extLst>
              <a:ext uri="{FF2B5EF4-FFF2-40B4-BE49-F238E27FC236}">
                <a16:creationId xmlns:a16="http://schemas.microsoft.com/office/drawing/2014/main" id="{5B3267A4-3C33-4858-AE52-1C6AEF276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41" y="4507931"/>
            <a:ext cx="2933700" cy="15525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6" y="156818"/>
            <a:ext cx="5822723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Object : </a:t>
            </a:r>
            <a:r>
              <a:rPr lang="en-US" altLang="ko-KR" sz="2000">
                <a:solidFill>
                  <a:schemeClr val="bg1"/>
                </a:solidFill>
              </a:rPr>
              <a:t>class Near_set / CoolTime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67543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77641E-1A8A-457C-848D-DF1F1283A701}"/>
              </a:ext>
            </a:extLst>
          </p:cNvPr>
          <p:cNvGrpSpPr/>
          <p:nvPr/>
        </p:nvGrpSpPr>
        <p:grpSpPr>
          <a:xfrm>
            <a:off x="3774646" y="1325286"/>
            <a:ext cx="8077839" cy="1189889"/>
            <a:chOff x="7509681" y="3304536"/>
            <a:chExt cx="8077839" cy="2808237"/>
          </a:xfrm>
        </p:grpSpPr>
        <p:sp>
          <p:nvSpPr>
            <p:cNvPr id="34" name="제목 1">
              <a:extLst>
                <a:ext uri="{FF2B5EF4-FFF2-40B4-BE49-F238E27FC236}">
                  <a16:creationId xmlns:a16="http://schemas.microsoft.com/office/drawing/2014/main" id="{8D4FA64B-2C08-4A62-A05D-84AD625AC443}"/>
                </a:ext>
              </a:extLst>
            </p:cNvPr>
            <p:cNvSpPr txBox="1">
              <a:spLocks/>
            </p:cNvSpPr>
            <p:nvPr/>
          </p:nvSpPr>
          <p:spPr>
            <a:xfrm>
              <a:off x="7577568" y="3304536"/>
              <a:ext cx="8009952" cy="280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Near_set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플레이어의 행동을 빠르게 처리하기 위해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시야 내 오브젝트를 관리</a:t>
              </a:r>
              <a:endPara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Sector_Base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와 동일한 이유로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::</a:t>
              </a:r>
              <a:r>
                <a:rPr lang="en-US" altLang="ko-KR" sz="18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unordered</a:t>
              </a:r>
              <a:r>
                <a:rPr lang="en-US" altLang="ko-KR" sz="18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_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set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과 </a:t>
              </a:r>
              <a:r>
                <a:rPr lang="en-US" altLang="ko-KR" sz="1800">
                  <a:solidFill>
                    <a:srgbClr val="FFD54F"/>
                  </a:solidFill>
                  <a:latin typeface="+mn-lt"/>
                </a:rPr>
                <a:t>std::shared_mutex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사용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1FF3E84-6AA1-49DA-8DE7-273245F185E7}"/>
                </a:ext>
              </a:extLst>
            </p:cNvPr>
            <p:cNvSpPr/>
            <p:nvPr/>
          </p:nvSpPr>
          <p:spPr>
            <a:xfrm flipH="1">
              <a:off x="7509681" y="3304536"/>
              <a:ext cx="45719" cy="28082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9516CFB-BB00-475A-8421-8A88D6ADE086}"/>
              </a:ext>
            </a:extLst>
          </p:cNvPr>
          <p:cNvGrpSpPr/>
          <p:nvPr/>
        </p:nvGrpSpPr>
        <p:grpSpPr>
          <a:xfrm>
            <a:off x="3917840" y="2786465"/>
            <a:ext cx="8009951" cy="1659367"/>
            <a:chOff x="7344136" y="4198389"/>
            <a:chExt cx="8009951" cy="1144176"/>
          </a:xfrm>
        </p:grpSpPr>
        <p:sp>
          <p:nvSpPr>
            <p:cNvPr id="37" name="제목 1">
              <a:extLst>
                <a:ext uri="{FF2B5EF4-FFF2-40B4-BE49-F238E27FC236}">
                  <a16:creationId xmlns:a16="http://schemas.microsoft.com/office/drawing/2014/main" id="{4C63BBBF-3ED3-4F05-BB95-5516FC114369}"/>
                </a:ext>
              </a:extLst>
            </p:cNvPr>
            <p:cNvSpPr txBox="1">
              <a:spLocks/>
            </p:cNvSpPr>
            <p:nvPr/>
          </p:nvSpPr>
          <p:spPr>
            <a:xfrm>
              <a:off x="7389854" y="4198389"/>
              <a:ext cx="7964233" cy="11441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Cooltime</a:t>
              </a:r>
              <a:endParaRPr lang="en-US" altLang="ko-K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클라이언트로부터 비정상적으로 송신된 패킷을 검사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하기 위해 사용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         (</a:t>
              </a:r>
              <a:r>
                <a:rPr lang="ko-KR" altLang="en-US" sz="1800" dirty="0" err="1">
                  <a:solidFill>
                    <a:schemeClr val="bg1"/>
                  </a:solidFill>
                  <a:latin typeface="+mn-lt"/>
                </a:rPr>
                <a:t>쿨타임을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무시한 공격 패킷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정해진 이동속도를 초과한 이동 패킷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))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CAS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이용해 수정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FE5E495-42AF-44A5-B6B4-02416330F25E}"/>
                </a:ext>
              </a:extLst>
            </p:cNvPr>
            <p:cNvSpPr/>
            <p:nvPr/>
          </p:nvSpPr>
          <p:spPr>
            <a:xfrm>
              <a:off x="7344136" y="4198389"/>
              <a:ext cx="45719" cy="114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254AD6C-FFCF-4DDD-B447-B8FF33CFE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76" y="1410644"/>
            <a:ext cx="2847975" cy="10191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1298CC-B41A-4C91-A54C-1CB4A80FC69C}"/>
              </a:ext>
            </a:extLst>
          </p:cNvPr>
          <p:cNvSpPr/>
          <p:nvPr/>
        </p:nvSpPr>
        <p:spPr>
          <a:xfrm>
            <a:off x="3660288" y="4527148"/>
            <a:ext cx="8342809" cy="217403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B96773F-307A-494F-898C-4976D4E0B06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238513" y="5646525"/>
            <a:ext cx="7114633" cy="1989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B855E92-D52B-4239-90D6-A537DA113261}"/>
              </a:ext>
            </a:extLst>
          </p:cNvPr>
          <p:cNvSpPr txBox="1"/>
          <p:nvPr/>
        </p:nvSpPr>
        <p:spPr>
          <a:xfrm>
            <a:off x="11353146" y="551253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/>
                </a:solidFill>
              </a:rPr>
              <a:t>시간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504C147-C066-4C01-8F7D-96C6F62B418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076545" y="5433027"/>
            <a:ext cx="1" cy="213498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33DCDC4-2FBE-4EF0-BED7-8C2FE2DCBC82}"/>
              </a:ext>
            </a:extLst>
          </p:cNvPr>
          <p:cNvSpPr txBox="1"/>
          <p:nvPr/>
        </p:nvSpPr>
        <p:spPr>
          <a:xfrm>
            <a:off x="4383086" y="5125250"/>
            <a:ext cx="1386918" cy="30777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패킷 수신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8E33B1B-A1E2-47F6-91CD-43FC804F9282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8466806" y="5432519"/>
            <a:ext cx="5666" cy="23485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682D28E-7970-4388-B408-C854CE692F1F}"/>
              </a:ext>
            </a:extLst>
          </p:cNvPr>
          <p:cNvSpPr txBox="1"/>
          <p:nvPr/>
        </p:nvSpPr>
        <p:spPr>
          <a:xfrm>
            <a:off x="7235539" y="5124742"/>
            <a:ext cx="2462534" cy="30777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Timer_Manager EVENT </a:t>
            </a:r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발생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55A07E-7C2B-428C-88F6-EF87959D15D4}"/>
              </a:ext>
            </a:extLst>
          </p:cNvPr>
          <p:cNvSpPr txBox="1"/>
          <p:nvPr/>
        </p:nvSpPr>
        <p:spPr>
          <a:xfrm>
            <a:off x="3702337" y="6208049"/>
            <a:ext cx="8248338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서버가 패킷을 수신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한 경우 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Is_time()</a:t>
            </a:r>
            <a:r>
              <a:rPr lang="en-US" altLang="ko-KR" sz="1600">
                <a:solidFill>
                  <a:schemeClr val="bg1"/>
                </a:solidFill>
              </a:rPr>
              <a:t> /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EVENT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가 발생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한 경우 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Can_Do()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를 실행해 검사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5E2C91C-6A0D-41A1-B6B1-03C5595C422A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6512657" y="5433027"/>
            <a:ext cx="0" cy="213498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3EF1DBA-CA5A-4159-8F18-8E46E637D6DF}"/>
              </a:ext>
            </a:extLst>
          </p:cNvPr>
          <p:cNvSpPr txBox="1"/>
          <p:nvPr/>
        </p:nvSpPr>
        <p:spPr>
          <a:xfrm>
            <a:off x="5819198" y="5125250"/>
            <a:ext cx="1386918" cy="30777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패킷 수신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5E322EE-2738-43A8-B536-14E4F7AA3773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10456669" y="5434324"/>
            <a:ext cx="0" cy="213498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5F487C8-EB07-4339-8E59-61DDE3BA40E7}"/>
              </a:ext>
            </a:extLst>
          </p:cNvPr>
          <p:cNvSpPr txBox="1"/>
          <p:nvPr/>
        </p:nvSpPr>
        <p:spPr>
          <a:xfrm>
            <a:off x="9763210" y="5126547"/>
            <a:ext cx="1386918" cy="30777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패킷 수신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9A918F9-E072-41C0-80C0-7F162052D140}"/>
              </a:ext>
            </a:extLst>
          </p:cNvPr>
          <p:cNvCxnSpPr>
            <a:cxnSpLocks/>
            <a:stCxn id="71" idx="2"/>
            <a:endCxn id="28" idx="0"/>
          </p:cNvCxnSpPr>
          <p:nvPr/>
        </p:nvCxnSpPr>
        <p:spPr>
          <a:xfrm>
            <a:off x="8466806" y="4905264"/>
            <a:ext cx="0" cy="21947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림 65">
            <a:extLst>
              <a:ext uri="{FF2B5EF4-FFF2-40B4-BE49-F238E27FC236}">
                <a16:creationId xmlns:a16="http://schemas.microsoft.com/office/drawing/2014/main" id="{E52EBDE5-95A2-49DB-A396-128F2174B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13" y="2911298"/>
            <a:ext cx="3467100" cy="14097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0E0B82A0-CE72-48C0-B86B-BAB29B84A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64" y="5889403"/>
            <a:ext cx="2076450" cy="7905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45F42183-9C22-4BC4-BE0F-E5F5DFE76A84}"/>
              </a:ext>
            </a:extLst>
          </p:cNvPr>
          <p:cNvSpPr txBox="1"/>
          <p:nvPr/>
        </p:nvSpPr>
        <p:spPr>
          <a:xfrm>
            <a:off x="7744493" y="4597487"/>
            <a:ext cx="1444626" cy="30777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Timer_Manager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5517A3C-537C-4861-B811-16E3E774C68D}"/>
              </a:ext>
            </a:extLst>
          </p:cNvPr>
          <p:cNvSpPr txBox="1"/>
          <p:nvPr/>
        </p:nvSpPr>
        <p:spPr>
          <a:xfrm>
            <a:off x="3814509" y="556984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Do :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C812C48-3689-483E-9CDE-2AE0F0215EEF}"/>
              </a:ext>
            </a:extLst>
          </p:cNvPr>
          <p:cNvSpPr txBox="1"/>
          <p:nvPr/>
        </p:nvSpPr>
        <p:spPr>
          <a:xfrm>
            <a:off x="4393090" y="5579175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true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02C81DD-FBD1-4C57-8A1D-4E1BE4D5E831}"/>
              </a:ext>
            </a:extLst>
          </p:cNvPr>
          <p:cNvSpPr txBox="1"/>
          <p:nvPr/>
        </p:nvSpPr>
        <p:spPr>
          <a:xfrm>
            <a:off x="5539813" y="5591776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false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E8B506B-F076-4CA9-8A4E-A36834E44561}"/>
              </a:ext>
            </a:extLst>
          </p:cNvPr>
          <p:cNvSpPr txBox="1"/>
          <p:nvPr/>
        </p:nvSpPr>
        <p:spPr>
          <a:xfrm>
            <a:off x="6973941" y="5611383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false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5803809-E7C9-4485-8146-D6649FA14DAF}"/>
              </a:ext>
            </a:extLst>
          </p:cNvPr>
          <p:cNvSpPr txBox="1"/>
          <p:nvPr/>
        </p:nvSpPr>
        <p:spPr>
          <a:xfrm>
            <a:off x="9159008" y="5610396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true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2375875-6AB7-4294-8D83-38B22EE18B9E}"/>
              </a:ext>
            </a:extLst>
          </p:cNvPr>
          <p:cNvSpPr txBox="1"/>
          <p:nvPr/>
        </p:nvSpPr>
        <p:spPr>
          <a:xfrm>
            <a:off x="10722603" y="5612068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false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D9ADF19-0DE8-4883-9FF8-9F2710597ED8}"/>
              </a:ext>
            </a:extLst>
          </p:cNvPr>
          <p:cNvSpPr txBox="1"/>
          <p:nvPr/>
        </p:nvSpPr>
        <p:spPr>
          <a:xfrm>
            <a:off x="4804786" y="586233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정상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3CC4BEB-FD54-4CBF-9CF5-99DE2E3D03C0}"/>
              </a:ext>
            </a:extLst>
          </p:cNvPr>
          <p:cNvSpPr txBox="1"/>
          <p:nvPr/>
        </p:nvSpPr>
        <p:spPr>
          <a:xfrm>
            <a:off x="10180117" y="586233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정상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A7AFC70-FD8A-4728-9941-1522EC8D20C9}"/>
              </a:ext>
            </a:extLst>
          </p:cNvPr>
          <p:cNvSpPr txBox="1"/>
          <p:nvPr/>
        </p:nvSpPr>
        <p:spPr>
          <a:xfrm>
            <a:off x="6148637" y="586233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비정상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CBEFE93-2CBF-4A82-8D03-2B24B708DE8A}"/>
              </a:ext>
            </a:extLst>
          </p:cNvPr>
          <p:cNvSpPr txBox="1"/>
          <p:nvPr/>
        </p:nvSpPr>
        <p:spPr>
          <a:xfrm>
            <a:off x="4552203" y="4595088"/>
            <a:ext cx="2462534" cy="30777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Timer_Manager</a:t>
            </a:r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EVENT </a:t>
            </a:r>
            <a:r>
              <a: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등록</a:t>
            </a:r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87A60043-D825-4FF3-A229-A8A277830E15}"/>
              </a:ext>
            </a:extLst>
          </p:cNvPr>
          <p:cNvCxnSpPr>
            <a:cxnSpLocks/>
            <a:stCxn id="80" idx="1"/>
            <a:endCxn id="84" idx="1"/>
          </p:cNvCxnSpPr>
          <p:nvPr/>
        </p:nvCxnSpPr>
        <p:spPr>
          <a:xfrm rot="10800000">
            <a:off x="4552204" y="4748978"/>
            <a:ext cx="252583" cy="1267245"/>
          </a:xfrm>
          <a:prstGeom prst="bentConnector3">
            <a:avLst>
              <a:gd name="adj1" fmla="val 411976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B6CCD944-BD96-4815-A4D9-F18BE428EB98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5076656" y="5632660"/>
            <a:ext cx="0" cy="22967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25420184-72F5-4568-94E0-A5052EE78492}"/>
              </a:ext>
            </a:extLst>
          </p:cNvPr>
          <p:cNvCxnSpPr>
            <a:cxnSpLocks/>
            <a:stCxn id="84" idx="3"/>
            <a:endCxn id="71" idx="1"/>
          </p:cNvCxnSpPr>
          <p:nvPr/>
        </p:nvCxnSpPr>
        <p:spPr>
          <a:xfrm>
            <a:off x="7014737" y="4748977"/>
            <a:ext cx="729756" cy="239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EEA8B6AF-46A2-457A-8DA6-2C2FEC9DB37D}"/>
              </a:ext>
            </a:extLst>
          </p:cNvPr>
          <p:cNvCxnSpPr>
            <a:cxnSpLocks/>
          </p:cNvCxnSpPr>
          <p:nvPr/>
        </p:nvCxnSpPr>
        <p:spPr>
          <a:xfrm>
            <a:off x="8467646" y="5669462"/>
            <a:ext cx="0" cy="22967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8A027D4F-1B6B-4730-A669-0AF485A50E5A}"/>
              </a:ext>
            </a:extLst>
          </p:cNvPr>
          <p:cNvCxnSpPr>
            <a:cxnSpLocks/>
          </p:cNvCxnSpPr>
          <p:nvPr/>
        </p:nvCxnSpPr>
        <p:spPr>
          <a:xfrm>
            <a:off x="6512657" y="5666422"/>
            <a:ext cx="0" cy="22967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F54DD33C-4607-40A5-8896-BF162A978C86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10451987" y="5680844"/>
            <a:ext cx="0" cy="18148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A262614-B856-43CA-9C41-49111BC32CAE}"/>
              </a:ext>
            </a:extLst>
          </p:cNvPr>
          <p:cNvGrpSpPr/>
          <p:nvPr/>
        </p:nvGrpSpPr>
        <p:grpSpPr>
          <a:xfrm>
            <a:off x="6358613" y="1385796"/>
            <a:ext cx="5278244" cy="3300446"/>
            <a:chOff x="6358613" y="1385796"/>
            <a:chExt cx="5278244" cy="3300446"/>
          </a:xfrm>
        </p:grpSpPr>
        <p:pic>
          <p:nvPicPr>
            <p:cNvPr id="157" name="그림 156">
              <a:extLst>
                <a:ext uri="{FF2B5EF4-FFF2-40B4-BE49-F238E27FC236}">
                  <a16:creationId xmlns:a16="http://schemas.microsoft.com/office/drawing/2014/main" id="{8F34091C-0761-497D-A812-C0FE05AD6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8613" y="1385796"/>
              <a:ext cx="5278244" cy="330044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28C1C69-C328-464A-9475-A2D3F16A5CCB}"/>
                </a:ext>
              </a:extLst>
            </p:cNvPr>
            <p:cNvSpPr/>
            <p:nvPr/>
          </p:nvSpPr>
          <p:spPr>
            <a:xfrm>
              <a:off x="6466790" y="1504136"/>
              <a:ext cx="286678" cy="3003677"/>
            </a:xfrm>
            <a:prstGeom prst="rect">
              <a:avLst/>
            </a:prstGeom>
            <a:solidFill>
              <a:srgbClr val="22B1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World_Terrain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46372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319912-AEC9-4315-9867-0D58154C2940}"/>
              </a:ext>
            </a:extLst>
          </p:cNvPr>
          <p:cNvSpPr/>
          <p:nvPr/>
        </p:nvSpPr>
        <p:spPr>
          <a:xfrm>
            <a:off x="672854" y="2185485"/>
            <a:ext cx="3542834" cy="1869562"/>
          </a:xfrm>
          <a:prstGeom prst="rect">
            <a:avLst/>
          </a:prstGeom>
          <a:solidFill>
            <a:srgbClr val="22B1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2B14C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1300383-92B0-4989-AA6D-3D83667C607C}"/>
              </a:ext>
            </a:extLst>
          </p:cNvPr>
          <p:cNvGrpSpPr/>
          <p:nvPr/>
        </p:nvGrpSpPr>
        <p:grpSpPr>
          <a:xfrm>
            <a:off x="653259" y="4085527"/>
            <a:ext cx="3542835" cy="292735"/>
            <a:chOff x="6389669" y="4551157"/>
            <a:chExt cx="2354343" cy="292735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BF1462A-EC43-41C2-AAA4-0A8BC82B1C59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C6BC425-B214-4A72-846A-CE6ACD78AF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85B8640A-2106-4BD0-BB7A-E460329E4F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B82905F-C61F-4EFC-8D13-C2E431561C4E}"/>
              </a:ext>
            </a:extLst>
          </p:cNvPr>
          <p:cNvGrpSpPr/>
          <p:nvPr/>
        </p:nvGrpSpPr>
        <p:grpSpPr>
          <a:xfrm rot="16200000">
            <a:off x="3477477" y="2961795"/>
            <a:ext cx="1845357" cy="292735"/>
            <a:chOff x="6389669" y="4551157"/>
            <a:chExt cx="2354343" cy="292735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C74BD20-84FC-46FF-96DD-16C6F6DF7F5B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4912B81-ADB6-4A4C-9058-80BB4DDB7C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C081025-0A29-4636-8B52-164A774FFD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D785E11-DB70-4630-901E-CD0060A0B753}"/>
              </a:ext>
            </a:extLst>
          </p:cNvPr>
          <p:cNvSpPr txBox="1"/>
          <p:nvPr/>
        </p:nvSpPr>
        <p:spPr>
          <a:xfrm>
            <a:off x="730569" y="4224066"/>
            <a:ext cx="3452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MAP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1000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55FEF2-F25C-4069-89F8-A6AB2C67C559}"/>
              </a:ext>
            </a:extLst>
          </p:cNvPr>
          <p:cNvSpPr txBox="1"/>
          <p:nvPr/>
        </p:nvSpPr>
        <p:spPr>
          <a:xfrm>
            <a:off x="3537765" y="4875016"/>
            <a:ext cx="3383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MAP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1000</a:t>
            </a:r>
            <a:endParaRPr lang="ko-KR" altLang="en-US" sz="1600">
              <a:solidFill>
                <a:schemeClr val="bg1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C192220-3AC9-4966-8957-B8DF9498B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82" y="5679289"/>
            <a:ext cx="3619500" cy="36195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48978CC-AC11-4F7D-9A9B-DF9D85514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195" y="6252819"/>
            <a:ext cx="3724275" cy="381000"/>
          </a:xfrm>
          <a:prstGeom prst="rect">
            <a:avLst/>
          </a:prstGeom>
        </p:spPr>
      </p:pic>
      <p:sp>
        <p:nvSpPr>
          <p:cNvPr id="30" name="제목 1">
            <a:extLst>
              <a:ext uri="{FF2B5EF4-FFF2-40B4-BE49-F238E27FC236}">
                <a16:creationId xmlns:a16="http://schemas.microsoft.com/office/drawing/2014/main" id="{1BD24C29-33F5-4B37-938B-AD8531DBA6EB}"/>
              </a:ext>
            </a:extLst>
          </p:cNvPr>
          <p:cNvSpPr txBox="1">
            <a:spLocks/>
          </p:cNvSpPr>
          <p:nvPr/>
        </p:nvSpPr>
        <p:spPr>
          <a:xfrm>
            <a:off x="10521534" y="5033088"/>
            <a:ext cx="1418878" cy="399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(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단위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m )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3FA744E-FFA2-436C-B3B2-9345DA007B73}"/>
              </a:ext>
            </a:extLst>
          </p:cNvPr>
          <p:cNvSpPr/>
          <p:nvPr/>
        </p:nvSpPr>
        <p:spPr>
          <a:xfrm>
            <a:off x="665371" y="219158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0198AE3-3EC5-4345-9752-603F8A23E73E}"/>
              </a:ext>
            </a:extLst>
          </p:cNvPr>
          <p:cNvSpPr/>
          <p:nvPr/>
        </p:nvSpPr>
        <p:spPr>
          <a:xfrm>
            <a:off x="926885" y="219158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CA6F39-12D0-4F7D-88C6-C9E33DF4DC0D}"/>
              </a:ext>
            </a:extLst>
          </p:cNvPr>
          <p:cNvSpPr/>
          <p:nvPr/>
        </p:nvSpPr>
        <p:spPr>
          <a:xfrm>
            <a:off x="1192948" y="219158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5184E4C-01E0-4459-AC7C-A10255F6D05F}"/>
              </a:ext>
            </a:extLst>
          </p:cNvPr>
          <p:cNvSpPr/>
          <p:nvPr/>
        </p:nvSpPr>
        <p:spPr>
          <a:xfrm>
            <a:off x="3417869" y="218548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20125D-1D4C-47E8-A3B3-569FAA9D8485}"/>
              </a:ext>
            </a:extLst>
          </p:cNvPr>
          <p:cNvSpPr/>
          <p:nvPr/>
        </p:nvSpPr>
        <p:spPr>
          <a:xfrm>
            <a:off x="3679383" y="218548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96CDBF9-C214-4AC9-A2F0-5C6ED4C97F70}"/>
              </a:ext>
            </a:extLst>
          </p:cNvPr>
          <p:cNvSpPr/>
          <p:nvPr/>
        </p:nvSpPr>
        <p:spPr>
          <a:xfrm>
            <a:off x="3945446" y="218548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218A050-3A44-483A-BD26-3B18D270A297}"/>
              </a:ext>
            </a:extLst>
          </p:cNvPr>
          <p:cNvSpPr/>
          <p:nvPr/>
        </p:nvSpPr>
        <p:spPr>
          <a:xfrm>
            <a:off x="3419001" y="2458375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662F95C-58F4-4FCC-A00F-F4ABF40ACABC}"/>
              </a:ext>
            </a:extLst>
          </p:cNvPr>
          <p:cNvSpPr/>
          <p:nvPr/>
        </p:nvSpPr>
        <p:spPr>
          <a:xfrm>
            <a:off x="3680515" y="2458375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3FBDBC-6D3D-4DFD-8465-C9C7FE2A1DA1}"/>
              </a:ext>
            </a:extLst>
          </p:cNvPr>
          <p:cNvSpPr/>
          <p:nvPr/>
        </p:nvSpPr>
        <p:spPr>
          <a:xfrm>
            <a:off x="3946578" y="2458375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4BF22F9-099A-423A-8088-495F8979D5ED}"/>
              </a:ext>
            </a:extLst>
          </p:cNvPr>
          <p:cNvSpPr/>
          <p:nvPr/>
        </p:nvSpPr>
        <p:spPr>
          <a:xfrm>
            <a:off x="3419001" y="232132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8A513B6-15C0-4C61-8DFC-5ACE97BD7079}"/>
              </a:ext>
            </a:extLst>
          </p:cNvPr>
          <p:cNvSpPr/>
          <p:nvPr/>
        </p:nvSpPr>
        <p:spPr>
          <a:xfrm>
            <a:off x="3680515" y="232132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85A0F66-FE59-480D-8AFE-B35633F411B0}"/>
              </a:ext>
            </a:extLst>
          </p:cNvPr>
          <p:cNvSpPr/>
          <p:nvPr/>
        </p:nvSpPr>
        <p:spPr>
          <a:xfrm>
            <a:off x="3946578" y="232132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C2CAD9-4525-4308-98A1-BD1E795E2669}"/>
              </a:ext>
            </a:extLst>
          </p:cNvPr>
          <p:cNvSpPr/>
          <p:nvPr/>
        </p:nvSpPr>
        <p:spPr>
          <a:xfrm>
            <a:off x="665045" y="245996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B00B53-618B-4A4B-B9E7-73D2F3BDECCE}"/>
              </a:ext>
            </a:extLst>
          </p:cNvPr>
          <p:cNvSpPr/>
          <p:nvPr/>
        </p:nvSpPr>
        <p:spPr>
          <a:xfrm>
            <a:off x="926559" y="245996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7DC1FEF-5644-4490-99E0-13F8AEE50396}"/>
              </a:ext>
            </a:extLst>
          </p:cNvPr>
          <p:cNvSpPr/>
          <p:nvPr/>
        </p:nvSpPr>
        <p:spPr>
          <a:xfrm>
            <a:off x="1192622" y="245996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5F65230-A96B-4670-8FC8-B8AB4D9984CA}"/>
              </a:ext>
            </a:extLst>
          </p:cNvPr>
          <p:cNvSpPr/>
          <p:nvPr/>
        </p:nvSpPr>
        <p:spPr>
          <a:xfrm>
            <a:off x="665045" y="232290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A465DA8-9EC2-4003-B43D-7B476D57F48D}"/>
              </a:ext>
            </a:extLst>
          </p:cNvPr>
          <p:cNvSpPr/>
          <p:nvPr/>
        </p:nvSpPr>
        <p:spPr>
          <a:xfrm>
            <a:off x="926559" y="232290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5D56288-C0AE-4B5A-8968-2AC102B53C02}"/>
              </a:ext>
            </a:extLst>
          </p:cNvPr>
          <p:cNvSpPr/>
          <p:nvPr/>
        </p:nvSpPr>
        <p:spPr>
          <a:xfrm>
            <a:off x="1192622" y="232290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E05B276-86B4-49B7-B8EB-3D07F36203E7}"/>
              </a:ext>
            </a:extLst>
          </p:cNvPr>
          <p:cNvSpPr/>
          <p:nvPr/>
        </p:nvSpPr>
        <p:spPr>
          <a:xfrm>
            <a:off x="1589605" y="2359264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E274A77-9AF9-4F23-97A8-70BCB6FB8F93}"/>
              </a:ext>
            </a:extLst>
          </p:cNvPr>
          <p:cNvSpPr/>
          <p:nvPr/>
        </p:nvSpPr>
        <p:spPr>
          <a:xfrm>
            <a:off x="1720525" y="2359264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6C110D41-F2D6-4452-AE0C-FFFFE8F9406D}"/>
              </a:ext>
            </a:extLst>
          </p:cNvPr>
          <p:cNvSpPr/>
          <p:nvPr/>
        </p:nvSpPr>
        <p:spPr>
          <a:xfrm>
            <a:off x="1853935" y="2359264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38363A8-13D2-43D2-9796-7EE4E4CC26D7}"/>
              </a:ext>
            </a:extLst>
          </p:cNvPr>
          <p:cNvSpPr/>
          <p:nvPr/>
        </p:nvSpPr>
        <p:spPr>
          <a:xfrm>
            <a:off x="3052861" y="2359264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6B902088-03F2-4183-9794-BB6A732C5610}"/>
              </a:ext>
            </a:extLst>
          </p:cNvPr>
          <p:cNvSpPr/>
          <p:nvPr/>
        </p:nvSpPr>
        <p:spPr>
          <a:xfrm>
            <a:off x="3183781" y="2359264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EFEF20E-01AE-4D0A-9F48-909E1A719BE8}"/>
              </a:ext>
            </a:extLst>
          </p:cNvPr>
          <p:cNvSpPr/>
          <p:nvPr/>
        </p:nvSpPr>
        <p:spPr>
          <a:xfrm>
            <a:off x="3317191" y="2359264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1BE41F3E-9940-40A9-AAD7-244DF3D0BD81}"/>
              </a:ext>
            </a:extLst>
          </p:cNvPr>
          <p:cNvSpPr/>
          <p:nvPr/>
        </p:nvSpPr>
        <p:spPr>
          <a:xfrm>
            <a:off x="1589605" y="3882361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53790E5-1E1E-419B-A49A-4C3817188018}"/>
              </a:ext>
            </a:extLst>
          </p:cNvPr>
          <p:cNvSpPr/>
          <p:nvPr/>
        </p:nvSpPr>
        <p:spPr>
          <a:xfrm>
            <a:off x="1720525" y="3882361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224A92C-ADB0-4A1A-AAEB-A90D79F8726B}"/>
              </a:ext>
            </a:extLst>
          </p:cNvPr>
          <p:cNvSpPr/>
          <p:nvPr/>
        </p:nvSpPr>
        <p:spPr>
          <a:xfrm>
            <a:off x="1853935" y="3882361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84ADBA4-6424-4916-87BB-158CE43E75AE}"/>
              </a:ext>
            </a:extLst>
          </p:cNvPr>
          <p:cNvSpPr/>
          <p:nvPr/>
        </p:nvSpPr>
        <p:spPr>
          <a:xfrm>
            <a:off x="3052861" y="3882361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CB079510-9CD4-43DA-911B-4640FB249175}"/>
              </a:ext>
            </a:extLst>
          </p:cNvPr>
          <p:cNvSpPr/>
          <p:nvPr/>
        </p:nvSpPr>
        <p:spPr>
          <a:xfrm>
            <a:off x="3183781" y="3882361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80054CF-E89D-46B3-9705-82C2CCCECA41}"/>
              </a:ext>
            </a:extLst>
          </p:cNvPr>
          <p:cNvSpPr/>
          <p:nvPr/>
        </p:nvSpPr>
        <p:spPr>
          <a:xfrm>
            <a:off x="3317191" y="3882361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9F35FC0-46AA-40E0-A665-68FA83D542A2}"/>
              </a:ext>
            </a:extLst>
          </p:cNvPr>
          <p:cNvSpPr/>
          <p:nvPr/>
        </p:nvSpPr>
        <p:spPr>
          <a:xfrm>
            <a:off x="1042466" y="2666772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AEF7189-96B4-49FD-AEF6-D94858353EA1}"/>
              </a:ext>
            </a:extLst>
          </p:cNvPr>
          <p:cNvSpPr/>
          <p:nvPr/>
        </p:nvSpPr>
        <p:spPr>
          <a:xfrm>
            <a:off x="1042466" y="2774745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9FE93887-504F-4509-86B3-ACF7C4860509}"/>
              </a:ext>
            </a:extLst>
          </p:cNvPr>
          <p:cNvSpPr/>
          <p:nvPr/>
        </p:nvSpPr>
        <p:spPr>
          <a:xfrm>
            <a:off x="1042466" y="2885588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9179CE9-B7CE-4B96-B93A-595BA4F7B32A}"/>
              </a:ext>
            </a:extLst>
          </p:cNvPr>
          <p:cNvSpPr/>
          <p:nvPr/>
        </p:nvSpPr>
        <p:spPr>
          <a:xfrm>
            <a:off x="1042466" y="3271740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6DDA3549-CF5A-46CE-AD22-541F6C0CB3E9}"/>
              </a:ext>
            </a:extLst>
          </p:cNvPr>
          <p:cNvSpPr/>
          <p:nvPr/>
        </p:nvSpPr>
        <p:spPr>
          <a:xfrm>
            <a:off x="1042466" y="3379713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4ABDFEC-A708-4D50-9410-13845DAAFBC9}"/>
              </a:ext>
            </a:extLst>
          </p:cNvPr>
          <p:cNvSpPr/>
          <p:nvPr/>
        </p:nvSpPr>
        <p:spPr>
          <a:xfrm>
            <a:off x="1042466" y="349055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FCA9A0DF-9AD6-4643-9F3A-24E8ABAA714E}"/>
              </a:ext>
            </a:extLst>
          </p:cNvPr>
          <p:cNvSpPr/>
          <p:nvPr/>
        </p:nvSpPr>
        <p:spPr>
          <a:xfrm>
            <a:off x="3791492" y="2661884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AEBCF24-9079-4E69-BA2A-43A8FC310B3C}"/>
              </a:ext>
            </a:extLst>
          </p:cNvPr>
          <p:cNvSpPr/>
          <p:nvPr/>
        </p:nvSpPr>
        <p:spPr>
          <a:xfrm>
            <a:off x="3791492" y="2769857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F411F595-77CD-4336-8DBC-000BD82E314E}"/>
              </a:ext>
            </a:extLst>
          </p:cNvPr>
          <p:cNvSpPr/>
          <p:nvPr/>
        </p:nvSpPr>
        <p:spPr>
          <a:xfrm>
            <a:off x="3791492" y="2880700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0679EFF0-3BF5-4787-B507-98DA8F0F08AD}"/>
              </a:ext>
            </a:extLst>
          </p:cNvPr>
          <p:cNvSpPr/>
          <p:nvPr/>
        </p:nvSpPr>
        <p:spPr>
          <a:xfrm>
            <a:off x="3791492" y="3276361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8031A51F-E4A1-47C0-B26B-A6E44CAE58EB}"/>
              </a:ext>
            </a:extLst>
          </p:cNvPr>
          <p:cNvSpPr/>
          <p:nvPr/>
        </p:nvSpPr>
        <p:spPr>
          <a:xfrm>
            <a:off x="3791492" y="3384334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85558FA-F541-4D1C-ACCF-9920DA458AC1}"/>
              </a:ext>
            </a:extLst>
          </p:cNvPr>
          <p:cNvSpPr/>
          <p:nvPr/>
        </p:nvSpPr>
        <p:spPr>
          <a:xfrm>
            <a:off x="3791492" y="3495177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71CB53C-6C81-417A-98EC-283C0A0FB4A3}"/>
              </a:ext>
            </a:extLst>
          </p:cNvPr>
          <p:cNvSpPr/>
          <p:nvPr/>
        </p:nvSpPr>
        <p:spPr>
          <a:xfrm>
            <a:off x="2200447" y="143503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1FCAD1D3-5B9E-48F5-B123-C810D959B622}"/>
              </a:ext>
            </a:extLst>
          </p:cNvPr>
          <p:cNvGrpSpPr/>
          <p:nvPr/>
        </p:nvGrpSpPr>
        <p:grpSpPr>
          <a:xfrm rot="16200000">
            <a:off x="2512865" y="1414873"/>
            <a:ext cx="131323" cy="165551"/>
            <a:chOff x="6389669" y="4551157"/>
            <a:chExt cx="2354343" cy="292735"/>
          </a:xfrm>
        </p:grpSpPr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32A044AC-91F7-4A63-A4C5-66F9095E5E86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11C34B2F-6FB1-43A4-AC32-DF0DF3334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10760C96-98A8-49E9-8B3B-88E5DF08B8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D5B901F0-5FF2-4C56-BEEF-931DDBF10DAF}"/>
              </a:ext>
            </a:extLst>
          </p:cNvPr>
          <p:cNvSpPr txBox="1"/>
          <p:nvPr/>
        </p:nvSpPr>
        <p:spPr>
          <a:xfrm>
            <a:off x="2606276" y="1327521"/>
            <a:ext cx="3395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25</a:t>
            </a:r>
            <a:endParaRPr lang="ko-KR" altLang="en-US" sz="1600">
              <a:solidFill>
                <a:schemeClr val="bg1"/>
              </a:solidFill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C79BB90-1BF1-408C-BBE5-11D2CD7701A6}"/>
              </a:ext>
            </a:extLst>
          </p:cNvPr>
          <p:cNvGrpSpPr/>
          <p:nvPr/>
        </p:nvGrpSpPr>
        <p:grpSpPr>
          <a:xfrm>
            <a:off x="2200463" y="1599413"/>
            <a:ext cx="253706" cy="113821"/>
            <a:chOff x="6389669" y="4551157"/>
            <a:chExt cx="2354343" cy="292735"/>
          </a:xfrm>
        </p:grpSpPr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D6E9C1BB-D51C-4ACC-BCD8-BF0678AF449F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1A897877-C299-4D3B-8ADE-141318618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DAC527A4-2C56-4BE4-AC81-8995831D05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8C45BC14-E089-4FBF-8935-A2E2F8EBF76B}"/>
              </a:ext>
            </a:extLst>
          </p:cNvPr>
          <p:cNvSpPr txBox="1"/>
          <p:nvPr/>
        </p:nvSpPr>
        <p:spPr>
          <a:xfrm>
            <a:off x="616054" y="1641661"/>
            <a:ext cx="3452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40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BFB69DD-B72D-426A-8244-3AF3EA3A7A96}"/>
              </a:ext>
            </a:extLst>
          </p:cNvPr>
          <p:cNvSpPr/>
          <p:nvPr/>
        </p:nvSpPr>
        <p:spPr>
          <a:xfrm>
            <a:off x="3416737" y="3643352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DBAB580-3799-4F60-8710-55807D3EA31F}"/>
              </a:ext>
            </a:extLst>
          </p:cNvPr>
          <p:cNvSpPr/>
          <p:nvPr/>
        </p:nvSpPr>
        <p:spPr>
          <a:xfrm>
            <a:off x="3678251" y="3643352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5DC3DC4-671B-4CE2-9197-A1516D8A68EA}"/>
              </a:ext>
            </a:extLst>
          </p:cNvPr>
          <p:cNvSpPr/>
          <p:nvPr/>
        </p:nvSpPr>
        <p:spPr>
          <a:xfrm>
            <a:off x="3944314" y="3643352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1879C01-3816-41B7-A177-AC9DB189E4F7}"/>
              </a:ext>
            </a:extLst>
          </p:cNvPr>
          <p:cNvSpPr/>
          <p:nvPr/>
        </p:nvSpPr>
        <p:spPr>
          <a:xfrm>
            <a:off x="3417869" y="391624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A3FDAD9-243D-415A-B536-4D91E628AEDF}"/>
              </a:ext>
            </a:extLst>
          </p:cNvPr>
          <p:cNvSpPr/>
          <p:nvPr/>
        </p:nvSpPr>
        <p:spPr>
          <a:xfrm>
            <a:off x="3679383" y="391624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9CB3D46-1D9B-414C-95E8-477D1EAA2286}"/>
              </a:ext>
            </a:extLst>
          </p:cNvPr>
          <p:cNvSpPr/>
          <p:nvPr/>
        </p:nvSpPr>
        <p:spPr>
          <a:xfrm>
            <a:off x="3945446" y="391624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1FDB794-8F7E-4A7B-8024-22C8A2D8A56C}"/>
              </a:ext>
            </a:extLst>
          </p:cNvPr>
          <p:cNvSpPr/>
          <p:nvPr/>
        </p:nvSpPr>
        <p:spPr>
          <a:xfrm>
            <a:off x="3417869" y="377918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BF4F771-1DA0-4D62-BB84-2EA4D3C7CD9D}"/>
              </a:ext>
            </a:extLst>
          </p:cNvPr>
          <p:cNvSpPr/>
          <p:nvPr/>
        </p:nvSpPr>
        <p:spPr>
          <a:xfrm>
            <a:off x="3679383" y="377918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2127F6C-994D-40C6-9630-5CC7BFF3DFF0}"/>
              </a:ext>
            </a:extLst>
          </p:cNvPr>
          <p:cNvSpPr/>
          <p:nvPr/>
        </p:nvSpPr>
        <p:spPr>
          <a:xfrm>
            <a:off x="3945446" y="377918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D9AFD69-1427-44CC-9D2F-B2D283DB05EF}"/>
              </a:ext>
            </a:extLst>
          </p:cNvPr>
          <p:cNvSpPr/>
          <p:nvPr/>
        </p:nvSpPr>
        <p:spPr>
          <a:xfrm>
            <a:off x="681450" y="3640135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24D2662-CC75-4BE6-B4BF-26C2DD3357E5}"/>
              </a:ext>
            </a:extLst>
          </p:cNvPr>
          <p:cNvSpPr/>
          <p:nvPr/>
        </p:nvSpPr>
        <p:spPr>
          <a:xfrm>
            <a:off x="942964" y="3640135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D7752C8-ADC4-42F1-97EF-F774F60D5E2E}"/>
              </a:ext>
            </a:extLst>
          </p:cNvPr>
          <p:cNvSpPr/>
          <p:nvPr/>
        </p:nvSpPr>
        <p:spPr>
          <a:xfrm>
            <a:off x="1209027" y="3640135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E089319-B7A4-477F-A185-84A1D1B08223}"/>
              </a:ext>
            </a:extLst>
          </p:cNvPr>
          <p:cNvSpPr/>
          <p:nvPr/>
        </p:nvSpPr>
        <p:spPr>
          <a:xfrm>
            <a:off x="682582" y="3913026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A590FC6-4181-44C7-A174-7697EEEC330E}"/>
              </a:ext>
            </a:extLst>
          </p:cNvPr>
          <p:cNvSpPr/>
          <p:nvPr/>
        </p:nvSpPr>
        <p:spPr>
          <a:xfrm>
            <a:off x="944096" y="3913026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05647C8-A50A-4063-81E8-690F48F3B662}"/>
              </a:ext>
            </a:extLst>
          </p:cNvPr>
          <p:cNvSpPr/>
          <p:nvPr/>
        </p:nvSpPr>
        <p:spPr>
          <a:xfrm>
            <a:off x="1210159" y="3913026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FBDFBEF-4EB3-4580-90F8-E76BF7046CA4}"/>
              </a:ext>
            </a:extLst>
          </p:cNvPr>
          <p:cNvSpPr/>
          <p:nvPr/>
        </p:nvSpPr>
        <p:spPr>
          <a:xfrm>
            <a:off x="682582" y="3775971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6B81E27-96A6-4BA4-A33B-BAFCCB1E3E40}"/>
              </a:ext>
            </a:extLst>
          </p:cNvPr>
          <p:cNvSpPr/>
          <p:nvPr/>
        </p:nvSpPr>
        <p:spPr>
          <a:xfrm>
            <a:off x="944096" y="3775971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9CECD75-A82F-43D0-B2D8-0DBA4D8FA0DA}"/>
              </a:ext>
            </a:extLst>
          </p:cNvPr>
          <p:cNvSpPr/>
          <p:nvPr/>
        </p:nvSpPr>
        <p:spPr>
          <a:xfrm>
            <a:off x="1210159" y="3775971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629DFEA-64C9-46CC-811F-52698FEF5098}"/>
              </a:ext>
            </a:extLst>
          </p:cNvPr>
          <p:cNvSpPr txBox="1"/>
          <p:nvPr/>
        </p:nvSpPr>
        <p:spPr>
          <a:xfrm>
            <a:off x="490834" y="4507817"/>
            <a:ext cx="3906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NUM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25</a:t>
            </a:r>
            <a:r>
              <a:rPr lang="ko-KR" altLang="en-US" sz="1600">
                <a:solidFill>
                  <a:schemeClr val="bg1"/>
                </a:solidFill>
              </a:rPr>
              <a:t>개</a:t>
            </a:r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id="{6007DB4C-0F3A-4D51-B3D0-316585C11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808" y="5506211"/>
            <a:ext cx="6915150" cy="121920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D8DB66DC-2F0D-403C-B1CE-8755731F13D0}"/>
              </a:ext>
            </a:extLst>
          </p:cNvPr>
          <p:cNvSpPr txBox="1"/>
          <p:nvPr/>
        </p:nvSpPr>
        <p:spPr>
          <a:xfrm>
            <a:off x="3352785" y="5136993"/>
            <a:ext cx="375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NUM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40</a:t>
            </a:r>
            <a:r>
              <a:rPr lang="ko-KR" altLang="en-US" sz="1600">
                <a:solidFill>
                  <a:schemeClr val="bg1"/>
                </a:solidFill>
              </a:rPr>
              <a:t>개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948C5AF-CB98-4651-91BE-BC487D5E0324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396414" y="3150015"/>
            <a:ext cx="833326" cy="1725001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2CECE6C0-A81B-47D2-A221-2C46495C9534}"/>
              </a:ext>
            </a:extLst>
          </p:cNvPr>
          <p:cNvGrpSpPr/>
          <p:nvPr/>
        </p:nvGrpSpPr>
        <p:grpSpPr>
          <a:xfrm rot="16200000">
            <a:off x="8227317" y="1994574"/>
            <a:ext cx="1487270" cy="292735"/>
            <a:chOff x="6389669" y="4551157"/>
            <a:chExt cx="2354343" cy="292735"/>
          </a:xfrm>
        </p:grpSpPr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A355E2C2-863A-4A26-9B19-462FC2FA6C98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A0DB7D93-531A-4B7C-990A-810D767E0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D074F72C-D372-4961-82B1-24D3DFCFDF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BABCB008-2870-4F49-853D-4E21A95BE319}"/>
              </a:ext>
            </a:extLst>
          </p:cNvPr>
          <p:cNvGrpSpPr/>
          <p:nvPr/>
        </p:nvGrpSpPr>
        <p:grpSpPr>
          <a:xfrm rot="16200000">
            <a:off x="8210987" y="3810253"/>
            <a:ext cx="1519927" cy="292735"/>
            <a:chOff x="6389669" y="4551157"/>
            <a:chExt cx="2354343" cy="292735"/>
          </a:xfrm>
        </p:grpSpPr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1FC205FB-5137-4D5F-907E-3D64BA290746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3844AF5B-96BE-4CA0-B9D7-2BCCE30B2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A2480B25-35C9-48E3-B436-E3DE8A03DB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BD74F18C-1E59-42AD-BD4F-A8F2E2CF8EED}"/>
              </a:ext>
            </a:extLst>
          </p:cNvPr>
          <p:cNvCxnSpPr>
            <a:cxnSpLocks/>
            <a:stCxn id="177" idx="2"/>
          </p:cNvCxnSpPr>
          <p:nvPr/>
        </p:nvCxnSpPr>
        <p:spPr>
          <a:xfrm flipH="1">
            <a:off x="8974693" y="1132118"/>
            <a:ext cx="1078604" cy="97794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815FC970-4D23-4CB8-BFCD-DE2DE0D0C606}"/>
              </a:ext>
            </a:extLst>
          </p:cNvPr>
          <p:cNvCxnSpPr>
            <a:cxnSpLocks/>
            <a:stCxn id="177" idx="2"/>
          </p:cNvCxnSpPr>
          <p:nvPr/>
        </p:nvCxnSpPr>
        <p:spPr>
          <a:xfrm flipH="1">
            <a:off x="8971241" y="1132118"/>
            <a:ext cx="1082056" cy="294524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9CA3FED7-3E17-46AD-A42E-DC774CA8320B}"/>
              </a:ext>
            </a:extLst>
          </p:cNvPr>
          <p:cNvCxnSpPr>
            <a:cxnSpLocks/>
            <a:stCxn id="178" idx="0"/>
          </p:cNvCxnSpPr>
          <p:nvPr/>
        </p:nvCxnSpPr>
        <p:spPr>
          <a:xfrm flipV="1">
            <a:off x="9378029" y="3068027"/>
            <a:ext cx="863598" cy="177227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192F3DB5-C619-4795-91E8-AF5133A58FB0}"/>
              </a:ext>
            </a:extLst>
          </p:cNvPr>
          <p:cNvCxnSpPr>
            <a:cxnSpLocks/>
            <a:stCxn id="178" idx="0"/>
          </p:cNvCxnSpPr>
          <p:nvPr/>
        </p:nvCxnSpPr>
        <p:spPr>
          <a:xfrm flipH="1" flipV="1">
            <a:off x="7587533" y="3029397"/>
            <a:ext cx="1790496" cy="181090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C4C15ED5-F8EC-46BA-B31E-A7E84E30C4AC}"/>
              </a:ext>
            </a:extLst>
          </p:cNvPr>
          <p:cNvSpPr txBox="1"/>
          <p:nvPr/>
        </p:nvSpPr>
        <p:spPr>
          <a:xfrm>
            <a:off x="8299174" y="793564"/>
            <a:ext cx="3508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CLIENT_VIEW_SIZE_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HEIGHT</a:t>
            </a:r>
            <a:r>
              <a:rPr lang="en-US" altLang="ko-KR" sz="1600">
                <a:solidFill>
                  <a:schemeClr val="bg1"/>
                </a:solidFill>
              </a:rPr>
              <a:t> = 6.25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BE72A2F-3968-4B79-92CB-45166B26342B}"/>
              </a:ext>
            </a:extLst>
          </p:cNvPr>
          <p:cNvSpPr txBox="1"/>
          <p:nvPr/>
        </p:nvSpPr>
        <p:spPr>
          <a:xfrm>
            <a:off x="7792280" y="4840300"/>
            <a:ext cx="3171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CLIENT_VIEW_SIZE_</a:t>
            </a:r>
            <a:r>
              <a:rPr lang="en-US" altLang="ko-KR" sz="1600">
                <a:solidFill>
                  <a:schemeClr val="accent1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10</a:t>
            </a:r>
            <a:endParaRPr lang="ko-KR" altLang="en-US" sz="1600">
              <a:solidFill>
                <a:schemeClr val="bg1"/>
              </a:solidFill>
            </a:endParaRPr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EB4BB57-EC5C-44BF-9D2A-F336248DF6AE}"/>
              </a:ext>
            </a:extLst>
          </p:cNvPr>
          <p:cNvGrpSpPr/>
          <p:nvPr/>
        </p:nvGrpSpPr>
        <p:grpSpPr>
          <a:xfrm>
            <a:off x="9124466" y="2877096"/>
            <a:ext cx="2494498" cy="292735"/>
            <a:chOff x="6389669" y="4551157"/>
            <a:chExt cx="2354343" cy="292735"/>
          </a:xfrm>
        </p:grpSpPr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4C43A9EF-B037-460E-9F85-4A96860B6925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1AAB4581-CCA5-47F3-904A-15EDC62B99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5E2E9418-B4CE-46A9-8F96-415432E591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B6C53EB5-2380-4FE0-ADE5-58D098D80486}"/>
              </a:ext>
            </a:extLst>
          </p:cNvPr>
          <p:cNvGrpSpPr/>
          <p:nvPr/>
        </p:nvGrpSpPr>
        <p:grpSpPr>
          <a:xfrm>
            <a:off x="6343984" y="2864763"/>
            <a:ext cx="2480599" cy="292735"/>
            <a:chOff x="6389669" y="4551157"/>
            <a:chExt cx="2354343" cy="292735"/>
          </a:xfrm>
        </p:grpSpPr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016021FD-7A03-4CBE-8DA3-AA1262BE0E37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50CF6075-DE26-4EF9-A9C4-9541533FC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293F980-074B-4C3D-BF32-A59F8269D0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34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Server </a:t>
            </a:r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45378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3574B31-B482-4DB7-A5A3-81737AE4FE4B}"/>
              </a:ext>
            </a:extLst>
          </p:cNvPr>
          <p:cNvSpPr txBox="1"/>
          <p:nvPr/>
        </p:nvSpPr>
        <p:spPr>
          <a:xfrm>
            <a:off x="1125976" y="1897520"/>
            <a:ext cx="4047903" cy="3726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bg1"/>
                </a:solidFill>
              </a:rPr>
              <a:t>생성</a:t>
            </a:r>
            <a:endParaRPr lang="en-US" altLang="ko-KR" sz="20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bg1"/>
                </a:solidFill>
              </a:rPr>
              <a:t>실행</a:t>
            </a:r>
            <a:endParaRPr lang="en-US" altLang="ko-KR" sz="20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bg1"/>
                </a:solidFill>
              </a:rPr>
              <a:t>섹터 </a:t>
            </a:r>
            <a:r>
              <a:rPr lang="en-US" altLang="ko-KR" sz="2000">
                <a:solidFill>
                  <a:schemeClr val="bg1"/>
                </a:solidFill>
              </a:rPr>
              <a:t>&amp;</a:t>
            </a:r>
            <a:r>
              <a:rPr lang="ko-KR" altLang="en-US" sz="2000">
                <a:solidFill>
                  <a:schemeClr val="bg1"/>
                </a:solidFill>
              </a:rPr>
              <a:t> 시야</a:t>
            </a:r>
            <a:endParaRPr lang="en-US" altLang="ko-KR" sz="20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bg1"/>
                </a:solidFill>
              </a:rPr>
              <a:t>플레이어 로그인</a:t>
            </a:r>
            <a:endParaRPr lang="en-US" altLang="ko-KR" sz="20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bg1"/>
                </a:solidFill>
              </a:rPr>
              <a:t>플레이어 로그아웃</a:t>
            </a:r>
            <a:endParaRPr lang="en-US" altLang="ko-KR" sz="20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bg1"/>
                </a:solidFill>
              </a:rPr>
              <a:t>오브젝트 이동</a:t>
            </a:r>
            <a:endParaRPr lang="en-US" altLang="ko-KR" sz="20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bg1"/>
                </a:solidFill>
              </a:rPr>
              <a:t>	- </a:t>
            </a:r>
            <a:r>
              <a:rPr lang="ko-KR" altLang="en-US" sz="2000">
                <a:solidFill>
                  <a:schemeClr val="bg1"/>
                </a:solidFill>
              </a:rPr>
              <a:t>플레이어 오브젝트 이동</a:t>
            </a:r>
            <a:endParaRPr lang="en-US" altLang="ko-KR" sz="20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bg1"/>
                </a:solidFill>
              </a:rPr>
              <a:t>	- </a:t>
            </a:r>
            <a:r>
              <a:rPr lang="ko-KR" altLang="en-US" sz="2000">
                <a:solidFill>
                  <a:schemeClr val="bg1"/>
                </a:solidFill>
              </a:rPr>
              <a:t>몬스터 오브젝트 이동</a:t>
            </a:r>
            <a:endParaRPr lang="en-US" altLang="ko-KR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47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11DB95-7F3C-4EA8-BC69-F6FB3EA35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35" y="2271660"/>
            <a:ext cx="4905375" cy="26765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Server </a:t>
            </a:r>
            <a:r>
              <a:rPr lang="ko-KR" altLang="en-US" sz="2800">
                <a:solidFill>
                  <a:schemeClr val="bg1"/>
                </a:solidFill>
              </a:rPr>
              <a:t>생성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43092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2A69AFB-1E8E-4591-B2F6-673B49F7D7F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658061" y="2103258"/>
            <a:ext cx="887995" cy="66026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BCB4F8B1-7660-4615-948A-FDA32BAD6651}"/>
              </a:ext>
            </a:extLst>
          </p:cNvPr>
          <p:cNvSpPr txBox="1">
            <a:spLocks/>
          </p:cNvSpPr>
          <p:nvPr/>
        </p:nvSpPr>
        <p:spPr>
          <a:xfrm>
            <a:off x="5546056" y="1650820"/>
            <a:ext cx="5225015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Login_Manager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사용 가능한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index(0~MAX_CLIENTS)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삽입 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0FEC1BF-7EC4-4D46-8743-E8ADA688D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526" y="1172404"/>
            <a:ext cx="3038475" cy="90487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36D9F498-DC70-4A93-A609-BB1F367E4F96}"/>
              </a:ext>
            </a:extLst>
          </p:cNvPr>
          <p:cNvSpPr txBox="1">
            <a:spLocks/>
          </p:cNvSpPr>
          <p:nvPr/>
        </p:nvSpPr>
        <p:spPr>
          <a:xfrm>
            <a:off x="173255" y="981350"/>
            <a:ext cx="3931606" cy="7379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Manager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을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싱글톤 객체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로 생성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몬스터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초기화</a:t>
            </a:r>
            <a:endParaRPr lang="en-US" altLang="ko-KR" sz="1800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B477ED92-E2CD-45FD-97C9-64FD1CBEAE25}"/>
              </a:ext>
            </a:extLst>
          </p:cNvPr>
          <p:cNvSpPr txBox="1">
            <a:spLocks/>
          </p:cNvSpPr>
          <p:nvPr/>
        </p:nvSpPr>
        <p:spPr>
          <a:xfrm>
            <a:off x="7196616" y="2659941"/>
            <a:ext cx="3948308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Terrain_Manager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파일을 읽어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hight_map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6B0850FF-E932-4288-831E-8060CC68229C}"/>
              </a:ext>
            </a:extLst>
          </p:cNvPr>
          <p:cNvSpPr txBox="1">
            <a:spLocks/>
          </p:cNvSpPr>
          <p:nvPr/>
        </p:nvSpPr>
        <p:spPr>
          <a:xfrm>
            <a:off x="706711" y="5220105"/>
            <a:ext cx="4458769" cy="437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몬스터 오브젝트 생성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및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Sector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추가</a:t>
            </a:r>
            <a:endParaRPr lang="en-US" altLang="ko-KR" sz="180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1A0782A-39FF-4773-AA49-708B3683F6E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974345" y="3112379"/>
            <a:ext cx="2222271" cy="25978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80AF22A-B3D3-41EE-89FC-BAFEC0502CCB}"/>
              </a:ext>
            </a:extLst>
          </p:cNvPr>
          <p:cNvCxnSpPr>
            <a:cxnSpLocks/>
            <a:stCxn id="27" idx="2"/>
            <a:endCxn id="23" idx="0"/>
          </p:cNvCxnSpPr>
          <p:nvPr/>
        </p:nvCxnSpPr>
        <p:spPr>
          <a:xfrm>
            <a:off x="2223572" y="4779085"/>
            <a:ext cx="712524" cy="44102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E7E52AA5-DBCE-4A8D-98B1-13E8250A4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949" y="3564816"/>
            <a:ext cx="4362450" cy="27908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FF7B3199-E64D-436E-938C-9AB26A6076FC}"/>
              </a:ext>
            </a:extLst>
          </p:cNvPr>
          <p:cNvSpPr/>
          <p:nvPr/>
        </p:nvSpPr>
        <p:spPr>
          <a:xfrm>
            <a:off x="961665" y="4356847"/>
            <a:ext cx="2523813" cy="422238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56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Server </a:t>
            </a:r>
            <a:r>
              <a:rPr lang="ko-KR" altLang="en-US" sz="2800">
                <a:solidFill>
                  <a:schemeClr val="bg1"/>
                </a:solidFill>
              </a:rPr>
              <a:t>실행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43092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E8B74DE8-6263-43D0-A43C-12B6E668C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87" y="2933865"/>
            <a:ext cx="1628775" cy="14192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8" name="제목 1">
            <a:extLst>
              <a:ext uri="{FF2B5EF4-FFF2-40B4-BE49-F238E27FC236}">
                <a16:creationId xmlns:a16="http://schemas.microsoft.com/office/drawing/2014/main" id="{7D2A299F-78DB-4CCC-A941-C7D69EF1FEDF}"/>
              </a:ext>
            </a:extLst>
          </p:cNvPr>
          <p:cNvSpPr txBox="1">
            <a:spLocks/>
          </p:cNvSpPr>
          <p:nvPr/>
        </p:nvSpPr>
        <p:spPr>
          <a:xfrm>
            <a:off x="5844872" y="5602362"/>
            <a:ext cx="6165196" cy="896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DE9E64F-F11B-4D89-89F3-4017E49AE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019" y="3844015"/>
            <a:ext cx="3819525" cy="14573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23DAF0E-13C5-4F87-BD32-720429A60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857" y="5672052"/>
            <a:ext cx="4410075" cy="9048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203BA63-5F43-41CB-94CB-BFA0B02B1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2028" y="5371626"/>
            <a:ext cx="3067050" cy="2286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89541B1-06B1-4991-AA46-7A6BAE9D0B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0703" y="2256870"/>
            <a:ext cx="6381750" cy="18383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3" name="제목 1">
            <a:extLst>
              <a:ext uri="{FF2B5EF4-FFF2-40B4-BE49-F238E27FC236}">
                <a16:creationId xmlns:a16="http://schemas.microsoft.com/office/drawing/2014/main" id="{56326ED9-083B-470E-96FD-45286C8B6899}"/>
              </a:ext>
            </a:extLst>
          </p:cNvPr>
          <p:cNvSpPr txBox="1">
            <a:spLocks/>
          </p:cNvSpPr>
          <p:nvPr/>
        </p:nvSpPr>
        <p:spPr>
          <a:xfrm>
            <a:off x="6334382" y="4843512"/>
            <a:ext cx="5702687" cy="7908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Create_Process_thread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Server::Process()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실행할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				       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스레드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 및 실행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90BEF23-8003-4233-802B-7A1C60AA94F2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120544" y="4770783"/>
            <a:ext cx="1213838" cy="46814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3E9F39C-770C-4E26-BAC0-6D686F5DEA4B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2652713" y="1984680"/>
            <a:ext cx="2887989" cy="2318298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제목 1">
            <a:extLst>
              <a:ext uri="{FF2B5EF4-FFF2-40B4-BE49-F238E27FC236}">
                <a16:creationId xmlns:a16="http://schemas.microsoft.com/office/drawing/2014/main" id="{DABE02AE-1742-467A-9EFE-A8982D817520}"/>
              </a:ext>
            </a:extLst>
          </p:cNvPr>
          <p:cNvSpPr txBox="1">
            <a:spLocks/>
          </p:cNvSpPr>
          <p:nvPr/>
        </p:nvSpPr>
        <p:spPr>
          <a:xfrm>
            <a:off x="5540702" y="1791456"/>
            <a:ext cx="4108909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Do_Connect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IOCP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핸들 생성 및 등록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0D0D3B1-C7F2-4B39-A7C6-0784E98D0472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709026" y="4452938"/>
            <a:ext cx="2958569" cy="4326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제목 1">
            <a:extLst>
              <a:ext uri="{FF2B5EF4-FFF2-40B4-BE49-F238E27FC236}">
                <a16:creationId xmlns:a16="http://schemas.microsoft.com/office/drawing/2014/main" id="{11D38053-0A10-4534-A4A5-407F55D58CCC}"/>
              </a:ext>
            </a:extLst>
          </p:cNvPr>
          <p:cNvSpPr txBox="1">
            <a:spLocks/>
          </p:cNvSpPr>
          <p:nvPr/>
        </p:nvSpPr>
        <p:spPr>
          <a:xfrm>
            <a:off x="5667595" y="4302978"/>
            <a:ext cx="4433838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Do_Acceptex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AcceptEx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초기화 및 호출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95E7D60-D803-4CDC-91E9-08F8C2B94F76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709026" y="5085648"/>
            <a:ext cx="126893" cy="9457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제목 1">
            <a:extLst>
              <a:ext uri="{FF2B5EF4-FFF2-40B4-BE49-F238E27FC236}">
                <a16:creationId xmlns:a16="http://schemas.microsoft.com/office/drawing/2014/main" id="{B51B5783-E02A-42CE-AE63-2851DD9BBEFF}"/>
              </a:ext>
            </a:extLst>
          </p:cNvPr>
          <p:cNvSpPr txBox="1">
            <a:spLocks/>
          </p:cNvSpPr>
          <p:nvPr/>
        </p:nvSpPr>
        <p:spPr>
          <a:xfrm>
            <a:off x="2835919" y="5838124"/>
            <a:ext cx="3397734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Timer_Manager::Process()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실행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552D92A5-1C84-4B9F-903F-4931DDAE14A7}"/>
              </a:ext>
            </a:extLst>
          </p:cNvPr>
          <p:cNvSpPr txBox="1">
            <a:spLocks/>
          </p:cNvSpPr>
          <p:nvPr/>
        </p:nvSpPr>
        <p:spPr>
          <a:xfrm>
            <a:off x="119465" y="973720"/>
            <a:ext cx="7529220" cy="8104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GetQueuedCompletionStatus()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실행하는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Server::Process()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호출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타이머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실행하는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Timer_Manager::Process()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호출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788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Server </a:t>
            </a:r>
            <a:r>
              <a:rPr lang="ko-KR" altLang="en-US" sz="2800">
                <a:solidFill>
                  <a:schemeClr val="bg1"/>
                </a:solidFill>
              </a:rPr>
              <a:t>실행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43092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923BC33C-42CB-48A3-B3F7-155A4C51A8AB}"/>
              </a:ext>
            </a:extLst>
          </p:cNvPr>
          <p:cNvSpPr txBox="1">
            <a:spLocks/>
          </p:cNvSpPr>
          <p:nvPr/>
        </p:nvSpPr>
        <p:spPr>
          <a:xfrm>
            <a:off x="5769566" y="4991368"/>
            <a:ext cx="6165196" cy="896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3BFF09F-DDFC-4907-B1DF-AA5030DCA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15" y="2772793"/>
            <a:ext cx="4571656" cy="294815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4909806-8341-4BB7-9C76-6B3C4A620818}"/>
              </a:ext>
            </a:extLst>
          </p:cNvPr>
          <p:cNvSpPr txBox="1"/>
          <p:nvPr/>
        </p:nvSpPr>
        <p:spPr>
          <a:xfrm>
            <a:off x="251715" y="2354250"/>
            <a:ext cx="1953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accent4">
                    <a:lumMod val="60000"/>
                    <a:lumOff val="40000"/>
                  </a:schemeClr>
                </a:solidFill>
              </a:rPr>
              <a:t>Server::Process()</a:t>
            </a:r>
            <a:endParaRPr lang="ko-KR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38BC17-392F-4684-BCA3-CC5417B81373}"/>
              </a:ext>
            </a:extLst>
          </p:cNvPr>
          <p:cNvSpPr/>
          <p:nvPr/>
        </p:nvSpPr>
        <p:spPr>
          <a:xfrm>
            <a:off x="802904" y="4377734"/>
            <a:ext cx="3517508" cy="10288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DB97DE0-4827-478B-B603-181B7DC18BA9}"/>
              </a:ext>
            </a:extLst>
          </p:cNvPr>
          <p:cNvSpPr/>
          <p:nvPr/>
        </p:nvSpPr>
        <p:spPr>
          <a:xfrm>
            <a:off x="551834" y="3167609"/>
            <a:ext cx="2396892" cy="3084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8D76553E-BA75-4172-B66B-8AB1D6239308}"/>
              </a:ext>
            </a:extLst>
          </p:cNvPr>
          <p:cNvSpPr txBox="1">
            <a:spLocks/>
          </p:cNvSpPr>
          <p:nvPr/>
        </p:nvSpPr>
        <p:spPr>
          <a:xfrm>
            <a:off x="403620" y="5862700"/>
            <a:ext cx="4827601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IO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가 완료된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Overlapped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의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type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 따라 처리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252DA034-B25F-4BEE-8D0E-B60358B6BA4E}"/>
              </a:ext>
            </a:extLst>
          </p:cNvPr>
          <p:cNvSpPr txBox="1">
            <a:spLocks/>
          </p:cNvSpPr>
          <p:nvPr/>
        </p:nvSpPr>
        <p:spPr>
          <a:xfrm>
            <a:off x="821097" y="1826047"/>
            <a:ext cx="4240269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keyptr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을 오브젝트의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식별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Index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로 이용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FA2DD98-275E-401A-ACD6-3D8D5DB9E13E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1750280" y="2212495"/>
            <a:ext cx="1190952" cy="95511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D36702F-5936-499C-8225-A284DE40035A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2547878" y="5406552"/>
            <a:ext cx="13780" cy="45736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3" name="그림 72">
            <a:extLst>
              <a:ext uri="{FF2B5EF4-FFF2-40B4-BE49-F238E27FC236}">
                <a16:creationId xmlns:a16="http://schemas.microsoft.com/office/drawing/2014/main" id="{4B0283E2-7E86-4878-BDCB-AB4C02962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254" y="2772793"/>
            <a:ext cx="6172200" cy="23145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DBA466CC-49FD-47F6-A2B3-5E931E820C83}"/>
              </a:ext>
            </a:extLst>
          </p:cNvPr>
          <p:cNvSpPr/>
          <p:nvPr/>
        </p:nvSpPr>
        <p:spPr>
          <a:xfrm>
            <a:off x="6420250" y="3821548"/>
            <a:ext cx="5507697" cy="6617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제목 1">
            <a:extLst>
              <a:ext uri="{FF2B5EF4-FFF2-40B4-BE49-F238E27FC236}">
                <a16:creationId xmlns:a16="http://schemas.microsoft.com/office/drawing/2014/main" id="{B9223192-85E0-4DF1-9791-875661673A50}"/>
              </a:ext>
            </a:extLst>
          </p:cNvPr>
          <p:cNvSpPr txBox="1">
            <a:spLocks/>
          </p:cNvSpPr>
          <p:nvPr/>
        </p:nvSpPr>
        <p:spPr>
          <a:xfrm>
            <a:off x="8947142" y="3413754"/>
            <a:ext cx="2980805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이벤트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의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type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 따라 처리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AEFE9AE-C058-49D0-8A1E-64A564629AA1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7390504" y="4701092"/>
            <a:ext cx="724093" cy="71941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제목 1">
            <a:extLst>
              <a:ext uri="{FF2B5EF4-FFF2-40B4-BE49-F238E27FC236}">
                <a16:creationId xmlns:a16="http://schemas.microsoft.com/office/drawing/2014/main" id="{2516C8FB-9359-4FF9-8663-B5DC7409D67E}"/>
              </a:ext>
            </a:extLst>
          </p:cNvPr>
          <p:cNvSpPr txBox="1">
            <a:spLocks/>
          </p:cNvSpPr>
          <p:nvPr/>
        </p:nvSpPr>
        <p:spPr>
          <a:xfrm>
            <a:off x="5769566" y="5420508"/>
            <a:ext cx="4690062" cy="4122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>
                <a:solidFill>
                  <a:schemeClr val="bg1"/>
                </a:solidFill>
                <a:latin typeface="+mn-lt"/>
              </a:rPr>
              <a:t>확인이 끝난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이벤트의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detail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메모리 해제</a:t>
            </a:r>
            <a:endParaRPr lang="en-US" altLang="ko-KR" sz="180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772A4B-4A85-452A-9D00-582047957E07}"/>
              </a:ext>
            </a:extLst>
          </p:cNvPr>
          <p:cNvSpPr txBox="1"/>
          <p:nvPr/>
        </p:nvSpPr>
        <p:spPr>
          <a:xfrm>
            <a:off x="5734819" y="2241858"/>
            <a:ext cx="292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accent4">
                    <a:lumMod val="60000"/>
                    <a:lumOff val="40000"/>
                  </a:schemeClr>
                </a:solidFill>
              </a:rPr>
              <a:t>Timer_Manager::Process()</a:t>
            </a:r>
            <a:endParaRPr lang="ko-KR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0280" y="1180407"/>
            <a:ext cx="843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이동은 </a:t>
            </a:r>
            <a:r>
              <a:rPr lang="en-US" altLang="ko-KR" dirty="0" smtClean="0">
                <a:solidFill>
                  <a:srgbClr val="FF0000"/>
                </a:solidFill>
              </a:rPr>
              <a:t>EX_RECEIVE</a:t>
            </a:r>
            <a:r>
              <a:rPr lang="ko-KR" altLang="en-US" dirty="0" smtClean="0">
                <a:solidFill>
                  <a:srgbClr val="FF0000"/>
                </a:solidFill>
              </a:rPr>
              <a:t>에서 처리하면 끝인데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타이머 </a:t>
            </a:r>
            <a:r>
              <a:rPr lang="ko-KR" altLang="en-US" dirty="0" err="1" smtClean="0">
                <a:solidFill>
                  <a:srgbClr val="FF0000"/>
                </a:solidFill>
              </a:rPr>
              <a:t>쓰레드를</a:t>
            </a:r>
            <a:r>
              <a:rPr lang="ko-KR" altLang="en-US" dirty="0" smtClean="0">
                <a:solidFill>
                  <a:srgbClr val="FF0000"/>
                </a:solidFill>
              </a:rPr>
              <a:t> 통해 </a:t>
            </a:r>
            <a:r>
              <a:rPr lang="en-US" altLang="ko-KR" dirty="0" smtClean="0">
                <a:solidFill>
                  <a:srgbClr val="FF0000"/>
                </a:solidFill>
              </a:rPr>
              <a:t>EV_MOVE, EV_RECV_MOVE_OK, EX_MOVE</a:t>
            </a:r>
            <a:r>
              <a:rPr lang="ko-KR" altLang="en-US" dirty="0">
                <a:solidFill>
                  <a:srgbClr val="FF0000"/>
                </a:solidFill>
              </a:rPr>
              <a:t>로</a:t>
            </a:r>
            <a:r>
              <a:rPr lang="ko-KR" altLang="en-US" dirty="0" smtClean="0">
                <a:solidFill>
                  <a:srgbClr val="FF0000"/>
                </a:solidFill>
              </a:rPr>
              <a:t> 처리하는 골드버그 장치로 구현함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51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160BCC3F-C2A6-4E06-8ABF-AD7D61630737}"/>
              </a:ext>
            </a:extLst>
          </p:cNvPr>
          <p:cNvSpPr/>
          <p:nvPr/>
        </p:nvSpPr>
        <p:spPr>
          <a:xfrm>
            <a:off x="5690372" y="2092512"/>
            <a:ext cx="6347424" cy="440351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Near_set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수정</a:t>
            </a:r>
            <a:endParaRPr lang="en-US" altLang="ko-KR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1. 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데드락이 발생하지 않기 위해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,</a:t>
            </a:r>
          </a:p>
          <a:p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	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섹터와 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Near_set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은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개별적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으로 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mutex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를 사용</a:t>
            </a:r>
            <a:endParaRPr lang="en-US" altLang="ko-KR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오브젝트의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제거 여부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을 확인하기 위해</a:t>
            </a:r>
            <a:endParaRPr lang="en-US" altLang="ko-KR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   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			Object class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의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exist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를 이용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ko-KR" altLang="en-US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플레이어는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섹터에 등록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되어 있어야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지속적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으로</a:t>
            </a:r>
            <a:endParaRPr lang="en-US" altLang="ko-KR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     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다른 오브젝트에 의해 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Near_set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이 수정될 수 있음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endParaRPr lang="en-US" altLang="ko-KR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4. 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부정확한 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Near_set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은 플레이어가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이동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할 때 수정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섹터 </a:t>
            </a:r>
            <a:r>
              <a:rPr lang="en-US" altLang="ko-KR" sz="2800">
                <a:solidFill>
                  <a:schemeClr val="bg1"/>
                </a:solidFill>
              </a:rPr>
              <a:t>&amp; </a:t>
            </a:r>
            <a:r>
              <a:rPr lang="ko-KR" altLang="en-US" sz="2800">
                <a:solidFill>
                  <a:schemeClr val="bg1"/>
                </a:solidFill>
              </a:rPr>
              <a:t>시야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1" y="908850"/>
            <a:ext cx="56466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C31A1BD2-26BA-42D2-A760-2913FA44C316}"/>
              </a:ext>
            </a:extLst>
          </p:cNvPr>
          <p:cNvSpPr/>
          <p:nvPr/>
        </p:nvSpPr>
        <p:spPr>
          <a:xfrm>
            <a:off x="134955" y="2092513"/>
            <a:ext cx="3542834" cy="1869562"/>
          </a:xfrm>
          <a:prstGeom prst="rect">
            <a:avLst/>
          </a:prstGeom>
          <a:solidFill>
            <a:srgbClr val="22B14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60028BDB-64A1-429A-87D8-CC227F9A82AA}"/>
              </a:ext>
            </a:extLst>
          </p:cNvPr>
          <p:cNvSpPr/>
          <p:nvPr/>
        </p:nvSpPr>
        <p:spPr>
          <a:xfrm>
            <a:off x="190572" y="2143092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A690CA7-B83A-4B6B-96B5-FC04B83EAA59}"/>
              </a:ext>
            </a:extLst>
          </p:cNvPr>
          <p:cNvSpPr/>
          <p:nvPr/>
        </p:nvSpPr>
        <p:spPr>
          <a:xfrm>
            <a:off x="452086" y="2143092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249A7E6-EE2E-4CC5-9D69-D12FEA9DADBD}"/>
              </a:ext>
            </a:extLst>
          </p:cNvPr>
          <p:cNvSpPr/>
          <p:nvPr/>
        </p:nvSpPr>
        <p:spPr>
          <a:xfrm>
            <a:off x="718149" y="2143092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29A5A82-7D52-43E6-9032-0A8773A4155E}"/>
              </a:ext>
            </a:extLst>
          </p:cNvPr>
          <p:cNvSpPr/>
          <p:nvPr/>
        </p:nvSpPr>
        <p:spPr>
          <a:xfrm>
            <a:off x="2877144" y="213554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B2C264EC-CA5A-4EAC-8275-810FF426A6D4}"/>
              </a:ext>
            </a:extLst>
          </p:cNvPr>
          <p:cNvSpPr/>
          <p:nvPr/>
        </p:nvSpPr>
        <p:spPr>
          <a:xfrm>
            <a:off x="3138658" y="213554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D75A07F5-02E0-440A-AE0E-60CCE58F0C11}"/>
              </a:ext>
            </a:extLst>
          </p:cNvPr>
          <p:cNvSpPr/>
          <p:nvPr/>
        </p:nvSpPr>
        <p:spPr>
          <a:xfrm>
            <a:off x="3404721" y="213554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B325009-AFF2-415B-B80D-803BD39D6A04}"/>
              </a:ext>
            </a:extLst>
          </p:cNvPr>
          <p:cNvSpPr/>
          <p:nvPr/>
        </p:nvSpPr>
        <p:spPr>
          <a:xfrm>
            <a:off x="2878276" y="240843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E9E7249-2B1E-481C-B8B0-7557DF0AD1CD}"/>
              </a:ext>
            </a:extLst>
          </p:cNvPr>
          <p:cNvSpPr/>
          <p:nvPr/>
        </p:nvSpPr>
        <p:spPr>
          <a:xfrm>
            <a:off x="3139790" y="240843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38DA392-F98B-4701-B3B7-02FFAB97C5A2}"/>
              </a:ext>
            </a:extLst>
          </p:cNvPr>
          <p:cNvSpPr/>
          <p:nvPr/>
        </p:nvSpPr>
        <p:spPr>
          <a:xfrm>
            <a:off x="3405853" y="240843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95E864A-0C34-41BB-BB0C-7F4143A3ECEC}"/>
              </a:ext>
            </a:extLst>
          </p:cNvPr>
          <p:cNvSpPr/>
          <p:nvPr/>
        </p:nvSpPr>
        <p:spPr>
          <a:xfrm>
            <a:off x="2878276" y="227138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3B59CDD-C3A7-41E3-93E3-B8B33C30B9DE}"/>
              </a:ext>
            </a:extLst>
          </p:cNvPr>
          <p:cNvSpPr/>
          <p:nvPr/>
        </p:nvSpPr>
        <p:spPr>
          <a:xfrm>
            <a:off x="3139790" y="227138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7E9290C4-3842-4E28-A43E-66479492E8FD}"/>
              </a:ext>
            </a:extLst>
          </p:cNvPr>
          <p:cNvSpPr/>
          <p:nvPr/>
        </p:nvSpPr>
        <p:spPr>
          <a:xfrm>
            <a:off x="3405853" y="227138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78B78D48-253B-44D5-A576-BEE7D5B93E2E}"/>
              </a:ext>
            </a:extLst>
          </p:cNvPr>
          <p:cNvSpPr/>
          <p:nvPr/>
        </p:nvSpPr>
        <p:spPr>
          <a:xfrm>
            <a:off x="190246" y="241146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0B1DC1F2-B25A-4F92-875D-81EDBA355B58}"/>
              </a:ext>
            </a:extLst>
          </p:cNvPr>
          <p:cNvSpPr/>
          <p:nvPr/>
        </p:nvSpPr>
        <p:spPr>
          <a:xfrm>
            <a:off x="451760" y="241146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B73BE05-0260-4E2F-983D-2987CD25184B}"/>
              </a:ext>
            </a:extLst>
          </p:cNvPr>
          <p:cNvSpPr/>
          <p:nvPr/>
        </p:nvSpPr>
        <p:spPr>
          <a:xfrm>
            <a:off x="717823" y="241146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A899EE45-F61C-4C72-9C05-491D86AFDA99}"/>
              </a:ext>
            </a:extLst>
          </p:cNvPr>
          <p:cNvSpPr/>
          <p:nvPr/>
        </p:nvSpPr>
        <p:spPr>
          <a:xfrm>
            <a:off x="190246" y="227441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3BD76DD-F519-41B3-AA96-122400277861}"/>
              </a:ext>
            </a:extLst>
          </p:cNvPr>
          <p:cNvSpPr/>
          <p:nvPr/>
        </p:nvSpPr>
        <p:spPr>
          <a:xfrm>
            <a:off x="451760" y="227441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18115105-9A20-49AD-BEA8-76F6195D72CD}"/>
              </a:ext>
            </a:extLst>
          </p:cNvPr>
          <p:cNvSpPr/>
          <p:nvPr/>
        </p:nvSpPr>
        <p:spPr>
          <a:xfrm>
            <a:off x="717823" y="227441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385A5373-15B5-4D19-8A31-49A3BEAF4CAD}"/>
              </a:ext>
            </a:extLst>
          </p:cNvPr>
          <p:cNvSpPr/>
          <p:nvPr/>
        </p:nvSpPr>
        <p:spPr>
          <a:xfrm>
            <a:off x="1114806" y="231076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F9CC9F02-453C-49D5-8BF8-9AC5FFB13BC3}"/>
              </a:ext>
            </a:extLst>
          </p:cNvPr>
          <p:cNvSpPr/>
          <p:nvPr/>
        </p:nvSpPr>
        <p:spPr>
          <a:xfrm>
            <a:off x="1245726" y="231076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1D387CD6-79F9-45A2-A538-8CFFEC730DDF}"/>
              </a:ext>
            </a:extLst>
          </p:cNvPr>
          <p:cNvSpPr/>
          <p:nvPr/>
        </p:nvSpPr>
        <p:spPr>
          <a:xfrm>
            <a:off x="1379136" y="231076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89F30A95-4E1E-47CF-9FFF-7F21D504D965}"/>
              </a:ext>
            </a:extLst>
          </p:cNvPr>
          <p:cNvSpPr/>
          <p:nvPr/>
        </p:nvSpPr>
        <p:spPr>
          <a:xfrm>
            <a:off x="2512136" y="2309327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99DCF813-A2FE-42C1-BF34-3A0E397199A7}"/>
              </a:ext>
            </a:extLst>
          </p:cNvPr>
          <p:cNvSpPr/>
          <p:nvPr/>
        </p:nvSpPr>
        <p:spPr>
          <a:xfrm>
            <a:off x="2643056" y="2309327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3F5895D4-E4E5-4EF2-A359-5D7270380924}"/>
              </a:ext>
            </a:extLst>
          </p:cNvPr>
          <p:cNvSpPr/>
          <p:nvPr/>
        </p:nvSpPr>
        <p:spPr>
          <a:xfrm>
            <a:off x="2776466" y="2309327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EA6D3BAE-F0BF-4046-9684-21A212DBE169}"/>
              </a:ext>
            </a:extLst>
          </p:cNvPr>
          <p:cNvSpPr/>
          <p:nvPr/>
        </p:nvSpPr>
        <p:spPr>
          <a:xfrm>
            <a:off x="567667" y="2618277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1214F22E-6DA8-423D-9164-3AB6820D5A16}"/>
              </a:ext>
            </a:extLst>
          </p:cNvPr>
          <p:cNvSpPr/>
          <p:nvPr/>
        </p:nvSpPr>
        <p:spPr>
          <a:xfrm>
            <a:off x="567667" y="2726250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25B4CD9-92A4-4D89-BC36-72F8674644BD}"/>
              </a:ext>
            </a:extLst>
          </p:cNvPr>
          <p:cNvSpPr/>
          <p:nvPr/>
        </p:nvSpPr>
        <p:spPr>
          <a:xfrm>
            <a:off x="567667" y="2837093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2C56D9CD-6F4A-4EBA-90D8-43D98C948B47}"/>
              </a:ext>
            </a:extLst>
          </p:cNvPr>
          <p:cNvSpPr/>
          <p:nvPr/>
        </p:nvSpPr>
        <p:spPr>
          <a:xfrm>
            <a:off x="536841" y="3157252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CBA7A319-A96F-484A-A7B6-85E44E782D0F}"/>
              </a:ext>
            </a:extLst>
          </p:cNvPr>
          <p:cNvSpPr/>
          <p:nvPr/>
        </p:nvSpPr>
        <p:spPr>
          <a:xfrm>
            <a:off x="536841" y="3265225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E162FA2C-5977-4D4D-9F7B-9A324D6492AD}"/>
              </a:ext>
            </a:extLst>
          </p:cNvPr>
          <p:cNvSpPr/>
          <p:nvPr/>
        </p:nvSpPr>
        <p:spPr>
          <a:xfrm>
            <a:off x="536841" y="3376068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FB964D2-A9E2-49C7-B94A-49918BA4FF45}"/>
              </a:ext>
            </a:extLst>
          </p:cNvPr>
          <p:cNvSpPr/>
          <p:nvPr/>
        </p:nvSpPr>
        <p:spPr>
          <a:xfrm>
            <a:off x="175825" y="352564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86D3F71F-5F09-43D4-9252-EB1500A8275B}"/>
              </a:ext>
            </a:extLst>
          </p:cNvPr>
          <p:cNvSpPr/>
          <p:nvPr/>
        </p:nvSpPr>
        <p:spPr>
          <a:xfrm>
            <a:off x="437339" y="352564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70A89865-6F04-49F8-BD3F-3B4D2C9CD24B}"/>
              </a:ext>
            </a:extLst>
          </p:cNvPr>
          <p:cNvSpPr/>
          <p:nvPr/>
        </p:nvSpPr>
        <p:spPr>
          <a:xfrm>
            <a:off x="703402" y="352564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78DE7FB-6BB7-4B7D-9FEB-EB522BFB385C}"/>
              </a:ext>
            </a:extLst>
          </p:cNvPr>
          <p:cNvSpPr/>
          <p:nvPr/>
        </p:nvSpPr>
        <p:spPr>
          <a:xfrm>
            <a:off x="176957" y="379853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65C96521-1992-4602-93BF-3F21FF25520A}"/>
              </a:ext>
            </a:extLst>
          </p:cNvPr>
          <p:cNvSpPr/>
          <p:nvPr/>
        </p:nvSpPr>
        <p:spPr>
          <a:xfrm>
            <a:off x="438471" y="379853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FF7846C8-4E6B-44A5-95AA-48D6176291EB}"/>
              </a:ext>
            </a:extLst>
          </p:cNvPr>
          <p:cNvSpPr/>
          <p:nvPr/>
        </p:nvSpPr>
        <p:spPr>
          <a:xfrm>
            <a:off x="704534" y="379853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1E245685-553D-4DF1-9DA5-D121E70C09B6}"/>
              </a:ext>
            </a:extLst>
          </p:cNvPr>
          <p:cNvSpPr/>
          <p:nvPr/>
        </p:nvSpPr>
        <p:spPr>
          <a:xfrm>
            <a:off x="176957" y="366148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4680DC9F-E01D-47C9-A669-06A709085C88}"/>
              </a:ext>
            </a:extLst>
          </p:cNvPr>
          <p:cNvSpPr/>
          <p:nvPr/>
        </p:nvSpPr>
        <p:spPr>
          <a:xfrm>
            <a:off x="438471" y="366148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1C26CB57-646E-493B-8A6D-0EA6845E9517}"/>
              </a:ext>
            </a:extLst>
          </p:cNvPr>
          <p:cNvSpPr/>
          <p:nvPr/>
        </p:nvSpPr>
        <p:spPr>
          <a:xfrm>
            <a:off x="704534" y="366148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A152E5-6752-4A1C-9B64-0EB0B0DC08B0}"/>
              </a:ext>
            </a:extLst>
          </p:cNvPr>
          <p:cNvSpPr/>
          <p:nvPr/>
        </p:nvSpPr>
        <p:spPr>
          <a:xfrm>
            <a:off x="143562" y="2100315"/>
            <a:ext cx="1336558" cy="803455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01EBE64-3C8B-4C63-99F5-8BFD20B2E502}"/>
              </a:ext>
            </a:extLst>
          </p:cNvPr>
          <p:cNvCxnSpPr>
            <a:cxnSpLocks/>
          </p:cNvCxnSpPr>
          <p:nvPr/>
        </p:nvCxnSpPr>
        <p:spPr>
          <a:xfrm>
            <a:off x="142323" y="2904491"/>
            <a:ext cx="678181" cy="3591532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B6BD32B6-D0A8-4DFF-87F1-C5802129C197}"/>
              </a:ext>
            </a:extLst>
          </p:cNvPr>
          <p:cNvCxnSpPr>
            <a:cxnSpLocks/>
          </p:cNvCxnSpPr>
          <p:nvPr/>
        </p:nvCxnSpPr>
        <p:spPr>
          <a:xfrm>
            <a:off x="1485014" y="2105167"/>
            <a:ext cx="4051565" cy="488735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1FA7199A-9AEC-4D5A-9CD5-D34BFAB49188}"/>
              </a:ext>
            </a:extLst>
          </p:cNvPr>
          <p:cNvCxnSpPr>
            <a:cxnSpLocks/>
          </p:cNvCxnSpPr>
          <p:nvPr/>
        </p:nvCxnSpPr>
        <p:spPr>
          <a:xfrm>
            <a:off x="133642" y="2099192"/>
            <a:ext cx="679321" cy="491933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F5168128-2FFF-4B1C-A5D2-BE2C65FFB05E}"/>
              </a:ext>
            </a:extLst>
          </p:cNvPr>
          <p:cNvSpPr/>
          <p:nvPr/>
        </p:nvSpPr>
        <p:spPr>
          <a:xfrm>
            <a:off x="813899" y="2589528"/>
            <a:ext cx="4722680" cy="3897687"/>
          </a:xfrm>
          <a:prstGeom prst="rect">
            <a:avLst/>
          </a:prstGeom>
          <a:solidFill>
            <a:srgbClr val="22B14C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CE5D847E-A80F-4B59-90E6-333642FA21E1}"/>
              </a:ext>
            </a:extLst>
          </p:cNvPr>
          <p:cNvSpPr/>
          <p:nvPr/>
        </p:nvSpPr>
        <p:spPr>
          <a:xfrm>
            <a:off x="846498" y="2632560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DFF4C073-0A97-42B1-867D-E776AF59BF1D}"/>
              </a:ext>
            </a:extLst>
          </p:cNvPr>
          <p:cNvSpPr/>
          <p:nvPr/>
        </p:nvSpPr>
        <p:spPr>
          <a:xfrm>
            <a:off x="2128728" y="2632560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02E77B4A-448A-4A37-A6FF-0B4FEDB79FAD}"/>
              </a:ext>
            </a:extLst>
          </p:cNvPr>
          <p:cNvSpPr/>
          <p:nvPr/>
        </p:nvSpPr>
        <p:spPr>
          <a:xfrm>
            <a:off x="3408276" y="2632560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9CBEE5B2-D61F-4206-A11C-E390ED4ACDE9}"/>
              </a:ext>
            </a:extLst>
          </p:cNvPr>
          <p:cNvSpPr/>
          <p:nvPr/>
        </p:nvSpPr>
        <p:spPr>
          <a:xfrm>
            <a:off x="846498" y="3277556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1C2F2FF5-D1ED-4396-883F-9D0136E73385}"/>
              </a:ext>
            </a:extLst>
          </p:cNvPr>
          <p:cNvSpPr/>
          <p:nvPr/>
        </p:nvSpPr>
        <p:spPr>
          <a:xfrm>
            <a:off x="2130072" y="3917405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2C2DD666-59E8-402B-BE71-CF44478D34B6}"/>
              </a:ext>
            </a:extLst>
          </p:cNvPr>
          <p:cNvSpPr/>
          <p:nvPr/>
        </p:nvSpPr>
        <p:spPr>
          <a:xfrm>
            <a:off x="3405594" y="3915493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D23BDED4-1A15-498D-A1A8-7802E539D864}"/>
              </a:ext>
            </a:extLst>
          </p:cNvPr>
          <p:cNvSpPr/>
          <p:nvPr/>
        </p:nvSpPr>
        <p:spPr>
          <a:xfrm>
            <a:off x="846498" y="3917405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FAEB54EB-154F-4CC5-80D5-7E9CE992727C}"/>
              </a:ext>
            </a:extLst>
          </p:cNvPr>
          <p:cNvSpPr/>
          <p:nvPr/>
        </p:nvSpPr>
        <p:spPr>
          <a:xfrm>
            <a:off x="2126046" y="3277556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777E7AAF-8AF0-42B3-B703-0E8FF312C242}"/>
              </a:ext>
            </a:extLst>
          </p:cNvPr>
          <p:cNvSpPr/>
          <p:nvPr/>
        </p:nvSpPr>
        <p:spPr>
          <a:xfrm>
            <a:off x="3409620" y="3275644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D1B98F15-3E39-46F3-BD0B-E8C1FD958A92}"/>
              </a:ext>
            </a:extLst>
          </p:cNvPr>
          <p:cNvSpPr/>
          <p:nvPr/>
        </p:nvSpPr>
        <p:spPr>
          <a:xfrm>
            <a:off x="5012928" y="3546784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07453D33-CD88-4E24-AE6C-8E752459DDE8}"/>
              </a:ext>
            </a:extLst>
          </p:cNvPr>
          <p:cNvSpPr/>
          <p:nvPr/>
        </p:nvSpPr>
        <p:spPr>
          <a:xfrm>
            <a:off x="5143848" y="3546784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F4EE0C63-2BB5-4D76-B0F3-AFAC969C2F4A}"/>
              </a:ext>
            </a:extLst>
          </p:cNvPr>
          <p:cNvSpPr/>
          <p:nvPr/>
        </p:nvSpPr>
        <p:spPr>
          <a:xfrm>
            <a:off x="5277258" y="3546784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BAF8EDA4-948F-4F82-8348-DECF0FD1B850}"/>
              </a:ext>
            </a:extLst>
          </p:cNvPr>
          <p:cNvSpPr/>
          <p:nvPr/>
        </p:nvSpPr>
        <p:spPr>
          <a:xfrm>
            <a:off x="2743371" y="4949248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0EDC2889-8D89-4F1C-84AB-C749DBBA4A2E}"/>
              </a:ext>
            </a:extLst>
          </p:cNvPr>
          <p:cNvSpPr/>
          <p:nvPr/>
        </p:nvSpPr>
        <p:spPr>
          <a:xfrm>
            <a:off x="2743371" y="5057221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CAD94424-BC76-441A-B538-A2A7CA48881E}"/>
              </a:ext>
            </a:extLst>
          </p:cNvPr>
          <p:cNvSpPr/>
          <p:nvPr/>
        </p:nvSpPr>
        <p:spPr>
          <a:xfrm>
            <a:off x="2743371" y="5168064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65237184-6CF2-4883-B8CB-B39040C9194B}"/>
              </a:ext>
            </a:extLst>
          </p:cNvPr>
          <p:cNvSpPr txBox="1"/>
          <p:nvPr/>
        </p:nvSpPr>
        <p:spPr>
          <a:xfrm>
            <a:off x="1084542" y="60403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섹터</a:t>
            </a:r>
          </a:p>
        </p:txBody>
      </p: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E936C5CA-54FE-4CB1-A9D3-5D297F5A9EFD}"/>
              </a:ext>
            </a:extLst>
          </p:cNvPr>
          <p:cNvGrpSpPr/>
          <p:nvPr/>
        </p:nvGrpSpPr>
        <p:grpSpPr>
          <a:xfrm>
            <a:off x="1190250" y="2836571"/>
            <a:ext cx="621380" cy="311644"/>
            <a:chOff x="2870372" y="2273314"/>
            <a:chExt cx="621380" cy="311644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0CF7CE56-6002-4FD6-9E0D-45054294D944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9FA2D5D7-204A-49FE-8315-C0958B425B65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14CF68CD-A069-4608-BCEA-12EA3A0EF9B0}"/>
              </a:ext>
            </a:extLst>
          </p:cNvPr>
          <p:cNvGrpSpPr/>
          <p:nvPr/>
        </p:nvGrpSpPr>
        <p:grpSpPr>
          <a:xfrm>
            <a:off x="1581350" y="3032097"/>
            <a:ext cx="621380" cy="311644"/>
            <a:chOff x="2870372" y="2273314"/>
            <a:chExt cx="621380" cy="311644"/>
          </a:xfrm>
        </p:grpSpPr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0E665110-0335-4C2C-BEFA-92185D760698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FC9B7FEA-FEA0-4754-A348-F2D5364FC56D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7EAC2116-3328-40FE-A12E-C294D08F1D27}"/>
              </a:ext>
            </a:extLst>
          </p:cNvPr>
          <p:cNvGrpSpPr/>
          <p:nvPr/>
        </p:nvGrpSpPr>
        <p:grpSpPr>
          <a:xfrm>
            <a:off x="2329096" y="2744422"/>
            <a:ext cx="621380" cy="311644"/>
            <a:chOff x="2870372" y="2273314"/>
            <a:chExt cx="621380" cy="311644"/>
          </a:xfrm>
        </p:grpSpPr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D7DF96DB-88F3-410C-83C6-30325FBE8780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CF93D1EA-A2A4-4CAE-B0B9-7351D0DD89CB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0DBEFD1D-CC9A-488E-9DD8-B5DEFDF1460C}"/>
              </a:ext>
            </a:extLst>
          </p:cNvPr>
          <p:cNvGrpSpPr/>
          <p:nvPr/>
        </p:nvGrpSpPr>
        <p:grpSpPr>
          <a:xfrm>
            <a:off x="2518368" y="2668942"/>
            <a:ext cx="621380" cy="311644"/>
            <a:chOff x="2870372" y="2273314"/>
            <a:chExt cx="621380" cy="311644"/>
          </a:xfrm>
        </p:grpSpPr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E06DC4DB-364B-4427-BC01-4DEA6402DA99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270" name="타원 269">
              <a:extLst>
                <a:ext uri="{FF2B5EF4-FFF2-40B4-BE49-F238E27FC236}">
                  <a16:creationId xmlns:a16="http://schemas.microsoft.com/office/drawing/2014/main" id="{E7336D49-958B-4F9A-ABC8-607291052220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34567CA5-FAAA-4187-8B86-DA4FFB42232A}"/>
              </a:ext>
            </a:extLst>
          </p:cNvPr>
          <p:cNvGrpSpPr/>
          <p:nvPr/>
        </p:nvGrpSpPr>
        <p:grpSpPr>
          <a:xfrm>
            <a:off x="2713290" y="3945110"/>
            <a:ext cx="621380" cy="311644"/>
            <a:chOff x="2870372" y="2273314"/>
            <a:chExt cx="621380" cy="311644"/>
          </a:xfrm>
        </p:grpSpPr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53A198A7-E49F-4D11-B554-D0323C712053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FBD48DD7-0E1A-4BB3-82FE-B81A021A4A8B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6D7AC83A-AB0E-4F44-A384-DDACFA8800DE}"/>
              </a:ext>
            </a:extLst>
          </p:cNvPr>
          <p:cNvGrpSpPr/>
          <p:nvPr/>
        </p:nvGrpSpPr>
        <p:grpSpPr>
          <a:xfrm>
            <a:off x="1308428" y="3601335"/>
            <a:ext cx="621380" cy="311644"/>
            <a:chOff x="2870372" y="2273314"/>
            <a:chExt cx="621380" cy="311644"/>
          </a:xfrm>
        </p:grpSpPr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5E952EED-E92E-4F16-9B6C-D0AD9BCFB687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276" name="타원 275">
              <a:extLst>
                <a:ext uri="{FF2B5EF4-FFF2-40B4-BE49-F238E27FC236}">
                  <a16:creationId xmlns:a16="http://schemas.microsoft.com/office/drawing/2014/main" id="{5651F3C6-10EB-4EE9-A62D-4BF40C75037A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277" name="그룹 276">
            <a:extLst>
              <a:ext uri="{FF2B5EF4-FFF2-40B4-BE49-F238E27FC236}">
                <a16:creationId xmlns:a16="http://schemas.microsoft.com/office/drawing/2014/main" id="{7618E106-7ADF-48A9-8AC0-8AAFB630F9B0}"/>
              </a:ext>
            </a:extLst>
          </p:cNvPr>
          <p:cNvGrpSpPr/>
          <p:nvPr/>
        </p:nvGrpSpPr>
        <p:grpSpPr>
          <a:xfrm>
            <a:off x="3548849" y="3344396"/>
            <a:ext cx="621380" cy="311644"/>
            <a:chOff x="2870372" y="2273314"/>
            <a:chExt cx="621380" cy="311644"/>
          </a:xfrm>
        </p:grpSpPr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13DC8345-8F28-4A0E-8CD8-97D6F7638C3F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A0D7778C-679E-4360-9150-C8C715771F1A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710D83B4-2E89-409C-B680-A1B06CA49175}"/>
              </a:ext>
            </a:extLst>
          </p:cNvPr>
          <p:cNvGrpSpPr/>
          <p:nvPr/>
        </p:nvGrpSpPr>
        <p:grpSpPr>
          <a:xfrm>
            <a:off x="2460613" y="3419673"/>
            <a:ext cx="621380" cy="311644"/>
            <a:chOff x="2870372" y="2273314"/>
            <a:chExt cx="621380" cy="311644"/>
          </a:xfrm>
        </p:grpSpPr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D69AAFF2-5497-476F-9A58-87BC95D60B26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855F72FC-DC73-41CD-BE74-00F9055752B2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sp>
        <p:nvSpPr>
          <p:cNvPr id="283" name="타원 282">
            <a:extLst>
              <a:ext uri="{FF2B5EF4-FFF2-40B4-BE49-F238E27FC236}">
                <a16:creationId xmlns:a16="http://schemas.microsoft.com/office/drawing/2014/main" id="{CAB0801D-4BC7-40A7-8938-B8102263FC14}"/>
              </a:ext>
            </a:extLst>
          </p:cNvPr>
          <p:cNvSpPr/>
          <p:nvPr/>
        </p:nvSpPr>
        <p:spPr>
          <a:xfrm>
            <a:off x="2243547" y="3770228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E1700D8D-34CF-4A92-932D-3CF596694C30}"/>
              </a:ext>
            </a:extLst>
          </p:cNvPr>
          <p:cNvSpPr/>
          <p:nvPr/>
        </p:nvSpPr>
        <p:spPr>
          <a:xfrm>
            <a:off x="2945175" y="3578474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30EB74E8-F120-48A8-979C-7C0422FC5B3D}"/>
              </a:ext>
            </a:extLst>
          </p:cNvPr>
          <p:cNvSpPr/>
          <p:nvPr/>
        </p:nvSpPr>
        <p:spPr>
          <a:xfrm>
            <a:off x="3526085" y="3072954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7DDD76A5-20EE-44B0-BD9A-07066F1C7B2B}"/>
              </a:ext>
            </a:extLst>
          </p:cNvPr>
          <p:cNvSpPr/>
          <p:nvPr/>
        </p:nvSpPr>
        <p:spPr>
          <a:xfrm>
            <a:off x="1891367" y="2943086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07AE63F2-5819-4AD2-B64E-B745013C2A7E}"/>
              </a:ext>
            </a:extLst>
          </p:cNvPr>
          <p:cNvSpPr/>
          <p:nvPr/>
        </p:nvSpPr>
        <p:spPr>
          <a:xfrm>
            <a:off x="1721758" y="4191038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C2E1EF8B-E002-4D6F-8A1D-53F94666A8B2}"/>
              </a:ext>
            </a:extLst>
          </p:cNvPr>
          <p:cNvSpPr/>
          <p:nvPr/>
        </p:nvSpPr>
        <p:spPr>
          <a:xfrm>
            <a:off x="3813819" y="4018159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A1E068BF-9A7B-4998-9393-232B71A94AF7}"/>
              </a:ext>
            </a:extLst>
          </p:cNvPr>
          <p:cNvSpPr/>
          <p:nvPr/>
        </p:nvSpPr>
        <p:spPr>
          <a:xfrm>
            <a:off x="3081993" y="4362901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C667A77A-4367-44DA-8688-FA847A9BB3F9}"/>
              </a:ext>
            </a:extLst>
          </p:cNvPr>
          <p:cNvSpPr/>
          <p:nvPr/>
        </p:nvSpPr>
        <p:spPr>
          <a:xfrm>
            <a:off x="4041608" y="2964436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2D90CE2A-30F5-4E04-92C3-9AE1D6A70F88}"/>
              </a:ext>
            </a:extLst>
          </p:cNvPr>
          <p:cNvSpPr/>
          <p:nvPr/>
        </p:nvSpPr>
        <p:spPr>
          <a:xfrm>
            <a:off x="2395947" y="3922628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C1AA1CDE-D336-48CE-8005-D9C95FF06A29}"/>
              </a:ext>
            </a:extLst>
          </p:cNvPr>
          <p:cNvSpPr/>
          <p:nvPr/>
        </p:nvSpPr>
        <p:spPr>
          <a:xfrm>
            <a:off x="1278531" y="3471994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AEC6328B-1B97-4000-9619-50D981ED59F1}"/>
              </a:ext>
            </a:extLst>
          </p:cNvPr>
          <p:cNvSpPr/>
          <p:nvPr/>
        </p:nvSpPr>
        <p:spPr>
          <a:xfrm>
            <a:off x="4250189" y="4330462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143062D9-6680-4703-ACF3-A6FDA00FF0CF}"/>
              </a:ext>
            </a:extLst>
          </p:cNvPr>
          <p:cNvGrpSpPr/>
          <p:nvPr/>
        </p:nvGrpSpPr>
        <p:grpSpPr>
          <a:xfrm>
            <a:off x="1177791" y="4019475"/>
            <a:ext cx="621380" cy="311644"/>
            <a:chOff x="2870372" y="2273314"/>
            <a:chExt cx="621380" cy="311644"/>
          </a:xfrm>
        </p:grpSpPr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86E780F1-1F24-48EE-95EF-8606DDF01F9F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35907DA3-2A6F-4184-A79E-2D80A928CE53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F5112DA2-546B-4BB2-B7D8-199EAEB87282}"/>
              </a:ext>
            </a:extLst>
          </p:cNvPr>
          <p:cNvGrpSpPr/>
          <p:nvPr/>
        </p:nvGrpSpPr>
        <p:grpSpPr>
          <a:xfrm>
            <a:off x="3932204" y="2798612"/>
            <a:ext cx="621380" cy="311644"/>
            <a:chOff x="2870372" y="2273314"/>
            <a:chExt cx="621380" cy="311644"/>
          </a:xfrm>
        </p:grpSpPr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F6519EDA-96C3-472D-BBD9-986BE998FA5E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1BE6CBDF-AE7D-48C9-9055-B7A9DB35104A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9EC064AD-B0AA-4BEE-86AF-AB0B5A035037}"/>
              </a:ext>
            </a:extLst>
          </p:cNvPr>
          <p:cNvGrpSpPr/>
          <p:nvPr/>
        </p:nvGrpSpPr>
        <p:grpSpPr>
          <a:xfrm>
            <a:off x="3559797" y="4110081"/>
            <a:ext cx="621380" cy="311644"/>
            <a:chOff x="2870372" y="2273314"/>
            <a:chExt cx="621380" cy="311644"/>
          </a:xfrm>
        </p:grpSpPr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E074DCE7-8120-40EF-B265-29A226CA0EB4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08370865-6A4E-4E2D-A115-32477C776981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305" name="그룹 304">
            <a:extLst>
              <a:ext uri="{FF2B5EF4-FFF2-40B4-BE49-F238E27FC236}">
                <a16:creationId xmlns:a16="http://schemas.microsoft.com/office/drawing/2014/main" id="{18821B6C-3E29-42BA-AC84-7EB8D43F0646}"/>
              </a:ext>
            </a:extLst>
          </p:cNvPr>
          <p:cNvGrpSpPr/>
          <p:nvPr/>
        </p:nvGrpSpPr>
        <p:grpSpPr>
          <a:xfrm>
            <a:off x="3939403" y="3344554"/>
            <a:ext cx="621380" cy="311644"/>
            <a:chOff x="2870372" y="2273314"/>
            <a:chExt cx="621380" cy="311644"/>
          </a:xfrm>
        </p:grpSpPr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37A34E48-25B0-4DD0-BAD7-9F892964F8ED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307" name="타원 306">
              <a:extLst>
                <a:ext uri="{FF2B5EF4-FFF2-40B4-BE49-F238E27FC236}">
                  <a16:creationId xmlns:a16="http://schemas.microsoft.com/office/drawing/2014/main" id="{DA9E0E2B-18EC-40F0-8C56-0454090ABA8E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sp>
        <p:nvSpPr>
          <p:cNvPr id="309" name="타원 308">
            <a:extLst>
              <a:ext uri="{FF2B5EF4-FFF2-40B4-BE49-F238E27FC236}">
                <a16:creationId xmlns:a16="http://schemas.microsoft.com/office/drawing/2014/main" id="{DED5A44E-7679-470C-B471-E30F526ABE1B}"/>
              </a:ext>
            </a:extLst>
          </p:cNvPr>
          <p:cNvSpPr/>
          <p:nvPr/>
        </p:nvSpPr>
        <p:spPr>
          <a:xfrm>
            <a:off x="4740486" y="5818060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310" name="그룹 309">
            <a:extLst>
              <a:ext uri="{FF2B5EF4-FFF2-40B4-BE49-F238E27FC236}">
                <a16:creationId xmlns:a16="http://schemas.microsoft.com/office/drawing/2014/main" id="{45F0E45D-9BF6-4240-B6AC-1D4F818118F0}"/>
              </a:ext>
            </a:extLst>
          </p:cNvPr>
          <p:cNvGrpSpPr/>
          <p:nvPr/>
        </p:nvGrpSpPr>
        <p:grpSpPr>
          <a:xfrm>
            <a:off x="2897899" y="5653438"/>
            <a:ext cx="621380" cy="311644"/>
            <a:chOff x="2870372" y="2273314"/>
            <a:chExt cx="621380" cy="311644"/>
          </a:xfrm>
        </p:grpSpPr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F0C57202-4422-4A61-A604-6062AFE2F9F5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510C1006-DF3B-4955-A96F-B2138A27D01B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ADBF5319-E53C-492A-996E-366AD7717CAF}"/>
              </a:ext>
            </a:extLst>
          </p:cNvPr>
          <p:cNvSpPr/>
          <p:nvPr/>
        </p:nvSpPr>
        <p:spPr>
          <a:xfrm>
            <a:off x="1105499" y="5639968"/>
            <a:ext cx="648234" cy="32511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D6AE18D6-B0BD-4B31-8A77-EC9A15FC921E}"/>
              </a:ext>
            </a:extLst>
          </p:cNvPr>
          <p:cNvSpPr txBox="1"/>
          <p:nvPr/>
        </p:nvSpPr>
        <p:spPr>
          <a:xfrm>
            <a:off x="2282495" y="604092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플레이어와 시야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055D517F-4908-44B4-BA7F-50819724BB72}"/>
              </a:ext>
            </a:extLst>
          </p:cNvPr>
          <p:cNvSpPr txBox="1"/>
          <p:nvPr/>
        </p:nvSpPr>
        <p:spPr>
          <a:xfrm>
            <a:off x="4347624" y="60414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316" name="제목 1">
            <a:extLst>
              <a:ext uri="{FF2B5EF4-FFF2-40B4-BE49-F238E27FC236}">
                <a16:creationId xmlns:a16="http://schemas.microsoft.com/office/drawing/2014/main" id="{D237F8AE-88A4-4790-84B0-0FEED82CBAAC}"/>
              </a:ext>
            </a:extLst>
          </p:cNvPr>
          <p:cNvSpPr txBox="1">
            <a:spLocks/>
          </p:cNvSpPr>
          <p:nvPr/>
        </p:nvSpPr>
        <p:spPr>
          <a:xfrm>
            <a:off x="173254" y="981351"/>
            <a:ext cx="11789249" cy="7508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섹터와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Near_set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은 오브젝트의 제거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(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로그아웃이나 사망 상태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)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 여부와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이동에 영향을 받기 때문에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플레이어 로그인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&amp;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로그아웃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,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오브젝트 이동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에서는 정확성과 성능을 위해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수정 순서와 방법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 중점을 두고 구현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0F44855D-0B16-4F25-97A1-B1651AC3A8B8}"/>
              </a:ext>
            </a:extLst>
          </p:cNvPr>
          <p:cNvSpPr txBox="1"/>
          <p:nvPr/>
        </p:nvSpPr>
        <p:spPr>
          <a:xfrm>
            <a:off x="4051069" y="2059796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플레이어 로그아웃</a:t>
            </a:r>
          </a:p>
        </p:txBody>
      </p:sp>
      <p:cxnSp>
        <p:nvCxnSpPr>
          <p:cNvPr id="324" name="직선 화살표 연결선 323">
            <a:extLst>
              <a:ext uri="{FF2B5EF4-FFF2-40B4-BE49-F238E27FC236}">
                <a16:creationId xmlns:a16="http://schemas.microsoft.com/office/drawing/2014/main" id="{52C77E33-110E-4CFF-B4DF-871CDE930990}"/>
              </a:ext>
            </a:extLst>
          </p:cNvPr>
          <p:cNvCxnSpPr>
            <a:cxnSpLocks/>
          </p:cNvCxnSpPr>
          <p:nvPr/>
        </p:nvCxnSpPr>
        <p:spPr>
          <a:xfrm flipV="1">
            <a:off x="2697469" y="2910843"/>
            <a:ext cx="183244" cy="3760"/>
          </a:xfrm>
          <a:prstGeom prst="straightConnector1">
            <a:avLst/>
          </a:prstGeom>
          <a:ln w="63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id="{D1F3D4A5-8A33-413B-AD93-878776C7C07B}"/>
              </a:ext>
            </a:extLst>
          </p:cNvPr>
          <p:cNvCxnSpPr>
            <a:cxnSpLocks/>
            <a:stCxn id="317" idx="1"/>
          </p:cNvCxnSpPr>
          <p:nvPr/>
        </p:nvCxnSpPr>
        <p:spPr>
          <a:xfrm flipH="1">
            <a:off x="2870512" y="2198296"/>
            <a:ext cx="1180557" cy="60917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>
            <a:extLst>
              <a:ext uri="{FF2B5EF4-FFF2-40B4-BE49-F238E27FC236}">
                <a16:creationId xmlns:a16="http://schemas.microsoft.com/office/drawing/2014/main" id="{4DFACE5E-D0EC-48B3-9F95-20698A497F57}"/>
              </a:ext>
            </a:extLst>
          </p:cNvPr>
          <p:cNvSpPr txBox="1"/>
          <p:nvPr/>
        </p:nvSpPr>
        <p:spPr>
          <a:xfrm>
            <a:off x="2231739" y="3035551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플레이어 이동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31F0B2A8-FBF4-46F7-AF2D-EC2303BB393B}"/>
              </a:ext>
            </a:extLst>
          </p:cNvPr>
          <p:cNvSpPr txBox="1"/>
          <p:nvPr/>
        </p:nvSpPr>
        <p:spPr>
          <a:xfrm>
            <a:off x="3454022" y="3660687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플레이어 이동</a:t>
            </a:r>
          </a:p>
        </p:txBody>
      </p:sp>
      <p:cxnSp>
        <p:nvCxnSpPr>
          <p:cNvPr id="330" name="직선 화살표 연결선 329">
            <a:extLst>
              <a:ext uri="{FF2B5EF4-FFF2-40B4-BE49-F238E27FC236}">
                <a16:creationId xmlns:a16="http://schemas.microsoft.com/office/drawing/2014/main" id="{8E3E7B67-42DE-4D6B-9E00-AEFA5185B16D}"/>
              </a:ext>
            </a:extLst>
          </p:cNvPr>
          <p:cNvCxnSpPr>
            <a:cxnSpLocks/>
          </p:cNvCxnSpPr>
          <p:nvPr/>
        </p:nvCxnSpPr>
        <p:spPr>
          <a:xfrm>
            <a:off x="3917008" y="3512232"/>
            <a:ext cx="129701" cy="0"/>
          </a:xfrm>
          <a:prstGeom prst="straightConnector1">
            <a:avLst/>
          </a:prstGeom>
          <a:ln w="63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화살표 연결선 330">
            <a:extLst>
              <a:ext uri="{FF2B5EF4-FFF2-40B4-BE49-F238E27FC236}">
                <a16:creationId xmlns:a16="http://schemas.microsoft.com/office/drawing/2014/main" id="{4C4F8A65-8E7C-4343-A60D-CBAE7D9F75BC}"/>
              </a:ext>
            </a:extLst>
          </p:cNvPr>
          <p:cNvCxnSpPr>
            <a:cxnSpLocks/>
          </p:cNvCxnSpPr>
          <p:nvPr/>
        </p:nvCxnSpPr>
        <p:spPr>
          <a:xfrm flipH="1">
            <a:off x="4069104" y="3508835"/>
            <a:ext cx="148478" cy="8879"/>
          </a:xfrm>
          <a:prstGeom prst="straightConnector1">
            <a:avLst/>
          </a:prstGeom>
          <a:ln w="63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그룹 335">
            <a:extLst>
              <a:ext uri="{FF2B5EF4-FFF2-40B4-BE49-F238E27FC236}">
                <a16:creationId xmlns:a16="http://schemas.microsoft.com/office/drawing/2014/main" id="{8022A4A4-6B26-4EA3-92A4-8538229B66FA}"/>
              </a:ext>
            </a:extLst>
          </p:cNvPr>
          <p:cNvGrpSpPr/>
          <p:nvPr/>
        </p:nvGrpSpPr>
        <p:grpSpPr>
          <a:xfrm>
            <a:off x="3735353" y="2745770"/>
            <a:ext cx="621380" cy="311644"/>
            <a:chOff x="2870372" y="2273314"/>
            <a:chExt cx="621380" cy="311644"/>
          </a:xfrm>
        </p:grpSpPr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C313ED3F-8B38-4437-9F9C-9FC7590B42F4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5890C376-01CD-48D6-B3E2-9CCBA4CA7C65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D886C910-E33A-41C4-B913-B15C64300935}"/>
              </a:ext>
            </a:extLst>
          </p:cNvPr>
          <p:cNvGrpSpPr/>
          <p:nvPr/>
        </p:nvGrpSpPr>
        <p:grpSpPr>
          <a:xfrm>
            <a:off x="1364055" y="3979741"/>
            <a:ext cx="621380" cy="311644"/>
            <a:chOff x="2870372" y="2273314"/>
            <a:chExt cx="621380" cy="311644"/>
          </a:xfrm>
        </p:grpSpPr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40DECE49-5C78-47C4-907B-8D6AF0F4F017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4A584BA9-5EDB-4017-A816-5AA2E5826E7E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sp>
        <p:nvSpPr>
          <p:cNvPr id="342" name="TextBox 341">
            <a:extLst>
              <a:ext uri="{FF2B5EF4-FFF2-40B4-BE49-F238E27FC236}">
                <a16:creationId xmlns:a16="http://schemas.microsoft.com/office/drawing/2014/main" id="{234CA818-6F6C-4DB3-BFC2-FE8EE94DD877}"/>
              </a:ext>
            </a:extLst>
          </p:cNvPr>
          <p:cNvSpPr txBox="1"/>
          <p:nvPr/>
        </p:nvSpPr>
        <p:spPr>
          <a:xfrm>
            <a:off x="804778" y="4768424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플레이어 로그인</a:t>
            </a:r>
          </a:p>
        </p:txBody>
      </p:sp>
      <p:cxnSp>
        <p:nvCxnSpPr>
          <p:cNvPr id="343" name="직선 화살표 연결선 342">
            <a:extLst>
              <a:ext uri="{FF2B5EF4-FFF2-40B4-BE49-F238E27FC236}">
                <a16:creationId xmlns:a16="http://schemas.microsoft.com/office/drawing/2014/main" id="{0E2048B2-7C9A-4A0A-9D10-6CBC21B99E1C}"/>
              </a:ext>
            </a:extLst>
          </p:cNvPr>
          <p:cNvCxnSpPr>
            <a:cxnSpLocks/>
            <a:stCxn id="342" idx="0"/>
          </p:cNvCxnSpPr>
          <p:nvPr/>
        </p:nvCxnSpPr>
        <p:spPr>
          <a:xfrm flipV="1">
            <a:off x="1462971" y="4231974"/>
            <a:ext cx="25516" cy="5364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타원 347">
            <a:extLst>
              <a:ext uri="{FF2B5EF4-FFF2-40B4-BE49-F238E27FC236}">
                <a16:creationId xmlns:a16="http://schemas.microsoft.com/office/drawing/2014/main" id="{25BE177D-C246-4C2E-BEA6-B5B5574AE611}"/>
              </a:ext>
            </a:extLst>
          </p:cNvPr>
          <p:cNvSpPr/>
          <p:nvPr/>
        </p:nvSpPr>
        <p:spPr>
          <a:xfrm>
            <a:off x="1055074" y="4291385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349" name="타원 348">
            <a:extLst>
              <a:ext uri="{FF2B5EF4-FFF2-40B4-BE49-F238E27FC236}">
                <a16:creationId xmlns:a16="http://schemas.microsoft.com/office/drawing/2014/main" id="{ED216903-E569-4284-84F9-43FD3B4BCE85}"/>
              </a:ext>
            </a:extLst>
          </p:cNvPr>
          <p:cNvSpPr/>
          <p:nvPr/>
        </p:nvSpPr>
        <p:spPr>
          <a:xfrm>
            <a:off x="2441667" y="4385761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350" name="타원 349">
            <a:extLst>
              <a:ext uri="{FF2B5EF4-FFF2-40B4-BE49-F238E27FC236}">
                <a16:creationId xmlns:a16="http://schemas.microsoft.com/office/drawing/2014/main" id="{16D0E313-A2D6-49B7-8267-FE62C72C4ACE}"/>
              </a:ext>
            </a:extLst>
          </p:cNvPr>
          <p:cNvSpPr/>
          <p:nvPr/>
        </p:nvSpPr>
        <p:spPr>
          <a:xfrm>
            <a:off x="1279176" y="4031057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351" name="타원 350">
            <a:extLst>
              <a:ext uri="{FF2B5EF4-FFF2-40B4-BE49-F238E27FC236}">
                <a16:creationId xmlns:a16="http://schemas.microsoft.com/office/drawing/2014/main" id="{F6F4DE93-0966-4B62-8349-955DF85D8CA4}"/>
              </a:ext>
            </a:extLst>
          </p:cNvPr>
          <p:cNvSpPr/>
          <p:nvPr/>
        </p:nvSpPr>
        <p:spPr>
          <a:xfrm>
            <a:off x="3344048" y="3461732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352" name="타원 351">
            <a:extLst>
              <a:ext uri="{FF2B5EF4-FFF2-40B4-BE49-F238E27FC236}">
                <a16:creationId xmlns:a16="http://schemas.microsoft.com/office/drawing/2014/main" id="{4C6CC950-6F86-4BC8-BD3D-132B4E05E744}"/>
              </a:ext>
            </a:extLst>
          </p:cNvPr>
          <p:cNvSpPr/>
          <p:nvPr/>
        </p:nvSpPr>
        <p:spPr>
          <a:xfrm>
            <a:off x="4553584" y="4043048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353" name="타원 352">
            <a:extLst>
              <a:ext uri="{FF2B5EF4-FFF2-40B4-BE49-F238E27FC236}">
                <a16:creationId xmlns:a16="http://schemas.microsoft.com/office/drawing/2014/main" id="{CCE37349-631B-4FEA-B09A-69AF6BE66846}"/>
              </a:ext>
            </a:extLst>
          </p:cNvPr>
          <p:cNvSpPr/>
          <p:nvPr/>
        </p:nvSpPr>
        <p:spPr>
          <a:xfrm>
            <a:off x="4441056" y="3547579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48B7F7A-445D-4191-B009-07368E453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355" y="4098121"/>
            <a:ext cx="2279522" cy="65129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710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플레이어 로그인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9" y="908850"/>
            <a:ext cx="5492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D36D8D7-43D2-41F6-85E6-F23725A1F765}"/>
              </a:ext>
            </a:extLst>
          </p:cNvPr>
          <p:cNvSpPr/>
          <p:nvPr/>
        </p:nvSpPr>
        <p:spPr>
          <a:xfrm>
            <a:off x="2230016" y="1514120"/>
            <a:ext cx="2033776" cy="38647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F00C3EF-DA80-463E-AB43-44F950F4D75F}"/>
              </a:ext>
            </a:extLst>
          </p:cNvPr>
          <p:cNvSpPr/>
          <p:nvPr/>
        </p:nvSpPr>
        <p:spPr>
          <a:xfrm>
            <a:off x="2323780" y="1705431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로그인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D09EC67-30AA-429B-B2F7-7DCBA0C4E2A2}"/>
              </a:ext>
            </a:extLst>
          </p:cNvPr>
          <p:cNvSpPr/>
          <p:nvPr/>
        </p:nvSpPr>
        <p:spPr>
          <a:xfrm>
            <a:off x="8087468" y="1514120"/>
            <a:ext cx="2033776" cy="41874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D4A417A-46E2-41E5-ABBB-CD027C2EDE55}"/>
              </a:ext>
            </a:extLst>
          </p:cNvPr>
          <p:cNvSpPr/>
          <p:nvPr/>
        </p:nvSpPr>
        <p:spPr>
          <a:xfrm>
            <a:off x="8181232" y="1705431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Process_Accept()</a:t>
            </a:r>
            <a:endParaRPr lang="ko-KR" altLang="en-US" sz="160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FE01698-4D50-450F-8921-F440FE766373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4170028" y="1913632"/>
            <a:ext cx="4011204" cy="0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5F6B1F1-ED9C-4496-8B8A-1B054FA9C1F4}"/>
              </a:ext>
            </a:extLst>
          </p:cNvPr>
          <p:cNvSpPr/>
          <p:nvPr/>
        </p:nvSpPr>
        <p:spPr>
          <a:xfrm>
            <a:off x="8181232" y="2523541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접속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5611ECA-0C15-4D87-8EF7-484B4E90099E}"/>
              </a:ext>
            </a:extLst>
          </p:cNvPr>
          <p:cNvSpPr/>
          <p:nvPr/>
        </p:nvSpPr>
        <p:spPr>
          <a:xfrm>
            <a:off x="9126113" y="3216591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실패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9C56EEA-3BF0-4015-A6ED-075FED6A040C}"/>
              </a:ext>
            </a:extLst>
          </p:cNvPr>
          <p:cNvSpPr/>
          <p:nvPr/>
        </p:nvSpPr>
        <p:spPr>
          <a:xfrm>
            <a:off x="8272457" y="2848375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성공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8EB6BAC-20D3-48CB-AE7A-021C02237639}"/>
              </a:ext>
            </a:extLst>
          </p:cNvPr>
          <p:cNvSpPr/>
          <p:nvPr/>
        </p:nvSpPr>
        <p:spPr>
          <a:xfrm>
            <a:off x="2323780" y="2523541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접속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A85D025-19C3-4AEE-8A9C-5D3591E42B7E}"/>
              </a:ext>
            </a:extLst>
          </p:cNvPr>
          <p:cNvSpPr/>
          <p:nvPr/>
        </p:nvSpPr>
        <p:spPr>
          <a:xfrm>
            <a:off x="3268661" y="3216591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실패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76129F9-B622-437E-BAAA-DD6E9F58F5A8}"/>
              </a:ext>
            </a:extLst>
          </p:cNvPr>
          <p:cNvSpPr/>
          <p:nvPr/>
        </p:nvSpPr>
        <p:spPr>
          <a:xfrm>
            <a:off x="2415005" y="2848375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성공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3C406DE-23DE-45AA-890C-A0F475907E8E}"/>
              </a:ext>
            </a:extLst>
          </p:cNvPr>
          <p:cNvCxnSpPr>
            <a:cxnSpLocks/>
            <a:stCxn id="33" idx="1"/>
            <a:endCxn id="36" idx="3"/>
          </p:cNvCxnSpPr>
          <p:nvPr/>
        </p:nvCxnSpPr>
        <p:spPr>
          <a:xfrm flipH="1">
            <a:off x="4082250" y="3377863"/>
            <a:ext cx="5043863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E1776DC-4F71-4C2C-A287-364F0FCB2867}"/>
              </a:ext>
            </a:extLst>
          </p:cNvPr>
          <p:cNvCxnSpPr>
            <a:cxnSpLocks/>
            <a:stCxn id="34" idx="1"/>
            <a:endCxn id="37" idx="3"/>
          </p:cNvCxnSpPr>
          <p:nvPr/>
        </p:nvCxnSpPr>
        <p:spPr>
          <a:xfrm flipH="1">
            <a:off x="3228595" y="3009647"/>
            <a:ext cx="5043862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25EAF8D-3090-488F-8A0C-B713CD877412}"/>
              </a:ext>
            </a:extLst>
          </p:cNvPr>
          <p:cNvSpPr/>
          <p:nvPr/>
        </p:nvSpPr>
        <p:spPr>
          <a:xfrm>
            <a:off x="8181232" y="4220334"/>
            <a:ext cx="1846248" cy="13888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Near_set</a:t>
            </a:r>
          </a:p>
          <a:p>
            <a:pPr algn="ctr"/>
            <a:r>
              <a:rPr lang="ko-KR" altLang="en-US" sz="1600"/>
              <a:t>업데이트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01A6E9E-65E0-4A7E-9A15-A19C1AC021D8}"/>
              </a:ext>
            </a:extLst>
          </p:cNvPr>
          <p:cNvSpPr/>
          <p:nvPr/>
        </p:nvSpPr>
        <p:spPr>
          <a:xfrm>
            <a:off x="8292459" y="5182609"/>
            <a:ext cx="1623795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이외의 오브젝트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7458B6D-465E-4657-B15B-4238F542D9C6}"/>
              </a:ext>
            </a:extLst>
          </p:cNvPr>
          <p:cNvSpPr/>
          <p:nvPr/>
        </p:nvSpPr>
        <p:spPr>
          <a:xfrm>
            <a:off x="8292458" y="4730575"/>
            <a:ext cx="1623796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플레이어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CF3463D-0788-4635-910E-BE78025F5294}"/>
              </a:ext>
            </a:extLst>
          </p:cNvPr>
          <p:cNvSpPr/>
          <p:nvPr/>
        </p:nvSpPr>
        <p:spPr>
          <a:xfrm>
            <a:off x="2230016" y="5778336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다른 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DFFBA5C-C412-4BBD-852A-AB93424522D5}"/>
              </a:ext>
            </a:extLst>
          </p:cNvPr>
          <p:cNvCxnSpPr>
            <a:cxnSpLocks/>
            <a:stCxn id="50" idx="1"/>
            <a:endCxn id="53" idx="3"/>
          </p:cNvCxnSpPr>
          <p:nvPr/>
        </p:nvCxnSpPr>
        <p:spPr>
          <a:xfrm flipH="1" flipV="1">
            <a:off x="4170028" y="4890579"/>
            <a:ext cx="4122430" cy="1268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A7894BF-DF48-4030-A53F-EF5A1477641A}"/>
              </a:ext>
            </a:extLst>
          </p:cNvPr>
          <p:cNvSpPr/>
          <p:nvPr/>
        </p:nvSpPr>
        <p:spPr>
          <a:xfrm>
            <a:off x="2323780" y="4682379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Process_Packet()</a:t>
            </a:r>
            <a:endParaRPr lang="ko-KR" altLang="en-US" sz="16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E5E9C54-E083-4FFB-8E3C-117C5FE0028B}"/>
              </a:ext>
            </a:extLst>
          </p:cNvPr>
          <p:cNvSpPr/>
          <p:nvPr/>
        </p:nvSpPr>
        <p:spPr>
          <a:xfrm>
            <a:off x="2323780" y="5892678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업데이트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B0982828-A433-4145-8234-0E66C060D2CC}"/>
              </a:ext>
            </a:extLst>
          </p:cNvPr>
          <p:cNvCxnSpPr>
            <a:cxnSpLocks/>
            <a:stCxn id="50" idx="1"/>
            <a:endCxn id="54" idx="3"/>
          </p:cNvCxnSpPr>
          <p:nvPr/>
        </p:nvCxnSpPr>
        <p:spPr>
          <a:xfrm rot="10800000" flipV="1">
            <a:off x="4170028" y="4891846"/>
            <a:ext cx="4122430" cy="1209031"/>
          </a:xfrm>
          <a:prstGeom prst="bentConnector3">
            <a:avLst>
              <a:gd name="adj1" fmla="val 11118"/>
            </a:avLst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FE19CAA-38C5-475C-B389-79ED6E43D2C0}"/>
              </a:ext>
            </a:extLst>
          </p:cNvPr>
          <p:cNvCxnSpPr>
            <a:cxnSpLocks/>
            <a:stCxn id="32" idx="2"/>
            <a:endCxn id="40" idx="0"/>
          </p:cNvCxnSpPr>
          <p:nvPr/>
        </p:nvCxnSpPr>
        <p:spPr>
          <a:xfrm>
            <a:off x="9104356" y="3759681"/>
            <a:ext cx="0" cy="4606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4A1F53B-03C4-46D7-9DE8-70E7484029F0}"/>
              </a:ext>
            </a:extLst>
          </p:cNvPr>
          <p:cNvSpPr txBox="1"/>
          <p:nvPr/>
        </p:nvSpPr>
        <p:spPr>
          <a:xfrm>
            <a:off x="5224293" y="2706131"/>
            <a:ext cx="2033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SCP_LOGIN_SUCCESS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838C4A-8EDA-466F-861B-0D3D6CDEEEF9}"/>
              </a:ext>
            </a:extLst>
          </p:cNvPr>
          <p:cNvSpPr txBox="1"/>
          <p:nvPr/>
        </p:nvSpPr>
        <p:spPr>
          <a:xfrm>
            <a:off x="5254443" y="3094210"/>
            <a:ext cx="188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SCP_LOGIN_FAILURE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BFF5069-6F3F-4276-8239-90FA6841B360}"/>
              </a:ext>
            </a:extLst>
          </p:cNvPr>
          <p:cNvSpPr txBox="1"/>
          <p:nvPr/>
        </p:nvSpPr>
        <p:spPr>
          <a:xfrm>
            <a:off x="4480938" y="4582802"/>
            <a:ext cx="3436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SCP_PLAYER_SIGHT_IN(</a:t>
            </a:r>
            <a:r>
              <a:rPr lang="ko-KR" altLang="en-US" sz="1400">
                <a:solidFill>
                  <a:schemeClr val="bg1"/>
                </a:solidFill>
              </a:rPr>
              <a:t>주변 플레이어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5D12EE-6D7C-4FC4-84A5-FDC9899DFEEE}"/>
              </a:ext>
            </a:extLst>
          </p:cNvPr>
          <p:cNvSpPr txBox="1"/>
          <p:nvPr/>
        </p:nvSpPr>
        <p:spPr>
          <a:xfrm>
            <a:off x="4613484" y="5793101"/>
            <a:ext cx="3030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SCP_PLAYER_SIGHT_IN(</a:t>
            </a:r>
            <a:r>
              <a:rPr lang="ko-KR" altLang="en-US" sz="1400">
                <a:solidFill>
                  <a:schemeClr val="bg1"/>
                </a:solidFill>
              </a:rPr>
              <a:t>플레이어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979BEBC-4787-49FB-BC68-68EACA1D1B2C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9104356" y="2121833"/>
            <a:ext cx="0" cy="4017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5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</p:cNvCxnSpPr>
          <p:nvPr/>
        </p:nvCxnSpPr>
        <p:spPr>
          <a:xfrm flipH="1">
            <a:off x="4088336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5627636" y="1059754"/>
            <a:ext cx="6408243" cy="1682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+mn-lt"/>
              </a:rPr>
              <a:t>[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논문</a:t>
            </a:r>
            <a:r>
              <a:rPr lang="en-US" altLang="ko-KR" sz="2400">
                <a:solidFill>
                  <a:schemeClr val="bg1"/>
                </a:solidFill>
                <a:latin typeface="+mn-lt"/>
              </a:rPr>
              <a:t>] </a:t>
            </a:r>
          </a:p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멀티스레드 프로그래밍을 위한 </a:t>
            </a:r>
            <a:endParaRPr lang="en-US" altLang="ko-KR" sz="240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2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2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의 구현</a:t>
            </a:r>
            <a:endParaRPr lang="en-US" altLang="ko-KR" sz="24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EB7752-B9F9-4B64-A50D-DC8D0CEBF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55" y="212752"/>
            <a:ext cx="4706062" cy="6432495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5687502" y="3802469"/>
            <a:ext cx="6288509" cy="2194788"/>
            <a:chOff x="7367437" y="3636619"/>
            <a:chExt cx="6288509" cy="2194788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13157" y="4008982"/>
              <a:ext cx="6242789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학회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한국게임학회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(KCI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등재지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구현 및 작성 기간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2019.12 ~ 2021.2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논문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800">
                  <a:solidFill>
                    <a:schemeClr val="bg1"/>
                  </a:solidFill>
                  <a:latin typeface="+mn-lt"/>
                </a:rPr>
                <a:t>https://www.kci.go.kr/kciportal/ci/sereArticleSearch/ciSereArtiView.kci?sereArticleSearchBean.artiId=ART002684259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코드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800">
                  <a:solidFill>
                    <a:schemeClr val="bg1"/>
                  </a:solidFill>
                  <a:latin typeface="+mn-lt"/>
                </a:rPr>
                <a:t>https://github.com/snrn2426/Lock-Free-Smart_Pointer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857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E245399-9392-4D68-9274-50BCE104A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5711" y="1512107"/>
            <a:ext cx="6223033" cy="467596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플레이어 로그인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EBBCA1-5EC4-4958-9388-C86EBE441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0" y="1512107"/>
            <a:ext cx="5267325" cy="7143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7F3A4E-AAFA-476A-ABA5-0CE336712458}"/>
              </a:ext>
            </a:extLst>
          </p:cNvPr>
          <p:cNvSpPr txBox="1"/>
          <p:nvPr/>
        </p:nvSpPr>
        <p:spPr>
          <a:xfrm>
            <a:off x="1575173" y="1148778"/>
            <a:ext cx="270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31163F-458D-420C-9510-B2B9451E320B}"/>
              </a:ext>
            </a:extLst>
          </p:cNvPr>
          <p:cNvSpPr txBox="1"/>
          <p:nvPr/>
        </p:nvSpPr>
        <p:spPr>
          <a:xfrm>
            <a:off x="7650975" y="1142775"/>
            <a:ext cx="260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</a:t>
            </a:r>
            <a:r>
              <a:rPr lang="en-US" altLang="ko-KR" b="1">
                <a:solidFill>
                  <a:schemeClr val="accent4">
                    <a:lumMod val="60000"/>
                    <a:lumOff val="40000"/>
                  </a:schemeClr>
                </a:solidFill>
              </a:rPr>
              <a:t>Process_Accept()</a:t>
            </a:r>
            <a:endParaRPr lang="ko-KR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5C1D26-6CBE-41C8-9897-BFFE4E79C0B0}"/>
              </a:ext>
            </a:extLst>
          </p:cNvPr>
          <p:cNvSpPr txBox="1"/>
          <p:nvPr/>
        </p:nvSpPr>
        <p:spPr>
          <a:xfrm>
            <a:off x="10252750" y="3839881"/>
            <a:ext cx="1627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오브젝트</a:t>
            </a:r>
            <a:r>
              <a:rPr lang="en-US" altLang="ko-KR" sz="1200">
                <a:solidFill>
                  <a:schemeClr val="accent6"/>
                </a:solidFill>
              </a:rPr>
              <a:t> </a:t>
            </a:r>
            <a:r>
              <a:rPr lang="ko-KR" altLang="en-US" sz="1200">
                <a:solidFill>
                  <a:schemeClr val="accent6"/>
                </a:solidFill>
              </a:rPr>
              <a:t>생성 </a:t>
            </a:r>
            <a:endParaRPr lang="en-US" altLang="ko-KR" sz="1200">
              <a:solidFill>
                <a:schemeClr val="accent6"/>
              </a:solidFill>
            </a:endParaRPr>
          </a:p>
          <a:p>
            <a:r>
              <a:rPr lang="en-US" altLang="ko-KR" sz="1200">
                <a:solidFill>
                  <a:schemeClr val="accent6"/>
                </a:solidFill>
              </a:rPr>
              <a:t>      </a:t>
            </a:r>
            <a:r>
              <a:rPr lang="ko-KR" altLang="en-US" sz="1200">
                <a:solidFill>
                  <a:schemeClr val="accent6"/>
                </a:solidFill>
              </a:rPr>
              <a:t>및 </a:t>
            </a:r>
            <a:r>
              <a:rPr lang="en-US" altLang="ko-KR" sz="1200">
                <a:solidFill>
                  <a:schemeClr val="accent6"/>
                </a:solidFill>
              </a:rPr>
              <a:t>ObjMgr </a:t>
            </a:r>
            <a:r>
              <a:rPr lang="ko-KR" altLang="en-US" sz="1200">
                <a:solidFill>
                  <a:schemeClr val="accent6"/>
                </a:solidFill>
              </a:rPr>
              <a:t>등록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40C128-0FBB-4723-9F28-1486C9B29960}"/>
              </a:ext>
            </a:extLst>
          </p:cNvPr>
          <p:cNvSpPr txBox="1"/>
          <p:nvPr/>
        </p:nvSpPr>
        <p:spPr>
          <a:xfrm>
            <a:off x="8250686" y="2484079"/>
            <a:ext cx="3596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로그인 접속 가능 여부 확인</a:t>
            </a:r>
            <a:endParaRPr lang="en-US" altLang="ko-KR" sz="1200">
              <a:solidFill>
                <a:schemeClr val="accent6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16288D-3228-452B-A420-EE885658D59C}"/>
              </a:ext>
            </a:extLst>
          </p:cNvPr>
          <p:cNvSpPr txBox="1"/>
          <p:nvPr/>
        </p:nvSpPr>
        <p:spPr>
          <a:xfrm>
            <a:off x="7042844" y="2120886"/>
            <a:ext cx="26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AcceptEx </a:t>
            </a:r>
            <a:r>
              <a:rPr lang="ko-KR" altLang="en-US" sz="1200">
                <a:solidFill>
                  <a:schemeClr val="accent6"/>
                </a:solidFill>
              </a:rPr>
              <a:t>초기화 및 호출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C18834-CA9C-4F62-A50E-D8D84D875691}"/>
              </a:ext>
            </a:extLst>
          </p:cNvPr>
          <p:cNvSpPr txBox="1"/>
          <p:nvPr/>
        </p:nvSpPr>
        <p:spPr>
          <a:xfrm>
            <a:off x="7187172" y="3171898"/>
            <a:ext cx="26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로그인 실패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4F79E0-773A-42B8-A3C1-4C93F9D58B49}"/>
              </a:ext>
            </a:extLst>
          </p:cNvPr>
          <p:cNvSpPr txBox="1"/>
          <p:nvPr/>
        </p:nvSpPr>
        <p:spPr>
          <a:xfrm>
            <a:off x="6538695" y="3679729"/>
            <a:ext cx="26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로그인 성공</a:t>
            </a:r>
          </a:p>
        </p:txBody>
      </p:sp>
      <p:sp>
        <p:nvSpPr>
          <p:cNvPr id="67" name="화살표: 아래쪽 66">
            <a:extLst>
              <a:ext uri="{FF2B5EF4-FFF2-40B4-BE49-F238E27FC236}">
                <a16:creationId xmlns:a16="http://schemas.microsoft.com/office/drawing/2014/main" id="{B94F9FCD-2BC7-4504-B06E-4548010B7807}"/>
              </a:ext>
            </a:extLst>
          </p:cNvPr>
          <p:cNvSpPr/>
          <p:nvPr/>
        </p:nvSpPr>
        <p:spPr>
          <a:xfrm rot="16200000">
            <a:off x="5530530" y="1700391"/>
            <a:ext cx="214305" cy="22771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69D27CD-25D9-4292-B0CF-5285D00BAC13}"/>
              </a:ext>
            </a:extLst>
          </p:cNvPr>
          <p:cNvSpPr txBox="1"/>
          <p:nvPr/>
        </p:nvSpPr>
        <p:spPr>
          <a:xfrm>
            <a:off x="396665" y="2378060"/>
            <a:ext cx="5069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Acceptsocket</a:t>
            </a:r>
            <a:r>
              <a:rPr lang="ko-KR" altLang="en-US">
                <a:solidFill>
                  <a:schemeClr val="bg1"/>
                </a:solidFill>
              </a:rPr>
              <a:t>을 </a:t>
            </a:r>
            <a:r>
              <a:rPr lang="en-US" altLang="ko-KR">
                <a:solidFill>
                  <a:schemeClr val="bg1"/>
                </a:solidFill>
              </a:rPr>
              <a:t>socket_player</a:t>
            </a:r>
            <a:r>
              <a:rPr lang="ko-KR" altLang="en-US">
                <a:solidFill>
                  <a:schemeClr val="bg1"/>
                </a:solidFill>
              </a:rPr>
              <a:t>에 저장한 후</a:t>
            </a:r>
            <a:r>
              <a:rPr lang="en-US" altLang="ko-KR">
                <a:solidFill>
                  <a:schemeClr val="bg1"/>
                </a:solidFill>
              </a:rPr>
              <a:t>, </a:t>
            </a:r>
          </a:p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바로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AcceptEx()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를 호출</a:t>
            </a:r>
            <a:r>
              <a:rPr lang="ko-KR" altLang="en-US">
                <a:solidFill>
                  <a:schemeClr val="bg1"/>
                </a:solidFill>
              </a:rPr>
              <a:t>해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다른 플레이어의 로그인을 준비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0E7371B-C656-4A78-A6AA-1D557F4AC31F}"/>
              </a:ext>
            </a:extLst>
          </p:cNvPr>
          <p:cNvSpPr txBox="1"/>
          <p:nvPr/>
        </p:nvSpPr>
        <p:spPr>
          <a:xfrm>
            <a:off x="396665" y="5415919"/>
            <a:ext cx="5069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플레이어 오브젝트 생성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위치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&amp; exist)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→ </a:t>
            </a:r>
          </a:p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시야 업데이트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→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섹터에 추가</a:t>
            </a:r>
            <a:r>
              <a:rPr lang="ko-KR" altLang="en-US">
                <a:solidFill>
                  <a:schemeClr val="bg1"/>
                </a:solidFill>
              </a:rPr>
              <a:t> 순서로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 sz="1800">
                <a:solidFill>
                  <a:schemeClr val="bg1"/>
                </a:solidFill>
              </a:rPr>
              <a:t>플레이어</a:t>
            </a:r>
            <a:r>
              <a:rPr lang="ko-KR" altLang="en-US">
                <a:solidFill>
                  <a:schemeClr val="bg1"/>
                </a:solidFill>
              </a:rPr>
              <a:t> 오브젝트를 생성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48B327-48EF-4B66-A068-759396A30737}"/>
              </a:ext>
            </a:extLst>
          </p:cNvPr>
          <p:cNvCxnSpPr>
            <a:cxnSpLocks/>
            <a:endCxn id="68" idx="3"/>
          </p:cNvCxnSpPr>
          <p:nvPr/>
        </p:nvCxnSpPr>
        <p:spPr>
          <a:xfrm flipH="1">
            <a:off x="5466315" y="2290733"/>
            <a:ext cx="552805" cy="54899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0F15E0D-9CBB-4CF8-BAA1-11A73C01697B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5466315" y="3975154"/>
            <a:ext cx="890876" cy="190243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5A2DDE-7DFC-45CF-92C6-50770FCE01D9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5466315" y="5023632"/>
            <a:ext cx="890876" cy="85395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FCCDF31-EE2D-43F6-BF37-F8331C84C0E5}"/>
              </a:ext>
            </a:extLst>
          </p:cNvPr>
          <p:cNvSpPr txBox="1"/>
          <p:nvPr/>
        </p:nvSpPr>
        <p:spPr>
          <a:xfrm>
            <a:off x="8103939" y="5215491"/>
            <a:ext cx="2804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섹터에 추가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14E196-20C1-4DD4-84AA-15EB90529E0B}"/>
              </a:ext>
            </a:extLst>
          </p:cNvPr>
          <p:cNvSpPr txBox="1"/>
          <p:nvPr/>
        </p:nvSpPr>
        <p:spPr>
          <a:xfrm>
            <a:off x="10024818" y="4864587"/>
            <a:ext cx="1411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시야 업데이트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F64BD21-2E4D-4594-A13E-D6DFEB55DDA0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5466315" y="5369319"/>
            <a:ext cx="890876" cy="50826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8B04785-ABB2-425A-B5A6-278651A14991}"/>
              </a:ext>
            </a:extLst>
          </p:cNvPr>
          <p:cNvCxnSpPr>
            <a:cxnSpLocks/>
          </p:cNvCxnSpPr>
          <p:nvPr/>
        </p:nvCxnSpPr>
        <p:spPr>
          <a:xfrm flipH="1">
            <a:off x="173259" y="908850"/>
            <a:ext cx="5492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C17E466-65F9-4493-8FF2-09DB60B826DD}"/>
              </a:ext>
            </a:extLst>
          </p:cNvPr>
          <p:cNvSpPr txBox="1"/>
          <p:nvPr/>
        </p:nvSpPr>
        <p:spPr>
          <a:xfrm>
            <a:off x="10212243" y="4553749"/>
            <a:ext cx="1830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index</a:t>
            </a:r>
            <a:r>
              <a:rPr lang="ko-KR" altLang="en-US" sz="1200">
                <a:solidFill>
                  <a:schemeClr val="accent6"/>
                </a:solidFill>
              </a:rPr>
              <a:t>를 </a:t>
            </a:r>
            <a:r>
              <a:rPr lang="en-US" altLang="ko-KR" sz="1200">
                <a:solidFill>
                  <a:schemeClr val="accent6"/>
                </a:solidFill>
              </a:rPr>
              <a:t>IOCP</a:t>
            </a:r>
            <a:r>
              <a:rPr lang="ko-KR" altLang="en-US" sz="1200">
                <a:solidFill>
                  <a:schemeClr val="accent6"/>
                </a:solidFill>
              </a:rPr>
              <a:t>에 등록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880B28F-9B72-48BA-9966-A02AAFCAC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56" y="3457221"/>
            <a:ext cx="5069650" cy="128493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3F42307-E420-46C4-9309-3828A2ADB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2767" y="4335933"/>
            <a:ext cx="3673548" cy="931534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59A5205-1E58-40EF-A113-52E1847C2927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242906" y="3975154"/>
            <a:ext cx="1028802" cy="12453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lgDashDot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A67DDB5-6423-4FB0-8D55-74A35A4506F0}"/>
              </a:ext>
            </a:extLst>
          </p:cNvPr>
          <p:cNvSpPr txBox="1"/>
          <p:nvPr/>
        </p:nvSpPr>
        <p:spPr>
          <a:xfrm>
            <a:off x="2225640" y="4524701"/>
            <a:ext cx="1411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위치 초기화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BA2294-2160-409A-869F-6B6A2E5A1402}"/>
              </a:ext>
            </a:extLst>
          </p:cNvPr>
          <p:cNvSpPr txBox="1"/>
          <p:nvPr/>
        </p:nvSpPr>
        <p:spPr>
          <a:xfrm>
            <a:off x="396665" y="6326973"/>
            <a:ext cx="7663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ko-KR" altLang="en-US">
                <a:solidFill>
                  <a:schemeClr val="bg1"/>
                </a:solidFill>
              </a:rPr>
              <a:t>다른 오브젝트의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영향을 감소</a:t>
            </a:r>
            <a:r>
              <a:rPr lang="ko-KR" altLang="en-US">
                <a:solidFill>
                  <a:schemeClr val="bg1"/>
                </a:solidFill>
              </a:rPr>
              <a:t>시키기 위해 섹터 추가를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마지막</a:t>
            </a:r>
            <a:r>
              <a:rPr lang="ko-KR" altLang="en-US">
                <a:solidFill>
                  <a:schemeClr val="bg1"/>
                </a:solidFill>
              </a:rPr>
              <a:t>으로 실행</a:t>
            </a:r>
            <a:r>
              <a:rPr lang="en-US" altLang="ko-KR">
                <a:solidFill>
                  <a:schemeClr val="bg1"/>
                </a:solidFill>
              </a:rPr>
              <a:t>)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0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>
            <a:extLst>
              <a:ext uri="{FF2B5EF4-FFF2-40B4-BE49-F238E27FC236}">
                <a16:creationId xmlns:a16="http://schemas.microsoft.com/office/drawing/2014/main" id="{8CACC8E9-F2F4-4A37-8918-FE7D322AC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295" y="1109480"/>
            <a:ext cx="6162675" cy="534225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플레이어 로그인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8B04785-ABB2-425A-B5A6-278651A14991}"/>
              </a:ext>
            </a:extLst>
          </p:cNvPr>
          <p:cNvCxnSpPr>
            <a:cxnSpLocks/>
          </p:cNvCxnSpPr>
          <p:nvPr/>
        </p:nvCxnSpPr>
        <p:spPr>
          <a:xfrm flipH="1">
            <a:off x="173259" y="908850"/>
            <a:ext cx="5492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CDB2984-B891-4C82-9B0B-4C42D99D73D9}"/>
              </a:ext>
            </a:extLst>
          </p:cNvPr>
          <p:cNvSpPr txBox="1"/>
          <p:nvPr/>
        </p:nvSpPr>
        <p:spPr>
          <a:xfrm>
            <a:off x="396919" y="1285559"/>
            <a:ext cx="1411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시야 업데이트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C22669-2DA8-46A8-A09C-B229E5A34FA3}"/>
              </a:ext>
            </a:extLst>
          </p:cNvPr>
          <p:cNvSpPr/>
          <p:nvPr/>
        </p:nvSpPr>
        <p:spPr>
          <a:xfrm>
            <a:off x="6568705" y="1054430"/>
            <a:ext cx="5351702" cy="260025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356BBE7-ED35-4729-B2CE-B9CEDBC94A1C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4950224" y="1717058"/>
            <a:ext cx="1618481" cy="63749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4943616-4D4B-4FB6-845D-0BF7F4FD5A21}"/>
              </a:ext>
            </a:extLst>
          </p:cNvPr>
          <p:cNvSpPr txBox="1"/>
          <p:nvPr/>
        </p:nvSpPr>
        <p:spPr>
          <a:xfrm>
            <a:off x="6694031" y="1131175"/>
            <a:ext cx="510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근접한 섹터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찾는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Get_near_sector()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6F7043-8CC4-4B9E-A547-EEA6828CBD81}"/>
              </a:ext>
            </a:extLst>
          </p:cNvPr>
          <p:cNvSpPr txBox="1"/>
          <p:nvPr/>
        </p:nvSpPr>
        <p:spPr>
          <a:xfrm>
            <a:off x="6694031" y="2726001"/>
            <a:ext cx="5101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섹터의 경계</a:t>
            </a:r>
            <a:r>
              <a:rPr lang="ko-KR" altLang="en-US" sz="1600">
                <a:solidFill>
                  <a:schemeClr val="bg1"/>
                </a:solidFill>
              </a:rPr>
              <a:t>에 있는 오브젝트는 </a:t>
            </a:r>
            <a:endParaRPr lang="en-US" altLang="ko-KR" sz="1600">
              <a:solidFill>
                <a:schemeClr val="bg1"/>
              </a:solidFill>
            </a:endParaRPr>
          </a:p>
          <a:p>
            <a:pPr algn="ctr"/>
            <a:r>
              <a:rPr lang="ko-KR" altLang="en-US" sz="1600">
                <a:solidFill>
                  <a:schemeClr val="bg1"/>
                </a:solidFill>
              </a:rPr>
              <a:t>다른 섹터의 오브젝트의 시야에 들어갈 수 있어 </a:t>
            </a:r>
            <a:endParaRPr lang="en-US" altLang="ko-KR" sz="1600">
              <a:solidFill>
                <a:schemeClr val="bg1"/>
              </a:solidFill>
            </a:endParaRPr>
          </a:p>
          <a:p>
            <a:pPr algn="ctr"/>
            <a:r>
              <a:rPr lang="ko-KR" altLang="en-US" sz="1600">
                <a:solidFill>
                  <a:schemeClr val="bg1"/>
                </a:solidFill>
              </a:rPr>
              <a:t>오브젝트를 볼 수 있는 근접한 섹터를 찾음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endParaRPr lang="ko-KR" altLang="en-US" sz="16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BF4B1DB-ABEA-4A2C-9F00-BC812410BE23}"/>
              </a:ext>
            </a:extLst>
          </p:cNvPr>
          <p:cNvGrpSpPr/>
          <p:nvPr/>
        </p:nvGrpSpPr>
        <p:grpSpPr>
          <a:xfrm>
            <a:off x="7692059" y="1579378"/>
            <a:ext cx="3104994" cy="1000829"/>
            <a:chOff x="7856795" y="1699417"/>
            <a:chExt cx="3104994" cy="100082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4D5D50-A2D5-4C59-BC7B-4C4C9357EC76}"/>
                </a:ext>
              </a:extLst>
            </p:cNvPr>
            <p:cNvSpPr/>
            <p:nvPr/>
          </p:nvSpPr>
          <p:spPr>
            <a:xfrm>
              <a:off x="7856795" y="1699417"/>
              <a:ext cx="3104994" cy="1000829"/>
            </a:xfrm>
            <a:prstGeom prst="rect">
              <a:avLst/>
            </a:prstGeom>
            <a:solidFill>
              <a:srgbClr val="22B14C"/>
            </a:solidFill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A03572C-E3C5-4455-9535-CAC1D2A17CEE}"/>
                </a:ext>
              </a:extLst>
            </p:cNvPr>
            <p:cNvSpPr/>
            <p:nvPr/>
          </p:nvSpPr>
          <p:spPr>
            <a:xfrm>
              <a:off x="8034519" y="1874449"/>
              <a:ext cx="1282230" cy="643084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390AA80-41E0-4469-B02B-3511F143C71C}"/>
                </a:ext>
              </a:extLst>
            </p:cNvPr>
            <p:cNvSpPr/>
            <p:nvPr/>
          </p:nvSpPr>
          <p:spPr>
            <a:xfrm>
              <a:off x="9314067" y="1874449"/>
              <a:ext cx="1282230" cy="643084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23E284-785D-46EE-9931-3179F8ED4794}"/>
                </a:ext>
              </a:extLst>
            </p:cNvPr>
            <p:cNvSpPr/>
            <p:nvPr/>
          </p:nvSpPr>
          <p:spPr>
            <a:xfrm>
              <a:off x="8284912" y="2000030"/>
              <a:ext cx="781444" cy="391922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3F8CE1C-FFD8-4D0C-8252-15EB3C4E36AD}"/>
                </a:ext>
              </a:extLst>
            </p:cNvPr>
            <p:cNvGrpSpPr/>
            <p:nvPr/>
          </p:nvGrpSpPr>
          <p:grpSpPr>
            <a:xfrm>
              <a:off x="8699037" y="1920192"/>
              <a:ext cx="621380" cy="311644"/>
              <a:chOff x="2870372" y="2273314"/>
              <a:chExt cx="621380" cy="311644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CC6BE7C-EBA8-49D7-ABF0-8D62ADBBEC4C}"/>
                  </a:ext>
                </a:extLst>
              </p:cNvPr>
              <p:cNvSpPr/>
              <p:nvPr/>
            </p:nvSpPr>
            <p:spPr>
              <a:xfrm>
                <a:off x="2870372" y="2273314"/>
                <a:ext cx="621380" cy="311644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1A578BD7-4C20-415C-97E8-515E64EA53BB}"/>
                  </a:ext>
                </a:extLst>
              </p:cNvPr>
              <p:cNvSpPr/>
              <p:nvPr/>
            </p:nvSpPr>
            <p:spPr>
              <a:xfrm>
                <a:off x="3161037" y="2414530"/>
                <a:ext cx="45720" cy="4572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6600"/>
                  </a:solidFill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ECAA601-B37E-44FF-B2EF-D980BF279ADA}"/>
                </a:ext>
              </a:extLst>
            </p:cNvPr>
            <p:cNvGrpSpPr/>
            <p:nvPr/>
          </p:nvGrpSpPr>
          <p:grpSpPr>
            <a:xfrm>
              <a:off x="9087872" y="2025563"/>
              <a:ext cx="621380" cy="311644"/>
              <a:chOff x="2870372" y="2273314"/>
              <a:chExt cx="621380" cy="311644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0D40B6B-C009-42C1-A650-B7C6E729CBB4}"/>
                  </a:ext>
                </a:extLst>
              </p:cNvPr>
              <p:cNvSpPr/>
              <p:nvPr/>
            </p:nvSpPr>
            <p:spPr>
              <a:xfrm>
                <a:off x="2870372" y="2273314"/>
                <a:ext cx="621380" cy="311644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489E75CD-F2A7-45A1-902D-9CA05506E79E}"/>
                  </a:ext>
                </a:extLst>
              </p:cNvPr>
              <p:cNvSpPr/>
              <p:nvPr/>
            </p:nvSpPr>
            <p:spPr>
              <a:xfrm>
                <a:off x="3161037" y="2414530"/>
                <a:ext cx="45720" cy="4572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6600"/>
                  </a:solidFill>
                </a:endParaRPr>
              </a:p>
            </p:txBody>
          </p:sp>
        </p:grp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3B1E2F7-C3BA-4BDC-8CF7-7FEFDFD81955}"/>
                </a:ext>
              </a:extLst>
            </p:cNvPr>
            <p:cNvCxnSpPr>
              <a:cxnSpLocks/>
            </p:cNvCxnSpPr>
            <p:nvPr/>
          </p:nvCxnSpPr>
          <p:spPr>
            <a:xfrm>
              <a:off x="9054198" y="2076014"/>
              <a:ext cx="223357" cy="0"/>
            </a:xfrm>
            <a:prstGeom prst="line">
              <a:avLst/>
            </a:prstGeom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1972F5-3550-438E-9DA5-03AA4FE0CA98}"/>
              </a:ext>
            </a:extLst>
          </p:cNvPr>
          <p:cNvSpPr/>
          <p:nvPr/>
        </p:nvSpPr>
        <p:spPr>
          <a:xfrm>
            <a:off x="521572" y="1832427"/>
            <a:ext cx="4211900" cy="27444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895D7A-D262-469E-BEBC-E33F222654AB}"/>
              </a:ext>
            </a:extLst>
          </p:cNvPr>
          <p:cNvSpPr txBox="1"/>
          <p:nvPr/>
        </p:nvSpPr>
        <p:spPr>
          <a:xfrm>
            <a:off x="6788075" y="3930501"/>
            <a:ext cx="4942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근접한 섹터에서 플레이어와 근접하고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	      </a:t>
            </a:r>
            <a:r>
              <a:rPr lang="ko-KR" altLang="en-US">
                <a:solidFill>
                  <a:schemeClr val="bg1"/>
                </a:solidFill>
              </a:rPr>
              <a:t>제거되지 않은 오브젝트를 추출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 - </a:t>
            </a:r>
            <a:r>
              <a:rPr lang="ko-KR" altLang="en-US">
                <a:solidFill>
                  <a:schemeClr val="bg1"/>
                </a:solidFill>
              </a:rPr>
              <a:t>병렬성을 높이기 위해 </a:t>
            </a:r>
            <a:r>
              <a:rPr lang="en-US" altLang="ko-KR">
                <a:solidFill>
                  <a:schemeClr val="bg1"/>
                </a:solidFill>
              </a:rPr>
              <a:t>Read lock</a:t>
            </a:r>
            <a:r>
              <a:rPr lang="ko-KR" altLang="en-US">
                <a:solidFill>
                  <a:schemeClr val="bg1"/>
                </a:solidFill>
              </a:rPr>
              <a:t> 사용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9A80C39-2F07-4909-9F54-C324923BF145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4733472" y="3204630"/>
            <a:ext cx="2054603" cy="118753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603F186-5609-4F1E-B300-0E4A4281DC9D}"/>
              </a:ext>
            </a:extLst>
          </p:cNvPr>
          <p:cNvSpPr/>
          <p:nvPr/>
        </p:nvSpPr>
        <p:spPr>
          <a:xfrm>
            <a:off x="519220" y="4666319"/>
            <a:ext cx="4658434" cy="15773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A1813A-1A79-4874-A91E-761716957F66}"/>
              </a:ext>
            </a:extLst>
          </p:cNvPr>
          <p:cNvSpPr txBox="1"/>
          <p:nvPr/>
        </p:nvSpPr>
        <p:spPr>
          <a:xfrm>
            <a:off x="7050923" y="5067732"/>
            <a:ext cx="444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추출한 플레이어와의 </a:t>
            </a:r>
            <a:r>
              <a:rPr lang="en-US" altLang="ko-KR">
                <a:solidFill>
                  <a:schemeClr val="bg1"/>
                </a:solidFill>
              </a:rPr>
              <a:t>Near_set </a:t>
            </a:r>
            <a:r>
              <a:rPr lang="ko-KR" altLang="en-US">
                <a:solidFill>
                  <a:schemeClr val="bg1"/>
                </a:solidFill>
              </a:rPr>
              <a:t>업데이트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95A51DE-7F01-4C06-81C0-572FC8D6033F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5177654" y="5252398"/>
            <a:ext cx="1873269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3" name="그림 72">
            <a:extLst>
              <a:ext uri="{FF2B5EF4-FFF2-40B4-BE49-F238E27FC236}">
                <a16:creationId xmlns:a16="http://schemas.microsoft.com/office/drawing/2014/main" id="{9B681909-BE3B-4988-93A7-A019BAD5E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360" y="5513457"/>
            <a:ext cx="3473572" cy="1244984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0764D35-BC63-412B-9586-A73131E920F7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3173506" y="6135949"/>
            <a:ext cx="829854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lgDashDot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D620AC6-D4B2-421F-846B-6E7C69A3F501}"/>
              </a:ext>
            </a:extLst>
          </p:cNvPr>
          <p:cNvSpPr txBox="1"/>
          <p:nvPr/>
        </p:nvSpPr>
        <p:spPr>
          <a:xfrm>
            <a:off x="7498867" y="5880710"/>
            <a:ext cx="429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mutex</a:t>
            </a:r>
            <a:r>
              <a:rPr lang="ko-KR" altLang="en-US">
                <a:solidFill>
                  <a:schemeClr val="bg1"/>
                </a:solidFill>
              </a:rPr>
              <a:t>의 오베헤드를 줄이기 위해 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vector</a:t>
            </a:r>
            <a:r>
              <a:rPr lang="ko-KR" altLang="en-US">
                <a:solidFill>
                  <a:schemeClr val="bg1"/>
                </a:solidFill>
              </a:rPr>
              <a:t>를 인자로하는 </a:t>
            </a:r>
            <a:r>
              <a:rPr lang="en-US" altLang="ko-KR">
                <a:solidFill>
                  <a:schemeClr val="bg1"/>
                </a:solidFill>
              </a:rPr>
              <a:t>insert </a:t>
            </a:r>
            <a:r>
              <a:rPr lang="ko-KR" altLang="en-US">
                <a:solidFill>
                  <a:schemeClr val="bg1"/>
                </a:solidFill>
              </a:rPr>
              <a:t>함수 제공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445EBE3-4C2A-4695-9E0C-F2EB59000CFC}"/>
              </a:ext>
            </a:extLst>
          </p:cNvPr>
          <p:cNvSpPr txBox="1"/>
          <p:nvPr/>
        </p:nvSpPr>
        <p:spPr>
          <a:xfrm>
            <a:off x="2732660" y="3152001"/>
            <a:ext cx="205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오브젝트 제거 여부 확인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2ACEC8E-C745-45B3-A516-1B1F6DF9B7C5}"/>
              </a:ext>
            </a:extLst>
          </p:cNvPr>
          <p:cNvSpPr txBox="1"/>
          <p:nvPr/>
        </p:nvSpPr>
        <p:spPr>
          <a:xfrm>
            <a:off x="3400277" y="3344380"/>
            <a:ext cx="205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근접 여부 확인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1299559-ED60-45C6-AA98-7C4E4F70741E}"/>
              </a:ext>
            </a:extLst>
          </p:cNvPr>
          <p:cNvSpPr/>
          <p:nvPr/>
        </p:nvSpPr>
        <p:spPr>
          <a:xfrm>
            <a:off x="3804447" y="1440059"/>
            <a:ext cx="229155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68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>
            <a:extLst>
              <a:ext uri="{FF2B5EF4-FFF2-40B4-BE49-F238E27FC236}">
                <a16:creationId xmlns:a16="http://schemas.microsoft.com/office/drawing/2014/main" id="{8CACC8E9-F2F4-4A37-8918-FE7D322AC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254" y="1816174"/>
            <a:ext cx="5310386" cy="460343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플레이어 로그인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8B04785-ABB2-425A-B5A6-278651A14991}"/>
              </a:ext>
            </a:extLst>
          </p:cNvPr>
          <p:cNvCxnSpPr>
            <a:cxnSpLocks/>
          </p:cNvCxnSpPr>
          <p:nvPr/>
        </p:nvCxnSpPr>
        <p:spPr>
          <a:xfrm flipH="1">
            <a:off x="173259" y="908850"/>
            <a:ext cx="5492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제목 1">
            <a:extLst>
              <a:ext uri="{FF2B5EF4-FFF2-40B4-BE49-F238E27FC236}">
                <a16:creationId xmlns:a16="http://schemas.microsoft.com/office/drawing/2014/main" id="{81CAEB9F-58EC-4DC7-A684-17EB8B64B8BB}"/>
              </a:ext>
            </a:extLst>
          </p:cNvPr>
          <p:cNvSpPr txBox="1">
            <a:spLocks/>
          </p:cNvSpPr>
          <p:nvPr/>
        </p:nvSpPr>
        <p:spPr>
          <a:xfrm>
            <a:off x="173254" y="981352"/>
            <a:ext cx="11789249" cy="390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부정확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한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Near_set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Near_set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 업데이트 실행 도중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,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다른 오브젝트의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제거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나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이동</a:t>
            </a:r>
            <a:endParaRPr lang="en-US" altLang="ko-KR" sz="180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55F3F7-03E8-4365-854D-6C02E8450F41}"/>
              </a:ext>
            </a:extLst>
          </p:cNvPr>
          <p:cNvSpPr/>
          <p:nvPr/>
        </p:nvSpPr>
        <p:spPr>
          <a:xfrm>
            <a:off x="428299" y="2432145"/>
            <a:ext cx="3671444" cy="23522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64C073-175E-45BA-B40F-83F774B8BE69}"/>
              </a:ext>
            </a:extLst>
          </p:cNvPr>
          <p:cNvCxnSpPr>
            <a:cxnSpLocks/>
            <a:stCxn id="42" idx="1"/>
            <a:endCxn id="35" idx="3"/>
          </p:cNvCxnSpPr>
          <p:nvPr/>
        </p:nvCxnSpPr>
        <p:spPr>
          <a:xfrm flipH="1">
            <a:off x="4099743" y="3608294"/>
            <a:ext cx="845686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849A975-EA07-4275-9FA7-F00A88F27E78}"/>
              </a:ext>
            </a:extLst>
          </p:cNvPr>
          <p:cNvSpPr/>
          <p:nvPr/>
        </p:nvSpPr>
        <p:spPr>
          <a:xfrm>
            <a:off x="428299" y="4873082"/>
            <a:ext cx="4122186" cy="13421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63FCFD9-DB06-402D-B046-583F7C64D426}"/>
              </a:ext>
            </a:extLst>
          </p:cNvPr>
          <p:cNvCxnSpPr>
            <a:cxnSpLocks/>
            <a:stCxn id="58" idx="1"/>
            <a:endCxn id="48" idx="3"/>
          </p:cNvCxnSpPr>
          <p:nvPr/>
        </p:nvCxnSpPr>
        <p:spPr>
          <a:xfrm flipH="1">
            <a:off x="4550485" y="5544142"/>
            <a:ext cx="423860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90491A2-7C9A-48F8-968F-04B0DB42E85C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917227" y="5908886"/>
            <a:ext cx="1575946" cy="4051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264AE75-DF83-4DFB-9E0F-868661797AF9}"/>
              </a:ext>
            </a:extLst>
          </p:cNvPr>
          <p:cNvSpPr txBox="1"/>
          <p:nvPr/>
        </p:nvSpPr>
        <p:spPr>
          <a:xfrm>
            <a:off x="4945429" y="34236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1DCD36-8E49-411C-9FC3-D7E6A42C87D8}"/>
              </a:ext>
            </a:extLst>
          </p:cNvPr>
          <p:cNvSpPr txBox="1"/>
          <p:nvPr/>
        </p:nvSpPr>
        <p:spPr>
          <a:xfrm>
            <a:off x="4974345" y="53594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7FC959-AF55-4D71-9DD9-6A0E5CFD221A}"/>
              </a:ext>
            </a:extLst>
          </p:cNvPr>
          <p:cNvSpPr txBox="1"/>
          <p:nvPr/>
        </p:nvSpPr>
        <p:spPr>
          <a:xfrm>
            <a:off x="2493173" y="57242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51BAB8D7-48A0-461C-A66B-ED7EA52CA9A8}"/>
              </a:ext>
            </a:extLst>
          </p:cNvPr>
          <p:cNvSpPr/>
          <p:nvPr/>
        </p:nvSpPr>
        <p:spPr>
          <a:xfrm>
            <a:off x="5680593" y="2571078"/>
            <a:ext cx="6353442" cy="309362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bg1"/>
                </a:solidFill>
              </a:rPr>
              <a:t>1.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섹터 검색 이후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섹터에 등록</a:t>
            </a:r>
            <a:r>
              <a:rPr lang="ko-KR" altLang="en-US" sz="1600">
                <a:solidFill>
                  <a:schemeClr val="bg1"/>
                </a:solidFill>
              </a:rPr>
              <a:t>되는 다른 오브젝트</a:t>
            </a:r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 - </a:t>
            </a:r>
            <a:r>
              <a:rPr lang="ko-KR" altLang="en-US" sz="1600">
                <a:solidFill>
                  <a:schemeClr val="bg1"/>
                </a:solidFill>
              </a:rPr>
              <a:t>플레이어나 오브젝트가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이동할 때 추가</a:t>
            </a:r>
            <a:endParaRPr lang="en-US" altLang="ko-KR" sz="160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2. vec_near_objects</a:t>
            </a:r>
            <a:r>
              <a:rPr lang="ko-KR" altLang="en-US" sz="1600">
                <a:solidFill>
                  <a:schemeClr val="bg1"/>
                </a:solidFill>
              </a:rPr>
              <a:t>에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등록된 다른 오브젝트의 로그아웃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사망</a:t>
            </a:r>
            <a:endParaRPr lang="en-US" altLang="ko-KR" sz="16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 - </a:t>
            </a:r>
            <a:r>
              <a:rPr lang="ko-KR" altLang="en-US" sz="1600">
                <a:solidFill>
                  <a:schemeClr val="bg1"/>
                </a:solidFill>
              </a:rPr>
              <a:t>플레이어가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이동할 때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제거</a:t>
            </a:r>
            <a:endParaRPr lang="en-US" altLang="ko-KR" sz="160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3. </a:t>
            </a:r>
            <a:r>
              <a:rPr lang="ko-KR" altLang="en-US" sz="1600">
                <a:solidFill>
                  <a:schemeClr val="bg1"/>
                </a:solidFill>
              </a:rPr>
              <a:t>플레이어의 </a:t>
            </a:r>
            <a:r>
              <a:rPr lang="en-US" altLang="ko-KR" sz="1600">
                <a:solidFill>
                  <a:schemeClr val="bg1"/>
                </a:solidFill>
              </a:rPr>
              <a:t>Near_set </a:t>
            </a:r>
            <a:r>
              <a:rPr lang="ko-KR" altLang="en-US" sz="1600">
                <a:solidFill>
                  <a:schemeClr val="bg1"/>
                </a:solidFill>
              </a:rPr>
              <a:t>업데이트 이전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다른 플레이어의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Near_set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수정 </a:t>
            </a:r>
            <a:r>
              <a:rPr lang="en-US" altLang="ko-KR" sz="1600">
                <a:solidFill>
                  <a:schemeClr val="bg1"/>
                </a:solidFill>
              </a:rPr>
              <a:t>(</a:t>
            </a:r>
            <a:r>
              <a:rPr lang="ko-KR" altLang="en-US" sz="1600">
                <a:solidFill>
                  <a:schemeClr val="bg1"/>
                </a:solidFill>
              </a:rPr>
              <a:t>다른 플레이어에서는 제거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플레이어는 추가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 - </a:t>
            </a:r>
            <a:r>
              <a:rPr lang="ko-KR" altLang="en-US" sz="1600">
                <a:solidFill>
                  <a:schemeClr val="bg1"/>
                </a:solidFill>
              </a:rPr>
              <a:t>플레이어가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이동할 때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제거</a:t>
            </a:r>
            <a:endParaRPr lang="en-US" altLang="ko-KR" sz="16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7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플레이어 로그아웃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0" y="908850"/>
            <a:ext cx="57864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18268C4-A439-442E-B912-2E33A5755CD7}"/>
              </a:ext>
            </a:extLst>
          </p:cNvPr>
          <p:cNvSpPr/>
          <p:nvPr/>
        </p:nvSpPr>
        <p:spPr>
          <a:xfrm>
            <a:off x="8098217" y="2450039"/>
            <a:ext cx="2033776" cy="24554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B81793E-DD67-466D-B7E7-241573D16431}"/>
              </a:ext>
            </a:extLst>
          </p:cNvPr>
          <p:cNvSpPr/>
          <p:nvPr/>
        </p:nvSpPr>
        <p:spPr>
          <a:xfrm>
            <a:off x="8191981" y="2641350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Process_Receive()</a:t>
            </a:r>
            <a:endParaRPr lang="ko-KR" altLang="en-US" sz="160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B743534-8AC6-4855-B0F2-3DFFD0138CB7}"/>
              </a:ext>
            </a:extLst>
          </p:cNvPr>
          <p:cNvCxnSpPr>
            <a:cxnSpLocks/>
            <a:stCxn id="64" idx="3"/>
            <a:endCxn id="43" idx="1"/>
          </p:cNvCxnSpPr>
          <p:nvPr/>
        </p:nvCxnSpPr>
        <p:spPr>
          <a:xfrm>
            <a:off x="3957930" y="2849550"/>
            <a:ext cx="4234051" cy="1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2371861-2E35-4E6C-91BA-EDBFCDF1C67F}"/>
              </a:ext>
            </a:extLst>
          </p:cNvPr>
          <p:cNvSpPr/>
          <p:nvPr/>
        </p:nvSpPr>
        <p:spPr>
          <a:xfrm>
            <a:off x="8191981" y="3345627"/>
            <a:ext cx="1846248" cy="144960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Near_set</a:t>
            </a:r>
          </a:p>
          <a:p>
            <a:pPr algn="ctr"/>
            <a:r>
              <a:rPr lang="ko-KR" altLang="en-US" sz="1600"/>
              <a:t>업데이트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2108A85-3A05-4E5A-A6E1-32F10C05CC08}"/>
              </a:ext>
            </a:extLst>
          </p:cNvPr>
          <p:cNvSpPr/>
          <p:nvPr/>
        </p:nvSpPr>
        <p:spPr>
          <a:xfrm>
            <a:off x="8303208" y="4368663"/>
            <a:ext cx="1623795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이외의 오브젝트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2F8E1B2-B096-4878-A346-A4253B0F8EFC}"/>
              </a:ext>
            </a:extLst>
          </p:cNvPr>
          <p:cNvSpPr/>
          <p:nvPr/>
        </p:nvSpPr>
        <p:spPr>
          <a:xfrm>
            <a:off x="8303207" y="3916629"/>
            <a:ext cx="1623796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플레이어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65FE9FA-D7B3-4610-BE70-18CAAB849DC5}"/>
              </a:ext>
            </a:extLst>
          </p:cNvPr>
          <p:cNvSpPr/>
          <p:nvPr/>
        </p:nvSpPr>
        <p:spPr>
          <a:xfrm>
            <a:off x="2017918" y="3753533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주변 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69C6783-0960-4543-A287-88858ECACD97}"/>
              </a:ext>
            </a:extLst>
          </p:cNvPr>
          <p:cNvCxnSpPr>
            <a:cxnSpLocks/>
            <a:stCxn id="47" idx="1"/>
            <a:endCxn id="62" idx="3"/>
          </p:cNvCxnSpPr>
          <p:nvPr/>
        </p:nvCxnSpPr>
        <p:spPr>
          <a:xfrm flipH="1" flipV="1">
            <a:off x="3957930" y="4076075"/>
            <a:ext cx="4345277" cy="1826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451201D-8BF5-484B-AE31-25015B1F872D}"/>
              </a:ext>
            </a:extLst>
          </p:cNvPr>
          <p:cNvSpPr/>
          <p:nvPr/>
        </p:nvSpPr>
        <p:spPr>
          <a:xfrm>
            <a:off x="2111682" y="3867875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Process_Packet()</a:t>
            </a:r>
            <a:endParaRPr lang="ko-KR" altLang="en-US" sz="16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AAE98CC-926A-434F-9DB8-6992957CE44F}"/>
              </a:ext>
            </a:extLst>
          </p:cNvPr>
          <p:cNvSpPr/>
          <p:nvPr/>
        </p:nvSpPr>
        <p:spPr>
          <a:xfrm>
            <a:off x="2017918" y="2527008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71491D5-0F50-4036-9F15-D3DA1D5BC520}"/>
              </a:ext>
            </a:extLst>
          </p:cNvPr>
          <p:cNvSpPr/>
          <p:nvPr/>
        </p:nvSpPr>
        <p:spPr>
          <a:xfrm>
            <a:off x="2111682" y="2641350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로그아웃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041EB9B-76EF-451A-8DEE-17146DFB37C3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9115105" y="3057752"/>
            <a:ext cx="0" cy="2878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8F68E8A-6F9C-475A-A6FE-8DED60C9F410}"/>
              </a:ext>
            </a:extLst>
          </p:cNvPr>
          <p:cNvSpPr txBox="1"/>
          <p:nvPr/>
        </p:nvSpPr>
        <p:spPr>
          <a:xfrm>
            <a:off x="4585531" y="3772875"/>
            <a:ext cx="319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SCP_PLAYER_SIGHT_OUT(</a:t>
            </a:r>
            <a:r>
              <a:rPr lang="ko-KR" altLang="en-US" sz="1400">
                <a:solidFill>
                  <a:schemeClr val="bg1"/>
                </a:solidFill>
              </a:rPr>
              <a:t>플레이어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59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D0DEBC-01EA-496F-AE90-078616442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592" y="1635348"/>
            <a:ext cx="4874914" cy="453526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플레이어 로그아웃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606AAC6-4031-4C27-8A8E-BB137D0288B2}"/>
              </a:ext>
            </a:extLst>
          </p:cNvPr>
          <p:cNvGrpSpPr/>
          <p:nvPr/>
        </p:nvGrpSpPr>
        <p:grpSpPr>
          <a:xfrm>
            <a:off x="1181304" y="1266016"/>
            <a:ext cx="3829050" cy="1093232"/>
            <a:chOff x="4101962" y="4744860"/>
            <a:chExt cx="3829050" cy="1093232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CA65B4C1-1803-4D7D-8183-26AA70C92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1962" y="5114192"/>
              <a:ext cx="3829050" cy="7239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525956-710B-40F7-935D-9BCCBA479BE0}"/>
                </a:ext>
              </a:extLst>
            </p:cNvPr>
            <p:cNvSpPr txBox="1"/>
            <p:nvPr/>
          </p:nvSpPr>
          <p:spPr>
            <a:xfrm>
              <a:off x="4855783" y="4744860"/>
              <a:ext cx="2321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클라이언트</a:t>
              </a:r>
            </a:p>
          </p:txBody>
        </p:sp>
      </p:grp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2F4280ED-266F-4608-AB1F-F1E9E86C3E22}"/>
              </a:ext>
            </a:extLst>
          </p:cNvPr>
          <p:cNvSpPr/>
          <p:nvPr/>
        </p:nvSpPr>
        <p:spPr>
          <a:xfrm rot="16200000">
            <a:off x="5615202" y="1861192"/>
            <a:ext cx="214305" cy="22771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42D3C3-9C73-4CC5-8AEF-F4A200A7A6B9}"/>
              </a:ext>
            </a:extLst>
          </p:cNvPr>
          <p:cNvSpPr txBox="1"/>
          <p:nvPr/>
        </p:nvSpPr>
        <p:spPr>
          <a:xfrm>
            <a:off x="7657472" y="1266077"/>
            <a:ext cx="30251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</a:t>
            </a:r>
            <a:r>
              <a:rPr lang="en-US" altLang="ko-KR" b="1">
                <a:solidFill>
                  <a:schemeClr val="accent4">
                    <a:lumMod val="60000"/>
                    <a:lumOff val="40000"/>
                  </a:schemeClr>
                </a:solidFill>
              </a:rPr>
              <a:t>Process_Receive()</a:t>
            </a:r>
            <a:endParaRPr lang="ko-KR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20CE9A-93BF-4BA6-9A02-388658E1E290}"/>
              </a:ext>
            </a:extLst>
          </p:cNvPr>
          <p:cNvSpPr txBox="1"/>
          <p:nvPr/>
        </p:nvSpPr>
        <p:spPr>
          <a:xfrm>
            <a:off x="9309347" y="3582966"/>
            <a:ext cx="1444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소켓 종료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E30EB2-61FA-44CE-A31F-35E9646C9887}"/>
              </a:ext>
            </a:extLst>
          </p:cNvPr>
          <p:cNvSpPr txBox="1"/>
          <p:nvPr/>
        </p:nvSpPr>
        <p:spPr>
          <a:xfrm>
            <a:off x="9309347" y="4365931"/>
            <a:ext cx="1965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섹터에서 제거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6BB650-4124-410B-9B9F-A603199B6BDD}"/>
              </a:ext>
            </a:extLst>
          </p:cNvPr>
          <p:cNvSpPr txBox="1"/>
          <p:nvPr/>
        </p:nvSpPr>
        <p:spPr>
          <a:xfrm>
            <a:off x="9398049" y="3974858"/>
            <a:ext cx="1590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오브젝트 제거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BE9BBB-9A31-454C-BB1B-2F3FB42B5480}"/>
              </a:ext>
            </a:extLst>
          </p:cNvPr>
          <p:cNvSpPr txBox="1"/>
          <p:nvPr/>
        </p:nvSpPr>
        <p:spPr>
          <a:xfrm>
            <a:off x="8752793" y="4753281"/>
            <a:ext cx="255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index </a:t>
            </a:r>
            <a:r>
              <a:rPr lang="ko-KR" altLang="en-US" sz="1200">
                <a:solidFill>
                  <a:schemeClr val="accent6"/>
                </a:solidFill>
              </a:rPr>
              <a:t>등록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7C3DCA-7D67-4C72-B736-2FFE9EE41A88}"/>
              </a:ext>
            </a:extLst>
          </p:cNvPr>
          <p:cNvSpPr txBox="1"/>
          <p:nvPr/>
        </p:nvSpPr>
        <p:spPr>
          <a:xfrm>
            <a:off x="493018" y="4725656"/>
            <a:ext cx="5786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플레이어 오브젝트 제거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(exist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&amp;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Near_set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초기화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→ </a:t>
            </a:r>
          </a:p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섹터에서 제거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순서로 클라이언트 오브젝트를 제거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69AC74-F147-4493-AEC7-DF38ED8D4E06}"/>
              </a:ext>
            </a:extLst>
          </p:cNvPr>
          <p:cNvSpPr txBox="1"/>
          <p:nvPr/>
        </p:nvSpPr>
        <p:spPr>
          <a:xfrm>
            <a:off x="934031" y="5506301"/>
            <a:ext cx="5441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클라이언트의 로그아웃 작업이 끝난 이후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bg1"/>
                </a:solidFill>
              </a:rPr>
              <a:t>클라이언트가 사용한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컨테이너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index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 재사용</a:t>
            </a:r>
            <a:r>
              <a:rPr lang="ko-KR" altLang="en-US">
                <a:solidFill>
                  <a:schemeClr val="bg1"/>
                </a:solidFill>
              </a:rPr>
              <a:t>  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349C8E8-1F82-4E4F-AB76-7FE1DD5B61E1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6279493" y="4519042"/>
            <a:ext cx="1051053" cy="52978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0BB53D1-141B-4238-8A66-0F16C32B93C2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6375819" y="4925133"/>
            <a:ext cx="959316" cy="90433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51FD965-7D51-43C0-A483-F35D9AD55863}"/>
              </a:ext>
            </a:extLst>
          </p:cNvPr>
          <p:cNvCxnSpPr>
            <a:cxnSpLocks/>
          </p:cNvCxnSpPr>
          <p:nvPr/>
        </p:nvCxnSpPr>
        <p:spPr>
          <a:xfrm flipH="1">
            <a:off x="173260" y="908850"/>
            <a:ext cx="57864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CBBEE39-8DD6-432F-8D9D-40D27A6DD813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6279493" y="4168654"/>
            <a:ext cx="1051053" cy="880168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494FC182-8110-4742-B3DD-64613639D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615" y="2439663"/>
            <a:ext cx="3557582" cy="87020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E757220-3F96-47D9-BDB3-EF2E4CB7F0F6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4560197" y="2874763"/>
            <a:ext cx="2770349" cy="1162408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lgDashDot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7E4DAEC-267F-4A9D-9957-7BA61B8D9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03" y="2986804"/>
            <a:ext cx="1405668" cy="8167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09BAA7B-DD60-4965-B98C-6C3B28E7E3C0}"/>
              </a:ext>
            </a:extLst>
          </p:cNvPr>
          <p:cNvSpPr/>
          <p:nvPr/>
        </p:nvSpPr>
        <p:spPr>
          <a:xfrm>
            <a:off x="165918" y="4110260"/>
            <a:ext cx="6388287" cy="51167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다른 플레이어의 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Near_set</a:t>
            </a:r>
            <a:r>
              <a:rPr lang="ko-KR" altLang="en-US" sz="1600">
                <a:solidFill>
                  <a:schemeClr val="bg1"/>
                </a:solidFill>
              </a:rPr>
              <a:t>에서는 해당 플레이어가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이동할 때 제거  </a:t>
            </a:r>
            <a:endParaRPr lang="en-US" altLang="ko-KR" sz="16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8681C97-3E6E-4858-A9A0-5FE8E15D5A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5064" y="3181519"/>
            <a:ext cx="1356868" cy="87016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1245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3D24DB9-42A7-4A79-A290-532C1CA6FDD4}"/>
              </a:ext>
            </a:extLst>
          </p:cNvPr>
          <p:cNvSpPr/>
          <p:nvPr/>
        </p:nvSpPr>
        <p:spPr>
          <a:xfrm>
            <a:off x="7541115" y="1568543"/>
            <a:ext cx="3817260" cy="4829913"/>
          </a:xfrm>
          <a:prstGeom prst="roundRect">
            <a:avLst>
              <a:gd name="adj" fmla="val 5372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4069015-5D68-48FA-94A0-B737B8233BAD}"/>
              </a:ext>
            </a:extLst>
          </p:cNvPr>
          <p:cNvSpPr/>
          <p:nvPr/>
        </p:nvSpPr>
        <p:spPr>
          <a:xfrm>
            <a:off x="7633311" y="2229376"/>
            <a:ext cx="363130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Timer_Manager : </a:t>
            </a:r>
            <a:r>
              <a:rPr lang="ko-KR" altLang="en-US" sz="1400"/>
              <a:t>오브젝트 이동 이벤트</a:t>
            </a:r>
            <a:endParaRPr lang="en-US" altLang="ko-KR" sz="14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972EE24-912D-49E0-967E-F987744E088C}"/>
              </a:ext>
            </a:extLst>
          </p:cNvPr>
          <p:cNvSpPr/>
          <p:nvPr/>
        </p:nvSpPr>
        <p:spPr>
          <a:xfrm>
            <a:off x="974425" y="4726501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주변 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68ED7EE-D62B-4389-98E3-C663DDDF928D}"/>
              </a:ext>
            </a:extLst>
          </p:cNvPr>
          <p:cNvSpPr/>
          <p:nvPr/>
        </p:nvSpPr>
        <p:spPr>
          <a:xfrm>
            <a:off x="1068189" y="4840843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Update</a:t>
            </a:r>
            <a:endParaRPr lang="ko-KR" altLang="en-US" sz="160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C27B49E-680A-44B5-9DF7-B74B7AB9F4B8}"/>
              </a:ext>
            </a:extLst>
          </p:cNvPr>
          <p:cNvSpPr/>
          <p:nvPr/>
        </p:nvSpPr>
        <p:spPr>
          <a:xfrm>
            <a:off x="974425" y="3320740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E39D174-D24F-453F-99E3-9F94BBD9C5B4}"/>
              </a:ext>
            </a:extLst>
          </p:cNvPr>
          <p:cNvSpPr/>
          <p:nvPr/>
        </p:nvSpPr>
        <p:spPr>
          <a:xfrm>
            <a:off x="7633311" y="4009692"/>
            <a:ext cx="3631300" cy="2270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Near_set</a:t>
            </a:r>
            <a:r>
              <a:rPr lang="ko-KR" altLang="en-US" sz="1600"/>
              <a:t> 업데이트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76176E8-47B6-48F9-81C6-21E56670480D}"/>
              </a:ext>
            </a:extLst>
          </p:cNvPr>
          <p:cNvSpPr/>
          <p:nvPr/>
        </p:nvSpPr>
        <p:spPr>
          <a:xfrm>
            <a:off x="1068189" y="3420421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Update</a:t>
            </a:r>
            <a:endParaRPr lang="ko-KR" altLang="en-US" sz="160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792BD4B-B45B-4818-84EA-97D10A4AA8CD}"/>
              </a:ext>
            </a:extLst>
          </p:cNvPr>
          <p:cNvCxnSpPr>
            <a:cxnSpLocks/>
            <a:stCxn id="56" idx="2"/>
            <a:endCxn id="75" idx="0"/>
          </p:cNvCxnSpPr>
          <p:nvPr/>
        </p:nvCxnSpPr>
        <p:spPr>
          <a:xfrm>
            <a:off x="9448961" y="2643010"/>
            <a:ext cx="0" cy="2136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65760FDC-C6E9-4B37-9D92-B17ED4685233}"/>
              </a:ext>
            </a:extLst>
          </p:cNvPr>
          <p:cNvSpPr/>
          <p:nvPr/>
        </p:nvSpPr>
        <p:spPr>
          <a:xfrm>
            <a:off x="7794567" y="4450877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기존의 클라이언트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4692DD58-3126-452A-AA93-D553D6993EE5}"/>
              </a:ext>
            </a:extLst>
          </p:cNvPr>
          <p:cNvSpPr/>
          <p:nvPr/>
        </p:nvSpPr>
        <p:spPr>
          <a:xfrm>
            <a:off x="7794567" y="4879309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추가된 클라이언트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8AE59F9-4C2C-4F61-82F0-DED5DFB64484}"/>
              </a:ext>
            </a:extLst>
          </p:cNvPr>
          <p:cNvSpPr/>
          <p:nvPr/>
        </p:nvSpPr>
        <p:spPr>
          <a:xfrm>
            <a:off x="7794567" y="5312587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제거된 클라이언트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7576E2EC-2931-45B2-BFBF-B8E431D985C7}"/>
              </a:ext>
            </a:extLst>
          </p:cNvPr>
          <p:cNvSpPr/>
          <p:nvPr/>
        </p:nvSpPr>
        <p:spPr>
          <a:xfrm>
            <a:off x="7794567" y="5741564"/>
            <a:ext cx="3358814" cy="3447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이외의 오브젝트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5921BFA0-648F-4BA4-A2E0-82AF55BEAA21}"/>
              </a:ext>
            </a:extLst>
          </p:cNvPr>
          <p:cNvSpPr/>
          <p:nvPr/>
        </p:nvSpPr>
        <p:spPr>
          <a:xfrm>
            <a:off x="7633311" y="2856684"/>
            <a:ext cx="363130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: Process_Move()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B153ED51-6280-4461-8862-96252DF87BF9}"/>
              </a:ext>
            </a:extLst>
          </p:cNvPr>
          <p:cNvCxnSpPr>
            <a:cxnSpLocks/>
            <a:stCxn id="75" idx="2"/>
            <a:endCxn id="85" idx="0"/>
          </p:cNvCxnSpPr>
          <p:nvPr/>
        </p:nvCxnSpPr>
        <p:spPr>
          <a:xfrm flipH="1">
            <a:off x="8497986" y="3270318"/>
            <a:ext cx="950975" cy="15941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CDC93A89-7BDA-4F05-9D15-5FB7FA829490}"/>
              </a:ext>
            </a:extLst>
          </p:cNvPr>
          <p:cNvCxnSpPr>
            <a:cxnSpLocks/>
            <a:stCxn id="71" idx="1"/>
            <a:endCxn id="58" idx="3"/>
          </p:cNvCxnSpPr>
          <p:nvPr/>
        </p:nvCxnSpPr>
        <p:spPr>
          <a:xfrm rot="10800000" flipV="1">
            <a:off x="2914437" y="4623233"/>
            <a:ext cx="4880130" cy="425810"/>
          </a:xfrm>
          <a:prstGeom prst="bentConnector3">
            <a:avLst>
              <a:gd name="adj1" fmla="val 9364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10C4D83E-A5E2-481F-A606-8558A8593E86}"/>
              </a:ext>
            </a:extLst>
          </p:cNvPr>
          <p:cNvCxnSpPr>
            <a:cxnSpLocks/>
            <a:stCxn id="73" idx="1"/>
            <a:endCxn id="58" idx="3"/>
          </p:cNvCxnSpPr>
          <p:nvPr/>
        </p:nvCxnSpPr>
        <p:spPr>
          <a:xfrm rot="10800000">
            <a:off x="2914437" y="5049043"/>
            <a:ext cx="4880130" cy="435900"/>
          </a:xfrm>
          <a:prstGeom prst="bentConnector3">
            <a:avLst>
              <a:gd name="adj1" fmla="val 9364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579299E-322A-476E-8674-ABD523740968}"/>
              </a:ext>
            </a:extLst>
          </p:cNvPr>
          <p:cNvSpPr txBox="1"/>
          <p:nvPr/>
        </p:nvSpPr>
        <p:spPr>
          <a:xfrm>
            <a:off x="4418500" y="3296235"/>
            <a:ext cx="180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SCP_MOVE_TARGET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2DB583-62EC-4DAC-AF74-0C525EC68B4D}"/>
              </a:ext>
            </a:extLst>
          </p:cNvPr>
          <p:cNvSpPr txBox="1"/>
          <p:nvPr/>
        </p:nvSpPr>
        <p:spPr>
          <a:xfrm>
            <a:off x="3879560" y="5177166"/>
            <a:ext cx="319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SCP_PLAYER_SIGHT_OUT(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6E1C4BE-8693-4821-829E-08243757D74B}"/>
              </a:ext>
            </a:extLst>
          </p:cNvPr>
          <p:cNvSpPr txBox="1"/>
          <p:nvPr/>
        </p:nvSpPr>
        <p:spPr>
          <a:xfrm>
            <a:off x="3988481" y="4742926"/>
            <a:ext cx="2978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SCP_PLAYER_SIGHT_IN(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8A4CFC0-E526-483B-B26C-BABADE98589D}"/>
              </a:ext>
            </a:extLst>
          </p:cNvPr>
          <p:cNvCxnSpPr>
            <a:stCxn id="72" idx="1"/>
            <a:endCxn id="58" idx="3"/>
          </p:cNvCxnSpPr>
          <p:nvPr/>
        </p:nvCxnSpPr>
        <p:spPr>
          <a:xfrm flipH="1" flipV="1">
            <a:off x="2914437" y="5049043"/>
            <a:ext cx="4880130" cy="26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31CE080-2740-476C-818F-DB772DD38E99}"/>
              </a:ext>
            </a:extLst>
          </p:cNvPr>
          <p:cNvSpPr txBox="1"/>
          <p:nvPr/>
        </p:nvSpPr>
        <p:spPr>
          <a:xfrm>
            <a:off x="4083343" y="4314500"/>
            <a:ext cx="2789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SCP_MOVE_TARGET(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D6C22830-A612-41FA-86A4-7FF9D1173C6F}"/>
              </a:ext>
            </a:extLst>
          </p:cNvPr>
          <p:cNvSpPr/>
          <p:nvPr/>
        </p:nvSpPr>
        <p:spPr>
          <a:xfrm>
            <a:off x="7633311" y="3429733"/>
            <a:ext cx="172935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플레이어 이동</a:t>
            </a:r>
            <a:endParaRPr lang="en-US" altLang="ko-KR" sz="160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F48D2C1A-0572-4D1D-9640-73933D3E9FCA}"/>
              </a:ext>
            </a:extLst>
          </p:cNvPr>
          <p:cNvCxnSpPr>
            <a:cxnSpLocks/>
            <a:stCxn id="85" idx="2"/>
            <a:endCxn id="60" idx="0"/>
          </p:cNvCxnSpPr>
          <p:nvPr/>
        </p:nvCxnSpPr>
        <p:spPr>
          <a:xfrm>
            <a:off x="8497986" y="3843367"/>
            <a:ext cx="950975" cy="1663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21C844B-8AFD-4F32-B44B-3D0E52584047}"/>
              </a:ext>
            </a:extLst>
          </p:cNvPr>
          <p:cNvCxnSpPr>
            <a:cxnSpLocks/>
            <a:stCxn id="85" idx="1"/>
            <a:endCxn id="59" idx="3"/>
          </p:cNvCxnSpPr>
          <p:nvPr/>
        </p:nvCxnSpPr>
        <p:spPr>
          <a:xfrm flipH="1" flipV="1">
            <a:off x="3008201" y="3628621"/>
            <a:ext cx="4625110" cy="79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A6B5E91-A1CB-4049-BDB3-96EBE5CA9AC8}"/>
              </a:ext>
            </a:extLst>
          </p:cNvPr>
          <p:cNvSpPr/>
          <p:nvPr/>
        </p:nvSpPr>
        <p:spPr>
          <a:xfrm>
            <a:off x="9535261" y="3423187"/>
            <a:ext cx="172935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몬스터 이동</a:t>
            </a:r>
            <a:endParaRPr lang="en-US" altLang="ko-KR" sz="160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D81C187-4732-46F7-A177-F49CBAD51B0D}"/>
              </a:ext>
            </a:extLst>
          </p:cNvPr>
          <p:cNvCxnSpPr>
            <a:cxnSpLocks/>
            <a:stCxn id="75" idx="2"/>
            <a:endCxn id="33" idx="0"/>
          </p:cNvCxnSpPr>
          <p:nvPr/>
        </p:nvCxnSpPr>
        <p:spPr>
          <a:xfrm>
            <a:off x="9448961" y="3270318"/>
            <a:ext cx="950975" cy="1528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8CB10BF-5A1C-4178-996F-5C97B620EEC5}"/>
              </a:ext>
            </a:extLst>
          </p:cNvPr>
          <p:cNvCxnSpPr>
            <a:cxnSpLocks/>
            <a:stCxn id="33" idx="2"/>
            <a:endCxn id="60" idx="0"/>
          </p:cNvCxnSpPr>
          <p:nvPr/>
        </p:nvCxnSpPr>
        <p:spPr>
          <a:xfrm flipH="1">
            <a:off x="9448961" y="3836821"/>
            <a:ext cx="950975" cy="1728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F223905-DEC5-44FA-83E6-6C379D38A89B}"/>
              </a:ext>
            </a:extLst>
          </p:cNvPr>
          <p:cNvSpPr/>
          <p:nvPr/>
        </p:nvSpPr>
        <p:spPr>
          <a:xfrm>
            <a:off x="7633311" y="1668575"/>
            <a:ext cx="1729350" cy="4746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플레이어 이동 </a:t>
            </a:r>
            <a:endParaRPr lang="en-US" altLang="ko-KR" sz="1400"/>
          </a:p>
          <a:p>
            <a:pPr algn="ctr"/>
            <a:r>
              <a:rPr lang="ko-KR" altLang="en-US" sz="1400"/>
              <a:t>이벤트 생성</a:t>
            </a:r>
            <a:endParaRPr lang="en-US" altLang="ko-KR" sz="14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C402453-61AF-4CE2-87DF-EC08BC4D842F}"/>
              </a:ext>
            </a:extLst>
          </p:cNvPr>
          <p:cNvSpPr/>
          <p:nvPr/>
        </p:nvSpPr>
        <p:spPr>
          <a:xfrm>
            <a:off x="9532962" y="1640544"/>
            <a:ext cx="1729350" cy="5225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몬스터 이동 </a:t>
            </a:r>
            <a:endParaRPr lang="en-US" altLang="ko-KR" sz="1400"/>
          </a:p>
          <a:p>
            <a:pPr algn="ctr"/>
            <a:r>
              <a:rPr lang="ko-KR" altLang="en-US" sz="1400"/>
              <a:t>이벤트 생성</a:t>
            </a:r>
            <a:endParaRPr lang="en-US" altLang="ko-KR" sz="14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246516C-8014-4813-91DA-F83DF7E8F156}"/>
              </a:ext>
            </a:extLst>
          </p:cNvPr>
          <p:cNvSpPr/>
          <p:nvPr/>
        </p:nvSpPr>
        <p:spPr>
          <a:xfrm>
            <a:off x="974425" y="1606001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56C8BA0-0992-4EB5-8F5F-544832DC4ED0}"/>
              </a:ext>
            </a:extLst>
          </p:cNvPr>
          <p:cNvSpPr/>
          <p:nvPr/>
        </p:nvSpPr>
        <p:spPr>
          <a:xfrm>
            <a:off x="1068189" y="1694924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Update</a:t>
            </a:r>
            <a:endParaRPr lang="ko-KR" altLang="en-US" sz="160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C4091DE-F440-4C53-B029-FD9B2C92B156}"/>
              </a:ext>
            </a:extLst>
          </p:cNvPr>
          <p:cNvCxnSpPr>
            <a:cxnSpLocks/>
            <a:stCxn id="35" idx="3"/>
            <a:endCxn id="32" idx="1"/>
          </p:cNvCxnSpPr>
          <p:nvPr/>
        </p:nvCxnSpPr>
        <p:spPr>
          <a:xfrm flipV="1">
            <a:off x="3008201" y="1905886"/>
            <a:ext cx="4625110" cy="79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56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5C01E4E3-29DC-4455-9F6A-84C87FBD2DB3}"/>
              </a:ext>
            </a:extLst>
          </p:cNvPr>
          <p:cNvSpPr txBox="1">
            <a:spLocks/>
          </p:cNvSpPr>
          <p:nvPr/>
        </p:nvSpPr>
        <p:spPr>
          <a:xfrm>
            <a:off x="173254" y="981351"/>
            <a:ext cx="8755593" cy="810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모든 오브젝트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는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이동속도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이용해 이동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서버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는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500ms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마다 오브젝트의 위치를 업데이트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F90B38A-C72E-4E88-8CAB-536D00112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81" y="1859848"/>
            <a:ext cx="6286500" cy="479107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902DD66-4ADC-4DC4-A326-F6D5BC6D408B}"/>
              </a:ext>
            </a:extLst>
          </p:cNvPr>
          <p:cNvSpPr txBox="1"/>
          <p:nvPr/>
        </p:nvSpPr>
        <p:spPr>
          <a:xfrm>
            <a:off x="3614569" y="6311742"/>
            <a:ext cx="292928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Object::Update_position()</a:t>
            </a:r>
            <a:endParaRPr lang="ko-KR" altLang="en-US" sz="16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35A22A-3ACC-4DC3-B19B-DD6556D658B5}"/>
              </a:ext>
            </a:extLst>
          </p:cNvPr>
          <p:cNvSpPr/>
          <p:nvPr/>
        </p:nvSpPr>
        <p:spPr>
          <a:xfrm>
            <a:off x="333293" y="1900332"/>
            <a:ext cx="6121295" cy="5631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EEAA3A-449C-47BF-A546-6BC1E9BB17EE}"/>
              </a:ext>
            </a:extLst>
          </p:cNvPr>
          <p:cNvSpPr txBox="1"/>
          <p:nvPr/>
        </p:nvSpPr>
        <p:spPr>
          <a:xfrm>
            <a:off x="6743450" y="1995741"/>
            <a:ext cx="530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time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:</a:t>
            </a:r>
            <a:r>
              <a:rPr lang="ko-KR" altLang="en-US">
                <a:solidFill>
                  <a:schemeClr val="bg1"/>
                </a:solidFill>
              </a:rPr>
              <a:t> 업데이트 주기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ko-KR" altLang="en-US">
                <a:solidFill>
                  <a:schemeClr val="bg1"/>
                </a:solidFill>
              </a:rPr>
              <a:t>클라이언트 </a:t>
            </a:r>
            <a:r>
              <a:rPr lang="en-US" altLang="ko-KR">
                <a:solidFill>
                  <a:schemeClr val="bg1"/>
                </a:solidFill>
              </a:rPr>
              <a:t>: 20 / </a:t>
            </a:r>
            <a:r>
              <a:rPr lang="ko-KR" altLang="en-US">
                <a:solidFill>
                  <a:schemeClr val="bg1"/>
                </a:solidFill>
              </a:rPr>
              <a:t>서버 </a:t>
            </a:r>
            <a:r>
              <a:rPr lang="en-US" altLang="ko-KR">
                <a:solidFill>
                  <a:schemeClr val="bg1"/>
                </a:solidFill>
              </a:rPr>
              <a:t>: 500)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EDFDB9D-0371-4D9B-8FA8-077260EE2297}"/>
              </a:ext>
            </a:extLst>
          </p:cNvPr>
          <p:cNvSpPr/>
          <p:nvPr/>
        </p:nvSpPr>
        <p:spPr>
          <a:xfrm>
            <a:off x="335082" y="2547587"/>
            <a:ext cx="3548430" cy="3015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134707-D65B-4751-A2A0-03A1520F925D}"/>
              </a:ext>
            </a:extLst>
          </p:cNvPr>
          <p:cNvSpPr txBox="1"/>
          <p:nvPr/>
        </p:nvSpPr>
        <p:spPr>
          <a:xfrm>
            <a:off x="6745238" y="2513903"/>
            <a:ext cx="530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오브젝트가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이미 목적지</a:t>
            </a:r>
            <a:r>
              <a:rPr lang="ko-KR" altLang="en-US">
                <a:solidFill>
                  <a:schemeClr val="bg1"/>
                </a:solidFill>
              </a:rPr>
              <a:t>에 있는 경우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이동 실패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5F66406-F526-4A24-84D0-05632549CFC3}"/>
              </a:ext>
            </a:extLst>
          </p:cNvPr>
          <p:cNvSpPr/>
          <p:nvPr/>
        </p:nvSpPr>
        <p:spPr>
          <a:xfrm>
            <a:off x="333294" y="4109507"/>
            <a:ext cx="2027864" cy="785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F82592-E5AA-4CBB-B9F2-F3334BBEB1EC}"/>
              </a:ext>
            </a:extLst>
          </p:cNvPr>
          <p:cNvSpPr txBox="1"/>
          <p:nvPr/>
        </p:nvSpPr>
        <p:spPr>
          <a:xfrm>
            <a:off x="6743450" y="4170391"/>
            <a:ext cx="530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목적지까지의 거리와 이동 가능 거리를 비교해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목적지가 더 짧은</a:t>
            </a:r>
            <a:r>
              <a:rPr lang="ko-KR" altLang="en-US">
                <a:solidFill>
                  <a:schemeClr val="bg1"/>
                </a:solidFill>
              </a:rPr>
              <a:t> 경우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목적지로 바로 이동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17D5CB6-5932-45B2-B3F5-1FE153D8D349}"/>
              </a:ext>
            </a:extLst>
          </p:cNvPr>
          <p:cNvSpPr/>
          <p:nvPr/>
        </p:nvSpPr>
        <p:spPr>
          <a:xfrm>
            <a:off x="335183" y="5003550"/>
            <a:ext cx="3741965" cy="12653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57F9125-1316-44F2-94B0-493F59F4170B}"/>
              </a:ext>
            </a:extLst>
          </p:cNvPr>
          <p:cNvSpPr txBox="1"/>
          <p:nvPr/>
        </p:nvSpPr>
        <p:spPr>
          <a:xfrm>
            <a:off x="6745340" y="5453967"/>
            <a:ext cx="530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목적지가 더 긴 </a:t>
            </a:r>
            <a:r>
              <a:rPr lang="ko-KR" altLang="en-US">
                <a:solidFill>
                  <a:schemeClr val="bg1"/>
                </a:solidFill>
              </a:rPr>
              <a:t>경우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 이동 가능 거리만큼 이동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B95DC65-28EC-4FF2-B0F1-8F55325C5A0F}"/>
              </a:ext>
            </a:extLst>
          </p:cNvPr>
          <p:cNvCxnSpPr>
            <a:cxnSpLocks/>
            <a:stCxn id="17" idx="3"/>
            <a:endCxn id="53" idx="1"/>
          </p:cNvCxnSpPr>
          <p:nvPr/>
        </p:nvCxnSpPr>
        <p:spPr>
          <a:xfrm flipV="1">
            <a:off x="6454588" y="2180407"/>
            <a:ext cx="288862" cy="151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7F0482E-AC5B-45C9-AA43-FC6D1501C5A7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3883512" y="2698350"/>
            <a:ext cx="2861726" cy="219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C000F30-D213-4E0E-B28F-0025B16621B1}"/>
              </a:ext>
            </a:extLst>
          </p:cNvPr>
          <p:cNvCxnSpPr>
            <a:cxnSpLocks/>
            <a:stCxn id="63" idx="3"/>
            <a:endCxn id="66" idx="1"/>
          </p:cNvCxnSpPr>
          <p:nvPr/>
        </p:nvCxnSpPr>
        <p:spPr>
          <a:xfrm flipV="1">
            <a:off x="2361158" y="4493557"/>
            <a:ext cx="4382292" cy="8561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27ADCA1-E6E8-4913-977D-390A03E13319}"/>
              </a:ext>
            </a:extLst>
          </p:cNvPr>
          <p:cNvCxnSpPr>
            <a:cxnSpLocks/>
            <a:stCxn id="68" idx="3"/>
            <a:endCxn id="70" idx="1"/>
          </p:cNvCxnSpPr>
          <p:nvPr/>
        </p:nvCxnSpPr>
        <p:spPr>
          <a:xfrm>
            <a:off x="4077148" y="5636209"/>
            <a:ext cx="2668192" cy="242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52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A4F1547F-E39A-4D09-B75C-A8D9E25761B5}"/>
              </a:ext>
            </a:extLst>
          </p:cNvPr>
          <p:cNvSpPr/>
          <p:nvPr/>
        </p:nvSpPr>
        <p:spPr>
          <a:xfrm>
            <a:off x="6070852" y="4277466"/>
            <a:ext cx="5321737" cy="196286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AF5E0030-ED45-4FDD-97AB-536B1BE5BB48}"/>
              </a:ext>
            </a:extLst>
          </p:cNvPr>
          <p:cNvSpPr/>
          <p:nvPr/>
        </p:nvSpPr>
        <p:spPr>
          <a:xfrm>
            <a:off x="8573565" y="4491732"/>
            <a:ext cx="1418517" cy="802711"/>
          </a:xfrm>
          <a:custGeom>
            <a:avLst/>
            <a:gdLst>
              <a:gd name="connsiteX0" fmla="*/ 0 w 1454944"/>
              <a:gd name="connsiteY0" fmla="*/ 819150 h 819150"/>
              <a:gd name="connsiteX1" fmla="*/ 1454944 w 1454944"/>
              <a:gd name="connsiteY1" fmla="*/ 0 h 819150"/>
              <a:gd name="connsiteX2" fmla="*/ 571500 w 1454944"/>
              <a:gd name="connsiteY2" fmla="*/ 795338 h 819150"/>
              <a:gd name="connsiteX3" fmla="*/ 0 w 1454944"/>
              <a:gd name="connsiteY3" fmla="*/ 819150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944" h="819150">
                <a:moveTo>
                  <a:pt x="0" y="819150"/>
                </a:moveTo>
                <a:lnTo>
                  <a:pt x="1454944" y="0"/>
                </a:lnTo>
                <a:lnTo>
                  <a:pt x="571500" y="795338"/>
                </a:lnTo>
                <a:lnTo>
                  <a:pt x="0" y="81915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5C01E4E3-29DC-4455-9F6A-84C87FBD2DB3}"/>
              </a:ext>
            </a:extLst>
          </p:cNvPr>
          <p:cNvSpPr txBox="1">
            <a:spLocks/>
          </p:cNvSpPr>
          <p:nvPr/>
        </p:nvSpPr>
        <p:spPr>
          <a:xfrm>
            <a:off x="173254" y="981351"/>
            <a:ext cx="9271960" cy="810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클라이언트</a:t>
            </a:r>
            <a:r>
              <a:rPr lang="ko-KR" altLang="en-US" sz="1800" dirty="0">
                <a:solidFill>
                  <a:schemeClr val="bg1"/>
                </a:solidFill>
                <a:latin typeface="+mn-lt"/>
              </a:rPr>
              <a:t>는 </a:t>
            </a:r>
            <a:r>
              <a:rPr lang="ko-KR" alt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렌더링 루프에서</a:t>
            </a:r>
            <a:r>
              <a:rPr lang="ko-KR" altLang="en-US" sz="1800" dirty="0" smtClean="0">
                <a:solidFill>
                  <a:schemeClr val="bg1"/>
                </a:solidFill>
                <a:latin typeface="+mn-lt"/>
              </a:rPr>
              <a:t> 지속적으로 위치 업데이트</a:t>
            </a:r>
            <a:endParaRPr lang="en-US" altLang="ko-KR" sz="1800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레이턴시로</a:t>
            </a:r>
            <a:r>
              <a:rPr lang="ko-KR" altLang="en-US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인한 지연을 </a:t>
            </a:r>
            <a:r>
              <a:rPr lang="ko-KR" altLang="en-US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보간</a:t>
            </a:r>
            <a:r>
              <a:rPr lang="ko-KR" altLang="en-US" sz="1800" dirty="0" err="1">
                <a:solidFill>
                  <a:schemeClr val="bg1"/>
                </a:solidFill>
                <a:latin typeface="+mn-lt"/>
              </a:rPr>
              <a:t>하기</a:t>
            </a:r>
            <a:r>
              <a:rPr lang="ko-KR" altLang="en-US" sz="1800" dirty="0">
                <a:solidFill>
                  <a:schemeClr val="bg1"/>
                </a:solidFill>
                <a:latin typeface="+mn-lt"/>
              </a:rPr>
              <a:t> 위해</a:t>
            </a:r>
            <a:r>
              <a:rPr lang="en-US" altLang="ko-KR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일정 범위의 오차 허용</a:t>
            </a:r>
            <a:endParaRPr lang="en-US" altLang="ko-KR" sz="1800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248A463-B34D-4454-BB4E-D05A01661E51}"/>
              </a:ext>
            </a:extLst>
          </p:cNvPr>
          <p:cNvGrpSpPr/>
          <p:nvPr/>
        </p:nvGrpSpPr>
        <p:grpSpPr>
          <a:xfrm>
            <a:off x="387083" y="2360792"/>
            <a:ext cx="5048250" cy="3714750"/>
            <a:chOff x="333293" y="2231696"/>
            <a:chExt cx="5048250" cy="37147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2E27C42-EAE1-4B0B-A9C6-AB886DC40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293" y="2231696"/>
              <a:ext cx="5048250" cy="371475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902DD66-4ADC-4DC4-A326-F6D5BC6D408B}"/>
                </a:ext>
              </a:extLst>
            </p:cNvPr>
            <p:cNvSpPr txBox="1"/>
            <p:nvPr/>
          </p:nvSpPr>
          <p:spPr>
            <a:xfrm>
              <a:off x="1710464" y="5594598"/>
              <a:ext cx="3671079" cy="3385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클라이언트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Object::Update_position()</a:t>
              </a:r>
              <a:endPara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35A22A-3ACC-4DC3-B19B-DD6556D658B5}"/>
              </a:ext>
            </a:extLst>
          </p:cNvPr>
          <p:cNvSpPr/>
          <p:nvPr/>
        </p:nvSpPr>
        <p:spPr>
          <a:xfrm>
            <a:off x="462582" y="2408105"/>
            <a:ext cx="4152450" cy="2167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EEAA3A-449C-47BF-A546-6BC1E9BB17EE}"/>
              </a:ext>
            </a:extLst>
          </p:cNvPr>
          <p:cNvSpPr txBox="1"/>
          <p:nvPr/>
        </p:nvSpPr>
        <p:spPr>
          <a:xfrm>
            <a:off x="5733834" y="2338126"/>
            <a:ext cx="6178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최대 허용 오차 </a:t>
            </a:r>
            <a:r>
              <a:rPr lang="en-US" altLang="ko-KR">
                <a:solidFill>
                  <a:schemeClr val="bg1"/>
                </a:solidFill>
              </a:rPr>
              <a:t>:</a:t>
            </a:r>
            <a:r>
              <a:rPr lang="ko-KR" altLang="en-US">
                <a:solidFill>
                  <a:schemeClr val="bg1"/>
                </a:solidFill>
              </a:rPr>
              <a:t> 서버의 업데이트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두번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(500ms * 2)</a:t>
            </a:r>
            <a:r>
              <a:rPr lang="ko-KR" altLang="en-US">
                <a:solidFill>
                  <a:schemeClr val="bg1"/>
                </a:solidFill>
              </a:rPr>
              <a:t>으로 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		  </a:t>
            </a:r>
            <a:r>
              <a:rPr lang="ko-KR" altLang="en-US">
                <a:solidFill>
                  <a:schemeClr val="bg1"/>
                </a:solidFill>
              </a:rPr>
              <a:t>오브젝트가 이동할 수 있는 최대 거리</a:t>
            </a:r>
            <a:r>
              <a:rPr lang="en-US" altLang="ko-KR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277D261-66C1-4252-8438-063FCA1249FD}"/>
              </a:ext>
            </a:extLst>
          </p:cNvPr>
          <p:cNvSpPr/>
          <p:nvPr/>
        </p:nvSpPr>
        <p:spPr>
          <a:xfrm>
            <a:off x="462582" y="3613511"/>
            <a:ext cx="4152450" cy="7218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01A870-E7D5-4110-8714-E0F4C5D1A569}"/>
              </a:ext>
            </a:extLst>
          </p:cNvPr>
          <p:cNvSpPr txBox="1"/>
          <p:nvPr/>
        </p:nvSpPr>
        <p:spPr>
          <a:xfrm>
            <a:off x="5733834" y="3791390"/>
            <a:ext cx="586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허용 오차를 넘으면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서버의 오브젝트 좌표</a:t>
            </a:r>
            <a:r>
              <a:rPr lang="ko-KR" altLang="en-US">
                <a:solidFill>
                  <a:schemeClr val="bg1"/>
                </a:solidFill>
              </a:rPr>
              <a:t>로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강제 이동</a:t>
            </a:r>
            <a:endParaRPr lang="en-US" altLang="ko-KR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7C990D6-CBA7-46A1-B2D8-E2E31DA9D3B5}"/>
              </a:ext>
            </a:extLst>
          </p:cNvPr>
          <p:cNvSpPr/>
          <p:nvPr/>
        </p:nvSpPr>
        <p:spPr>
          <a:xfrm>
            <a:off x="462582" y="3244533"/>
            <a:ext cx="3130474" cy="2167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2EEF1B-71EC-4E1F-BE7A-82FCA33C274A}"/>
              </a:ext>
            </a:extLst>
          </p:cNvPr>
          <p:cNvSpPr txBox="1"/>
          <p:nvPr/>
        </p:nvSpPr>
        <p:spPr>
          <a:xfrm>
            <a:off x="5733833" y="3175435"/>
            <a:ext cx="524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오브젝트의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좌표와 클라이언트 좌표의 거리</a:t>
            </a:r>
            <a:endParaRPr lang="en-US" altLang="ko-KR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D6C0ADD-4B67-48DA-8C09-C8AB10175C49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247194" y="5663802"/>
            <a:ext cx="4562233" cy="1882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845F5C-9D2C-44D5-9216-4B28CB51AA7E}"/>
              </a:ext>
            </a:extLst>
          </p:cNvPr>
          <p:cNvSpPr txBox="1"/>
          <p:nvPr/>
        </p:nvSpPr>
        <p:spPr>
          <a:xfrm>
            <a:off x="10809427" y="55099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/>
                </a:solidFill>
              </a:rPr>
              <a:t>시간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319F86F-E260-4BC4-A6DF-24DFF4579731}"/>
              </a:ext>
            </a:extLst>
          </p:cNvPr>
          <p:cNvCxnSpPr>
            <a:cxnSpLocks/>
          </p:cNvCxnSpPr>
          <p:nvPr/>
        </p:nvCxnSpPr>
        <p:spPr>
          <a:xfrm flipV="1">
            <a:off x="8476203" y="5704413"/>
            <a:ext cx="87770" cy="11122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15C8C71-7134-4890-BC5D-F0DADCF18E19}"/>
              </a:ext>
            </a:extLst>
          </p:cNvPr>
          <p:cNvSpPr txBox="1"/>
          <p:nvPr/>
        </p:nvSpPr>
        <p:spPr>
          <a:xfrm>
            <a:off x="6218627" y="5762373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이동 패킷 송신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14828E3-E3B5-4C1E-BF12-A698CC01D803}"/>
              </a:ext>
            </a:extLst>
          </p:cNvPr>
          <p:cNvCxnSpPr>
            <a:cxnSpLocks/>
          </p:cNvCxnSpPr>
          <p:nvPr/>
        </p:nvCxnSpPr>
        <p:spPr>
          <a:xfrm flipH="1" flipV="1">
            <a:off x="9145755" y="5704413"/>
            <a:ext cx="91720" cy="13764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3C472C9-109E-4CFD-AD94-F96C52BD9FAA}"/>
              </a:ext>
            </a:extLst>
          </p:cNvPr>
          <p:cNvSpPr txBox="1"/>
          <p:nvPr/>
        </p:nvSpPr>
        <p:spPr>
          <a:xfrm>
            <a:off x="9103890" y="5787711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서버 이동 패킷 수신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AC1CBDB-3970-4883-AF8C-A94C632CCE05}"/>
              </a:ext>
            </a:extLst>
          </p:cNvPr>
          <p:cNvCxnSpPr>
            <a:cxnSpLocks/>
          </p:cNvCxnSpPr>
          <p:nvPr/>
        </p:nvCxnSpPr>
        <p:spPr>
          <a:xfrm flipV="1">
            <a:off x="6511510" y="5315237"/>
            <a:ext cx="2043158" cy="8958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BA99DBB-F12D-471D-A005-3C56698162A2}"/>
              </a:ext>
            </a:extLst>
          </p:cNvPr>
          <p:cNvCxnSpPr>
            <a:cxnSpLocks/>
          </p:cNvCxnSpPr>
          <p:nvPr/>
        </p:nvCxnSpPr>
        <p:spPr>
          <a:xfrm flipV="1">
            <a:off x="8548361" y="4436215"/>
            <a:ext cx="1522775" cy="851389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C5CED5D-3EB2-49DD-975D-87300577B7B7}"/>
              </a:ext>
            </a:extLst>
          </p:cNvPr>
          <p:cNvCxnSpPr>
            <a:cxnSpLocks/>
          </p:cNvCxnSpPr>
          <p:nvPr/>
        </p:nvCxnSpPr>
        <p:spPr>
          <a:xfrm flipV="1">
            <a:off x="6511510" y="5287604"/>
            <a:ext cx="2634245" cy="117221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B0360C2-6A4C-4FB7-BC2A-9D678F3A6A19}"/>
              </a:ext>
            </a:extLst>
          </p:cNvPr>
          <p:cNvCxnSpPr>
            <a:cxnSpLocks/>
          </p:cNvCxnSpPr>
          <p:nvPr/>
        </p:nvCxnSpPr>
        <p:spPr>
          <a:xfrm flipV="1">
            <a:off x="9145755" y="4436214"/>
            <a:ext cx="925381" cy="839607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02785EB-21B3-43C4-822C-8E4D2DED4AE0}"/>
              </a:ext>
            </a:extLst>
          </p:cNvPr>
          <p:cNvSpPr txBox="1"/>
          <p:nvPr/>
        </p:nvSpPr>
        <p:spPr>
          <a:xfrm>
            <a:off x="9215955" y="5360491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이동 경로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55F132-618E-41A6-A4B6-7F114B810ED6}"/>
              </a:ext>
            </a:extLst>
          </p:cNvPr>
          <p:cNvSpPr txBox="1"/>
          <p:nvPr/>
        </p:nvSpPr>
        <p:spPr>
          <a:xfrm>
            <a:off x="9215955" y="5141473"/>
            <a:ext cx="1678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2">
                    <a:lumMod val="60000"/>
                    <a:lumOff val="40000"/>
                  </a:schemeClr>
                </a:solidFill>
              </a:rPr>
              <a:t>서버 이동 경로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433F817-469A-4CF1-8860-D6419A06D7F7}"/>
              </a:ext>
            </a:extLst>
          </p:cNvPr>
          <p:cNvCxnSpPr>
            <a:cxnSpLocks/>
          </p:cNvCxnSpPr>
          <p:nvPr/>
        </p:nvCxnSpPr>
        <p:spPr>
          <a:xfrm flipH="1" flipV="1">
            <a:off x="8548361" y="5326171"/>
            <a:ext cx="6307" cy="3466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B8E872A-3EB4-4572-81A7-C0F8F4E60196}"/>
              </a:ext>
            </a:extLst>
          </p:cNvPr>
          <p:cNvCxnSpPr>
            <a:cxnSpLocks/>
          </p:cNvCxnSpPr>
          <p:nvPr/>
        </p:nvCxnSpPr>
        <p:spPr>
          <a:xfrm flipV="1">
            <a:off x="9145755" y="5315237"/>
            <a:ext cx="1" cy="3575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EF62F37-F919-4A7C-AB15-1CE2425105DB}"/>
              </a:ext>
            </a:extLst>
          </p:cNvPr>
          <p:cNvSpPr txBox="1"/>
          <p:nvPr/>
        </p:nvSpPr>
        <p:spPr>
          <a:xfrm>
            <a:off x="6340110" y="43783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결과</a:t>
            </a: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573FF21-A1DF-4625-84B7-1D0641D511A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615032" y="2516488"/>
            <a:ext cx="1118801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BA9798D-D2D1-4D71-9F3C-D39C666D8C4F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3593056" y="3352916"/>
            <a:ext cx="2140777" cy="718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17C718F-8AB7-42CF-94F9-91A7AC94D977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4615032" y="3974423"/>
            <a:ext cx="1118802" cy="163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DEEBC1C-A7A7-4194-8BE3-C5E82AFF6DF3}"/>
              </a:ext>
            </a:extLst>
          </p:cNvPr>
          <p:cNvSpPr txBox="1"/>
          <p:nvPr/>
        </p:nvSpPr>
        <p:spPr>
          <a:xfrm>
            <a:off x="9191615" y="4770710"/>
            <a:ext cx="1678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6">
                    <a:lumMod val="60000"/>
                    <a:lumOff val="40000"/>
                  </a:schemeClr>
                </a:solidFill>
              </a:rPr>
              <a:t>허용 오차</a:t>
            </a:r>
          </a:p>
        </p:txBody>
      </p:sp>
    </p:spTree>
    <p:extLst>
      <p:ext uri="{BB962C8B-B14F-4D97-AF65-F5344CB8AC3E}">
        <p14:creationId xmlns:p14="http://schemas.microsoft.com/office/powerpoint/2010/main" val="394722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5C01E4E3-29DC-4455-9F6A-84C87FBD2DB3}"/>
              </a:ext>
            </a:extLst>
          </p:cNvPr>
          <p:cNvSpPr txBox="1">
            <a:spLocks/>
          </p:cNvSpPr>
          <p:nvPr/>
        </p:nvSpPr>
        <p:spPr>
          <a:xfrm>
            <a:off x="173254" y="981351"/>
            <a:ext cx="11455762" cy="4109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오브젝트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는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1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보다 작거나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, 4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보다 큰 높이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로 이동할 수 없음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870432-8175-442C-A1BD-FF106026B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72" y="1937371"/>
            <a:ext cx="5278244" cy="330044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EBFA34E-ACF2-4CA4-AE01-45DF32444660}"/>
              </a:ext>
            </a:extLst>
          </p:cNvPr>
          <p:cNvSpPr txBox="1"/>
          <p:nvPr/>
        </p:nvSpPr>
        <p:spPr>
          <a:xfrm>
            <a:off x="3114357" y="3190214"/>
            <a:ext cx="554717" cy="533236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600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D77A9AD1-8FE0-4865-BD86-73745B2A5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939" y="3848686"/>
            <a:ext cx="2312082" cy="2233698"/>
          </a:xfrm>
          <a:prstGeom prst="rect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F67D278-9952-465B-BC8B-6E48F46DF53B}"/>
              </a:ext>
            </a:extLst>
          </p:cNvPr>
          <p:cNvSpPr txBox="1"/>
          <p:nvPr/>
        </p:nvSpPr>
        <p:spPr>
          <a:xfrm>
            <a:off x="2841269" y="4353569"/>
            <a:ext cx="1200808" cy="1103593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4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FABFD55-5DE0-47D7-B656-1E9F4F7F6A11}"/>
              </a:ext>
            </a:extLst>
          </p:cNvPr>
          <p:cNvSpPr/>
          <p:nvPr/>
        </p:nvSpPr>
        <p:spPr>
          <a:xfrm>
            <a:off x="4063395" y="4123219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5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3184B91-CA68-4F46-8C64-C5C10A2DAAC9}"/>
              </a:ext>
            </a:extLst>
          </p:cNvPr>
          <p:cNvSpPr/>
          <p:nvPr/>
        </p:nvSpPr>
        <p:spPr>
          <a:xfrm>
            <a:off x="2588922" y="4125022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6BE53C4-7BE1-479D-91A4-74D9E3D8E679}"/>
              </a:ext>
            </a:extLst>
          </p:cNvPr>
          <p:cNvSpPr/>
          <p:nvPr/>
        </p:nvSpPr>
        <p:spPr>
          <a:xfrm>
            <a:off x="2644775" y="5474470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02B62BC-859E-4CC9-97F1-A2619027960F}"/>
              </a:ext>
            </a:extLst>
          </p:cNvPr>
          <p:cNvSpPr/>
          <p:nvPr/>
        </p:nvSpPr>
        <p:spPr>
          <a:xfrm>
            <a:off x="4047936" y="5454556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BA33BE5-95E9-4B8E-912D-E9D0FACD8ECB}"/>
              </a:ext>
            </a:extLst>
          </p:cNvPr>
          <p:cNvCxnSpPr>
            <a:cxnSpLocks/>
          </p:cNvCxnSpPr>
          <p:nvPr/>
        </p:nvCxnSpPr>
        <p:spPr>
          <a:xfrm>
            <a:off x="3172638" y="4341506"/>
            <a:ext cx="0" cy="111305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6853F90-4FFF-4A61-BB97-77BF39C59F59}"/>
              </a:ext>
            </a:extLst>
          </p:cNvPr>
          <p:cNvCxnSpPr>
            <a:cxnSpLocks/>
          </p:cNvCxnSpPr>
          <p:nvPr/>
        </p:nvCxnSpPr>
        <p:spPr>
          <a:xfrm>
            <a:off x="2841269" y="5202113"/>
            <a:ext cx="122212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0CD84BC-7F8C-48B6-830A-9F5EED058F54}"/>
              </a:ext>
            </a:extLst>
          </p:cNvPr>
          <p:cNvSpPr/>
          <p:nvPr/>
        </p:nvSpPr>
        <p:spPr>
          <a:xfrm flipH="1" flipV="1">
            <a:off x="3112271" y="5152083"/>
            <a:ext cx="120736" cy="1217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9D23F-BFEB-44F4-8648-F807E5E08CA6}"/>
              </a:ext>
            </a:extLst>
          </p:cNvPr>
          <p:cNvSpPr txBox="1"/>
          <p:nvPr/>
        </p:nvSpPr>
        <p:spPr>
          <a:xfrm>
            <a:off x="3179935" y="4837053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4.1</a:t>
            </a:r>
            <a:endParaRPr lang="ko-KR" altLang="en-US" sz="160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A8FD3CD-04A5-4534-94CB-A8835B613FB7}"/>
              </a:ext>
            </a:extLst>
          </p:cNvPr>
          <p:cNvCxnSpPr>
            <a:cxnSpLocks/>
          </p:cNvCxnSpPr>
          <p:nvPr/>
        </p:nvCxnSpPr>
        <p:spPr>
          <a:xfrm flipV="1">
            <a:off x="2835410" y="5227059"/>
            <a:ext cx="337228" cy="220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36069F5-4DA2-4A5D-8296-17118D6BE531}"/>
              </a:ext>
            </a:extLst>
          </p:cNvPr>
          <p:cNvSpPr txBox="1"/>
          <p:nvPr/>
        </p:nvSpPr>
        <p:spPr>
          <a:xfrm>
            <a:off x="3402222" y="5704594"/>
            <a:ext cx="114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</a:rPr>
              <a:t>이동 불가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810708C-B9E2-46FD-B7F7-2557D6A41004}"/>
              </a:ext>
            </a:extLst>
          </p:cNvPr>
          <p:cNvCxnSpPr>
            <a:cxnSpLocks/>
          </p:cNvCxnSpPr>
          <p:nvPr/>
        </p:nvCxnSpPr>
        <p:spPr>
          <a:xfrm flipH="1">
            <a:off x="2255939" y="3190214"/>
            <a:ext cx="856332" cy="611043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83C5A6A7-4A61-47FF-9C47-65EDFEF75793}"/>
              </a:ext>
            </a:extLst>
          </p:cNvPr>
          <p:cNvCxnSpPr>
            <a:cxnSpLocks/>
          </p:cNvCxnSpPr>
          <p:nvPr/>
        </p:nvCxnSpPr>
        <p:spPr>
          <a:xfrm>
            <a:off x="3669075" y="3190214"/>
            <a:ext cx="898946" cy="611043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EB2C654C-A8F8-451D-91EC-DBDA88013816}"/>
              </a:ext>
            </a:extLst>
          </p:cNvPr>
          <p:cNvCxnSpPr>
            <a:cxnSpLocks/>
          </p:cNvCxnSpPr>
          <p:nvPr/>
        </p:nvCxnSpPr>
        <p:spPr>
          <a:xfrm>
            <a:off x="3669074" y="3723450"/>
            <a:ext cx="45676" cy="7780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E31E1533-986A-427B-A2D8-8BB7AB680592}"/>
              </a:ext>
            </a:extLst>
          </p:cNvPr>
          <p:cNvCxnSpPr>
            <a:cxnSpLocks/>
          </p:cNvCxnSpPr>
          <p:nvPr/>
        </p:nvCxnSpPr>
        <p:spPr>
          <a:xfrm flipH="1">
            <a:off x="3067050" y="3723450"/>
            <a:ext cx="45221" cy="135994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BD29AF3-CC11-4E3C-ACD6-9DFD1C811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549" y="3271314"/>
            <a:ext cx="5372100" cy="2676525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23621E6-CB22-4D6B-BB06-5745F435E063}"/>
              </a:ext>
            </a:extLst>
          </p:cNvPr>
          <p:cNvCxnSpPr>
            <a:cxnSpLocks/>
            <a:stCxn id="3" idx="1"/>
            <a:endCxn id="69" idx="2"/>
          </p:cNvCxnSpPr>
          <p:nvPr/>
        </p:nvCxnSpPr>
        <p:spPr>
          <a:xfrm flipH="1">
            <a:off x="3233007" y="4609577"/>
            <a:ext cx="3160542" cy="603391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lgDashDot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9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B0CD2BD2-61F9-456D-B924-94E5DB4C7945}"/>
              </a:ext>
            </a:extLst>
          </p:cNvPr>
          <p:cNvSpPr txBox="1">
            <a:spLocks/>
          </p:cNvSpPr>
          <p:nvPr/>
        </p:nvSpPr>
        <p:spPr>
          <a:xfrm>
            <a:off x="119464" y="973721"/>
            <a:ext cx="7292555" cy="745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Timer_Manager::Process_Move()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에서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이동 이벤트 실행</a:t>
            </a:r>
            <a:endParaRPr lang="en-US" altLang="ko-KR" sz="180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Server::Process_Move()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에서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오브젝트 이동</a:t>
            </a:r>
            <a:endParaRPr lang="en-US" altLang="ko-KR" sz="1800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7F1B17EC-F986-4991-95A0-2212ED4A6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16" y="2478829"/>
            <a:ext cx="6172200" cy="23145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0583FAC-9B47-4A29-8E4D-2032CED9634D}"/>
              </a:ext>
            </a:extLst>
          </p:cNvPr>
          <p:cNvSpPr txBox="1"/>
          <p:nvPr/>
        </p:nvSpPr>
        <p:spPr>
          <a:xfrm>
            <a:off x="253616" y="2045114"/>
            <a:ext cx="301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accent4">
                    <a:lumMod val="60000"/>
                    <a:lumOff val="40000"/>
                  </a:schemeClr>
                </a:solidFill>
              </a:rPr>
              <a:t>Timer_Manager::Process()</a:t>
            </a:r>
            <a:endParaRPr lang="ko-KR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683F5F-2AB2-46AC-A313-CCBDE06DE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71" y="3902136"/>
            <a:ext cx="5177892" cy="191130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E8CD3F3-8575-41D0-BE31-2697391C2D93}"/>
              </a:ext>
            </a:extLst>
          </p:cNvPr>
          <p:cNvSpPr txBox="1"/>
          <p:nvPr/>
        </p:nvSpPr>
        <p:spPr>
          <a:xfrm>
            <a:off x="2645053" y="6032045"/>
            <a:ext cx="202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IOCP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패킷 추가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C88DE5F-63DD-4B60-8FBD-8AA3B2FFCCD3}"/>
              </a:ext>
            </a:extLst>
          </p:cNvPr>
          <p:cNvCxnSpPr>
            <a:cxnSpLocks/>
            <a:stCxn id="54" idx="2"/>
            <a:endCxn id="50" idx="0"/>
          </p:cNvCxnSpPr>
          <p:nvPr/>
        </p:nvCxnSpPr>
        <p:spPr>
          <a:xfrm>
            <a:off x="3659436" y="5592987"/>
            <a:ext cx="0" cy="439058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62C37F1-A82E-464D-BB6D-49D2E4CEEC3F}"/>
              </a:ext>
            </a:extLst>
          </p:cNvPr>
          <p:cNvSpPr/>
          <p:nvPr/>
        </p:nvSpPr>
        <p:spPr>
          <a:xfrm>
            <a:off x="1549342" y="4721618"/>
            <a:ext cx="4220188" cy="8713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E6490356-6E81-4420-BC8C-844FE7E92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426" y="2478829"/>
            <a:ext cx="5113958" cy="2956928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2B64D55-BFC5-46AB-B692-FC301C20F68A}"/>
              </a:ext>
            </a:extLst>
          </p:cNvPr>
          <p:cNvCxnSpPr>
            <a:cxnSpLocks/>
            <a:stCxn id="54" idx="3"/>
            <a:endCxn id="39" idx="1"/>
          </p:cNvCxnSpPr>
          <p:nvPr/>
        </p:nvCxnSpPr>
        <p:spPr>
          <a:xfrm flipV="1">
            <a:off x="5769530" y="3495025"/>
            <a:ext cx="1620972" cy="1662278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115A2A-76E8-4D58-B048-169FDEEF7462}"/>
              </a:ext>
            </a:extLst>
          </p:cNvPr>
          <p:cNvSpPr/>
          <p:nvPr/>
        </p:nvSpPr>
        <p:spPr>
          <a:xfrm>
            <a:off x="7390502" y="3391854"/>
            <a:ext cx="4526365" cy="2063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B945E7-FC20-4A4C-BA9B-54FEF6FE4A63}"/>
              </a:ext>
            </a:extLst>
          </p:cNvPr>
          <p:cNvSpPr txBox="1"/>
          <p:nvPr/>
        </p:nvSpPr>
        <p:spPr>
          <a:xfrm>
            <a:off x="6824426" y="1983441"/>
            <a:ext cx="193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Server::Process()</a:t>
            </a:r>
            <a:endParaRPr lang="ko-KR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BB87C73-ECEB-4630-A2EA-3B980F3B3454}"/>
              </a:ext>
            </a:extLst>
          </p:cNvPr>
          <p:cNvSpPr/>
          <p:nvPr/>
        </p:nvSpPr>
        <p:spPr>
          <a:xfrm>
            <a:off x="7725260" y="4752285"/>
            <a:ext cx="3625254" cy="2063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5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61031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동기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DDDE04A-4A9D-43BE-953B-6EBEAA04094C}"/>
              </a:ext>
            </a:extLst>
          </p:cNvPr>
          <p:cNvGrpSpPr/>
          <p:nvPr/>
        </p:nvGrpSpPr>
        <p:grpSpPr>
          <a:xfrm>
            <a:off x="269842" y="1790701"/>
            <a:ext cx="11606600" cy="4132188"/>
            <a:chOff x="7262319" y="3037870"/>
            <a:chExt cx="8785180" cy="3874015"/>
          </a:xfrm>
        </p:grpSpPr>
        <p:sp>
          <p:nvSpPr>
            <p:cNvPr id="23" name="제목 1">
              <a:extLst>
                <a:ext uri="{FF2B5EF4-FFF2-40B4-BE49-F238E27FC236}">
                  <a16:creationId xmlns:a16="http://schemas.microsoft.com/office/drawing/2014/main" id="{C8648868-1C7F-4867-94B0-2FBE62F10566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037870"/>
              <a:ext cx="8747909" cy="38740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대학교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학년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때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멀티스레드에서 동작하는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자료구조를 구현해보는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lang="ko-KR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 </a:t>
              </a:r>
              <a:r>
                <a:rPr lang="ko-KR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프로그래밍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강의를</a:t>
              </a:r>
              <a:r>
                <a:rPr lang="ko-KR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수강하면서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처음으로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</a:t>
              </a:r>
              <a:r>
                <a:rPr lang="ko-KR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접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하게 되었습니다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 강의에서의 자료구조는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ABA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문제를 해결하기위해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메모리를 해제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(delete)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 않았고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이로인해 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누수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발생했습니다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이후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누수를 방지하는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Hazard Pointer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나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EBR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같은 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관리 시스템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알게되었지만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이러한 메모리 관리 시스템을 사용했을때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알고리즘에서 메모리를 신경써야하는 번거로움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오류 발생의 원인을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찾는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것에 어려움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느꼈습니다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결국 </a:t>
              </a:r>
              <a:r>
                <a:rPr lang="en-US" altLang="ko-KR" sz="1800" b="1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800" b="1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알고리즘을 이용해 메모리를 쉽게 관리하는 </a:t>
              </a:r>
              <a:r>
                <a:rPr lang="ko-KR" altLang="en-US" sz="1800" b="1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방법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필요하다 생각하게 되었고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싱글스레드에서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동작하는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C++11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개선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shared_ptr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구현하게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되었습니다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04A776D-4002-4BCC-AB0E-B1981232F5D2}"/>
                </a:ext>
              </a:extLst>
            </p:cNvPr>
            <p:cNvSpPr/>
            <p:nvPr/>
          </p:nvSpPr>
          <p:spPr>
            <a:xfrm>
              <a:off x="7262319" y="3037871"/>
              <a:ext cx="39808" cy="387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94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7AA2AAD-B7B8-461C-A9ED-55F84E200CDF}"/>
              </a:ext>
            </a:extLst>
          </p:cNvPr>
          <p:cNvSpPr/>
          <p:nvPr/>
        </p:nvSpPr>
        <p:spPr>
          <a:xfrm>
            <a:off x="5668089" y="1001798"/>
            <a:ext cx="6350649" cy="301257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E7EFA8B4-1819-43E2-91B9-91B9B1B8C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94" y="1922663"/>
            <a:ext cx="5189864" cy="384638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6B945E7-FC20-4A4C-BA9B-54FEF6FE4A63}"/>
              </a:ext>
            </a:extLst>
          </p:cNvPr>
          <p:cNvSpPr txBox="1"/>
          <p:nvPr/>
        </p:nvSpPr>
        <p:spPr>
          <a:xfrm>
            <a:off x="310317" y="1551087"/>
            <a:ext cx="265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Server::Process_Move()</a:t>
            </a:r>
            <a:endParaRPr lang="ko-KR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29D724-C3A2-4AA3-90B1-BBDF130D6B3B}"/>
              </a:ext>
            </a:extLst>
          </p:cNvPr>
          <p:cNvSpPr txBox="1"/>
          <p:nvPr/>
        </p:nvSpPr>
        <p:spPr>
          <a:xfrm>
            <a:off x="6280424" y="1060194"/>
            <a:ext cx="510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>
                <a:solidFill>
                  <a:schemeClr val="bg1"/>
                </a:solidFill>
                <a:latin typeface="+mn-lt"/>
              </a:rPr>
              <a:t>Near_set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을 </a:t>
            </a:r>
            <a:r>
              <a:rPr lang="ko-KR" altLang="en-US">
                <a:solidFill>
                  <a:schemeClr val="bg1"/>
                </a:solidFill>
              </a:rPr>
              <a:t>수정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하기 위한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p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air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vector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77A4D50-D69D-4130-8A46-AF4DDCCCEEB9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3419061" y="2508084"/>
            <a:ext cx="2249028" cy="771829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0C2575-C075-405A-904B-78DA5B2931FA}"/>
              </a:ext>
            </a:extLst>
          </p:cNvPr>
          <p:cNvSpPr txBox="1"/>
          <p:nvPr/>
        </p:nvSpPr>
        <p:spPr>
          <a:xfrm>
            <a:off x="6369529" y="2421432"/>
            <a:ext cx="5395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-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 RM_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CLIENT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_x </a:t>
            </a:r>
            <a:r>
              <a:rPr lang="en-US" altLang="ko-KR">
                <a:solidFill>
                  <a:schemeClr val="bg1"/>
                </a:solidFill>
              </a:rPr>
              <a:t>: </a:t>
            </a:r>
            <a:r>
              <a:rPr lang="ko-KR" altLang="en-US">
                <a:solidFill>
                  <a:schemeClr val="bg1"/>
                </a:solidFill>
              </a:rPr>
              <a:t>클라이언트 오브젝트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-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 RM_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NPC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_x </a:t>
            </a:r>
            <a:r>
              <a:rPr lang="en-US" altLang="ko-KR">
                <a:solidFill>
                  <a:schemeClr val="bg1"/>
                </a:solidFill>
              </a:rPr>
              <a:t>: NPC </a:t>
            </a:r>
            <a:r>
              <a:rPr lang="ko-KR" altLang="en-US">
                <a:solidFill>
                  <a:schemeClr val="bg1"/>
                </a:solidFill>
              </a:rPr>
              <a:t>오브젝트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800">
                <a:solidFill>
                  <a:schemeClr val="bg1"/>
                </a:solidFill>
                <a:latin typeface="+mn-lt"/>
              </a:rPr>
              <a:t>-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RM_x_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SIGHT_IN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시야에 들어오는 오브젝트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r>
              <a:rPr lang="en-US" altLang="ko-KR">
                <a:solidFill>
                  <a:schemeClr val="bg1"/>
                </a:solidFill>
              </a:rPr>
              <a:t>-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 RM_x_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SIGHT_OUT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: </a:t>
            </a:r>
            <a:r>
              <a:rPr lang="ko-KR" altLang="en-US">
                <a:solidFill>
                  <a:schemeClr val="bg1"/>
                </a:solidFill>
              </a:rPr>
              <a:t>시야에서 나가는 오브젝트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-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 RM_x_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NEAR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: </a:t>
            </a:r>
            <a:r>
              <a:rPr lang="ko-KR" altLang="en-US">
                <a:solidFill>
                  <a:schemeClr val="bg1"/>
                </a:solidFill>
              </a:rPr>
              <a:t>인접한 오브젝트</a:t>
            </a:r>
            <a:endParaRPr lang="en-US" altLang="ko-KR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8A4E77-105E-428F-82F1-7C387A554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249" y="1605318"/>
            <a:ext cx="5867400" cy="2095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327505-2684-4521-93C6-6F7F972B3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911" y="1920419"/>
            <a:ext cx="5934075" cy="438150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73D7E0FB-37DF-4C3C-8FC4-ECA5ACFD76ED}"/>
              </a:ext>
            </a:extLst>
          </p:cNvPr>
          <p:cNvGrpSpPr/>
          <p:nvPr/>
        </p:nvGrpSpPr>
        <p:grpSpPr>
          <a:xfrm>
            <a:off x="4627864" y="5023382"/>
            <a:ext cx="7299980" cy="1693012"/>
            <a:chOff x="4498006" y="4968851"/>
            <a:chExt cx="7299980" cy="1693012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47AE64BB-9B31-4E51-A26C-0A787D0A4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98006" y="4968851"/>
              <a:ext cx="7299980" cy="16930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9AFDF845-6402-47B0-9A05-A3A80BAB2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08231" y="6294591"/>
              <a:ext cx="3522560" cy="18204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E1683BB-2289-4D61-B976-8A1C84F310A8}"/>
              </a:ext>
            </a:extLst>
          </p:cNvPr>
          <p:cNvSpPr txBox="1"/>
          <p:nvPr/>
        </p:nvSpPr>
        <p:spPr>
          <a:xfrm>
            <a:off x="6428696" y="4653488"/>
            <a:ext cx="508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다음 </a:t>
            </a:r>
            <a:r>
              <a:rPr lang="en-US" altLang="ko-KR">
                <a:solidFill>
                  <a:schemeClr val="bg1"/>
                </a:solidFill>
              </a:rPr>
              <a:t>(500ms</a:t>
            </a:r>
            <a:r>
              <a:rPr lang="ko-KR" altLang="en-US">
                <a:solidFill>
                  <a:schemeClr val="bg1"/>
                </a:solidFill>
              </a:rPr>
              <a:t> 이후</a:t>
            </a:r>
            <a:r>
              <a:rPr lang="en-US" altLang="ko-KR">
                <a:solidFill>
                  <a:schemeClr val="bg1"/>
                </a:solidFill>
              </a:rPr>
              <a:t>)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오브젝트 이동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이벤트 생성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B934AA5-2D4F-40D5-9ED2-47A965A804FF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630136" y="3805811"/>
            <a:ext cx="2798560" cy="103234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FDF5857-FFED-4859-BEB8-A7C5DEB82AC5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3866322" y="3599949"/>
            <a:ext cx="2605159" cy="768989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95F07E0-97E6-4899-8B3F-EF4A1288ABBF}"/>
              </a:ext>
            </a:extLst>
          </p:cNvPr>
          <p:cNvSpPr txBox="1"/>
          <p:nvPr/>
        </p:nvSpPr>
        <p:spPr>
          <a:xfrm>
            <a:off x="4044785" y="3482723"/>
            <a:ext cx="1272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이동 가능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52B6AB-8A19-4162-93C0-411228F306B3}"/>
              </a:ext>
            </a:extLst>
          </p:cNvPr>
          <p:cNvSpPr txBox="1"/>
          <p:nvPr/>
        </p:nvSpPr>
        <p:spPr>
          <a:xfrm>
            <a:off x="1238832" y="4398005"/>
            <a:ext cx="1272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이동 불가능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CA2920B-9699-4CBC-AFDC-2036E8B95D06}"/>
              </a:ext>
            </a:extLst>
          </p:cNvPr>
          <p:cNvSpPr txBox="1"/>
          <p:nvPr/>
        </p:nvSpPr>
        <p:spPr>
          <a:xfrm>
            <a:off x="6471481" y="4184272"/>
            <a:ext cx="170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오브젝트 이동</a:t>
            </a:r>
          </a:p>
        </p:txBody>
      </p:sp>
    </p:spTree>
    <p:extLst>
      <p:ext uri="{BB962C8B-B14F-4D97-AF65-F5344CB8AC3E}">
        <p14:creationId xmlns:p14="http://schemas.microsoft.com/office/powerpoint/2010/main" val="2284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4377F9A-F171-4A28-9C9D-130DC1BFC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73" y="1603370"/>
            <a:ext cx="6162675" cy="45529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97F5D1-A1DB-42CA-B1FD-479D2963B636}"/>
              </a:ext>
            </a:extLst>
          </p:cNvPr>
          <p:cNvSpPr txBox="1"/>
          <p:nvPr/>
        </p:nvSpPr>
        <p:spPr>
          <a:xfrm>
            <a:off x="6773934" y="1603370"/>
            <a:ext cx="505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월드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&amp; height_map</a:t>
            </a:r>
            <a:r>
              <a:rPr lang="ko-KR" altLang="en-US">
                <a:solidFill>
                  <a:schemeClr val="bg1"/>
                </a:solidFill>
              </a:rPr>
              <a:t>에서의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이동 가능 여부 확인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8D40099-14F3-4587-A8AC-6E7B8194EEB2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851240" y="1788036"/>
            <a:ext cx="2922694" cy="1417741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37EFA0A-3572-44CC-93C6-BF82F97D6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541" y="1994900"/>
            <a:ext cx="4724400" cy="24669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C1769F4-D82D-440C-A001-9D231E196040}"/>
              </a:ext>
            </a:extLst>
          </p:cNvPr>
          <p:cNvSpPr txBox="1"/>
          <p:nvPr/>
        </p:nvSpPr>
        <p:spPr>
          <a:xfrm>
            <a:off x="3502410" y="2323777"/>
            <a:ext cx="1272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이동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0EB38B-E752-4052-A468-2DA487A82412}"/>
              </a:ext>
            </a:extLst>
          </p:cNvPr>
          <p:cNvSpPr txBox="1"/>
          <p:nvPr/>
        </p:nvSpPr>
        <p:spPr>
          <a:xfrm>
            <a:off x="4948900" y="3996883"/>
            <a:ext cx="1720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오브젝트 충돌체크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B7CEB0-E8A8-4757-B1F3-6F9178D457DE}"/>
              </a:ext>
            </a:extLst>
          </p:cNvPr>
          <p:cNvSpPr txBox="1"/>
          <p:nvPr/>
        </p:nvSpPr>
        <p:spPr>
          <a:xfrm>
            <a:off x="4238246" y="4925162"/>
            <a:ext cx="148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섹터 업데이트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B9FFD5-DE0C-4775-B8C4-DAF65FC36E52}"/>
              </a:ext>
            </a:extLst>
          </p:cNvPr>
          <p:cNvSpPr txBox="1"/>
          <p:nvPr/>
        </p:nvSpPr>
        <p:spPr>
          <a:xfrm>
            <a:off x="3289219" y="5317532"/>
            <a:ext cx="148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시야 업데이트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7031D5-A986-4696-A6E8-13E1F1FFA757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238246" y="2474259"/>
            <a:ext cx="2686295" cy="276195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25F1943-68F3-469E-B691-945EFD2FA8EA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5497158" y="5077610"/>
            <a:ext cx="1427383" cy="15860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B58D2B0-135F-4AEC-88FA-484CDEE25ECC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4615031" y="5236214"/>
            <a:ext cx="2309510" cy="21791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ED76841-4767-4108-B0CB-88BB933D0383}"/>
              </a:ext>
            </a:extLst>
          </p:cNvPr>
          <p:cNvSpPr txBox="1"/>
          <p:nvPr/>
        </p:nvSpPr>
        <p:spPr>
          <a:xfrm>
            <a:off x="6924541" y="4913048"/>
            <a:ext cx="449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이동 </a:t>
            </a:r>
            <a:r>
              <a:rPr lang="en-US" altLang="ko-KR">
                <a:solidFill>
                  <a:schemeClr val="bg1"/>
                </a:solidFill>
              </a:rPr>
              <a:t>→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섹터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→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시야</a:t>
            </a:r>
            <a:r>
              <a:rPr lang="ko-KR" altLang="en-US">
                <a:solidFill>
                  <a:schemeClr val="bg1"/>
                </a:solidFill>
              </a:rPr>
              <a:t> 업데이트 순서로 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오브젝트를 이동</a:t>
            </a:r>
            <a:r>
              <a:rPr lang="ko-KR" altLang="en-US">
                <a:solidFill>
                  <a:schemeClr val="bg1"/>
                </a:solidFill>
              </a:rPr>
              <a:t>   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6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6" y="156818"/>
            <a:ext cx="9139963" cy="810427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오브젝트 이동 문제점 </a:t>
            </a:r>
            <a:r>
              <a:rPr lang="en-US" altLang="ko-KR" sz="2200" dirty="0">
                <a:solidFill>
                  <a:srgbClr val="FFFF00"/>
                </a:solidFill>
              </a:rPr>
              <a:t>(</a:t>
            </a:r>
            <a:r>
              <a:rPr lang="ko-KR" altLang="en-US" sz="2200" dirty="0">
                <a:solidFill>
                  <a:srgbClr val="FFFF00"/>
                </a:solidFill>
              </a:rPr>
              <a:t>서버의 부하를 줄이기 위해서는 </a:t>
            </a:r>
            <a:r>
              <a:rPr lang="en-US" altLang="ko-KR" sz="2200" dirty="0">
                <a:solidFill>
                  <a:srgbClr val="FFFF00"/>
                </a:solidFill>
              </a:rPr>
              <a:t>Navigation Mesh</a:t>
            </a:r>
            <a:r>
              <a:rPr lang="ko-KR" altLang="en-US" sz="2200" dirty="0">
                <a:solidFill>
                  <a:srgbClr val="FFFF00"/>
                </a:solidFill>
              </a:rPr>
              <a:t>를 생성해서 그 위에서 </a:t>
            </a:r>
            <a:r>
              <a:rPr lang="ko-KR" altLang="en-US" sz="2200" dirty="0" err="1">
                <a:solidFill>
                  <a:srgbClr val="FFFF00"/>
                </a:solidFill>
              </a:rPr>
              <a:t>길찾기를</a:t>
            </a:r>
            <a:r>
              <a:rPr lang="ko-KR" altLang="en-US" sz="2200" dirty="0">
                <a:solidFill>
                  <a:srgbClr val="FFFF00"/>
                </a:solidFill>
              </a:rPr>
              <a:t> 해야 한다</a:t>
            </a:r>
            <a:r>
              <a:rPr lang="en-US" altLang="ko-KR" sz="2200" dirty="0">
                <a:solidFill>
                  <a:srgbClr val="FFFF00"/>
                </a:solidFill>
              </a:rPr>
              <a:t>.)</a:t>
            </a:r>
            <a:endParaRPr lang="ko-KR" altLang="en-US" sz="2800" dirty="0">
              <a:solidFill>
                <a:srgbClr val="FFFF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60554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5C01E4E3-29DC-4455-9F6A-84C87FBD2DB3}"/>
              </a:ext>
            </a:extLst>
          </p:cNvPr>
          <p:cNvSpPr txBox="1">
            <a:spLocks/>
          </p:cNvSpPr>
          <p:nvPr/>
        </p:nvSpPr>
        <p:spPr>
          <a:xfrm>
            <a:off x="173253" y="981350"/>
            <a:ext cx="11823277" cy="11766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클라이언트와 서버의 오브젝트의 이동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업데이트 주기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가 달라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텔레포트 현상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발생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원인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오브젝트가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서버에서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목적지까지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1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번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 이동할 때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,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클라이언트는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25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번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 나누어 이동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(500ms, 20ms)</a:t>
            </a: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결과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클라이언트는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서버의 이동 패킷을 받아 강제로 이동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D2F8FF-D65C-42EF-84B4-8288F139DBE6}"/>
              </a:ext>
            </a:extLst>
          </p:cNvPr>
          <p:cNvSpPr txBox="1"/>
          <p:nvPr/>
        </p:nvSpPr>
        <p:spPr>
          <a:xfrm>
            <a:off x="8366670" y="6084442"/>
            <a:ext cx="1472366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클라이언트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2BD476-2138-46D9-84E5-0FC15AB2F0DD}"/>
              </a:ext>
            </a:extLst>
          </p:cNvPr>
          <p:cNvSpPr txBox="1"/>
          <p:nvPr/>
        </p:nvSpPr>
        <p:spPr>
          <a:xfrm>
            <a:off x="2352964" y="6084442"/>
            <a:ext cx="1472366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서버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267A453-4891-4BF2-AB03-3724CA14F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924" y="2608167"/>
            <a:ext cx="5295858" cy="338934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CDFC2A9E-F8EC-416F-8F12-ABB80D424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20" y="2607222"/>
            <a:ext cx="5295858" cy="3389348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2D7DC37-A223-4910-B99A-EF1DEC458107}"/>
              </a:ext>
            </a:extLst>
          </p:cNvPr>
          <p:cNvCxnSpPr>
            <a:cxnSpLocks/>
          </p:cNvCxnSpPr>
          <p:nvPr/>
        </p:nvCxnSpPr>
        <p:spPr>
          <a:xfrm flipH="1">
            <a:off x="1968561" y="3729616"/>
            <a:ext cx="957431" cy="1038750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6EF0806-8365-4951-85D5-F27D483649BA}"/>
              </a:ext>
            </a:extLst>
          </p:cNvPr>
          <p:cNvCxnSpPr>
            <a:cxnSpLocks/>
          </p:cNvCxnSpPr>
          <p:nvPr/>
        </p:nvCxnSpPr>
        <p:spPr>
          <a:xfrm flipH="1">
            <a:off x="7980081" y="3729616"/>
            <a:ext cx="930682" cy="1015782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C46B435-32A9-40F5-BB96-9D4297F00D76}"/>
              </a:ext>
            </a:extLst>
          </p:cNvPr>
          <p:cNvSpPr txBox="1"/>
          <p:nvPr/>
        </p:nvSpPr>
        <p:spPr>
          <a:xfrm>
            <a:off x="2673903" y="3396285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</a:t>
            </a:r>
            <a:endParaRPr lang="ko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71F0D5-8CE9-4091-95F2-EB86C33987E5}"/>
              </a:ext>
            </a:extLst>
          </p:cNvPr>
          <p:cNvSpPr txBox="1"/>
          <p:nvPr/>
        </p:nvSpPr>
        <p:spPr>
          <a:xfrm>
            <a:off x="1673867" y="4448029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</a:t>
            </a:r>
            <a:endParaRPr lang="ko-KR" altLang="en-US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FCD438-A72E-4407-9BDE-FDAD8F886D51}"/>
              </a:ext>
            </a:extLst>
          </p:cNvPr>
          <p:cNvSpPr txBox="1"/>
          <p:nvPr/>
        </p:nvSpPr>
        <p:spPr>
          <a:xfrm>
            <a:off x="7685387" y="4429812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</a:t>
            </a:r>
            <a:endParaRPr lang="ko-KR" altLang="en-US" sz="16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3ED87AB-D0D1-463E-9AA9-DD3ABFE8B334}"/>
              </a:ext>
            </a:extLst>
          </p:cNvPr>
          <p:cNvSpPr txBox="1"/>
          <p:nvPr/>
        </p:nvSpPr>
        <p:spPr>
          <a:xfrm>
            <a:off x="8619183" y="3386986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</a:t>
            </a:r>
            <a:endParaRPr lang="ko-KR" altLang="en-US" sz="16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3C0E95C-6B4A-4580-8A2A-256434E097DA}"/>
              </a:ext>
            </a:extLst>
          </p:cNvPr>
          <p:cNvSpPr txBox="1"/>
          <p:nvPr/>
        </p:nvSpPr>
        <p:spPr>
          <a:xfrm>
            <a:off x="8324489" y="3565562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4.2</a:t>
            </a:r>
            <a:endParaRPr lang="ko-KR" altLang="en-US" sz="16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C8193FE-7A84-4772-899F-9A6B497DA171}"/>
              </a:ext>
            </a:extLst>
          </p:cNvPr>
          <p:cNvSpPr txBox="1"/>
          <p:nvPr/>
        </p:nvSpPr>
        <p:spPr>
          <a:xfrm>
            <a:off x="8092368" y="3807627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4.4</a:t>
            </a:r>
            <a:endParaRPr lang="ko-KR" altLang="en-US" sz="16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DE819E-D0E2-48BB-A799-3B7A51B225FC}"/>
              </a:ext>
            </a:extLst>
          </p:cNvPr>
          <p:cNvSpPr txBox="1"/>
          <p:nvPr/>
        </p:nvSpPr>
        <p:spPr>
          <a:xfrm>
            <a:off x="7878682" y="4065658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4.2</a:t>
            </a:r>
            <a:endParaRPr lang="ko-KR" altLang="en-US" sz="1600"/>
          </a:p>
        </p:txBody>
      </p: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D5F963E9-6DD2-4313-BE5C-6151F8BA2859}"/>
              </a:ext>
            </a:extLst>
          </p:cNvPr>
          <p:cNvSpPr/>
          <p:nvPr/>
        </p:nvSpPr>
        <p:spPr>
          <a:xfrm rot="7990259">
            <a:off x="8324126" y="3993460"/>
            <a:ext cx="386030" cy="352632"/>
          </a:xfrm>
          <a:prstGeom prst="mathMultiply">
            <a:avLst>
              <a:gd name="adj1" fmla="val 883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1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34CC2C9-349B-4885-8413-0C6DBF09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51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CB1D6C4-63B0-497C-A852-F68B53BAC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6" y="984607"/>
            <a:ext cx="6078459" cy="57976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97F5D1-A1DB-42CA-B1FD-479D2963B636}"/>
              </a:ext>
            </a:extLst>
          </p:cNvPr>
          <p:cNvSpPr txBox="1"/>
          <p:nvPr/>
        </p:nvSpPr>
        <p:spPr>
          <a:xfrm>
            <a:off x="6617476" y="1545369"/>
            <a:ext cx="40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Near_set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의 모든 오브젝트</a:t>
            </a:r>
            <a:r>
              <a:rPr lang="ko-KR" altLang="en-US">
                <a:solidFill>
                  <a:schemeClr val="bg1"/>
                </a:solidFill>
              </a:rPr>
              <a:t>를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검사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78FD21D-0BE3-4BF0-80E9-29952296FE1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754419" y="1730035"/>
            <a:ext cx="2863057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275488-47C2-4F51-9A8E-FB52FF2F6C7A}"/>
              </a:ext>
            </a:extLst>
          </p:cNvPr>
          <p:cNvSpPr txBox="1"/>
          <p:nvPr/>
        </p:nvSpPr>
        <p:spPr>
          <a:xfrm>
            <a:off x="7178665" y="2848839"/>
            <a:ext cx="31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시야에서 나가는 오브젝트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99348C4-7374-4172-AFA2-69A2DC714802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096000" y="3033505"/>
            <a:ext cx="1082665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74E63F0-2D81-4722-B75E-26ACD27AB1FB}"/>
              </a:ext>
            </a:extLst>
          </p:cNvPr>
          <p:cNvSpPr txBox="1"/>
          <p:nvPr/>
        </p:nvSpPr>
        <p:spPr>
          <a:xfrm>
            <a:off x="7178665" y="5323244"/>
            <a:ext cx="31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시야에서 나가는 오브젝트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37E6BFD-4A61-492B-9044-DFB79926C896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096000" y="5507910"/>
            <a:ext cx="1082665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7A67018-A55B-4B98-8D24-C7DD5C5060E0}"/>
              </a:ext>
            </a:extLst>
          </p:cNvPr>
          <p:cNvSpPr txBox="1"/>
          <p:nvPr/>
        </p:nvSpPr>
        <p:spPr>
          <a:xfrm>
            <a:off x="7178665" y="2356299"/>
            <a:ext cx="31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시야 내 오브젝트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2170C17-1F25-4128-90C9-6558C8D19956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5895191" y="2540965"/>
            <a:ext cx="1283474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05E4292-4CD8-4E08-8105-488B49667C80}"/>
              </a:ext>
            </a:extLst>
          </p:cNvPr>
          <p:cNvSpPr txBox="1"/>
          <p:nvPr/>
        </p:nvSpPr>
        <p:spPr>
          <a:xfrm>
            <a:off x="7178665" y="4656799"/>
            <a:ext cx="31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시야 내 오브젝트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465C8A1-CBAD-4B76-84AB-E0515BB69BCC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895191" y="4841465"/>
            <a:ext cx="1283474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069CED8-8DD0-4D3C-95FA-23008F44C1D0}"/>
              </a:ext>
            </a:extLst>
          </p:cNvPr>
          <p:cNvSpPr txBox="1"/>
          <p:nvPr/>
        </p:nvSpPr>
        <p:spPr>
          <a:xfrm>
            <a:off x="6678302" y="3552337"/>
            <a:ext cx="40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플레이어가 아닌 </a:t>
            </a: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오브젝트와의 충돌</a:t>
            </a:r>
            <a:r>
              <a:rPr lang="ko-KR" altLang="en-US" dirty="0">
                <a:solidFill>
                  <a:schemeClr val="bg1"/>
                </a:solidFill>
              </a:rPr>
              <a:t>은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허용하지 않음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A711D85-0CBC-460A-8CC5-B71982E89091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743661" y="3846011"/>
            <a:ext cx="2934641" cy="2949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DBD32ED-72DA-48FC-A8AE-1A745E4C7256}"/>
              </a:ext>
            </a:extLst>
          </p:cNvPr>
          <p:cNvSpPr txBox="1"/>
          <p:nvPr/>
        </p:nvSpPr>
        <p:spPr>
          <a:xfrm>
            <a:off x="6678302" y="905787"/>
            <a:ext cx="40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플레이어 </a:t>
            </a:r>
            <a:r>
              <a:rPr lang="ko-KR" alt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충돌검사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9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9F4C04C-4D01-4C6E-9547-3FDE2654E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6" y="1172404"/>
            <a:ext cx="7062340" cy="536313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12F9E8F-69F7-406D-AAC2-7F8357457A52}"/>
              </a:ext>
            </a:extLst>
          </p:cNvPr>
          <p:cNvSpPr txBox="1"/>
          <p:nvPr/>
        </p:nvSpPr>
        <p:spPr>
          <a:xfrm>
            <a:off x="7670606" y="1741888"/>
            <a:ext cx="40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인근 섹터 내 모든 오브젝트</a:t>
            </a:r>
            <a:r>
              <a:rPr lang="ko-KR" altLang="en-US">
                <a:solidFill>
                  <a:schemeClr val="bg1"/>
                </a:solidFill>
              </a:rPr>
              <a:t>를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검사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49CFE43-DD6F-4234-B60B-A104B981A86E}"/>
              </a:ext>
            </a:extLst>
          </p:cNvPr>
          <p:cNvCxnSpPr>
            <a:cxnSpLocks/>
            <a:stCxn id="30" idx="3"/>
            <a:endCxn id="23" idx="1"/>
          </p:cNvCxnSpPr>
          <p:nvPr/>
        </p:nvCxnSpPr>
        <p:spPr>
          <a:xfrm>
            <a:off x="3470760" y="1926507"/>
            <a:ext cx="4199846" cy="4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671DC-E11B-4553-99E6-6E0133715B0B}"/>
              </a:ext>
            </a:extLst>
          </p:cNvPr>
          <p:cNvSpPr txBox="1"/>
          <p:nvPr/>
        </p:nvSpPr>
        <p:spPr>
          <a:xfrm>
            <a:off x="7325779" y="1172404"/>
            <a:ext cx="477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플레이어</a:t>
            </a:r>
            <a:r>
              <a:rPr lang="ko-KR" altLang="en-US" dirty="0">
                <a:solidFill>
                  <a:schemeClr val="bg1"/>
                </a:solidFill>
              </a:rPr>
              <a:t>의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Near_set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업데이트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A97A769-D1E8-4142-8ECF-4B14AEAEFE2C}"/>
              </a:ext>
            </a:extLst>
          </p:cNvPr>
          <p:cNvSpPr/>
          <p:nvPr/>
        </p:nvSpPr>
        <p:spPr>
          <a:xfrm>
            <a:off x="435010" y="1563252"/>
            <a:ext cx="3035750" cy="7265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96B4C8-276C-408D-9387-D07F0E313D16}"/>
              </a:ext>
            </a:extLst>
          </p:cNvPr>
          <p:cNvSpPr txBox="1"/>
          <p:nvPr/>
        </p:nvSpPr>
        <p:spPr>
          <a:xfrm>
            <a:off x="7670606" y="5642564"/>
            <a:ext cx="40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변경된 오브젝트</a:t>
            </a:r>
            <a:r>
              <a:rPr lang="ko-KR" altLang="en-US">
                <a:solidFill>
                  <a:schemeClr val="bg1"/>
                </a:solidFill>
              </a:rPr>
              <a:t>의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Near_set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수정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1945CCE-0DD6-47D6-92BD-B7DD11D4519A}"/>
              </a:ext>
            </a:extLst>
          </p:cNvPr>
          <p:cNvCxnSpPr>
            <a:cxnSpLocks/>
            <a:stCxn id="38" idx="3"/>
            <a:endCxn id="34" idx="1"/>
          </p:cNvCxnSpPr>
          <p:nvPr/>
        </p:nvCxnSpPr>
        <p:spPr>
          <a:xfrm>
            <a:off x="4356846" y="5822127"/>
            <a:ext cx="3313760" cy="510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9E65F8D-C45C-4760-8C7E-B710116F2FE4}"/>
              </a:ext>
            </a:extLst>
          </p:cNvPr>
          <p:cNvSpPr/>
          <p:nvPr/>
        </p:nvSpPr>
        <p:spPr>
          <a:xfrm>
            <a:off x="435009" y="5244157"/>
            <a:ext cx="3921837" cy="11559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B32F75-B410-430D-97D8-3F1B3016D30D}"/>
              </a:ext>
            </a:extLst>
          </p:cNvPr>
          <p:cNvSpPr txBox="1"/>
          <p:nvPr/>
        </p:nvSpPr>
        <p:spPr>
          <a:xfrm>
            <a:off x="7670606" y="3126042"/>
            <a:ext cx="408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Near_set</a:t>
            </a:r>
            <a:r>
              <a:rPr lang="ko-KR" altLang="en-US">
                <a:solidFill>
                  <a:schemeClr val="bg1"/>
                </a:solidFill>
              </a:rPr>
              <a:t>에는 없지만 주변에 위치한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</a:rPr>
              <a:t>시야에 들어오는 오브젝트 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211D4DC-D523-4A25-9A1F-F5F6FFEEB6BC}"/>
              </a:ext>
            </a:extLst>
          </p:cNvPr>
          <p:cNvCxnSpPr>
            <a:cxnSpLocks/>
            <a:stCxn id="42" idx="3"/>
            <a:endCxn id="39" idx="1"/>
          </p:cNvCxnSpPr>
          <p:nvPr/>
        </p:nvCxnSpPr>
        <p:spPr>
          <a:xfrm>
            <a:off x="7186109" y="3449208"/>
            <a:ext cx="484497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7B3E095-C57F-40C6-AF1B-5A814B98B8DE}"/>
              </a:ext>
            </a:extLst>
          </p:cNvPr>
          <p:cNvSpPr/>
          <p:nvPr/>
        </p:nvSpPr>
        <p:spPr>
          <a:xfrm>
            <a:off x="1151069" y="2542557"/>
            <a:ext cx="6035040" cy="18133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0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8CDED27-AA24-456E-8A8D-316BB0B96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6" y="960352"/>
            <a:ext cx="5070080" cy="57408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F6D340-FA8C-4233-8B85-D4D3E1A8F8C6}"/>
              </a:ext>
            </a:extLst>
          </p:cNvPr>
          <p:cNvSpPr txBox="1"/>
          <p:nvPr/>
        </p:nvSpPr>
        <p:spPr>
          <a:xfrm>
            <a:off x="6013525" y="3244334"/>
            <a:ext cx="540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P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air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vector</a:t>
            </a:r>
            <a:r>
              <a:rPr lang="ko-KR" altLang="en-US">
                <a:solidFill>
                  <a:schemeClr val="bg1"/>
                </a:solidFill>
              </a:rPr>
              <a:t>를 이용해 이동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시야 내</a:t>
            </a:r>
            <a:r>
              <a:rPr lang="en-US" altLang="ko-KR">
                <a:solidFill>
                  <a:schemeClr val="bg1"/>
                </a:solidFill>
              </a:rPr>
              <a:t>/</a:t>
            </a:r>
            <a:r>
              <a:rPr lang="ko-KR" altLang="en-US">
                <a:solidFill>
                  <a:schemeClr val="bg1"/>
                </a:solidFill>
              </a:rPr>
              <a:t>외의 결과 전송</a:t>
            </a:r>
          </a:p>
        </p:txBody>
      </p:sp>
    </p:spTree>
    <p:extLst>
      <p:ext uri="{BB962C8B-B14F-4D97-AF65-F5344CB8AC3E}">
        <p14:creationId xmlns:p14="http://schemas.microsoft.com/office/powerpoint/2010/main" val="247714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이동 수신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0" y="908850"/>
            <a:ext cx="58187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1548F9E-5B23-4DF8-A943-51559366EC6A}"/>
              </a:ext>
            </a:extLst>
          </p:cNvPr>
          <p:cNvSpPr/>
          <p:nvPr/>
        </p:nvSpPr>
        <p:spPr>
          <a:xfrm>
            <a:off x="2240773" y="2414306"/>
            <a:ext cx="2033776" cy="32872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F806F81-4D8C-4706-8B4F-57F20527099C}"/>
              </a:ext>
            </a:extLst>
          </p:cNvPr>
          <p:cNvSpPr/>
          <p:nvPr/>
        </p:nvSpPr>
        <p:spPr>
          <a:xfrm>
            <a:off x="7947616" y="2334405"/>
            <a:ext cx="2033776" cy="2606625"/>
          </a:xfrm>
          <a:prstGeom prst="roundRect">
            <a:avLst>
              <a:gd name="adj" fmla="val 1084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CF79BC1-9D8D-4814-8AB7-9B8422628C1B}"/>
              </a:ext>
            </a:extLst>
          </p:cNvPr>
          <p:cNvSpPr/>
          <p:nvPr/>
        </p:nvSpPr>
        <p:spPr>
          <a:xfrm>
            <a:off x="8041380" y="2415204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Process_Recv</a:t>
            </a:r>
            <a:endParaRPr lang="ko-KR" altLang="en-US" sz="16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A9932E9-2BAC-4877-9DE9-7E61070D66C4}"/>
              </a:ext>
            </a:extLst>
          </p:cNvPr>
          <p:cNvSpPr/>
          <p:nvPr/>
        </p:nvSpPr>
        <p:spPr>
          <a:xfrm>
            <a:off x="2334536" y="2556920"/>
            <a:ext cx="1846248" cy="4861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마우스 클릭</a:t>
            </a:r>
            <a:endParaRPr lang="en-US" altLang="ko-KR" sz="160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A85471F-9F66-4E4B-97C1-E3FD076DC140}"/>
              </a:ext>
            </a:extLst>
          </p:cNvPr>
          <p:cNvSpPr/>
          <p:nvPr/>
        </p:nvSpPr>
        <p:spPr>
          <a:xfrm>
            <a:off x="8041380" y="3009533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비정상 패킷 검사</a:t>
            </a:r>
            <a:endParaRPr lang="en-US" altLang="ko-KR" sz="1400"/>
          </a:p>
          <a:p>
            <a:pPr algn="ctr"/>
            <a:endParaRPr lang="en-US" altLang="ko-KR" sz="1400"/>
          </a:p>
          <a:p>
            <a:pPr algn="ctr"/>
            <a:endParaRPr lang="en-US" altLang="ko-KR" sz="1400"/>
          </a:p>
          <a:p>
            <a:pPr algn="ctr"/>
            <a:endParaRPr lang="en-US" altLang="ko-KR" sz="1400"/>
          </a:p>
          <a:p>
            <a:pPr algn="ctr"/>
            <a:endParaRPr lang="ko-KR" altLang="en-US" sz="14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0253654F-B036-4AAC-B98F-E95B892792DB}"/>
              </a:ext>
            </a:extLst>
          </p:cNvPr>
          <p:cNvSpPr/>
          <p:nvPr/>
        </p:nvSpPr>
        <p:spPr>
          <a:xfrm>
            <a:off x="8938321" y="3702583"/>
            <a:ext cx="86152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비정상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FBE83514-0B26-4A04-B5DC-7B07138B9B3E}"/>
              </a:ext>
            </a:extLst>
          </p:cNvPr>
          <p:cNvSpPr/>
          <p:nvPr/>
        </p:nvSpPr>
        <p:spPr>
          <a:xfrm>
            <a:off x="8132605" y="3366641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정상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176B052-2E44-4549-8EDD-1A6EC2EE3F67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>
            <a:off x="8964504" y="2831606"/>
            <a:ext cx="0" cy="1779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049E6BD-726E-4254-8C85-A4B6A17FCCB7}"/>
              </a:ext>
            </a:extLst>
          </p:cNvPr>
          <p:cNvSpPr/>
          <p:nvPr/>
        </p:nvSpPr>
        <p:spPr>
          <a:xfrm>
            <a:off x="8041380" y="4392105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업데이트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C1DBF24-93AA-4672-95B6-83F699E96694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8539400" y="3689185"/>
            <a:ext cx="0" cy="702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BB2E8FB-DA1C-45F8-94A5-6E53C69E2CE8}"/>
              </a:ext>
            </a:extLst>
          </p:cNvPr>
          <p:cNvSpPr txBox="1"/>
          <p:nvPr/>
        </p:nvSpPr>
        <p:spPr>
          <a:xfrm>
            <a:off x="4998113" y="4705287"/>
            <a:ext cx="180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CSP_MOVE_TARGET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2F8A9B1-6E61-4822-95D0-1EB48F6F4D94}"/>
              </a:ext>
            </a:extLst>
          </p:cNvPr>
          <p:cNvCxnSpPr>
            <a:cxnSpLocks/>
            <a:stCxn id="62" idx="3"/>
            <a:endCxn id="4" idx="1"/>
          </p:cNvCxnSpPr>
          <p:nvPr/>
        </p:nvCxnSpPr>
        <p:spPr>
          <a:xfrm flipV="1">
            <a:off x="9799850" y="3863854"/>
            <a:ext cx="379619" cy="1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A11761-E4A3-4517-A1CC-7B768BB8109E}"/>
              </a:ext>
            </a:extLst>
          </p:cNvPr>
          <p:cNvSpPr txBox="1"/>
          <p:nvPr/>
        </p:nvSpPr>
        <p:spPr>
          <a:xfrm>
            <a:off x="10179469" y="36791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무시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C74D038-071D-4AE9-859F-668770B1C154}"/>
              </a:ext>
            </a:extLst>
          </p:cNvPr>
          <p:cNvSpPr/>
          <p:nvPr/>
        </p:nvSpPr>
        <p:spPr>
          <a:xfrm>
            <a:off x="2334536" y="3170072"/>
            <a:ext cx="1846248" cy="4861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이동할 위치 저장</a:t>
            </a:r>
            <a:endParaRPr lang="en-US" altLang="ko-KR" sz="160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5897D6F-F66A-4174-A82F-0CBE17D96912}"/>
              </a:ext>
            </a:extLst>
          </p:cNvPr>
          <p:cNvCxnSpPr>
            <a:cxnSpLocks/>
            <a:stCxn id="45" idx="2"/>
            <a:endCxn id="23" idx="0"/>
          </p:cNvCxnSpPr>
          <p:nvPr/>
        </p:nvCxnSpPr>
        <p:spPr>
          <a:xfrm>
            <a:off x="3257660" y="3043026"/>
            <a:ext cx="0" cy="1270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6BB3B39-94C4-4D9D-99A7-63AFABED514C}"/>
              </a:ext>
            </a:extLst>
          </p:cNvPr>
          <p:cNvSpPr/>
          <p:nvPr/>
        </p:nvSpPr>
        <p:spPr>
          <a:xfrm>
            <a:off x="2329261" y="4214962"/>
            <a:ext cx="1846248" cy="14072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[Update]</a:t>
            </a:r>
          </a:p>
          <a:p>
            <a:pPr algn="ctr"/>
            <a:r>
              <a:rPr lang="ko-KR" altLang="en-US" sz="1600"/>
              <a:t>송신 시간 확인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A09BAE5-C822-4B99-87E3-CEC6B7CD04D3}"/>
              </a:ext>
            </a:extLst>
          </p:cNvPr>
          <p:cNvSpPr/>
          <p:nvPr/>
        </p:nvSpPr>
        <p:spPr>
          <a:xfrm>
            <a:off x="2460704" y="5199567"/>
            <a:ext cx="768544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불가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7B75225-0770-4AB6-83CC-3052387D3ACF}"/>
              </a:ext>
            </a:extLst>
          </p:cNvPr>
          <p:cNvSpPr/>
          <p:nvPr/>
        </p:nvSpPr>
        <p:spPr>
          <a:xfrm>
            <a:off x="3229247" y="4836653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가능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B6150408-FC50-43EB-9A99-8F361101262B}"/>
              </a:ext>
            </a:extLst>
          </p:cNvPr>
          <p:cNvCxnSpPr>
            <a:cxnSpLocks/>
            <a:stCxn id="32" idx="3"/>
            <a:endCxn id="44" idx="1"/>
          </p:cNvCxnSpPr>
          <p:nvPr/>
        </p:nvCxnSpPr>
        <p:spPr>
          <a:xfrm flipV="1">
            <a:off x="4042837" y="2623405"/>
            <a:ext cx="3998543" cy="2374520"/>
          </a:xfrm>
          <a:prstGeom prst="bentConnector3">
            <a:avLst>
              <a:gd name="adj1" fmla="val 68564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53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이동 수신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0" y="908850"/>
            <a:ext cx="58187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EDA4FD5A-044B-46CE-9532-8E4208BE9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6" y="1205928"/>
            <a:ext cx="5181600" cy="12763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920F57-7F6D-42F7-B413-E7378D51D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34" y="2298876"/>
            <a:ext cx="5267325" cy="13049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E64E271-5365-431A-8D32-4C5447166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915" y="3172790"/>
            <a:ext cx="5934075" cy="19526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B7970B1-1A15-4D48-9E56-96721E5B2C8D}"/>
              </a:ext>
            </a:extLst>
          </p:cNvPr>
          <p:cNvSpPr txBox="1"/>
          <p:nvPr/>
        </p:nvSpPr>
        <p:spPr>
          <a:xfrm>
            <a:off x="1141300" y="2596268"/>
            <a:ext cx="236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패킷 재조립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EBE7441-44E0-4886-909B-6CE44EB6A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0196" y="4410563"/>
            <a:ext cx="5705475" cy="1762125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70CB83F-C0E6-4899-BE1A-A54BB4B869DA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4690334" y="3386392"/>
            <a:ext cx="2263612" cy="1690210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제목 1">
            <a:extLst>
              <a:ext uri="{FF2B5EF4-FFF2-40B4-BE49-F238E27FC236}">
                <a16:creationId xmlns:a16="http://schemas.microsoft.com/office/drawing/2014/main" id="{09958180-FCEC-42B7-8367-23A99F48A187}"/>
              </a:ext>
            </a:extLst>
          </p:cNvPr>
          <p:cNvSpPr txBox="1">
            <a:spLocks/>
          </p:cNvSpPr>
          <p:nvPr/>
        </p:nvSpPr>
        <p:spPr>
          <a:xfrm>
            <a:off x="6953946" y="2933954"/>
            <a:ext cx="5225015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800">
                <a:solidFill>
                  <a:schemeClr val="bg1"/>
                </a:solidFill>
                <a:latin typeface="+mn-lt"/>
              </a:rPr>
              <a:t>클라이언트의 정상적인 이동인지 검사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&amp;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이동 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ABF1B2B-0303-4A56-BF0E-BD08BCC2F131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690334" y="5577853"/>
            <a:ext cx="2166717" cy="20656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제목 1">
            <a:extLst>
              <a:ext uri="{FF2B5EF4-FFF2-40B4-BE49-F238E27FC236}">
                <a16:creationId xmlns:a16="http://schemas.microsoft.com/office/drawing/2014/main" id="{BA6E0580-CDF3-4426-8532-5A182946F7BA}"/>
              </a:ext>
            </a:extLst>
          </p:cNvPr>
          <p:cNvSpPr txBox="1">
            <a:spLocks/>
          </p:cNvSpPr>
          <p:nvPr/>
        </p:nvSpPr>
        <p:spPr>
          <a:xfrm>
            <a:off x="6857051" y="5339017"/>
            <a:ext cx="5225015" cy="5189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800">
                <a:solidFill>
                  <a:schemeClr val="bg1"/>
                </a:solidFill>
                <a:latin typeface="+mn-lt"/>
              </a:rPr>
              <a:t>타이머에 클라이언트의 이동 가능 이벤트 등록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703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클라이언트에서 이동 패킷이 오면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이동 거리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 쿨 타임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장애물 충돌 여부를 검사해야 한다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54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560AF1-E6D6-42D3-A27D-17A9D0F30FFC}"/>
              </a:ext>
            </a:extLst>
          </p:cNvPr>
          <p:cNvSpPr/>
          <p:nvPr/>
        </p:nvSpPr>
        <p:spPr>
          <a:xfrm>
            <a:off x="1313391" y="1861985"/>
            <a:ext cx="3974823" cy="1718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9266FD-89C8-421A-BAFD-A5BFDD6F6215}"/>
              </a:ext>
            </a:extLst>
          </p:cNvPr>
          <p:cNvSpPr/>
          <p:nvPr/>
        </p:nvSpPr>
        <p:spPr>
          <a:xfrm>
            <a:off x="6840517" y="1861985"/>
            <a:ext cx="3948256" cy="1718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3AECF4E-BB92-454B-A067-44CAE20D4CF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360694" y="1905155"/>
            <a:ext cx="3877783" cy="1675756"/>
          </a:xfrm>
          <a:prstGeom prst="rect">
            <a:avLst/>
          </a:prstGeom>
        </p:spPr>
      </p:pic>
      <p:pic>
        <p:nvPicPr>
          <p:cNvPr id="21" name="그림 64">
            <a:extLst>
              <a:ext uri="{FF2B5EF4-FFF2-40B4-BE49-F238E27FC236}">
                <a16:creationId xmlns:a16="http://schemas.microsoft.com/office/drawing/2014/main" id="{C5B2DF15-341C-49CE-8FAB-76AFA69629C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6861783" y="1896169"/>
            <a:ext cx="3906607" cy="1670316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9CC34E-C5BA-474E-AC17-2ADD20892995}"/>
              </a:ext>
            </a:extLst>
          </p:cNvPr>
          <p:cNvGrpSpPr/>
          <p:nvPr/>
        </p:nvGrpSpPr>
        <p:grpSpPr>
          <a:xfrm>
            <a:off x="438878" y="4182852"/>
            <a:ext cx="11369458" cy="2367701"/>
            <a:chOff x="7264853" y="3853038"/>
            <a:chExt cx="8638888" cy="2243687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61451F27-F317-4136-8893-EB197A903DF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853038"/>
              <a:ext cx="8604151" cy="224368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</a:t>
              </a:r>
              <a:r>
                <a:rPr lang="en-US" altLang="ko-KR" sz="1800" kern="1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11</a:t>
              </a:r>
              <a:r>
                <a:rPr lang="ko-KR" altLang="en-US" sz="1800" kern="1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</a:t>
              </a:r>
              <a:r>
                <a:rPr lang="en-US" altLang="ko-KR" sz="1800" kern="1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</a:t>
              </a:r>
              <a:r>
                <a:rPr lang="en-US" altLang="ko-KR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(SP)</a:t>
              </a:r>
              <a:r>
                <a:rPr lang="ko-KR" altLang="en-US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en-US" altLang="ko-KR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(WP)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두 개의 포인터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</a:t>
              </a:r>
              <a:r>
                <a:rPr lang="ko-KR" altLang="en-US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구현 되어있어</a:t>
              </a:r>
              <a:r>
                <a:rPr lang="en-US" altLang="ko-KR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멀티스레드에서 수정될 때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데이터 레이스가 발생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하며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방지하기 위해 </a:t>
              </a:r>
              <a:r>
                <a:rPr lang="en-US" altLang="ko-KR" sz="1800" kern="1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std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::atomic 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함수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함께 사용해야 합니다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 err="1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std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::atomic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함수는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Blocking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으로 구현되어 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성능 저하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발생합니다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새로 구현한 </a:t>
              </a:r>
              <a:r>
                <a:rPr lang="en-US" altLang="ko-KR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cs typeface="Times New Roman" panose="02020603050405020304" pitchFamily="18" charset="0"/>
                </a:rPr>
                <a:t>Lock-Free</a:t>
              </a:r>
              <a:r>
                <a:rPr lang="ko-KR" altLang="en-US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cs typeface="Times New Roman" panose="02020603050405020304" pitchFamily="18" charset="0"/>
                </a:rPr>
                <a:t>shared_ptr</a:t>
              </a:r>
              <a:r>
                <a:rPr lang="en-US" altLang="ko-KR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cs typeface="Times New Roman" panose="02020603050405020304" pitchFamily="18" charset="0"/>
                </a:rPr>
                <a:t>(LFSP)</a:t>
              </a:r>
              <a:r>
                <a:rPr lang="ko-KR" altLang="en-US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en-US" altLang="ko-KR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(LFWP)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에서는 이를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알고리즘으로 해결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하기위해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 개의 포인터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en-US" altLang="ko-KR" sz="18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만을 가지도록 했고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en-US" altLang="ko-KR" sz="1800" kern="1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control_block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(LFCB)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통해서만 원본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객체에 접근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할 수 있도록 했습니다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또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LFSP/LFWP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SP/WP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다르게 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재사용해 메모리를 관리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 dirty="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5ABD4C-F80F-4858-83D6-254625D6B140}"/>
                </a:ext>
              </a:extLst>
            </p:cNvPr>
            <p:cNvSpPr/>
            <p:nvPr/>
          </p:nvSpPr>
          <p:spPr>
            <a:xfrm flipH="1">
              <a:off x="7264853" y="3853038"/>
              <a:ext cx="34740" cy="2243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A56E47-4206-4E11-BFC5-1FE0F5124C39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61031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오른쪽 화살표 1"/>
          <p:cNvSpPr/>
          <p:nvPr/>
        </p:nvSpPr>
        <p:spPr>
          <a:xfrm>
            <a:off x="5561215" y="2547606"/>
            <a:ext cx="964276" cy="60682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350A74-3B67-4EF0-AA3D-306B8DF2C149}"/>
              </a:ext>
            </a:extLst>
          </p:cNvPr>
          <p:cNvSpPr txBox="1"/>
          <p:nvPr/>
        </p:nvSpPr>
        <p:spPr>
          <a:xfrm>
            <a:off x="1313391" y="3580907"/>
            <a:ext cx="3974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C++11 shared_ptr</a:t>
            </a:r>
            <a:r>
              <a:rPr lang="ko-KR" altLang="en-US" sz="1600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&amp;</a:t>
            </a:r>
            <a:r>
              <a:rPr lang="ko-KR" altLang="en-US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weak_ptr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92DB83-7B26-45A6-8DA8-D2A5ECB45494}"/>
              </a:ext>
            </a:extLst>
          </p:cNvPr>
          <p:cNvSpPr txBox="1"/>
          <p:nvPr/>
        </p:nvSpPr>
        <p:spPr>
          <a:xfrm>
            <a:off x="6790780" y="3566485"/>
            <a:ext cx="3974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Lock-Free shared_ptr</a:t>
            </a:r>
            <a:r>
              <a:rPr lang="ko-KR" altLang="en-US" sz="1600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&amp;</a:t>
            </a:r>
            <a:r>
              <a:rPr lang="ko-KR" altLang="en-US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weak_ptr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58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71353" y="2601884"/>
            <a:ext cx="1172094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힐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71353" y="3768437"/>
            <a:ext cx="1172094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평타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98175" y="2078182"/>
            <a:ext cx="2975956" cy="4064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IOCP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2" idx="3"/>
          </p:cNvCxnSpPr>
          <p:nvPr/>
        </p:nvCxnSpPr>
        <p:spPr>
          <a:xfrm flipV="1">
            <a:off x="2643447" y="2851265"/>
            <a:ext cx="14464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4335" y="241721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PQCS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2643447" y="4026130"/>
            <a:ext cx="14464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54335" y="3592083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PQCS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7022868" y="3961414"/>
            <a:ext cx="14464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3756" y="352736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GQCS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490065" y="2078182"/>
            <a:ext cx="2781993" cy="4064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</a:p>
          <a:p>
            <a:pPr algn="ctr"/>
            <a:r>
              <a:rPr lang="en-US" altLang="ko-KR" dirty="0" err="1" smtClean="0"/>
              <a:t>THread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7022868" y="4604265"/>
            <a:ext cx="14464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33756" y="417021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GQCS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471353" y="4878586"/>
            <a:ext cx="1172094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이동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2643447" y="5136279"/>
            <a:ext cx="14464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54335" y="4702232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PQCS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42161" y="2178858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0070C0"/>
                </a:solidFill>
              </a:rPr>
              <a:t>확장 구조체</a:t>
            </a:r>
            <a:r>
              <a:rPr lang="en-US" altLang="ko-KR" sz="1100" dirty="0" smtClean="0">
                <a:solidFill>
                  <a:srgbClr val="0070C0"/>
                </a:solidFill>
              </a:rPr>
              <a:t>1</a:t>
            </a:r>
            <a:endParaRPr lang="ko-KR" altLang="en-US" sz="1100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87059" y="3353722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0070C0"/>
                </a:solidFill>
              </a:rPr>
              <a:t>확장 구조체</a:t>
            </a:r>
            <a:r>
              <a:rPr lang="en-US" altLang="ko-KR" sz="1100" dirty="0">
                <a:solidFill>
                  <a:srgbClr val="0070C0"/>
                </a:solidFill>
              </a:rPr>
              <a:t>2</a:t>
            </a:r>
            <a:endParaRPr lang="ko-KR" altLang="en-US" sz="1100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33553" y="4450400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0070C0"/>
                </a:solidFill>
              </a:rPr>
              <a:t>확장 구조체</a:t>
            </a:r>
            <a:r>
              <a:rPr lang="en-US" altLang="ko-KR" sz="1100" dirty="0" smtClean="0">
                <a:solidFill>
                  <a:srgbClr val="0070C0"/>
                </a:solidFill>
              </a:rPr>
              <a:t>3</a:t>
            </a:r>
            <a:endParaRPr lang="ko-KR" altLang="en-US" sz="1100" dirty="0">
              <a:solidFill>
                <a:srgbClr val="0070C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600" y="1544320"/>
            <a:ext cx="3240578" cy="4500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71353" y="1220431"/>
            <a:ext cx="179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TIMER THREAD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04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H="1">
            <a:off x="4098275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821D99-64D1-41B6-8591-FE7938A3DDA1}"/>
              </a:ext>
            </a:extLst>
          </p:cNvPr>
          <p:cNvSpPr txBox="1"/>
          <p:nvPr/>
        </p:nvSpPr>
        <p:spPr>
          <a:xfrm>
            <a:off x="6443860" y="1956952"/>
            <a:ext cx="4810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[MO</a:t>
            </a:r>
            <a:r>
              <a:rPr lang="ko-KR" altLang="en-US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] </a:t>
            </a:r>
            <a:r>
              <a:rPr lang="en-US" altLang="ko-KR" sz="3600">
                <a:solidFill>
                  <a:schemeClr val="bg1"/>
                </a:solidFill>
              </a:rPr>
              <a:t>Fruit Crush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789FA99-B3A5-4176-9185-EC01A4BCC0BE}"/>
              </a:ext>
            </a:extLst>
          </p:cNvPr>
          <p:cNvGrpSpPr/>
          <p:nvPr/>
        </p:nvGrpSpPr>
        <p:grpSpPr>
          <a:xfrm>
            <a:off x="7493749" y="3216536"/>
            <a:ext cx="4213126" cy="2194788"/>
            <a:chOff x="7367437" y="3636619"/>
            <a:chExt cx="4213126" cy="2194788"/>
          </a:xfrm>
        </p:grpSpPr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3BC843BD-A800-4731-BF4A-0579F702E194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408909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장르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MO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슈팅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툴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open GL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언어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C++11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제작 기간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2019.10 ~ 2019. 12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개발 인원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3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명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0FC90E9-2536-4D2E-8D64-35CA5E2A88D1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6DCF657-11B7-4EAB-BCB9-3305E0F1A8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7440" y="664367"/>
            <a:ext cx="5329884" cy="5529266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8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775172" y="2276064"/>
            <a:ext cx="6010938" cy="2787608"/>
            <a:chOff x="7414595" y="3000973"/>
            <a:chExt cx="4567309" cy="3947816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000973"/>
              <a:ext cx="4490434" cy="39477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목표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UDP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와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TCP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이용한 윈도우 소켓 프로그래밍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std::mutex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활용한 멀티스레드 프로그래밍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14595" y="3000973"/>
              <a:ext cx="34739" cy="3947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[MO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Fruit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Crush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80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개요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4461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F45B5C5-BC6B-4C55-BE5C-854CC92897FA}"/>
              </a:ext>
            </a:extLst>
          </p:cNvPr>
          <p:cNvGrpSpPr/>
          <p:nvPr/>
        </p:nvGrpSpPr>
        <p:grpSpPr>
          <a:xfrm>
            <a:off x="6864425" y="2276064"/>
            <a:ext cx="4657015" cy="2464902"/>
            <a:chOff x="7367437" y="3392234"/>
            <a:chExt cx="4657015" cy="2842587"/>
          </a:xfrm>
        </p:grpSpPr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882F57E6-0489-4914-BFFB-919F27E52250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92234"/>
              <a:ext cx="4532982" cy="28425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본인이 한일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클라이언트와 서버의 통신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클라이언트와 서버의 컨텐츠 구현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410A079-D80C-46D7-B22C-CEB257DEADD6}"/>
                </a:ext>
              </a:extLst>
            </p:cNvPr>
            <p:cNvSpPr/>
            <p:nvPr/>
          </p:nvSpPr>
          <p:spPr>
            <a:xfrm>
              <a:off x="7367437" y="3392234"/>
              <a:ext cx="45719" cy="2842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2735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9153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4655408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Recycle Linked List (RLL)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9CC34E-C5BA-474E-AC17-2ADD20892995}"/>
              </a:ext>
            </a:extLst>
          </p:cNvPr>
          <p:cNvGrpSpPr/>
          <p:nvPr/>
        </p:nvGrpSpPr>
        <p:grpSpPr>
          <a:xfrm>
            <a:off x="438878" y="4805704"/>
            <a:ext cx="11369458" cy="1595538"/>
            <a:chOff x="7264851" y="4064722"/>
            <a:chExt cx="8638890" cy="2032001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61451F27-F317-4136-8893-EB197A903DF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064725"/>
              <a:ext cx="8604151" cy="203199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Times New Roman" panose="02020603050405020304" pitchFamily="18" charset="0"/>
                </a:rPr>
                <a:t> LFCB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Times New Roman" panose="02020603050405020304" pitchFamily="18" charset="0"/>
                </a:rPr>
                <a:t> 재사용을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Times New Roman" panose="02020603050405020304" pitchFamily="18" charset="0"/>
                </a:rPr>
                <a:t>Lock-Free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Times New Roman" panose="02020603050405020304" pitchFamily="18" charset="0"/>
                </a:rPr>
                <a:t>알고리즘으로 관리</a:t>
              </a:r>
              <a:r>
                <a:rPr lang="ko-KR" altLang="en-US" sz="1800" kern="1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하기 위해 </a:t>
              </a:r>
              <a:r>
                <a:rPr lang="en-US" altLang="ko-KR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Recycle Linked List(RLL)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자료구조를 추가로 구현했습니다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Hazard Pointer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영감을 받은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노드를 재사용하는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연결리스트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사용이 끝난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등록</a:t>
              </a:r>
              <a:r>
                <a:rPr lang="en-US" altLang="ko-KR" sz="1800" kern="1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(Register)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하고 새로운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필요할 때 </a:t>
              </a:r>
              <a:r>
                <a:rPr lang="ko-KR" altLang="en-US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등록해 둔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반환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en-US" altLang="ko-KR" sz="18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Alloc</a:t>
              </a:r>
              <a:r>
                <a:rPr lang="en-US" altLang="ko-KR" sz="1800" kern="1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하며 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ABA 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문제로부터 안전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또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RLL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 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내부에서 스스로 동작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 특징을 가집니다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5ABD4C-F80F-4858-83D6-254625D6B140}"/>
                </a:ext>
              </a:extLst>
            </p:cNvPr>
            <p:cNvSpPr/>
            <p:nvPr/>
          </p:nvSpPr>
          <p:spPr>
            <a:xfrm flipH="1">
              <a:off x="7264851" y="4064722"/>
              <a:ext cx="34739" cy="2031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ABCA6C-B91E-4112-8416-2AEAF3F75715}"/>
              </a:ext>
            </a:extLst>
          </p:cNvPr>
          <p:cNvGrpSpPr/>
          <p:nvPr/>
        </p:nvGrpSpPr>
        <p:grpSpPr>
          <a:xfrm>
            <a:off x="3665882" y="1572405"/>
            <a:ext cx="4860235" cy="2703444"/>
            <a:chOff x="3290644" y="1075023"/>
            <a:chExt cx="4860235" cy="270344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580DD46-CBF3-490A-AD4D-3B0D54D42598}"/>
                </a:ext>
              </a:extLst>
            </p:cNvPr>
            <p:cNvSpPr/>
            <p:nvPr/>
          </p:nvSpPr>
          <p:spPr>
            <a:xfrm>
              <a:off x="3290644" y="1075023"/>
              <a:ext cx="4860235" cy="2703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452589A-4953-4AAE-91F4-B143DACB2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77452" y="1163320"/>
              <a:ext cx="4696243" cy="2544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813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0" y="156818"/>
            <a:ext cx="2611455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핵심 알고리즘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9CC34E-C5BA-474E-AC17-2ADD20892995}"/>
              </a:ext>
            </a:extLst>
          </p:cNvPr>
          <p:cNvGrpSpPr/>
          <p:nvPr/>
        </p:nvGrpSpPr>
        <p:grpSpPr>
          <a:xfrm>
            <a:off x="411272" y="4590443"/>
            <a:ext cx="11485867" cy="2001766"/>
            <a:chOff x="7264854" y="4385816"/>
            <a:chExt cx="8727341" cy="1595855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61451F27-F317-4136-8893-EB197A903DF0}"/>
                </a:ext>
              </a:extLst>
            </p:cNvPr>
            <p:cNvSpPr txBox="1">
              <a:spLocks/>
            </p:cNvSpPr>
            <p:nvPr/>
          </p:nvSpPr>
          <p:spPr>
            <a:xfrm>
              <a:off x="7324417" y="4385816"/>
              <a:ext cx="8667778" cy="15958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</a:t>
              </a:r>
              <a:r>
                <a:rPr lang="en-US" altLang="ko-KR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구현하는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핵심 알고리즘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입니다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‘LFCB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여러 </a:t>
              </a:r>
              <a:r>
                <a:rPr lang="ko-KR" altLang="en-US" sz="1800" kern="100" dirty="0" err="1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쓰레드에서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동시에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포인터를 복사하거나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삭제할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때 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문제없이 동작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모든 상황에서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정확하게 동작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도록 구현되었습니다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</a:t>
              </a:r>
              <a:r>
                <a:rPr lang="en-US" altLang="ko-KR" sz="1800" kern="1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_use_</a:t>
              </a:r>
              <a:r>
                <a:rPr lang="en-US" altLang="ko-KR" sz="1800" kern="10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count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카운터가 증가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 알고리즘으로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삭제된 객체의 카운터는 증가시키지 않도록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작성되었고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카운터가 감소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 알고리즘인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release()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사용이 끝난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하도록 작성되었습니다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 dirty="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5ABD4C-F80F-4858-83D6-254625D6B140}"/>
                </a:ext>
              </a:extLst>
            </p:cNvPr>
            <p:cNvSpPr/>
            <p:nvPr/>
          </p:nvSpPr>
          <p:spPr>
            <a:xfrm flipH="1">
              <a:off x="7264854" y="4385816"/>
              <a:ext cx="34739" cy="159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A56E47-4206-4E11-BFC5-1FE0F5124C39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76045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표 3">
            <a:extLst>
              <a:ext uri="{FF2B5EF4-FFF2-40B4-BE49-F238E27FC236}">
                <a16:creationId xmlns:a16="http://schemas.microsoft.com/office/drawing/2014/main" id="{602487BE-ACFE-4191-9620-F3341E7C1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813666"/>
              </p:ext>
            </p:extLst>
          </p:nvPr>
        </p:nvGraphicFramePr>
        <p:xfrm>
          <a:off x="4246965" y="2486013"/>
          <a:ext cx="43434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761">
                  <a:extLst>
                    <a:ext uri="{9D8B030D-6E8A-4147-A177-3AD203B41FA5}">
                      <a16:colId xmlns:a16="http://schemas.microsoft.com/office/drawing/2014/main" val="2528104317"/>
                    </a:ext>
                  </a:extLst>
                </a:gridCol>
                <a:gridCol w="863467">
                  <a:extLst>
                    <a:ext uri="{9D8B030D-6E8A-4147-A177-3AD203B41FA5}">
                      <a16:colId xmlns:a16="http://schemas.microsoft.com/office/drawing/2014/main" val="13690466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285606131"/>
                    </a:ext>
                  </a:extLst>
                </a:gridCol>
                <a:gridCol w="471796">
                  <a:extLst>
                    <a:ext uri="{9D8B030D-6E8A-4147-A177-3AD203B41FA5}">
                      <a16:colId xmlns:a16="http://schemas.microsoft.com/office/drawing/2014/main" val="1216638605"/>
                    </a:ext>
                  </a:extLst>
                </a:gridCol>
                <a:gridCol w="489989">
                  <a:extLst>
                    <a:ext uri="{9D8B030D-6E8A-4147-A177-3AD203B41FA5}">
                      <a16:colId xmlns:a16="http://schemas.microsoft.com/office/drawing/2014/main" val="604682292"/>
                    </a:ext>
                  </a:extLst>
                </a:gridCol>
                <a:gridCol w="829738">
                  <a:extLst>
                    <a:ext uri="{9D8B030D-6E8A-4147-A177-3AD203B41FA5}">
                      <a16:colId xmlns:a16="http://schemas.microsoft.com/office/drawing/2014/main" val="3054742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curr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B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ret_ctr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6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(1)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(2)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(3)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(4)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96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 / 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(5)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(6)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(7)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(8)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865178"/>
                  </a:ext>
                </a:extLst>
              </a:tr>
            </a:tbl>
          </a:graphicData>
        </a:graphic>
      </p:graphicFrame>
      <p:graphicFrame>
        <p:nvGraphicFramePr>
          <p:cNvPr id="45" name="표 8">
            <a:extLst>
              <a:ext uri="{FF2B5EF4-FFF2-40B4-BE49-F238E27FC236}">
                <a16:creationId xmlns:a16="http://schemas.microsoft.com/office/drawing/2014/main" id="{948F4679-7C2D-47C3-B50F-730EC824D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090713"/>
              </p:ext>
            </p:extLst>
          </p:nvPr>
        </p:nvGraphicFramePr>
        <p:xfrm>
          <a:off x="5618029" y="1592610"/>
          <a:ext cx="15413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982">
                  <a:extLst>
                    <a:ext uri="{9D8B030D-6E8A-4147-A177-3AD203B41FA5}">
                      <a16:colId xmlns:a16="http://schemas.microsoft.com/office/drawing/2014/main" val="358126174"/>
                    </a:ext>
                  </a:extLst>
                </a:gridCol>
                <a:gridCol w="599400">
                  <a:extLst>
                    <a:ext uri="{9D8B030D-6E8A-4147-A177-3AD203B41FA5}">
                      <a16:colId xmlns:a16="http://schemas.microsoft.com/office/drawing/2014/main" val="254091694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pred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76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531494"/>
                  </a:ext>
                </a:extLst>
              </a:tr>
            </a:tbl>
          </a:graphicData>
        </a:graphic>
      </p:graphicFrame>
      <p:sp>
        <p:nvSpPr>
          <p:cNvPr id="67" name="직사각형 66">
            <a:extLst>
              <a:ext uri="{FF2B5EF4-FFF2-40B4-BE49-F238E27FC236}">
                <a16:creationId xmlns:a16="http://schemas.microsoft.com/office/drawing/2014/main" id="{CA600672-0745-4D7E-9FE5-36093B92606F}"/>
              </a:ext>
            </a:extLst>
          </p:cNvPr>
          <p:cNvSpPr/>
          <p:nvPr/>
        </p:nvSpPr>
        <p:spPr>
          <a:xfrm>
            <a:off x="557219" y="1669753"/>
            <a:ext cx="3445659" cy="2498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FEB63A4-367E-482B-8150-AB71E20C27F5}"/>
              </a:ext>
            </a:extLst>
          </p:cNvPr>
          <p:cNvCxnSpPr>
            <a:cxnSpLocks/>
          </p:cNvCxnSpPr>
          <p:nvPr/>
        </p:nvCxnSpPr>
        <p:spPr>
          <a:xfrm flipV="1">
            <a:off x="1838976" y="1758703"/>
            <a:ext cx="3779053" cy="508749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13BCB3D-C816-4105-86D3-E164A88182F5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2230906" y="2671507"/>
            <a:ext cx="2016059" cy="51907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2BE31F3-2B5E-4385-814F-F9E8EBD075EA}"/>
              </a:ext>
            </a:extLst>
          </p:cNvPr>
          <p:cNvSpPr/>
          <p:nvPr/>
        </p:nvSpPr>
        <p:spPr>
          <a:xfrm>
            <a:off x="1053383" y="2728907"/>
            <a:ext cx="471874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69EBEB-96FF-4F48-A55E-18472E1FFC3F}"/>
              </a:ext>
            </a:extLst>
          </p:cNvPr>
          <p:cNvSpPr/>
          <p:nvPr/>
        </p:nvSpPr>
        <p:spPr>
          <a:xfrm>
            <a:off x="1053383" y="2921181"/>
            <a:ext cx="315489" cy="158614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0CAC918-D4D9-424A-ACAE-CDF1FEEAF4D0}"/>
              </a:ext>
            </a:extLst>
          </p:cNvPr>
          <p:cNvSpPr/>
          <p:nvPr/>
        </p:nvSpPr>
        <p:spPr>
          <a:xfrm>
            <a:off x="1175748" y="3101060"/>
            <a:ext cx="471874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DD436D-636A-46DB-A54E-F9E1B99B3D33}"/>
              </a:ext>
            </a:extLst>
          </p:cNvPr>
          <p:cNvSpPr/>
          <p:nvPr/>
        </p:nvSpPr>
        <p:spPr>
          <a:xfrm>
            <a:off x="1838976" y="3097978"/>
            <a:ext cx="315489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43541C5-2C83-4756-A770-DDB6A7270D82}"/>
              </a:ext>
            </a:extLst>
          </p:cNvPr>
          <p:cNvSpPr/>
          <p:nvPr/>
        </p:nvSpPr>
        <p:spPr>
          <a:xfrm>
            <a:off x="1006264" y="2196879"/>
            <a:ext cx="417918" cy="174978"/>
          </a:xfrm>
          <a:prstGeom prst="rect">
            <a:avLst/>
          </a:prstGeom>
          <a:solidFill>
            <a:schemeClr val="accent6">
              <a:lumMod val="20000"/>
              <a:lumOff val="8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0AFF132-42DC-4EED-AFB8-7F96070F640A}"/>
              </a:ext>
            </a:extLst>
          </p:cNvPr>
          <p:cNvGrpSpPr/>
          <p:nvPr/>
        </p:nvGrpSpPr>
        <p:grpSpPr>
          <a:xfrm>
            <a:off x="638468" y="1759605"/>
            <a:ext cx="3445660" cy="2308324"/>
            <a:chOff x="1913860" y="542261"/>
            <a:chExt cx="4465439" cy="34166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1115BC0-FDD5-4CBC-982F-D0327024E5EB}"/>
                </a:ext>
              </a:extLst>
            </p:cNvPr>
            <p:cNvSpPr txBox="1"/>
            <p:nvPr/>
          </p:nvSpPr>
          <p:spPr>
            <a:xfrm>
              <a:off x="1913863" y="542261"/>
              <a:ext cx="4465436" cy="3416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method </a:t>
              </a:r>
              <a:r>
                <a:rPr lang="en-US" altLang="ko-KR" sz="1200" b="1" kern="0" spc="0">
                  <a:effectLst/>
                  <a:latin typeface="맑은 고딕" panose="020B0503020000020004" pitchFamily="50" charset="-127"/>
                </a:rPr>
                <a:t>add_shared_copy()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 control_block*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 while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pred </a:t>
              </a:r>
              <a:r>
                <a:rPr lang="en-US" altLang="ko-KR" sz="1200" ker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if pred is nullptr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     ret nullptr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ret_ctr 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pred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→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add_use_count()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curr </a:t>
              </a:r>
              <a:r>
                <a:rPr lang="en-US" altLang="ko-KR" sz="1200" ker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if ret_ctr is curr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    return ret_ctr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else :</a:t>
              </a: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    if ret_ctr is not nullptr :</a:t>
              </a: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           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pred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→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release()</a:t>
              </a:r>
              <a:endParaRPr lang="en-US" altLang="ko-KR" sz="1200" kern="0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7E3DB3DF-903F-48A1-991D-447E404BA1AD}"/>
                </a:ext>
              </a:extLst>
            </p:cNvPr>
            <p:cNvCxnSpPr>
              <a:cxnSpLocks/>
            </p:cNvCxnSpPr>
            <p:nvPr/>
          </p:nvCxnSpPr>
          <p:spPr>
            <a:xfrm>
              <a:off x="1913863" y="552893"/>
              <a:ext cx="428647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E854D6B2-F98B-4670-B486-6D3192A8C106}"/>
                </a:ext>
              </a:extLst>
            </p:cNvPr>
            <p:cNvCxnSpPr>
              <a:cxnSpLocks/>
            </p:cNvCxnSpPr>
            <p:nvPr/>
          </p:nvCxnSpPr>
          <p:spPr>
            <a:xfrm>
              <a:off x="1913860" y="3958581"/>
              <a:ext cx="41888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35B506D-6539-4557-A8BC-CC214CEE978F}"/>
              </a:ext>
            </a:extLst>
          </p:cNvPr>
          <p:cNvSpPr/>
          <p:nvPr/>
        </p:nvSpPr>
        <p:spPr>
          <a:xfrm>
            <a:off x="1057911" y="3087220"/>
            <a:ext cx="1172995" cy="20671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335ADF-AA00-49E1-9B27-302F3791B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68783" y="1159290"/>
            <a:ext cx="2381714" cy="326511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41760" y="3973212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모든 상황에 </a:t>
            </a:r>
            <a:r>
              <a:rPr lang="ko-KR" altLang="en-US" dirty="0">
                <a:solidFill>
                  <a:schemeClr val="bg1"/>
                </a:solidFill>
              </a:rPr>
              <a:t>대한 </a:t>
            </a:r>
            <a:r>
              <a:rPr lang="ko-KR" altLang="en-US">
                <a:solidFill>
                  <a:schemeClr val="bg1"/>
                </a:solidFill>
              </a:rPr>
              <a:t>동작 검증 테이블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A37F6-5C02-4E13-A052-0159F230FF7D}"/>
              </a:ext>
            </a:extLst>
          </p:cNvPr>
          <p:cNvSpPr txBox="1"/>
          <p:nvPr/>
        </p:nvSpPr>
        <p:spPr>
          <a:xfrm>
            <a:off x="2402271" y="3077178"/>
            <a:ext cx="1417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LFCB </a:t>
            </a:r>
            <a:r>
              <a:rPr lang="ko-KR" altLang="en-US" sz="12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유효성 검사</a:t>
            </a:r>
          </a:p>
        </p:txBody>
      </p:sp>
    </p:spTree>
    <p:extLst>
      <p:ext uri="{BB962C8B-B14F-4D97-AF65-F5344CB8AC3E}">
        <p14:creationId xmlns:p14="http://schemas.microsoft.com/office/powerpoint/2010/main" val="193154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성능 실험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A56E47-4206-4E11-BFC5-1FE0F5124C39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6853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606076-2366-44F3-96DD-6F99128723B6}"/>
              </a:ext>
            </a:extLst>
          </p:cNvPr>
          <p:cNvGrpSpPr/>
          <p:nvPr/>
        </p:nvGrpSpPr>
        <p:grpSpPr>
          <a:xfrm>
            <a:off x="526214" y="1573424"/>
            <a:ext cx="2509479" cy="2983651"/>
            <a:chOff x="318618" y="1424763"/>
            <a:chExt cx="2509479" cy="298365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D73DCDC-2E98-4545-8B86-8AE5A947FCCB}"/>
                </a:ext>
              </a:extLst>
            </p:cNvPr>
            <p:cNvSpPr/>
            <p:nvPr/>
          </p:nvSpPr>
          <p:spPr>
            <a:xfrm>
              <a:off x="318618" y="1424763"/>
              <a:ext cx="2509479" cy="2983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6B87352-A471-4C46-938A-D18477909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646" y="1480618"/>
              <a:ext cx="2418381" cy="2885264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6873B85-790C-40FC-84E2-FFA278623DEA}"/>
              </a:ext>
            </a:extLst>
          </p:cNvPr>
          <p:cNvGrpSpPr/>
          <p:nvPr/>
        </p:nvGrpSpPr>
        <p:grpSpPr>
          <a:xfrm>
            <a:off x="438884" y="5208109"/>
            <a:ext cx="11369455" cy="1251141"/>
            <a:chOff x="7264854" y="4371825"/>
            <a:chExt cx="8638887" cy="1609847"/>
          </a:xfrm>
        </p:grpSpPr>
        <p:sp>
          <p:nvSpPr>
            <p:cNvPr id="26" name="제목 1">
              <a:extLst>
                <a:ext uri="{FF2B5EF4-FFF2-40B4-BE49-F238E27FC236}">
                  <a16:creationId xmlns:a16="http://schemas.microsoft.com/office/drawing/2014/main" id="{4B4D8BFE-040F-4CC3-985B-E91FEE6E2A42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371825"/>
              <a:ext cx="8604151" cy="16098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 err="1" smtClean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성능비교는</a:t>
              </a:r>
              <a:r>
                <a:rPr lang="ko-KR" altLang="en-US" sz="1800" kern="100" dirty="0" smtClean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게으른 동기화 </a:t>
              </a:r>
              <a:r>
                <a:rPr lang="ko-KR" altLang="en-US" sz="1800" kern="100" dirty="0" err="1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연결리스트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(ZSL : </a:t>
              </a:r>
              <a:r>
                <a:rPr lang="en-US" altLang="ko-KR" sz="1400" kern="100" dirty="0" err="1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laZy</a:t>
              </a:r>
              <a:r>
                <a:rPr lang="en-US" altLang="ko-KR" sz="14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Synchronization linked List, “The Art of Multiprocessor Programming”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C++11 </a:t>
              </a:r>
              <a:r>
                <a:rPr lang="en-US" altLang="ko-KR" sz="18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구현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 </a:t>
              </a:r>
              <a:r>
                <a:rPr lang="en-US" altLang="ko-KR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ATSPZSL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en-US" altLang="ko-KR" sz="18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구현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이용했고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두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동작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800" kern="100" dirty="0" err="1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랜덤한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값으로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리스트 추가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제거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검색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 err="1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소모시간을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측정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 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시간당 </a:t>
              </a:r>
              <a:r>
                <a:rPr lang="ko-KR" altLang="en-US" sz="1800" kern="1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동작횟수를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비교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했습니다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76FBF78-9A64-4590-80CC-A8A843BD713D}"/>
                </a:ext>
              </a:extLst>
            </p:cNvPr>
            <p:cNvSpPr/>
            <p:nvPr/>
          </p:nvSpPr>
          <p:spPr>
            <a:xfrm flipH="1">
              <a:off x="7264854" y="4385816"/>
              <a:ext cx="34739" cy="159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E631C0A-7FB7-4AEE-8ED6-6BB1B24D682A}"/>
              </a:ext>
            </a:extLst>
          </p:cNvPr>
          <p:cNvSpPr txBox="1"/>
          <p:nvPr/>
        </p:nvSpPr>
        <p:spPr>
          <a:xfrm>
            <a:off x="4769827" y="1271464"/>
            <a:ext cx="111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kern="100">
                <a:solidFill>
                  <a:schemeClr val="accent2">
                    <a:lumMod val="60000"/>
                    <a:lumOff val="40000"/>
                  </a:schemeClr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ATSPZSL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D3AC92-5435-4264-96A2-52D5864F457E}"/>
              </a:ext>
            </a:extLst>
          </p:cNvPr>
          <p:cNvSpPr txBox="1"/>
          <p:nvPr/>
        </p:nvSpPr>
        <p:spPr>
          <a:xfrm>
            <a:off x="9242976" y="1218700"/>
            <a:ext cx="111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kern="100">
                <a:solidFill>
                  <a:schemeClr val="accent2">
                    <a:lumMod val="60000"/>
                    <a:lumOff val="40000"/>
                  </a:schemeClr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LFSPZSL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55C163C2-9A65-4789-AD3A-D46E4F5A6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762" y="2987128"/>
            <a:ext cx="4188336" cy="114739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27C6B223-2776-4B88-8F08-9BEE20595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592" y="2999534"/>
            <a:ext cx="4174258" cy="115443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8DDA46B0-A837-4A5E-9CF8-D8C32B15E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8984" y="3907691"/>
            <a:ext cx="3216924" cy="9784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C4F4B5B6-87CE-4370-870F-27260637D1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7429" y="3907691"/>
            <a:ext cx="1675334" cy="97845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DC77A32-13A2-4CF6-B7E0-8C2C7CE8668B}"/>
              </a:ext>
            </a:extLst>
          </p:cNvPr>
          <p:cNvCxnSpPr>
            <a:cxnSpLocks/>
          </p:cNvCxnSpPr>
          <p:nvPr/>
        </p:nvCxnSpPr>
        <p:spPr>
          <a:xfrm flipH="1">
            <a:off x="3982992" y="3133396"/>
            <a:ext cx="1458580" cy="1160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0D3429B-C776-4246-AB01-B96F2B15DD46}"/>
              </a:ext>
            </a:extLst>
          </p:cNvPr>
          <p:cNvCxnSpPr>
            <a:cxnSpLocks/>
          </p:cNvCxnSpPr>
          <p:nvPr/>
        </p:nvCxnSpPr>
        <p:spPr>
          <a:xfrm flipH="1">
            <a:off x="4623260" y="3382020"/>
            <a:ext cx="1080208" cy="7880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82197C7-686A-4770-B7D4-4019D2ECAC14}"/>
              </a:ext>
            </a:extLst>
          </p:cNvPr>
          <p:cNvCxnSpPr>
            <a:cxnSpLocks/>
          </p:cNvCxnSpPr>
          <p:nvPr/>
        </p:nvCxnSpPr>
        <p:spPr>
          <a:xfrm flipH="1">
            <a:off x="9240061" y="3246615"/>
            <a:ext cx="761418" cy="9073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FD8BD292-0935-428A-A248-45BDAC3328CD}"/>
              </a:ext>
            </a:extLst>
          </p:cNvPr>
          <p:cNvCxnSpPr>
            <a:cxnSpLocks/>
          </p:cNvCxnSpPr>
          <p:nvPr/>
        </p:nvCxnSpPr>
        <p:spPr>
          <a:xfrm flipH="1">
            <a:off x="8451302" y="3136422"/>
            <a:ext cx="1426424" cy="1558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림 80">
            <a:extLst>
              <a:ext uri="{FF2B5EF4-FFF2-40B4-BE49-F238E27FC236}">
                <a16:creationId xmlns:a16="http://schemas.microsoft.com/office/drawing/2014/main" id="{295B366C-7747-4F9A-BB9E-DEC832F007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8561" y="1747635"/>
            <a:ext cx="3719382" cy="72400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D3ADF1BD-89F1-4276-B28C-93A235C26E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2391" y="1722395"/>
            <a:ext cx="3705186" cy="74529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6BEE254D-6D02-472E-A479-7C92E81CDC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7360" y="2356463"/>
            <a:ext cx="2537274" cy="37507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ACA2BCD7-900A-416F-83AD-FCFBC7A9E1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10092" y="2315138"/>
            <a:ext cx="2500498" cy="36772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4237402C-11E1-49E4-8CB6-1D503BE677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90084" y="2088568"/>
            <a:ext cx="2111766" cy="114035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453FD3B9-CE74-4785-8AAD-241DFA506F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41572" y="2057489"/>
            <a:ext cx="2132884" cy="126706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5F85B69-CF28-4823-976F-DBC80BD83E4C}"/>
              </a:ext>
            </a:extLst>
          </p:cNvPr>
          <p:cNvCxnSpPr>
            <a:cxnSpLocks/>
          </p:cNvCxnSpPr>
          <p:nvPr/>
        </p:nvCxnSpPr>
        <p:spPr>
          <a:xfrm>
            <a:off x="3515720" y="2315138"/>
            <a:ext cx="1433967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5F84D21-C588-47EB-AB00-FE6EC86494BF}"/>
              </a:ext>
            </a:extLst>
          </p:cNvPr>
          <p:cNvCxnSpPr>
            <a:cxnSpLocks/>
          </p:cNvCxnSpPr>
          <p:nvPr/>
        </p:nvCxnSpPr>
        <p:spPr>
          <a:xfrm>
            <a:off x="7958494" y="2278015"/>
            <a:ext cx="1433967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C517CEB-E3AA-4A49-AB3F-C4386E7B8CF9}"/>
              </a:ext>
            </a:extLst>
          </p:cNvPr>
          <p:cNvCxnSpPr>
            <a:cxnSpLocks/>
          </p:cNvCxnSpPr>
          <p:nvPr/>
        </p:nvCxnSpPr>
        <p:spPr>
          <a:xfrm>
            <a:off x="3717816" y="2682858"/>
            <a:ext cx="1433967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170136D-5E5E-4773-BED7-C35BFD19CD28}"/>
              </a:ext>
            </a:extLst>
          </p:cNvPr>
          <p:cNvCxnSpPr>
            <a:cxnSpLocks/>
          </p:cNvCxnSpPr>
          <p:nvPr/>
        </p:nvCxnSpPr>
        <p:spPr>
          <a:xfrm>
            <a:off x="8206973" y="2626564"/>
            <a:ext cx="1433967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96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A01B94A8-3ACC-488B-8EE9-B8F21F600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23" y="2563850"/>
            <a:ext cx="6398857" cy="21884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실험 결과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34B356E-C1A1-47CA-8ACC-635F206C009C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6853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8D20A89-F11C-4492-805E-A07F6D90D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484416"/>
              </p:ext>
            </p:extLst>
          </p:nvPr>
        </p:nvGraphicFramePr>
        <p:xfrm>
          <a:off x="539824" y="1356468"/>
          <a:ext cx="3016266" cy="1167384"/>
        </p:xfrm>
        <a:graphic>
          <a:graphicData uri="http://schemas.openxmlformats.org/drawingml/2006/table">
            <a:tbl>
              <a:tblPr/>
              <a:tblGrid>
                <a:gridCol w="1044325">
                  <a:extLst>
                    <a:ext uri="{9D8B030D-6E8A-4147-A177-3AD203B41FA5}">
                      <a16:colId xmlns:a16="http://schemas.microsoft.com/office/drawing/2014/main" val="727020863"/>
                    </a:ext>
                  </a:extLst>
                </a:gridCol>
                <a:gridCol w="1365898">
                  <a:extLst>
                    <a:ext uri="{9D8B030D-6E8A-4147-A177-3AD203B41FA5}">
                      <a16:colId xmlns:a16="http://schemas.microsoft.com/office/drawing/2014/main" val="2067377502"/>
                    </a:ext>
                  </a:extLst>
                </a:gridCol>
                <a:gridCol w="606043">
                  <a:extLst>
                    <a:ext uri="{9D8B030D-6E8A-4147-A177-3AD203B41FA5}">
                      <a16:colId xmlns:a16="http://schemas.microsoft.com/office/drawing/2014/main" val="3523639104"/>
                    </a:ext>
                  </a:extLst>
                </a:gridCol>
              </a:tblGrid>
              <a:tr h="1974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스레드 수</a:t>
                      </a:r>
                      <a:endParaRPr lang="en-US" sz="1200" kern="0" spc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1, 2, 4, 8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50637"/>
                  </a:ext>
                </a:extLst>
              </a:tr>
              <a:tr h="19744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최대 길이</a:t>
                      </a: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(L)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Short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430273"/>
                  </a:ext>
                </a:extLst>
              </a:tr>
              <a:tr h="197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Balance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212935"/>
                  </a:ext>
                </a:extLst>
              </a:tr>
              <a:tr h="2313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Long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881025"/>
                  </a:ext>
                </a:extLst>
              </a:tr>
            </a:tbl>
          </a:graphicData>
        </a:graphic>
      </p:graphicFrame>
      <p:sp>
        <p:nvSpPr>
          <p:cNvPr id="16" name="제목 1">
            <a:extLst>
              <a:ext uri="{FF2B5EF4-FFF2-40B4-BE49-F238E27FC236}">
                <a16:creationId xmlns:a16="http://schemas.microsoft.com/office/drawing/2014/main" id="{33F4A325-DD4C-4627-95A4-4CC81E57234F}"/>
              </a:ext>
            </a:extLst>
          </p:cNvPr>
          <p:cNvSpPr txBox="1">
            <a:spLocks/>
          </p:cNvSpPr>
          <p:nvPr/>
        </p:nvSpPr>
        <p:spPr>
          <a:xfrm>
            <a:off x="3556090" y="2154823"/>
            <a:ext cx="2875354" cy="221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2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스레드 경쟁 </a:t>
            </a:r>
            <a:r>
              <a:rPr lang="en-US" altLang="ko-KR" sz="12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: Short &gt; Balance &gt; Long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F369D43-4752-4812-869C-6DD4CC9C4DF8}"/>
              </a:ext>
            </a:extLst>
          </p:cNvPr>
          <p:cNvGrpSpPr/>
          <p:nvPr/>
        </p:nvGrpSpPr>
        <p:grpSpPr>
          <a:xfrm>
            <a:off x="438884" y="4918235"/>
            <a:ext cx="11369455" cy="1643090"/>
            <a:chOff x="7264854" y="4371825"/>
            <a:chExt cx="8638887" cy="1609847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F5FC9AC7-DF00-4968-ABF4-F9A48B6F0FD4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371825"/>
              <a:ext cx="8604151" cy="16098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실험에서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ATSPZSL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다르게 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모든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Domain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스레드에 비례해 성능이 향상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되었고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특히 상대적으로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경쟁이 심한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Short Domain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에서도 성능이 완만하게 향상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되었습니다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uLnTx/>
                  <a:uFillTx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그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결과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ATSPZSL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Short Domain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최대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3767%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Long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Domain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최대 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7424%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높은 성능을 보였습니다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 dirty="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D2939CB-B07A-4C17-8D38-A8CAEF9BFE04}"/>
                </a:ext>
              </a:extLst>
            </p:cNvPr>
            <p:cNvSpPr/>
            <p:nvPr/>
          </p:nvSpPr>
          <p:spPr>
            <a:xfrm flipH="1">
              <a:off x="7264854" y="4385816"/>
              <a:ext cx="34739" cy="159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5" name="_x218082272">
            <a:extLst>
              <a:ext uri="{FF2B5EF4-FFF2-40B4-BE49-F238E27FC236}">
                <a16:creationId xmlns:a16="http://schemas.microsoft.com/office/drawing/2014/main" id="{98C9F868-AEBF-4A90-A749-CB9D1F36D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599" y="1356468"/>
            <a:ext cx="3989873" cy="339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84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9477</TotalTime>
  <Words>3085</Words>
  <Application>Microsoft Office PowerPoint</Application>
  <PresentationFormat>와이드스크린</PresentationFormat>
  <Paragraphs>743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8" baseType="lpstr">
      <vt:lpstr>돋움체</vt:lpstr>
      <vt:lpstr>맑은 고딕</vt:lpstr>
      <vt:lpstr>Arial</vt:lpstr>
      <vt:lpstr>Times New Roman</vt:lpstr>
      <vt:lpstr>Wingdings</vt:lpstr>
      <vt:lpstr>Office 테마</vt:lpstr>
      <vt:lpstr>PORTFOLIO</vt:lpstr>
      <vt:lpstr>PowerPoint 프레젠테이션</vt:lpstr>
      <vt:lpstr>PowerPoint 프레젠테이션</vt:lpstr>
      <vt:lpstr>동기</vt:lpstr>
      <vt:lpstr>구조</vt:lpstr>
      <vt:lpstr>Recycle Linked List (RLL)</vt:lpstr>
      <vt:lpstr>핵심 알고리즘</vt:lpstr>
      <vt:lpstr>성능 실험</vt:lpstr>
      <vt:lpstr>실험 결과</vt:lpstr>
      <vt:lpstr>후기</vt:lpstr>
      <vt:lpstr>PowerPoint 프레젠테이션</vt:lpstr>
      <vt:lpstr>개요</vt:lpstr>
      <vt:lpstr>Server</vt:lpstr>
      <vt:lpstr>Manager</vt:lpstr>
      <vt:lpstr>Manager</vt:lpstr>
      <vt:lpstr>Manager</vt:lpstr>
      <vt:lpstr>Manager</vt:lpstr>
      <vt:lpstr>Manager</vt:lpstr>
      <vt:lpstr>Manager</vt:lpstr>
      <vt:lpstr>Manager</vt:lpstr>
      <vt:lpstr>Object</vt:lpstr>
      <vt:lpstr>Object : class Near_set / CoolTime</vt:lpstr>
      <vt:lpstr>World_Terrain</vt:lpstr>
      <vt:lpstr>Server 구현</vt:lpstr>
      <vt:lpstr>Server 생성</vt:lpstr>
      <vt:lpstr>Server 실행</vt:lpstr>
      <vt:lpstr>Server 실행</vt:lpstr>
      <vt:lpstr>섹터 &amp; 시야</vt:lpstr>
      <vt:lpstr>플레이어 로그인</vt:lpstr>
      <vt:lpstr>플레이어 로그인</vt:lpstr>
      <vt:lpstr>플레이어 로그인</vt:lpstr>
      <vt:lpstr>플레이어 로그인</vt:lpstr>
      <vt:lpstr>플레이어 로그아웃</vt:lpstr>
      <vt:lpstr>플레이어 로그아웃</vt:lpstr>
      <vt:lpstr>오브젝트 이동</vt:lpstr>
      <vt:lpstr>오브젝트 이동</vt:lpstr>
      <vt:lpstr>오브젝트 이동</vt:lpstr>
      <vt:lpstr>오브젝트 이동</vt:lpstr>
      <vt:lpstr>오브젝트 이동</vt:lpstr>
      <vt:lpstr>오브젝트 이동</vt:lpstr>
      <vt:lpstr>오브젝트 이동</vt:lpstr>
      <vt:lpstr>오브젝트 이동 문제점 (서버의 부하를 줄이기 위해서는 Navigation Mesh를 생성해서 그 위에서 길찾기를 해야 한다.)</vt:lpstr>
      <vt:lpstr>PowerPoint 프레젠테이션</vt:lpstr>
      <vt:lpstr>오브젝트 이동</vt:lpstr>
      <vt:lpstr>오브젝트 이동</vt:lpstr>
      <vt:lpstr>오브젝트 이동</vt:lpstr>
      <vt:lpstr>클라이언트 이동 수신</vt:lpstr>
      <vt:lpstr>클라이언트 이동 수신</vt:lpstr>
      <vt:lpstr>PowerPoint 프레젠테이션</vt:lpstr>
      <vt:lpstr>PowerPoint 프레젠테이션</vt:lpstr>
      <vt:lpstr>PowerPoint 프레젠테이션</vt:lpstr>
      <vt:lpstr>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Nai Hoon Jung</cp:lastModifiedBy>
  <cp:revision>691</cp:revision>
  <dcterms:created xsi:type="dcterms:W3CDTF">2020-12-22T14:33:44Z</dcterms:created>
  <dcterms:modified xsi:type="dcterms:W3CDTF">2021-03-23T05:38:23Z</dcterms:modified>
</cp:coreProperties>
</file>