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33" r:id="rId6"/>
    <p:sldId id="334" r:id="rId7"/>
    <p:sldId id="336" r:id="rId8"/>
    <p:sldId id="337" r:id="rId9"/>
    <p:sldId id="335" r:id="rId10"/>
    <p:sldId id="338" r:id="rId11"/>
    <p:sldId id="339" r:id="rId12"/>
    <p:sldId id="340" r:id="rId13"/>
    <p:sldId id="341" r:id="rId14"/>
    <p:sldId id="345" r:id="rId15"/>
    <p:sldId id="342" r:id="rId16"/>
    <p:sldId id="347" r:id="rId17"/>
    <p:sldId id="343" r:id="rId18"/>
    <p:sldId id="344" r:id="rId19"/>
    <p:sldId id="346" r:id="rId20"/>
    <p:sldId id="348" r:id="rId21"/>
    <p:sldId id="331" r:id="rId22"/>
    <p:sldId id="328" r:id="rId23"/>
    <p:sldId id="275" r:id="rId24"/>
    <p:sldId id="312" r:id="rId25"/>
    <p:sldId id="314" r:id="rId26"/>
    <p:sldId id="279" r:id="rId27"/>
    <p:sldId id="316" r:id="rId28"/>
    <p:sldId id="305" r:id="rId29"/>
    <p:sldId id="317" r:id="rId30"/>
    <p:sldId id="280" r:id="rId31"/>
    <p:sldId id="315" r:id="rId32"/>
    <p:sldId id="304" r:id="rId33"/>
    <p:sldId id="320" r:id="rId34"/>
    <p:sldId id="318" r:id="rId35"/>
    <p:sldId id="319" r:id="rId36"/>
    <p:sldId id="289" r:id="rId37"/>
    <p:sldId id="296" r:id="rId38"/>
    <p:sldId id="297" r:id="rId39"/>
    <p:sldId id="321" r:id="rId40"/>
    <p:sldId id="322" r:id="rId41"/>
    <p:sldId id="299" r:id="rId42"/>
    <p:sldId id="323" r:id="rId43"/>
    <p:sldId id="324" r:id="rId44"/>
    <p:sldId id="330" r:id="rId45"/>
    <p:sldId id="32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6600"/>
    <a:srgbClr val="FFD54F"/>
    <a:srgbClr val="8DA9DB"/>
    <a:srgbClr val="8CC81E"/>
    <a:srgbClr val="5F5F5F"/>
    <a:srgbClr val="91420D"/>
    <a:srgbClr val="2B6748"/>
    <a:srgbClr val="808080"/>
    <a:srgbClr val="52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동작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694345" y="1052453"/>
            <a:ext cx="6001438" cy="275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A(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 가능한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C(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이미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불가능한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D(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Alloc()/Regist()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 중인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실행 중인 스레드에서만 이용될 수 있으며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다른 스레드에서는 이용하지 못한다는 특징을 가집니다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48301" y="1163320"/>
            <a:ext cx="5354545" cy="2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구현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926984" y="1274867"/>
            <a:ext cx="8091761" cy="2154124"/>
            <a:chOff x="7264853" y="3897816"/>
            <a:chExt cx="6148387" cy="215412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연결리스트에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반환하거나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없는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반환하기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(4,9)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수정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안전하게 반환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(6,8)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재사용을 위해 해당 노드를 비활성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897816"/>
              <a:ext cx="34740" cy="2154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_x60135304">
            <a:extLst>
              <a:ext uri="{FF2B5EF4-FFF2-40B4-BE49-F238E27FC236}">
                <a16:creationId xmlns:a16="http://schemas.microsoft.com/office/drawing/2014/main" id="{4F3F63B3-620B-4634-8801-DCA8D1EE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482803"/>
            <a:ext cx="3558359" cy="47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CFDA19-E26F-4947-809A-D41469B56B07}"/>
              </a:ext>
            </a:extLst>
          </p:cNvPr>
          <p:cNvGrpSpPr/>
          <p:nvPr/>
        </p:nvGrpSpPr>
        <p:grpSpPr>
          <a:xfrm>
            <a:off x="3926984" y="3648531"/>
            <a:ext cx="8091761" cy="2909048"/>
            <a:chOff x="7264853" y="3912273"/>
            <a:chExt cx="6148387" cy="212521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6B0EC3BA-91C2-4105-8105-FA42725FA64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연결리스트에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(16,17,22)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후 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(20)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연결리스트를 순회하며 비활성 노드를 검색하지 못한 경우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(14,15)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등록한 새로운 노드를 생성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(23)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연결리스트의 말단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(24,27)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삽입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937635-63C0-443D-83D8-AC7BD831B4B9}"/>
                </a:ext>
              </a:extLst>
            </p:cNvPr>
            <p:cNvSpPr/>
            <p:nvPr/>
          </p:nvSpPr>
          <p:spPr>
            <a:xfrm flipH="1">
              <a:off x="7264853" y="3912273"/>
              <a:ext cx="34740" cy="2125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1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재사용 문제점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270733" y="1084782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18B6B1-2C64-455A-B7FB-6DFBCB918628}"/>
              </a:ext>
            </a:extLst>
          </p:cNvPr>
          <p:cNvSpPr/>
          <p:nvPr/>
        </p:nvSpPr>
        <p:spPr>
          <a:xfrm>
            <a:off x="4135324" y="1143176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8A0FD8-98E3-40D3-B11F-ACE42A3F9D1B}"/>
              </a:ext>
            </a:extLst>
          </p:cNvPr>
          <p:cNvSpPr/>
          <p:nvPr/>
        </p:nvSpPr>
        <p:spPr>
          <a:xfrm>
            <a:off x="2131889" y="2769236"/>
            <a:ext cx="9789377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34">
            <a:extLst>
              <a:ext uri="{FF2B5EF4-FFF2-40B4-BE49-F238E27FC236}">
                <a16:creationId xmlns:a16="http://schemas.microsoft.com/office/drawing/2014/main" id="{3FF3F3FE-ED19-4858-AA0A-1C57BB9B16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3656" y="1313520"/>
            <a:ext cx="2690974" cy="1355705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323F3FA5-4D27-423E-BD45-61D6A5034EB1}"/>
              </a:ext>
            </a:extLst>
          </p:cNvPr>
          <p:cNvSpPr/>
          <p:nvPr/>
        </p:nvSpPr>
        <p:spPr>
          <a:xfrm rot="2700000">
            <a:off x="1673033" y="285367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3384024" y="188135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34">
            <a:extLst>
              <a:ext uri="{FF2B5EF4-FFF2-40B4-BE49-F238E27FC236}">
                <a16:creationId xmlns:a16="http://schemas.microsoft.com/office/drawing/2014/main" id="{58B7593B-CF75-4C83-844D-980EE5F7519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00869" y="2784642"/>
            <a:ext cx="2174316" cy="1627977"/>
          </a:xfrm>
          <a:prstGeom prst="rect">
            <a:avLst/>
          </a:prstGeom>
        </p:spPr>
      </p:pic>
      <p:pic>
        <p:nvPicPr>
          <p:cNvPr id="58" name="그림 34">
            <a:extLst>
              <a:ext uri="{FF2B5EF4-FFF2-40B4-BE49-F238E27FC236}">
                <a16:creationId xmlns:a16="http://schemas.microsoft.com/office/drawing/2014/main" id="{1BADAA44-D48A-4E12-8E9D-27013F257F6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254103" y="1143176"/>
            <a:ext cx="2179834" cy="139067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96808E-FFA5-43AF-9843-B27F0F8FF97A}"/>
              </a:ext>
            </a:extLst>
          </p:cNvPr>
          <p:cNvSpPr txBox="1"/>
          <p:nvPr/>
        </p:nvSpPr>
        <p:spPr>
          <a:xfrm>
            <a:off x="3303511" y="1516993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8CC8-92FD-49E5-BAD3-A5401DE1946F}"/>
              </a:ext>
            </a:extLst>
          </p:cNvPr>
          <p:cNvSpPr txBox="1"/>
          <p:nvPr/>
        </p:nvSpPr>
        <p:spPr>
          <a:xfrm>
            <a:off x="1592521" y="308757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7" name="그림 34">
            <a:extLst>
              <a:ext uri="{FF2B5EF4-FFF2-40B4-BE49-F238E27FC236}">
                <a16:creationId xmlns:a16="http://schemas.microsoft.com/office/drawing/2014/main" id="{D0F3F976-EB0E-427F-B28E-14C560CFB95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371" y="1143176"/>
            <a:ext cx="2219080" cy="1672758"/>
          </a:xfrm>
          <a:prstGeom prst="rect">
            <a:avLst/>
          </a:prstGeom>
        </p:spPr>
      </p:pic>
      <p:pic>
        <p:nvPicPr>
          <p:cNvPr id="68" name="그림 34">
            <a:extLst>
              <a:ext uri="{FF2B5EF4-FFF2-40B4-BE49-F238E27FC236}">
                <a16:creationId xmlns:a16="http://schemas.microsoft.com/office/drawing/2014/main" id="{C888D494-D006-473B-A2E9-F874E7BDEFC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921281" y="2788509"/>
            <a:ext cx="3092620" cy="1421698"/>
          </a:xfrm>
          <a:prstGeom prst="rect">
            <a:avLst/>
          </a:prstGeom>
        </p:spPr>
      </p:pic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588653" y="1757830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4698397" y="3413569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708915" y="2788509"/>
            <a:ext cx="3080345" cy="1421698"/>
          </a:xfrm>
          <a:prstGeom prst="rect">
            <a:avLst/>
          </a:prstGeom>
        </p:spPr>
      </p:pic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8D1E4A6-3BD6-42F0-965A-90B2C0A27626}"/>
              </a:ext>
            </a:extLst>
          </p:cNvPr>
          <p:cNvSpPr/>
          <p:nvPr/>
        </p:nvSpPr>
        <p:spPr>
          <a:xfrm>
            <a:off x="8208630" y="342957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있을 때 발생할 수 있는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상황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되지 않은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의도되지 않는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관련없는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오동작을 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이후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유효성을 검사합니다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77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검사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638734" y="1053142"/>
            <a:ext cx="10914532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4527223" y="18462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896559" y="348720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2014826" y="33979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6554" y="1203718"/>
            <a:ext cx="3080345" cy="1421697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2" y="4431185"/>
            <a:ext cx="11364296" cy="2350440"/>
            <a:chOff x="7268776" y="3813182"/>
            <a:chExt cx="8634968" cy="2350440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3504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검사는 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여전히 참조하는지 검사하며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증가시켰는지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앞선 상황 이후로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위해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확인합니다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이는 다른 스레드에 의해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수정되었음을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경우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다시 감소시켜 처음의 상태로 돌아가며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6" y="3813182"/>
              <a:ext cx="34739" cy="2350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34">
            <a:extLst>
              <a:ext uri="{FF2B5EF4-FFF2-40B4-BE49-F238E27FC236}">
                <a16:creationId xmlns:a16="http://schemas.microsoft.com/office/drawing/2014/main" id="{EF30E75A-8389-4F5A-B762-0C35464EBA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6287" y="1239906"/>
            <a:ext cx="3080343" cy="1421697"/>
          </a:xfrm>
          <a:prstGeom prst="rect">
            <a:avLst/>
          </a:prstGeom>
        </p:spPr>
      </p:pic>
      <p:pic>
        <p:nvPicPr>
          <p:cNvPr id="30" name="그림 34">
            <a:extLst>
              <a:ext uri="{FF2B5EF4-FFF2-40B4-BE49-F238E27FC236}">
                <a16:creationId xmlns:a16="http://schemas.microsoft.com/office/drawing/2014/main" id="{399D7F7F-EBD4-4CA2-BF94-D5E096D48CD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7513" y="2865384"/>
            <a:ext cx="3080343" cy="1416055"/>
          </a:xfrm>
          <a:prstGeom prst="rect">
            <a:avLst/>
          </a:prstGeom>
        </p:spPr>
      </p:pic>
      <p:pic>
        <p:nvPicPr>
          <p:cNvPr id="31" name="그림 34">
            <a:extLst>
              <a:ext uri="{FF2B5EF4-FFF2-40B4-BE49-F238E27FC236}">
                <a16:creationId xmlns:a16="http://schemas.microsoft.com/office/drawing/2014/main" id="{A7FFE484-FF57-422B-8545-A87919B353C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234116" y="2859743"/>
            <a:ext cx="3080343" cy="14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16530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F24C99-BA5B-47D5-B55D-6CE693F2AB39}"/>
              </a:ext>
            </a:extLst>
          </p:cNvPr>
          <p:cNvGrpSpPr/>
          <p:nvPr/>
        </p:nvGrpSpPr>
        <p:grpSpPr>
          <a:xfrm>
            <a:off x="3926986" y="1216307"/>
            <a:ext cx="8091760" cy="2432226"/>
            <a:chOff x="7264854" y="3843329"/>
            <a:chExt cx="6148386" cy="2263099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27E0A797-C783-4FD2-B878-7569FAC8C38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43329"/>
              <a:ext cx="6113650" cy="2263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add_shared_copy()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증가시킨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증가시킬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키며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유효한 경우에는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경우에는 재시도합니다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증가된 이후에 재시도하는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증가된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4A4894-9D23-42EE-89E6-8973EF7284CD}"/>
                </a:ext>
              </a:extLst>
            </p:cNvPr>
            <p:cNvSpPr/>
            <p:nvPr/>
          </p:nvSpPr>
          <p:spPr>
            <a:xfrm>
              <a:off x="7264854" y="3843329"/>
              <a:ext cx="34740" cy="2263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D7710A-72EC-4902-BCC1-49C5FF3EFE9C}"/>
              </a:ext>
            </a:extLst>
          </p:cNvPr>
          <p:cNvGrpSpPr/>
          <p:nvPr/>
        </p:nvGrpSpPr>
        <p:grpSpPr>
          <a:xfrm>
            <a:off x="3926986" y="3809329"/>
            <a:ext cx="8084128" cy="1300561"/>
            <a:chOff x="7264854" y="3911854"/>
            <a:chExt cx="6142587" cy="950127"/>
          </a:xfrm>
        </p:grpSpPr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2ABBF0D6-4ED0-4DF5-984D-3784C88161D5}"/>
                </a:ext>
              </a:extLst>
            </p:cNvPr>
            <p:cNvSpPr txBox="1">
              <a:spLocks/>
            </p:cNvSpPr>
            <p:nvPr/>
          </p:nvSpPr>
          <p:spPr>
            <a:xfrm>
              <a:off x="7293791" y="3911854"/>
              <a:ext cx="6113650" cy="9501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증가시키는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카운터를 증가시킨 뒤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반환하며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7F60A4-39AE-4235-A96D-0126B121115F}"/>
                </a:ext>
              </a:extLst>
            </p:cNvPr>
            <p:cNvSpPr/>
            <p:nvPr/>
          </p:nvSpPr>
          <p:spPr>
            <a:xfrm flipH="1">
              <a:off x="7264854" y="3912273"/>
              <a:ext cx="34739" cy="94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7717448">
            <a:extLst>
              <a:ext uri="{FF2B5EF4-FFF2-40B4-BE49-F238E27FC236}">
                <a16:creationId xmlns:a16="http://schemas.microsoft.com/office/drawing/2014/main" id="{BA7D3644-CFA8-48E6-8F05-46B85938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3" y="1519529"/>
            <a:ext cx="3689906" cy="47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F8B17596-4EBE-4D23-8E56-D8E78DD39917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카운터 수정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79C1A-1C9B-4E31-B741-F8797BB38E0E}"/>
              </a:ext>
            </a:extLst>
          </p:cNvPr>
          <p:cNvSpPr txBox="1"/>
          <p:nvPr/>
        </p:nvSpPr>
        <p:spPr>
          <a:xfrm>
            <a:off x="2018206" y="2868374"/>
            <a:ext cx="148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</a:rPr>
              <a:t>// LFCB </a:t>
            </a:r>
            <a:r>
              <a:rPr lang="ko-KR" altLang="en-US" sz="1100" b="1">
                <a:solidFill>
                  <a:schemeClr val="accent2">
                    <a:lumMod val="75000"/>
                  </a:schemeClr>
                </a:solidFill>
              </a:rPr>
              <a:t>유효성 검사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EE0BDD-F3FE-4F4A-9930-DD375A260485}"/>
              </a:ext>
            </a:extLst>
          </p:cNvPr>
          <p:cNvGrpSpPr/>
          <p:nvPr/>
        </p:nvGrpSpPr>
        <p:grpSpPr>
          <a:xfrm>
            <a:off x="3926985" y="5259348"/>
            <a:ext cx="8084129" cy="1299987"/>
            <a:chOff x="7270652" y="3911854"/>
            <a:chExt cx="6142588" cy="949708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793EB625-C8E6-43CA-9503-C82CA9D7622D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11854"/>
              <a:ext cx="6113650" cy="9497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감소시키는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34964A6-016B-4CC3-A1C8-D03707A4A9DB}"/>
                </a:ext>
              </a:extLst>
            </p:cNvPr>
            <p:cNvSpPr/>
            <p:nvPr/>
          </p:nvSpPr>
          <p:spPr>
            <a:xfrm>
              <a:off x="7270652" y="3912276"/>
              <a:ext cx="34739" cy="948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76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다음은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발생할 수 있는 모든 상황을 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재사용되는 상황에서도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검사가 정확하게 동작하는 것을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T1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가리킬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 모든 상황은 표와 같이 표현될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ret_ctr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curr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동일한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(1),(6),(7)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유효하고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상황에서는 유효하지 않지만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중요한 점은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상황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유효할 수 있다는 점 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0F5D135C-378A-48AD-9A53-F76F6297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19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FB23AA6D-D375-4519-B876-DD19846F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27505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F22446-AF5A-4D0E-8CFE-79B08B1D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8E1E14-EB82-4D45-B59E-90E0620638AE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703A8B7-5F53-4638-825A-3D6578022B28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E8FE7F-C8A6-4D4C-B802-67FA9E515D4C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554260-4217-4511-8109-C72E8D8CC7F3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0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재사용으로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가리키는 상황이며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선행됩니다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선행되는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이상의 카운터를 가져 재사용되지 않기 때문입니다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가리킨 이후 증가합니다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원본 객체에 대한 카운터 증가하는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동작은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증가를 의미하며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유효한 것을 알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0761A8-E164-4101-898B-4DD96EE59345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28AD90BB-5AB8-4B3C-8250-FB13CDCB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15030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6" name="표 8">
            <a:extLst>
              <a:ext uri="{FF2B5EF4-FFF2-40B4-BE49-F238E27FC236}">
                <a16:creationId xmlns:a16="http://schemas.microsoft.com/office/drawing/2014/main" id="{592C34A3-4762-46E2-B22A-4063D0E7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16426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7B0723C1-0571-46D9-8322-5944EFBE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57D14F-2534-4A54-B2CE-5F5DED9B6735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239988-B259-49FA-A900-1F74D9A9C242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D0257D0-CF31-498D-B343-1C100A22E006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2A4B0C-8273-443E-A25C-2A69E7951AD0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237920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shared_ptr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원본 객체 변경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8FF02-8116-4E9C-B92E-3B237A0C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75" y="1218755"/>
            <a:ext cx="3765683" cy="532933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D2CD60-32A3-42FD-90E5-70120FD195D1}"/>
              </a:ext>
            </a:extLst>
          </p:cNvPr>
          <p:cNvGrpSpPr/>
          <p:nvPr/>
        </p:nvGrpSpPr>
        <p:grpSpPr>
          <a:xfrm>
            <a:off x="4348113" y="2058996"/>
            <a:ext cx="7670631" cy="3653317"/>
            <a:chOff x="7262220" y="3275240"/>
            <a:chExt cx="5766838" cy="3399279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CCF4E8C5-2C9F-446F-9D3D-797BBE2D8938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275240"/>
              <a:ext cx="5729467" cy="33951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target(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호출하여 카운터를 증가시키고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다른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동일한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 과정을 생략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(6-8, 18-19)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불필요한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생략합니다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수정이 성공하거나 생략되면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원본 객체의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다른 스레드로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변경되어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실패하면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target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부터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경우에는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호출하지 않습니다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3849E5-5DB7-4D66-B5E0-421DEE1AE31B}"/>
                </a:ext>
              </a:extLst>
            </p:cNvPr>
            <p:cNvSpPr/>
            <p:nvPr/>
          </p:nvSpPr>
          <p:spPr>
            <a:xfrm>
              <a:off x="7262220" y="3275240"/>
              <a:ext cx="40010" cy="3399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80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570409" y="4894666"/>
            <a:ext cx="11364290" cy="1601354"/>
            <a:chOff x="7268780" y="4253682"/>
            <a:chExt cx="8634964" cy="1601354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253682"/>
              <a:ext cx="8604151" cy="16013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강의에서 다루었던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 Revised Reprint”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list: ZSL)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구현하였고 성능을 측정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 하였습니다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실제로 노드를 해제하지 않으며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SPZSL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멀티스레드에서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오동작을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야기합니다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>
              <a:off x="7268780" y="4253682"/>
              <a:ext cx="34739" cy="160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44CFFD-7E1E-4720-AA2E-5511F756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3" y="1523150"/>
            <a:ext cx="2418381" cy="28852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46E9A4-9924-40DC-8B8F-2C424F9BEABD}"/>
              </a:ext>
            </a:extLst>
          </p:cNvPr>
          <p:cNvSpPr/>
          <p:nvPr/>
        </p:nvSpPr>
        <p:spPr>
          <a:xfrm>
            <a:off x="2982578" y="1536573"/>
            <a:ext cx="8857408" cy="2859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642C64-32F1-419E-B3DB-EA7DBA7F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49114"/>
              </p:ext>
            </p:extLst>
          </p:nvPr>
        </p:nvGraphicFramePr>
        <p:xfrm>
          <a:off x="3340803" y="1641943"/>
          <a:ext cx="7502291" cy="1508760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일반 포인터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56032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4842"/>
                  </a:ext>
                </a:extLst>
              </a:tr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Lock-Free </a:t>
                      </a:r>
                      <a:r>
                        <a:rPr lang="en-US" sz="1600" kern="0" spc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shared_ptr</a:t>
                      </a:r>
                      <a:endParaRPr lang="en-US" sz="1600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EE1E75C-1C3E-44D9-9050-45E6E1947980}"/>
              </a:ext>
            </a:extLst>
          </p:cNvPr>
          <p:cNvSpPr txBox="1"/>
          <p:nvPr/>
        </p:nvSpPr>
        <p:spPr>
          <a:xfrm>
            <a:off x="2982579" y="3085073"/>
            <a:ext cx="8857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성능 측정 방법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342900" indent="-342900">
              <a:buAutoNum type="arabicParenR"/>
            </a:pP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에서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삭제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검색 중 하나의 메소드를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(L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은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최대 길이이며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1/3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이다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.)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2) 1)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동작을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1,000,000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번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위의 과정을 스레드의 수를 늘려가며 실행하고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실행 소요 시간을 측정한다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6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 결과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스레드 수를 바꿔가며가며 진행하였고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길이가 낮고 스레드 수가 많을수록 스레드 사이의 경쟁이 높아지는 것을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낮은 성능을 보였지만 멀티스레드에서 메모리를 관리하며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높은 성능을 보였습니다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사이의 경쟁이 높은 상황에서도 완만하게 성능이 향상되는 것을 확인할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0AED2-52A6-4B14-BEFF-7B77D42750E8}"/>
              </a:ext>
            </a:extLst>
          </p:cNvPr>
          <p:cNvGrpSpPr/>
          <p:nvPr/>
        </p:nvGrpSpPr>
        <p:grpSpPr>
          <a:xfrm>
            <a:off x="4586940" y="1117020"/>
            <a:ext cx="6385860" cy="3336640"/>
            <a:chOff x="5454127" y="1117021"/>
            <a:chExt cx="6385860" cy="3336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F06AEF-7BA6-43A8-9B56-B59E67C8EC20}"/>
                </a:ext>
              </a:extLst>
            </p:cNvPr>
            <p:cNvSpPr/>
            <p:nvPr/>
          </p:nvSpPr>
          <p:spPr>
            <a:xfrm>
              <a:off x="5454127" y="1117021"/>
              <a:ext cx="6385860" cy="333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9" name="_x251349048">
              <a:extLst>
                <a:ext uri="{FF2B5EF4-FFF2-40B4-BE49-F238E27FC236}">
                  <a16:creationId xmlns:a16="http://schemas.microsoft.com/office/drawing/2014/main" id="{CF29FE5A-8A8B-4340-9DE3-6FE3FA7EB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697" y="1187944"/>
              <a:ext cx="6218275" cy="3194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91D26-4EBE-4981-9D9C-659CB78F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13698"/>
              </p:ext>
            </p:extLst>
          </p:nvPr>
        </p:nvGraphicFramePr>
        <p:xfrm>
          <a:off x="967563" y="1728991"/>
          <a:ext cx="3370832" cy="2359040"/>
        </p:xfrm>
        <a:graphic>
          <a:graphicData uri="http://schemas.openxmlformats.org/drawingml/2006/table">
            <a:tbl>
              <a:tblPr/>
              <a:tblGrid>
                <a:gridCol w="1167087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526461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1372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400" kern="0" spc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34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366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3142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351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251100" y="4850173"/>
            <a:ext cx="4788460" cy="1364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1) [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] </a:t>
            </a:r>
            <a:r>
              <a:rPr lang="ko-KR" altLang="en-US" sz="2000" dirty="0" err="1">
                <a:solidFill>
                  <a:schemeClr val="bg1"/>
                </a:solidFill>
                <a:latin typeface="+mn-lt"/>
              </a:rPr>
              <a:t>게임학회지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 등재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965238" y="49376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939449" y="4937637"/>
            <a:ext cx="2149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Fruit Crush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995E028-E170-49C9-8D39-A5E116E70A50}"/>
              </a:ext>
            </a:extLst>
          </p:cNvPr>
          <p:cNvGrpSpPr/>
          <p:nvPr/>
        </p:nvGrpSpPr>
        <p:grpSpPr>
          <a:xfrm>
            <a:off x="2758913" y="3495638"/>
            <a:ext cx="945133" cy="1161180"/>
            <a:chOff x="5533566" y="4282461"/>
            <a:chExt cx="945133" cy="1161180"/>
          </a:xfrm>
        </p:grpSpPr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8370CD89-E532-4229-8442-6A9EA907BCA4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A826FED-7940-4EDC-B617-A9088B8E7919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762429" y="3495638"/>
            <a:ext cx="945133" cy="1161180"/>
            <a:chOff x="5533566" y="4282461"/>
            <a:chExt cx="945133" cy="1161180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324519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324519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324519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863485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221862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427177" y="1954871"/>
            <a:ext cx="695876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3073445" y="1948536"/>
            <a:ext cx="205314" cy="205314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06730" y="2896193"/>
            <a:ext cx="857031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865084" y="2896194"/>
            <a:ext cx="201334" cy="210347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71828860-1293-4564-B556-DB88F7B303B4}"/>
              </a:ext>
            </a:extLst>
          </p:cNvPr>
          <p:cNvSpPr/>
          <p:nvPr/>
        </p:nvSpPr>
        <p:spPr>
          <a:xfrm>
            <a:off x="3073112" y="1948536"/>
            <a:ext cx="201334" cy="210347"/>
          </a:xfrm>
          <a:prstGeom prst="arc">
            <a:avLst>
              <a:gd name="adj1" fmla="val 10927589"/>
              <a:gd name="adj2" fmla="val 15488130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406981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404440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404440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404440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404440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493004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AED649-4DE8-449A-A59D-DE86B743CCB3}"/>
              </a:ext>
            </a:extLst>
          </p:cNvPr>
          <p:cNvGrpSpPr/>
          <p:nvPr/>
        </p:nvGrpSpPr>
        <p:grpSpPr>
          <a:xfrm>
            <a:off x="6264250" y="3495638"/>
            <a:ext cx="945133" cy="1161180"/>
            <a:chOff x="5533566" y="4282461"/>
            <a:chExt cx="945133" cy="1161180"/>
          </a:xfrm>
        </p:grpSpPr>
        <p:sp>
          <p:nvSpPr>
            <p:cNvPr id="100" name="순서도: 지연 99">
              <a:extLst>
                <a:ext uri="{FF2B5EF4-FFF2-40B4-BE49-F238E27FC236}">
                  <a16:creationId xmlns:a16="http://schemas.microsoft.com/office/drawing/2014/main" id="{8E80B36C-98D4-4CA1-845D-77908DAC8C7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CDA45F5-9840-405E-BA8E-FAEBA926D01C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44CF805-A697-4E1D-AA01-10806BBE3490}"/>
              </a:ext>
            </a:extLst>
          </p:cNvPr>
          <p:cNvGrpSpPr/>
          <p:nvPr/>
        </p:nvGrpSpPr>
        <p:grpSpPr>
          <a:xfrm>
            <a:off x="8580502" y="3489087"/>
            <a:ext cx="945133" cy="1161180"/>
            <a:chOff x="5533566" y="4282461"/>
            <a:chExt cx="945133" cy="1161180"/>
          </a:xfrm>
        </p:grpSpPr>
        <p:sp>
          <p:nvSpPr>
            <p:cNvPr id="124" name="순서도: 지연 123">
              <a:extLst>
                <a:ext uri="{FF2B5EF4-FFF2-40B4-BE49-F238E27FC236}">
                  <a16:creationId xmlns:a16="http://schemas.microsoft.com/office/drawing/2014/main" id="{E25E567F-105B-47BE-97B8-37AC1AFD9CD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B90E322A-412F-4958-B4FE-213B618998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DF0EF62-8632-47B3-8C80-5DCC8D6D5748}"/>
              </a:ext>
            </a:extLst>
          </p:cNvPr>
          <p:cNvGrpSpPr/>
          <p:nvPr/>
        </p:nvGrpSpPr>
        <p:grpSpPr>
          <a:xfrm>
            <a:off x="9547316" y="3484150"/>
            <a:ext cx="945133" cy="1161180"/>
            <a:chOff x="5533566" y="4282461"/>
            <a:chExt cx="945133" cy="1161180"/>
          </a:xfrm>
        </p:grpSpPr>
        <p:sp>
          <p:nvSpPr>
            <p:cNvPr id="128" name="순서도: 지연 127">
              <a:extLst>
                <a:ext uri="{FF2B5EF4-FFF2-40B4-BE49-F238E27FC236}">
                  <a16:creationId xmlns:a16="http://schemas.microsoft.com/office/drawing/2014/main" id="{7463116E-8A9D-4A51-BD0E-7DDE764582FE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FB997BD-9178-4815-BDA4-0D008C91E298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9E0BC16-F66C-43F2-8112-F8AECF08CDF8}"/>
              </a:ext>
            </a:extLst>
          </p:cNvPr>
          <p:cNvGrpSpPr/>
          <p:nvPr/>
        </p:nvGrpSpPr>
        <p:grpSpPr>
          <a:xfrm>
            <a:off x="10514130" y="3489087"/>
            <a:ext cx="945133" cy="1161180"/>
            <a:chOff x="5533566" y="4282461"/>
            <a:chExt cx="945133" cy="1161180"/>
          </a:xfrm>
        </p:grpSpPr>
        <p:sp>
          <p:nvSpPr>
            <p:cNvPr id="131" name="순서도: 지연 130">
              <a:extLst>
                <a:ext uri="{FF2B5EF4-FFF2-40B4-BE49-F238E27FC236}">
                  <a16:creationId xmlns:a16="http://schemas.microsoft.com/office/drawing/2014/main" id="{CF589182-B3ED-492A-B4B6-87B1D6C0EDD1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68CDFCB-5AC0-425D-8C5F-DF499DEFF3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821377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909134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4" y="633428"/>
            <a:ext cx="5922746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191221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후기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180BEA-4BFA-4178-87EA-9B8D9B62FFE8}"/>
              </a:ext>
            </a:extLst>
          </p:cNvPr>
          <p:cNvGrpSpPr/>
          <p:nvPr/>
        </p:nvGrpSpPr>
        <p:grpSpPr>
          <a:xfrm>
            <a:off x="329628" y="1267667"/>
            <a:ext cx="11532743" cy="4773078"/>
            <a:chOff x="7262319" y="3037870"/>
            <a:chExt cx="8762958" cy="3874015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4DB44B88-A7AF-4825-8265-926F9B9CB8C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25687" cy="38740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rgbClr val="FFFF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구현하면서 가장 어려웠던 점은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의도하지 않는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해결하는 것이었습니다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‘LFCB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생각해내기 전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추가해보았습니다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스레드 카운터와 수명 카운터를 함께 고려했을 때 알고리즘이 복잡해졌습니다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이러한 요인으로 인해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악화될 것이라 생각했고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 해결할 수 있는 방법을 고민했습니다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문제 발생의 원인을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찾기위해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발생하는 상황을 가정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구분하게 되었고 그러던 도중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생각해낼수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저는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이용한다면 </a:t>
              </a:r>
              <a:r>
                <a:rPr lang="ko-KR" altLang="en-US" sz="1800" kern="100" dirty="0">
                  <a:solidFill>
                    <a:srgbClr val="FFFF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더 개선될 수 있다고 생각합니다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구현 초반에 카운터가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해제하여 메모리를 관리하였고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다른 스레드에서 해제되는 메모리에 접근할 수 있다는 문제점을 알게 되었을 때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이용하여 해결할 수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더 쉽게 구현할 수 있었지만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논문의 목적이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사용의 대체였기 때문에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이용하지 않고 알고리즘으로 해결하고 싶었습니다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그래서 기존과 다른 방법을 생각하게 되었고 그 결과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재사용을 고안할 수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카운터가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해제한다면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재사용되는 메모리를 관리할 수 있고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사용하지 않아 성능 또한 향상될 수 있다고 생각합니다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3AC273-DF5F-43C9-8C7E-17BBBA13222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BB83E0-51B7-404E-8FDF-6A57EAC48BCD}"/>
              </a:ext>
            </a:extLst>
          </p:cNvPr>
          <p:cNvSpPr txBox="1"/>
          <p:nvPr/>
        </p:nvSpPr>
        <p:spPr>
          <a:xfrm>
            <a:off x="10431888" y="377365"/>
            <a:ext cx="10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미완</a:t>
            </a:r>
          </a:p>
        </p:txBody>
      </p:sp>
    </p:spTree>
    <p:extLst>
      <p:ext uri="{BB962C8B-B14F-4D97-AF65-F5344CB8AC3E}">
        <p14:creationId xmlns:p14="http://schemas.microsoft.com/office/powerpoint/2010/main" val="22360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711B11-1356-4A88-A6A9-3B9753CC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714569" y="1937073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5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19E785-2DF2-4F35-B810-B5E5EC7DE3B6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A7F49924-7704-4687-A1D8-2692FB327B56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MO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 정확성이 우선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헤드샷이 있음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거리기반 공격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F9A6BD-C4CB-40A4-BFEA-AB895C67461A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C65E82-CF0E-44FC-91FD-4508ABC53656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A7CF914-DF7E-483F-B571-BE42D120DA8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MMO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동접이 우선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시간보다는 패킷의 왕복이 적어야한다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타겟팅의 공격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시간동기화 없음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rgbClr val="FFFF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016376-7017-4C2A-907B-75CD793E595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D76C59-C673-4B2A-B167-C118BA0AFD7A}"/>
              </a:ext>
            </a:extLst>
          </p:cNvPr>
          <p:cNvSpPr txBox="1"/>
          <p:nvPr/>
        </p:nvSpPr>
        <p:spPr>
          <a:xfrm>
            <a:off x="387276" y="297051"/>
            <a:ext cx="278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포트폴리오 내용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네트워크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intel </a:t>
              </a:r>
              <a:r>
                <a:rPr lang="en-US" altLang="ko-KR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환경에서의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동적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메모리 관리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(LFSP)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레이턴시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고려한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서버 프로그램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서버에서 클라이언트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해킹 적발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개요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6" y="633428"/>
            <a:ext cx="3454528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낮은 </a:t>
              </a:r>
              <a:r>
                <a:rPr lang="ko-KR" altLang="en-US" sz="1800" dirty="0" err="1">
                  <a:solidFill>
                    <a:srgbClr val="7030A0"/>
                  </a:solidFill>
                  <a:latin typeface="+mn-lt"/>
                </a:rPr>
                <a:t>레이턴시를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 가정</a:t>
              </a:r>
              <a:endParaRPr lang="en-US" altLang="ko-KR" sz="1800" dirty="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지형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지물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예정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 동기화</a:t>
              </a:r>
              <a:endParaRPr lang="en-US" altLang="ko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추측 항법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물리법칙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반영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(?)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3586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401270" y="1853003"/>
            <a:ext cx="6287382" cy="3151991"/>
            <a:chOff x="7385281" y="3300911"/>
            <a:chExt cx="5881986" cy="315199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77579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Manager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싱글톤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매니저 클래스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컨테이너의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Terrain_Manager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 설정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64020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7597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9F1AD0-0ADD-4E66-A12C-48218CF8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01" y="2640720"/>
            <a:ext cx="1998632" cy="15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73743" y="2257085"/>
            <a:ext cx="6199056" cy="1436535"/>
            <a:chOff x="7394324" y="4008981"/>
            <a:chExt cx="6199056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관리를 담당하는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Mgr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접근성을 높이기 위해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::array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6765758" y="571659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371555" y="5438816"/>
            <a:ext cx="6394204" cy="1165290"/>
            <a:chOff x="5897079" y="4881504"/>
            <a:chExt cx="6394204" cy="11652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10999196" y="4881504"/>
              <a:ext cx="1292087" cy="961673"/>
              <a:chOff x="10586542" y="4867591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2586" y="4867591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10586542" y="5552265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99195" y="5769795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F838E24-605B-48AA-930C-3E41B55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6" y="2481548"/>
            <a:ext cx="3467100" cy="733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04344E3-18A2-4015-AEF6-951AD8AB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3" y="4606853"/>
            <a:ext cx="515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62784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9684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DBBBA0-A715-4CD8-8CDB-801E227ED4E4}"/>
              </a:ext>
            </a:extLst>
          </p:cNvPr>
          <p:cNvSpPr/>
          <p:nvPr/>
        </p:nvSpPr>
        <p:spPr>
          <a:xfrm>
            <a:off x="3601068" y="436817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00773A-9FE2-40D6-99A7-DD12FA00E15B}"/>
              </a:ext>
            </a:extLst>
          </p:cNvPr>
          <p:cNvSpPr/>
          <p:nvPr/>
        </p:nvSpPr>
        <p:spPr>
          <a:xfrm>
            <a:off x="974886" y="4264226"/>
            <a:ext cx="2033776" cy="2489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46BCD-D3BF-460A-854C-A25CBBFB5828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1991774" y="3865883"/>
            <a:ext cx="1395495" cy="39834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929C01-DB22-4D8E-9A34-7640DB1A9B20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3387269" y="3865883"/>
            <a:ext cx="1210933" cy="50229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DF9F34-A738-433B-995A-5B20B9E3100E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4462756" y="4984907"/>
            <a:ext cx="135446" cy="156061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2529033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3601069" y="437759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3553643" y="437759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4336873" y="475478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B98CB6-463E-411C-BBCE-094D5C3D9213}"/>
              </a:ext>
            </a:extLst>
          </p:cNvPr>
          <p:cNvSpPr/>
          <p:nvPr/>
        </p:nvSpPr>
        <p:spPr>
          <a:xfrm>
            <a:off x="2152635" y="6386845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7917C-18EB-4575-B11D-E87D6D92FF92}"/>
              </a:ext>
            </a:extLst>
          </p:cNvPr>
          <p:cNvGrpSpPr/>
          <p:nvPr/>
        </p:nvGrpSpPr>
        <p:grpSpPr>
          <a:xfrm>
            <a:off x="6019859" y="4576376"/>
            <a:ext cx="6012901" cy="1387131"/>
            <a:chOff x="7354584" y="5187585"/>
            <a:chExt cx="8701631" cy="1387131"/>
          </a:xfrm>
        </p:grpSpPr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29C5C60F-7D38-4D1E-AC13-6FFAFA2C646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Expand_Overlapped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구조체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600" dirty="0" err="1">
                  <a:solidFill>
                    <a:srgbClr val="7030A0"/>
                  </a:solidFill>
                  <a:latin typeface="+mn-lt"/>
                </a:rPr>
                <a:t>빼야할까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9C79B7-AD25-471B-B10A-9580D337A4A3}"/>
                </a:ext>
              </a:extLst>
            </p:cNvPr>
            <p:cNvSpPr/>
            <p:nvPr/>
          </p:nvSpPr>
          <p:spPr>
            <a:xfrm>
              <a:off x="7354584" y="5187585"/>
              <a:ext cx="66163" cy="11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01071-B3A7-4CEE-90BE-51619121B328}"/>
              </a:ext>
            </a:extLst>
          </p:cNvPr>
          <p:cNvGrpSpPr/>
          <p:nvPr/>
        </p:nvGrpSpPr>
        <p:grpSpPr>
          <a:xfrm>
            <a:off x="6019859" y="1764263"/>
            <a:ext cx="6064389" cy="2452744"/>
            <a:chOff x="7354584" y="4077946"/>
            <a:chExt cx="8776141" cy="245274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9FCF9435-C7DB-44D6-BFAC-D09C1FB29B87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077946"/>
              <a:ext cx="8574751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컨테이너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정보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SOCKET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재조합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쿨타임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FE1B57-B75A-48F4-9C93-9C225A9AFF16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1F2865-2FA8-4870-B6F5-0FA9B33E937E}"/>
              </a:ext>
            </a:extLst>
          </p:cNvPr>
          <p:cNvSpPr/>
          <p:nvPr/>
        </p:nvSpPr>
        <p:spPr>
          <a:xfrm>
            <a:off x="1059759" y="574454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1016311" y="5177395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Buffer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5585" y="2996439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Cooldowntime</a:t>
            </a:r>
            <a:endParaRPr lang="ko-KR" altLang="en-US" dirty="0"/>
          </a:p>
        </p:txBody>
      </p:sp>
      <p:sp>
        <p:nvSpPr>
          <p:cNvPr id="33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1099757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Object_Base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1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3655016" y="5329300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43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6354" y="147694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Interaction</a:t>
            </a:r>
            <a:endParaRPr lang="ko-KR" altLang="en-US" dirty="0"/>
          </a:p>
        </p:txBody>
      </p:sp>
      <p:sp>
        <p:nvSpPr>
          <p:cNvPr id="44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81172" y="348491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Moving</a:t>
            </a:r>
            <a:endParaRPr lang="ko-KR" altLang="en-US" dirty="0"/>
          </a:p>
        </p:txBody>
      </p:sp>
      <p:sp>
        <p:nvSpPr>
          <p:cNvPr id="46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2133129" y="1976648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E6082-926E-4D48-967C-F203A48D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5275661"/>
            <a:ext cx="4124325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1D307E-CDFC-4203-A29B-3CDC3021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50" y="1996531"/>
            <a:ext cx="3038475" cy="86677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4F1DE5-218A-407F-9506-968C26760A3B}"/>
              </a:ext>
            </a:extLst>
          </p:cNvPr>
          <p:cNvGrpSpPr/>
          <p:nvPr/>
        </p:nvGrpSpPr>
        <p:grpSpPr>
          <a:xfrm>
            <a:off x="4454231" y="1719277"/>
            <a:ext cx="7450832" cy="3121663"/>
            <a:chOff x="7509684" y="3174309"/>
            <a:chExt cx="7450832" cy="3121663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D93B9BA7-7A56-4AC4-A6E5-AE921787FF0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오브젝트와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저장하는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컨테이너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해당 오브젝트의 행동이 발생할 때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들을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대상으로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판단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하고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결과를 반영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 오브젝트를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검색하는 성능을 향상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이동으로 인한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빈번한 삽입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삭제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0591FD-0290-458F-852A-43104E213D39}"/>
                </a:ext>
              </a:extLst>
            </p:cNvPr>
            <p:cNvSpPr/>
            <p:nvPr/>
          </p:nvSpPr>
          <p:spPr>
            <a:xfrm flipH="1">
              <a:off x="7509684" y="3174309"/>
              <a:ext cx="45719" cy="3121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630B516-D7B2-4CFF-8519-AF001A3C7D5A}"/>
              </a:ext>
            </a:extLst>
          </p:cNvPr>
          <p:cNvGrpSpPr/>
          <p:nvPr/>
        </p:nvGrpSpPr>
        <p:grpSpPr>
          <a:xfrm>
            <a:off x="5042779" y="5159805"/>
            <a:ext cx="6579390" cy="1144176"/>
            <a:chOff x="7344136" y="4198389"/>
            <a:chExt cx="6579390" cy="1144176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4D1A944-582E-48E5-92D7-CD199DD845E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53367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쿨타임</a:t>
              </a:r>
              <a:endParaRPr lang="en-US" altLang="ko-KR" sz="1800" dirty="0">
                <a:solidFill>
                  <a:srgbClr val="92D05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 (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클라이언트의 부적절한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검출</a:t>
              </a:r>
              <a:endParaRPr lang="en-US" altLang="ko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예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쿨타임을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정해진 이동속도를 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A271EC-D2F9-4B1E-9780-1F80022F1A80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76D8982-1E57-4B45-BB4E-2CEC61EF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97" y="2924191"/>
            <a:ext cx="2505075" cy="173355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F430D2E-371D-4049-B2D0-A4B860C43F58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4414788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Near_set / CoolTime class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20CB76-1613-4B4A-90D0-76C7F17A5315}"/>
              </a:ext>
            </a:extLst>
          </p:cNvPr>
          <p:cNvGrpSpPr/>
          <p:nvPr/>
        </p:nvGrpSpPr>
        <p:grpSpPr>
          <a:xfrm>
            <a:off x="173254" y="633428"/>
            <a:ext cx="6950559" cy="275422"/>
            <a:chOff x="264405" y="648098"/>
            <a:chExt cx="4516916" cy="27542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F92529E-D7B5-4481-BBB8-7E77AC49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5A88751-B138-44F3-B98B-8013A1CE35FA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54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396890" y="2981341"/>
            <a:ext cx="5982158" cy="1436535"/>
            <a:chOff x="7394324" y="4008981"/>
            <a:chExt cx="5982158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58850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갖는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내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이동을 판단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파일 입출력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통해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생성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82FCAE25-8C51-4FED-BC0F-6F89588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14" y="1817701"/>
            <a:ext cx="1762125" cy="676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333691-42C5-4170-AD9F-55452F6F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2" y="2836257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363A2-8D8C-46AA-9207-1C6D8698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05" y="2924126"/>
            <a:ext cx="5278244" cy="3300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63856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[Client program] 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817433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4BCEB78A-C40A-457B-84CC-BAF3ADC9417D}"/>
              </a:ext>
            </a:extLst>
          </p:cNvPr>
          <p:cNvSpPr txBox="1">
            <a:spLocks/>
          </p:cNvSpPr>
          <p:nvPr/>
        </p:nvSpPr>
        <p:spPr>
          <a:xfrm>
            <a:off x="173254" y="1287848"/>
            <a:ext cx="7959528" cy="91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서버와 동일한 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생성</a:t>
            </a:r>
            <a:endParaRPr lang="en-US" altLang="ko-KR" sz="180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월드에서의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오브젝트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판단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하고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배경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수정 </a:t>
            </a:r>
            <a:endParaRPr lang="en-US" altLang="ko-KR" sz="1800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577D4-6DDB-494E-B377-0D7F7C5FBCE4}"/>
              </a:ext>
            </a:extLst>
          </p:cNvPr>
          <p:cNvSpPr txBox="1"/>
          <p:nvPr/>
        </p:nvSpPr>
        <p:spPr>
          <a:xfrm>
            <a:off x="78658" y="2977166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0] = 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68A8-0D65-4B86-936E-6ADBE6D6FDC5}"/>
              </a:ext>
            </a:extLst>
          </p:cNvPr>
          <p:cNvSpPr/>
          <p:nvPr/>
        </p:nvSpPr>
        <p:spPr>
          <a:xfrm>
            <a:off x="5391549" y="312166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B966F8-F89B-44D9-818F-5CEBFE06869C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5084567" y="3146443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F5DE370-8D87-457E-AD90-EE0410E353B5}"/>
              </a:ext>
            </a:extLst>
          </p:cNvPr>
          <p:cNvGrpSpPr/>
          <p:nvPr/>
        </p:nvGrpSpPr>
        <p:grpSpPr>
          <a:xfrm>
            <a:off x="5245776" y="4403093"/>
            <a:ext cx="2480599" cy="292735"/>
            <a:chOff x="6389669" y="4551157"/>
            <a:chExt cx="2354343" cy="292735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F6BB46-0C61-42D7-9FFA-91CD37FD5DB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913107B-E8B3-48EE-BC31-EF3081D05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3387C41-6D82-4B19-ABDD-987053FB3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7129109" y="3532904"/>
            <a:ext cx="1487270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F813B2E-8059-437E-844C-7BC0263D1777}"/>
              </a:ext>
            </a:extLst>
          </p:cNvPr>
          <p:cNvGrpSpPr/>
          <p:nvPr/>
        </p:nvGrpSpPr>
        <p:grpSpPr>
          <a:xfrm rot="16200000">
            <a:off x="7112779" y="5348583"/>
            <a:ext cx="1519927" cy="292735"/>
            <a:chOff x="6389669" y="4551157"/>
            <a:chExt cx="2354343" cy="292735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8107CAC-85AC-43F9-B2DC-C5E635AD5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1D86001-8D74-43E6-B0EA-981600B81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E4DE17-1C85-4779-8B4A-89EEA0B47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CFB47A-A10B-4161-ABE6-722FC81FE7D9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99529" y="2670448"/>
            <a:ext cx="1876042" cy="8946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7633FF1-181C-4A37-A2CB-22F12C953665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69001" y="2670448"/>
            <a:ext cx="1906570" cy="289368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388C90-5F63-4F28-8BB5-9628F2F256D4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9180969" y="4567724"/>
            <a:ext cx="382566" cy="181090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0215096-F3C3-4025-BD3C-3C25C402DB8D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6322143" y="4562060"/>
            <a:ext cx="3241392" cy="1816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8116372" y="2331894"/>
            <a:ext cx="331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CLIENT_VIEW_SIZE_WIDTH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8019110" y="6378630"/>
            <a:ext cx="308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CLIENT_VIEW_SIZE_HIGHT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8026258" y="4415426"/>
            <a:ext cx="2494498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C3B1B9-9747-4EF3-BAC6-AD65E46F63CD}"/>
              </a:ext>
            </a:extLst>
          </p:cNvPr>
          <p:cNvSpPr txBox="1"/>
          <p:nvPr/>
        </p:nvSpPr>
        <p:spPr>
          <a:xfrm>
            <a:off x="90991" y="3503902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1] = 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F25248-745B-4AAD-8E2C-B961878CB9E9}"/>
              </a:ext>
            </a:extLst>
          </p:cNvPr>
          <p:cNvSpPr/>
          <p:nvPr/>
        </p:nvSpPr>
        <p:spPr>
          <a:xfrm>
            <a:off x="5403882" y="364839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6CE271-1B36-4A46-8D80-FE7D8DA6180A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5096900" y="3673179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090ACC-02D8-4C69-BA6A-820FA521433B}"/>
              </a:ext>
            </a:extLst>
          </p:cNvPr>
          <p:cNvSpPr txBox="1"/>
          <p:nvPr/>
        </p:nvSpPr>
        <p:spPr>
          <a:xfrm>
            <a:off x="83043" y="4032475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2] = 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618188-8174-43FE-895F-058D44472069}"/>
              </a:ext>
            </a:extLst>
          </p:cNvPr>
          <p:cNvSpPr/>
          <p:nvPr/>
        </p:nvSpPr>
        <p:spPr>
          <a:xfrm>
            <a:off x="5395934" y="417696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110DBB-F3C5-48AD-A877-38EBE407534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5088952" y="4201752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6CFED28-D5E0-45B1-A171-B7AB0BFC388B}"/>
              </a:ext>
            </a:extLst>
          </p:cNvPr>
          <p:cNvSpPr txBox="1"/>
          <p:nvPr/>
        </p:nvSpPr>
        <p:spPr>
          <a:xfrm>
            <a:off x="78658" y="4565711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3] = 3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F2D6EE-29CA-4568-AB28-A6ECE37A5B45}"/>
              </a:ext>
            </a:extLst>
          </p:cNvPr>
          <p:cNvSpPr/>
          <p:nvPr/>
        </p:nvSpPr>
        <p:spPr>
          <a:xfrm>
            <a:off x="5391549" y="471020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A517F2A-6079-4493-BCB9-85AF37D3406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5084567" y="4734988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B84A7B5-7F89-4069-AE42-68F11850782B}"/>
              </a:ext>
            </a:extLst>
          </p:cNvPr>
          <p:cNvSpPr txBox="1"/>
          <p:nvPr/>
        </p:nvSpPr>
        <p:spPr>
          <a:xfrm>
            <a:off x="75727" y="5619042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5] = 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125ED1-E5B9-4F23-A8CD-BE881E8A6756}"/>
              </a:ext>
            </a:extLst>
          </p:cNvPr>
          <p:cNvSpPr/>
          <p:nvPr/>
        </p:nvSpPr>
        <p:spPr>
          <a:xfrm>
            <a:off x="5388618" y="576353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E317F25-5F4C-4CD8-B807-AB54094FD700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5081636" y="5788319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AD3DD2-AEDE-4A4E-B74E-04348DF11511}"/>
              </a:ext>
            </a:extLst>
          </p:cNvPr>
          <p:cNvSpPr txBox="1"/>
          <p:nvPr/>
        </p:nvSpPr>
        <p:spPr>
          <a:xfrm>
            <a:off x="68412" y="5067977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4] = 4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2300CF-1021-49E7-923C-1BFD5BD94551}"/>
              </a:ext>
            </a:extLst>
          </p:cNvPr>
          <p:cNvSpPr/>
          <p:nvPr/>
        </p:nvSpPr>
        <p:spPr>
          <a:xfrm>
            <a:off x="5381303" y="521247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DADF63F-30DC-4BDF-BBF8-99F9F0AE5B6A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5074321" y="5237254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33719-4EF6-445B-81D9-EED78CA1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2" y="700774"/>
            <a:ext cx="4524193" cy="545645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8AEAD-8D1F-4391-B730-92FF3DCE5BB4}"/>
              </a:ext>
            </a:extLst>
          </p:cNvPr>
          <p:cNvSpPr txBox="1"/>
          <p:nvPr/>
        </p:nvSpPr>
        <p:spPr>
          <a:xfrm>
            <a:off x="1077730" y="2981902"/>
            <a:ext cx="320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(*</a:t>
            </a:r>
            <a:r>
              <a:rPr lang="ko-KR" altLang="en-US">
                <a:solidFill>
                  <a:srgbClr val="FF0000"/>
                </a:solidFill>
              </a:rPr>
              <a:t>학회에 실린 논문으로 수정</a:t>
            </a:r>
            <a:r>
              <a:rPr lang="en-US" altLang="ko-KR">
                <a:solidFill>
                  <a:srgbClr val="FF0000"/>
                </a:solidFill>
              </a:rPr>
              <a:t>*)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647063" y="3981911"/>
            <a:ext cx="5306518" cy="2514112"/>
            <a:chOff x="7475300" y="2726912"/>
            <a:chExt cx="5306518" cy="251411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020" y="2726912"/>
              <a:ext cx="5260798" cy="2514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단위 섹터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class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2820433"/>
              <a:ext cx="45719" cy="2327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53D408-0D4A-4608-9EDF-5F055025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40" y="4292481"/>
            <a:ext cx="3048000" cy="8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D051-860D-4482-A76C-D93ABB43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0" y="5409315"/>
            <a:ext cx="6153150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7FE99F-9DCF-44B7-870D-80AFA4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4" y="1817701"/>
            <a:ext cx="3867150" cy="7239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862360-31DA-4BB6-B82C-F023FB366439}"/>
              </a:ext>
            </a:extLst>
          </p:cNvPr>
          <p:cNvGrpSpPr/>
          <p:nvPr/>
        </p:nvGrpSpPr>
        <p:grpSpPr>
          <a:xfrm>
            <a:off x="4721329" y="1597748"/>
            <a:ext cx="7186533" cy="1900612"/>
            <a:chOff x="7091959" y="3037136"/>
            <a:chExt cx="12661837" cy="1900612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D5C812F-271F-47DE-96AA-D7B505296A30}"/>
                </a:ext>
              </a:extLst>
            </p:cNvPr>
            <p:cNvSpPr txBox="1">
              <a:spLocks/>
            </p:cNvSpPr>
            <p:nvPr/>
          </p:nvSpPr>
          <p:spPr>
            <a:xfrm>
              <a:off x="7161804" y="3037136"/>
              <a:ext cx="12591992" cy="19006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주변의 다른 오브젝트를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검색할 때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,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성능을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시키기 위해 사용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근접 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모든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operator[]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C9DD6-57C5-4D3A-B69F-E41C8D65CB98}"/>
                </a:ext>
              </a:extLst>
            </p:cNvPr>
            <p:cNvSpPr/>
            <p:nvPr/>
          </p:nvSpPr>
          <p:spPr>
            <a:xfrm flipH="1">
              <a:off x="7091959" y="3048542"/>
              <a:ext cx="80552" cy="1597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2A78ED9-221F-4748-8613-553C7B24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00" y="2722714"/>
            <a:ext cx="2600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World_Terrain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7154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E7B7B24-2C86-410C-9DF3-61E72FEE0275}"/>
              </a:ext>
            </a:extLst>
          </p:cNvPr>
          <p:cNvSpPr/>
          <p:nvPr/>
        </p:nvSpPr>
        <p:spPr>
          <a:xfrm>
            <a:off x="4154082" y="2733114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4134487" y="4602676"/>
            <a:ext cx="3542835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6920605" y="3509424"/>
            <a:ext cx="1845357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4203158" y="488044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7847024" y="3481901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4EE08E9-6B8E-478B-BF6B-5BF8CB39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9223A207-86B9-445D-8449-066700E6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128" name="제목 1">
            <a:extLst>
              <a:ext uri="{FF2B5EF4-FFF2-40B4-BE49-F238E27FC236}">
                <a16:creationId xmlns:a16="http://schemas.microsoft.com/office/drawing/2014/main" id="{F2CB1F4B-B799-42F8-9058-45609FB2A33C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9D2645F-490A-4CB0-83A4-739A420AC041}"/>
              </a:ext>
            </a:extLst>
          </p:cNvPr>
          <p:cNvSpPr/>
          <p:nvPr/>
        </p:nvSpPr>
        <p:spPr>
          <a:xfrm>
            <a:off x="4146599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195F27C-86A8-4896-9B98-490DA4FDB93A}"/>
              </a:ext>
            </a:extLst>
          </p:cNvPr>
          <p:cNvSpPr/>
          <p:nvPr/>
        </p:nvSpPr>
        <p:spPr>
          <a:xfrm>
            <a:off x="4408113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DBEA04-EAE8-4710-8892-018CD3F416B6}"/>
              </a:ext>
            </a:extLst>
          </p:cNvPr>
          <p:cNvSpPr/>
          <p:nvPr/>
        </p:nvSpPr>
        <p:spPr>
          <a:xfrm>
            <a:off x="4674176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D95D41-4E5F-4C83-9131-0062A20D62B1}"/>
              </a:ext>
            </a:extLst>
          </p:cNvPr>
          <p:cNvSpPr/>
          <p:nvPr/>
        </p:nvSpPr>
        <p:spPr>
          <a:xfrm>
            <a:off x="6899097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8C6226F-FA48-4F29-ACE9-118C266AD145}"/>
              </a:ext>
            </a:extLst>
          </p:cNvPr>
          <p:cNvSpPr/>
          <p:nvPr/>
        </p:nvSpPr>
        <p:spPr>
          <a:xfrm>
            <a:off x="7160611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F6939B3-18EA-4254-8D41-3F3998156E89}"/>
              </a:ext>
            </a:extLst>
          </p:cNvPr>
          <p:cNvSpPr/>
          <p:nvPr/>
        </p:nvSpPr>
        <p:spPr>
          <a:xfrm>
            <a:off x="7426674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CD2E1C1-D9E3-4B6B-B954-5C310723E48C}"/>
              </a:ext>
            </a:extLst>
          </p:cNvPr>
          <p:cNvSpPr/>
          <p:nvPr/>
        </p:nvSpPr>
        <p:spPr>
          <a:xfrm>
            <a:off x="6900229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C96F2D-FC4F-47F6-A630-54DC595016FD}"/>
              </a:ext>
            </a:extLst>
          </p:cNvPr>
          <p:cNvSpPr/>
          <p:nvPr/>
        </p:nvSpPr>
        <p:spPr>
          <a:xfrm>
            <a:off x="7161743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246944E-87DA-4D47-8045-382F7C3F99C6}"/>
              </a:ext>
            </a:extLst>
          </p:cNvPr>
          <p:cNvSpPr/>
          <p:nvPr/>
        </p:nvSpPr>
        <p:spPr>
          <a:xfrm>
            <a:off x="7427806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814E69C-295C-46DA-99CE-99C85D9C77A2}"/>
              </a:ext>
            </a:extLst>
          </p:cNvPr>
          <p:cNvSpPr/>
          <p:nvPr/>
        </p:nvSpPr>
        <p:spPr>
          <a:xfrm>
            <a:off x="6900229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E556665-34BE-4B1A-96AF-5A1C0ACD4389}"/>
              </a:ext>
            </a:extLst>
          </p:cNvPr>
          <p:cNvSpPr/>
          <p:nvPr/>
        </p:nvSpPr>
        <p:spPr>
          <a:xfrm>
            <a:off x="7161743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6020ED7-C44E-4355-B450-013C8F036936}"/>
              </a:ext>
            </a:extLst>
          </p:cNvPr>
          <p:cNvSpPr/>
          <p:nvPr/>
        </p:nvSpPr>
        <p:spPr>
          <a:xfrm>
            <a:off x="7427806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B80CDE6-2F78-4C7E-B3BA-41121291D0C9}"/>
              </a:ext>
            </a:extLst>
          </p:cNvPr>
          <p:cNvSpPr/>
          <p:nvPr/>
        </p:nvSpPr>
        <p:spPr>
          <a:xfrm>
            <a:off x="4146273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C92C2A3-D8F8-4866-B290-662159029B20}"/>
              </a:ext>
            </a:extLst>
          </p:cNvPr>
          <p:cNvSpPr/>
          <p:nvPr/>
        </p:nvSpPr>
        <p:spPr>
          <a:xfrm>
            <a:off x="4407787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DB41B59-BA10-4E90-9F61-A1BBDEF8B655}"/>
              </a:ext>
            </a:extLst>
          </p:cNvPr>
          <p:cNvSpPr/>
          <p:nvPr/>
        </p:nvSpPr>
        <p:spPr>
          <a:xfrm>
            <a:off x="4673850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E14AB59-9549-4A8B-9F4F-2C925200A417}"/>
              </a:ext>
            </a:extLst>
          </p:cNvPr>
          <p:cNvSpPr/>
          <p:nvPr/>
        </p:nvSpPr>
        <p:spPr>
          <a:xfrm>
            <a:off x="4146273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F497F2E-5196-4BB4-A5E7-03F8C714A923}"/>
              </a:ext>
            </a:extLst>
          </p:cNvPr>
          <p:cNvSpPr/>
          <p:nvPr/>
        </p:nvSpPr>
        <p:spPr>
          <a:xfrm>
            <a:off x="4407787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6E9111-E163-4C40-8160-2194716A923E}"/>
              </a:ext>
            </a:extLst>
          </p:cNvPr>
          <p:cNvSpPr/>
          <p:nvPr/>
        </p:nvSpPr>
        <p:spPr>
          <a:xfrm>
            <a:off x="4673850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8E830C2-F8DA-4978-A598-91C941337387}"/>
              </a:ext>
            </a:extLst>
          </p:cNvPr>
          <p:cNvSpPr/>
          <p:nvPr/>
        </p:nvSpPr>
        <p:spPr>
          <a:xfrm>
            <a:off x="507083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E5EA495E-DCF7-4313-896B-DD9C2C5F5D78}"/>
              </a:ext>
            </a:extLst>
          </p:cNvPr>
          <p:cNvSpPr/>
          <p:nvPr/>
        </p:nvSpPr>
        <p:spPr>
          <a:xfrm>
            <a:off x="520175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3CBC524-8208-41A5-A9DC-E92519336322}"/>
              </a:ext>
            </a:extLst>
          </p:cNvPr>
          <p:cNvSpPr/>
          <p:nvPr/>
        </p:nvSpPr>
        <p:spPr>
          <a:xfrm>
            <a:off x="533516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E5719B9-44BA-4CFE-94C8-D20E60F0001A}"/>
              </a:ext>
            </a:extLst>
          </p:cNvPr>
          <p:cNvSpPr/>
          <p:nvPr/>
        </p:nvSpPr>
        <p:spPr>
          <a:xfrm>
            <a:off x="653408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E10BA44-F7C9-4C44-A5B5-E86749FA545D}"/>
              </a:ext>
            </a:extLst>
          </p:cNvPr>
          <p:cNvSpPr/>
          <p:nvPr/>
        </p:nvSpPr>
        <p:spPr>
          <a:xfrm>
            <a:off x="666500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C1363A8-A91F-4E3E-973A-490174D3FA2A}"/>
              </a:ext>
            </a:extLst>
          </p:cNvPr>
          <p:cNvSpPr/>
          <p:nvPr/>
        </p:nvSpPr>
        <p:spPr>
          <a:xfrm>
            <a:off x="679841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FFD6C59-2E25-4AFF-8E68-86F4AE7B3A6E}"/>
              </a:ext>
            </a:extLst>
          </p:cNvPr>
          <p:cNvSpPr/>
          <p:nvPr/>
        </p:nvSpPr>
        <p:spPr>
          <a:xfrm>
            <a:off x="507083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31DBD9F-8F64-4892-9326-082794B03241}"/>
              </a:ext>
            </a:extLst>
          </p:cNvPr>
          <p:cNvSpPr/>
          <p:nvPr/>
        </p:nvSpPr>
        <p:spPr>
          <a:xfrm>
            <a:off x="520175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0A8A6CA-BEC7-4CCA-9819-B0AB08563BA3}"/>
              </a:ext>
            </a:extLst>
          </p:cNvPr>
          <p:cNvSpPr/>
          <p:nvPr/>
        </p:nvSpPr>
        <p:spPr>
          <a:xfrm>
            <a:off x="533516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7AB4569-57FE-4338-8FDF-F806F5C038E4}"/>
              </a:ext>
            </a:extLst>
          </p:cNvPr>
          <p:cNvSpPr/>
          <p:nvPr/>
        </p:nvSpPr>
        <p:spPr>
          <a:xfrm>
            <a:off x="653408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F90B498-2F1D-4ECE-88FB-911FBEB25593}"/>
              </a:ext>
            </a:extLst>
          </p:cNvPr>
          <p:cNvSpPr/>
          <p:nvPr/>
        </p:nvSpPr>
        <p:spPr>
          <a:xfrm>
            <a:off x="666500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91A2648-90FC-484A-AF04-6A9BDC8CA219}"/>
              </a:ext>
            </a:extLst>
          </p:cNvPr>
          <p:cNvSpPr/>
          <p:nvPr/>
        </p:nvSpPr>
        <p:spPr>
          <a:xfrm>
            <a:off x="679841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8AE8C23-6715-429D-907E-4CA709A345AA}"/>
              </a:ext>
            </a:extLst>
          </p:cNvPr>
          <p:cNvSpPr/>
          <p:nvPr/>
        </p:nvSpPr>
        <p:spPr>
          <a:xfrm>
            <a:off x="4523694" y="321440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646FF5E8-280E-4D49-A0C9-A6E8119A3B39}"/>
              </a:ext>
            </a:extLst>
          </p:cNvPr>
          <p:cNvSpPr/>
          <p:nvPr/>
        </p:nvSpPr>
        <p:spPr>
          <a:xfrm>
            <a:off x="4523694" y="332237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55816638-3DED-4B07-AE20-21161369423E}"/>
              </a:ext>
            </a:extLst>
          </p:cNvPr>
          <p:cNvSpPr/>
          <p:nvPr/>
        </p:nvSpPr>
        <p:spPr>
          <a:xfrm>
            <a:off x="4523694" y="343321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9EA0D2-AD58-4D7A-9B6F-9C198C9D23B7}"/>
              </a:ext>
            </a:extLst>
          </p:cNvPr>
          <p:cNvSpPr/>
          <p:nvPr/>
        </p:nvSpPr>
        <p:spPr>
          <a:xfrm>
            <a:off x="4523694" y="381936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4405FAB-949B-4E41-8CD2-13E24CF9AF28}"/>
              </a:ext>
            </a:extLst>
          </p:cNvPr>
          <p:cNvSpPr/>
          <p:nvPr/>
        </p:nvSpPr>
        <p:spPr>
          <a:xfrm>
            <a:off x="4523694" y="392734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618F6D1-1ECC-4D95-8BF6-4953F01721B1}"/>
              </a:ext>
            </a:extLst>
          </p:cNvPr>
          <p:cNvSpPr/>
          <p:nvPr/>
        </p:nvSpPr>
        <p:spPr>
          <a:xfrm>
            <a:off x="4523694" y="403818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3457973-3691-4F0D-B55E-178180C66308}"/>
              </a:ext>
            </a:extLst>
          </p:cNvPr>
          <p:cNvSpPr/>
          <p:nvPr/>
        </p:nvSpPr>
        <p:spPr>
          <a:xfrm>
            <a:off x="7272720" y="32095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020D35A-5E52-4536-B1DB-E64EDBE75B42}"/>
              </a:ext>
            </a:extLst>
          </p:cNvPr>
          <p:cNvSpPr/>
          <p:nvPr/>
        </p:nvSpPr>
        <p:spPr>
          <a:xfrm>
            <a:off x="7272720" y="331748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83E3653D-0BF7-47FB-96F9-BBEE0C8E94D6}"/>
              </a:ext>
            </a:extLst>
          </p:cNvPr>
          <p:cNvSpPr/>
          <p:nvPr/>
        </p:nvSpPr>
        <p:spPr>
          <a:xfrm>
            <a:off x="7272720" y="342832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6E66E72-25B1-45E0-9992-49B6DA40B401}"/>
              </a:ext>
            </a:extLst>
          </p:cNvPr>
          <p:cNvSpPr/>
          <p:nvPr/>
        </p:nvSpPr>
        <p:spPr>
          <a:xfrm>
            <a:off x="7272720" y="3823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E9799B21-14C2-4893-8001-35820EE868C3}"/>
              </a:ext>
            </a:extLst>
          </p:cNvPr>
          <p:cNvSpPr/>
          <p:nvPr/>
        </p:nvSpPr>
        <p:spPr>
          <a:xfrm>
            <a:off x="7272720" y="393196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E3C78155-A308-4405-B4D4-AE50CE3D52A6}"/>
              </a:ext>
            </a:extLst>
          </p:cNvPr>
          <p:cNvSpPr/>
          <p:nvPr/>
        </p:nvSpPr>
        <p:spPr>
          <a:xfrm>
            <a:off x="7272720" y="404280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원호 201">
            <a:extLst>
              <a:ext uri="{FF2B5EF4-FFF2-40B4-BE49-F238E27FC236}">
                <a16:creationId xmlns:a16="http://schemas.microsoft.com/office/drawing/2014/main" id="{4D6D56A5-7A0C-408D-B29F-00BC95820A44}"/>
              </a:ext>
            </a:extLst>
          </p:cNvPr>
          <p:cNvSpPr/>
          <p:nvPr/>
        </p:nvSpPr>
        <p:spPr>
          <a:xfrm>
            <a:off x="4156337" y="2340327"/>
            <a:ext cx="3524507" cy="732521"/>
          </a:xfrm>
          <a:prstGeom prst="arc">
            <a:avLst>
              <a:gd name="adj1" fmla="val 10803812"/>
              <a:gd name="adj2" fmla="val 2158805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원호 202">
            <a:extLst>
              <a:ext uri="{FF2B5EF4-FFF2-40B4-BE49-F238E27FC236}">
                <a16:creationId xmlns:a16="http://schemas.microsoft.com/office/drawing/2014/main" id="{83BCAD2A-B480-49B5-99AC-604357CF8E66}"/>
              </a:ext>
            </a:extLst>
          </p:cNvPr>
          <p:cNvSpPr/>
          <p:nvPr/>
        </p:nvSpPr>
        <p:spPr>
          <a:xfrm>
            <a:off x="3835613" y="2741995"/>
            <a:ext cx="639551" cy="1791727"/>
          </a:xfrm>
          <a:prstGeom prst="arc">
            <a:avLst>
              <a:gd name="adj1" fmla="val 5401948"/>
              <a:gd name="adj2" fmla="val 16083888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EC52A6A-BC7B-4360-A376-5885F4019EFB}"/>
              </a:ext>
            </a:extLst>
          </p:cNvPr>
          <p:cNvSpPr/>
          <p:nvPr/>
        </p:nvSpPr>
        <p:spPr>
          <a:xfrm>
            <a:off x="3742754" y="16649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480A3CD-A13F-4BAE-9765-247B72E32F68}"/>
              </a:ext>
            </a:extLst>
          </p:cNvPr>
          <p:cNvGrpSpPr/>
          <p:nvPr/>
        </p:nvGrpSpPr>
        <p:grpSpPr>
          <a:xfrm rot="16200000">
            <a:off x="3576816" y="1652525"/>
            <a:ext cx="131323" cy="165551"/>
            <a:chOff x="6389669" y="4551157"/>
            <a:chExt cx="2354343" cy="292735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277AE433-C021-45AF-AD41-9E83B5E923D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A6F810EE-D3B0-447D-AFEE-4A970F7ED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472EB559-CA30-4615-A1CB-5A8BD3B07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BD0824FA-010C-4A05-8EA4-CBC2CB1CB903}"/>
              </a:ext>
            </a:extLst>
          </p:cNvPr>
          <p:cNvSpPr txBox="1"/>
          <p:nvPr/>
        </p:nvSpPr>
        <p:spPr>
          <a:xfrm>
            <a:off x="173254" y="1556255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CF2F4E9D-9BB6-406C-B395-AA8C8EB273EF}"/>
              </a:ext>
            </a:extLst>
          </p:cNvPr>
          <p:cNvGrpSpPr/>
          <p:nvPr/>
        </p:nvGrpSpPr>
        <p:grpSpPr>
          <a:xfrm>
            <a:off x="3746962" y="1543832"/>
            <a:ext cx="253706" cy="113821"/>
            <a:chOff x="6389669" y="4551157"/>
            <a:chExt cx="2354343" cy="292735"/>
          </a:xfrm>
        </p:grpSpPr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1EB2B179-9694-43BF-9D62-52F25FF5FC9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BCFDFA50-EED1-4C83-BAD6-94FE3B1D9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5F7F074C-B9F1-4E70-9054-02B606B61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598C9462-10E1-4E77-A4DB-E49440C780EE}"/>
              </a:ext>
            </a:extLst>
          </p:cNvPr>
          <p:cNvSpPr txBox="1"/>
          <p:nvPr/>
        </p:nvSpPr>
        <p:spPr>
          <a:xfrm>
            <a:off x="2240014" y="117240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C2AF7B46-211B-4F73-8572-E46B08467370}"/>
              </a:ext>
            </a:extLst>
          </p:cNvPr>
          <p:cNvSpPr/>
          <p:nvPr/>
        </p:nvSpPr>
        <p:spPr>
          <a:xfrm>
            <a:off x="6897965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4B994ADF-972F-44F1-9613-239B9D199A56}"/>
              </a:ext>
            </a:extLst>
          </p:cNvPr>
          <p:cNvSpPr/>
          <p:nvPr/>
        </p:nvSpPr>
        <p:spPr>
          <a:xfrm>
            <a:off x="7159479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95217A72-518D-434C-9902-CDE4EB3BB8AB}"/>
              </a:ext>
            </a:extLst>
          </p:cNvPr>
          <p:cNvSpPr/>
          <p:nvPr/>
        </p:nvSpPr>
        <p:spPr>
          <a:xfrm>
            <a:off x="7425542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DC3395B-7385-4E6F-9300-0B6EDB83EAE0}"/>
              </a:ext>
            </a:extLst>
          </p:cNvPr>
          <p:cNvSpPr/>
          <p:nvPr/>
        </p:nvSpPr>
        <p:spPr>
          <a:xfrm>
            <a:off x="6899097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6449D6A-D6B3-44EB-AC2C-E9EC20B3A466}"/>
              </a:ext>
            </a:extLst>
          </p:cNvPr>
          <p:cNvSpPr/>
          <p:nvPr/>
        </p:nvSpPr>
        <p:spPr>
          <a:xfrm>
            <a:off x="7160611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CD3A553-6FA1-42D4-91D8-041DA2B6E0A8}"/>
              </a:ext>
            </a:extLst>
          </p:cNvPr>
          <p:cNvSpPr/>
          <p:nvPr/>
        </p:nvSpPr>
        <p:spPr>
          <a:xfrm>
            <a:off x="7426674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2F9A07A-CEE9-460C-B743-D9E9DBFA1E57}"/>
              </a:ext>
            </a:extLst>
          </p:cNvPr>
          <p:cNvSpPr/>
          <p:nvPr/>
        </p:nvSpPr>
        <p:spPr>
          <a:xfrm>
            <a:off x="6899097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1CE8359-26DC-4731-A3B7-7905E1660EA1}"/>
              </a:ext>
            </a:extLst>
          </p:cNvPr>
          <p:cNvSpPr/>
          <p:nvPr/>
        </p:nvSpPr>
        <p:spPr>
          <a:xfrm>
            <a:off x="7160611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EA69A4D3-7110-4527-B86B-26D0364FEEB0}"/>
              </a:ext>
            </a:extLst>
          </p:cNvPr>
          <p:cNvSpPr/>
          <p:nvPr/>
        </p:nvSpPr>
        <p:spPr>
          <a:xfrm>
            <a:off x="7426674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1C1E399-77BC-4AAD-B943-2772DEE628A6}"/>
              </a:ext>
            </a:extLst>
          </p:cNvPr>
          <p:cNvSpPr/>
          <p:nvPr/>
        </p:nvSpPr>
        <p:spPr>
          <a:xfrm>
            <a:off x="4162678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D947C6C-2BC5-4C26-8EC7-9693DED02B3B}"/>
              </a:ext>
            </a:extLst>
          </p:cNvPr>
          <p:cNvSpPr/>
          <p:nvPr/>
        </p:nvSpPr>
        <p:spPr>
          <a:xfrm>
            <a:off x="4424192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EB2FED8-DA76-4DA1-AF08-6DBE280FE702}"/>
              </a:ext>
            </a:extLst>
          </p:cNvPr>
          <p:cNvSpPr/>
          <p:nvPr/>
        </p:nvSpPr>
        <p:spPr>
          <a:xfrm>
            <a:off x="4690255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34D72DF-6492-4CF0-93FB-06E96E472935}"/>
              </a:ext>
            </a:extLst>
          </p:cNvPr>
          <p:cNvSpPr/>
          <p:nvPr/>
        </p:nvSpPr>
        <p:spPr>
          <a:xfrm>
            <a:off x="4163810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865A0DAD-ECC3-4FDA-9DDE-C980861D047E}"/>
              </a:ext>
            </a:extLst>
          </p:cNvPr>
          <p:cNvSpPr/>
          <p:nvPr/>
        </p:nvSpPr>
        <p:spPr>
          <a:xfrm>
            <a:off x="4425324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ABCF606-8ED1-4B4C-8109-17DA53B502BA}"/>
              </a:ext>
            </a:extLst>
          </p:cNvPr>
          <p:cNvSpPr/>
          <p:nvPr/>
        </p:nvSpPr>
        <p:spPr>
          <a:xfrm>
            <a:off x="4691387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11001E94-EBC1-4653-A157-A3D215B7269E}"/>
              </a:ext>
            </a:extLst>
          </p:cNvPr>
          <p:cNvSpPr/>
          <p:nvPr/>
        </p:nvSpPr>
        <p:spPr>
          <a:xfrm>
            <a:off x="4163810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DD88668-6735-4D06-91D1-B5420E17A92B}"/>
              </a:ext>
            </a:extLst>
          </p:cNvPr>
          <p:cNvSpPr/>
          <p:nvPr/>
        </p:nvSpPr>
        <p:spPr>
          <a:xfrm>
            <a:off x="4425324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A36D1883-3DE5-402D-9734-E4ACF044A0FD}"/>
              </a:ext>
            </a:extLst>
          </p:cNvPr>
          <p:cNvSpPr/>
          <p:nvPr/>
        </p:nvSpPr>
        <p:spPr>
          <a:xfrm>
            <a:off x="4691387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D251CB9-551C-42DE-8CB0-E31B1ACD4C74}"/>
              </a:ext>
            </a:extLst>
          </p:cNvPr>
          <p:cNvSpPr txBox="1"/>
          <p:nvPr/>
        </p:nvSpPr>
        <p:spPr>
          <a:xfrm>
            <a:off x="4075191" y="1983368"/>
            <a:ext cx="36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 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A12C947F-1D38-4826-9796-41A1F553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F3F8B1C6-1F73-46BB-95CB-8D13AD4782FA}"/>
              </a:ext>
            </a:extLst>
          </p:cNvPr>
          <p:cNvSpPr txBox="1"/>
          <p:nvPr/>
        </p:nvSpPr>
        <p:spPr>
          <a:xfrm>
            <a:off x="351642" y="3426756"/>
            <a:ext cx="354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9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742" y="2263007"/>
            <a:ext cx="7573009" cy="3460061"/>
            <a:chOff x="7428412" y="5059572"/>
            <a:chExt cx="7573009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 컨테이너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컨테이너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검색없이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사용으로 인한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오버헤드를 해소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클라이언트가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저장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Login_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9C34F6-DD64-49D5-9CBF-EA078E7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8" y="1856293"/>
            <a:ext cx="30480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D3DF21-1002-4549-9AB3-14ED11B0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820803"/>
            <a:ext cx="3238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268358" y="1507536"/>
            <a:ext cx="7669393" cy="1704754"/>
            <a:chOff x="7332028" y="5059572"/>
            <a:chExt cx="7669393" cy="170475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17047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시간을 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타이머를 설정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 지정한 시간에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이벤트를 실행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순서로 저장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332028" y="5059573"/>
              <a:ext cx="50663" cy="1704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545419-3035-414A-B5D3-0063904D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8" y="1817701"/>
            <a:ext cx="2619375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EDE1E9-CA82-4DAF-94F3-26C64BA9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3" y="4534351"/>
            <a:ext cx="4667250" cy="90487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226580-E158-402C-8113-379C60E06259}"/>
              </a:ext>
            </a:extLst>
          </p:cNvPr>
          <p:cNvGrpSpPr/>
          <p:nvPr/>
        </p:nvGrpSpPr>
        <p:grpSpPr>
          <a:xfrm>
            <a:off x="5340785" y="4664718"/>
            <a:ext cx="6596966" cy="1349752"/>
            <a:chOff x="7336973" y="5059572"/>
            <a:chExt cx="6596966" cy="134975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1631AE7-9E82-401D-B186-8383F6DEC6DD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6409130" cy="1349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갖는 구조체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실행 시간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가짐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종류에 따라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가 바뀌기 때문에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할당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해서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시간으로 정렬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되도록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operator&lt;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DE424-6827-4F7F-A822-B4A8C27D3816}"/>
                </a:ext>
              </a:extLst>
            </p:cNvPr>
            <p:cNvSpPr/>
            <p:nvPr/>
          </p:nvSpPr>
          <p:spPr>
            <a:xfrm flipH="1">
              <a:off x="7336973" y="5059573"/>
              <a:ext cx="45719" cy="1349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8EF4F12-8C81-4174-A78C-2620D5F4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7" y="5596163"/>
            <a:ext cx="3190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7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195170" y="1752244"/>
            <a:ext cx="6562937" cy="3460061"/>
            <a:chOff x="7428412" y="5059572"/>
            <a:chExt cx="6562937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46654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EVENT_MOVE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이동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Event Detail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7FA3BF2-6D9C-494B-8E82-A961788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1" y="2824797"/>
            <a:ext cx="4410075" cy="6953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7A39DB-CC6C-4848-B3F4-FB911E63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2" y="1514119"/>
            <a:ext cx="2924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7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7423584" y="2006630"/>
            <a:ext cx="4595161" cy="3460061"/>
            <a:chOff x="7428411" y="5059572"/>
            <a:chExt cx="4241376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414497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1" y="5986536"/>
              <a:ext cx="45720" cy="1606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Send_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BC8F4B-5F71-4356-97B9-30ED0A7D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4" y="2336485"/>
            <a:ext cx="7115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35728" y="1665170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게임 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스레드를 관리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72190DC-225A-4FEE-920D-18EE6ECA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24E242-6BC9-4FF4-A944-179EE877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0A756-A295-433D-8D45-8C5A74F6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330449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8480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035287" y="1876309"/>
            <a:ext cx="865310" cy="17102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CBB5C528-3FAE-4806-B6EA-A33EA0D90757}"/>
              </a:ext>
            </a:extLst>
          </p:cNvPr>
          <p:cNvSpPr txBox="1">
            <a:spLocks/>
          </p:cNvSpPr>
          <p:nvPr/>
        </p:nvSpPr>
        <p:spPr>
          <a:xfrm>
            <a:off x="4900597" y="1423871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index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(0~MAX_CLIENTS)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추가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F185F3-47F3-4779-ACBD-B9C610A9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945455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CBC3F33E-5F99-4E68-A8F5-43E5306E30F0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51151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Mgr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A3ABF8A-AEA4-4807-B866-47623EFA697D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읽어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61D93DD-8944-4C12-9410-A476F84BBE9D}"/>
              </a:ext>
            </a:extLst>
          </p:cNvPr>
          <p:cNvSpPr txBox="1">
            <a:spLocks/>
          </p:cNvSpPr>
          <p:nvPr/>
        </p:nvSpPr>
        <p:spPr>
          <a:xfrm>
            <a:off x="2604856" y="5668214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몬스터 오브젝트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A61117-FBFE-4C06-A525-9EAB18D9317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252870" y="3186644"/>
            <a:ext cx="2298286" cy="80541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D163B3-9337-4579-824B-52611E2433B0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834241" y="4204252"/>
            <a:ext cx="66356" cy="146396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844872" y="5761386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B8917-A2E2-4922-8A8E-46830C92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BC4DA4-3666-4A51-8DCF-317697B9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82" y="5880771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14" y="5530650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BC6B52B-8245-45EC-BD88-8E6B5C01C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376138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86D08EC3-B572-4827-B485-CF104E645FE0}"/>
              </a:ext>
            </a:extLst>
          </p:cNvPr>
          <p:cNvSpPr txBox="1">
            <a:spLocks/>
          </p:cNvSpPr>
          <p:nvPr/>
        </p:nvSpPr>
        <p:spPr>
          <a:xfrm>
            <a:off x="6334382" y="5002536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E206A2-641F-42F1-992D-2284F6C7EFF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808890"/>
            <a:ext cx="1213838" cy="5890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4401165-4598-4F9F-8D56-E60795F7A6B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09026" y="2103948"/>
            <a:ext cx="2831676" cy="21681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제목 1">
            <a:extLst>
              <a:ext uri="{FF2B5EF4-FFF2-40B4-BE49-F238E27FC236}">
                <a16:creationId xmlns:a16="http://schemas.microsoft.com/office/drawing/2014/main" id="{14F6D38A-DBE4-4B3A-BA7C-32F4274EB090}"/>
              </a:ext>
            </a:extLst>
          </p:cNvPr>
          <p:cNvSpPr txBox="1">
            <a:spLocks/>
          </p:cNvSpPr>
          <p:nvPr/>
        </p:nvSpPr>
        <p:spPr>
          <a:xfrm>
            <a:off x="5540702" y="1910724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Do_Connect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IOCP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핸들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43C7CAF-A252-41F3-9A7E-D199CBB98F1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772472" y="4465330"/>
            <a:ext cx="2895123" cy="1799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D9BBEC7B-D86B-4043-B7C2-0EF870F7758C}"/>
              </a:ext>
            </a:extLst>
          </p:cNvPr>
          <p:cNvSpPr txBox="1">
            <a:spLocks/>
          </p:cNvSpPr>
          <p:nvPr/>
        </p:nvSpPr>
        <p:spPr>
          <a:xfrm>
            <a:off x="5667595" y="4452063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Do_Acceptex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AcceptEx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9A93E9-7713-4300-8950-3E7AE8E90AC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BEDEFBD0-E3C8-4D7E-8BE6-E01A78E22A3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2844B8C-2696-47BC-913F-1EC4A21CFA20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64828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30238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05018" y="2595205"/>
            <a:ext cx="6376713" cy="1967432"/>
            <a:chOff x="733475" y="4789768"/>
            <a:chExt cx="6376713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6330071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IO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3AD8CD4-5156-4116-BDDC-5ED3C58A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9" y="1998349"/>
            <a:ext cx="5391150" cy="3476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29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85728" y="1784500"/>
            <a:ext cx="11102437" cy="3874014"/>
            <a:chOff x="7262319" y="3037871"/>
            <a:chExt cx="8435998" cy="387401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367987"/>
              <a:ext cx="8398726" cy="3213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자료구조를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구현해보는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강의에서는 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구현할 때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프로그램의 안전성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위해서 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않는 방법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이용하였습니다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지만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릭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발생하였고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Harzard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Pointer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시스템을 이용할 수 있었지만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적용해야 하는 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사용 난이도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프로그램에서 에러가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발생했을때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원인을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찾는것에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어려움을 느꼈습니다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쉽게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메모리를 관리하는 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구현하게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6118029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4181250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703437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446890" y="3980234"/>
            <a:ext cx="5649110" cy="1967432"/>
            <a:chOff x="733475" y="4789768"/>
            <a:chExt cx="5649110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5602468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실행할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이벤트 실행 이후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메모리 해제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F6E01A-2C91-4DB1-AECC-CF7211FF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" y="1368662"/>
            <a:ext cx="5353050" cy="2371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84264-2BB4-428B-9461-29F9623A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78" y="1722809"/>
            <a:ext cx="5429250" cy="45148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76E778-66AD-4485-9EDF-0872FF87B5B8}"/>
              </a:ext>
            </a:extLst>
          </p:cNvPr>
          <p:cNvCxnSpPr>
            <a:cxnSpLocks/>
          </p:cNvCxnSpPr>
          <p:nvPr/>
        </p:nvCxnSpPr>
        <p:spPr>
          <a:xfrm flipV="1">
            <a:off x="2278380" y="1441524"/>
            <a:ext cx="3817620" cy="9054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58787943-FC7C-47A1-92C0-EC26CCF70ABA}"/>
              </a:ext>
            </a:extLst>
          </p:cNvPr>
          <p:cNvSpPr txBox="1">
            <a:spLocks/>
          </p:cNvSpPr>
          <p:nvPr/>
        </p:nvSpPr>
        <p:spPr>
          <a:xfrm>
            <a:off x="6196878" y="1197251"/>
            <a:ext cx="4517054" cy="42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Pop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실행 가능한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이벤트를 반환  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24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0117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8A2DF8-6820-412C-924B-104B29D3CF2F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C96976-ACA7-4A45-9A4A-894E7BF543D5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6BD7FF-20F4-4E52-8687-2AFFFBA8C1D3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8E73E5-F9F0-4D69-8DDB-91DEBAC3BE60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9D5BED-1FEE-44B3-A8EA-CFA097F39AE6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51D97A-50FA-4717-827E-1B887D26C076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FB6148-5DE5-4097-AB12-5F83DCAFD939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00A15BB-0E42-4E5E-AAFC-AD0A84484A8B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9A7F7B-9090-42F0-88DE-0BF08174F3AC}"/>
              </a:ext>
            </a:extLst>
          </p:cNvPr>
          <p:cNvCxnSpPr>
            <a:cxnSpLocks/>
            <a:stCxn id="24" idx="1"/>
            <a:endCxn id="48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28E3B3-BC10-4F3C-8C18-43873F50861B}"/>
              </a:ext>
            </a:extLst>
          </p:cNvPr>
          <p:cNvCxnSpPr>
            <a:cxnSpLocks/>
            <a:stCxn id="25" idx="1"/>
            <a:endCxn id="49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3BEA3A1-2007-415A-BF9C-ED32CF0F3545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936D618-767C-41BA-8B0C-541554C0AF56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A854A4-6B7D-40D1-B2FF-28B9B19FD3B2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56A4C8-D3BC-4C23-89D9-A08063201E84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869-0543-4081-A9A8-97EB4F6683D6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9D5F95-0960-4CBB-8878-CB362B857387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60AA57-311F-4715-A284-BCE01F6F491D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4F46C6-B308-4FFF-8152-9A5D575BCF38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Logout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24860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C44537-9560-4485-8C71-A1D3ACF15177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84D921-B425-4181-8115-D5A6AE8AB02F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6796B2-6438-4609-8ECF-B02D77F1F933}"/>
              </a:ext>
            </a:extLst>
          </p:cNvPr>
          <p:cNvCxnSpPr>
            <a:cxnSpLocks/>
            <a:stCxn id="20" idx="2"/>
            <a:endCxn id="58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1CBBD4-4E65-4065-AD96-0C5D0829BA5C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7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54116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– Move target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769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F6B494E-65C7-43A2-9B10-B21D61FC2BA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5FB10E-8386-4391-90F0-58B9B966F6DD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5604443-E0AD-42F3-B556-DF53173DA8F2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B7B7DC7-F421-4061-ADA5-375751180AA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8A02A11-49AA-444A-8167-F289785A8ED6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9CCA4D-7F73-47C3-B194-82D98B2E45C9}"/>
              </a:ext>
            </a:extLst>
          </p:cNvPr>
          <p:cNvCxnSpPr>
            <a:cxnSpLocks/>
            <a:stCxn id="80" idx="3"/>
            <a:endCxn id="51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5165E9-347A-4A14-869C-76FCEC8FDD3E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7BD6412-81A1-47AE-B804-C5F565EA05E4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02862F-63F7-4BF5-A21D-2B1CD0B15667}"/>
              </a:ext>
            </a:extLst>
          </p:cNvPr>
          <p:cNvCxnSpPr>
            <a:cxnSpLocks/>
            <a:stCxn id="51" idx="2"/>
            <a:endCxn id="81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259ECB8-4EC7-4CC1-BF79-75CE813AF2F2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11C6E5-59A9-4788-B78D-05C288E8DFE9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86AF2A7-ED25-427B-B88A-3FE82549D13D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42225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Move(Object)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2" y="633428"/>
            <a:ext cx="804651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타이머</a:t>
            </a:r>
            <a:endParaRPr lang="en-US" altLang="ko-KR" sz="16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0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08554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Move(Client)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787936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타이머</a:t>
            </a:r>
            <a:endParaRPr lang="en-US" altLang="ko-KR" sz="16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6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6118029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1313391" y="1330677"/>
            <a:ext cx="3974823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C++11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6840517" y="1330677"/>
            <a:ext cx="3948256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Lock-Free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shared_ptr(SP)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(Object)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객체의 카운터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수명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가진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control_block(CB)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 이용할 수 없는 이유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포인터가 원자적으로 수정되지 않기 때문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해결하기 위해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참조하는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있는 구조를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2D94E04-13A6-4BCE-8BEB-5A00BFE4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94" y="1371908"/>
            <a:ext cx="3877783" cy="167963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F6BAF50-E6D1-4DCF-A875-E71D6B524A6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61783" y="1364861"/>
            <a:ext cx="3906607" cy="16703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1606778" y="1660882"/>
            <a:ext cx="9070868" cy="3600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동기와 후기는 남겨놓고 중간 설명을 </a:t>
            </a:r>
            <a:r>
              <a:rPr lang="en-US" altLang="ko-KR" sz="5400" dirty="0">
                <a:solidFill>
                  <a:srgbClr val="FF0000"/>
                </a:solidFill>
              </a:rPr>
              <a:t>3</a:t>
            </a:r>
            <a:r>
              <a:rPr lang="ko-KR" altLang="en-US" sz="5400" dirty="0">
                <a:solidFill>
                  <a:srgbClr val="FF0000"/>
                </a:solidFill>
              </a:rPr>
              <a:t>장으로 압축할 것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>
                <a:solidFill>
                  <a:srgbClr val="FF0000"/>
                </a:solidFill>
              </a:rPr>
              <a:t>기존 </a:t>
            </a:r>
            <a:r>
              <a:rPr lang="en-US" altLang="ko-KR" sz="5400" dirty="0">
                <a:solidFill>
                  <a:srgbClr val="FF0000"/>
                </a:solidFill>
              </a:rPr>
              <a:t>SP </a:t>
            </a:r>
            <a:r>
              <a:rPr lang="ko-KR" altLang="en-US" sz="5400" dirty="0">
                <a:solidFill>
                  <a:srgbClr val="FF0000"/>
                </a:solidFill>
              </a:rPr>
              <a:t>문제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>
                <a:solidFill>
                  <a:srgbClr val="FF0000"/>
                </a:solidFill>
              </a:rPr>
              <a:t>기존 </a:t>
            </a:r>
            <a:r>
              <a:rPr lang="en-US" altLang="ko-KR" sz="5400" dirty="0">
                <a:solidFill>
                  <a:srgbClr val="FF0000"/>
                </a:solidFill>
              </a:rPr>
              <a:t>SP</a:t>
            </a:r>
            <a:r>
              <a:rPr lang="ko-KR" altLang="en-US" sz="5400" dirty="0">
                <a:solidFill>
                  <a:srgbClr val="FF0000"/>
                </a:solidFill>
              </a:rPr>
              <a:t>와 </a:t>
            </a:r>
            <a:r>
              <a:rPr lang="en-US" altLang="ko-KR" sz="5400" dirty="0">
                <a:solidFill>
                  <a:srgbClr val="FF0000"/>
                </a:solidFill>
              </a:rPr>
              <a:t>LFSP</a:t>
            </a:r>
            <a:r>
              <a:rPr lang="ko-KR" altLang="en-US" sz="5400" dirty="0">
                <a:solidFill>
                  <a:srgbClr val="FF0000"/>
                </a:solidFill>
              </a:rPr>
              <a:t>의 차이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>
                <a:solidFill>
                  <a:srgbClr val="FF0000"/>
                </a:solidFill>
              </a:rPr>
              <a:t>핵심 샘플 소스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>
                <a:solidFill>
                  <a:srgbClr val="FF0000"/>
                </a:solidFill>
              </a:rPr>
              <a:t>성능 비교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(</a:t>
            </a:r>
            <a:r>
              <a:rPr lang="ko-KR" altLang="en-US" sz="5400" dirty="0">
                <a:solidFill>
                  <a:srgbClr val="FF0000"/>
                </a:solidFill>
              </a:rPr>
              <a:t>논문 </a:t>
            </a:r>
            <a:r>
              <a:rPr lang="en-US" altLang="ko-KR" sz="5400" dirty="0">
                <a:solidFill>
                  <a:srgbClr val="FF0000"/>
                </a:solidFill>
              </a:rPr>
              <a:t>URL, </a:t>
            </a:r>
            <a:r>
              <a:rPr lang="ko-KR" altLang="en-US" sz="5400" dirty="0">
                <a:solidFill>
                  <a:srgbClr val="FF0000"/>
                </a:solidFill>
              </a:rPr>
              <a:t>소스코드 </a:t>
            </a:r>
            <a:r>
              <a:rPr lang="en-US" altLang="ko-KR" sz="5400" dirty="0" err="1">
                <a:solidFill>
                  <a:srgbClr val="FF0000"/>
                </a:solidFill>
              </a:rPr>
              <a:t>git</a:t>
            </a:r>
            <a:r>
              <a:rPr lang="en-US" altLang="ko-KR" sz="5400" dirty="0">
                <a:solidFill>
                  <a:srgbClr val="FF0000"/>
                </a:solidFill>
              </a:rPr>
              <a:t> repo)</a:t>
            </a:r>
          </a:p>
          <a:p>
            <a:pPr algn="ctr"/>
            <a:r>
              <a:rPr lang="en-US" altLang="ko-KR" sz="5400" dirty="0" err="1">
                <a:solidFill>
                  <a:srgbClr val="FF0000"/>
                </a:solidFill>
              </a:rPr>
              <a:t>Nexon</a:t>
            </a:r>
            <a:r>
              <a:rPr lang="en-US" altLang="ko-KR" sz="5400" dirty="0">
                <a:solidFill>
                  <a:srgbClr val="FF0000"/>
                </a:solidFill>
              </a:rPr>
              <a:t> Developer Conference</a:t>
            </a:r>
            <a:r>
              <a:rPr lang="ko-KR" altLang="en-US" sz="5400" dirty="0">
                <a:solidFill>
                  <a:srgbClr val="FF0000"/>
                </a:solidFill>
              </a:rPr>
              <a:t>에 한번 응모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0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4" y="633428"/>
            <a:ext cx="1050647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5362795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C++11 shared_ptr</a:t>
            </a:r>
            <a:r>
              <a:rPr lang="ko-KR" altLang="en-US" sz="2800">
                <a:solidFill>
                  <a:schemeClr val="bg1"/>
                </a:solidFill>
              </a:rPr>
              <a:t>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원본 객체 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1"/>
            <a:ext cx="11884065" cy="378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5645092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15AC2-7C2D-4089-BD82-6B5112F8CE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88991" y="1358571"/>
            <a:ext cx="3237796" cy="1487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46A8D5-43CC-44D4-9F3E-42C25ACE40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66157" y="1360624"/>
            <a:ext cx="3252739" cy="1637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3CD022-3636-4E3C-8F9B-BBC3D143B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07" y="3236623"/>
            <a:ext cx="3246602" cy="1632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1A851C-366D-4C75-ADFA-0BE348B5B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377" y="3232221"/>
            <a:ext cx="3246600" cy="162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4B976D-2326-41DE-BDB3-33C05C00E70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00675" y="3232221"/>
            <a:ext cx="2950294" cy="1627978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418561" y="5072072"/>
            <a:ext cx="11380561" cy="1710590"/>
            <a:chOff x="7256418" y="4119583"/>
            <a:chExt cx="8647326" cy="1710590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190348"/>
              <a:ext cx="8604151" cy="15593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원본 객체를 변경하기 위해서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 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진행됩니다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순환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참조를 해결하는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방법으로 원본 객체를 변경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(weak use count)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메모리 해제의 대상이 다르다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차이점을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   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56418" y="4119583"/>
              <a:ext cx="51609" cy="171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7E3296B-1704-4686-AC3B-7764B880C5B6}"/>
              </a:ext>
            </a:extLst>
          </p:cNvPr>
          <p:cNvSpPr/>
          <p:nvPr/>
        </p:nvSpPr>
        <p:spPr>
          <a:xfrm>
            <a:off x="9770359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4778D8-0F2C-4EC7-B79F-3E010C0066A7}"/>
              </a:ext>
            </a:extLst>
          </p:cNvPr>
          <p:cNvSpPr/>
          <p:nvPr/>
        </p:nvSpPr>
        <p:spPr>
          <a:xfrm>
            <a:off x="3873746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FF19633-7ADD-4EB4-86A7-731A639D4D6E}"/>
              </a:ext>
            </a:extLst>
          </p:cNvPr>
          <p:cNvSpPr/>
          <p:nvPr/>
        </p:nvSpPr>
        <p:spPr>
          <a:xfrm>
            <a:off x="8037323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57256" y="3742909"/>
            <a:ext cx="11516062" cy="2753114"/>
            <a:chOff x="7260908" y="3598321"/>
            <a:chExt cx="8750284" cy="275311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98325"/>
              <a:ext cx="8711602" cy="27531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가리키는 하나의 포인터만 가지는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수정할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&amp; 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원본 객체를 변경합니다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항상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이용해서만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아닌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이용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중요한 점은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재사용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된다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점 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0908" y="3598321"/>
              <a:ext cx="42630" cy="275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2"/>
            <a:ext cx="11884065" cy="1962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3019399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E3BBF4A-3039-494E-967B-B2D31C5F4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1407" y="1316269"/>
            <a:ext cx="2465598" cy="157698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646715A-CCBB-40D0-845E-1A26A4BDE70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27349" y="1317705"/>
            <a:ext cx="2461602" cy="157043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F97CE30-71BF-4CFC-87D0-3D29B13D85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03015" y="1315692"/>
            <a:ext cx="2458158" cy="15784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A7D1E19-A619-42D7-9B8A-0BF28CBF30F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4961" y="1298497"/>
            <a:ext cx="2551084" cy="1905240"/>
          </a:xfrm>
          <a:prstGeom prst="rect">
            <a:avLst/>
          </a:prstGeom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5FEACA10-5A5B-4EA1-BEF0-53059402CAD0}"/>
              </a:ext>
            </a:extLst>
          </p:cNvPr>
          <p:cNvSpPr/>
          <p:nvPr/>
        </p:nvSpPr>
        <p:spPr>
          <a:xfrm>
            <a:off x="6042234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11D2C10-BDDF-4D2D-942E-F842C049AEE5}"/>
              </a:ext>
            </a:extLst>
          </p:cNvPr>
          <p:cNvSpPr/>
          <p:nvPr/>
        </p:nvSpPr>
        <p:spPr>
          <a:xfrm>
            <a:off x="8999846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661F8E55-AE43-4E2A-B018-7ADA09C1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6344360" cy="810427"/>
          </a:xfrm>
        </p:spPr>
        <p:txBody>
          <a:bodyPr>
            <a:no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Lock-Free 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: </a:t>
            </a:r>
            <a:r>
              <a:rPr lang="ko-KR" altLang="en-US" sz="2400">
                <a:solidFill>
                  <a:schemeClr val="bg1"/>
                </a:solidFill>
              </a:rPr>
              <a:t>원본 객체 변경</a:t>
            </a:r>
          </a:p>
        </p:txBody>
      </p:sp>
    </p:spTree>
    <p:extLst>
      <p:ext uri="{BB962C8B-B14F-4D97-AF65-F5344CB8AC3E}">
        <p14:creationId xmlns:p14="http://schemas.microsoft.com/office/powerpoint/2010/main" val="5361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C983F5-E81C-416F-960F-0599929DEDEC}"/>
              </a:ext>
            </a:extLst>
          </p:cNvPr>
          <p:cNvSpPr/>
          <p:nvPr/>
        </p:nvSpPr>
        <p:spPr>
          <a:xfrm>
            <a:off x="270733" y="1267667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6B845-DEE4-4CD5-B9E4-5D00CB9836DB}"/>
              </a:ext>
            </a:extLst>
          </p:cNvPr>
          <p:cNvSpPr/>
          <p:nvPr/>
        </p:nvSpPr>
        <p:spPr>
          <a:xfrm>
            <a:off x="6717155" y="1326061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A11C70-08F4-4E0D-A228-E30C9CC0CF19}"/>
              </a:ext>
            </a:extLst>
          </p:cNvPr>
          <p:cNvSpPr/>
          <p:nvPr/>
        </p:nvSpPr>
        <p:spPr>
          <a:xfrm>
            <a:off x="6717154" y="2952121"/>
            <a:ext cx="5166329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9831359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E1798B2-C6F5-4F8F-AEC8-DCD9878893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3718" y="2290997"/>
            <a:ext cx="2621382" cy="13239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6CCB650-AC2F-4229-8E9F-34240A79B39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88682" y="2240648"/>
            <a:ext cx="2690974" cy="1355705"/>
          </a:xfrm>
          <a:prstGeom prst="rect">
            <a:avLst/>
          </a:prstGeom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1FB9ECB-B8A8-4812-AD35-2C0DC080FAD1}"/>
              </a:ext>
            </a:extLst>
          </p:cNvPr>
          <p:cNvSpPr/>
          <p:nvPr/>
        </p:nvSpPr>
        <p:spPr>
          <a:xfrm rot="2700000">
            <a:off x="6335090" y="348260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59D6515-BA83-461D-95DB-9864F84D7E87}"/>
              </a:ext>
            </a:extLst>
          </p:cNvPr>
          <p:cNvSpPr/>
          <p:nvPr/>
        </p:nvSpPr>
        <p:spPr>
          <a:xfrm>
            <a:off x="3160250" y="278543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07DDDB8-41FD-4C31-A8A6-D367FC60CD10}"/>
              </a:ext>
            </a:extLst>
          </p:cNvPr>
          <p:cNvSpPr/>
          <p:nvPr/>
        </p:nvSpPr>
        <p:spPr>
          <a:xfrm rot="18900000">
            <a:off x="6335090" y="224045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34">
            <a:extLst>
              <a:ext uri="{FF2B5EF4-FFF2-40B4-BE49-F238E27FC236}">
                <a16:creationId xmlns:a16="http://schemas.microsoft.com/office/drawing/2014/main" id="{93A9F33C-BF75-4B1A-83EC-C6A44E69C5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38693" y="2944789"/>
            <a:ext cx="2174316" cy="1627978"/>
          </a:xfrm>
          <a:prstGeom prst="rect">
            <a:avLst/>
          </a:prstGeom>
        </p:spPr>
      </p:pic>
      <p:pic>
        <p:nvPicPr>
          <p:cNvPr id="48" name="그림 34">
            <a:extLst>
              <a:ext uri="{FF2B5EF4-FFF2-40B4-BE49-F238E27FC236}">
                <a16:creationId xmlns:a16="http://schemas.microsoft.com/office/drawing/2014/main" id="{19BC27C9-09C2-4155-9259-F1099586102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35934" y="1326061"/>
            <a:ext cx="2179834" cy="1390678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291B619-309B-4684-A809-5F5355135057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0ABD77D4-424D-49E1-BEF1-ED1720C8D8D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때 발생할 수 있는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해제되지 않은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정상적인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먼저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해제된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이러한 동작을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관리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C37B98-AD6B-4FA6-8C22-9B2BFBDC5D7B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777FDA-9E0A-4122-BC4A-03C2FCE5BE5C}"/>
              </a:ext>
            </a:extLst>
          </p:cNvPr>
          <p:cNvSpPr txBox="1"/>
          <p:nvPr/>
        </p:nvSpPr>
        <p:spPr>
          <a:xfrm>
            <a:off x="6254577" y="1876095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092E5-9393-4AA1-84C4-B649D59F641B}"/>
              </a:ext>
            </a:extLst>
          </p:cNvPr>
          <p:cNvSpPr txBox="1"/>
          <p:nvPr/>
        </p:nvSpPr>
        <p:spPr>
          <a:xfrm>
            <a:off x="6254578" y="371650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D7EDA82A-3B20-44BC-8DCF-3401AFD74980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재사용</a:t>
            </a:r>
          </a:p>
        </p:txBody>
      </p:sp>
      <p:pic>
        <p:nvPicPr>
          <p:cNvPr id="31" name="그림 34">
            <a:extLst>
              <a:ext uri="{FF2B5EF4-FFF2-40B4-BE49-F238E27FC236}">
                <a16:creationId xmlns:a16="http://schemas.microsoft.com/office/drawing/2014/main" id="{3D6E87F6-28B5-42D4-93BF-144C88EB46E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589202" y="1326061"/>
            <a:ext cx="2219080" cy="1672758"/>
          </a:xfrm>
          <a:prstGeom prst="rect">
            <a:avLst/>
          </a:prstGeom>
        </p:spPr>
      </p:pic>
      <p:pic>
        <p:nvPicPr>
          <p:cNvPr id="32" name="그림 34">
            <a:extLst>
              <a:ext uri="{FF2B5EF4-FFF2-40B4-BE49-F238E27FC236}">
                <a16:creationId xmlns:a16="http://schemas.microsoft.com/office/drawing/2014/main" id="{B2698D7A-0C5E-4A33-A734-C97EC3E49A2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630757" y="2952121"/>
            <a:ext cx="2179833" cy="1627977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53FB69-D52B-46B3-BB84-71AEFAE38434}"/>
              </a:ext>
            </a:extLst>
          </p:cNvPr>
          <p:cNvSpPr/>
          <p:nvPr/>
        </p:nvSpPr>
        <p:spPr>
          <a:xfrm>
            <a:off x="9170484" y="194071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0F39264-47D1-4815-81EE-85035BE8B38F}"/>
              </a:ext>
            </a:extLst>
          </p:cNvPr>
          <p:cNvSpPr/>
          <p:nvPr/>
        </p:nvSpPr>
        <p:spPr>
          <a:xfrm>
            <a:off x="9170484" y="381339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807761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2933934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809075" y="1099063"/>
            <a:ext cx="5302191" cy="2329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666015"/>
            <a:ext cx="11369456" cy="2906906"/>
            <a:chOff x="7264853" y="3521427"/>
            <a:chExt cx="8638888" cy="290690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21427"/>
              <a:ext cx="8604151" cy="2906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(Alloc)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연결리스트로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내부적으로 발생할 수 있는 메모리 누수 문제를 해결하기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리스트를 구성하는 노드를 재사용합니다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동작을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구성하는 노드는 리스트를 연결하는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값을 가질수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재사용 가능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상태를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521497"/>
              <a:ext cx="34740" cy="2906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40" y="1202461"/>
            <a:ext cx="4909088" cy="21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3914</Words>
  <Application>Microsoft Office PowerPoint</Application>
  <PresentationFormat>와이드스크린</PresentationFormat>
  <Paragraphs>634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돋움체</vt:lpstr>
      <vt:lpstr>맑은 고딕</vt:lpstr>
      <vt:lpstr>Arial</vt:lpstr>
      <vt:lpstr>Office 테마</vt:lpstr>
      <vt:lpstr>PORTFOLIO</vt:lpstr>
      <vt:lpstr>구성</vt:lpstr>
      <vt:lpstr>PowerPoint 프레젠테이션</vt:lpstr>
      <vt:lpstr>동기</vt:lpstr>
      <vt:lpstr>구조</vt:lpstr>
      <vt:lpstr>C++11 shared_ptr : 원본 객체 변경</vt:lpstr>
      <vt:lpstr>Lock-Free shared_ptr : 원본 객체 변경</vt:lpstr>
      <vt:lpstr>PowerPoint 프레젠테이션</vt:lpstr>
      <vt:lpstr>Recycle Linked List</vt:lpstr>
      <vt:lpstr>Recycle Linked List : 동작</vt:lpstr>
      <vt:lpstr>Recycle Linked List :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개요</vt:lpstr>
      <vt:lpstr>Manager</vt:lpstr>
      <vt:lpstr>Object_Manager</vt:lpstr>
      <vt:lpstr>Object</vt:lpstr>
      <vt:lpstr>PowerPoint 프레젠테이션</vt:lpstr>
      <vt:lpstr>Terrain_Manager</vt:lpstr>
      <vt:lpstr>[Client program] Terrain_Manager</vt:lpstr>
      <vt:lpstr>PowerPoint 프레젠테이션</vt:lpstr>
      <vt:lpstr>World_Terrain</vt:lpstr>
      <vt:lpstr>Login_Manager</vt:lpstr>
      <vt:lpstr>Timer_Manager</vt:lpstr>
      <vt:lpstr>Event Detail</vt:lpstr>
      <vt:lpstr>Send_Manager</vt:lpstr>
      <vt:lpstr>Sever</vt:lpstr>
      <vt:lpstr>Sever 생성</vt:lpstr>
      <vt:lpstr>Sever 실행</vt:lpstr>
      <vt:lpstr>Sever::Process()</vt:lpstr>
      <vt:lpstr>Timer_Manager::Process()</vt:lpstr>
      <vt:lpstr>Client - Login</vt:lpstr>
      <vt:lpstr>Client - Logout</vt:lpstr>
      <vt:lpstr>Client – Move target</vt:lpstr>
      <vt:lpstr>Timer_Manager – Move(Object)</vt:lpstr>
      <vt:lpstr>Timer_Manager – Move(Client)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337</cp:revision>
  <dcterms:created xsi:type="dcterms:W3CDTF">2020-12-22T14:33:44Z</dcterms:created>
  <dcterms:modified xsi:type="dcterms:W3CDTF">2021-02-19T08:42:27Z</dcterms:modified>
</cp:coreProperties>
</file>